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48" r:id="rId1"/>
  </p:sldMasterIdLst>
  <p:notesMasterIdLst>
    <p:notesMasterId r:id="rId31"/>
  </p:notesMasterIdLst>
  <p:sldIdLst>
    <p:sldId id="256" r:id="rId2"/>
    <p:sldId id="370" r:id="rId3"/>
    <p:sldId id="371" r:id="rId4"/>
    <p:sldId id="372" r:id="rId5"/>
    <p:sldId id="373" r:id="rId6"/>
    <p:sldId id="374" r:id="rId7"/>
    <p:sldId id="375" r:id="rId8"/>
    <p:sldId id="376" r:id="rId9"/>
    <p:sldId id="377" r:id="rId10"/>
    <p:sldId id="378" r:id="rId11"/>
    <p:sldId id="380" r:id="rId12"/>
    <p:sldId id="381" r:id="rId13"/>
    <p:sldId id="382" r:id="rId14"/>
    <p:sldId id="387" r:id="rId15"/>
    <p:sldId id="388" r:id="rId16"/>
    <p:sldId id="389" r:id="rId17"/>
    <p:sldId id="383" r:id="rId18"/>
    <p:sldId id="384" r:id="rId19"/>
    <p:sldId id="385" r:id="rId20"/>
    <p:sldId id="386" r:id="rId21"/>
    <p:sldId id="390" r:id="rId22"/>
    <p:sldId id="391" r:id="rId23"/>
    <p:sldId id="392" r:id="rId24"/>
    <p:sldId id="394" r:id="rId25"/>
    <p:sldId id="393" r:id="rId26"/>
    <p:sldId id="395" r:id="rId27"/>
    <p:sldId id="397" r:id="rId28"/>
    <p:sldId id="399" r:id="rId29"/>
    <p:sldId id="396" r:id="rId30"/>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F84237"/>
    <a:srgbClr val="0070C0"/>
    <a:srgbClr val="002200"/>
    <a:srgbClr val="00713D"/>
    <a:srgbClr val="00703C"/>
    <a:srgbClr val="004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49" autoAdjust="0"/>
    <p:restoredTop sz="94361" autoAdjust="0"/>
  </p:normalViewPr>
  <p:slideViewPr>
    <p:cSldViewPr snapToGrid="0">
      <p:cViewPr varScale="1">
        <p:scale>
          <a:sx n="81" d="100"/>
          <a:sy n="81" d="100"/>
        </p:scale>
        <p:origin x="763"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CF1FA-8EB4-41E7-BD99-A26D179F42F3}" type="datetimeFigureOut">
              <a:rPr lang="es-US" smtClean="0"/>
              <a:t>1/15/2020</a:t>
            </a:fld>
            <a:endParaRPr lang="es-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0059A-80EB-47E5-A7C3-FEC2D1647126}" type="slidenum">
              <a:rPr lang="es-US" smtClean="0"/>
              <a:t>‹Nº›</a:t>
            </a:fld>
            <a:endParaRPr lang="es-US"/>
          </a:p>
        </p:txBody>
      </p:sp>
    </p:spTree>
    <p:extLst>
      <p:ext uri="{BB962C8B-B14F-4D97-AF65-F5344CB8AC3E}">
        <p14:creationId xmlns:p14="http://schemas.microsoft.com/office/powerpoint/2010/main" val="314065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a:t>
            </a:fld>
            <a:endParaRPr lang="es-US"/>
          </a:p>
        </p:txBody>
      </p:sp>
    </p:spTree>
    <p:extLst>
      <p:ext uri="{BB962C8B-B14F-4D97-AF65-F5344CB8AC3E}">
        <p14:creationId xmlns:p14="http://schemas.microsoft.com/office/powerpoint/2010/main" val="3105439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11</a:t>
            </a:fld>
            <a:endParaRPr lang="es-US"/>
          </a:p>
        </p:txBody>
      </p:sp>
    </p:spTree>
    <p:extLst>
      <p:ext uri="{BB962C8B-B14F-4D97-AF65-F5344CB8AC3E}">
        <p14:creationId xmlns:p14="http://schemas.microsoft.com/office/powerpoint/2010/main" val="270299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12</a:t>
            </a:fld>
            <a:endParaRPr lang="es-US"/>
          </a:p>
        </p:txBody>
      </p:sp>
    </p:spTree>
    <p:extLst>
      <p:ext uri="{BB962C8B-B14F-4D97-AF65-F5344CB8AC3E}">
        <p14:creationId xmlns:p14="http://schemas.microsoft.com/office/powerpoint/2010/main" val="205325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13</a:t>
            </a:fld>
            <a:endParaRPr lang="es-US"/>
          </a:p>
        </p:txBody>
      </p:sp>
    </p:spTree>
    <p:extLst>
      <p:ext uri="{BB962C8B-B14F-4D97-AF65-F5344CB8AC3E}">
        <p14:creationId xmlns:p14="http://schemas.microsoft.com/office/powerpoint/2010/main" val="2293548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14</a:t>
            </a:fld>
            <a:endParaRPr lang="es-US"/>
          </a:p>
        </p:txBody>
      </p:sp>
    </p:spTree>
    <p:extLst>
      <p:ext uri="{BB962C8B-B14F-4D97-AF65-F5344CB8AC3E}">
        <p14:creationId xmlns:p14="http://schemas.microsoft.com/office/powerpoint/2010/main" val="2228617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15</a:t>
            </a:fld>
            <a:endParaRPr lang="es-US"/>
          </a:p>
        </p:txBody>
      </p:sp>
    </p:spTree>
    <p:extLst>
      <p:ext uri="{BB962C8B-B14F-4D97-AF65-F5344CB8AC3E}">
        <p14:creationId xmlns:p14="http://schemas.microsoft.com/office/powerpoint/2010/main" val="4174006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16</a:t>
            </a:fld>
            <a:endParaRPr lang="es-US"/>
          </a:p>
        </p:txBody>
      </p:sp>
    </p:spTree>
    <p:extLst>
      <p:ext uri="{BB962C8B-B14F-4D97-AF65-F5344CB8AC3E}">
        <p14:creationId xmlns:p14="http://schemas.microsoft.com/office/powerpoint/2010/main" val="2984813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17</a:t>
            </a:fld>
            <a:endParaRPr lang="es-US"/>
          </a:p>
        </p:txBody>
      </p:sp>
    </p:spTree>
    <p:extLst>
      <p:ext uri="{BB962C8B-B14F-4D97-AF65-F5344CB8AC3E}">
        <p14:creationId xmlns:p14="http://schemas.microsoft.com/office/powerpoint/2010/main" val="3644353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18</a:t>
            </a:fld>
            <a:endParaRPr lang="es-US"/>
          </a:p>
        </p:txBody>
      </p:sp>
    </p:spTree>
    <p:extLst>
      <p:ext uri="{BB962C8B-B14F-4D97-AF65-F5344CB8AC3E}">
        <p14:creationId xmlns:p14="http://schemas.microsoft.com/office/powerpoint/2010/main" val="1501750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19</a:t>
            </a:fld>
            <a:endParaRPr lang="es-US"/>
          </a:p>
        </p:txBody>
      </p:sp>
    </p:spTree>
    <p:extLst>
      <p:ext uri="{BB962C8B-B14F-4D97-AF65-F5344CB8AC3E}">
        <p14:creationId xmlns:p14="http://schemas.microsoft.com/office/powerpoint/2010/main" val="96278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20</a:t>
            </a:fld>
            <a:endParaRPr lang="es-US"/>
          </a:p>
        </p:txBody>
      </p:sp>
    </p:spTree>
    <p:extLst>
      <p:ext uri="{BB962C8B-B14F-4D97-AF65-F5344CB8AC3E}">
        <p14:creationId xmlns:p14="http://schemas.microsoft.com/office/powerpoint/2010/main" val="57302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3</a:t>
            </a:fld>
            <a:endParaRPr lang="es-US"/>
          </a:p>
        </p:txBody>
      </p:sp>
    </p:spTree>
    <p:extLst>
      <p:ext uri="{BB962C8B-B14F-4D97-AF65-F5344CB8AC3E}">
        <p14:creationId xmlns:p14="http://schemas.microsoft.com/office/powerpoint/2010/main" val="3188219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21</a:t>
            </a:fld>
            <a:endParaRPr lang="es-US"/>
          </a:p>
        </p:txBody>
      </p:sp>
    </p:spTree>
    <p:extLst>
      <p:ext uri="{BB962C8B-B14F-4D97-AF65-F5344CB8AC3E}">
        <p14:creationId xmlns:p14="http://schemas.microsoft.com/office/powerpoint/2010/main" val="2659022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22</a:t>
            </a:fld>
            <a:endParaRPr lang="es-US"/>
          </a:p>
        </p:txBody>
      </p:sp>
    </p:spTree>
    <p:extLst>
      <p:ext uri="{BB962C8B-B14F-4D97-AF65-F5344CB8AC3E}">
        <p14:creationId xmlns:p14="http://schemas.microsoft.com/office/powerpoint/2010/main" val="1633746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23</a:t>
            </a:fld>
            <a:endParaRPr lang="es-US"/>
          </a:p>
        </p:txBody>
      </p:sp>
    </p:spTree>
    <p:extLst>
      <p:ext uri="{BB962C8B-B14F-4D97-AF65-F5344CB8AC3E}">
        <p14:creationId xmlns:p14="http://schemas.microsoft.com/office/powerpoint/2010/main" val="1071870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24</a:t>
            </a:fld>
            <a:endParaRPr lang="es-US"/>
          </a:p>
        </p:txBody>
      </p:sp>
    </p:spTree>
    <p:extLst>
      <p:ext uri="{BB962C8B-B14F-4D97-AF65-F5344CB8AC3E}">
        <p14:creationId xmlns:p14="http://schemas.microsoft.com/office/powerpoint/2010/main" val="4237860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25</a:t>
            </a:fld>
            <a:endParaRPr lang="es-US"/>
          </a:p>
        </p:txBody>
      </p:sp>
    </p:spTree>
    <p:extLst>
      <p:ext uri="{BB962C8B-B14F-4D97-AF65-F5344CB8AC3E}">
        <p14:creationId xmlns:p14="http://schemas.microsoft.com/office/powerpoint/2010/main" val="4086600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26</a:t>
            </a:fld>
            <a:endParaRPr lang="es-US"/>
          </a:p>
        </p:txBody>
      </p:sp>
    </p:spTree>
    <p:extLst>
      <p:ext uri="{BB962C8B-B14F-4D97-AF65-F5344CB8AC3E}">
        <p14:creationId xmlns:p14="http://schemas.microsoft.com/office/powerpoint/2010/main" val="1340947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27</a:t>
            </a:fld>
            <a:endParaRPr lang="es-US"/>
          </a:p>
        </p:txBody>
      </p:sp>
    </p:spTree>
    <p:extLst>
      <p:ext uri="{BB962C8B-B14F-4D97-AF65-F5344CB8AC3E}">
        <p14:creationId xmlns:p14="http://schemas.microsoft.com/office/powerpoint/2010/main" val="3787109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28</a:t>
            </a:fld>
            <a:endParaRPr lang="es-US"/>
          </a:p>
        </p:txBody>
      </p:sp>
    </p:spTree>
    <p:extLst>
      <p:ext uri="{BB962C8B-B14F-4D97-AF65-F5344CB8AC3E}">
        <p14:creationId xmlns:p14="http://schemas.microsoft.com/office/powerpoint/2010/main" val="3716704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29</a:t>
            </a:fld>
            <a:endParaRPr lang="es-US"/>
          </a:p>
        </p:txBody>
      </p:sp>
    </p:spTree>
    <p:extLst>
      <p:ext uri="{BB962C8B-B14F-4D97-AF65-F5344CB8AC3E}">
        <p14:creationId xmlns:p14="http://schemas.microsoft.com/office/powerpoint/2010/main" val="3204929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4</a:t>
            </a:fld>
            <a:endParaRPr lang="es-US"/>
          </a:p>
        </p:txBody>
      </p:sp>
    </p:spTree>
    <p:extLst>
      <p:ext uri="{BB962C8B-B14F-4D97-AF65-F5344CB8AC3E}">
        <p14:creationId xmlns:p14="http://schemas.microsoft.com/office/powerpoint/2010/main" val="2326953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5</a:t>
            </a:fld>
            <a:endParaRPr lang="es-US"/>
          </a:p>
        </p:txBody>
      </p:sp>
    </p:spTree>
    <p:extLst>
      <p:ext uri="{BB962C8B-B14F-4D97-AF65-F5344CB8AC3E}">
        <p14:creationId xmlns:p14="http://schemas.microsoft.com/office/powerpoint/2010/main" val="3881005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6</a:t>
            </a:fld>
            <a:endParaRPr lang="es-US"/>
          </a:p>
        </p:txBody>
      </p:sp>
    </p:spTree>
    <p:extLst>
      <p:ext uri="{BB962C8B-B14F-4D97-AF65-F5344CB8AC3E}">
        <p14:creationId xmlns:p14="http://schemas.microsoft.com/office/powerpoint/2010/main" val="386292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7</a:t>
            </a:fld>
            <a:endParaRPr lang="es-US"/>
          </a:p>
        </p:txBody>
      </p:sp>
    </p:spTree>
    <p:extLst>
      <p:ext uri="{BB962C8B-B14F-4D97-AF65-F5344CB8AC3E}">
        <p14:creationId xmlns:p14="http://schemas.microsoft.com/office/powerpoint/2010/main" val="103300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8</a:t>
            </a:fld>
            <a:endParaRPr lang="es-US"/>
          </a:p>
        </p:txBody>
      </p:sp>
    </p:spTree>
    <p:extLst>
      <p:ext uri="{BB962C8B-B14F-4D97-AF65-F5344CB8AC3E}">
        <p14:creationId xmlns:p14="http://schemas.microsoft.com/office/powerpoint/2010/main" val="2816239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9</a:t>
            </a:fld>
            <a:endParaRPr lang="es-US"/>
          </a:p>
        </p:txBody>
      </p:sp>
    </p:spTree>
    <p:extLst>
      <p:ext uri="{BB962C8B-B14F-4D97-AF65-F5344CB8AC3E}">
        <p14:creationId xmlns:p14="http://schemas.microsoft.com/office/powerpoint/2010/main" val="607936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10</a:t>
            </a:fld>
            <a:endParaRPr lang="es-US"/>
          </a:p>
        </p:txBody>
      </p:sp>
    </p:spTree>
    <p:extLst>
      <p:ext uri="{BB962C8B-B14F-4D97-AF65-F5344CB8AC3E}">
        <p14:creationId xmlns:p14="http://schemas.microsoft.com/office/powerpoint/2010/main" val="779465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US"/>
          </a:p>
        </p:txBody>
      </p:sp>
      <p:sp>
        <p:nvSpPr>
          <p:cNvPr id="4" name="Marcador de fecha 3"/>
          <p:cNvSpPr>
            <a:spLocks noGrp="1"/>
          </p:cNvSpPr>
          <p:nvPr>
            <p:ph type="dt" sz="half" idx="10"/>
          </p:nvPr>
        </p:nvSpPr>
        <p:spPr/>
        <p:txBody>
          <a:bodyPr/>
          <a:lstStyle/>
          <a:p>
            <a:fld id="{52F92EEF-AA2B-41D4-B43C-AE588325732F}" type="datetimeFigureOut">
              <a:rPr lang="es-US" smtClean="0"/>
              <a:t>1/15/2020</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287951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10"/>
          </p:nvPr>
        </p:nvSpPr>
        <p:spPr/>
        <p:txBody>
          <a:bodyPr/>
          <a:lstStyle/>
          <a:p>
            <a:fld id="{52F92EEF-AA2B-41D4-B43C-AE588325732F}" type="datetimeFigureOut">
              <a:rPr lang="es-US" smtClean="0"/>
              <a:t>1/15/2020</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2243358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10"/>
          </p:nvPr>
        </p:nvSpPr>
        <p:spPr/>
        <p:txBody>
          <a:bodyPr/>
          <a:lstStyle/>
          <a:p>
            <a:fld id="{52F92EEF-AA2B-41D4-B43C-AE588325732F}" type="datetimeFigureOut">
              <a:rPr lang="es-US" smtClean="0"/>
              <a:t>1/15/2020</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48171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10"/>
          </p:nvPr>
        </p:nvSpPr>
        <p:spPr/>
        <p:txBody>
          <a:bodyPr/>
          <a:lstStyle/>
          <a:p>
            <a:fld id="{52F92EEF-AA2B-41D4-B43C-AE588325732F}" type="datetimeFigureOut">
              <a:rPr lang="es-US" smtClean="0"/>
              <a:t>1/15/2020</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97220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52F92EEF-AA2B-41D4-B43C-AE588325732F}" type="datetimeFigureOut">
              <a:rPr lang="es-US" smtClean="0"/>
              <a:t>1/15/2020</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72633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fecha 4"/>
          <p:cNvSpPr>
            <a:spLocks noGrp="1"/>
          </p:cNvSpPr>
          <p:nvPr>
            <p:ph type="dt" sz="half" idx="10"/>
          </p:nvPr>
        </p:nvSpPr>
        <p:spPr/>
        <p:txBody>
          <a:bodyPr/>
          <a:lstStyle/>
          <a:p>
            <a:fld id="{52F92EEF-AA2B-41D4-B43C-AE588325732F}" type="datetimeFigureOut">
              <a:rPr lang="es-US" smtClean="0"/>
              <a:t>1/15/2020</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48954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7" name="Marcador de fecha 6"/>
          <p:cNvSpPr>
            <a:spLocks noGrp="1"/>
          </p:cNvSpPr>
          <p:nvPr>
            <p:ph type="dt" sz="half" idx="10"/>
          </p:nvPr>
        </p:nvSpPr>
        <p:spPr/>
        <p:txBody>
          <a:bodyPr/>
          <a:lstStyle/>
          <a:p>
            <a:fld id="{52F92EEF-AA2B-41D4-B43C-AE588325732F}" type="datetimeFigureOut">
              <a:rPr lang="es-US" smtClean="0"/>
              <a:t>1/15/2020</a:t>
            </a:fld>
            <a:endParaRPr lang="es-US"/>
          </a:p>
        </p:txBody>
      </p:sp>
      <p:sp>
        <p:nvSpPr>
          <p:cNvPr id="8" name="Marcador de pie de página 7"/>
          <p:cNvSpPr>
            <a:spLocks noGrp="1"/>
          </p:cNvSpPr>
          <p:nvPr>
            <p:ph type="ftr" sz="quarter" idx="11"/>
          </p:nvPr>
        </p:nvSpPr>
        <p:spPr/>
        <p:txBody>
          <a:bodyPr/>
          <a:lstStyle/>
          <a:p>
            <a:endParaRPr lang="es-US"/>
          </a:p>
        </p:txBody>
      </p:sp>
      <p:sp>
        <p:nvSpPr>
          <p:cNvPr id="9" name="Marcador de número de diapositiva 8"/>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2572488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fecha 2"/>
          <p:cNvSpPr>
            <a:spLocks noGrp="1"/>
          </p:cNvSpPr>
          <p:nvPr>
            <p:ph type="dt" sz="half" idx="10"/>
          </p:nvPr>
        </p:nvSpPr>
        <p:spPr/>
        <p:txBody>
          <a:bodyPr/>
          <a:lstStyle/>
          <a:p>
            <a:fld id="{52F92EEF-AA2B-41D4-B43C-AE588325732F}" type="datetimeFigureOut">
              <a:rPr lang="es-US" smtClean="0"/>
              <a:t>1/15/2020</a:t>
            </a:fld>
            <a:endParaRPr lang="es-US"/>
          </a:p>
        </p:txBody>
      </p:sp>
      <p:sp>
        <p:nvSpPr>
          <p:cNvPr id="4" name="Marcador de pie de página 3"/>
          <p:cNvSpPr>
            <a:spLocks noGrp="1"/>
          </p:cNvSpPr>
          <p:nvPr>
            <p:ph type="ftr" sz="quarter" idx="11"/>
          </p:nvPr>
        </p:nvSpPr>
        <p:spPr/>
        <p:txBody>
          <a:bodyPr/>
          <a:lstStyle/>
          <a:p>
            <a:endParaRPr lang="es-US"/>
          </a:p>
        </p:txBody>
      </p:sp>
      <p:sp>
        <p:nvSpPr>
          <p:cNvPr id="5" name="Marcador de número de diapositiva 4"/>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241042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2F92EEF-AA2B-41D4-B43C-AE588325732F}" type="datetimeFigureOut">
              <a:rPr lang="es-US" smtClean="0"/>
              <a:t>1/15/2020</a:t>
            </a:fld>
            <a:endParaRPr lang="es-US"/>
          </a:p>
        </p:txBody>
      </p:sp>
      <p:sp>
        <p:nvSpPr>
          <p:cNvPr id="3" name="Marcador de pie de página 2"/>
          <p:cNvSpPr>
            <a:spLocks noGrp="1"/>
          </p:cNvSpPr>
          <p:nvPr>
            <p:ph type="ftr" sz="quarter" idx="11"/>
          </p:nvPr>
        </p:nvSpPr>
        <p:spPr/>
        <p:txBody>
          <a:bodyPr/>
          <a:lstStyle/>
          <a:p>
            <a:endParaRPr lang="es-US"/>
          </a:p>
        </p:txBody>
      </p:sp>
      <p:sp>
        <p:nvSpPr>
          <p:cNvPr id="4" name="Marcador de número de diapositiva 3"/>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1938480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2F92EEF-AA2B-41D4-B43C-AE588325732F}" type="datetimeFigureOut">
              <a:rPr lang="es-US" smtClean="0"/>
              <a:t>1/15/2020</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402600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2F92EEF-AA2B-41D4-B43C-AE588325732F}" type="datetimeFigureOut">
              <a:rPr lang="es-US" smtClean="0"/>
              <a:t>1/15/2020</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392768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92EEF-AA2B-41D4-B43C-AE588325732F}" type="datetimeFigureOut">
              <a:rPr lang="es-US" smtClean="0"/>
              <a:t>1/15/2020</a:t>
            </a:fld>
            <a:endParaRPr lang="es-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0D131-0A13-4DB6-A40C-08D30D16EEF8}" type="slidenum">
              <a:rPr lang="es-US" smtClean="0"/>
              <a:t>‹Nº›</a:t>
            </a:fld>
            <a:endParaRPr lang="es-US"/>
          </a:p>
        </p:txBody>
      </p:sp>
    </p:spTree>
    <p:extLst>
      <p:ext uri="{BB962C8B-B14F-4D97-AF65-F5344CB8AC3E}">
        <p14:creationId xmlns:p14="http://schemas.microsoft.com/office/powerpoint/2010/main" val="4280840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749135" y="-1"/>
            <a:ext cx="1730326" cy="6858000"/>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pic>
        <p:nvPicPr>
          <p:cNvPr id="10" name="Imagen 9">
            <a:extLst>
              <a:ext uri="{FF2B5EF4-FFF2-40B4-BE49-F238E27FC236}">
                <a16:creationId xmlns:a16="http://schemas.microsoft.com/office/drawing/2014/main" id="{DE83CF9A-47A2-4947-9D76-EB08CB0C1319}"/>
              </a:ext>
            </a:extLst>
          </p:cNvPr>
          <p:cNvPicPr>
            <a:picLocks noChangeAspect="1"/>
          </p:cNvPicPr>
          <p:nvPr/>
        </p:nvPicPr>
        <p:blipFill rotWithShape="1">
          <a:blip r:embed="rId2" cstate="print"/>
          <a:srcRect l="3545" t="49956" r="36372" b="20200"/>
          <a:stretch/>
        </p:blipFill>
        <p:spPr>
          <a:xfrm>
            <a:off x="1829888" y="152805"/>
            <a:ext cx="3603556" cy="924799"/>
          </a:xfrm>
          <a:prstGeom prst="rect">
            <a:avLst/>
          </a:prstGeom>
        </p:spPr>
      </p:pic>
      <p:sp>
        <p:nvSpPr>
          <p:cNvPr id="11" name="Content Placeholder 2"/>
          <p:cNvSpPr>
            <a:spLocks noGrp="1"/>
          </p:cNvSpPr>
          <p:nvPr>
            <p:ph type="subTitle" idx="1"/>
          </p:nvPr>
        </p:nvSpPr>
        <p:spPr>
          <a:xfrm>
            <a:off x="1162437" y="4461721"/>
            <a:ext cx="5535754" cy="2204354"/>
          </a:xfrm>
        </p:spPr>
        <p:txBody>
          <a:bodyPr anchor="b">
            <a:noAutofit/>
          </a:bodyPr>
          <a:lstStyle/>
          <a:p>
            <a:pPr algn="l"/>
            <a:r>
              <a:rPr lang="es-US" sz="1600" b="1" dirty="0">
                <a:latin typeface="Georgia" pitchFamily="18" charset="0"/>
                <a:ea typeface="Ebrima" panose="02000000000000000000" pitchFamily="2" charset="0"/>
                <a:cs typeface="Ebrima" panose="02000000000000000000" pitchFamily="2" charset="0"/>
              </a:rPr>
              <a:t>Autor: Jácome Durán Francisco Sebastián </a:t>
            </a:r>
          </a:p>
          <a:p>
            <a:pPr algn="l"/>
            <a:endParaRPr lang="es-US" sz="1600" b="1" dirty="0">
              <a:latin typeface="Georgia" pitchFamily="18" charset="0"/>
              <a:ea typeface="Ebrima" panose="02000000000000000000" pitchFamily="2" charset="0"/>
              <a:cs typeface="Ebrima" panose="02000000000000000000" pitchFamily="2" charset="0"/>
            </a:endParaRPr>
          </a:p>
          <a:p>
            <a:pPr algn="l"/>
            <a:endParaRPr lang="es-US" sz="1600" b="1" dirty="0">
              <a:latin typeface="Georgia" pitchFamily="18" charset="0"/>
              <a:ea typeface="Ebrima" panose="02000000000000000000" pitchFamily="2" charset="0"/>
              <a:cs typeface="Ebrima" panose="02000000000000000000" pitchFamily="2" charset="0"/>
            </a:endParaRPr>
          </a:p>
          <a:p>
            <a:pPr algn="l"/>
            <a:r>
              <a:rPr lang="es-US" sz="1600" b="1" dirty="0">
                <a:latin typeface="Georgia" pitchFamily="18" charset="0"/>
                <a:ea typeface="Ebrima" panose="02000000000000000000" pitchFamily="2" charset="0"/>
                <a:cs typeface="Ebrima" panose="02000000000000000000" pitchFamily="2" charset="0"/>
              </a:rPr>
              <a:t>Directora: Ing. Ana Verónica Guamán Novillo, PhD</a:t>
            </a:r>
          </a:p>
          <a:p>
            <a:pPr algn="l"/>
            <a:endParaRPr lang="es-US" sz="1600" b="1" dirty="0">
              <a:latin typeface="Georgia" pitchFamily="18" charset="0"/>
              <a:ea typeface="Ebrima" panose="02000000000000000000" pitchFamily="2" charset="0"/>
              <a:cs typeface="Ebrima" panose="02000000000000000000" pitchFamily="2" charset="0"/>
            </a:endParaRPr>
          </a:p>
          <a:p>
            <a:r>
              <a:rPr lang="es-US" sz="1600" b="1" dirty="0">
                <a:latin typeface="Georgia" pitchFamily="18" charset="0"/>
                <a:ea typeface="Ebrima" panose="02000000000000000000" pitchFamily="2" charset="0"/>
                <a:cs typeface="Ebrima" panose="02000000000000000000" pitchFamily="2" charset="0"/>
              </a:rPr>
              <a:t>Enero 2020</a:t>
            </a:r>
            <a:endParaRPr sz="1600" b="1" dirty="0">
              <a:latin typeface="Georgia" pitchFamily="18" charset="0"/>
              <a:ea typeface="Ebrima" panose="02000000000000000000" pitchFamily="2" charset="0"/>
              <a:cs typeface="Ebrima" panose="02000000000000000000" pitchFamily="2" charset="0"/>
            </a:endParaRPr>
          </a:p>
        </p:txBody>
      </p:sp>
      <p:sp>
        <p:nvSpPr>
          <p:cNvPr id="13" name="Title 1"/>
          <p:cNvSpPr>
            <a:spLocks noGrp="1"/>
          </p:cNvSpPr>
          <p:nvPr>
            <p:ph type="ctrTitle"/>
          </p:nvPr>
        </p:nvSpPr>
        <p:spPr>
          <a:xfrm>
            <a:off x="1092097" y="3109708"/>
            <a:ext cx="5699179" cy="1352013"/>
          </a:xfrm>
        </p:spPr>
        <p:txBody>
          <a:bodyPr anchor="t">
            <a:noAutofit/>
          </a:bodyPr>
          <a:lstStyle/>
          <a:p>
            <a:r>
              <a:rPr lang="es-EC" sz="2000" b="1" dirty="0">
                <a:latin typeface="Georgia" panose="02040502050405020303" pitchFamily="18" charset="0"/>
              </a:rPr>
              <a:t>Tema: “</a:t>
            </a:r>
            <a:r>
              <a:rPr lang="es-ES" sz="2000" b="1" dirty="0">
                <a:latin typeface="Georgia" panose="02040502050405020303" pitchFamily="18" charset="0"/>
              </a:rPr>
              <a:t>Repotenciación de la nariz electrónica con </a:t>
            </a:r>
            <a:r>
              <a:rPr lang="es-ES" sz="2000" b="1">
                <a:latin typeface="Georgia" panose="02040502050405020303" pitchFamily="18" charset="0"/>
              </a:rPr>
              <a:t>dopaje automático </a:t>
            </a:r>
            <a:r>
              <a:rPr lang="es-ES" sz="2000" b="1" dirty="0">
                <a:latin typeface="Georgia" panose="02040502050405020303" pitchFamily="18" charset="0"/>
              </a:rPr>
              <a:t>del proyecto de investigación 2016-PIC-009</a:t>
            </a:r>
            <a:r>
              <a:rPr lang="es-EC" sz="2000" b="1" dirty="0">
                <a:latin typeface="Georgia" panose="02040502050405020303" pitchFamily="18" charset="0"/>
              </a:rPr>
              <a:t>”.</a:t>
            </a:r>
            <a:br>
              <a:rPr lang="es-EC" sz="3300" b="1" dirty="0">
                <a:latin typeface="Georgia" panose="02040502050405020303" pitchFamily="18" charset="0"/>
              </a:rPr>
            </a:br>
            <a:endParaRPr lang="es-EC" sz="1600" b="1" dirty="0">
              <a:latin typeface="Georgia" panose="02040502050405020303" pitchFamily="18" charset="0"/>
            </a:endParaRPr>
          </a:p>
        </p:txBody>
      </p:sp>
      <p:grpSp>
        <p:nvGrpSpPr>
          <p:cNvPr id="14" name="Grupo 13"/>
          <p:cNvGrpSpPr/>
          <p:nvPr/>
        </p:nvGrpSpPr>
        <p:grpSpPr>
          <a:xfrm rot="5400000">
            <a:off x="-2838098" y="3342484"/>
            <a:ext cx="6513270" cy="133912"/>
            <a:chOff x="842670" y="6366526"/>
            <a:chExt cx="8686800" cy="137468"/>
          </a:xfrm>
        </p:grpSpPr>
        <p:sp>
          <p:nvSpPr>
            <p:cNvPr id="15" name="Rectángulo 14"/>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Rectángulo 15"/>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7" name="Title 1"/>
          <p:cNvSpPr txBox="1">
            <a:spLocks/>
          </p:cNvSpPr>
          <p:nvPr/>
        </p:nvSpPr>
        <p:spPr>
          <a:xfrm>
            <a:off x="1080725" y="1230410"/>
            <a:ext cx="5699179" cy="14781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000" b="1" dirty="0">
                <a:latin typeface="Georgia" panose="02040502050405020303" pitchFamily="18" charset="0"/>
              </a:rPr>
              <a:t>Departamento de Eléctrica, Electrónica y Telecomunicaciones</a:t>
            </a:r>
          </a:p>
          <a:p>
            <a:endParaRPr lang="es-EC" sz="2000" b="1" dirty="0">
              <a:latin typeface="Georgia" panose="02040502050405020303" pitchFamily="18" charset="0"/>
            </a:endParaRPr>
          </a:p>
          <a:p>
            <a:r>
              <a:rPr lang="es-EC" sz="2000" b="1" dirty="0">
                <a:latin typeface="Georgia" panose="02040502050405020303" pitchFamily="18" charset="0"/>
              </a:rPr>
              <a:t>Carrera de Ingeniería en Electrónica, Automatización y Control</a:t>
            </a:r>
            <a:endParaRPr lang="es-EC" sz="1400" b="1" dirty="0">
              <a:latin typeface="Georgia" panose="02040502050405020303" pitchFamily="18" charset="0"/>
            </a:endParaRPr>
          </a:p>
        </p:txBody>
      </p:sp>
      <p:pic>
        <p:nvPicPr>
          <p:cNvPr id="3" name="Imagen 2">
            <a:extLst>
              <a:ext uri="{FF2B5EF4-FFF2-40B4-BE49-F238E27FC236}">
                <a16:creationId xmlns:a16="http://schemas.microsoft.com/office/drawing/2014/main" id="{5A39AB96-8B4A-47B0-8D5E-7247FCECC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849" y="227264"/>
            <a:ext cx="4440586" cy="30791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Imagen 18">
            <a:extLst>
              <a:ext uri="{FF2B5EF4-FFF2-40B4-BE49-F238E27FC236}">
                <a16:creationId xmlns:a16="http://schemas.microsoft.com/office/drawing/2014/main" id="{29AD9F0C-8FC9-499C-9AF9-9960E978ADC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2728" y="3759964"/>
            <a:ext cx="4636033" cy="29140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0" name="Grupo 19">
            <a:extLst>
              <a:ext uri="{FF2B5EF4-FFF2-40B4-BE49-F238E27FC236}">
                <a16:creationId xmlns:a16="http://schemas.microsoft.com/office/drawing/2014/main" id="{60FA0954-F95A-4D94-89AD-059950FFFB80}"/>
              </a:ext>
            </a:extLst>
          </p:cNvPr>
          <p:cNvGrpSpPr/>
          <p:nvPr/>
        </p:nvGrpSpPr>
        <p:grpSpPr>
          <a:xfrm rot="5400000">
            <a:off x="8777066" y="3312741"/>
            <a:ext cx="6513270" cy="133912"/>
            <a:chOff x="842670" y="6366526"/>
            <a:chExt cx="8686800" cy="137468"/>
          </a:xfrm>
        </p:grpSpPr>
        <p:sp>
          <p:nvSpPr>
            <p:cNvPr id="21" name="Rectángulo 20">
              <a:extLst>
                <a:ext uri="{FF2B5EF4-FFF2-40B4-BE49-F238E27FC236}">
                  <a16:creationId xmlns:a16="http://schemas.microsoft.com/office/drawing/2014/main" id="{44ED9534-B11C-44FD-A4DB-6FAFEE933ABF}"/>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22" name="Rectángulo 21">
              <a:extLst>
                <a:ext uri="{FF2B5EF4-FFF2-40B4-BE49-F238E27FC236}">
                  <a16:creationId xmlns:a16="http://schemas.microsoft.com/office/drawing/2014/main" id="{7C751EF3-C31C-431C-AD09-3DC064876FAE}"/>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Tree>
    <p:extLst>
      <p:ext uri="{BB962C8B-B14F-4D97-AF65-F5344CB8AC3E}">
        <p14:creationId xmlns:p14="http://schemas.microsoft.com/office/powerpoint/2010/main" val="416366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1"/>
            <a:ext cx="12192000" cy="56361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US"/>
          </a:p>
        </p:txBody>
      </p:sp>
      <p:sp>
        <p:nvSpPr>
          <p:cNvPr id="16" name="CuadroTexto 15"/>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5" y="8366"/>
            <a:ext cx="2062135" cy="532583"/>
          </a:xfrm>
          <a:prstGeom prst="rect">
            <a:avLst/>
          </a:prstGeom>
        </p:spPr>
      </p:pic>
      <p:sp>
        <p:nvSpPr>
          <p:cNvPr id="17" name="CuadroTexto 16"/>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2020</a:t>
            </a:r>
          </a:p>
        </p:txBody>
      </p:sp>
      <p:sp>
        <p:nvSpPr>
          <p:cNvPr id="21" name="Rectangle 9">
            <a:extLst>
              <a:ext uri="{FF2B5EF4-FFF2-40B4-BE49-F238E27FC236}">
                <a16:creationId xmlns:a16="http://schemas.microsoft.com/office/drawing/2014/main" id="{F5AFC5B0-6291-4467-BADF-0673838497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11 CuadroTexto">
            <a:extLst>
              <a:ext uri="{FF2B5EF4-FFF2-40B4-BE49-F238E27FC236}">
                <a16:creationId xmlns:a16="http://schemas.microsoft.com/office/drawing/2014/main" id="{7750D6A7-2D73-43AA-899B-49C414F7BF94}"/>
              </a:ext>
            </a:extLst>
          </p:cNvPr>
          <p:cNvSpPr txBox="1"/>
          <p:nvPr/>
        </p:nvSpPr>
        <p:spPr>
          <a:xfrm>
            <a:off x="645540" y="678202"/>
            <a:ext cx="3353803" cy="461665"/>
          </a:xfrm>
          <a:prstGeom prst="rect">
            <a:avLst/>
          </a:prstGeom>
          <a:noFill/>
        </p:spPr>
        <p:txBody>
          <a:bodyPr wrap="none" rtlCol="0">
            <a:spAutoFit/>
          </a:bodyPr>
          <a:lstStyle/>
          <a:p>
            <a:r>
              <a:rPr lang="es-EC" sz="2400" b="1" u="sng" dirty="0">
                <a:latin typeface="Georgia" pitchFamily="18" charset="0"/>
              </a:rPr>
              <a:t>Cámara de sensores</a:t>
            </a:r>
          </a:p>
        </p:txBody>
      </p:sp>
      <p:pic>
        <p:nvPicPr>
          <p:cNvPr id="30" name="Imagen 29">
            <a:extLst>
              <a:ext uri="{FF2B5EF4-FFF2-40B4-BE49-F238E27FC236}">
                <a16:creationId xmlns:a16="http://schemas.microsoft.com/office/drawing/2014/main" id="{EB969A80-D23F-4576-95EF-D5397406C216}"/>
              </a:ext>
            </a:extLst>
          </p:cNvPr>
          <p:cNvPicPr/>
          <p:nvPr/>
        </p:nvPicPr>
        <p:blipFill rotWithShape="1">
          <a:blip r:embed="rId4" cstate="print">
            <a:extLst>
              <a:ext uri="{28A0092B-C50C-407E-A947-70E740481C1C}">
                <a14:useLocalDpi xmlns:a14="http://schemas.microsoft.com/office/drawing/2010/main" val="0"/>
              </a:ext>
            </a:extLst>
          </a:blip>
          <a:srcRect l="8649" r="7930"/>
          <a:stretch/>
        </p:blipFill>
        <p:spPr bwMode="auto">
          <a:xfrm>
            <a:off x="311735" y="1139867"/>
            <a:ext cx="11626265" cy="5220369"/>
          </a:xfrm>
          <a:prstGeom prst="rect">
            <a:avLst/>
          </a:prstGeom>
          <a:ln>
            <a:noFill/>
          </a:ln>
          <a:extLst>
            <a:ext uri="{53640926-AAD7-44D8-BBD7-CCE9431645EC}">
              <a14:shadowObscured xmlns:a14="http://schemas.microsoft.com/office/drawing/2010/main"/>
            </a:ext>
          </a:extLst>
        </p:spPr>
      </p:pic>
      <p:sp>
        <p:nvSpPr>
          <p:cNvPr id="34" name="CuadroTexto 33">
            <a:extLst>
              <a:ext uri="{FF2B5EF4-FFF2-40B4-BE49-F238E27FC236}">
                <a16:creationId xmlns:a16="http://schemas.microsoft.com/office/drawing/2014/main" id="{EB742451-9E2F-4868-9582-D1324E730ACE}"/>
              </a:ext>
            </a:extLst>
          </p:cNvPr>
          <p:cNvSpPr txBox="1"/>
          <p:nvPr/>
        </p:nvSpPr>
        <p:spPr>
          <a:xfrm>
            <a:off x="11584254" y="6241490"/>
            <a:ext cx="506861" cy="369550"/>
          </a:xfrm>
          <a:prstGeom prst="rect">
            <a:avLst/>
          </a:prstGeom>
          <a:noFill/>
          <a:ln>
            <a:solidFill>
              <a:schemeClr val="tx1"/>
            </a:solidFill>
          </a:ln>
        </p:spPr>
        <p:txBody>
          <a:bodyPr wrap="square" rtlCol="0">
            <a:spAutoFit/>
          </a:bodyPr>
          <a:lstStyle/>
          <a:p>
            <a:pPr algn="ctr"/>
            <a:r>
              <a:rPr lang="es-US" dirty="0"/>
              <a:t>8</a:t>
            </a:r>
          </a:p>
        </p:txBody>
      </p:sp>
      <p:sp>
        <p:nvSpPr>
          <p:cNvPr id="19" name="CuadroTexto 18">
            <a:extLst>
              <a:ext uri="{FF2B5EF4-FFF2-40B4-BE49-F238E27FC236}">
                <a16:creationId xmlns:a16="http://schemas.microsoft.com/office/drawing/2014/main" id="{9A3ED3E6-F639-4FD9-9708-BD59E21CBE14}"/>
              </a:ext>
            </a:extLst>
          </p:cNvPr>
          <p:cNvSpPr txBox="1"/>
          <p:nvPr/>
        </p:nvSpPr>
        <p:spPr>
          <a:xfrm>
            <a:off x="3888634" y="19516"/>
            <a:ext cx="4971233"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 Desarrollo del proyecto</a:t>
            </a:r>
          </a:p>
        </p:txBody>
      </p:sp>
      <p:grpSp>
        <p:nvGrpSpPr>
          <p:cNvPr id="22" name="Grupo 21">
            <a:extLst>
              <a:ext uri="{FF2B5EF4-FFF2-40B4-BE49-F238E27FC236}">
                <a16:creationId xmlns:a16="http://schemas.microsoft.com/office/drawing/2014/main" id="{703D5CCD-FC75-4221-81FE-2D61AA4AEE80}"/>
              </a:ext>
            </a:extLst>
          </p:cNvPr>
          <p:cNvGrpSpPr/>
          <p:nvPr/>
        </p:nvGrpSpPr>
        <p:grpSpPr>
          <a:xfrm>
            <a:off x="100885" y="6268179"/>
            <a:ext cx="11348320" cy="137931"/>
            <a:chOff x="842670" y="6366526"/>
            <a:chExt cx="8686800" cy="137468"/>
          </a:xfrm>
        </p:grpSpPr>
        <p:sp>
          <p:nvSpPr>
            <p:cNvPr id="23" name="Rectángulo 22">
              <a:extLst>
                <a:ext uri="{FF2B5EF4-FFF2-40B4-BE49-F238E27FC236}">
                  <a16:creationId xmlns:a16="http://schemas.microsoft.com/office/drawing/2014/main" id="{1BF2CC81-E511-4AB0-B972-EE7E2B60AF55}"/>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24" name="Rectángulo 23">
              <a:extLst>
                <a:ext uri="{FF2B5EF4-FFF2-40B4-BE49-F238E27FC236}">
                  <a16:creationId xmlns:a16="http://schemas.microsoft.com/office/drawing/2014/main" id="{FCF3D30A-6774-4B6C-B3AF-76BC2D6A7ECD}"/>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25" name="24 CuadroTexto">
            <a:extLst>
              <a:ext uri="{FF2B5EF4-FFF2-40B4-BE49-F238E27FC236}">
                <a16:creationId xmlns:a16="http://schemas.microsoft.com/office/drawing/2014/main" id="{BECD5587-8358-4DFF-B092-6BADE4236345}"/>
              </a:ext>
            </a:extLst>
          </p:cNvPr>
          <p:cNvSpPr txBox="1"/>
          <p:nvPr/>
        </p:nvSpPr>
        <p:spPr>
          <a:xfrm>
            <a:off x="387409" y="6448652"/>
            <a:ext cx="1274619" cy="309266"/>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400" dirty="0">
                <a:solidFill>
                  <a:schemeClr val="bg2">
                    <a:lumMod val="75000"/>
                  </a:schemeClr>
                </a:solidFill>
                <a:latin typeface="Georgia" pitchFamily="18" charset="0"/>
              </a:rPr>
              <a:t>1.</a:t>
            </a:r>
            <a:r>
              <a:rPr lang="es-EC" sz="1400" dirty="0">
                <a:solidFill>
                  <a:schemeClr val="tx1"/>
                </a:solidFill>
                <a:latin typeface="Georgia" pitchFamily="18" charset="0"/>
              </a:rPr>
              <a:t> </a:t>
            </a:r>
            <a:r>
              <a:rPr lang="es-EC" sz="1400" dirty="0">
                <a:solidFill>
                  <a:schemeClr val="bg2">
                    <a:lumMod val="75000"/>
                  </a:schemeClr>
                </a:solidFill>
                <a:latin typeface="Georgia" pitchFamily="18" charset="0"/>
              </a:rPr>
              <a:t>Motivación</a:t>
            </a:r>
          </a:p>
        </p:txBody>
      </p:sp>
      <p:sp>
        <p:nvSpPr>
          <p:cNvPr id="26" name="25 CuadroTexto">
            <a:extLst>
              <a:ext uri="{FF2B5EF4-FFF2-40B4-BE49-F238E27FC236}">
                <a16:creationId xmlns:a16="http://schemas.microsoft.com/office/drawing/2014/main" id="{1ACB6AB9-2525-4F0A-AC34-B8C79FBD2248}"/>
              </a:ext>
            </a:extLst>
          </p:cNvPr>
          <p:cNvSpPr txBox="1"/>
          <p:nvPr/>
        </p:nvSpPr>
        <p:spPr>
          <a:xfrm>
            <a:off x="1689436" y="6455336"/>
            <a:ext cx="2531445" cy="311408"/>
          </a:xfrm>
          <a:prstGeom prst="rect">
            <a:avLst/>
          </a:prstGeom>
          <a:noFill/>
        </p:spPr>
        <p:txBody>
          <a:bodyPr wrap="square" rtlCol="0">
            <a:spAutoFit/>
          </a:bodyPr>
          <a:lstStyle/>
          <a:p>
            <a:r>
              <a:rPr lang="es-EC" sz="1400" dirty="0">
                <a:solidFill>
                  <a:schemeClr val="bg1">
                    <a:lumMod val="75000"/>
                  </a:schemeClr>
                </a:solidFill>
                <a:latin typeface="Georgia" pitchFamily="18" charset="0"/>
              </a:rPr>
              <a:t>2. Justificación e Importancia</a:t>
            </a:r>
          </a:p>
        </p:txBody>
      </p:sp>
      <p:sp>
        <p:nvSpPr>
          <p:cNvPr id="27" name="26 CuadroTexto">
            <a:extLst>
              <a:ext uri="{FF2B5EF4-FFF2-40B4-BE49-F238E27FC236}">
                <a16:creationId xmlns:a16="http://schemas.microsoft.com/office/drawing/2014/main" id="{52C31A0A-BA17-4DC0-9643-11E5F118A2C7}"/>
              </a:ext>
            </a:extLst>
          </p:cNvPr>
          <p:cNvSpPr txBox="1"/>
          <p:nvPr/>
        </p:nvSpPr>
        <p:spPr>
          <a:xfrm>
            <a:off x="4107760" y="6455336"/>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3. Objetivos</a:t>
            </a:r>
          </a:p>
        </p:txBody>
      </p:sp>
      <p:sp>
        <p:nvSpPr>
          <p:cNvPr id="28" name="27 CuadroTexto">
            <a:extLst>
              <a:ext uri="{FF2B5EF4-FFF2-40B4-BE49-F238E27FC236}">
                <a16:creationId xmlns:a16="http://schemas.microsoft.com/office/drawing/2014/main" id="{ED1EF338-23AE-4832-A81B-CAFEAB0A1084}"/>
              </a:ext>
            </a:extLst>
          </p:cNvPr>
          <p:cNvSpPr txBox="1"/>
          <p:nvPr/>
        </p:nvSpPr>
        <p:spPr>
          <a:xfrm>
            <a:off x="5245341" y="6460520"/>
            <a:ext cx="2216729" cy="30777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EC" sz="1400" dirty="0">
                <a:solidFill>
                  <a:schemeClr val="tx1"/>
                </a:solidFill>
                <a:latin typeface="Georgia" pitchFamily="18" charset="0"/>
              </a:rPr>
              <a:t>4. Desarrollo de proyecto</a:t>
            </a:r>
          </a:p>
        </p:txBody>
      </p:sp>
      <p:sp>
        <p:nvSpPr>
          <p:cNvPr id="29" name="28 CuadroTexto">
            <a:extLst>
              <a:ext uri="{FF2B5EF4-FFF2-40B4-BE49-F238E27FC236}">
                <a16:creationId xmlns:a16="http://schemas.microsoft.com/office/drawing/2014/main" id="{5E2E4B25-41BA-4688-81C2-1A21DB391D9C}"/>
              </a:ext>
            </a:extLst>
          </p:cNvPr>
          <p:cNvSpPr txBox="1"/>
          <p:nvPr/>
        </p:nvSpPr>
        <p:spPr>
          <a:xfrm>
            <a:off x="8489016" y="6455336"/>
            <a:ext cx="3027713"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s-EC" sz="1400" dirty="0">
                <a:solidFill>
                  <a:schemeClr val="bg1">
                    <a:lumMod val="75000"/>
                  </a:schemeClr>
                </a:solidFill>
                <a:latin typeface="Georgia" pitchFamily="18" charset="0"/>
              </a:rPr>
              <a:t>5. Conclusiones y Recomendaciones</a:t>
            </a:r>
          </a:p>
        </p:txBody>
      </p:sp>
      <p:sp>
        <p:nvSpPr>
          <p:cNvPr id="31" name="26 CuadroTexto">
            <a:extLst>
              <a:ext uri="{FF2B5EF4-FFF2-40B4-BE49-F238E27FC236}">
                <a16:creationId xmlns:a16="http://schemas.microsoft.com/office/drawing/2014/main" id="{6EDF4161-6838-4C1B-9D9E-D5F8A59C9A39}"/>
              </a:ext>
            </a:extLst>
          </p:cNvPr>
          <p:cNvSpPr txBox="1"/>
          <p:nvPr/>
        </p:nvSpPr>
        <p:spPr>
          <a:xfrm>
            <a:off x="7325033" y="6457151"/>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 Resultados</a:t>
            </a:r>
          </a:p>
        </p:txBody>
      </p:sp>
    </p:spTree>
    <p:extLst>
      <p:ext uri="{BB962C8B-B14F-4D97-AF65-F5344CB8AC3E}">
        <p14:creationId xmlns:p14="http://schemas.microsoft.com/office/powerpoint/2010/main" val="422033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1"/>
            <a:ext cx="12192000" cy="56361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US"/>
          </a:p>
        </p:txBody>
      </p:sp>
      <p:sp>
        <p:nvSpPr>
          <p:cNvPr id="16" name="CuadroTexto 15"/>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5" y="8366"/>
            <a:ext cx="2062135" cy="532583"/>
          </a:xfrm>
          <a:prstGeom prst="rect">
            <a:avLst/>
          </a:prstGeom>
        </p:spPr>
      </p:pic>
      <p:sp>
        <p:nvSpPr>
          <p:cNvPr id="17" name="CuadroTexto 16"/>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2020</a:t>
            </a:r>
          </a:p>
        </p:txBody>
      </p:sp>
      <p:sp>
        <p:nvSpPr>
          <p:cNvPr id="21" name="Rectangle 9">
            <a:extLst>
              <a:ext uri="{FF2B5EF4-FFF2-40B4-BE49-F238E27FC236}">
                <a16:creationId xmlns:a16="http://schemas.microsoft.com/office/drawing/2014/main" id="{F5AFC5B0-6291-4467-BADF-0673838497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CuadroTexto 21">
            <a:extLst>
              <a:ext uri="{FF2B5EF4-FFF2-40B4-BE49-F238E27FC236}">
                <a16:creationId xmlns:a16="http://schemas.microsoft.com/office/drawing/2014/main" id="{67D40AF5-2DCD-46B4-9990-F39E0CE85F79}"/>
              </a:ext>
            </a:extLst>
          </p:cNvPr>
          <p:cNvSpPr txBox="1"/>
          <p:nvPr/>
        </p:nvSpPr>
        <p:spPr>
          <a:xfrm>
            <a:off x="4147927" y="1932103"/>
            <a:ext cx="2717800"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160/452 Activos </a:t>
            </a:r>
          </a:p>
        </p:txBody>
      </p:sp>
      <p:sp>
        <p:nvSpPr>
          <p:cNvPr id="23" name="20 Rectángulo redondeado">
            <a:extLst>
              <a:ext uri="{FF2B5EF4-FFF2-40B4-BE49-F238E27FC236}">
                <a16:creationId xmlns:a16="http://schemas.microsoft.com/office/drawing/2014/main" id="{0572608F-28E1-49F6-8AF4-DC0090DEF40E}"/>
              </a:ext>
            </a:extLst>
          </p:cNvPr>
          <p:cNvSpPr/>
          <p:nvPr/>
        </p:nvSpPr>
        <p:spPr>
          <a:xfrm>
            <a:off x="309224" y="1370581"/>
            <a:ext cx="5347855" cy="5446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Georgia" pitchFamily="18" charset="0"/>
              </a:rPr>
              <a:t>Sistema de control de temperatura </a:t>
            </a:r>
          </a:p>
        </p:txBody>
      </p:sp>
      <p:sp>
        <p:nvSpPr>
          <p:cNvPr id="31" name="19 CuadroTexto">
            <a:extLst>
              <a:ext uri="{FF2B5EF4-FFF2-40B4-BE49-F238E27FC236}">
                <a16:creationId xmlns:a16="http://schemas.microsoft.com/office/drawing/2014/main" id="{45E999B0-87A1-4B69-81F8-FCB4EA4CC3F8}"/>
              </a:ext>
            </a:extLst>
          </p:cNvPr>
          <p:cNvSpPr txBox="1"/>
          <p:nvPr/>
        </p:nvSpPr>
        <p:spPr>
          <a:xfrm>
            <a:off x="645539" y="780354"/>
            <a:ext cx="6378715" cy="461665"/>
          </a:xfrm>
          <a:prstGeom prst="rect">
            <a:avLst/>
          </a:prstGeom>
          <a:noFill/>
        </p:spPr>
        <p:txBody>
          <a:bodyPr wrap="square" rtlCol="0">
            <a:spAutoFit/>
          </a:bodyPr>
          <a:lstStyle/>
          <a:p>
            <a:r>
              <a:rPr lang="es-EC" sz="2400" b="1" u="sng" dirty="0">
                <a:latin typeface="Georgia" pitchFamily="18" charset="0"/>
              </a:rPr>
              <a:t>Control de temperatura</a:t>
            </a:r>
          </a:p>
        </p:txBody>
      </p:sp>
      <p:sp>
        <p:nvSpPr>
          <p:cNvPr id="35" name="37 Rectángulo redondeado">
            <a:extLst>
              <a:ext uri="{FF2B5EF4-FFF2-40B4-BE49-F238E27FC236}">
                <a16:creationId xmlns:a16="http://schemas.microsoft.com/office/drawing/2014/main" id="{52807790-A722-4084-950C-FC303D17FBBA}"/>
              </a:ext>
            </a:extLst>
          </p:cNvPr>
          <p:cNvSpPr/>
          <p:nvPr/>
        </p:nvSpPr>
        <p:spPr>
          <a:xfrm>
            <a:off x="309224" y="3384850"/>
            <a:ext cx="1696623" cy="5636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sz="1600" dirty="0">
                <a:latin typeface="Georgia" pitchFamily="18" charset="0"/>
              </a:rPr>
              <a:t>Control PID:</a:t>
            </a:r>
          </a:p>
        </p:txBody>
      </p:sp>
      <p:sp>
        <p:nvSpPr>
          <p:cNvPr id="36" name="38 Rectángulo redondeado">
            <a:extLst>
              <a:ext uri="{FF2B5EF4-FFF2-40B4-BE49-F238E27FC236}">
                <a16:creationId xmlns:a16="http://schemas.microsoft.com/office/drawing/2014/main" id="{7B084D71-4B1E-490D-BEE7-452D438143C1}"/>
              </a:ext>
            </a:extLst>
          </p:cNvPr>
          <p:cNvSpPr/>
          <p:nvPr/>
        </p:nvSpPr>
        <p:spPr>
          <a:xfrm>
            <a:off x="309224" y="4617543"/>
            <a:ext cx="4051187" cy="6766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sz="1600" dirty="0">
                <a:latin typeface="Georgia" pitchFamily="18" charset="0"/>
              </a:rPr>
              <a:t>Tiempo de estabilización: 17.3 </a:t>
            </a:r>
            <a:r>
              <a:rPr lang="en-US" sz="1600" dirty="0">
                <a:latin typeface="Georgia" pitchFamily="18" charset="0"/>
              </a:rPr>
              <a:t>[min]</a:t>
            </a:r>
          </a:p>
        </p:txBody>
      </p:sp>
      <p:sp>
        <p:nvSpPr>
          <p:cNvPr id="37" name="18 Rectángulo redondeado">
            <a:extLst>
              <a:ext uri="{FF2B5EF4-FFF2-40B4-BE49-F238E27FC236}">
                <a16:creationId xmlns:a16="http://schemas.microsoft.com/office/drawing/2014/main" id="{F9D862A5-D167-40F6-A1B7-9773001E31B1}"/>
              </a:ext>
            </a:extLst>
          </p:cNvPr>
          <p:cNvSpPr/>
          <p:nvPr/>
        </p:nvSpPr>
        <p:spPr>
          <a:xfrm>
            <a:off x="309224" y="2246282"/>
            <a:ext cx="2760812" cy="4854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s-EC" sz="1600" dirty="0">
                <a:latin typeface="Georgia" pitchFamily="18" charset="0"/>
              </a:rPr>
              <a:t>Función de transferencia: </a:t>
            </a:r>
          </a:p>
        </p:txBody>
      </p:sp>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2581D97D-5968-4DAB-8A1A-00B6D6FBC2D2}"/>
                  </a:ext>
                </a:extLst>
              </p:cNvPr>
              <p:cNvSpPr/>
              <p:nvPr/>
            </p:nvSpPr>
            <p:spPr>
              <a:xfrm>
                <a:off x="3196280" y="2132749"/>
                <a:ext cx="2069284" cy="6173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𝐺𝑝</m:t>
                      </m:r>
                      <m:r>
                        <a:rPr lang="en-US" i="0">
                          <a:latin typeface="Cambria Math" panose="02040503050406030204" pitchFamily="18" charset="0"/>
                        </a:rPr>
                        <m:t>(</m:t>
                      </m:r>
                      <m:r>
                        <a:rPr lang="en-US" i="1">
                          <a:latin typeface="Cambria Math" panose="02040503050406030204" pitchFamily="18" charset="0"/>
                        </a:rPr>
                        <m:t>𝑠</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0.020</m:t>
                          </m:r>
                        </m:num>
                        <m:den>
                          <m:r>
                            <a:rPr lang="en-US" i="1">
                              <a:latin typeface="Cambria Math" panose="02040503050406030204" pitchFamily="18" charset="0"/>
                            </a:rPr>
                            <m:t>𝑠</m:t>
                          </m:r>
                          <m:r>
                            <a:rPr lang="en-US" i="0">
                              <a:latin typeface="Cambria Math" panose="02040503050406030204" pitchFamily="18" charset="0"/>
                            </a:rPr>
                            <m:t>+0.001</m:t>
                          </m:r>
                        </m:den>
                      </m:f>
                    </m:oMath>
                  </m:oMathPara>
                </a14:m>
                <a:endParaRPr lang="en-US" dirty="0"/>
              </a:p>
            </p:txBody>
          </p:sp>
        </mc:Choice>
        <mc:Fallback xmlns="">
          <p:sp>
            <p:nvSpPr>
              <p:cNvPr id="2" name="Rectángulo 1">
                <a:extLst>
                  <a:ext uri="{FF2B5EF4-FFF2-40B4-BE49-F238E27FC236}">
                    <a16:creationId xmlns:a16="http://schemas.microsoft.com/office/drawing/2014/main" id="{2581D97D-5968-4DAB-8A1A-00B6D6FBC2D2}"/>
                  </a:ext>
                </a:extLst>
              </p:cNvPr>
              <p:cNvSpPr>
                <a:spLocks noRot="1" noChangeAspect="1" noMove="1" noResize="1" noEditPoints="1" noAdjustHandles="1" noChangeArrowheads="1" noChangeShapeType="1" noTextEdit="1"/>
              </p:cNvSpPr>
              <p:nvPr/>
            </p:nvSpPr>
            <p:spPr>
              <a:xfrm>
                <a:off x="3196280" y="2132749"/>
                <a:ext cx="2069284" cy="61734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8" name="Tabla 8">
                <a:extLst>
                  <a:ext uri="{FF2B5EF4-FFF2-40B4-BE49-F238E27FC236}">
                    <a16:creationId xmlns:a16="http://schemas.microsoft.com/office/drawing/2014/main" id="{955F18FB-FFE4-4A58-BDD7-A12357578652}"/>
                  </a:ext>
                </a:extLst>
              </p:cNvPr>
              <p:cNvGraphicFramePr>
                <a:graphicFrameLocks noGrp="1"/>
              </p:cNvGraphicFramePr>
              <p:nvPr>
                <p:extLst>
                  <p:ext uri="{D42A27DB-BD31-4B8C-83A1-F6EECF244321}">
                    <p14:modId xmlns:p14="http://schemas.microsoft.com/office/powerpoint/2010/main" val="180997215"/>
                  </p:ext>
                </p:extLst>
              </p:nvPr>
            </p:nvGraphicFramePr>
            <p:xfrm>
              <a:off x="2105890" y="3169198"/>
              <a:ext cx="3646728" cy="1010920"/>
            </p:xfrm>
            <a:graphic>
              <a:graphicData uri="http://schemas.openxmlformats.org/drawingml/2006/table">
                <a:tbl>
                  <a:tblPr firstRow="1" bandRow="1">
                    <a:tableStyleId>{68D230F3-CF80-4859-8CE7-A43EE81993B5}</a:tableStyleId>
                  </a:tblPr>
                  <a:tblGrid>
                    <a:gridCol w="911682">
                      <a:extLst>
                        <a:ext uri="{9D8B030D-6E8A-4147-A177-3AD203B41FA5}">
                          <a16:colId xmlns:a16="http://schemas.microsoft.com/office/drawing/2014/main" val="3161018229"/>
                        </a:ext>
                      </a:extLst>
                    </a:gridCol>
                    <a:gridCol w="911682">
                      <a:extLst>
                        <a:ext uri="{9D8B030D-6E8A-4147-A177-3AD203B41FA5}">
                          <a16:colId xmlns:a16="http://schemas.microsoft.com/office/drawing/2014/main" val="785533753"/>
                        </a:ext>
                      </a:extLst>
                    </a:gridCol>
                    <a:gridCol w="911682">
                      <a:extLst>
                        <a:ext uri="{9D8B030D-6E8A-4147-A177-3AD203B41FA5}">
                          <a16:colId xmlns:a16="http://schemas.microsoft.com/office/drawing/2014/main" val="2861673187"/>
                        </a:ext>
                      </a:extLst>
                    </a:gridCol>
                    <a:gridCol w="911682">
                      <a:extLst>
                        <a:ext uri="{9D8B030D-6E8A-4147-A177-3AD203B41FA5}">
                          <a16:colId xmlns:a16="http://schemas.microsoft.com/office/drawing/2014/main" val="3510061390"/>
                        </a:ext>
                      </a:extLst>
                    </a:gridCol>
                  </a:tblGrid>
                  <a:tr h="370840">
                    <a:tc>
                      <a:txBody>
                        <a:bodyPr/>
                        <a:lstStyle/>
                        <a:p>
                          <a:r>
                            <a:rPr lang="es-EC" dirty="0"/>
                            <a:t>Controlador</a:t>
                          </a:r>
                          <a:endParaRPr lang="en-US" dirty="0"/>
                        </a:p>
                      </a:txBody>
                      <a:tcPr/>
                    </a:tc>
                    <a:tc>
                      <a:txBody>
                        <a:bodyPr/>
                        <a:lstStyle/>
                        <a:p>
                          <a:pPr marL="457200" indent="180340" algn="ctr">
                            <a:lnSpc>
                              <a:spcPct val="200000"/>
                            </a:lnSpc>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rPr>
                                    </m:ctrlPr>
                                  </m:sSubPr>
                                  <m:e>
                                    <m:r>
                                      <a:rPr lang="es-EC" sz="1200">
                                        <a:effectLst/>
                                        <a:latin typeface="Cambria Math" panose="02040503050406030204" pitchFamily="18" charset="0"/>
                                      </a:rPr>
                                      <m:t>𝐾</m:t>
                                    </m:r>
                                  </m:e>
                                  <m:sub>
                                    <m:r>
                                      <a:rPr lang="es-EC" sz="1200">
                                        <a:effectLst/>
                                        <a:latin typeface="Cambria Math" panose="02040503050406030204" pitchFamily="18" charset="0"/>
                                      </a:rPr>
                                      <m:t>𝑝</m:t>
                                    </m:r>
                                  </m:sub>
                                </m:sSub>
                              </m:oMath>
                            </m:oMathPara>
                          </a14:m>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indent="180340" algn="ctr">
                            <a:lnSpc>
                              <a:spcPct val="200000"/>
                            </a:lnSpc>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rPr>
                                    </m:ctrlPr>
                                  </m:sSubPr>
                                  <m:e>
                                    <m:r>
                                      <a:rPr lang="es-EC" sz="1200">
                                        <a:effectLst/>
                                        <a:latin typeface="Cambria Math" panose="02040503050406030204" pitchFamily="18" charset="0"/>
                                      </a:rPr>
                                      <m:t>𝑇</m:t>
                                    </m:r>
                                  </m:e>
                                  <m:sub>
                                    <m:r>
                                      <a:rPr lang="es-EC" sz="1200">
                                        <a:effectLst/>
                                        <a:latin typeface="Cambria Math" panose="02040503050406030204" pitchFamily="18" charset="0"/>
                                      </a:rPr>
                                      <m:t>𝑖</m:t>
                                    </m:r>
                                  </m:sub>
                                </m:sSub>
                              </m:oMath>
                            </m:oMathPara>
                          </a14:m>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indent="180340" algn="ctr">
                            <a:lnSpc>
                              <a:spcPct val="200000"/>
                            </a:lnSpc>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rPr>
                                    </m:ctrlPr>
                                  </m:sSubPr>
                                  <m:e>
                                    <m:r>
                                      <a:rPr lang="es-EC" sz="1200">
                                        <a:effectLst/>
                                        <a:latin typeface="Cambria Math" panose="02040503050406030204" pitchFamily="18" charset="0"/>
                                      </a:rPr>
                                      <m:t>𝑇</m:t>
                                    </m:r>
                                  </m:e>
                                  <m:sub>
                                    <m:r>
                                      <a:rPr lang="es-EC" sz="1200">
                                        <a:effectLst/>
                                        <a:latin typeface="Cambria Math" panose="02040503050406030204" pitchFamily="18" charset="0"/>
                                      </a:rPr>
                                      <m:t>𝑑</m:t>
                                    </m:r>
                                  </m:sub>
                                </m:sSub>
                              </m:oMath>
                            </m:oMathPara>
                          </a14:m>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55349710"/>
                      </a:ext>
                    </a:extLst>
                  </a:tr>
                  <a:tr h="370840">
                    <a:tc>
                      <a:txBody>
                        <a:bodyPr/>
                        <a:lstStyle/>
                        <a:p>
                          <a:r>
                            <a:rPr lang="es-EC" dirty="0"/>
                            <a:t>PID</a:t>
                          </a:r>
                          <a:endParaRPr lang="en-US" dirty="0"/>
                        </a:p>
                      </a:txBody>
                      <a:tcPr/>
                    </a:tc>
                    <a:tc>
                      <a:txBody>
                        <a:bodyPr/>
                        <a:lstStyle/>
                        <a:p>
                          <a:pPr marL="457200" indent="180340" algn="ctr">
                            <a:lnSpc>
                              <a:spcPct val="200000"/>
                            </a:lnSpc>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118.5</m:t>
                                </m:r>
                              </m:oMath>
                            </m:oMathPara>
                          </a14:m>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indent="180340" algn="ctr">
                            <a:lnSpc>
                              <a:spcPct val="200000"/>
                            </a:lnSpc>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0.001</m:t>
                                </m:r>
                              </m:oMath>
                            </m:oMathPara>
                          </a14:m>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indent="180340" algn="ctr">
                            <a:lnSpc>
                              <a:spcPct val="200000"/>
                            </a:lnSpc>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0.100</m:t>
                                </m:r>
                              </m:oMath>
                            </m:oMathPara>
                          </a14:m>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5102800"/>
                      </a:ext>
                    </a:extLst>
                  </a:tr>
                </a:tbl>
              </a:graphicData>
            </a:graphic>
          </p:graphicFrame>
        </mc:Choice>
        <mc:Fallback xmlns="">
          <p:graphicFrame>
            <p:nvGraphicFramePr>
              <p:cNvPr id="8" name="Tabla 8">
                <a:extLst>
                  <a:ext uri="{FF2B5EF4-FFF2-40B4-BE49-F238E27FC236}">
                    <a16:creationId xmlns:a16="http://schemas.microsoft.com/office/drawing/2014/main" id="{955F18FB-FFE4-4A58-BDD7-A12357578652}"/>
                  </a:ext>
                </a:extLst>
              </p:cNvPr>
              <p:cNvGraphicFramePr>
                <a:graphicFrameLocks noGrp="1"/>
              </p:cNvGraphicFramePr>
              <p:nvPr>
                <p:extLst>
                  <p:ext uri="{D42A27DB-BD31-4B8C-83A1-F6EECF244321}">
                    <p14:modId xmlns:p14="http://schemas.microsoft.com/office/powerpoint/2010/main" val="180997215"/>
                  </p:ext>
                </p:extLst>
              </p:nvPr>
            </p:nvGraphicFramePr>
            <p:xfrm>
              <a:off x="2105890" y="3169198"/>
              <a:ext cx="3646728" cy="1010920"/>
            </p:xfrm>
            <a:graphic>
              <a:graphicData uri="http://schemas.openxmlformats.org/drawingml/2006/table">
                <a:tbl>
                  <a:tblPr firstRow="1" bandRow="1">
                    <a:tableStyleId>{68D230F3-CF80-4859-8CE7-A43EE81993B5}</a:tableStyleId>
                  </a:tblPr>
                  <a:tblGrid>
                    <a:gridCol w="911682">
                      <a:extLst>
                        <a:ext uri="{9D8B030D-6E8A-4147-A177-3AD203B41FA5}">
                          <a16:colId xmlns:a16="http://schemas.microsoft.com/office/drawing/2014/main" val="3161018229"/>
                        </a:ext>
                      </a:extLst>
                    </a:gridCol>
                    <a:gridCol w="911682">
                      <a:extLst>
                        <a:ext uri="{9D8B030D-6E8A-4147-A177-3AD203B41FA5}">
                          <a16:colId xmlns:a16="http://schemas.microsoft.com/office/drawing/2014/main" val="785533753"/>
                        </a:ext>
                      </a:extLst>
                    </a:gridCol>
                    <a:gridCol w="911682">
                      <a:extLst>
                        <a:ext uri="{9D8B030D-6E8A-4147-A177-3AD203B41FA5}">
                          <a16:colId xmlns:a16="http://schemas.microsoft.com/office/drawing/2014/main" val="2861673187"/>
                        </a:ext>
                      </a:extLst>
                    </a:gridCol>
                    <a:gridCol w="911682">
                      <a:extLst>
                        <a:ext uri="{9D8B030D-6E8A-4147-A177-3AD203B41FA5}">
                          <a16:colId xmlns:a16="http://schemas.microsoft.com/office/drawing/2014/main" val="3510061390"/>
                        </a:ext>
                      </a:extLst>
                    </a:gridCol>
                  </a:tblGrid>
                  <a:tr h="640080">
                    <a:tc>
                      <a:txBody>
                        <a:bodyPr/>
                        <a:lstStyle/>
                        <a:p>
                          <a:r>
                            <a:rPr lang="es-EC" dirty="0"/>
                            <a:t>Controlador</a:t>
                          </a:r>
                          <a:endParaRPr lang="en-US" dirty="0"/>
                        </a:p>
                      </a:txBody>
                      <a:tcPr/>
                    </a:tc>
                    <a:tc>
                      <a:txBody>
                        <a:bodyPr/>
                        <a:lstStyle/>
                        <a:p>
                          <a:endParaRPr lang="en-US"/>
                        </a:p>
                      </a:txBody>
                      <a:tcPr marL="68580" marR="68580" marT="0" marB="0" anchor="ctr">
                        <a:blipFill>
                          <a:blip r:embed="rId5"/>
                          <a:stretch>
                            <a:fillRect l="-100000" t="-4717" r="-200000" b="-71698"/>
                          </a:stretch>
                        </a:blipFill>
                      </a:tcPr>
                    </a:tc>
                    <a:tc>
                      <a:txBody>
                        <a:bodyPr/>
                        <a:lstStyle/>
                        <a:p>
                          <a:endParaRPr lang="en-US"/>
                        </a:p>
                      </a:txBody>
                      <a:tcPr marL="68580" marR="68580" marT="0" marB="0" anchor="ctr">
                        <a:blipFill>
                          <a:blip r:embed="rId5"/>
                          <a:stretch>
                            <a:fillRect l="-201342" t="-4717" r="-101342" b="-71698"/>
                          </a:stretch>
                        </a:blipFill>
                      </a:tcPr>
                    </a:tc>
                    <a:tc>
                      <a:txBody>
                        <a:bodyPr/>
                        <a:lstStyle/>
                        <a:p>
                          <a:endParaRPr lang="en-US"/>
                        </a:p>
                      </a:txBody>
                      <a:tcPr marL="68580" marR="68580" marT="0" marB="0" anchor="ctr">
                        <a:blipFill>
                          <a:blip r:embed="rId5"/>
                          <a:stretch>
                            <a:fillRect l="-299333" t="-4717" r="-667" b="-71698"/>
                          </a:stretch>
                        </a:blipFill>
                      </a:tcPr>
                    </a:tc>
                    <a:extLst>
                      <a:ext uri="{0D108BD9-81ED-4DB2-BD59-A6C34878D82A}">
                        <a16:rowId xmlns:a16="http://schemas.microsoft.com/office/drawing/2014/main" val="3455349710"/>
                      </a:ext>
                    </a:extLst>
                  </a:tr>
                  <a:tr h="370840">
                    <a:tc>
                      <a:txBody>
                        <a:bodyPr/>
                        <a:lstStyle/>
                        <a:p>
                          <a:r>
                            <a:rPr lang="es-EC" dirty="0"/>
                            <a:t>PID</a:t>
                          </a:r>
                          <a:endParaRPr lang="en-US" dirty="0"/>
                        </a:p>
                      </a:txBody>
                      <a:tcPr/>
                    </a:tc>
                    <a:tc>
                      <a:txBody>
                        <a:bodyPr/>
                        <a:lstStyle/>
                        <a:p>
                          <a:endParaRPr lang="en-US"/>
                        </a:p>
                      </a:txBody>
                      <a:tcPr marL="68580" marR="68580" marT="0" marB="0" anchor="ctr">
                        <a:blipFill>
                          <a:blip r:embed="rId5"/>
                          <a:stretch>
                            <a:fillRect l="-100000" t="-181967" r="-200000" b="-24590"/>
                          </a:stretch>
                        </a:blipFill>
                      </a:tcPr>
                    </a:tc>
                    <a:tc>
                      <a:txBody>
                        <a:bodyPr/>
                        <a:lstStyle/>
                        <a:p>
                          <a:endParaRPr lang="en-US"/>
                        </a:p>
                      </a:txBody>
                      <a:tcPr marL="68580" marR="68580" marT="0" marB="0" anchor="ctr">
                        <a:blipFill>
                          <a:blip r:embed="rId5"/>
                          <a:stretch>
                            <a:fillRect l="-201342" t="-181967" r="-101342" b="-24590"/>
                          </a:stretch>
                        </a:blipFill>
                      </a:tcPr>
                    </a:tc>
                    <a:tc>
                      <a:txBody>
                        <a:bodyPr/>
                        <a:lstStyle/>
                        <a:p>
                          <a:endParaRPr lang="en-US"/>
                        </a:p>
                      </a:txBody>
                      <a:tcPr marL="68580" marR="68580" marT="0" marB="0" anchor="ctr">
                        <a:blipFill>
                          <a:blip r:embed="rId5"/>
                          <a:stretch>
                            <a:fillRect l="-299333" t="-181967" r="-667" b="-24590"/>
                          </a:stretch>
                        </a:blipFill>
                      </a:tcPr>
                    </a:tc>
                    <a:extLst>
                      <a:ext uri="{0D108BD9-81ED-4DB2-BD59-A6C34878D82A}">
                        <a16:rowId xmlns:a16="http://schemas.microsoft.com/office/drawing/2014/main" val="3755102800"/>
                      </a:ext>
                    </a:extLst>
                  </a:tr>
                </a:tbl>
              </a:graphicData>
            </a:graphic>
          </p:graphicFrame>
        </mc:Fallback>
      </mc:AlternateContent>
      <p:pic>
        <p:nvPicPr>
          <p:cNvPr id="39" name="Imagen 38">
            <a:extLst>
              <a:ext uri="{FF2B5EF4-FFF2-40B4-BE49-F238E27FC236}">
                <a16:creationId xmlns:a16="http://schemas.microsoft.com/office/drawing/2014/main" id="{A315FADE-8354-423F-B135-645CCBEBD54D}"/>
              </a:ext>
            </a:extLst>
          </p:cNvPr>
          <p:cNvPicPr/>
          <p:nvPr/>
        </p:nvPicPr>
        <p:blipFill rotWithShape="1">
          <a:blip r:embed="rId6" cstate="print">
            <a:extLst>
              <a:ext uri="{28A0092B-C50C-407E-A947-70E740481C1C}">
                <a14:useLocalDpi xmlns:a14="http://schemas.microsoft.com/office/drawing/2010/main" val="0"/>
              </a:ext>
            </a:extLst>
          </a:blip>
          <a:srcRect l="8810" t="3275" r="9020" b="2396"/>
          <a:stretch/>
        </p:blipFill>
        <p:spPr bwMode="auto">
          <a:xfrm>
            <a:off x="6000116" y="1932103"/>
            <a:ext cx="5882660" cy="3637893"/>
          </a:xfrm>
          <a:prstGeom prst="rect">
            <a:avLst/>
          </a:prstGeom>
          <a:noFill/>
          <a:ln>
            <a:noFill/>
          </a:ln>
          <a:extLst>
            <a:ext uri="{53640926-AAD7-44D8-BBD7-CCE9431645EC}">
              <a14:shadowObscured xmlns:a14="http://schemas.microsoft.com/office/drawing/2010/main"/>
            </a:ext>
          </a:extLst>
        </p:spPr>
      </p:pic>
      <p:sp>
        <p:nvSpPr>
          <p:cNvPr id="41" name="38 Rectángulo redondeado">
            <a:extLst>
              <a:ext uri="{FF2B5EF4-FFF2-40B4-BE49-F238E27FC236}">
                <a16:creationId xmlns:a16="http://schemas.microsoft.com/office/drawing/2014/main" id="{EAA8C0BF-AE37-4B70-94DA-87547C9C3287}"/>
              </a:ext>
            </a:extLst>
          </p:cNvPr>
          <p:cNvSpPr/>
          <p:nvPr/>
        </p:nvSpPr>
        <p:spPr>
          <a:xfrm>
            <a:off x="321903" y="5412461"/>
            <a:ext cx="4051187" cy="6766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sz="1600" dirty="0">
                <a:latin typeface="Georgia" pitchFamily="18" charset="0"/>
              </a:rPr>
              <a:t>Error en estado estacionario: 0.05%</a:t>
            </a:r>
          </a:p>
        </p:txBody>
      </p:sp>
      <p:sp>
        <p:nvSpPr>
          <p:cNvPr id="42" name="18 Rectángulo redondeado">
            <a:extLst>
              <a:ext uri="{FF2B5EF4-FFF2-40B4-BE49-F238E27FC236}">
                <a16:creationId xmlns:a16="http://schemas.microsoft.com/office/drawing/2014/main" id="{C405B9A9-0558-4188-BF66-F406D92B1CCB}"/>
              </a:ext>
            </a:extLst>
          </p:cNvPr>
          <p:cNvSpPr/>
          <p:nvPr/>
        </p:nvSpPr>
        <p:spPr>
          <a:xfrm>
            <a:off x="7955024" y="1005113"/>
            <a:ext cx="2156266" cy="4854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s-EC" sz="1600" dirty="0">
                <a:latin typeface="Georgia" pitchFamily="18" charset="0"/>
              </a:rPr>
              <a:t>Entrada: Escalón </a:t>
            </a:r>
          </a:p>
        </p:txBody>
      </p:sp>
      <p:sp>
        <p:nvSpPr>
          <p:cNvPr id="43" name="CuadroTexto 42">
            <a:extLst>
              <a:ext uri="{FF2B5EF4-FFF2-40B4-BE49-F238E27FC236}">
                <a16:creationId xmlns:a16="http://schemas.microsoft.com/office/drawing/2014/main" id="{78BBD614-4B1E-4D6F-BF2D-03626F80962C}"/>
              </a:ext>
            </a:extLst>
          </p:cNvPr>
          <p:cNvSpPr txBox="1"/>
          <p:nvPr/>
        </p:nvSpPr>
        <p:spPr>
          <a:xfrm>
            <a:off x="11584254" y="6241490"/>
            <a:ext cx="506861" cy="369550"/>
          </a:xfrm>
          <a:prstGeom prst="rect">
            <a:avLst/>
          </a:prstGeom>
          <a:noFill/>
          <a:ln>
            <a:solidFill>
              <a:schemeClr val="tx1"/>
            </a:solidFill>
          </a:ln>
        </p:spPr>
        <p:txBody>
          <a:bodyPr wrap="square" rtlCol="0">
            <a:spAutoFit/>
          </a:bodyPr>
          <a:lstStyle/>
          <a:p>
            <a:pPr algn="ctr"/>
            <a:r>
              <a:rPr lang="es-US" dirty="0"/>
              <a:t>9</a:t>
            </a:r>
          </a:p>
        </p:txBody>
      </p:sp>
      <p:sp>
        <p:nvSpPr>
          <p:cNvPr id="28" name="CuadroTexto 27">
            <a:extLst>
              <a:ext uri="{FF2B5EF4-FFF2-40B4-BE49-F238E27FC236}">
                <a16:creationId xmlns:a16="http://schemas.microsoft.com/office/drawing/2014/main" id="{7E4339DC-5F61-4F37-8DCD-D52D9384AA9D}"/>
              </a:ext>
            </a:extLst>
          </p:cNvPr>
          <p:cNvSpPr txBox="1"/>
          <p:nvPr/>
        </p:nvSpPr>
        <p:spPr>
          <a:xfrm>
            <a:off x="3888634" y="19516"/>
            <a:ext cx="4971233"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 Desarrollo del proyecto</a:t>
            </a:r>
          </a:p>
        </p:txBody>
      </p:sp>
      <p:grpSp>
        <p:nvGrpSpPr>
          <p:cNvPr id="29" name="Grupo 28">
            <a:extLst>
              <a:ext uri="{FF2B5EF4-FFF2-40B4-BE49-F238E27FC236}">
                <a16:creationId xmlns:a16="http://schemas.microsoft.com/office/drawing/2014/main" id="{95C39E63-B875-4914-AB14-8EEDAD788A93}"/>
              </a:ext>
            </a:extLst>
          </p:cNvPr>
          <p:cNvGrpSpPr/>
          <p:nvPr/>
        </p:nvGrpSpPr>
        <p:grpSpPr>
          <a:xfrm>
            <a:off x="100885" y="6268179"/>
            <a:ext cx="11348320" cy="137931"/>
            <a:chOff x="842670" y="6366526"/>
            <a:chExt cx="8686800" cy="137468"/>
          </a:xfrm>
        </p:grpSpPr>
        <p:sp>
          <p:nvSpPr>
            <p:cNvPr id="30" name="Rectángulo 29">
              <a:extLst>
                <a:ext uri="{FF2B5EF4-FFF2-40B4-BE49-F238E27FC236}">
                  <a16:creationId xmlns:a16="http://schemas.microsoft.com/office/drawing/2014/main" id="{DB3530BA-E493-409D-B387-75AC51B35107}"/>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32" name="Rectángulo 31">
              <a:extLst>
                <a:ext uri="{FF2B5EF4-FFF2-40B4-BE49-F238E27FC236}">
                  <a16:creationId xmlns:a16="http://schemas.microsoft.com/office/drawing/2014/main" id="{6C1DD6FF-FB53-4038-9D3F-ADA4EC863F84}"/>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33" name="24 CuadroTexto">
            <a:extLst>
              <a:ext uri="{FF2B5EF4-FFF2-40B4-BE49-F238E27FC236}">
                <a16:creationId xmlns:a16="http://schemas.microsoft.com/office/drawing/2014/main" id="{55DE8B49-345B-4768-A38B-64C93C6694A6}"/>
              </a:ext>
            </a:extLst>
          </p:cNvPr>
          <p:cNvSpPr txBox="1"/>
          <p:nvPr/>
        </p:nvSpPr>
        <p:spPr>
          <a:xfrm>
            <a:off x="387409" y="6448652"/>
            <a:ext cx="1274619" cy="309266"/>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400" dirty="0">
                <a:solidFill>
                  <a:schemeClr val="bg2">
                    <a:lumMod val="75000"/>
                  </a:schemeClr>
                </a:solidFill>
                <a:latin typeface="Georgia" pitchFamily="18" charset="0"/>
              </a:rPr>
              <a:t>1.</a:t>
            </a:r>
            <a:r>
              <a:rPr lang="es-EC" sz="1400" dirty="0">
                <a:solidFill>
                  <a:schemeClr val="tx1"/>
                </a:solidFill>
                <a:latin typeface="Georgia" pitchFamily="18" charset="0"/>
              </a:rPr>
              <a:t> </a:t>
            </a:r>
            <a:r>
              <a:rPr lang="es-EC" sz="1400" dirty="0">
                <a:solidFill>
                  <a:schemeClr val="bg2">
                    <a:lumMod val="75000"/>
                  </a:schemeClr>
                </a:solidFill>
                <a:latin typeface="Georgia" pitchFamily="18" charset="0"/>
              </a:rPr>
              <a:t>Motivación</a:t>
            </a:r>
          </a:p>
        </p:txBody>
      </p:sp>
      <p:sp>
        <p:nvSpPr>
          <p:cNvPr id="34" name="25 CuadroTexto">
            <a:extLst>
              <a:ext uri="{FF2B5EF4-FFF2-40B4-BE49-F238E27FC236}">
                <a16:creationId xmlns:a16="http://schemas.microsoft.com/office/drawing/2014/main" id="{544989BD-C6F3-4821-B8DF-CAF8C5AB7C15}"/>
              </a:ext>
            </a:extLst>
          </p:cNvPr>
          <p:cNvSpPr txBox="1"/>
          <p:nvPr/>
        </p:nvSpPr>
        <p:spPr>
          <a:xfrm>
            <a:off x="1689436" y="6455336"/>
            <a:ext cx="2531445" cy="311408"/>
          </a:xfrm>
          <a:prstGeom prst="rect">
            <a:avLst/>
          </a:prstGeom>
          <a:noFill/>
        </p:spPr>
        <p:txBody>
          <a:bodyPr wrap="square" rtlCol="0">
            <a:spAutoFit/>
          </a:bodyPr>
          <a:lstStyle/>
          <a:p>
            <a:r>
              <a:rPr lang="es-EC" sz="1400" dirty="0">
                <a:solidFill>
                  <a:schemeClr val="bg1">
                    <a:lumMod val="75000"/>
                  </a:schemeClr>
                </a:solidFill>
                <a:latin typeface="Georgia" pitchFamily="18" charset="0"/>
              </a:rPr>
              <a:t>2. Justificación e Importancia</a:t>
            </a:r>
          </a:p>
        </p:txBody>
      </p:sp>
      <p:sp>
        <p:nvSpPr>
          <p:cNvPr id="38" name="26 CuadroTexto">
            <a:extLst>
              <a:ext uri="{FF2B5EF4-FFF2-40B4-BE49-F238E27FC236}">
                <a16:creationId xmlns:a16="http://schemas.microsoft.com/office/drawing/2014/main" id="{75D19405-59CF-4713-8BA5-A5EAE56CAC8D}"/>
              </a:ext>
            </a:extLst>
          </p:cNvPr>
          <p:cNvSpPr txBox="1"/>
          <p:nvPr/>
        </p:nvSpPr>
        <p:spPr>
          <a:xfrm>
            <a:off x="4107760" y="6455336"/>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3. Objetivos</a:t>
            </a:r>
          </a:p>
        </p:txBody>
      </p:sp>
      <p:sp>
        <p:nvSpPr>
          <p:cNvPr id="40" name="27 CuadroTexto">
            <a:extLst>
              <a:ext uri="{FF2B5EF4-FFF2-40B4-BE49-F238E27FC236}">
                <a16:creationId xmlns:a16="http://schemas.microsoft.com/office/drawing/2014/main" id="{43F84DFA-E9A3-402E-AF87-44C2A7BA4164}"/>
              </a:ext>
            </a:extLst>
          </p:cNvPr>
          <p:cNvSpPr txBox="1"/>
          <p:nvPr/>
        </p:nvSpPr>
        <p:spPr>
          <a:xfrm>
            <a:off x="5245341" y="6460520"/>
            <a:ext cx="2216729" cy="30777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EC" sz="1400" dirty="0">
                <a:solidFill>
                  <a:schemeClr val="tx1"/>
                </a:solidFill>
                <a:latin typeface="Georgia" pitchFamily="18" charset="0"/>
              </a:rPr>
              <a:t>4. Desarrollo de proyecto</a:t>
            </a:r>
          </a:p>
        </p:txBody>
      </p:sp>
      <p:sp>
        <p:nvSpPr>
          <p:cNvPr id="53" name="28 CuadroTexto">
            <a:extLst>
              <a:ext uri="{FF2B5EF4-FFF2-40B4-BE49-F238E27FC236}">
                <a16:creationId xmlns:a16="http://schemas.microsoft.com/office/drawing/2014/main" id="{5A2AF3DC-7FA3-4745-96BD-16B04B4E7444}"/>
              </a:ext>
            </a:extLst>
          </p:cNvPr>
          <p:cNvSpPr txBox="1"/>
          <p:nvPr/>
        </p:nvSpPr>
        <p:spPr>
          <a:xfrm>
            <a:off x="8489016" y="6455336"/>
            <a:ext cx="3027713"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s-EC" sz="1400" dirty="0">
                <a:solidFill>
                  <a:schemeClr val="bg1">
                    <a:lumMod val="75000"/>
                  </a:schemeClr>
                </a:solidFill>
                <a:latin typeface="Georgia" pitchFamily="18" charset="0"/>
              </a:rPr>
              <a:t>5. Conclusiones y Recomendaciones</a:t>
            </a:r>
          </a:p>
        </p:txBody>
      </p:sp>
      <p:sp>
        <p:nvSpPr>
          <p:cNvPr id="54" name="26 CuadroTexto">
            <a:extLst>
              <a:ext uri="{FF2B5EF4-FFF2-40B4-BE49-F238E27FC236}">
                <a16:creationId xmlns:a16="http://schemas.microsoft.com/office/drawing/2014/main" id="{888B5623-3FF9-4EDE-8B0F-09395D795EB8}"/>
              </a:ext>
            </a:extLst>
          </p:cNvPr>
          <p:cNvSpPr txBox="1"/>
          <p:nvPr/>
        </p:nvSpPr>
        <p:spPr>
          <a:xfrm>
            <a:off x="7325033" y="6457151"/>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 Resultados</a:t>
            </a:r>
          </a:p>
        </p:txBody>
      </p:sp>
    </p:spTree>
    <p:extLst>
      <p:ext uri="{BB962C8B-B14F-4D97-AF65-F5344CB8AC3E}">
        <p14:creationId xmlns:p14="http://schemas.microsoft.com/office/powerpoint/2010/main" val="207373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1"/>
            <a:ext cx="12192000" cy="56361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US"/>
          </a:p>
        </p:txBody>
      </p:sp>
      <p:sp>
        <p:nvSpPr>
          <p:cNvPr id="16" name="CuadroTexto 15"/>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5" y="8366"/>
            <a:ext cx="2062135" cy="532583"/>
          </a:xfrm>
          <a:prstGeom prst="rect">
            <a:avLst/>
          </a:prstGeom>
        </p:spPr>
      </p:pic>
      <p:sp>
        <p:nvSpPr>
          <p:cNvPr id="17" name="CuadroTexto 16"/>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2020</a:t>
            </a:r>
          </a:p>
        </p:txBody>
      </p:sp>
      <p:sp>
        <p:nvSpPr>
          <p:cNvPr id="21" name="Rectangle 9">
            <a:extLst>
              <a:ext uri="{FF2B5EF4-FFF2-40B4-BE49-F238E27FC236}">
                <a16:creationId xmlns:a16="http://schemas.microsoft.com/office/drawing/2014/main" id="{F5AFC5B0-6291-4467-BADF-0673838497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CuadroTexto 21">
            <a:extLst>
              <a:ext uri="{FF2B5EF4-FFF2-40B4-BE49-F238E27FC236}">
                <a16:creationId xmlns:a16="http://schemas.microsoft.com/office/drawing/2014/main" id="{67D40AF5-2DCD-46B4-9990-F39E0CE85F79}"/>
              </a:ext>
            </a:extLst>
          </p:cNvPr>
          <p:cNvSpPr txBox="1"/>
          <p:nvPr/>
        </p:nvSpPr>
        <p:spPr>
          <a:xfrm>
            <a:off x="4147927" y="1932103"/>
            <a:ext cx="2717800"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160/452 Activos </a:t>
            </a:r>
          </a:p>
        </p:txBody>
      </p:sp>
      <p:sp>
        <p:nvSpPr>
          <p:cNvPr id="23" name="20 Rectángulo redondeado">
            <a:extLst>
              <a:ext uri="{FF2B5EF4-FFF2-40B4-BE49-F238E27FC236}">
                <a16:creationId xmlns:a16="http://schemas.microsoft.com/office/drawing/2014/main" id="{0572608F-28E1-49F6-8AF4-DC0090DEF40E}"/>
              </a:ext>
            </a:extLst>
          </p:cNvPr>
          <p:cNvSpPr/>
          <p:nvPr/>
        </p:nvSpPr>
        <p:spPr>
          <a:xfrm>
            <a:off x="309224" y="1370581"/>
            <a:ext cx="5347855" cy="5446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Georgia" pitchFamily="18" charset="0"/>
              </a:rPr>
              <a:t>Sistema de control de temperatura </a:t>
            </a:r>
          </a:p>
        </p:txBody>
      </p:sp>
      <p:sp>
        <p:nvSpPr>
          <p:cNvPr id="31" name="19 CuadroTexto">
            <a:extLst>
              <a:ext uri="{FF2B5EF4-FFF2-40B4-BE49-F238E27FC236}">
                <a16:creationId xmlns:a16="http://schemas.microsoft.com/office/drawing/2014/main" id="{45E999B0-87A1-4B69-81F8-FCB4EA4CC3F8}"/>
              </a:ext>
            </a:extLst>
          </p:cNvPr>
          <p:cNvSpPr txBox="1"/>
          <p:nvPr/>
        </p:nvSpPr>
        <p:spPr>
          <a:xfrm>
            <a:off x="645539" y="780354"/>
            <a:ext cx="6378715" cy="461665"/>
          </a:xfrm>
          <a:prstGeom prst="rect">
            <a:avLst/>
          </a:prstGeom>
          <a:noFill/>
        </p:spPr>
        <p:txBody>
          <a:bodyPr wrap="square" rtlCol="0">
            <a:spAutoFit/>
          </a:bodyPr>
          <a:lstStyle/>
          <a:p>
            <a:r>
              <a:rPr lang="es-EC" sz="2400" b="1" u="sng" dirty="0">
                <a:latin typeface="Georgia" pitchFamily="18" charset="0"/>
              </a:rPr>
              <a:t>Control de temperatura</a:t>
            </a:r>
          </a:p>
        </p:txBody>
      </p:sp>
      <p:pic>
        <p:nvPicPr>
          <p:cNvPr id="30" name="Imagen 29">
            <a:extLst>
              <a:ext uri="{FF2B5EF4-FFF2-40B4-BE49-F238E27FC236}">
                <a16:creationId xmlns:a16="http://schemas.microsoft.com/office/drawing/2014/main" id="{1BA189E1-2887-4F66-9E8D-EC4454F7B4B9}"/>
              </a:ext>
            </a:extLst>
          </p:cNvPr>
          <p:cNvPicPr/>
          <p:nvPr/>
        </p:nvPicPr>
        <p:blipFill rotWithShape="1">
          <a:blip r:embed="rId4" cstate="print">
            <a:extLst>
              <a:ext uri="{28A0092B-C50C-407E-A947-70E740481C1C}">
                <a14:useLocalDpi xmlns:a14="http://schemas.microsoft.com/office/drawing/2010/main" val="0"/>
              </a:ext>
            </a:extLst>
          </a:blip>
          <a:srcRect l="8648" t="1801" r="7732" b="-1"/>
          <a:stretch/>
        </p:blipFill>
        <p:spPr bwMode="auto">
          <a:xfrm>
            <a:off x="6096001" y="1782501"/>
            <a:ext cx="5786776" cy="3511645"/>
          </a:xfrm>
          <a:prstGeom prst="rect">
            <a:avLst/>
          </a:prstGeom>
          <a:noFill/>
          <a:ln>
            <a:noFill/>
          </a:ln>
        </p:spPr>
      </p:pic>
      <p:sp>
        <p:nvSpPr>
          <p:cNvPr id="32" name="18 Rectángulo redondeado">
            <a:extLst>
              <a:ext uri="{FF2B5EF4-FFF2-40B4-BE49-F238E27FC236}">
                <a16:creationId xmlns:a16="http://schemas.microsoft.com/office/drawing/2014/main" id="{3EFFD061-5CEA-4BAD-965E-CBCC833613AB}"/>
              </a:ext>
            </a:extLst>
          </p:cNvPr>
          <p:cNvSpPr/>
          <p:nvPr/>
        </p:nvSpPr>
        <p:spPr>
          <a:xfrm>
            <a:off x="7955024" y="1005113"/>
            <a:ext cx="2156266" cy="4854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s-EC" sz="1600" dirty="0">
                <a:latin typeface="Georgia" pitchFamily="18" charset="0"/>
              </a:rPr>
              <a:t>Entrada: Rampa </a:t>
            </a:r>
          </a:p>
        </p:txBody>
      </p:sp>
      <p:sp>
        <p:nvSpPr>
          <p:cNvPr id="33" name="38 Rectángulo redondeado">
            <a:extLst>
              <a:ext uri="{FF2B5EF4-FFF2-40B4-BE49-F238E27FC236}">
                <a16:creationId xmlns:a16="http://schemas.microsoft.com/office/drawing/2014/main" id="{DF8DA8BC-1A8A-42FD-ABD0-E34948B90929}"/>
              </a:ext>
            </a:extLst>
          </p:cNvPr>
          <p:cNvSpPr/>
          <p:nvPr/>
        </p:nvSpPr>
        <p:spPr>
          <a:xfrm>
            <a:off x="309224" y="4617543"/>
            <a:ext cx="4051187" cy="6766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sz="1600" dirty="0">
                <a:latin typeface="Georgia" pitchFamily="18" charset="0"/>
              </a:rPr>
              <a:t>Tiempo de estabilización: 10 </a:t>
            </a:r>
            <a:r>
              <a:rPr lang="en-US" sz="1600" dirty="0">
                <a:latin typeface="Georgia" pitchFamily="18" charset="0"/>
              </a:rPr>
              <a:t>[min]</a:t>
            </a:r>
          </a:p>
        </p:txBody>
      </p:sp>
      <p:sp>
        <p:nvSpPr>
          <p:cNvPr id="34" name="38 Rectángulo redondeado">
            <a:extLst>
              <a:ext uri="{FF2B5EF4-FFF2-40B4-BE49-F238E27FC236}">
                <a16:creationId xmlns:a16="http://schemas.microsoft.com/office/drawing/2014/main" id="{427DC220-C6A6-4BCB-BACE-1AB9A8E0945A}"/>
              </a:ext>
            </a:extLst>
          </p:cNvPr>
          <p:cNvSpPr/>
          <p:nvPr/>
        </p:nvSpPr>
        <p:spPr>
          <a:xfrm>
            <a:off x="321903" y="5412461"/>
            <a:ext cx="4051187" cy="6766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sz="1600" dirty="0">
                <a:latin typeface="Georgia" pitchFamily="18" charset="0"/>
              </a:rPr>
              <a:t>Error en estado estacionario: 1.47%</a:t>
            </a:r>
          </a:p>
        </p:txBody>
      </p:sp>
      <p:sp>
        <p:nvSpPr>
          <p:cNvPr id="38" name="37 Rectángulo redondeado">
            <a:extLst>
              <a:ext uri="{FF2B5EF4-FFF2-40B4-BE49-F238E27FC236}">
                <a16:creationId xmlns:a16="http://schemas.microsoft.com/office/drawing/2014/main" id="{B74485D4-2AEC-44A0-9726-45B06BA76DB4}"/>
              </a:ext>
            </a:extLst>
          </p:cNvPr>
          <p:cNvSpPr/>
          <p:nvPr/>
        </p:nvSpPr>
        <p:spPr>
          <a:xfrm>
            <a:off x="309224" y="3384850"/>
            <a:ext cx="1696623" cy="5636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sz="1600" dirty="0">
                <a:latin typeface="Georgia" pitchFamily="18" charset="0"/>
              </a:rPr>
              <a:t>Control PID:</a:t>
            </a:r>
          </a:p>
        </p:txBody>
      </p:sp>
      <p:sp>
        <p:nvSpPr>
          <p:cNvPr id="40" name="18 Rectángulo redondeado">
            <a:extLst>
              <a:ext uri="{FF2B5EF4-FFF2-40B4-BE49-F238E27FC236}">
                <a16:creationId xmlns:a16="http://schemas.microsoft.com/office/drawing/2014/main" id="{56C69F76-6211-41B4-A9C8-EA16F67B6917}"/>
              </a:ext>
            </a:extLst>
          </p:cNvPr>
          <p:cNvSpPr/>
          <p:nvPr/>
        </p:nvSpPr>
        <p:spPr>
          <a:xfrm>
            <a:off x="309224" y="2246282"/>
            <a:ext cx="2760812" cy="4854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s-EC" sz="1600" dirty="0">
                <a:latin typeface="Georgia" pitchFamily="18" charset="0"/>
              </a:rPr>
              <a:t>Función de transferencia: </a:t>
            </a:r>
          </a:p>
        </p:txBody>
      </p:sp>
      <mc:AlternateContent xmlns:mc="http://schemas.openxmlformats.org/markup-compatibility/2006" xmlns:a14="http://schemas.microsoft.com/office/drawing/2010/main">
        <mc:Choice Requires="a14">
          <p:sp>
            <p:nvSpPr>
              <p:cNvPr id="41" name="Rectángulo 40">
                <a:extLst>
                  <a:ext uri="{FF2B5EF4-FFF2-40B4-BE49-F238E27FC236}">
                    <a16:creationId xmlns:a16="http://schemas.microsoft.com/office/drawing/2014/main" id="{989A6383-D4FC-4D06-8FF2-FBA0858DFD46}"/>
                  </a:ext>
                </a:extLst>
              </p:cNvPr>
              <p:cNvSpPr/>
              <p:nvPr/>
            </p:nvSpPr>
            <p:spPr>
              <a:xfrm>
                <a:off x="3196280" y="2132749"/>
                <a:ext cx="2069284" cy="6173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𝐺𝑝</m:t>
                      </m:r>
                      <m:r>
                        <a:rPr lang="en-US" i="0">
                          <a:latin typeface="Cambria Math" panose="02040503050406030204" pitchFamily="18" charset="0"/>
                        </a:rPr>
                        <m:t>(</m:t>
                      </m:r>
                      <m:r>
                        <a:rPr lang="en-US" i="1">
                          <a:latin typeface="Cambria Math" panose="02040503050406030204" pitchFamily="18" charset="0"/>
                        </a:rPr>
                        <m:t>𝑠</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0.020</m:t>
                          </m:r>
                        </m:num>
                        <m:den>
                          <m:r>
                            <a:rPr lang="en-US" i="1">
                              <a:latin typeface="Cambria Math" panose="02040503050406030204" pitchFamily="18" charset="0"/>
                            </a:rPr>
                            <m:t>𝑠</m:t>
                          </m:r>
                          <m:r>
                            <a:rPr lang="en-US" i="0">
                              <a:latin typeface="Cambria Math" panose="02040503050406030204" pitchFamily="18" charset="0"/>
                            </a:rPr>
                            <m:t>+0.001</m:t>
                          </m:r>
                        </m:den>
                      </m:f>
                    </m:oMath>
                  </m:oMathPara>
                </a14:m>
                <a:endParaRPr lang="en-US" dirty="0"/>
              </a:p>
            </p:txBody>
          </p:sp>
        </mc:Choice>
        <mc:Fallback xmlns="">
          <p:sp>
            <p:nvSpPr>
              <p:cNvPr id="41" name="Rectángulo 40">
                <a:extLst>
                  <a:ext uri="{FF2B5EF4-FFF2-40B4-BE49-F238E27FC236}">
                    <a16:creationId xmlns:a16="http://schemas.microsoft.com/office/drawing/2014/main" id="{989A6383-D4FC-4D06-8FF2-FBA0858DFD46}"/>
                  </a:ext>
                </a:extLst>
              </p:cNvPr>
              <p:cNvSpPr>
                <a:spLocks noRot="1" noChangeAspect="1" noMove="1" noResize="1" noEditPoints="1" noAdjustHandles="1" noChangeArrowheads="1" noChangeShapeType="1" noTextEdit="1"/>
              </p:cNvSpPr>
              <p:nvPr/>
            </p:nvSpPr>
            <p:spPr>
              <a:xfrm>
                <a:off x="3196280" y="2132749"/>
                <a:ext cx="2069284" cy="61734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2" name="Tabla 8">
                <a:extLst>
                  <a:ext uri="{FF2B5EF4-FFF2-40B4-BE49-F238E27FC236}">
                    <a16:creationId xmlns:a16="http://schemas.microsoft.com/office/drawing/2014/main" id="{FBECD923-0F4F-4265-B38B-BDA03D31DADD}"/>
                  </a:ext>
                </a:extLst>
              </p:cNvPr>
              <p:cNvGraphicFramePr>
                <a:graphicFrameLocks noGrp="1"/>
              </p:cNvGraphicFramePr>
              <p:nvPr>
                <p:extLst>
                  <p:ext uri="{D42A27DB-BD31-4B8C-83A1-F6EECF244321}">
                    <p14:modId xmlns:p14="http://schemas.microsoft.com/office/powerpoint/2010/main" val="3647597374"/>
                  </p:ext>
                </p:extLst>
              </p:nvPr>
            </p:nvGraphicFramePr>
            <p:xfrm>
              <a:off x="2105890" y="3169198"/>
              <a:ext cx="3646728" cy="1010920"/>
            </p:xfrm>
            <a:graphic>
              <a:graphicData uri="http://schemas.openxmlformats.org/drawingml/2006/table">
                <a:tbl>
                  <a:tblPr firstRow="1" bandRow="1">
                    <a:tableStyleId>{68D230F3-CF80-4859-8CE7-A43EE81993B5}</a:tableStyleId>
                  </a:tblPr>
                  <a:tblGrid>
                    <a:gridCol w="911682">
                      <a:extLst>
                        <a:ext uri="{9D8B030D-6E8A-4147-A177-3AD203B41FA5}">
                          <a16:colId xmlns:a16="http://schemas.microsoft.com/office/drawing/2014/main" val="3161018229"/>
                        </a:ext>
                      </a:extLst>
                    </a:gridCol>
                    <a:gridCol w="911682">
                      <a:extLst>
                        <a:ext uri="{9D8B030D-6E8A-4147-A177-3AD203B41FA5}">
                          <a16:colId xmlns:a16="http://schemas.microsoft.com/office/drawing/2014/main" val="785533753"/>
                        </a:ext>
                      </a:extLst>
                    </a:gridCol>
                    <a:gridCol w="911682">
                      <a:extLst>
                        <a:ext uri="{9D8B030D-6E8A-4147-A177-3AD203B41FA5}">
                          <a16:colId xmlns:a16="http://schemas.microsoft.com/office/drawing/2014/main" val="2861673187"/>
                        </a:ext>
                      </a:extLst>
                    </a:gridCol>
                    <a:gridCol w="911682">
                      <a:extLst>
                        <a:ext uri="{9D8B030D-6E8A-4147-A177-3AD203B41FA5}">
                          <a16:colId xmlns:a16="http://schemas.microsoft.com/office/drawing/2014/main" val="3510061390"/>
                        </a:ext>
                      </a:extLst>
                    </a:gridCol>
                  </a:tblGrid>
                  <a:tr h="370840">
                    <a:tc>
                      <a:txBody>
                        <a:bodyPr/>
                        <a:lstStyle/>
                        <a:p>
                          <a:r>
                            <a:rPr lang="es-EC" dirty="0"/>
                            <a:t>Controlador</a:t>
                          </a:r>
                          <a:endParaRPr lang="en-US" dirty="0"/>
                        </a:p>
                      </a:txBody>
                      <a:tcPr/>
                    </a:tc>
                    <a:tc>
                      <a:txBody>
                        <a:bodyPr/>
                        <a:lstStyle/>
                        <a:p>
                          <a:pPr marL="457200" indent="180340" algn="ctr">
                            <a:lnSpc>
                              <a:spcPct val="200000"/>
                            </a:lnSpc>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rPr>
                                    </m:ctrlPr>
                                  </m:sSubPr>
                                  <m:e>
                                    <m:r>
                                      <a:rPr lang="es-EC" sz="1200">
                                        <a:effectLst/>
                                        <a:latin typeface="Cambria Math" panose="02040503050406030204" pitchFamily="18" charset="0"/>
                                      </a:rPr>
                                      <m:t>𝐾</m:t>
                                    </m:r>
                                  </m:e>
                                  <m:sub>
                                    <m:r>
                                      <a:rPr lang="es-EC" sz="1200">
                                        <a:effectLst/>
                                        <a:latin typeface="Cambria Math" panose="02040503050406030204" pitchFamily="18" charset="0"/>
                                      </a:rPr>
                                      <m:t>𝑝</m:t>
                                    </m:r>
                                  </m:sub>
                                </m:sSub>
                              </m:oMath>
                            </m:oMathPara>
                          </a14:m>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indent="180340" algn="ctr">
                            <a:lnSpc>
                              <a:spcPct val="200000"/>
                            </a:lnSpc>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rPr>
                                    </m:ctrlPr>
                                  </m:sSubPr>
                                  <m:e>
                                    <m:r>
                                      <a:rPr lang="es-EC" sz="1200">
                                        <a:effectLst/>
                                        <a:latin typeface="Cambria Math" panose="02040503050406030204" pitchFamily="18" charset="0"/>
                                      </a:rPr>
                                      <m:t>𝑇</m:t>
                                    </m:r>
                                  </m:e>
                                  <m:sub>
                                    <m:r>
                                      <a:rPr lang="es-EC" sz="1200">
                                        <a:effectLst/>
                                        <a:latin typeface="Cambria Math" panose="02040503050406030204" pitchFamily="18" charset="0"/>
                                      </a:rPr>
                                      <m:t>𝑖</m:t>
                                    </m:r>
                                  </m:sub>
                                </m:sSub>
                              </m:oMath>
                            </m:oMathPara>
                          </a14:m>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indent="180340" algn="ctr">
                            <a:lnSpc>
                              <a:spcPct val="200000"/>
                            </a:lnSpc>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rPr>
                                    </m:ctrlPr>
                                  </m:sSubPr>
                                  <m:e>
                                    <m:r>
                                      <a:rPr lang="es-EC" sz="1200">
                                        <a:effectLst/>
                                        <a:latin typeface="Cambria Math" panose="02040503050406030204" pitchFamily="18" charset="0"/>
                                      </a:rPr>
                                      <m:t>𝑇</m:t>
                                    </m:r>
                                  </m:e>
                                  <m:sub>
                                    <m:r>
                                      <a:rPr lang="es-EC" sz="1200">
                                        <a:effectLst/>
                                        <a:latin typeface="Cambria Math" panose="02040503050406030204" pitchFamily="18" charset="0"/>
                                      </a:rPr>
                                      <m:t>𝑑</m:t>
                                    </m:r>
                                  </m:sub>
                                </m:sSub>
                              </m:oMath>
                            </m:oMathPara>
                          </a14:m>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55349710"/>
                      </a:ext>
                    </a:extLst>
                  </a:tr>
                  <a:tr h="370840">
                    <a:tc>
                      <a:txBody>
                        <a:bodyPr/>
                        <a:lstStyle/>
                        <a:p>
                          <a:r>
                            <a:rPr lang="es-EC" dirty="0"/>
                            <a:t>PID</a:t>
                          </a:r>
                          <a:endParaRPr lang="en-US" dirty="0"/>
                        </a:p>
                      </a:txBody>
                      <a:tcPr/>
                    </a:tc>
                    <a:tc>
                      <a:txBody>
                        <a:bodyPr/>
                        <a:lstStyle/>
                        <a:p>
                          <a:pPr marL="457200" indent="180340" algn="ctr">
                            <a:lnSpc>
                              <a:spcPct val="200000"/>
                            </a:lnSpc>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118.5</m:t>
                                </m:r>
                              </m:oMath>
                            </m:oMathPara>
                          </a14:m>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indent="180340" algn="ctr">
                            <a:lnSpc>
                              <a:spcPct val="200000"/>
                            </a:lnSpc>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0.001</m:t>
                                </m:r>
                              </m:oMath>
                            </m:oMathPara>
                          </a14:m>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indent="180340" algn="ctr">
                            <a:lnSpc>
                              <a:spcPct val="200000"/>
                            </a:lnSpc>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0.100</m:t>
                                </m:r>
                              </m:oMath>
                            </m:oMathPara>
                          </a14:m>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5102800"/>
                      </a:ext>
                    </a:extLst>
                  </a:tr>
                </a:tbl>
              </a:graphicData>
            </a:graphic>
          </p:graphicFrame>
        </mc:Choice>
        <mc:Fallback xmlns="">
          <p:graphicFrame>
            <p:nvGraphicFramePr>
              <p:cNvPr id="42" name="Tabla 8">
                <a:extLst>
                  <a:ext uri="{FF2B5EF4-FFF2-40B4-BE49-F238E27FC236}">
                    <a16:creationId xmlns:a16="http://schemas.microsoft.com/office/drawing/2014/main" id="{FBECD923-0F4F-4265-B38B-BDA03D31DADD}"/>
                  </a:ext>
                </a:extLst>
              </p:cNvPr>
              <p:cNvGraphicFramePr>
                <a:graphicFrameLocks noGrp="1"/>
              </p:cNvGraphicFramePr>
              <p:nvPr>
                <p:extLst>
                  <p:ext uri="{D42A27DB-BD31-4B8C-83A1-F6EECF244321}">
                    <p14:modId xmlns:p14="http://schemas.microsoft.com/office/powerpoint/2010/main" val="3647597374"/>
                  </p:ext>
                </p:extLst>
              </p:nvPr>
            </p:nvGraphicFramePr>
            <p:xfrm>
              <a:off x="2105890" y="3169198"/>
              <a:ext cx="3646728" cy="1010920"/>
            </p:xfrm>
            <a:graphic>
              <a:graphicData uri="http://schemas.openxmlformats.org/drawingml/2006/table">
                <a:tbl>
                  <a:tblPr firstRow="1" bandRow="1">
                    <a:tableStyleId>{68D230F3-CF80-4859-8CE7-A43EE81993B5}</a:tableStyleId>
                  </a:tblPr>
                  <a:tblGrid>
                    <a:gridCol w="911682">
                      <a:extLst>
                        <a:ext uri="{9D8B030D-6E8A-4147-A177-3AD203B41FA5}">
                          <a16:colId xmlns:a16="http://schemas.microsoft.com/office/drawing/2014/main" val="3161018229"/>
                        </a:ext>
                      </a:extLst>
                    </a:gridCol>
                    <a:gridCol w="911682">
                      <a:extLst>
                        <a:ext uri="{9D8B030D-6E8A-4147-A177-3AD203B41FA5}">
                          <a16:colId xmlns:a16="http://schemas.microsoft.com/office/drawing/2014/main" val="785533753"/>
                        </a:ext>
                      </a:extLst>
                    </a:gridCol>
                    <a:gridCol w="911682">
                      <a:extLst>
                        <a:ext uri="{9D8B030D-6E8A-4147-A177-3AD203B41FA5}">
                          <a16:colId xmlns:a16="http://schemas.microsoft.com/office/drawing/2014/main" val="2861673187"/>
                        </a:ext>
                      </a:extLst>
                    </a:gridCol>
                    <a:gridCol w="911682">
                      <a:extLst>
                        <a:ext uri="{9D8B030D-6E8A-4147-A177-3AD203B41FA5}">
                          <a16:colId xmlns:a16="http://schemas.microsoft.com/office/drawing/2014/main" val="3510061390"/>
                        </a:ext>
                      </a:extLst>
                    </a:gridCol>
                  </a:tblGrid>
                  <a:tr h="640080">
                    <a:tc>
                      <a:txBody>
                        <a:bodyPr/>
                        <a:lstStyle/>
                        <a:p>
                          <a:r>
                            <a:rPr lang="es-EC" dirty="0"/>
                            <a:t>Controlador</a:t>
                          </a:r>
                          <a:endParaRPr lang="en-US" dirty="0"/>
                        </a:p>
                      </a:txBody>
                      <a:tcPr/>
                    </a:tc>
                    <a:tc>
                      <a:txBody>
                        <a:bodyPr/>
                        <a:lstStyle/>
                        <a:p>
                          <a:endParaRPr lang="en-US"/>
                        </a:p>
                      </a:txBody>
                      <a:tcPr marL="68580" marR="68580" marT="0" marB="0" anchor="ctr">
                        <a:blipFill>
                          <a:blip r:embed="rId6"/>
                          <a:stretch>
                            <a:fillRect l="-100000" t="-4717" r="-200000" b="-71698"/>
                          </a:stretch>
                        </a:blipFill>
                      </a:tcPr>
                    </a:tc>
                    <a:tc>
                      <a:txBody>
                        <a:bodyPr/>
                        <a:lstStyle/>
                        <a:p>
                          <a:endParaRPr lang="en-US"/>
                        </a:p>
                      </a:txBody>
                      <a:tcPr marL="68580" marR="68580" marT="0" marB="0" anchor="ctr">
                        <a:blipFill>
                          <a:blip r:embed="rId6"/>
                          <a:stretch>
                            <a:fillRect l="-201342" t="-4717" r="-101342" b="-71698"/>
                          </a:stretch>
                        </a:blipFill>
                      </a:tcPr>
                    </a:tc>
                    <a:tc>
                      <a:txBody>
                        <a:bodyPr/>
                        <a:lstStyle/>
                        <a:p>
                          <a:endParaRPr lang="en-US"/>
                        </a:p>
                      </a:txBody>
                      <a:tcPr marL="68580" marR="68580" marT="0" marB="0" anchor="ctr">
                        <a:blipFill>
                          <a:blip r:embed="rId6"/>
                          <a:stretch>
                            <a:fillRect l="-299333" t="-4717" r="-667" b="-71698"/>
                          </a:stretch>
                        </a:blipFill>
                      </a:tcPr>
                    </a:tc>
                    <a:extLst>
                      <a:ext uri="{0D108BD9-81ED-4DB2-BD59-A6C34878D82A}">
                        <a16:rowId xmlns:a16="http://schemas.microsoft.com/office/drawing/2014/main" val="3455349710"/>
                      </a:ext>
                    </a:extLst>
                  </a:tr>
                  <a:tr h="370840">
                    <a:tc>
                      <a:txBody>
                        <a:bodyPr/>
                        <a:lstStyle/>
                        <a:p>
                          <a:r>
                            <a:rPr lang="es-EC" dirty="0"/>
                            <a:t>PID</a:t>
                          </a:r>
                          <a:endParaRPr lang="en-US" dirty="0"/>
                        </a:p>
                      </a:txBody>
                      <a:tcPr/>
                    </a:tc>
                    <a:tc>
                      <a:txBody>
                        <a:bodyPr/>
                        <a:lstStyle/>
                        <a:p>
                          <a:endParaRPr lang="en-US"/>
                        </a:p>
                      </a:txBody>
                      <a:tcPr marL="68580" marR="68580" marT="0" marB="0" anchor="ctr">
                        <a:blipFill>
                          <a:blip r:embed="rId6"/>
                          <a:stretch>
                            <a:fillRect l="-100000" t="-181967" r="-200000" b="-24590"/>
                          </a:stretch>
                        </a:blipFill>
                      </a:tcPr>
                    </a:tc>
                    <a:tc>
                      <a:txBody>
                        <a:bodyPr/>
                        <a:lstStyle/>
                        <a:p>
                          <a:endParaRPr lang="en-US"/>
                        </a:p>
                      </a:txBody>
                      <a:tcPr marL="68580" marR="68580" marT="0" marB="0" anchor="ctr">
                        <a:blipFill>
                          <a:blip r:embed="rId6"/>
                          <a:stretch>
                            <a:fillRect l="-201342" t="-181967" r="-101342" b="-24590"/>
                          </a:stretch>
                        </a:blipFill>
                      </a:tcPr>
                    </a:tc>
                    <a:tc>
                      <a:txBody>
                        <a:bodyPr/>
                        <a:lstStyle/>
                        <a:p>
                          <a:endParaRPr lang="en-US"/>
                        </a:p>
                      </a:txBody>
                      <a:tcPr marL="68580" marR="68580" marT="0" marB="0" anchor="ctr">
                        <a:blipFill>
                          <a:blip r:embed="rId6"/>
                          <a:stretch>
                            <a:fillRect l="-299333" t="-181967" r="-667" b="-24590"/>
                          </a:stretch>
                        </a:blipFill>
                      </a:tcPr>
                    </a:tc>
                    <a:extLst>
                      <a:ext uri="{0D108BD9-81ED-4DB2-BD59-A6C34878D82A}">
                        <a16:rowId xmlns:a16="http://schemas.microsoft.com/office/drawing/2014/main" val="3755102800"/>
                      </a:ext>
                    </a:extLst>
                  </a:tr>
                </a:tbl>
              </a:graphicData>
            </a:graphic>
          </p:graphicFrame>
        </mc:Fallback>
      </mc:AlternateContent>
      <p:sp>
        <p:nvSpPr>
          <p:cNvPr id="43" name="CuadroTexto 42">
            <a:extLst>
              <a:ext uri="{FF2B5EF4-FFF2-40B4-BE49-F238E27FC236}">
                <a16:creationId xmlns:a16="http://schemas.microsoft.com/office/drawing/2014/main" id="{A46E0E60-4758-4D04-89E7-B274955551F7}"/>
              </a:ext>
            </a:extLst>
          </p:cNvPr>
          <p:cNvSpPr txBox="1"/>
          <p:nvPr/>
        </p:nvSpPr>
        <p:spPr>
          <a:xfrm>
            <a:off x="11584254" y="6241490"/>
            <a:ext cx="506861" cy="369550"/>
          </a:xfrm>
          <a:prstGeom prst="rect">
            <a:avLst/>
          </a:prstGeom>
          <a:noFill/>
          <a:ln>
            <a:solidFill>
              <a:schemeClr val="tx1"/>
            </a:solidFill>
          </a:ln>
        </p:spPr>
        <p:txBody>
          <a:bodyPr wrap="square" rtlCol="0">
            <a:spAutoFit/>
          </a:bodyPr>
          <a:lstStyle/>
          <a:p>
            <a:pPr algn="ctr"/>
            <a:r>
              <a:rPr lang="es-US" dirty="0"/>
              <a:t>10</a:t>
            </a:r>
          </a:p>
        </p:txBody>
      </p:sp>
      <p:sp>
        <p:nvSpPr>
          <p:cNvPr id="28" name="CuadroTexto 27">
            <a:extLst>
              <a:ext uri="{FF2B5EF4-FFF2-40B4-BE49-F238E27FC236}">
                <a16:creationId xmlns:a16="http://schemas.microsoft.com/office/drawing/2014/main" id="{A5BE22F9-B24A-4580-8C30-6556E4A5E7A0}"/>
              </a:ext>
            </a:extLst>
          </p:cNvPr>
          <p:cNvSpPr txBox="1"/>
          <p:nvPr/>
        </p:nvSpPr>
        <p:spPr>
          <a:xfrm>
            <a:off x="3888634" y="19516"/>
            <a:ext cx="4971233"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 Desarrollo del proyecto</a:t>
            </a:r>
          </a:p>
        </p:txBody>
      </p:sp>
      <p:grpSp>
        <p:nvGrpSpPr>
          <p:cNvPr id="29" name="Grupo 28">
            <a:extLst>
              <a:ext uri="{FF2B5EF4-FFF2-40B4-BE49-F238E27FC236}">
                <a16:creationId xmlns:a16="http://schemas.microsoft.com/office/drawing/2014/main" id="{7076B0F0-ADF0-498C-895B-B94C6CDFC6CC}"/>
              </a:ext>
            </a:extLst>
          </p:cNvPr>
          <p:cNvGrpSpPr/>
          <p:nvPr/>
        </p:nvGrpSpPr>
        <p:grpSpPr>
          <a:xfrm>
            <a:off x="100885" y="6268179"/>
            <a:ext cx="11348320" cy="137931"/>
            <a:chOff x="842670" y="6366526"/>
            <a:chExt cx="8686800" cy="137468"/>
          </a:xfrm>
        </p:grpSpPr>
        <p:sp>
          <p:nvSpPr>
            <p:cNvPr id="35" name="Rectángulo 34">
              <a:extLst>
                <a:ext uri="{FF2B5EF4-FFF2-40B4-BE49-F238E27FC236}">
                  <a16:creationId xmlns:a16="http://schemas.microsoft.com/office/drawing/2014/main" id="{9303CA63-6676-4450-9E07-998BB840353E}"/>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36" name="Rectángulo 35">
              <a:extLst>
                <a:ext uri="{FF2B5EF4-FFF2-40B4-BE49-F238E27FC236}">
                  <a16:creationId xmlns:a16="http://schemas.microsoft.com/office/drawing/2014/main" id="{213E707C-3761-49DD-A877-D0556A3BC74E}"/>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37" name="24 CuadroTexto">
            <a:extLst>
              <a:ext uri="{FF2B5EF4-FFF2-40B4-BE49-F238E27FC236}">
                <a16:creationId xmlns:a16="http://schemas.microsoft.com/office/drawing/2014/main" id="{F0824B9F-92B8-4A28-8FAD-1FB72077E39C}"/>
              </a:ext>
            </a:extLst>
          </p:cNvPr>
          <p:cNvSpPr txBox="1"/>
          <p:nvPr/>
        </p:nvSpPr>
        <p:spPr>
          <a:xfrm>
            <a:off x="387409" y="6448652"/>
            <a:ext cx="1274619" cy="309266"/>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400" dirty="0">
                <a:solidFill>
                  <a:schemeClr val="bg2">
                    <a:lumMod val="75000"/>
                  </a:schemeClr>
                </a:solidFill>
                <a:latin typeface="Georgia" pitchFamily="18" charset="0"/>
              </a:rPr>
              <a:t>1.</a:t>
            </a:r>
            <a:r>
              <a:rPr lang="es-EC" sz="1400" dirty="0">
                <a:solidFill>
                  <a:schemeClr val="tx1"/>
                </a:solidFill>
                <a:latin typeface="Georgia" pitchFamily="18" charset="0"/>
              </a:rPr>
              <a:t> </a:t>
            </a:r>
            <a:r>
              <a:rPr lang="es-EC" sz="1400" dirty="0">
                <a:solidFill>
                  <a:schemeClr val="bg2">
                    <a:lumMod val="75000"/>
                  </a:schemeClr>
                </a:solidFill>
                <a:latin typeface="Georgia" pitchFamily="18" charset="0"/>
              </a:rPr>
              <a:t>Motivación</a:t>
            </a:r>
          </a:p>
        </p:txBody>
      </p:sp>
      <p:sp>
        <p:nvSpPr>
          <p:cNvPr id="39" name="25 CuadroTexto">
            <a:extLst>
              <a:ext uri="{FF2B5EF4-FFF2-40B4-BE49-F238E27FC236}">
                <a16:creationId xmlns:a16="http://schemas.microsoft.com/office/drawing/2014/main" id="{3DEAEA74-B204-45F0-916D-782BEEFABEDC}"/>
              </a:ext>
            </a:extLst>
          </p:cNvPr>
          <p:cNvSpPr txBox="1"/>
          <p:nvPr/>
        </p:nvSpPr>
        <p:spPr>
          <a:xfrm>
            <a:off x="1689436" y="6455336"/>
            <a:ext cx="2531445" cy="311408"/>
          </a:xfrm>
          <a:prstGeom prst="rect">
            <a:avLst/>
          </a:prstGeom>
          <a:noFill/>
        </p:spPr>
        <p:txBody>
          <a:bodyPr wrap="square" rtlCol="0">
            <a:spAutoFit/>
          </a:bodyPr>
          <a:lstStyle/>
          <a:p>
            <a:r>
              <a:rPr lang="es-EC" sz="1400" dirty="0">
                <a:solidFill>
                  <a:schemeClr val="bg1">
                    <a:lumMod val="75000"/>
                  </a:schemeClr>
                </a:solidFill>
                <a:latin typeface="Georgia" pitchFamily="18" charset="0"/>
              </a:rPr>
              <a:t>2. Justificación e Importancia</a:t>
            </a:r>
          </a:p>
        </p:txBody>
      </p:sp>
      <p:sp>
        <p:nvSpPr>
          <p:cNvPr id="53" name="26 CuadroTexto">
            <a:extLst>
              <a:ext uri="{FF2B5EF4-FFF2-40B4-BE49-F238E27FC236}">
                <a16:creationId xmlns:a16="http://schemas.microsoft.com/office/drawing/2014/main" id="{28F57DAB-D9DC-40AA-9D6F-72A664EAFDE6}"/>
              </a:ext>
            </a:extLst>
          </p:cNvPr>
          <p:cNvSpPr txBox="1"/>
          <p:nvPr/>
        </p:nvSpPr>
        <p:spPr>
          <a:xfrm>
            <a:off x="4107760" y="6455336"/>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3. Objetivos</a:t>
            </a:r>
          </a:p>
        </p:txBody>
      </p:sp>
      <p:sp>
        <p:nvSpPr>
          <p:cNvPr id="54" name="27 CuadroTexto">
            <a:extLst>
              <a:ext uri="{FF2B5EF4-FFF2-40B4-BE49-F238E27FC236}">
                <a16:creationId xmlns:a16="http://schemas.microsoft.com/office/drawing/2014/main" id="{790E1454-13E3-451B-B76E-2DEEEDD4F40D}"/>
              </a:ext>
            </a:extLst>
          </p:cNvPr>
          <p:cNvSpPr txBox="1"/>
          <p:nvPr/>
        </p:nvSpPr>
        <p:spPr>
          <a:xfrm>
            <a:off x="5245341" y="6460520"/>
            <a:ext cx="2216729" cy="30777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EC" sz="1400" dirty="0">
                <a:solidFill>
                  <a:schemeClr val="tx1"/>
                </a:solidFill>
                <a:latin typeface="Georgia" pitchFamily="18" charset="0"/>
              </a:rPr>
              <a:t>4. Desarrollo de proyecto</a:t>
            </a:r>
          </a:p>
        </p:txBody>
      </p:sp>
      <p:sp>
        <p:nvSpPr>
          <p:cNvPr id="55" name="28 CuadroTexto">
            <a:extLst>
              <a:ext uri="{FF2B5EF4-FFF2-40B4-BE49-F238E27FC236}">
                <a16:creationId xmlns:a16="http://schemas.microsoft.com/office/drawing/2014/main" id="{F35339FC-7088-4668-8D67-333135967A37}"/>
              </a:ext>
            </a:extLst>
          </p:cNvPr>
          <p:cNvSpPr txBox="1"/>
          <p:nvPr/>
        </p:nvSpPr>
        <p:spPr>
          <a:xfrm>
            <a:off x="8489016" y="6455336"/>
            <a:ext cx="3027713"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s-EC" sz="1400" dirty="0">
                <a:solidFill>
                  <a:schemeClr val="bg1">
                    <a:lumMod val="75000"/>
                  </a:schemeClr>
                </a:solidFill>
                <a:latin typeface="Georgia" pitchFamily="18" charset="0"/>
              </a:rPr>
              <a:t>5. Conclusiones y Recomendaciones</a:t>
            </a:r>
          </a:p>
        </p:txBody>
      </p:sp>
      <p:sp>
        <p:nvSpPr>
          <p:cNvPr id="56" name="26 CuadroTexto">
            <a:extLst>
              <a:ext uri="{FF2B5EF4-FFF2-40B4-BE49-F238E27FC236}">
                <a16:creationId xmlns:a16="http://schemas.microsoft.com/office/drawing/2014/main" id="{901A94D7-B7B6-4E79-B2D3-CF0435FA50FC}"/>
              </a:ext>
            </a:extLst>
          </p:cNvPr>
          <p:cNvSpPr txBox="1"/>
          <p:nvPr/>
        </p:nvSpPr>
        <p:spPr>
          <a:xfrm>
            <a:off x="7325033" y="6457151"/>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 Resultados</a:t>
            </a:r>
          </a:p>
        </p:txBody>
      </p:sp>
    </p:spTree>
    <p:extLst>
      <p:ext uri="{BB962C8B-B14F-4D97-AF65-F5344CB8AC3E}">
        <p14:creationId xmlns:p14="http://schemas.microsoft.com/office/powerpoint/2010/main" val="41343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1"/>
            <a:ext cx="12192000" cy="56361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US"/>
          </a:p>
        </p:txBody>
      </p:sp>
      <p:sp>
        <p:nvSpPr>
          <p:cNvPr id="16" name="CuadroTexto 15"/>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5" y="8366"/>
            <a:ext cx="2062135" cy="532583"/>
          </a:xfrm>
          <a:prstGeom prst="rect">
            <a:avLst/>
          </a:prstGeom>
        </p:spPr>
      </p:pic>
      <p:sp>
        <p:nvSpPr>
          <p:cNvPr id="17" name="CuadroTexto 16"/>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2020</a:t>
            </a:r>
          </a:p>
        </p:txBody>
      </p:sp>
      <p:sp>
        <p:nvSpPr>
          <p:cNvPr id="21" name="Rectangle 9">
            <a:extLst>
              <a:ext uri="{FF2B5EF4-FFF2-40B4-BE49-F238E27FC236}">
                <a16:creationId xmlns:a16="http://schemas.microsoft.com/office/drawing/2014/main" id="{F5AFC5B0-6291-4467-BADF-0673838497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19 CuadroTexto">
            <a:extLst>
              <a:ext uri="{FF2B5EF4-FFF2-40B4-BE49-F238E27FC236}">
                <a16:creationId xmlns:a16="http://schemas.microsoft.com/office/drawing/2014/main" id="{45E999B0-87A1-4B69-81F8-FCB4EA4CC3F8}"/>
              </a:ext>
            </a:extLst>
          </p:cNvPr>
          <p:cNvSpPr txBox="1"/>
          <p:nvPr/>
        </p:nvSpPr>
        <p:spPr>
          <a:xfrm>
            <a:off x="645539" y="780354"/>
            <a:ext cx="6378715" cy="461665"/>
          </a:xfrm>
          <a:prstGeom prst="rect">
            <a:avLst/>
          </a:prstGeom>
          <a:noFill/>
        </p:spPr>
        <p:txBody>
          <a:bodyPr wrap="square" rtlCol="0">
            <a:spAutoFit/>
          </a:bodyPr>
          <a:lstStyle/>
          <a:p>
            <a:r>
              <a:rPr lang="es-EC" sz="2400" b="1" u="sng" dirty="0">
                <a:latin typeface="Georgia" pitchFamily="18" charset="0"/>
              </a:rPr>
              <a:t>Dopaje automático </a:t>
            </a:r>
          </a:p>
        </p:txBody>
      </p:sp>
      <p:sp>
        <p:nvSpPr>
          <p:cNvPr id="43" name="CuadroTexto 42">
            <a:extLst>
              <a:ext uri="{FF2B5EF4-FFF2-40B4-BE49-F238E27FC236}">
                <a16:creationId xmlns:a16="http://schemas.microsoft.com/office/drawing/2014/main" id="{A46E0E60-4758-4D04-89E7-B274955551F7}"/>
              </a:ext>
            </a:extLst>
          </p:cNvPr>
          <p:cNvSpPr txBox="1"/>
          <p:nvPr/>
        </p:nvSpPr>
        <p:spPr>
          <a:xfrm>
            <a:off x="11584254" y="6241490"/>
            <a:ext cx="506861" cy="369550"/>
          </a:xfrm>
          <a:prstGeom prst="rect">
            <a:avLst/>
          </a:prstGeom>
          <a:noFill/>
          <a:ln>
            <a:solidFill>
              <a:schemeClr val="tx1"/>
            </a:solidFill>
          </a:ln>
        </p:spPr>
        <p:txBody>
          <a:bodyPr wrap="square" rtlCol="0">
            <a:spAutoFit/>
          </a:bodyPr>
          <a:lstStyle/>
          <a:p>
            <a:pPr algn="ctr"/>
            <a:r>
              <a:rPr lang="es-US" dirty="0"/>
              <a:t>11</a:t>
            </a:r>
          </a:p>
        </p:txBody>
      </p:sp>
      <p:pic>
        <p:nvPicPr>
          <p:cNvPr id="35" name="Imagen 34">
            <a:extLst>
              <a:ext uri="{FF2B5EF4-FFF2-40B4-BE49-F238E27FC236}">
                <a16:creationId xmlns:a16="http://schemas.microsoft.com/office/drawing/2014/main" id="{4902F3CF-76F8-44E1-BE3A-D44E57C769D2}"/>
              </a:ext>
            </a:extLst>
          </p:cNvPr>
          <p:cNvPicPr/>
          <p:nvPr/>
        </p:nvPicPr>
        <p:blipFill rotWithShape="1">
          <a:blip r:embed="rId4" cstate="print">
            <a:extLst>
              <a:ext uri="{28A0092B-C50C-407E-A947-70E740481C1C}">
                <a14:useLocalDpi xmlns:a14="http://schemas.microsoft.com/office/drawing/2010/main" val="0"/>
              </a:ext>
            </a:extLst>
          </a:blip>
          <a:srcRect l="8164" t="5452" r="7567" b="820"/>
          <a:stretch/>
        </p:blipFill>
        <p:spPr bwMode="auto">
          <a:xfrm>
            <a:off x="4980740" y="1511805"/>
            <a:ext cx="6481823" cy="3648385"/>
          </a:xfrm>
          <a:prstGeom prst="rect">
            <a:avLst/>
          </a:prstGeom>
          <a:noFill/>
          <a:ln>
            <a:noFill/>
          </a:ln>
          <a:extLst>
            <a:ext uri="{53640926-AAD7-44D8-BBD7-CCE9431645EC}">
              <a14:shadowObscured xmlns:a14="http://schemas.microsoft.com/office/drawing/2010/main"/>
            </a:ext>
          </a:extLst>
        </p:spPr>
      </p:pic>
      <p:sp>
        <p:nvSpPr>
          <p:cNvPr id="36" name="19 Rectángulo redondeado">
            <a:extLst>
              <a:ext uri="{FF2B5EF4-FFF2-40B4-BE49-F238E27FC236}">
                <a16:creationId xmlns:a16="http://schemas.microsoft.com/office/drawing/2014/main" id="{8E5EBB96-C4D9-419E-9CEB-D28D503E9A9B}"/>
              </a:ext>
            </a:extLst>
          </p:cNvPr>
          <p:cNvSpPr/>
          <p:nvPr/>
        </p:nvSpPr>
        <p:spPr>
          <a:xfrm>
            <a:off x="387411" y="2356557"/>
            <a:ext cx="4088507" cy="4882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s-EC" sz="1600" dirty="0">
                <a:latin typeface="Georgia" pitchFamily="18" charset="0"/>
              </a:rPr>
              <a:t>Reducir el caudal: 4</a:t>
            </a:r>
            <a:r>
              <a:rPr lang="en-US" sz="1600" dirty="0">
                <a:latin typeface="Georgia" pitchFamily="18" charset="0"/>
              </a:rPr>
              <a:t>[</a:t>
            </a:r>
            <a:r>
              <a:rPr lang="es-EC" sz="1600" dirty="0">
                <a:latin typeface="Georgia" pitchFamily="18" charset="0"/>
              </a:rPr>
              <a:t>mm] a 0.25[mm]</a:t>
            </a:r>
          </a:p>
        </p:txBody>
      </p:sp>
      <p:sp>
        <p:nvSpPr>
          <p:cNvPr id="37" name="20 Rectángulo redondeado">
            <a:extLst>
              <a:ext uri="{FF2B5EF4-FFF2-40B4-BE49-F238E27FC236}">
                <a16:creationId xmlns:a16="http://schemas.microsoft.com/office/drawing/2014/main" id="{ABBDE975-0719-4F5A-B6C9-120C573742B8}"/>
              </a:ext>
            </a:extLst>
          </p:cNvPr>
          <p:cNvSpPr/>
          <p:nvPr/>
        </p:nvSpPr>
        <p:spPr>
          <a:xfrm>
            <a:off x="387410" y="1724333"/>
            <a:ext cx="4088508" cy="4381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s-EC" sz="1600" dirty="0">
                <a:latin typeface="Georgia" pitchFamily="18" charset="0"/>
              </a:rPr>
              <a:t>Oxidación de la bomba</a:t>
            </a:r>
          </a:p>
        </p:txBody>
      </p:sp>
      <p:sp>
        <p:nvSpPr>
          <p:cNvPr id="39" name="21 Rectángulo redondeado">
            <a:extLst>
              <a:ext uri="{FF2B5EF4-FFF2-40B4-BE49-F238E27FC236}">
                <a16:creationId xmlns:a16="http://schemas.microsoft.com/office/drawing/2014/main" id="{93B2DB3E-793E-4D5A-8CF7-943D2D45A1D1}"/>
              </a:ext>
            </a:extLst>
          </p:cNvPr>
          <p:cNvSpPr/>
          <p:nvPr/>
        </p:nvSpPr>
        <p:spPr>
          <a:xfrm>
            <a:off x="387409" y="2979317"/>
            <a:ext cx="4088509" cy="4407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s-EC" sz="1600" dirty="0">
                <a:latin typeface="Georgia" pitchFamily="18" charset="0"/>
              </a:rPr>
              <a:t>Control en lazo abierto</a:t>
            </a:r>
          </a:p>
        </p:txBody>
      </p:sp>
      <p:sp>
        <p:nvSpPr>
          <p:cNvPr id="54" name="21 Rectángulo redondeado">
            <a:extLst>
              <a:ext uri="{FF2B5EF4-FFF2-40B4-BE49-F238E27FC236}">
                <a16:creationId xmlns:a16="http://schemas.microsoft.com/office/drawing/2014/main" id="{DD884B1A-72BE-474A-A27F-550496BF8B4F}"/>
              </a:ext>
            </a:extLst>
          </p:cNvPr>
          <p:cNvSpPr/>
          <p:nvPr/>
        </p:nvSpPr>
        <p:spPr>
          <a:xfrm>
            <a:off x="387409" y="4191894"/>
            <a:ext cx="4088509" cy="4407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s-EC" sz="1600" dirty="0">
                <a:latin typeface="Georgia" pitchFamily="18" charset="0"/>
              </a:rPr>
              <a:t>Inyección de alcohol: 0.1 ml por cada hora</a:t>
            </a:r>
          </a:p>
        </p:txBody>
      </p:sp>
      <p:sp>
        <p:nvSpPr>
          <p:cNvPr id="55" name="21 Rectángulo redondeado">
            <a:extLst>
              <a:ext uri="{FF2B5EF4-FFF2-40B4-BE49-F238E27FC236}">
                <a16:creationId xmlns:a16="http://schemas.microsoft.com/office/drawing/2014/main" id="{C9DC4B66-5645-458D-91CD-5105FE760037}"/>
              </a:ext>
            </a:extLst>
          </p:cNvPr>
          <p:cNvSpPr/>
          <p:nvPr/>
        </p:nvSpPr>
        <p:spPr>
          <a:xfrm>
            <a:off x="387409" y="3638825"/>
            <a:ext cx="4088509" cy="4407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s-EC" sz="1600" dirty="0">
                <a:latin typeface="Georgia" pitchFamily="18" charset="0"/>
              </a:rPr>
              <a:t>Bomba: 240[L/H]   a  11 [ml/min]</a:t>
            </a:r>
          </a:p>
        </p:txBody>
      </p:sp>
      <p:sp>
        <p:nvSpPr>
          <p:cNvPr id="24" name="CuadroTexto 23">
            <a:extLst>
              <a:ext uri="{FF2B5EF4-FFF2-40B4-BE49-F238E27FC236}">
                <a16:creationId xmlns:a16="http://schemas.microsoft.com/office/drawing/2014/main" id="{2DF4D09B-892F-4FB1-94F0-78A305EC2097}"/>
              </a:ext>
            </a:extLst>
          </p:cNvPr>
          <p:cNvSpPr txBox="1"/>
          <p:nvPr/>
        </p:nvSpPr>
        <p:spPr>
          <a:xfrm>
            <a:off x="3888634" y="19516"/>
            <a:ext cx="4971233"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 Desarrollo del proyecto</a:t>
            </a:r>
          </a:p>
        </p:txBody>
      </p:sp>
      <p:grpSp>
        <p:nvGrpSpPr>
          <p:cNvPr id="25" name="Grupo 24">
            <a:extLst>
              <a:ext uri="{FF2B5EF4-FFF2-40B4-BE49-F238E27FC236}">
                <a16:creationId xmlns:a16="http://schemas.microsoft.com/office/drawing/2014/main" id="{DA2C7CB3-B6B6-45D9-91A1-DAA3B76C52DC}"/>
              </a:ext>
            </a:extLst>
          </p:cNvPr>
          <p:cNvGrpSpPr/>
          <p:nvPr/>
        </p:nvGrpSpPr>
        <p:grpSpPr>
          <a:xfrm>
            <a:off x="100885" y="6268179"/>
            <a:ext cx="11348320" cy="137931"/>
            <a:chOff x="842670" y="6366526"/>
            <a:chExt cx="8686800" cy="137468"/>
          </a:xfrm>
        </p:grpSpPr>
        <p:sp>
          <p:nvSpPr>
            <p:cNvPr id="26" name="Rectángulo 25">
              <a:extLst>
                <a:ext uri="{FF2B5EF4-FFF2-40B4-BE49-F238E27FC236}">
                  <a16:creationId xmlns:a16="http://schemas.microsoft.com/office/drawing/2014/main" id="{97589F42-DB67-4DC8-B47B-38906F29BF6D}"/>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27" name="Rectángulo 26">
              <a:extLst>
                <a:ext uri="{FF2B5EF4-FFF2-40B4-BE49-F238E27FC236}">
                  <a16:creationId xmlns:a16="http://schemas.microsoft.com/office/drawing/2014/main" id="{8191FD1C-3F14-424F-9CED-71ABB08A36AB}"/>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28" name="24 CuadroTexto">
            <a:extLst>
              <a:ext uri="{FF2B5EF4-FFF2-40B4-BE49-F238E27FC236}">
                <a16:creationId xmlns:a16="http://schemas.microsoft.com/office/drawing/2014/main" id="{3ED19915-C0DA-4827-A0D6-2DD626FCA5C5}"/>
              </a:ext>
            </a:extLst>
          </p:cNvPr>
          <p:cNvSpPr txBox="1"/>
          <p:nvPr/>
        </p:nvSpPr>
        <p:spPr>
          <a:xfrm>
            <a:off x="387409" y="6448652"/>
            <a:ext cx="1274619" cy="309266"/>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400" dirty="0">
                <a:solidFill>
                  <a:schemeClr val="bg2">
                    <a:lumMod val="75000"/>
                  </a:schemeClr>
                </a:solidFill>
                <a:latin typeface="Georgia" pitchFamily="18" charset="0"/>
              </a:rPr>
              <a:t>1.</a:t>
            </a:r>
            <a:r>
              <a:rPr lang="es-EC" sz="1400" dirty="0">
                <a:solidFill>
                  <a:schemeClr val="tx1"/>
                </a:solidFill>
                <a:latin typeface="Georgia" pitchFamily="18" charset="0"/>
              </a:rPr>
              <a:t> </a:t>
            </a:r>
            <a:r>
              <a:rPr lang="es-EC" sz="1400" dirty="0">
                <a:solidFill>
                  <a:schemeClr val="bg2">
                    <a:lumMod val="75000"/>
                  </a:schemeClr>
                </a:solidFill>
                <a:latin typeface="Georgia" pitchFamily="18" charset="0"/>
              </a:rPr>
              <a:t>Motivación</a:t>
            </a:r>
          </a:p>
        </p:txBody>
      </p:sp>
      <p:sp>
        <p:nvSpPr>
          <p:cNvPr id="29" name="25 CuadroTexto">
            <a:extLst>
              <a:ext uri="{FF2B5EF4-FFF2-40B4-BE49-F238E27FC236}">
                <a16:creationId xmlns:a16="http://schemas.microsoft.com/office/drawing/2014/main" id="{C6EE5534-F5B5-49A0-9ED6-AF4DD80B1F16}"/>
              </a:ext>
            </a:extLst>
          </p:cNvPr>
          <p:cNvSpPr txBox="1"/>
          <p:nvPr/>
        </p:nvSpPr>
        <p:spPr>
          <a:xfrm>
            <a:off x="1689436" y="6455336"/>
            <a:ext cx="2531445" cy="311408"/>
          </a:xfrm>
          <a:prstGeom prst="rect">
            <a:avLst/>
          </a:prstGeom>
          <a:noFill/>
        </p:spPr>
        <p:txBody>
          <a:bodyPr wrap="square" rtlCol="0">
            <a:spAutoFit/>
          </a:bodyPr>
          <a:lstStyle/>
          <a:p>
            <a:r>
              <a:rPr lang="es-EC" sz="1400" dirty="0">
                <a:solidFill>
                  <a:schemeClr val="bg1">
                    <a:lumMod val="75000"/>
                  </a:schemeClr>
                </a:solidFill>
                <a:latin typeface="Georgia" pitchFamily="18" charset="0"/>
              </a:rPr>
              <a:t>2. Justificación e Importancia</a:t>
            </a:r>
          </a:p>
        </p:txBody>
      </p:sp>
      <p:sp>
        <p:nvSpPr>
          <p:cNvPr id="30" name="26 CuadroTexto">
            <a:extLst>
              <a:ext uri="{FF2B5EF4-FFF2-40B4-BE49-F238E27FC236}">
                <a16:creationId xmlns:a16="http://schemas.microsoft.com/office/drawing/2014/main" id="{3A4AF51E-02E8-4174-B812-6D2CFBD39C9E}"/>
              </a:ext>
            </a:extLst>
          </p:cNvPr>
          <p:cNvSpPr txBox="1"/>
          <p:nvPr/>
        </p:nvSpPr>
        <p:spPr>
          <a:xfrm>
            <a:off x="4107760" y="6455336"/>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3. Objetivos</a:t>
            </a:r>
          </a:p>
        </p:txBody>
      </p:sp>
      <p:sp>
        <p:nvSpPr>
          <p:cNvPr id="32" name="27 CuadroTexto">
            <a:extLst>
              <a:ext uri="{FF2B5EF4-FFF2-40B4-BE49-F238E27FC236}">
                <a16:creationId xmlns:a16="http://schemas.microsoft.com/office/drawing/2014/main" id="{D881C858-290E-474A-AB4E-18532B870747}"/>
              </a:ext>
            </a:extLst>
          </p:cNvPr>
          <p:cNvSpPr txBox="1"/>
          <p:nvPr/>
        </p:nvSpPr>
        <p:spPr>
          <a:xfrm>
            <a:off x="5245341" y="6460520"/>
            <a:ext cx="2216729" cy="30777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EC" sz="1400" dirty="0">
                <a:solidFill>
                  <a:schemeClr val="tx1"/>
                </a:solidFill>
                <a:latin typeface="Georgia" pitchFamily="18" charset="0"/>
              </a:rPr>
              <a:t>4. Desarrollo de proyecto</a:t>
            </a:r>
          </a:p>
        </p:txBody>
      </p:sp>
      <p:sp>
        <p:nvSpPr>
          <p:cNvPr id="33" name="28 CuadroTexto">
            <a:extLst>
              <a:ext uri="{FF2B5EF4-FFF2-40B4-BE49-F238E27FC236}">
                <a16:creationId xmlns:a16="http://schemas.microsoft.com/office/drawing/2014/main" id="{73BFB1C8-A179-429C-A7F8-DD98FAFF7CFA}"/>
              </a:ext>
            </a:extLst>
          </p:cNvPr>
          <p:cNvSpPr txBox="1"/>
          <p:nvPr/>
        </p:nvSpPr>
        <p:spPr>
          <a:xfrm>
            <a:off x="8489016" y="6455336"/>
            <a:ext cx="3027713"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s-EC" sz="1400" dirty="0">
                <a:solidFill>
                  <a:schemeClr val="bg1">
                    <a:lumMod val="75000"/>
                  </a:schemeClr>
                </a:solidFill>
                <a:latin typeface="Georgia" pitchFamily="18" charset="0"/>
              </a:rPr>
              <a:t>5. Conclusiones y Recomendaciones</a:t>
            </a:r>
          </a:p>
        </p:txBody>
      </p:sp>
      <p:sp>
        <p:nvSpPr>
          <p:cNvPr id="34" name="26 CuadroTexto">
            <a:extLst>
              <a:ext uri="{FF2B5EF4-FFF2-40B4-BE49-F238E27FC236}">
                <a16:creationId xmlns:a16="http://schemas.microsoft.com/office/drawing/2014/main" id="{FA40D52E-3E00-42E5-BDEB-24AD778F0746}"/>
              </a:ext>
            </a:extLst>
          </p:cNvPr>
          <p:cNvSpPr txBox="1"/>
          <p:nvPr/>
        </p:nvSpPr>
        <p:spPr>
          <a:xfrm>
            <a:off x="7325033" y="6457151"/>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 Resultados</a:t>
            </a:r>
          </a:p>
        </p:txBody>
      </p:sp>
    </p:spTree>
    <p:extLst>
      <p:ext uri="{BB962C8B-B14F-4D97-AF65-F5344CB8AC3E}">
        <p14:creationId xmlns:p14="http://schemas.microsoft.com/office/powerpoint/2010/main" val="143741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1"/>
            <a:ext cx="12192000" cy="56361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US"/>
          </a:p>
        </p:txBody>
      </p:sp>
      <p:sp>
        <p:nvSpPr>
          <p:cNvPr id="16" name="CuadroTexto 15"/>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5" y="8366"/>
            <a:ext cx="2062135" cy="532583"/>
          </a:xfrm>
          <a:prstGeom prst="rect">
            <a:avLst/>
          </a:prstGeom>
        </p:spPr>
      </p:pic>
      <p:sp>
        <p:nvSpPr>
          <p:cNvPr id="17" name="CuadroTexto 16"/>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2020</a:t>
            </a:r>
          </a:p>
        </p:txBody>
      </p:sp>
      <p:sp>
        <p:nvSpPr>
          <p:cNvPr id="21" name="Rectangle 9">
            <a:extLst>
              <a:ext uri="{FF2B5EF4-FFF2-40B4-BE49-F238E27FC236}">
                <a16:creationId xmlns:a16="http://schemas.microsoft.com/office/drawing/2014/main" id="{F5AFC5B0-6291-4467-BADF-0673838497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19 CuadroTexto">
            <a:extLst>
              <a:ext uri="{FF2B5EF4-FFF2-40B4-BE49-F238E27FC236}">
                <a16:creationId xmlns:a16="http://schemas.microsoft.com/office/drawing/2014/main" id="{45E999B0-87A1-4B69-81F8-FCB4EA4CC3F8}"/>
              </a:ext>
            </a:extLst>
          </p:cNvPr>
          <p:cNvSpPr txBox="1"/>
          <p:nvPr/>
        </p:nvSpPr>
        <p:spPr>
          <a:xfrm>
            <a:off x="645539" y="780354"/>
            <a:ext cx="7769256" cy="461665"/>
          </a:xfrm>
          <a:prstGeom prst="rect">
            <a:avLst/>
          </a:prstGeom>
          <a:noFill/>
        </p:spPr>
        <p:txBody>
          <a:bodyPr wrap="square" rtlCol="0">
            <a:spAutoFit/>
          </a:bodyPr>
          <a:lstStyle/>
          <a:p>
            <a:r>
              <a:rPr lang="es-ES" sz="2400" b="1" u="sng" dirty="0">
                <a:latin typeface="Georgia" pitchFamily="18" charset="0"/>
              </a:rPr>
              <a:t>Integración del Modelo de Clasificación PLS</a:t>
            </a:r>
            <a:endParaRPr lang="es-EC" sz="2400" b="1" u="sng" dirty="0">
              <a:latin typeface="Georgia" pitchFamily="18" charset="0"/>
            </a:endParaRPr>
          </a:p>
        </p:txBody>
      </p:sp>
      <p:sp>
        <p:nvSpPr>
          <p:cNvPr id="43" name="CuadroTexto 42">
            <a:extLst>
              <a:ext uri="{FF2B5EF4-FFF2-40B4-BE49-F238E27FC236}">
                <a16:creationId xmlns:a16="http://schemas.microsoft.com/office/drawing/2014/main" id="{A46E0E60-4758-4D04-89E7-B274955551F7}"/>
              </a:ext>
            </a:extLst>
          </p:cNvPr>
          <p:cNvSpPr txBox="1"/>
          <p:nvPr/>
        </p:nvSpPr>
        <p:spPr>
          <a:xfrm>
            <a:off x="11584254" y="6241490"/>
            <a:ext cx="506861" cy="369550"/>
          </a:xfrm>
          <a:prstGeom prst="rect">
            <a:avLst/>
          </a:prstGeom>
          <a:noFill/>
          <a:ln>
            <a:solidFill>
              <a:schemeClr val="tx1"/>
            </a:solidFill>
          </a:ln>
        </p:spPr>
        <p:txBody>
          <a:bodyPr wrap="square" rtlCol="0">
            <a:spAutoFit/>
          </a:bodyPr>
          <a:lstStyle/>
          <a:p>
            <a:pPr algn="ctr"/>
            <a:r>
              <a:rPr lang="es-US" dirty="0"/>
              <a:t>12</a:t>
            </a:r>
          </a:p>
        </p:txBody>
      </p:sp>
      <p:sp>
        <p:nvSpPr>
          <p:cNvPr id="19" name="18 Rectángulo redondeado">
            <a:extLst>
              <a:ext uri="{FF2B5EF4-FFF2-40B4-BE49-F238E27FC236}">
                <a16:creationId xmlns:a16="http://schemas.microsoft.com/office/drawing/2014/main" id="{D1034B70-7719-45A7-9DFB-B10A32803A2F}"/>
              </a:ext>
            </a:extLst>
          </p:cNvPr>
          <p:cNvSpPr/>
          <p:nvPr/>
        </p:nvSpPr>
        <p:spPr>
          <a:xfrm>
            <a:off x="645539" y="1327077"/>
            <a:ext cx="4632265" cy="116641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s-EC" sz="1600" dirty="0">
                <a:latin typeface="Georgia" pitchFamily="18" charset="0"/>
              </a:rPr>
              <a:t>Se busca integrar un modelo de discriminación  de sustancias explosivas como: </a:t>
            </a:r>
            <a:r>
              <a:rPr lang="es-EC" sz="1600" b="1" dirty="0">
                <a:latin typeface="Georgia" pitchFamily="18" charset="0"/>
              </a:rPr>
              <a:t>TNT</a:t>
            </a:r>
            <a:r>
              <a:rPr lang="es-EC" sz="1600" dirty="0">
                <a:latin typeface="Georgia" pitchFamily="18" charset="0"/>
              </a:rPr>
              <a:t> y </a:t>
            </a:r>
            <a:r>
              <a:rPr lang="es-EC" sz="1600" b="1" dirty="0">
                <a:latin typeface="Georgia" pitchFamily="18" charset="0"/>
              </a:rPr>
              <a:t>pólvora </a:t>
            </a:r>
            <a:r>
              <a:rPr lang="es-EC" sz="1600" dirty="0">
                <a:latin typeface="Georgia" pitchFamily="18" charset="0"/>
              </a:rPr>
              <a:t>en cantidades de (3,4,5 gramos) a 1ml de alcohol</a:t>
            </a:r>
          </a:p>
        </p:txBody>
      </p:sp>
      <p:sp>
        <p:nvSpPr>
          <p:cNvPr id="20" name="18 Rectángulo redondeado">
            <a:extLst>
              <a:ext uri="{FF2B5EF4-FFF2-40B4-BE49-F238E27FC236}">
                <a16:creationId xmlns:a16="http://schemas.microsoft.com/office/drawing/2014/main" id="{355D58EE-88F2-4F22-885F-2E9D9F360E65}"/>
              </a:ext>
            </a:extLst>
          </p:cNvPr>
          <p:cNvSpPr/>
          <p:nvPr/>
        </p:nvSpPr>
        <p:spPr>
          <a:xfrm>
            <a:off x="2904491" y="3758107"/>
            <a:ext cx="2373313" cy="87305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latin typeface="Georgia" pitchFamily="18" charset="0"/>
              </a:rPr>
              <a:t>Proceso de aspiración: Bomba adquiere sustancia por 1 min.</a:t>
            </a:r>
          </a:p>
        </p:txBody>
      </p:sp>
      <p:sp>
        <p:nvSpPr>
          <p:cNvPr id="22" name="19 Rectángulo redondeado">
            <a:extLst>
              <a:ext uri="{FF2B5EF4-FFF2-40B4-BE49-F238E27FC236}">
                <a16:creationId xmlns:a16="http://schemas.microsoft.com/office/drawing/2014/main" id="{23FC54B4-F947-4AB1-A8D1-771B8822CD1C}"/>
              </a:ext>
            </a:extLst>
          </p:cNvPr>
          <p:cNvSpPr/>
          <p:nvPr/>
        </p:nvSpPr>
        <p:spPr>
          <a:xfrm>
            <a:off x="2904491" y="4707313"/>
            <a:ext cx="2373313" cy="10870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latin typeface="Georgia" pitchFamily="18" charset="0"/>
              </a:rPr>
              <a:t>Proceso de limpieza: Ventilador para eliminar la sustancia y se activa por 2 min.</a:t>
            </a:r>
          </a:p>
        </p:txBody>
      </p:sp>
      <p:sp>
        <p:nvSpPr>
          <p:cNvPr id="23" name="18 Rectángulo redondeado">
            <a:extLst>
              <a:ext uri="{FF2B5EF4-FFF2-40B4-BE49-F238E27FC236}">
                <a16:creationId xmlns:a16="http://schemas.microsoft.com/office/drawing/2014/main" id="{2959A4A4-94A1-45AA-BFB0-CA47B0627D04}"/>
              </a:ext>
            </a:extLst>
          </p:cNvPr>
          <p:cNvSpPr/>
          <p:nvPr/>
        </p:nvSpPr>
        <p:spPr>
          <a:xfrm>
            <a:off x="2904490" y="2766245"/>
            <a:ext cx="2373313" cy="87305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latin typeface="Georgia" pitchFamily="18" charset="0"/>
              </a:rPr>
              <a:t>Tiempo de espera: 15 </a:t>
            </a:r>
            <a:r>
              <a:rPr lang="es-EC" sz="1600" dirty="0" err="1">
                <a:latin typeface="Georgia" pitchFamily="18" charset="0"/>
              </a:rPr>
              <a:t>seg</a:t>
            </a:r>
            <a:r>
              <a:rPr lang="es-EC" sz="1600" dirty="0">
                <a:latin typeface="Georgia" pitchFamily="18" charset="0"/>
              </a:rPr>
              <a:t>.</a:t>
            </a:r>
          </a:p>
        </p:txBody>
      </p:sp>
      <p:sp>
        <p:nvSpPr>
          <p:cNvPr id="25" name="18 Rectángulo redondeado">
            <a:extLst>
              <a:ext uri="{FF2B5EF4-FFF2-40B4-BE49-F238E27FC236}">
                <a16:creationId xmlns:a16="http://schemas.microsoft.com/office/drawing/2014/main" id="{4A52B036-17FD-473B-9BA2-FB92B1757FBD}"/>
              </a:ext>
            </a:extLst>
          </p:cNvPr>
          <p:cNvSpPr/>
          <p:nvPr/>
        </p:nvSpPr>
        <p:spPr>
          <a:xfrm>
            <a:off x="645539" y="2766245"/>
            <a:ext cx="2006740" cy="30281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latin typeface="Georgia" pitchFamily="18" charset="0"/>
              </a:rPr>
              <a:t>Proceso</a:t>
            </a:r>
          </a:p>
        </p:txBody>
      </p:sp>
      <p:sp>
        <p:nvSpPr>
          <p:cNvPr id="7" name="Rectángulo: esquinas redondeadas 6">
            <a:extLst>
              <a:ext uri="{FF2B5EF4-FFF2-40B4-BE49-F238E27FC236}">
                <a16:creationId xmlns:a16="http://schemas.microsoft.com/office/drawing/2014/main" id="{86569802-7172-445C-A1EC-4ADF5751E171}"/>
              </a:ext>
            </a:extLst>
          </p:cNvPr>
          <p:cNvSpPr/>
          <p:nvPr/>
        </p:nvSpPr>
        <p:spPr>
          <a:xfrm>
            <a:off x="5618049" y="1608881"/>
            <a:ext cx="6473066" cy="41396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292" name="Picture 4" descr="Resultado de imagen para python">
            <a:extLst>
              <a:ext uri="{FF2B5EF4-FFF2-40B4-BE49-F238E27FC236}">
                <a16:creationId xmlns:a16="http://schemas.microsoft.com/office/drawing/2014/main" id="{2DD078B5-23C0-4A8C-AB6C-F6C5AD0DE4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1842" y="3160182"/>
            <a:ext cx="949846" cy="949846"/>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Resultado de imagen para matlab">
            <a:extLst>
              <a:ext uri="{FF2B5EF4-FFF2-40B4-BE49-F238E27FC236}">
                <a16:creationId xmlns:a16="http://schemas.microsoft.com/office/drawing/2014/main" id="{D15C2AE4-6A1A-4EC2-8E3B-6142C0F246D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5761" y="3184141"/>
            <a:ext cx="1014025" cy="911104"/>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n 27">
            <a:extLst>
              <a:ext uri="{FF2B5EF4-FFF2-40B4-BE49-F238E27FC236}">
                <a16:creationId xmlns:a16="http://schemas.microsoft.com/office/drawing/2014/main" id="{E9138F0F-44E2-408C-B53C-1CE88292C50F}"/>
              </a:ext>
            </a:extLst>
          </p:cNvPr>
          <p:cNvPicPr/>
          <p:nvPr/>
        </p:nvPicPr>
        <p:blipFill>
          <a:blip r:embed="rId6"/>
          <a:stretch>
            <a:fillRect/>
          </a:stretch>
        </p:blipFill>
        <p:spPr>
          <a:xfrm>
            <a:off x="8414795" y="2044169"/>
            <a:ext cx="3591580" cy="3180301"/>
          </a:xfrm>
          <a:prstGeom prst="rect">
            <a:avLst/>
          </a:prstGeom>
        </p:spPr>
      </p:pic>
      <p:cxnSp>
        <p:nvCxnSpPr>
          <p:cNvPr id="3" name="Conector recto de flecha 2">
            <a:extLst>
              <a:ext uri="{FF2B5EF4-FFF2-40B4-BE49-F238E27FC236}">
                <a16:creationId xmlns:a16="http://schemas.microsoft.com/office/drawing/2014/main" id="{6BF495F2-8C11-438C-8A7C-460F1C6F3D37}"/>
              </a:ext>
            </a:extLst>
          </p:cNvPr>
          <p:cNvCxnSpPr>
            <a:stCxn id="12292" idx="3"/>
            <a:endCxn id="12294" idx="1"/>
          </p:cNvCxnSpPr>
          <p:nvPr/>
        </p:nvCxnSpPr>
        <p:spPr>
          <a:xfrm>
            <a:off x="6581688" y="3635105"/>
            <a:ext cx="314073" cy="45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Conector recto de flecha 5">
            <a:extLst>
              <a:ext uri="{FF2B5EF4-FFF2-40B4-BE49-F238E27FC236}">
                <a16:creationId xmlns:a16="http://schemas.microsoft.com/office/drawing/2014/main" id="{CA713726-6C08-44A2-A84B-537BE883E44F}"/>
              </a:ext>
            </a:extLst>
          </p:cNvPr>
          <p:cNvCxnSpPr>
            <a:stCxn id="12294" idx="3"/>
            <a:endCxn id="28" idx="1"/>
          </p:cNvCxnSpPr>
          <p:nvPr/>
        </p:nvCxnSpPr>
        <p:spPr>
          <a:xfrm flipV="1">
            <a:off x="7909786" y="3634320"/>
            <a:ext cx="505009" cy="53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 name="CuadroTexto 28">
            <a:extLst>
              <a:ext uri="{FF2B5EF4-FFF2-40B4-BE49-F238E27FC236}">
                <a16:creationId xmlns:a16="http://schemas.microsoft.com/office/drawing/2014/main" id="{15255A4F-95AA-4482-9B02-3D57B212EC5B}"/>
              </a:ext>
            </a:extLst>
          </p:cNvPr>
          <p:cNvSpPr txBox="1"/>
          <p:nvPr/>
        </p:nvSpPr>
        <p:spPr>
          <a:xfrm>
            <a:off x="3888634" y="19516"/>
            <a:ext cx="4971233"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 Desarrollo del proyecto</a:t>
            </a:r>
          </a:p>
        </p:txBody>
      </p:sp>
      <p:grpSp>
        <p:nvGrpSpPr>
          <p:cNvPr id="30" name="Grupo 29">
            <a:extLst>
              <a:ext uri="{FF2B5EF4-FFF2-40B4-BE49-F238E27FC236}">
                <a16:creationId xmlns:a16="http://schemas.microsoft.com/office/drawing/2014/main" id="{F350FEE6-A785-4129-889E-A210C45361F1}"/>
              </a:ext>
            </a:extLst>
          </p:cNvPr>
          <p:cNvGrpSpPr/>
          <p:nvPr/>
        </p:nvGrpSpPr>
        <p:grpSpPr>
          <a:xfrm>
            <a:off x="100885" y="6268179"/>
            <a:ext cx="11348320" cy="137931"/>
            <a:chOff x="842670" y="6366526"/>
            <a:chExt cx="8686800" cy="137468"/>
          </a:xfrm>
        </p:grpSpPr>
        <p:sp>
          <p:nvSpPr>
            <p:cNvPr id="32" name="Rectángulo 31">
              <a:extLst>
                <a:ext uri="{FF2B5EF4-FFF2-40B4-BE49-F238E27FC236}">
                  <a16:creationId xmlns:a16="http://schemas.microsoft.com/office/drawing/2014/main" id="{F25F87AB-C5DD-49DC-B696-90E1B2265CEA}"/>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33" name="Rectángulo 32">
              <a:extLst>
                <a:ext uri="{FF2B5EF4-FFF2-40B4-BE49-F238E27FC236}">
                  <a16:creationId xmlns:a16="http://schemas.microsoft.com/office/drawing/2014/main" id="{C4EED0DB-5CEC-410F-9636-2EE9F00E89A5}"/>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34" name="24 CuadroTexto">
            <a:extLst>
              <a:ext uri="{FF2B5EF4-FFF2-40B4-BE49-F238E27FC236}">
                <a16:creationId xmlns:a16="http://schemas.microsoft.com/office/drawing/2014/main" id="{E46B0B94-B699-4A0B-8BD9-44FF0832C1D1}"/>
              </a:ext>
            </a:extLst>
          </p:cNvPr>
          <p:cNvSpPr txBox="1"/>
          <p:nvPr/>
        </p:nvSpPr>
        <p:spPr>
          <a:xfrm>
            <a:off x="387409" y="6448652"/>
            <a:ext cx="1274619" cy="309266"/>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400" dirty="0">
                <a:solidFill>
                  <a:schemeClr val="bg2">
                    <a:lumMod val="75000"/>
                  </a:schemeClr>
                </a:solidFill>
                <a:latin typeface="Georgia" pitchFamily="18" charset="0"/>
              </a:rPr>
              <a:t>1.</a:t>
            </a:r>
            <a:r>
              <a:rPr lang="es-EC" sz="1400" dirty="0">
                <a:solidFill>
                  <a:schemeClr val="tx1"/>
                </a:solidFill>
                <a:latin typeface="Georgia" pitchFamily="18" charset="0"/>
              </a:rPr>
              <a:t> </a:t>
            </a:r>
            <a:r>
              <a:rPr lang="es-EC" sz="1400" dirty="0">
                <a:solidFill>
                  <a:schemeClr val="bg2">
                    <a:lumMod val="75000"/>
                  </a:schemeClr>
                </a:solidFill>
                <a:latin typeface="Georgia" pitchFamily="18" charset="0"/>
              </a:rPr>
              <a:t>Motivación</a:t>
            </a:r>
          </a:p>
        </p:txBody>
      </p:sp>
      <p:sp>
        <p:nvSpPr>
          <p:cNvPr id="35" name="25 CuadroTexto">
            <a:extLst>
              <a:ext uri="{FF2B5EF4-FFF2-40B4-BE49-F238E27FC236}">
                <a16:creationId xmlns:a16="http://schemas.microsoft.com/office/drawing/2014/main" id="{F3AF025F-32EF-4FDF-8FC5-61FA7BCFED82}"/>
              </a:ext>
            </a:extLst>
          </p:cNvPr>
          <p:cNvSpPr txBox="1"/>
          <p:nvPr/>
        </p:nvSpPr>
        <p:spPr>
          <a:xfrm>
            <a:off x="1689436" y="6455336"/>
            <a:ext cx="2531445" cy="311408"/>
          </a:xfrm>
          <a:prstGeom prst="rect">
            <a:avLst/>
          </a:prstGeom>
          <a:noFill/>
        </p:spPr>
        <p:txBody>
          <a:bodyPr wrap="square" rtlCol="0">
            <a:spAutoFit/>
          </a:bodyPr>
          <a:lstStyle/>
          <a:p>
            <a:r>
              <a:rPr lang="es-EC" sz="1400" dirty="0">
                <a:solidFill>
                  <a:schemeClr val="bg1">
                    <a:lumMod val="75000"/>
                  </a:schemeClr>
                </a:solidFill>
                <a:latin typeface="Georgia" pitchFamily="18" charset="0"/>
              </a:rPr>
              <a:t>2. Justificación e Importancia</a:t>
            </a:r>
          </a:p>
        </p:txBody>
      </p:sp>
      <p:sp>
        <p:nvSpPr>
          <p:cNvPr id="36" name="26 CuadroTexto">
            <a:extLst>
              <a:ext uri="{FF2B5EF4-FFF2-40B4-BE49-F238E27FC236}">
                <a16:creationId xmlns:a16="http://schemas.microsoft.com/office/drawing/2014/main" id="{67B704C9-D1C0-492C-BD67-9FD01908C810}"/>
              </a:ext>
            </a:extLst>
          </p:cNvPr>
          <p:cNvSpPr txBox="1"/>
          <p:nvPr/>
        </p:nvSpPr>
        <p:spPr>
          <a:xfrm>
            <a:off x="4107760" y="6455336"/>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3. Objetivos</a:t>
            </a:r>
          </a:p>
        </p:txBody>
      </p:sp>
      <p:sp>
        <p:nvSpPr>
          <p:cNvPr id="37" name="27 CuadroTexto">
            <a:extLst>
              <a:ext uri="{FF2B5EF4-FFF2-40B4-BE49-F238E27FC236}">
                <a16:creationId xmlns:a16="http://schemas.microsoft.com/office/drawing/2014/main" id="{092D8406-A480-431B-AED0-04420FD304B5}"/>
              </a:ext>
            </a:extLst>
          </p:cNvPr>
          <p:cNvSpPr txBox="1"/>
          <p:nvPr/>
        </p:nvSpPr>
        <p:spPr>
          <a:xfrm>
            <a:off x="5245341" y="6460520"/>
            <a:ext cx="2216729" cy="30777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EC" sz="1400" dirty="0">
                <a:solidFill>
                  <a:schemeClr val="tx1"/>
                </a:solidFill>
                <a:latin typeface="Georgia" pitchFamily="18" charset="0"/>
              </a:rPr>
              <a:t>4. Desarrollo de proyecto</a:t>
            </a:r>
          </a:p>
        </p:txBody>
      </p:sp>
      <p:sp>
        <p:nvSpPr>
          <p:cNvPr id="38" name="28 CuadroTexto">
            <a:extLst>
              <a:ext uri="{FF2B5EF4-FFF2-40B4-BE49-F238E27FC236}">
                <a16:creationId xmlns:a16="http://schemas.microsoft.com/office/drawing/2014/main" id="{A85B444A-5F3D-4C56-8FD6-60EFC76B3940}"/>
              </a:ext>
            </a:extLst>
          </p:cNvPr>
          <p:cNvSpPr txBox="1"/>
          <p:nvPr/>
        </p:nvSpPr>
        <p:spPr>
          <a:xfrm>
            <a:off x="8489016" y="6455336"/>
            <a:ext cx="3027713"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s-EC" sz="1400" dirty="0">
                <a:solidFill>
                  <a:schemeClr val="bg1">
                    <a:lumMod val="75000"/>
                  </a:schemeClr>
                </a:solidFill>
                <a:latin typeface="Georgia" pitchFamily="18" charset="0"/>
              </a:rPr>
              <a:t>5. Conclusiones y Recomendaciones</a:t>
            </a:r>
          </a:p>
        </p:txBody>
      </p:sp>
      <p:sp>
        <p:nvSpPr>
          <p:cNvPr id="39" name="26 CuadroTexto">
            <a:extLst>
              <a:ext uri="{FF2B5EF4-FFF2-40B4-BE49-F238E27FC236}">
                <a16:creationId xmlns:a16="http://schemas.microsoft.com/office/drawing/2014/main" id="{4465F2BC-218B-4334-B0DA-2151E592CA2D}"/>
              </a:ext>
            </a:extLst>
          </p:cNvPr>
          <p:cNvSpPr txBox="1"/>
          <p:nvPr/>
        </p:nvSpPr>
        <p:spPr>
          <a:xfrm>
            <a:off x="7325033" y="6457151"/>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 Resultados</a:t>
            </a:r>
          </a:p>
        </p:txBody>
      </p:sp>
    </p:spTree>
    <p:extLst>
      <p:ext uri="{BB962C8B-B14F-4D97-AF65-F5344CB8AC3E}">
        <p14:creationId xmlns:p14="http://schemas.microsoft.com/office/powerpoint/2010/main" val="80355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1"/>
            <a:ext cx="12192000" cy="56361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US"/>
          </a:p>
        </p:txBody>
      </p:sp>
      <p:sp>
        <p:nvSpPr>
          <p:cNvPr id="16" name="CuadroTexto 15"/>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5" y="8366"/>
            <a:ext cx="2062135" cy="532583"/>
          </a:xfrm>
          <a:prstGeom prst="rect">
            <a:avLst/>
          </a:prstGeom>
        </p:spPr>
      </p:pic>
      <p:sp>
        <p:nvSpPr>
          <p:cNvPr id="17" name="CuadroTexto 16"/>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2020</a:t>
            </a:r>
          </a:p>
        </p:txBody>
      </p:sp>
      <p:sp>
        <p:nvSpPr>
          <p:cNvPr id="21" name="Rectangle 9">
            <a:extLst>
              <a:ext uri="{FF2B5EF4-FFF2-40B4-BE49-F238E27FC236}">
                <a16:creationId xmlns:a16="http://schemas.microsoft.com/office/drawing/2014/main" id="{F5AFC5B0-6291-4467-BADF-0673838497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19 CuadroTexto">
            <a:extLst>
              <a:ext uri="{FF2B5EF4-FFF2-40B4-BE49-F238E27FC236}">
                <a16:creationId xmlns:a16="http://schemas.microsoft.com/office/drawing/2014/main" id="{45E999B0-87A1-4B69-81F8-FCB4EA4CC3F8}"/>
              </a:ext>
            </a:extLst>
          </p:cNvPr>
          <p:cNvSpPr txBox="1"/>
          <p:nvPr/>
        </p:nvSpPr>
        <p:spPr>
          <a:xfrm>
            <a:off x="645539" y="780354"/>
            <a:ext cx="7769256" cy="461665"/>
          </a:xfrm>
          <a:prstGeom prst="rect">
            <a:avLst/>
          </a:prstGeom>
          <a:noFill/>
        </p:spPr>
        <p:txBody>
          <a:bodyPr wrap="square" rtlCol="0">
            <a:spAutoFit/>
          </a:bodyPr>
          <a:lstStyle/>
          <a:p>
            <a:r>
              <a:rPr lang="es-ES" sz="2400" b="1" u="sng" dirty="0">
                <a:latin typeface="Georgia" pitchFamily="18" charset="0"/>
              </a:rPr>
              <a:t>Integración del Modelo de Clasificación PLS</a:t>
            </a:r>
            <a:endParaRPr lang="es-EC" sz="2400" b="1" u="sng" dirty="0">
              <a:latin typeface="Georgia" pitchFamily="18" charset="0"/>
            </a:endParaRPr>
          </a:p>
        </p:txBody>
      </p:sp>
      <p:sp>
        <p:nvSpPr>
          <p:cNvPr id="43" name="CuadroTexto 42">
            <a:extLst>
              <a:ext uri="{FF2B5EF4-FFF2-40B4-BE49-F238E27FC236}">
                <a16:creationId xmlns:a16="http://schemas.microsoft.com/office/drawing/2014/main" id="{A46E0E60-4758-4D04-89E7-B274955551F7}"/>
              </a:ext>
            </a:extLst>
          </p:cNvPr>
          <p:cNvSpPr txBox="1"/>
          <p:nvPr/>
        </p:nvSpPr>
        <p:spPr>
          <a:xfrm>
            <a:off x="11584254" y="6241490"/>
            <a:ext cx="506861" cy="369550"/>
          </a:xfrm>
          <a:prstGeom prst="rect">
            <a:avLst/>
          </a:prstGeom>
          <a:noFill/>
          <a:ln>
            <a:solidFill>
              <a:schemeClr val="tx1"/>
            </a:solidFill>
          </a:ln>
        </p:spPr>
        <p:txBody>
          <a:bodyPr wrap="square" rtlCol="0">
            <a:spAutoFit/>
          </a:bodyPr>
          <a:lstStyle/>
          <a:p>
            <a:pPr algn="ctr"/>
            <a:r>
              <a:rPr lang="es-US" dirty="0"/>
              <a:t>13</a:t>
            </a:r>
          </a:p>
        </p:txBody>
      </p:sp>
      <p:sp>
        <p:nvSpPr>
          <p:cNvPr id="24" name="18 Rectángulo redondeado">
            <a:extLst>
              <a:ext uri="{FF2B5EF4-FFF2-40B4-BE49-F238E27FC236}">
                <a16:creationId xmlns:a16="http://schemas.microsoft.com/office/drawing/2014/main" id="{14563E32-08CE-491D-993A-BD31A702640C}"/>
              </a:ext>
            </a:extLst>
          </p:cNvPr>
          <p:cNvSpPr/>
          <p:nvPr/>
        </p:nvSpPr>
        <p:spPr>
          <a:xfrm>
            <a:off x="100885" y="1318445"/>
            <a:ext cx="3232624" cy="9313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s-EC" sz="1600" dirty="0">
                <a:latin typeface="Georgia" pitchFamily="18" charset="0"/>
              </a:rPr>
              <a:t>Se realiza un pre procesamiento de las señales antes de ingresar al nuevo modelo:</a:t>
            </a:r>
          </a:p>
        </p:txBody>
      </p:sp>
      <p:sp>
        <p:nvSpPr>
          <p:cNvPr id="26" name="20 Rectángulo redondeado">
            <a:extLst>
              <a:ext uri="{FF2B5EF4-FFF2-40B4-BE49-F238E27FC236}">
                <a16:creationId xmlns:a16="http://schemas.microsoft.com/office/drawing/2014/main" id="{71EFFB1D-4336-4544-9481-9D98286FD260}"/>
              </a:ext>
            </a:extLst>
          </p:cNvPr>
          <p:cNvSpPr/>
          <p:nvPr/>
        </p:nvSpPr>
        <p:spPr>
          <a:xfrm>
            <a:off x="788979" y="3449480"/>
            <a:ext cx="2046011" cy="4882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s-EC" sz="1600" dirty="0">
                <a:latin typeface="Georgia" pitchFamily="18" charset="0"/>
              </a:rPr>
              <a:t>Suavizar las señales</a:t>
            </a:r>
          </a:p>
        </p:txBody>
      </p:sp>
      <p:sp>
        <p:nvSpPr>
          <p:cNvPr id="27" name="21 Rectángulo redondeado">
            <a:extLst>
              <a:ext uri="{FF2B5EF4-FFF2-40B4-BE49-F238E27FC236}">
                <a16:creationId xmlns:a16="http://schemas.microsoft.com/office/drawing/2014/main" id="{2C55C037-C27E-49D2-8F0C-F98CDCBB527F}"/>
              </a:ext>
            </a:extLst>
          </p:cNvPr>
          <p:cNvSpPr/>
          <p:nvPr/>
        </p:nvSpPr>
        <p:spPr>
          <a:xfrm>
            <a:off x="788979" y="4772078"/>
            <a:ext cx="2046011" cy="4882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s-EC" sz="1600" dirty="0">
                <a:latin typeface="Georgia" pitchFamily="18" charset="0"/>
              </a:rPr>
              <a:t>Eliminar línea base </a:t>
            </a:r>
          </a:p>
        </p:txBody>
      </p:sp>
      <p:sp>
        <p:nvSpPr>
          <p:cNvPr id="29" name="20 Rectángulo redondeado">
            <a:extLst>
              <a:ext uri="{FF2B5EF4-FFF2-40B4-BE49-F238E27FC236}">
                <a16:creationId xmlns:a16="http://schemas.microsoft.com/office/drawing/2014/main" id="{463E49F1-30BC-4EFE-B20F-347CD58CA0DA}"/>
              </a:ext>
            </a:extLst>
          </p:cNvPr>
          <p:cNvSpPr/>
          <p:nvPr/>
        </p:nvSpPr>
        <p:spPr>
          <a:xfrm>
            <a:off x="788980" y="2461064"/>
            <a:ext cx="2046011" cy="4882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s-EC" sz="1600" dirty="0">
                <a:latin typeface="Georgia" pitchFamily="18" charset="0"/>
              </a:rPr>
              <a:t>Toma de datos</a:t>
            </a:r>
          </a:p>
        </p:txBody>
      </p:sp>
      <p:pic>
        <p:nvPicPr>
          <p:cNvPr id="30" name="Imagen 29">
            <a:extLst>
              <a:ext uri="{FF2B5EF4-FFF2-40B4-BE49-F238E27FC236}">
                <a16:creationId xmlns:a16="http://schemas.microsoft.com/office/drawing/2014/main" id="{45A38DC5-52BE-461B-8A81-F406CF4438E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7129" y="1338332"/>
            <a:ext cx="8668829" cy="4693440"/>
          </a:xfrm>
          <a:prstGeom prst="rect">
            <a:avLst/>
          </a:prstGeom>
          <a:noFill/>
          <a:ln>
            <a:noFill/>
          </a:ln>
        </p:spPr>
      </p:pic>
      <p:sp>
        <p:nvSpPr>
          <p:cNvPr id="23" name="CuadroTexto 22">
            <a:extLst>
              <a:ext uri="{FF2B5EF4-FFF2-40B4-BE49-F238E27FC236}">
                <a16:creationId xmlns:a16="http://schemas.microsoft.com/office/drawing/2014/main" id="{FAD5BF06-777E-4B05-81AD-9150A42BE66F}"/>
              </a:ext>
            </a:extLst>
          </p:cNvPr>
          <p:cNvSpPr txBox="1"/>
          <p:nvPr/>
        </p:nvSpPr>
        <p:spPr>
          <a:xfrm>
            <a:off x="3888634" y="19516"/>
            <a:ext cx="4971233"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 Desarrollo del proyecto</a:t>
            </a:r>
          </a:p>
        </p:txBody>
      </p:sp>
      <p:grpSp>
        <p:nvGrpSpPr>
          <p:cNvPr id="25" name="Grupo 24">
            <a:extLst>
              <a:ext uri="{FF2B5EF4-FFF2-40B4-BE49-F238E27FC236}">
                <a16:creationId xmlns:a16="http://schemas.microsoft.com/office/drawing/2014/main" id="{6E7B6594-2B76-4E17-9D4E-3A735CE233C9}"/>
              </a:ext>
            </a:extLst>
          </p:cNvPr>
          <p:cNvGrpSpPr/>
          <p:nvPr/>
        </p:nvGrpSpPr>
        <p:grpSpPr>
          <a:xfrm>
            <a:off x="100885" y="6268179"/>
            <a:ext cx="11348320" cy="137931"/>
            <a:chOff x="842670" y="6366526"/>
            <a:chExt cx="8686800" cy="137468"/>
          </a:xfrm>
        </p:grpSpPr>
        <p:sp>
          <p:nvSpPr>
            <p:cNvPr id="28" name="Rectángulo 27">
              <a:extLst>
                <a:ext uri="{FF2B5EF4-FFF2-40B4-BE49-F238E27FC236}">
                  <a16:creationId xmlns:a16="http://schemas.microsoft.com/office/drawing/2014/main" id="{D1A87CD7-2BEC-4EA1-908D-CC91F0AB8140}"/>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32" name="Rectángulo 31">
              <a:extLst>
                <a:ext uri="{FF2B5EF4-FFF2-40B4-BE49-F238E27FC236}">
                  <a16:creationId xmlns:a16="http://schemas.microsoft.com/office/drawing/2014/main" id="{D99FB8F9-BC34-49A2-BC41-8BD3B8C62B54}"/>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33" name="24 CuadroTexto">
            <a:extLst>
              <a:ext uri="{FF2B5EF4-FFF2-40B4-BE49-F238E27FC236}">
                <a16:creationId xmlns:a16="http://schemas.microsoft.com/office/drawing/2014/main" id="{E6E17D42-9D59-42D2-A11E-43D85309472C}"/>
              </a:ext>
            </a:extLst>
          </p:cNvPr>
          <p:cNvSpPr txBox="1"/>
          <p:nvPr/>
        </p:nvSpPr>
        <p:spPr>
          <a:xfrm>
            <a:off x="387409" y="6448652"/>
            <a:ext cx="1274619" cy="309266"/>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400" dirty="0">
                <a:solidFill>
                  <a:schemeClr val="bg2">
                    <a:lumMod val="75000"/>
                  </a:schemeClr>
                </a:solidFill>
                <a:latin typeface="Georgia" pitchFamily="18" charset="0"/>
              </a:rPr>
              <a:t>1.</a:t>
            </a:r>
            <a:r>
              <a:rPr lang="es-EC" sz="1400" dirty="0">
                <a:solidFill>
                  <a:schemeClr val="tx1"/>
                </a:solidFill>
                <a:latin typeface="Georgia" pitchFamily="18" charset="0"/>
              </a:rPr>
              <a:t> </a:t>
            </a:r>
            <a:r>
              <a:rPr lang="es-EC" sz="1400" dirty="0">
                <a:solidFill>
                  <a:schemeClr val="bg2">
                    <a:lumMod val="75000"/>
                  </a:schemeClr>
                </a:solidFill>
                <a:latin typeface="Georgia" pitchFamily="18" charset="0"/>
              </a:rPr>
              <a:t>Motivación</a:t>
            </a:r>
          </a:p>
        </p:txBody>
      </p:sp>
      <p:sp>
        <p:nvSpPr>
          <p:cNvPr id="34" name="25 CuadroTexto">
            <a:extLst>
              <a:ext uri="{FF2B5EF4-FFF2-40B4-BE49-F238E27FC236}">
                <a16:creationId xmlns:a16="http://schemas.microsoft.com/office/drawing/2014/main" id="{ECA2390F-898C-4FD2-9849-1912B03BA28C}"/>
              </a:ext>
            </a:extLst>
          </p:cNvPr>
          <p:cNvSpPr txBox="1"/>
          <p:nvPr/>
        </p:nvSpPr>
        <p:spPr>
          <a:xfrm>
            <a:off x="1689436" y="6455336"/>
            <a:ext cx="2531445" cy="311408"/>
          </a:xfrm>
          <a:prstGeom prst="rect">
            <a:avLst/>
          </a:prstGeom>
          <a:noFill/>
        </p:spPr>
        <p:txBody>
          <a:bodyPr wrap="square" rtlCol="0">
            <a:spAutoFit/>
          </a:bodyPr>
          <a:lstStyle/>
          <a:p>
            <a:r>
              <a:rPr lang="es-EC" sz="1400" dirty="0">
                <a:solidFill>
                  <a:schemeClr val="bg1">
                    <a:lumMod val="75000"/>
                  </a:schemeClr>
                </a:solidFill>
                <a:latin typeface="Georgia" pitchFamily="18" charset="0"/>
              </a:rPr>
              <a:t>2. Justificación e Importancia</a:t>
            </a:r>
          </a:p>
        </p:txBody>
      </p:sp>
      <p:sp>
        <p:nvSpPr>
          <p:cNvPr id="35" name="26 CuadroTexto">
            <a:extLst>
              <a:ext uri="{FF2B5EF4-FFF2-40B4-BE49-F238E27FC236}">
                <a16:creationId xmlns:a16="http://schemas.microsoft.com/office/drawing/2014/main" id="{BB44DAA3-24E4-427B-B8E9-F373A0E61243}"/>
              </a:ext>
            </a:extLst>
          </p:cNvPr>
          <p:cNvSpPr txBox="1"/>
          <p:nvPr/>
        </p:nvSpPr>
        <p:spPr>
          <a:xfrm>
            <a:off x="4107760" y="6455336"/>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3. Objetivos</a:t>
            </a:r>
          </a:p>
        </p:txBody>
      </p:sp>
      <p:sp>
        <p:nvSpPr>
          <p:cNvPr id="36" name="27 CuadroTexto">
            <a:extLst>
              <a:ext uri="{FF2B5EF4-FFF2-40B4-BE49-F238E27FC236}">
                <a16:creationId xmlns:a16="http://schemas.microsoft.com/office/drawing/2014/main" id="{B8E2C229-B8B0-4060-BD86-C6BB491DA758}"/>
              </a:ext>
            </a:extLst>
          </p:cNvPr>
          <p:cNvSpPr txBox="1"/>
          <p:nvPr/>
        </p:nvSpPr>
        <p:spPr>
          <a:xfrm>
            <a:off x="5245341" y="6460520"/>
            <a:ext cx="2216729" cy="30777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EC" sz="1400" dirty="0">
                <a:solidFill>
                  <a:schemeClr val="tx1"/>
                </a:solidFill>
                <a:latin typeface="Georgia" pitchFamily="18" charset="0"/>
              </a:rPr>
              <a:t>4. Desarrollo de proyecto</a:t>
            </a:r>
          </a:p>
        </p:txBody>
      </p:sp>
      <p:sp>
        <p:nvSpPr>
          <p:cNvPr id="37" name="28 CuadroTexto">
            <a:extLst>
              <a:ext uri="{FF2B5EF4-FFF2-40B4-BE49-F238E27FC236}">
                <a16:creationId xmlns:a16="http://schemas.microsoft.com/office/drawing/2014/main" id="{F1059276-1165-4B74-A882-FBCC6A7E2390}"/>
              </a:ext>
            </a:extLst>
          </p:cNvPr>
          <p:cNvSpPr txBox="1"/>
          <p:nvPr/>
        </p:nvSpPr>
        <p:spPr>
          <a:xfrm>
            <a:off x="8489016" y="6455336"/>
            <a:ext cx="3027713"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s-EC" sz="1400" dirty="0">
                <a:solidFill>
                  <a:schemeClr val="bg1">
                    <a:lumMod val="75000"/>
                  </a:schemeClr>
                </a:solidFill>
                <a:latin typeface="Georgia" pitchFamily="18" charset="0"/>
              </a:rPr>
              <a:t>5. Conclusiones y Recomendaciones</a:t>
            </a:r>
          </a:p>
        </p:txBody>
      </p:sp>
      <p:sp>
        <p:nvSpPr>
          <p:cNvPr id="38" name="26 CuadroTexto">
            <a:extLst>
              <a:ext uri="{FF2B5EF4-FFF2-40B4-BE49-F238E27FC236}">
                <a16:creationId xmlns:a16="http://schemas.microsoft.com/office/drawing/2014/main" id="{13DAC387-5536-4DFF-9F6C-24966CD9D1C4}"/>
              </a:ext>
            </a:extLst>
          </p:cNvPr>
          <p:cNvSpPr txBox="1"/>
          <p:nvPr/>
        </p:nvSpPr>
        <p:spPr>
          <a:xfrm>
            <a:off x="7325033" y="6457151"/>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 Resultados</a:t>
            </a:r>
          </a:p>
        </p:txBody>
      </p:sp>
    </p:spTree>
    <p:extLst>
      <p:ext uri="{BB962C8B-B14F-4D97-AF65-F5344CB8AC3E}">
        <p14:creationId xmlns:p14="http://schemas.microsoft.com/office/powerpoint/2010/main" val="356761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1"/>
            <a:ext cx="12192000" cy="56361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US"/>
          </a:p>
        </p:txBody>
      </p:sp>
      <p:sp>
        <p:nvSpPr>
          <p:cNvPr id="16" name="CuadroTexto 15"/>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5" y="8366"/>
            <a:ext cx="2062135" cy="532583"/>
          </a:xfrm>
          <a:prstGeom prst="rect">
            <a:avLst/>
          </a:prstGeom>
        </p:spPr>
      </p:pic>
      <p:sp>
        <p:nvSpPr>
          <p:cNvPr id="17" name="CuadroTexto 16"/>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2020</a:t>
            </a:r>
          </a:p>
        </p:txBody>
      </p:sp>
      <p:sp>
        <p:nvSpPr>
          <p:cNvPr id="21" name="Rectangle 9">
            <a:extLst>
              <a:ext uri="{FF2B5EF4-FFF2-40B4-BE49-F238E27FC236}">
                <a16:creationId xmlns:a16="http://schemas.microsoft.com/office/drawing/2014/main" id="{F5AFC5B0-6291-4467-BADF-0673838497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19 CuadroTexto">
            <a:extLst>
              <a:ext uri="{FF2B5EF4-FFF2-40B4-BE49-F238E27FC236}">
                <a16:creationId xmlns:a16="http://schemas.microsoft.com/office/drawing/2014/main" id="{45E999B0-87A1-4B69-81F8-FCB4EA4CC3F8}"/>
              </a:ext>
            </a:extLst>
          </p:cNvPr>
          <p:cNvSpPr txBox="1"/>
          <p:nvPr/>
        </p:nvSpPr>
        <p:spPr>
          <a:xfrm>
            <a:off x="645539" y="780354"/>
            <a:ext cx="7769256" cy="461665"/>
          </a:xfrm>
          <a:prstGeom prst="rect">
            <a:avLst/>
          </a:prstGeom>
          <a:noFill/>
        </p:spPr>
        <p:txBody>
          <a:bodyPr wrap="square" rtlCol="0">
            <a:spAutoFit/>
          </a:bodyPr>
          <a:lstStyle/>
          <a:p>
            <a:r>
              <a:rPr lang="es-ES" sz="2400" b="1" u="sng" dirty="0">
                <a:latin typeface="Georgia" pitchFamily="18" charset="0"/>
              </a:rPr>
              <a:t>Integración del Modelo de Clasificación PLS</a:t>
            </a:r>
            <a:endParaRPr lang="es-EC" sz="2400" b="1" u="sng" dirty="0">
              <a:latin typeface="Georgia" pitchFamily="18" charset="0"/>
            </a:endParaRPr>
          </a:p>
        </p:txBody>
      </p:sp>
      <p:sp>
        <p:nvSpPr>
          <p:cNvPr id="43" name="CuadroTexto 42">
            <a:extLst>
              <a:ext uri="{FF2B5EF4-FFF2-40B4-BE49-F238E27FC236}">
                <a16:creationId xmlns:a16="http://schemas.microsoft.com/office/drawing/2014/main" id="{A46E0E60-4758-4D04-89E7-B274955551F7}"/>
              </a:ext>
            </a:extLst>
          </p:cNvPr>
          <p:cNvSpPr txBox="1"/>
          <p:nvPr/>
        </p:nvSpPr>
        <p:spPr>
          <a:xfrm>
            <a:off x="11584254" y="6241490"/>
            <a:ext cx="506861" cy="369332"/>
          </a:xfrm>
          <a:prstGeom prst="rect">
            <a:avLst/>
          </a:prstGeom>
          <a:noFill/>
          <a:ln>
            <a:solidFill>
              <a:schemeClr val="tx1"/>
            </a:solidFill>
          </a:ln>
        </p:spPr>
        <p:txBody>
          <a:bodyPr wrap="square" rtlCol="0">
            <a:spAutoFit/>
          </a:bodyPr>
          <a:lstStyle/>
          <a:p>
            <a:pPr algn="ctr"/>
            <a:r>
              <a:rPr lang="es-US" dirty="0"/>
              <a:t>14</a:t>
            </a:r>
          </a:p>
        </p:txBody>
      </p:sp>
      <p:sp>
        <p:nvSpPr>
          <p:cNvPr id="24" name="18 Rectángulo redondeado">
            <a:extLst>
              <a:ext uri="{FF2B5EF4-FFF2-40B4-BE49-F238E27FC236}">
                <a16:creationId xmlns:a16="http://schemas.microsoft.com/office/drawing/2014/main" id="{14563E32-08CE-491D-993A-BD31A702640C}"/>
              </a:ext>
            </a:extLst>
          </p:cNvPr>
          <p:cNvSpPr/>
          <p:nvPr/>
        </p:nvSpPr>
        <p:spPr>
          <a:xfrm>
            <a:off x="100885" y="1318445"/>
            <a:ext cx="3232624" cy="9313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s-EC" sz="1600" dirty="0">
                <a:latin typeface="Georgia" pitchFamily="18" charset="0"/>
              </a:rPr>
              <a:t>Se realiza un pre procesamiento de las señales antes de ingresar al nuevo modelo:</a:t>
            </a:r>
          </a:p>
        </p:txBody>
      </p:sp>
      <p:sp>
        <p:nvSpPr>
          <p:cNvPr id="26" name="20 Rectángulo redondeado">
            <a:extLst>
              <a:ext uri="{FF2B5EF4-FFF2-40B4-BE49-F238E27FC236}">
                <a16:creationId xmlns:a16="http://schemas.microsoft.com/office/drawing/2014/main" id="{71EFFB1D-4336-4544-9481-9D98286FD260}"/>
              </a:ext>
            </a:extLst>
          </p:cNvPr>
          <p:cNvSpPr/>
          <p:nvPr/>
        </p:nvSpPr>
        <p:spPr>
          <a:xfrm>
            <a:off x="788979" y="3449480"/>
            <a:ext cx="2046011" cy="4882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s-EC" sz="1600" dirty="0">
                <a:latin typeface="Georgia" pitchFamily="18" charset="0"/>
              </a:rPr>
              <a:t>Concatenar</a:t>
            </a:r>
          </a:p>
        </p:txBody>
      </p:sp>
      <p:pic>
        <p:nvPicPr>
          <p:cNvPr id="30" name="Imagen 29">
            <a:extLst>
              <a:ext uri="{FF2B5EF4-FFF2-40B4-BE49-F238E27FC236}">
                <a16:creationId xmlns:a16="http://schemas.microsoft.com/office/drawing/2014/main" id="{45A38DC5-52BE-461B-8A81-F406CF4438E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7129" y="1338332"/>
            <a:ext cx="8668829" cy="4693440"/>
          </a:xfrm>
          <a:prstGeom prst="rect">
            <a:avLst/>
          </a:prstGeom>
          <a:noFill/>
          <a:ln>
            <a:noFill/>
          </a:ln>
        </p:spPr>
      </p:pic>
      <p:pic>
        <p:nvPicPr>
          <p:cNvPr id="23" name="Imagen 22">
            <a:extLst>
              <a:ext uri="{FF2B5EF4-FFF2-40B4-BE49-F238E27FC236}">
                <a16:creationId xmlns:a16="http://schemas.microsoft.com/office/drawing/2014/main" id="{EBB61AA5-BB59-4FB0-B514-1746B460181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7128" y="1318445"/>
            <a:ext cx="8668829" cy="4693440"/>
          </a:xfrm>
          <a:prstGeom prst="rect">
            <a:avLst/>
          </a:prstGeom>
          <a:noFill/>
          <a:ln>
            <a:noFill/>
          </a:ln>
        </p:spPr>
      </p:pic>
      <p:sp>
        <p:nvSpPr>
          <p:cNvPr id="22" name="CuadroTexto 21">
            <a:extLst>
              <a:ext uri="{FF2B5EF4-FFF2-40B4-BE49-F238E27FC236}">
                <a16:creationId xmlns:a16="http://schemas.microsoft.com/office/drawing/2014/main" id="{9C4B66BB-493B-4886-9331-F222E1B025C2}"/>
              </a:ext>
            </a:extLst>
          </p:cNvPr>
          <p:cNvSpPr txBox="1"/>
          <p:nvPr/>
        </p:nvSpPr>
        <p:spPr>
          <a:xfrm>
            <a:off x="3888634" y="19516"/>
            <a:ext cx="4971233"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 Desarrollo del proyecto</a:t>
            </a:r>
          </a:p>
        </p:txBody>
      </p:sp>
      <p:grpSp>
        <p:nvGrpSpPr>
          <p:cNvPr id="25" name="Grupo 24">
            <a:extLst>
              <a:ext uri="{FF2B5EF4-FFF2-40B4-BE49-F238E27FC236}">
                <a16:creationId xmlns:a16="http://schemas.microsoft.com/office/drawing/2014/main" id="{E7B16EBD-30B0-450D-8719-BA2EBB22F0C0}"/>
              </a:ext>
            </a:extLst>
          </p:cNvPr>
          <p:cNvGrpSpPr/>
          <p:nvPr/>
        </p:nvGrpSpPr>
        <p:grpSpPr>
          <a:xfrm>
            <a:off x="100885" y="6268179"/>
            <a:ext cx="11348320" cy="137931"/>
            <a:chOff x="842670" y="6366526"/>
            <a:chExt cx="8686800" cy="137468"/>
          </a:xfrm>
        </p:grpSpPr>
        <p:sp>
          <p:nvSpPr>
            <p:cNvPr id="27" name="Rectángulo 26">
              <a:extLst>
                <a:ext uri="{FF2B5EF4-FFF2-40B4-BE49-F238E27FC236}">
                  <a16:creationId xmlns:a16="http://schemas.microsoft.com/office/drawing/2014/main" id="{05FD0D36-57E5-46F1-B699-66F054E09D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28" name="Rectángulo 27">
              <a:extLst>
                <a:ext uri="{FF2B5EF4-FFF2-40B4-BE49-F238E27FC236}">
                  <a16:creationId xmlns:a16="http://schemas.microsoft.com/office/drawing/2014/main" id="{9F64F80D-E5F5-460D-85E7-8E5799FFB4AD}"/>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29" name="24 CuadroTexto">
            <a:extLst>
              <a:ext uri="{FF2B5EF4-FFF2-40B4-BE49-F238E27FC236}">
                <a16:creationId xmlns:a16="http://schemas.microsoft.com/office/drawing/2014/main" id="{4E552258-45EA-4F23-AF72-8527DA885FEC}"/>
              </a:ext>
            </a:extLst>
          </p:cNvPr>
          <p:cNvSpPr txBox="1"/>
          <p:nvPr/>
        </p:nvSpPr>
        <p:spPr>
          <a:xfrm>
            <a:off x="387409" y="6448652"/>
            <a:ext cx="1274619" cy="309266"/>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400" dirty="0">
                <a:solidFill>
                  <a:schemeClr val="bg2">
                    <a:lumMod val="75000"/>
                  </a:schemeClr>
                </a:solidFill>
                <a:latin typeface="Georgia" pitchFamily="18" charset="0"/>
              </a:rPr>
              <a:t>1.</a:t>
            </a:r>
            <a:r>
              <a:rPr lang="es-EC" sz="1400" dirty="0">
                <a:solidFill>
                  <a:schemeClr val="tx1"/>
                </a:solidFill>
                <a:latin typeface="Georgia" pitchFamily="18" charset="0"/>
              </a:rPr>
              <a:t> </a:t>
            </a:r>
            <a:r>
              <a:rPr lang="es-EC" sz="1400" dirty="0">
                <a:solidFill>
                  <a:schemeClr val="bg2">
                    <a:lumMod val="75000"/>
                  </a:schemeClr>
                </a:solidFill>
                <a:latin typeface="Georgia" pitchFamily="18" charset="0"/>
              </a:rPr>
              <a:t>Motivación</a:t>
            </a:r>
          </a:p>
        </p:txBody>
      </p:sp>
      <p:sp>
        <p:nvSpPr>
          <p:cNvPr id="32" name="25 CuadroTexto">
            <a:extLst>
              <a:ext uri="{FF2B5EF4-FFF2-40B4-BE49-F238E27FC236}">
                <a16:creationId xmlns:a16="http://schemas.microsoft.com/office/drawing/2014/main" id="{5ECD177F-EF70-4BC5-8612-47CFA150AEE9}"/>
              </a:ext>
            </a:extLst>
          </p:cNvPr>
          <p:cNvSpPr txBox="1"/>
          <p:nvPr/>
        </p:nvSpPr>
        <p:spPr>
          <a:xfrm>
            <a:off x="1689436" y="6455336"/>
            <a:ext cx="2531445" cy="311408"/>
          </a:xfrm>
          <a:prstGeom prst="rect">
            <a:avLst/>
          </a:prstGeom>
          <a:noFill/>
        </p:spPr>
        <p:txBody>
          <a:bodyPr wrap="square" rtlCol="0">
            <a:spAutoFit/>
          </a:bodyPr>
          <a:lstStyle/>
          <a:p>
            <a:r>
              <a:rPr lang="es-EC" sz="1400" dirty="0">
                <a:solidFill>
                  <a:schemeClr val="bg1">
                    <a:lumMod val="75000"/>
                  </a:schemeClr>
                </a:solidFill>
                <a:latin typeface="Georgia" pitchFamily="18" charset="0"/>
              </a:rPr>
              <a:t>2. Justificación e Importancia</a:t>
            </a:r>
          </a:p>
        </p:txBody>
      </p:sp>
      <p:sp>
        <p:nvSpPr>
          <p:cNvPr id="33" name="26 CuadroTexto">
            <a:extLst>
              <a:ext uri="{FF2B5EF4-FFF2-40B4-BE49-F238E27FC236}">
                <a16:creationId xmlns:a16="http://schemas.microsoft.com/office/drawing/2014/main" id="{043E1477-2C94-4D91-8A8A-2E0356206652}"/>
              </a:ext>
            </a:extLst>
          </p:cNvPr>
          <p:cNvSpPr txBox="1"/>
          <p:nvPr/>
        </p:nvSpPr>
        <p:spPr>
          <a:xfrm>
            <a:off x="4107760" y="6455336"/>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3. Objetivos</a:t>
            </a:r>
          </a:p>
        </p:txBody>
      </p:sp>
      <p:sp>
        <p:nvSpPr>
          <p:cNvPr id="34" name="27 CuadroTexto">
            <a:extLst>
              <a:ext uri="{FF2B5EF4-FFF2-40B4-BE49-F238E27FC236}">
                <a16:creationId xmlns:a16="http://schemas.microsoft.com/office/drawing/2014/main" id="{A78F3F9A-7EE1-458C-A017-25E3C85A92EC}"/>
              </a:ext>
            </a:extLst>
          </p:cNvPr>
          <p:cNvSpPr txBox="1"/>
          <p:nvPr/>
        </p:nvSpPr>
        <p:spPr>
          <a:xfrm>
            <a:off x="5245341" y="6460520"/>
            <a:ext cx="2216729" cy="30777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EC" sz="1400" dirty="0">
                <a:solidFill>
                  <a:schemeClr val="tx1"/>
                </a:solidFill>
                <a:latin typeface="Georgia" pitchFamily="18" charset="0"/>
              </a:rPr>
              <a:t>4. Desarrollo de proyecto</a:t>
            </a:r>
          </a:p>
        </p:txBody>
      </p:sp>
      <p:sp>
        <p:nvSpPr>
          <p:cNvPr id="35" name="28 CuadroTexto">
            <a:extLst>
              <a:ext uri="{FF2B5EF4-FFF2-40B4-BE49-F238E27FC236}">
                <a16:creationId xmlns:a16="http://schemas.microsoft.com/office/drawing/2014/main" id="{EB8F9958-5DE3-42B5-AF2F-DD2D3CE7AD0D}"/>
              </a:ext>
            </a:extLst>
          </p:cNvPr>
          <p:cNvSpPr txBox="1"/>
          <p:nvPr/>
        </p:nvSpPr>
        <p:spPr>
          <a:xfrm>
            <a:off x="8489016" y="6455336"/>
            <a:ext cx="3027713"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s-EC" sz="1400" dirty="0">
                <a:solidFill>
                  <a:schemeClr val="bg1">
                    <a:lumMod val="75000"/>
                  </a:schemeClr>
                </a:solidFill>
                <a:latin typeface="Georgia" pitchFamily="18" charset="0"/>
              </a:rPr>
              <a:t>5. Conclusiones y Recomendaciones</a:t>
            </a:r>
          </a:p>
        </p:txBody>
      </p:sp>
      <p:sp>
        <p:nvSpPr>
          <p:cNvPr id="36" name="26 CuadroTexto">
            <a:extLst>
              <a:ext uri="{FF2B5EF4-FFF2-40B4-BE49-F238E27FC236}">
                <a16:creationId xmlns:a16="http://schemas.microsoft.com/office/drawing/2014/main" id="{DA5C3F52-A51D-4D5E-99D2-4504E93B11B7}"/>
              </a:ext>
            </a:extLst>
          </p:cNvPr>
          <p:cNvSpPr txBox="1"/>
          <p:nvPr/>
        </p:nvSpPr>
        <p:spPr>
          <a:xfrm>
            <a:off x="7325033" y="6457151"/>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 Resultados</a:t>
            </a:r>
          </a:p>
        </p:txBody>
      </p:sp>
    </p:spTree>
    <p:extLst>
      <p:ext uri="{BB962C8B-B14F-4D97-AF65-F5344CB8AC3E}">
        <p14:creationId xmlns:p14="http://schemas.microsoft.com/office/powerpoint/2010/main" val="384372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1"/>
            <a:ext cx="12192000" cy="56361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US"/>
          </a:p>
        </p:txBody>
      </p:sp>
      <p:sp>
        <p:nvSpPr>
          <p:cNvPr id="16" name="CuadroTexto 15"/>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5" y="8366"/>
            <a:ext cx="2062135" cy="532583"/>
          </a:xfrm>
          <a:prstGeom prst="rect">
            <a:avLst/>
          </a:prstGeom>
        </p:spPr>
      </p:pic>
      <p:sp>
        <p:nvSpPr>
          <p:cNvPr id="17" name="CuadroTexto 16"/>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2020</a:t>
            </a:r>
          </a:p>
        </p:txBody>
      </p:sp>
      <p:sp>
        <p:nvSpPr>
          <p:cNvPr id="21" name="Rectangle 9">
            <a:extLst>
              <a:ext uri="{FF2B5EF4-FFF2-40B4-BE49-F238E27FC236}">
                <a16:creationId xmlns:a16="http://schemas.microsoft.com/office/drawing/2014/main" id="{F5AFC5B0-6291-4467-BADF-0673838497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19 CuadroTexto">
            <a:extLst>
              <a:ext uri="{FF2B5EF4-FFF2-40B4-BE49-F238E27FC236}">
                <a16:creationId xmlns:a16="http://schemas.microsoft.com/office/drawing/2014/main" id="{45E999B0-87A1-4B69-81F8-FCB4EA4CC3F8}"/>
              </a:ext>
            </a:extLst>
          </p:cNvPr>
          <p:cNvSpPr txBox="1"/>
          <p:nvPr/>
        </p:nvSpPr>
        <p:spPr>
          <a:xfrm>
            <a:off x="645539" y="780354"/>
            <a:ext cx="6378715" cy="461665"/>
          </a:xfrm>
          <a:prstGeom prst="rect">
            <a:avLst/>
          </a:prstGeom>
          <a:noFill/>
        </p:spPr>
        <p:txBody>
          <a:bodyPr wrap="square" rtlCol="0">
            <a:spAutoFit/>
          </a:bodyPr>
          <a:lstStyle/>
          <a:p>
            <a:r>
              <a:rPr lang="es-EC" sz="2400" b="1" u="sng" dirty="0">
                <a:latin typeface="Georgia" pitchFamily="18" charset="0"/>
              </a:rPr>
              <a:t>Interfaz gráfica </a:t>
            </a:r>
          </a:p>
        </p:txBody>
      </p:sp>
      <p:sp>
        <p:nvSpPr>
          <p:cNvPr id="43" name="CuadroTexto 42">
            <a:extLst>
              <a:ext uri="{FF2B5EF4-FFF2-40B4-BE49-F238E27FC236}">
                <a16:creationId xmlns:a16="http://schemas.microsoft.com/office/drawing/2014/main" id="{A46E0E60-4758-4D04-89E7-B274955551F7}"/>
              </a:ext>
            </a:extLst>
          </p:cNvPr>
          <p:cNvSpPr txBox="1"/>
          <p:nvPr/>
        </p:nvSpPr>
        <p:spPr>
          <a:xfrm>
            <a:off x="11584254" y="6241490"/>
            <a:ext cx="506861" cy="369550"/>
          </a:xfrm>
          <a:prstGeom prst="rect">
            <a:avLst/>
          </a:prstGeom>
          <a:noFill/>
          <a:ln>
            <a:solidFill>
              <a:schemeClr val="tx1"/>
            </a:solidFill>
          </a:ln>
        </p:spPr>
        <p:txBody>
          <a:bodyPr wrap="square" rtlCol="0">
            <a:spAutoFit/>
          </a:bodyPr>
          <a:lstStyle/>
          <a:p>
            <a:pPr algn="ctr"/>
            <a:r>
              <a:rPr lang="es-US" dirty="0"/>
              <a:t>15</a:t>
            </a:r>
          </a:p>
        </p:txBody>
      </p:sp>
      <p:pic>
        <p:nvPicPr>
          <p:cNvPr id="24" name="Imagen 23">
            <a:extLst>
              <a:ext uri="{FF2B5EF4-FFF2-40B4-BE49-F238E27FC236}">
                <a16:creationId xmlns:a16="http://schemas.microsoft.com/office/drawing/2014/main" id="{B6B68B80-9EBB-4B9F-9BD8-EEA1947CFDD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149" y="1242019"/>
            <a:ext cx="11053105" cy="4753667"/>
          </a:xfrm>
          <a:prstGeom prst="rect">
            <a:avLst/>
          </a:prstGeom>
          <a:noFill/>
          <a:ln>
            <a:noFill/>
          </a:ln>
        </p:spPr>
      </p:pic>
      <p:sp>
        <p:nvSpPr>
          <p:cNvPr id="19" name="CuadroTexto 18">
            <a:extLst>
              <a:ext uri="{FF2B5EF4-FFF2-40B4-BE49-F238E27FC236}">
                <a16:creationId xmlns:a16="http://schemas.microsoft.com/office/drawing/2014/main" id="{3587F751-AAB9-4065-8018-D2341F0E03EF}"/>
              </a:ext>
            </a:extLst>
          </p:cNvPr>
          <p:cNvSpPr txBox="1"/>
          <p:nvPr/>
        </p:nvSpPr>
        <p:spPr>
          <a:xfrm>
            <a:off x="3888634" y="19516"/>
            <a:ext cx="4971233"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 Desarrollo del proyecto</a:t>
            </a:r>
          </a:p>
        </p:txBody>
      </p:sp>
      <p:grpSp>
        <p:nvGrpSpPr>
          <p:cNvPr id="20" name="Grupo 19">
            <a:extLst>
              <a:ext uri="{FF2B5EF4-FFF2-40B4-BE49-F238E27FC236}">
                <a16:creationId xmlns:a16="http://schemas.microsoft.com/office/drawing/2014/main" id="{B1F5434F-3B1E-4C23-B04E-651AEC75872B}"/>
              </a:ext>
            </a:extLst>
          </p:cNvPr>
          <p:cNvGrpSpPr/>
          <p:nvPr/>
        </p:nvGrpSpPr>
        <p:grpSpPr>
          <a:xfrm>
            <a:off x="100885" y="6268179"/>
            <a:ext cx="11348320" cy="137931"/>
            <a:chOff x="842670" y="6366526"/>
            <a:chExt cx="8686800" cy="137468"/>
          </a:xfrm>
        </p:grpSpPr>
        <p:sp>
          <p:nvSpPr>
            <p:cNvPr id="22" name="Rectángulo 21">
              <a:extLst>
                <a:ext uri="{FF2B5EF4-FFF2-40B4-BE49-F238E27FC236}">
                  <a16:creationId xmlns:a16="http://schemas.microsoft.com/office/drawing/2014/main" id="{88681EE8-3DA8-4D7D-BFEA-0F4A5A9F7B67}"/>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23" name="Rectángulo 22">
              <a:extLst>
                <a:ext uri="{FF2B5EF4-FFF2-40B4-BE49-F238E27FC236}">
                  <a16:creationId xmlns:a16="http://schemas.microsoft.com/office/drawing/2014/main" id="{9FCF48C7-7ED8-4BCF-B889-7D2B11B30199}"/>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25" name="24 CuadroTexto">
            <a:extLst>
              <a:ext uri="{FF2B5EF4-FFF2-40B4-BE49-F238E27FC236}">
                <a16:creationId xmlns:a16="http://schemas.microsoft.com/office/drawing/2014/main" id="{E86D7EB6-74F8-4D38-839B-A4480F1D28B6}"/>
              </a:ext>
            </a:extLst>
          </p:cNvPr>
          <p:cNvSpPr txBox="1"/>
          <p:nvPr/>
        </p:nvSpPr>
        <p:spPr>
          <a:xfrm>
            <a:off x="387409" y="6448652"/>
            <a:ext cx="1274619" cy="309266"/>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400" dirty="0">
                <a:solidFill>
                  <a:schemeClr val="bg2">
                    <a:lumMod val="75000"/>
                  </a:schemeClr>
                </a:solidFill>
                <a:latin typeface="Georgia" pitchFamily="18" charset="0"/>
              </a:rPr>
              <a:t>1.</a:t>
            </a:r>
            <a:r>
              <a:rPr lang="es-EC" sz="1400" dirty="0">
                <a:solidFill>
                  <a:schemeClr val="tx1"/>
                </a:solidFill>
                <a:latin typeface="Georgia" pitchFamily="18" charset="0"/>
              </a:rPr>
              <a:t> </a:t>
            </a:r>
            <a:r>
              <a:rPr lang="es-EC" sz="1400" dirty="0">
                <a:solidFill>
                  <a:schemeClr val="bg2">
                    <a:lumMod val="75000"/>
                  </a:schemeClr>
                </a:solidFill>
                <a:latin typeface="Georgia" pitchFamily="18" charset="0"/>
              </a:rPr>
              <a:t>Motivación</a:t>
            </a:r>
          </a:p>
        </p:txBody>
      </p:sp>
      <p:sp>
        <p:nvSpPr>
          <p:cNvPr id="26" name="25 CuadroTexto">
            <a:extLst>
              <a:ext uri="{FF2B5EF4-FFF2-40B4-BE49-F238E27FC236}">
                <a16:creationId xmlns:a16="http://schemas.microsoft.com/office/drawing/2014/main" id="{BC84F156-7643-4F1E-A0DB-0116226597BC}"/>
              </a:ext>
            </a:extLst>
          </p:cNvPr>
          <p:cNvSpPr txBox="1"/>
          <p:nvPr/>
        </p:nvSpPr>
        <p:spPr>
          <a:xfrm>
            <a:off x="1689436" y="6455336"/>
            <a:ext cx="2531445" cy="311408"/>
          </a:xfrm>
          <a:prstGeom prst="rect">
            <a:avLst/>
          </a:prstGeom>
          <a:noFill/>
        </p:spPr>
        <p:txBody>
          <a:bodyPr wrap="square" rtlCol="0">
            <a:spAutoFit/>
          </a:bodyPr>
          <a:lstStyle/>
          <a:p>
            <a:r>
              <a:rPr lang="es-EC" sz="1400" dirty="0">
                <a:solidFill>
                  <a:schemeClr val="bg1">
                    <a:lumMod val="75000"/>
                  </a:schemeClr>
                </a:solidFill>
                <a:latin typeface="Georgia" pitchFamily="18" charset="0"/>
              </a:rPr>
              <a:t>2. Justificación e Importancia</a:t>
            </a:r>
          </a:p>
        </p:txBody>
      </p:sp>
      <p:sp>
        <p:nvSpPr>
          <p:cNvPr id="27" name="26 CuadroTexto">
            <a:extLst>
              <a:ext uri="{FF2B5EF4-FFF2-40B4-BE49-F238E27FC236}">
                <a16:creationId xmlns:a16="http://schemas.microsoft.com/office/drawing/2014/main" id="{D6FEDEC5-0680-4D9B-8999-217A5B658976}"/>
              </a:ext>
            </a:extLst>
          </p:cNvPr>
          <p:cNvSpPr txBox="1"/>
          <p:nvPr/>
        </p:nvSpPr>
        <p:spPr>
          <a:xfrm>
            <a:off x="4107760" y="6455336"/>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3. Objetivos</a:t>
            </a:r>
          </a:p>
        </p:txBody>
      </p:sp>
      <p:sp>
        <p:nvSpPr>
          <p:cNvPr id="28" name="27 CuadroTexto">
            <a:extLst>
              <a:ext uri="{FF2B5EF4-FFF2-40B4-BE49-F238E27FC236}">
                <a16:creationId xmlns:a16="http://schemas.microsoft.com/office/drawing/2014/main" id="{B2B62422-F27F-40C0-A94A-45C279284410}"/>
              </a:ext>
            </a:extLst>
          </p:cNvPr>
          <p:cNvSpPr txBox="1"/>
          <p:nvPr/>
        </p:nvSpPr>
        <p:spPr>
          <a:xfrm>
            <a:off x="5245341" y="6460520"/>
            <a:ext cx="2216729" cy="30777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EC" sz="1400" dirty="0">
                <a:solidFill>
                  <a:schemeClr val="tx1"/>
                </a:solidFill>
                <a:latin typeface="Georgia" pitchFamily="18" charset="0"/>
              </a:rPr>
              <a:t>4. Desarrollo de proyecto</a:t>
            </a:r>
          </a:p>
        </p:txBody>
      </p:sp>
      <p:sp>
        <p:nvSpPr>
          <p:cNvPr id="29" name="28 CuadroTexto">
            <a:extLst>
              <a:ext uri="{FF2B5EF4-FFF2-40B4-BE49-F238E27FC236}">
                <a16:creationId xmlns:a16="http://schemas.microsoft.com/office/drawing/2014/main" id="{1BF93697-7371-47BC-AC4E-B3CFE5C5A7F7}"/>
              </a:ext>
            </a:extLst>
          </p:cNvPr>
          <p:cNvSpPr txBox="1"/>
          <p:nvPr/>
        </p:nvSpPr>
        <p:spPr>
          <a:xfrm>
            <a:off x="8489016" y="6455336"/>
            <a:ext cx="3027713"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s-EC" sz="1400" dirty="0">
                <a:solidFill>
                  <a:schemeClr val="bg1">
                    <a:lumMod val="75000"/>
                  </a:schemeClr>
                </a:solidFill>
                <a:latin typeface="Georgia" pitchFamily="18" charset="0"/>
              </a:rPr>
              <a:t>5. Conclusiones y Recomendaciones</a:t>
            </a:r>
          </a:p>
        </p:txBody>
      </p:sp>
      <p:sp>
        <p:nvSpPr>
          <p:cNvPr id="30" name="26 CuadroTexto">
            <a:extLst>
              <a:ext uri="{FF2B5EF4-FFF2-40B4-BE49-F238E27FC236}">
                <a16:creationId xmlns:a16="http://schemas.microsoft.com/office/drawing/2014/main" id="{CFC6181E-6284-4724-9F57-22E98064297D}"/>
              </a:ext>
            </a:extLst>
          </p:cNvPr>
          <p:cNvSpPr txBox="1"/>
          <p:nvPr/>
        </p:nvSpPr>
        <p:spPr>
          <a:xfrm>
            <a:off x="7325033" y="6457151"/>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 Resultados</a:t>
            </a:r>
          </a:p>
        </p:txBody>
      </p:sp>
    </p:spTree>
    <p:extLst>
      <p:ext uri="{BB962C8B-B14F-4D97-AF65-F5344CB8AC3E}">
        <p14:creationId xmlns:p14="http://schemas.microsoft.com/office/powerpoint/2010/main" val="425815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1"/>
            <a:ext cx="12192000" cy="56361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US"/>
          </a:p>
        </p:txBody>
      </p:sp>
      <p:sp>
        <p:nvSpPr>
          <p:cNvPr id="16" name="CuadroTexto 15"/>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5" y="8366"/>
            <a:ext cx="2062135" cy="532583"/>
          </a:xfrm>
          <a:prstGeom prst="rect">
            <a:avLst/>
          </a:prstGeom>
        </p:spPr>
      </p:pic>
      <p:sp>
        <p:nvSpPr>
          <p:cNvPr id="17" name="CuadroTexto 16"/>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2020</a:t>
            </a:r>
          </a:p>
        </p:txBody>
      </p:sp>
      <p:sp>
        <p:nvSpPr>
          <p:cNvPr id="21" name="Rectangle 9">
            <a:extLst>
              <a:ext uri="{FF2B5EF4-FFF2-40B4-BE49-F238E27FC236}">
                <a16:creationId xmlns:a16="http://schemas.microsoft.com/office/drawing/2014/main" id="{F5AFC5B0-6291-4467-BADF-0673838497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19 CuadroTexto">
            <a:extLst>
              <a:ext uri="{FF2B5EF4-FFF2-40B4-BE49-F238E27FC236}">
                <a16:creationId xmlns:a16="http://schemas.microsoft.com/office/drawing/2014/main" id="{45E999B0-87A1-4B69-81F8-FCB4EA4CC3F8}"/>
              </a:ext>
            </a:extLst>
          </p:cNvPr>
          <p:cNvSpPr txBox="1"/>
          <p:nvPr/>
        </p:nvSpPr>
        <p:spPr>
          <a:xfrm>
            <a:off x="645539" y="780354"/>
            <a:ext cx="6378715" cy="461665"/>
          </a:xfrm>
          <a:prstGeom prst="rect">
            <a:avLst/>
          </a:prstGeom>
          <a:noFill/>
        </p:spPr>
        <p:txBody>
          <a:bodyPr wrap="square" rtlCol="0">
            <a:spAutoFit/>
          </a:bodyPr>
          <a:lstStyle/>
          <a:p>
            <a:r>
              <a:rPr lang="es-EC" sz="2400" b="1" u="sng" dirty="0">
                <a:latin typeface="Georgia" pitchFamily="18" charset="0"/>
              </a:rPr>
              <a:t>Interfaz gráfica </a:t>
            </a:r>
          </a:p>
        </p:txBody>
      </p:sp>
      <p:sp>
        <p:nvSpPr>
          <p:cNvPr id="43" name="CuadroTexto 42">
            <a:extLst>
              <a:ext uri="{FF2B5EF4-FFF2-40B4-BE49-F238E27FC236}">
                <a16:creationId xmlns:a16="http://schemas.microsoft.com/office/drawing/2014/main" id="{A46E0E60-4758-4D04-89E7-B274955551F7}"/>
              </a:ext>
            </a:extLst>
          </p:cNvPr>
          <p:cNvSpPr txBox="1"/>
          <p:nvPr/>
        </p:nvSpPr>
        <p:spPr>
          <a:xfrm>
            <a:off x="11584254" y="6241490"/>
            <a:ext cx="506861" cy="369550"/>
          </a:xfrm>
          <a:prstGeom prst="rect">
            <a:avLst/>
          </a:prstGeom>
          <a:noFill/>
          <a:ln>
            <a:solidFill>
              <a:schemeClr val="tx1"/>
            </a:solidFill>
          </a:ln>
        </p:spPr>
        <p:txBody>
          <a:bodyPr wrap="square" rtlCol="0">
            <a:spAutoFit/>
          </a:bodyPr>
          <a:lstStyle/>
          <a:p>
            <a:pPr algn="ctr"/>
            <a:r>
              <a:rPr lang="es-US" dirty="0"/>
              <a:t>16</a:t>
            </a:r>
          </a:p>
        </p:txBody>
      </p:sp>
      <p:pic>
        <p:nvPicPr>
          <p:cNvPr id="24" name="Imagen 23">
            <a:extLst>
              <a:ext uri="{FF2B5EF4-FFF2-40B4-BE49-F238E27FC236}">
                <a16:creationId xmlns:a16="http://schemas.microsoft.com/office/drawing/2014/main" id="{B6B68B80-9EBB-4B9F-9BD8-EEA1947CFDD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149" y="1242019"/>
            <a:ext cx="11053105" cy="4753667"/>
          </a:xfrm>
          <a:prstGeom prst="rect">
            <a:avLst/>
          </a:prstGeom>
          <a:noFill/>
          <a:ln>
            <a:noFill/>
          </a:ln>
        </p:spPr>
      </p:pic>
      <p:pic>
        <p:nvPicPr>
          <p:cNvPr id="19" name="Imagen 18">
            <a:extLst>
              <a:ext uri="{FF2B5EF4-FFF2-40B4-BE49-F238E27FC236}">
                <a16:creationId xmlns:a16="http://schemas.microsoft.com/office/drawing/2014/main" id="{1FB9FAAC-51BE-49AA-A04D-60FB8A714028}"/>
              </a:ext>
            </a:extLst>
          </p:cNvPr>
          <p:cNvPicPr/>
          <p:nvPr/>
        </p:nvPicPr>
        <p:blipFill>
          <a:blip r:embed="rId5"/>
          <a:stretch>
            <a:fillRect/>
          </a:stretch>
        </p:blipFill>
        <p:spPr>
          <a:xfrm>
            <a:off x="531149" y="1219354"/>
            <a:ext cx="11015312" cy="4776332"/>
          </a:xfrm>
          <a:prstGeom prst="rect">
            <a:avLst/>
          </a:prstGeom>
        </p:spPr>
      </p:pic>
      <p:sp>
        <p:nvSpPr>
          <p:cNvPr id="20" name="CuadroTexto 19">
            <a:extLst>
              <a:ext uri="{FF2B5EF4-FFF2-40B4-BE49-F238E27FC236}">
                <a16:creationId xmlns:a16="http://schemas.microsoft.com/office/drawing/2014/main" id="{91CEC428-C4A1-4E53-A352-BE9D7086ECEF}"/>
              </a:ext>
            </a:extLst>
          </p:cNvPr>
          <p:cNvSpPr txBox="1"/>
          <p:nvPr/>
        </p:nvSpPr>
        <p:spPr>
          <a:xfrm>
            <a:off x="3888634" y="19516"/>
            <a:ext cx="4971233"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 Desarrollo del proyecto</a:t>
            </a:r>
          </a:p>
        </p:txBody>
      </p:sp>
      <p:grpSp>
        <p:nvGrpSpPr>
          <p:cNvPr id="22" name="Grupo 21">
            <a:extLst>
              <a:ext uri="{FF2B5EF4-FFF2-40B4-BE49-F238E27FC236}">
                <a16:creationId xmlns:a16="http://schemas.microsoft.com/office/drawing/2014/main" id="{6BF8C8EA-33DA-4187-A1F2-3A86F1665DB6}"/>
              </a:ext>
            </a:extLst>
          </p:cNvPr>
          <p:cNvGrpSpPr/>
          <p:nvPr/>
        </p:nvGrpSpPr>
        <p:grpSpPr>
          <a:xfrm>
            <a:off x="100885" y="6268179"/>
            <a:ext cx="11348320" cy="137931"/>
            <a:chOff x="842670" y="6366526"/>
            <a:chExt cx="8686800" cy="137468"/>
          </a:xfrm>
        </p:grpSpPr>
        <p:sp>
          <p:nvSpPr>
            <p:cNvPr id="23" name="Rectángulo 22">
              <a:extLst>
                <a:ext uri="{FF2B5EF4-FFF2-40B4-BE49-F238E27FC236}">
                  <a16:creationId xmlns:a16="http://schemas.microsoft.com/office/drawing/2014/main" id="{106540EC-ABA9-4A22-AB34-51D53F1789B7}"/>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25" name="Rectángulo 24">
              <a:extLst>
                <a:ext uri="{FF2B5EF4-FFF2-40B4-BE49-F238E27FC236}">
                  <a16:creationId xmlns:a16="http://schemas.microsoft.com/office/drawing/2014/main" id="{53A52809-670A-4758-AFF1-CDCC988A1707}"/>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26" name="24 CuadroTexto">
            <a:extLst>
              <a:ext uri="{FF2B5EF4-FFF2-40B4-BE49-F238E27FC236}">
                <a16:creationId xmlns:a16="http://schemas.microsoft.com/office/drawing/2014/main" id="{FEE02396-2DE4-4744-ABCE-192569BEDE9F}"/>
              </a:ext>
            </a:extLst>
          </p:cNvPr>
          <p:cNvSpPr txBox="1"/>
          <p:nvPr/>
        </p:nvSpPr>
        <p:spPr>
          <a:xfrm>
            <a:off x="387409" y="6448652"/>
            <a:ext cx="1274619" cy="309266"/>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400" dirty="0">
                <a:solidFill>
                  <a:schemeClr val="bg2">
                    <a:lumMod val="75000"/>
                  </a:schemeClr>
                </a:solidFill>
                <a:latin typeface="Georgia" pitchFamily="18" charset="0"/>
              </a:rPr>
              <a:t>1.</a:t>
            </a:r>
            <a:r>
              <a:rPr lang="es-EC" sz="1400" dirty="0">
                <a:solidFill>
                  <a:schemeClr val="tx1"/>
                </a:solidFill>
                <a:latin typeface="Georgia" pitchFamily="18" charset="0"/>
              </a:rPr>
              <a:t> </a:t>
            </a:r>
            <a:r>
              <a:rPr lang="es-EC" sz="1400" dirty="0">
                <a:solidFill>
                  <a:schemeClr val="bg2">
                    <a:lumMod val="75000"/>
                  </a:schemeClr>
                </a:solidFill>
                <a:latin typeface="Georgia" pitchFamily="18" charset="0"/>
              </a:rPr>
              <a:t>Motivación</a:t>
            </a:r>
          </a:p>
        </p:txBody>
      </p:sp>
      <p:sp>
        <p:nvSpPr>
          <p:cNvPr id="27" name="25 CuadroTexto">
            <a:extLst>
              <a:ext uri="{FF2B5EF4-FFF2-40B4-BE49-F238E27FC236}">
                <a16:creationId xmlns:a16="http://schemas.microsoft.com/office/drawing/2014/main" id="{BDBD5C34-2463-4D74-A61A-1F3D64E30D2E}"/>
              </a:ext>
            </a:extLst>
          </p:cNvPr>
          <p:cNvSpPr txBox="1"/>
          <p:nvPr/>
        </p:nvSpPr>
        <p:spPr>
          <a:xfrm>
            <a:off x="1689436" y="6455336"/>
            <a:ext cx="2531445" cy="311408"/>
          </a:xfrm>
          <a:prstGeom prst="rect">
            <a:avLst/>
          </a:prstGeom>
          <a:noFill/>
        </p:spPr>
        <p:txBody>
          <a:bodyPr wrap="square" rtlCol="0">
            <a:spAutoFit/>
          </a:bodyPr>
          <a:lstStyle/>
          <a:p>
            <a:r>
              <a:rPr lang="es-EC" sz="1400" dirty="0">
                <a:solidFill>
                  <a:schemeClr val="bg1">
                    <a:lumMod val="75000"/>
                  </a:schemeClr>
                </a:solidFill>
                <a:latin typeface="Georgia" pitchFamily="18" charset="0"/>
              </a:rPr>
              <a:t>2. Justificación e Importancia</a:t>
            </a:r>
          </a:p>
        </p:txBody>
      </p:sp>
      <p:sp>
        <p:nvSpPr>
          <p:cNvPr id="28" name="26 CuadroTexto">
            <a:extLst>
              <a:ext uri="{FF2B5EF4-FFF2-40B4-BE49-F238E27FC236}">
                <a16:creationId xmlns:a16="http://schemas.microsoft.com/office/drawing/2014/main" id="{888255A2-977D-4CD5-94AC-786950F72DFD}"/>
              </a:ext>
            </a:extLst>
          </p:cNvPr>
          <p:cNvSpPr txBox="1"/>
          <p:nvPr/>
        </p:nvSpPr>
        <p:spPr>
          <a:xfrm>
            <a:off x="4107760" y="6455336"/>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3. Objetivos</a:t>
            </a:r>
          </a:p>
        </p:txBody>
      </p:sp>
      <p:sp>
        <p:nvSpPr>
          <p:cNvPr id="29" name="27 CuadroTexto">
            <a:extLst>
              <a:ext uri="{FF2B5EF4-FFF2-40B4-BE49-F238E27FC236}">
                <a16:creationId xmlns:a16="http://schemas.microsoft.com/office/drawing/2014/main" id="{8C81917D-CFCA-435B-92A6-1A2ABFE1230B}"/>
              </a:ext>
            </a:extLst>
          </p:cNvPr>
          <p:cNvSpPr txBox="1"/>
          <p:nvPr/>
        </p:nvSpPr>
        <p:spPr>
          <a:xfrm>
            <a:off x="5245341" y="6460520"/>
            <a:ext cx="2216729" cy="30777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EC" sz="1400" dirty="0">
                <a:solidFill>
                  <a:schemeClr val="tx1"/>
                </a:solidFill>
                <a:latin typeface="Georgia" pitchFamily="18" charset="0"/>
              </a:rPr>
              <a:t>4. Desarrollo de proyecto</a:t>
            </a:r>
          </a:p>
        </p:txBody>
      </p:sp>
      <p:sp>
        <p:nvSpPr>
          <p:cNvPr id="30" name="28 CuadroTexto">
            <a:extLst>
              <a:ext uri="{FF2B5EF4-FFF2-40B4-BE49-F238E27FC236}">
                <a16:creationId xmlns:a16="http://schemas.microsoft.com/office/drawing/2014/main" id="{5328BF69-FC91-426C-BB06-916B320A4602}"/>
              </a:ext>
            </a:extLst>
          </p:cNvPr>
          <p:cNvSpPr txBox="1"/>
          <p:nvPr/>
        </p:nvSpPr>
        <p:spPr>
          <a:xfrm>
            <a:off x="8489016" y="6455336"/>
            <a:ext cx="3027713"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s-EC" sz="1400" dirty="0">
                <a:solidFill>
                  <a:schemeClr val="bg1">
                    <a:lumMod val="75000"/>
                  </a:schemeClr>
                </a:solidFill>
                <a:latin typeface="Georgia" pitchFamily="18" charset="0"/>
              </a:rPr>
              <a:t>5. Conclusiones y Recomendaciones</a:t>
            </a:r>
          </a:p>
        </p:txBody>
      </p:sp>
      <p:sp>
        <p:nvSpPr>
          <p:cNvPr id="32" name="26 CuadroTexto">
            <a:extLst>
              <a:ext uri="{FF2B5EF4-FFF2-40B4-BE49-F238E27FC236}">
                <a16:creationId xmlns:a16="http://schemas.microsoft.com/office/drawing/2014/main" id="{CF91BDB7-796E-4BB6-B086-6966B3F99B01}"/>
              </a:ext>
            </a:extLst>
          </p:cNvPr>
          <p:cNvSpPr txBox="1"/>
          <p:nvPr/>
        </p:nvSpPr>
        <p:spPr>
          <a:xfrm>
            <a:off x="7325033" y="6457151"/>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 Resultados</a:t>
            </a:r>
          </a:p>
        </p:txBody>
      </p:sp>
    </p:spTree>
    <p:extLst>
      <p:ext uri="{BB962C8B-B14F-4D97-AF65-F5344CB8AC3E}">
        <p14:creationId xmlns:p14="http://schemas.microsoft.com/office/powerpoint/2010/main" val="82046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1"/>
            <a:ext cx="12192000" cy="56361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US"/>
          </a:p>
        </p:txBody>
      </p:sp>
      <p:sp>
        <p:nvSpPr>
          <p:cNvPr id="16" name="CuadroTexto 15"/>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5" y="8366"/>
            <a:ext cx="2062135" cy="532583"/>
          </a:xfrm>
          <a:prstGeom prst="rect">
            <a:avLst/>
          </a:prstGeom>
        </p:spPr>
      </p:pic>
      <p:sp>
        <p:nvSpPr>
          <p:cNvPr id="17" name="CuadroTexto 16"/>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2020</a:t>
            </a:r>
          </a:p>
        </p:txBody>
      </p:sp>
      <p:sp>
        <p:nvSpPr>
          <p:cNvPr id="21" name="Rectangle 9">
            <a:extLst>
              <a:ext uri="{FF2B5EF4-FFF2-40B4-BE49-F238E27FC236}">
                <a16:creationId xmlns:a16="http://schemas.microsoft.com/office/drawing/2014/main" id="{F5AFC5B0-6291-4467-BADF-0673838497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19 CuadroTexto">
            <a:extLst>
              <a:ext uri="{FF2B5EF4-FFF2-40B4-BE49-F238E27FC236}">
                <a16:creationId xmlns:a16="http://schemas.microsoft.com/office/drawing/2014/main" id="{45E999B0-87A1-4B69-81F8-FCB4EA4CC3F8}"/>
              </a:ext>
            </a:extLst>
          </p:cNvPr>
          <p:cNvSpPr txBox="1"/>
          <p:nvPr/>
        </p:nvSpPr>
        <p:spPr>
          <a:xfrm>
            <a:off x="645539" y="780354"/>
            <a:ext cx="6378715" cy="461665"/>
          </a:xfrm>
          <a:prstGeom prst="rect">
            <a:avLst/>
          </a:prstGeom>
          <a:noFill/>
        </p:spPr>
        <p:txBody>
          <a:bodyPr wrap="square" rtlCol="0">
            <a:spAutoFit/>
          </a:bodyPr>
          <a:lstStyle/>
          <a:p>
            <a:r>
              <a:rPr lang="es-EC" sz="2400" b="1" u="sng" dirty="0">
                <a:latin typeface="Georgia" pitchFamily="18" charset="0"/>
              </a:rPr>
              <a:t>Interfaz gráfica </a:t>
            </a:r>
          </a:p>
        </p:txBody>
      </p:sp>
      <p:sp>
        <p:nvSpPr>
          <p:cNvPr id="43" name="CuadroTexto 42">
            <a:extLst>
              <a:ext uri="{FF2B5EF4-FFF2-40B4-BE49-F238E27FC236}">
                <a16:creationId xmlns:a16="http://schemas.microsoft.com/office/drawing/2014/main" id="{A46E0E60-4758-4D04-89E7-B274955551F7}"/>
              </a:ext>
            </a:extLst>
          </p:cNvPr>
          <p:cNvSpPr txBox="1"/>
          <p:nvPr/>
        </p:nvSpPr>
        <p:spPr>
          <a:xfrm>
            <a:off x="11584254" y="6241490"/>
            <a:ext cx="506861" cy="369550"/>
          </a:xfrm>
          <a:prstGeom prst="rect">
            <a:avLst/>
          </a:prstGeom>
          <a:noFill/>
          <a:ln>
            <a:solidFill>
              <a:schemeClr val="tx1"/>
            </a:solidFill>
          </a:ln>
        </p:spPr>
        <p:txBody>
          <a:bodyPr wrap="square" rtlCol="0">
            <a:spAutoFit/>
          </a:bodyPr>
          <a:lstStyle/>
          <a:p>
            <a:pPr algn="ctr"/>
            <a:r>
              <a:rPr lang="es-US" dirty="0"/>
              <a:t>17</a:t>
            </a:r>
          </a:p>
        </p:txBody>
      </p:sp>
      <p:pic>
        <p:nvPicPr>
          <p:cNvPr id="24" name="Imagen 23">
            <a:extLst>
              <a:ext uri="{FF2B5EF4-FFF2-40B4-BE49-F238E27FC236}">
                <a16:creationId xmlns:a16="http://schemas.microsoft.com/office/drawing/2014/main" id="{B6B68B80-9EBB-4B9F-9BD8-EEA1947CFDD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149" y="1242019"/>
            <a:ext cx="11053105" cy="4753667"/>
          </a:xfrm>
          <a:prstGeom prst="rect">
            <a:avLst/>
          </a:prstGeom>
          <a:noFill/>
          <a:ln>
            <a:noFill/>
          </a:ln>
        </p:spPr>
      </p:pic>
      <p:pic>
        <p:nvPicPr>
          <p:cNvPr id="19" name="Imagen 18">
            <a:extLst>
              <a:ext uri="{FF2B5EF4-FFF2-40B4-BE49-F238E27FC236}">
                <a16:creationId xmlns:a16="http://schemas.microsoft.com/office/drawing/2014/main" id="{F323E698-2D2E-4D6F-8D54-5CFBCBB7592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148" y="1219354"/>
            <a:ext cx="11053105" cy="4776332"/>
          </a:xfrm>
          <a:prstGeom prst="rect">
            <a:avLst/>
          </a:prstGeom>
          <a:noFill/>
          <a:ln>
            <a:noFill/>
          </a:ln>
        </p:spPr>
      </p:pic>
      <p:sp>
        <p:nvSpPr>
          <p:cNvPr id="20" name="CuadroTexto 19">
            <a:extLst>
              <a:ext uri="{FF2B5EF4-FFF2-40B4-BE49-F238E27FC236}">
                <a16:creationId xmlns:a16="http://schemas.microsoft.com/office/drawing/2014/main" id="{53CF133E-093E-47A4-B46D-9E8179456EE4}"/>
              </a:ext>
            </a:extLst>
          </p:cNvPr>
          <p:cNvSpPr txBox="1"/>
          <p:nvPr/>
        </p:nvSpPr>
        <p:spPr>
          <a:xfrm>
            <a:off x="3888634" y="19516"/>
            <a:ext cx="4971233"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 Desarrollo del proyecto</a:t>
            </a:r>
          </a:p>
        </p:txBody>
      </p:sp>
      <p:grpSp>
        <p:nvGrpSpPr>
          <p:cNvPr id="22" name="Grupo 21">
            <a:extLst>
              <a:ext uri="{FF2B5EF4-FFF2-40B4-BE49-F238E27FC236}">
                <a16:creationId xmlns:a16="http://schemas.microsoft.com/office/drawing/2014/main" id="{2DAF8600-2BF0-4C5B-A6EB-40FFB4DC1A80}"/>
              </a:ext>
            </a:extLst>
          </p:cNvPr>
          <p:cNvGrpSpPr/>
          <p:nvPr/>
        </p:nvGrpSpPr>
        <p:grpSpPr>
          <a:xfrm>
            <a:off x="100885" y="6268179"/>
            <a:ext cx="11348320" cy="137931"/>
            <a:chOff x="842670" y="6366526"/>
            <a:chExt cx="8686800" cy="137468"/>
          </a:xfrm>
        </p:grpSpPr>
        <p:sp>
          <p:nvSpPr>
            <p:cNvPr id="23" name="Rectángulo 22">
              <a:extLst>
                <a:ext uri="{FF2B5EF4-FFF2-40B4-BE49-F238E27FC236}">
                  <a16:creationId xmlns:a16="http://schemas.microsoft.com/office/drawing/2014/main" id="{93767F47-E008-4205-BA39-D2A34A29C2B2}"/>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25" name="Rectángulo 24">
              <a:extLst>
                <a:ext uri="{FF2B5EF4-FFF2-40B4-BE49-F238E27FC236}">
                  <a16:creationId xmlns:a16="http://schemas.microsoft.com/office/drawing/2014/main" id="{F19AF7BA-8228-43A7-B488-0F70D4AD7BDD}"/>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26" name="24 CuadroTexto">
            <a:extLst>
              <a:ext uri="{FF2B5EF4-FFF2-40B4-BE49-F238E27FC236}">
                <a16:creationId xmlns:a16="http://schemas.microsoft.com/office/drawing/2014/main" id="{B0476D05-B0AD-4351-9C18-D02A1EE2DDD3}"/>
              </a:ext>
            </a:extLst>
          </p:cNvPr>
          <p:cNvSpPr txBox="1"/>
          <p:nvPr/>
        </p:nvSpPr>
        <p:spPr>
          <a:xfrm>
            <a:off x="387409" y="6448652"/>
            <a:ext cx="1274619" cy="309266"/>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400" dirty="0">
                <a:solidFill>
                  <a:schemeClr val="bg2">
                    <a:lumMod val="75000"/>
                  </a:schemeClr>
                </a:solidFill>
                <a:latin typeface="Georgia" pitchFamily="18" charset="0"/>
              </a:rPr>
              <a:t>1.</a:t>
            </a:r>
            <a:r>
              <a:rPr lang="es-EC" sz="1400" dirty="0">
                <a:solidFill>
                  <a:schemeClr val="tx1"/>
                </a:solidFill>
                <a:latin typeface="Georgia" pitchFamily="18" charset="0"/>
              </a:rPr>
              <a:t> </a:t>
            </a:r>
            <a:r>
              <a:rPr lang="es-EC" sz="1400" dirty="0">
                <a:solidFill>
                  <a:schemeClr val="bg2">
                    <a:lumMod val="75000"/>
                  </a:schemeClr>
                </a:solidFill>
                <a:latin typeface="Georgia" pitchFamily="18" charset="0"/>
              </a:rPr>
              <a:t>Motivación</a:t>
            </a:r>
          </a:p>
        </p:txBody>
      </p:sp>
      <p:sp>
        <p:nvSpPr>
          <p:cNvPr id="27" name="25 CuadroTexto">
            <a:extLst>
              <a:ext uri="{FF2B5EF4-FFF2-40B4-BE49-F238E27FC236}">
                <a16:creationId xmlns:a16="http://schemas.microsoft.com/office/drawing/2014/main" id="{9365A266-4EA9-41DA-8364-552B3075F6CD}"/>
              </a:ext>
            </a:extLst>
          </p:cNvPr>
          <p:cNvSpPr txBox="1"/>
          <p:nvPr/>
        </p:nvSpPr>
        <p:spPr>
          <a:xfrm>
            <a:off x="1689436" y="6455336"/>
            <a:ext cx="2531445" cy="311408"/>
          </a:xfrm>
          <a:prstGeom prst="rect">
            <a:avLst/>
          </a:prstGeom>
          <a:noFill/>
        </p:spPr>
        <p:txBody>
          <a:bodyPr wrap="square" rtlCol="0">
            <a:spAutoFit/>
          </a:bodyPr>
          <a:lstStyle/>
          <a:p>
            <a:r>
              <a:rPr lang="es-EC" sz="1400" dirty="0">
                <a:solidFill>
                  <a:schemeClr val="bg1">
                    <a:lumMod val="75000"/>
                  </a:schemeClr>
                </a:solidFill>
                <a:latin typeface="Georgia" pitchFamily="18" charset="0"/>
              </a:rPr>
              <a:t>2. Justificación e Importancia</a:t>
            </a:r>
          </a:p>
        </p:txBody>
      </p:sp>
      <p:sp>
        <p:nvSpPr>
          <p:cNvPr id="28" name="26 CuadroTexto">
            <a:extLst>
              <a:ext uri="{FF2B5EF4-FFF2-40B4-BE49-F238E27FC236}">
                <a16:creationId xmlns:a16="http://schemas.microsoft.com/office/drawing/2014/main" id="{BA4F60F5-B15D-4A1D-BFED-54738B14CA98}"/>
              </a:ext>
            </a:extLst>
          </p:cNvPr>
          <p:cNvSpPr txBox="1"/>
          <p:nvPr/>
        </p:nvSpPr>
        <p:spPr>
          <a:xfrm>
            <a:off x="4107760" y="6455336"/>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3. Objetivos</a:t>
            </a:r>
          </a:p>
        </p:txBody>
      </p:sp>
      <p:sp>
        <p:nvSpPr>
          <p:cNvPr id="29" name="27 CuadroTexto">
            <a:extLst>
              <a:ext uri="{FF2B5EF4-FFF2-40B4-BE49-F238E27FC236}">
                <a16:creationId xmlns:a16="http://schemas.microsoft.com/office/drawing/2014/main" id="{39484E51-3989-44F7-8CD6-0687DAF6D048}"/>
              </a:ext>
            </a:extLst>
          </p:cNvPr>
          <p:cNvSpPr txBox="1"/>
          <p:nvPr/>
        </p:nvSpPr>
        <p:spPr>
          <a:xfrm>
            <a:off x="5245341" y="6460520"/>
            <a:ext cx="2216729" cy="30777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EC" sz="1400" dirty="0">
                <a:solidFill>
                  <a:schemeClr val="tx1"/>
                </a:solidFill>
                <a:latin typeface="Georgia" pitchFamily="18" charset="0"/>
              </a:rPr>
              <a:t>4. Desarrollo de proyecto</a:t>
            </a:r>
          </a:p>
        </p:txBody>
      </p:sp>
      <p:sp>
        <p:nvSpPr>
          <p:cNvPr id="30" name="28 CuadroTexto">
            <a:extLst>
              <a:ext uri="{FF2B5EF4-FFF2-40B4-BE49-F238E27FC236}">
                <a16:creationId xmlns:a16="http://schemas.microsoft.com/office/drawing/2014/main" id="{1A80B335-6F7A-409A-9E9D-EC136B8AA1C2}"/>
              </a:ext>
            </a:extLst>
          </p:cNvPr>
          <p:cNvSpPr txBox="1"/>
          <p:nvPr/>
        </p:nvSpPr>
        <p:spPr>
          <a:xfrm>
            <a:off x="8489016" y="6455336"/>
            <a:ext cx="3027713"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s-EC" sz="1400" dirty="0">
                <a:solidFill>
                  <a:schemeClr val="bg1">
                    <a:lumMod val="75000"/>
                  </a:schemeClr>
                </a:solidFill>
                <a:latin typeface="Georgia" pitchFamily="18" charset="0"/>
              </a:rPr>
              <a:t>5. Conclusiones y Recomendaciones</a:t>
            </a:r>
          </a:p>
        </p:txBody>
      </p:sp>
      <p:sp>
        <p:nvSpPr>
          <p:cNvPr id="32" name="26 CuadroTexto">
            <a:extLst>
              <a:ext uri="{FF2B5EF4-FFF2-40B4-BE49-F238E27FC236}">
                <a16:creationId xmlns:a16="http://schemas.microsoft.com/office/drawing/2014/main" id="{830BFF71-1791-430F-9E59-8035B76336BA}"/>
              </a:ext>
            </a:extLst>
          </p:cNvPr>
          <p:cNvSpPr txBox="1"/>
          <p:nvPr/>
        </p:nvSpPr>
        <p:spPr>
          <a:xfrm>
            <a:off x="7325033" y="6457151"/>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 Resultados</a:t>
            </a:r>
          </a:p>
        </p:txBody>
      </p:sp>
    </p:spTree>
    <p:extLst>
      <p:ext uri="{BB962C8B-B14F-4D97-AF65-F5344CB8AC3E}">
        <p14:creationId xmlns:p14="http://schemas.microsoft.com/office/powerpoint/2010/main" val="227482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1"/>
            <a:ext cx="12192000" cy="56361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US"/>
          </a:p>
        </p:txBody>
      </p:sp>
      <p:sp>
        <p:nvSpPr>
          <p:cNvPr id="16" name="CuadroTexto 15"/>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5" y="8366"/>
            <a:ext cx="2062135" cy="532583"/>
          </a:xfrm>
          <a:prstGeom prst="rect">
            <a:avLst/>
          </a:prstGeom>
        </p:spPr>
      </p:pic>
      <p:sp>
        <p:nvSpPr>
          <p:cNvPr id="17" name="CuadroTexto 16"/>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2020</a:t>
            </a:r>
          </a:p>
        </p:txBody>
      </p:sp>
      <p:sp>
        <p:nvSpPr>
          <p:cNvPr id="13" name="CuadroTexto 12"/>
          <p:cNvSpPr txBox="1"/>
          <p:nvPr/>
        </p:nvSpPr>
        <p:spPr>
          <a:xfrm>
            <a:off x="4147927" y="1932103"/>
            <a:ext cx="2717800"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160/452 Activos </a:t>
            </a:r>
          </a:p>
        </p:txBody>
      </p:sp>
      <p:sp>
        <p:nvSpPr>
          <p:cNvPr id="18" name="Rectángulo 17">
            <a:extLst>
              <a:ext uri="{FF2B5EF4-FFF2-40B4-BE49-F238E27FC236}">
                <a16:creationId xmlns:a16="http://schemas.microsoft.com/office/drawing/2014/main" id="{0B79912F-2DF7-4616-8FE5-66987ADB6BB7}"/>
              </a:ext>
            </a:extLst>
          </p:cNvPr>
          <p:cNvSpPr/>
          <p:nvPr/>
        </p:nvSpPr>
        <p:spPr>
          <a:xfrm>
            <a:off x="1698104" y="1025461"/>
            <a:ext cx="9353615" cy="484886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dirty="0"/>
          </a:p>
        </p:txBody>
      </p:sp>
      <p:sp>
        <p:nvSpPr>
          <p:cNvPr id="19" name="Rectángulo 18">
            <a:extLst>
              <a:ext uri="{FF2B5EF4-FFF2-40B4-BE49-F238E27FC236}">
                <a16:creationId xmlns:a16="http://schemas.microsoft.com/office/drawing/2014/main" id="{B28AA4B3-6C6F-4D7E-87D8-0A46BC97162C}"/>
              </a:ext>
            </a:extLst>
          </p:cNvPr>
          <p:cNvSpPr/>
          <p:nvPr/>
        </p:nvSpPr>
        <p:spPr>
          <a:xfrm>
            <a:off x="-16042" y="586464"/>
            <a:ext cx="12192000" cy="626317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US" dirty="0"/>
          </a:p>
        </p:txBody>
      </p:sp>
      <p:sp>
        <p:nvSpPr>
          <p:cNvPr id="20" name="CuadroTexto 19">
            <a:extLst>
              <a:ext uri="{FF2B5EF4-FFF2-40B4-BE49-F238E27FC236}">
                <a16:creationId xmlns:a16="http://schemas.microsoft.com/office/drawing/2014/main" id="{6AD93601-DF77-4AEF-AB58-9C253CC769D9}"/>
              </a:ext>
            </a:extLst>
          </p:cNvPr>
          <p:cNvSpPr txBox="1"/>
          <p:nvPr/>
        </p:nvSpPr>
        <p:spPr>
          <a:xfrm>
            <a:off x="2823751" y="1464734"/>
            <a:ext cx="9260084" cy="3539430"/>
          </a:xfrm>
          <a:prstGeom prst="rect">
            <a:avLst/>
          </a:prstGeom>
          <a:noFill/>
        </p:spPr>
        <p:txBody>
          <a:bodyPr wrap="square" rtlCol="0">
            <a:spAutoFit/>
          </a:bodyPr>
          <a:lstStyle/>
          <a:p>
            <a:pPr marL="514350" indent="-514350">
              <a:buFont typeface="+mj-lt"/>
              <a:buAutoNum type="arabicPeriod"/>
            </a:pPr>
            <a:r>
              <a:rPr lang="es-US" sz="2800" b="1" dirty="0">
                <a:latin typeface="Georgia" panose="02040502050405020303" pitchFamily="18" charset="0"/>
              </a:rPr>
              <a:t>Motivación </a:t>
            </a:r>
          </a:p>
          <a:p>
            <a:pPr marL="514350" indent="-514350">
              <a:buFont typeface="+mj-lt"/>
              <a:buAutoNum type="arabicPeriod"/>
            </a:pPr>
            <a:r>
              <a:rPr lang="es-US" sz="2800" b="1" dirty="0">
                <a:latin typeface="Georgia" panose="02040502050405020303" pitchFamily="18" charset="0"/>
              </a:rPr>
              <a:t>Justificación </a:t>
            </a:r>
            <a:r>
              <a:rPr lang="es-EC" sz="2800" b="1" dirty="0">
                <a:latin typeface="Georgia" panose="02040502050405020303" pitchFamily="18" charset="0"/>
              </a:rPr>
              <a:t>e Importancia</a:t>
            </a:r>
            <a:r>
              <a:rPr lang="es-US" sz="2800" b="1" dirty="0">
                <a:latin typeface="Georgia" panose="02040502050405020303" pitchFamily="18" charset="0"/>
              </a:rPr>
              <a:t> </a:t>
            </a:r>
          </a:p>
          <a:p>
            <a:pPr marL="514350" indent="-514350">
              <a:buFont typeface="+mj-lt"/>
              <a:buAutoNum type="arabicPeriod"/>
            </a:pPr>
            <a:r>
              <a:rPr lang="es-US" sz="2800" b="1" dirty="0">
                <a:latin typeface="Georgia" panose="02040502050405020303" pitchFamily="18" charset="0"/>
              </a:rPr>
              <a:t>Objetivos </a:t>
            </a:r>
          </a:p>
          <a:p>
            <a:pPr marL="514350" indent="-514350">
              <a:buFont typeface="+mj-lt"/>
              <a:buAutoNum type="arabicPeriod"/>
            </a:pPr>
            <a:r>
              <a:rPr lang="es-US" sz="2800" b="1" dirty="0">
                <a:latin typeface="Georgia" panose="02040502050405020303" pitchFamily="18" charset="0"/>
              </a:rPr>
              <a:t>Desarrollo del proyecto</a:t>
            </a:r>
          </a:p>
          <a:p>
            <a:pPr marL="914400" lvl="1" indent="-457200">
              <a:buFont typeface="Arial" panose="020B0604020202020204" pitchFamily="34" charset="0"/>
              <a:buChar char="•"/>
            </a:pPr>
            <a:r>
              <a:rPr lang="es-US" sz="2800" b="1" dirty="0">
                <a:latin typeface="Georgia" panose="02040502050405020303" pitchFamily="18" charset="0"/>
              </a:rPr>
              <a:t>Sistema de Instrumentación y Control</a:t>
            </a:r>
          </a:p>
          <a:p>
            <a:pPr marL="914400" lvl="1" indent="-457200">
              <a:buFont typeface="Arial" panose="020B0604020202020204" pitchFamily="34" charset="0"/>
              <a:buChar char="•"/>
            </a:pPr>
            <a:r>
              <a:rPr lang="es-ES" sz="2800" b="1" dirty="0">
                <a:latin typeface="Georgia" panose="02040502050405020303" pitchFamily="18" charset="0"/>
              </a:rPr>
              <a:t>Interfaz gráfica y modelo del sistema</a:t>
            </a:r>
          </a:p>
          <a:p>
            <a:pPr marL="514350" indent="-514350">
              <a:buFont typeface="+mj-lt"/>
              <a:buAutoNum type="arabicPeriod"/>
            </a:pPr>
            <a:r>
              <a:rPr lang="es-ES" sz="2800" b="1" dirty="0">
                <a:latin typeface="Georgia" panose="02040502050405020303" pitchFamily="18" charset="0"/>
              </a:rPr>
              <a:t>Resultados</a:t>
            </a:r>
            <a:r>
              <a:rPr lang="es-US" sz="2800" b="1" dirty="0">
                <a:latin typeface="Georgia" panose="02040502050405020303" pitchFamily="18" charset="0"/>
              </a:rPr>
              <a:t>       </a:t>
            </a:r>
          </a:p>
          <a:p>
            <a:pPr marL="514350" indent="-514350">
              <a:buFont typeface="+mj-lt"/>
              <a:buAutoNum type="arabicPeriod"/>
            </a:pPr>
            <a:r>
              <a:rPr lang="es-US" sz="2800" b="1" dirty="0">
                <a:latin typeface="Georgia" panose="02040502050405020303" pitchFamily="18" charset="0"/>
              </a:rPr>
              <a:t>Conclusiones y Recomendaciones</a:t>
            </a:r>
          </a:p>
        </p:txBody>
      </p:sp>
      <p:grpSp>
        <p:nvGrpSpPr>
          <p:cNvPr id="21" name="Grupo 20">
            <a:extLst>
              <a:ext uri="{FF2B5EF4-FFF2-40B4-BE49-F238E27FC236}">
                <a16:creationId xmlns:a16="http://schemas.microsoft.com/office/drawing/2014/main" id="{234449D5-3D19-4C55-81BE-EAA1B659A538}"/>
              </a:ext>
            </a:extLst>
          </p:cNvPr>
          <p:cNvGrpSpPr/>
          <p:nvPr/>
        </p:nvGrpSpPr>
        <p:grpSpPr>
          <a:xfrm rot="5400000">
            <a:off x="528121" y="3345204"/>
            <a:ext cx="4066492" cy="160482"/>
            <a:chOff x="842670" y="6366526"/>
            <a:chExt cx="9431383" cy="137468"/>
          </a:xfrm>
          <a:solidFill>
            <a:schemeClr val="bg1"/>
          </a:solidFill>
        </p:grpSpPr>
        <p:sp>
          <p:nvSpPr>
            <p:cNvPr id="22" name="Rectángulo 21">
              <a:extLst>
                <a:ext uri="{FF2B5EF4-FFF2-40B4-BE49-F238E27FC236}">
                  <a16:creationId xmlns:a16="http://schemas.microsoft.com/office/drawing/2014/main" id="{7BD84FB4-498B-4095-81F5-2DE44E494397}"/>
                </a:ext>
              </a:extLst>
            </p:cNvPr>
            <p:cNvSpPr/>
            <p:nvPr/>
          </p:nvSpPr>
          <p:spPr>
            <a:xfrm>
              <a:off x="842670" y="6366526"/>
              <a:ext cx="9431383"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dirty="0"/>
            </a:p>
          </p:txBody>
        </p:sp>
        <p:sp>
          <p:nvSpPr>
            <p:cNvPr id="23" name="Rectángulo 22">
              <a:extLst>
                <a:ext uri="{FF2B5EF4-FFF2-40B4-BE49-F238E27FC236}">
                  <a16:creationId xmlns:a16="http://schemas.microsoft.com/office/drawing/2014/main" id="{2F5E0BB0-4A70-4BBB-A084-2BDF84655256}"/>
                </a:ext>
              </a:extLst>
            </p:cNvPr>
            <p:cNvSpPr/>
            <p:nvPr/>
          </p:nvSpPr>
          <p:spPr>
            <a:xfrm>
              <a:off x="842670" y="6458274"/>
              <a:ext cx="9431383"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30" name="CuadroTexto 29">
            <a:extLst>
              <a:ext uri="{FF2B5EF4-FFF2-40B4-BE49-F238E27FC236}">
                <a16:creationId xmlns:a16="http://schemas.microsoft.com/office/drawing/2014/main" id="{69406FEC-1A46-4EF9-B071-08B640578E52}"/>
              </a:ext>
            </a:extLst>
          </p:cNvPr>
          <p:cNvSpPr txBox="1"/>
          <p:nvPr/>
        </p:nvSpPr>
        <p:spPr>
          <a:xfrm>
            <a:off x="333754" y="1331339"/>
            <a:ext cx="2071401" cy="523220"/>
          </a:xfrm>
          <a:prstGeom prst="rect">
            <a:avLst/>
          </a:prstGeom>
          <a:noFill/>
        </p:spPr>
        <p:txBody>
          <a:bodyPr wrap="none" rtlCol="0">
            <a:spAutoFit/>
          </a:bodyPr>
          <a:lstStyle/>
          <a:p>
            <a:r>
              <a:rPr lang="es-US" sz="2800" b="1" dirty="0">
                <a:latin typeface="Georgia" panose="02040502050405020303" pitchFamily="18" charset="0"/>
              </a:rPr>
              <a:t>TEMARIO</a:t>
            </a:r>
          </a:p>
        </p:txBody>
      </p:sp>
    </p:spTree>
    <p:extLst>
      <p:ext uri="{BB962C8B-B14F-4D97-AF65-F5344CB8AC3E}">
        <p14:creationId xmlns:p14="http://schemas.microsoft.com/office/powerpoint/2010/main" val="379893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1"/>
            <a:ext cx="12192000" cy="56361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US"/>
          </a:p>
        </p:txBody>
      </p:sp>
      <p:sp>
        <p:nvSpPr>
          <p:cNvPr id="16" name="CuadroTexto 15"/>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5" y="8366"/>
            <a:ext cx="2062135" cy="532583"/>
          </a:xfrm>
          <a:prstGeom prst="rect">
            <a:avLst/>
          </a:prstGeom>
        </p:spPr>
      </p:pic>
      <p:sp>
        <p:nvSpPr>
          <p:cNvPr id="17" name="CuadroTexto 16"/>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2020</a:t>
            </a:r>
          </a:p>
        </p:txBody>
      </p:sp>
      <p:sp>
        <p:nvSpPr>
          <p:cNvPr id="21" name="Rectangle 9">
            <a:extLst>
              <a:ext uri="{FF2B5EF4-FFF2-40B4-BE49-F238E27FC236}">
                <a16:creationId xmlns:a16="http://schemas.microsoft.com/office/drawing/2014/main" id="{F5AFC5B0-6291-4467-BADF-0673838497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19 CuadroTexto">
            <a:extLst>
              <a:ext uri="{FF2B5EF4-FFF2-40B4-BE49-F238E27FC236}">
                <a16:creationId xmlns:a16="http://schemas.microsoft.com/office/drawing/2014/main" id="{45E999B0-87A1-4B69-81F8-FCB4EA4CC3F8}"/>
              </a:ext>
            </a:extLst>
          </p:cNvPr>
          <p:cNvSpPr txBox="1"/>
          <p:nvPr/>
        </p:nvSpPr>
        <p:spPr>
          <a:xfrm>
            <a:off x="645539" y="780354"/>
            <a:ext cx="6378715" cy="461665"/>
          </a:xfrm>
          <a:prstGeom prst="rect">
            <a:avLst/>
          </a:prstGeom>
          <a:noFill/>
        </p:spPr>
        <p:txBody>
          <a:bodyPr wrap="square" rtlCol="0">
            <a:spAutoFit/>
          </a:bodyPr>
          <a:lstStyle/>
          <a:p>
            <a:r>
              <a:rPr lang="es-EC" sz="2400" b="1" u="sng" dirty="0">
                <a:latin typeface="Georgia" pitchFamily="18" charset="0"/>
              </a:rPr>
              <a:t>Interfaz gráfica </a:t>
            </a:r>
          </a:p>
        </p:txBody>
      </p:sp>
      <p:sp>
        <p:nvSpPr>
          <p:cNvPr id="43" name="CuadroTexto 42">
            <a:extLst>
              <a:ext uri="{FF2B5EF4-FFF2-40B4-BE49-F238E27FC236}">
                <a16:creationId xmlns:a16="http://schemas.microsoft.com/office/drawing/2014/main" id="{A46E0E60-4758-4D04-89E7-B274955551F7}"/>
              </a:ext>
            </a:extLst>
          </p:cNvPr>
          <p:cNvSpPr txBox="1"/>
          <p:nvPr/>
        </p:nvSpPr>
        <p:spPr>
          <a:xfrm>
            <a:off x="11584254" y="6241490"/>
            <a:ext cx="506861" cy="369550"/>
          </a:xfrm>
          <a:prstGeom prst="rect">
            <a:avLst/>
          </a:prstGeom>
          <a:noFill/>
          <a:ln>
            <a:solidFill>
              <a:schemeClr val="tx1"/>
            </a:solidFill>
          </a:ln>
        </p:spPr>
        <p:txBody>
          <a:bodyPr wrap="square" rtlCol="0">
            <a:spAutoFit/>
          </a:bodyPr>
          <a:lstStyle/>
          <a:p>
            <a:pPr algn="ctr"/>
            <a:r>
              <a:rPr lang="es-US" dirty="0"/>
              <a:t>18</a:t>
            </a:r>
          </a:p>
        </p:txBody>
      </p:sp>
      <p:pic>
        <p:nvPicPr>
          <p:cNvPr id="24" name="Imagen 23">
            <a:extLst>
              <a:ext uri="{FF2B5EF4-FFF2-40B4-BE49-F238E27FC236}">
                <a16:creationId xmlns:a16="http://schemas.microsoft.com/office/drawing/2014/main" id="{B6B68B80-9EBB-4B9F-9BD8-EEA1947CFDD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149" y="1242019"/>
            <a:ext cx="11053105" cy="4753667"/>
          </a:xfrm>
          <a:prstGeom prst="rect">
            <a:avLst/>
          </a:prstGeom>
          <a:noFill/>
          <a:ln>
            <a:noFill/>
          </a:ln>
        </p:spPr>
      </p:pic>
      <p:pic>
        <p:nvPicPr>
          <p:cNvPr id="19" name="Imagen 18">
            <a:extLst>
              <a:ext uri="{FF2B5EF4-FFF2-40B4-BE49-F238E27FC236}">
                <a16:creationId xmlns:a16="http://schemas.microsoft.com/office/drawing/2014/main" id="{F28F0704-E86C-4AC4-9117-137AD692D5E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149" y="1259414"/>
            <a:ext cx="11053105" cy="4736271"/>
          </a:xfrm>
          <a:prstGeom prst="rect">
            <a:avLst/>
          </a:prstGeom>
          <a:noFill/>
          <a:ln>
            <a:noFill/>
          </a:ln>
        </p:spPr>
      </p:pic>
      <p:sp>
        <p:nvSpPr>
          <p:cNvPr id="20" name="CuadroTexto 19">
            <a:extLst>
              <a:ext uri="{FF2B5EF4-FFF2-40B4-BE49-F238E27FC236}">
                <a16:creationId xmlns:a16="http://schemas.microsoft.com/office/drawing/2014/main" id="{42C5D6DA-404E-4E99-8E75-5B77809429D5}"/>
              </a:ext>
            </a:extLst>
          </p:cNvPr>
          <p:cNvSpPr txBox="1"/>
          <p:nvPr/>
        </p:nvSpPr>
        <p:spPr>
          <a:xfrm>
            <a:off x="3888634" y="19516"/>
            <a:ext cx="4971233"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 Desarrollo del proyecto</a:t>
            </a:r>
          </a:p>
        </p:txBody>
      </p:sp>
      <p:grpSp>
        <p:nvGrpSpPr>
          <p:cNvPr id="22" name="Grupo 21">
            <a:extLst>
              <a:ext uri="{FF2B5EF4-FFF2-40B4-BE49-F238E27FC236}">
                <a16:creationId xmlns:a16="http://schemas.microsoft.com/office/drawing/2014/main" id="{955006DF-6E6B-4932-8A04-3F81A7CFDF24}"/>
              </a:ext>
            </a:extLst>
          </p:cNvPr>
          <p:cNvGrpSpPr/>
          <p:nvPr/>
        </p:nvGrpSpPr>
        <p:grpSpPr>
          <a:xfrm>
            <a:off x="100885" y="6268179"/>
            <a:ext cx="11348320" cy="137931"/>
            <a:chOff x="842670" y="6366526"/>
            <a:chExt cx="8686800" cy="137468"/>
          </a:xfrm>
        </p:grpSpPr>
        <p:sp>
          <p:nvSpPr>
            <p:cNvPr id="23" name="Rectángulo 22">
              <a:extLst>
                <a:ext uri="{FF2B5EF4-FFF2-40B4-BE49-F238E27FC236}">
                  <a16:creationId xmlns:a16="http://schemas.microsoft.com/office/drawing/2014/main" id="{5BEB0CD2-2C94-4BEA-9A51-1CBC19902E12}"/>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25" name="Rectángulo 24">
              <a:extLst>
                <a:ext uri="{FF2B5EF4-FFF2-40B4-BE49-F238E27FC236}">
                  <a16:creationId xmlns:a16="http://schemas.microsoft.com/office/drawing/2014/main" id="{9514431D-0BB0-422D-A05A-297FF13F8451}"/>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26" name="24 CuadroTexto">
            <a:extLst>
              <a:ext uri="{FF2B5EF4-FFF2-40B4-BE49-F238E27FC236}">
                <a16:creationId xmlns:a16="http://schemas.microsoft.com/office/drawing/2014/main" id="{E3EB4806-7406-4B02-B8C5-48BF915D695B}"/>
              </a:ext>
            </a:extLst>
          </p:cNvPr>
          <p:cNvSpPr txBox="1"/>
          <p:nvPr/>
        </p:nvSpPr>
        <p:spPr>
          <a:xfrm>
            <a:off x="387409" y="6448652"/>
            <a:ext cx="1274619" cy="309266"/>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400" dirty="0">
                <a:solidFill>
                  <a:schemeClr val="bg2">
                    <a:lumMod val="75000"/>
                  </a:schemeClr>
                </a:solidFill>
                <a:latin typeface="Georgia" pitchFamily="18" charset="0"/>
              </a:rPr>
              <a:t>1.</a:t>
            </a:r>
            <a:r>
              <a:rPr lang="es-EC" sz="1400" dirty="0">
                <a:solidFill>
                  <a:schemeClr val="tx1"/>
                </a:solidFill>
                <a:latin typeface="Georgia" pitchFamily="18" charset="0"/>
              </a:rPr>
              <a:t> </a:t>
            </a:r>
            <a:r>
              <a:rPr lang="es-EC" sz="1400" dirty="0">
                <a:solidFill>
                  <a:schemeClr val="bg2">
                    <a:lumMod val="75000"/>
                  </a:schemeClr>
                </a:solidFill>
                <a:latin typeface="Georgia" pitchFamily="18" charset="0"/>
              </a:rPr>
              <a:t>Motivación</a:t>
            </a:r>
          </a:p>
        </p:txBody>
      </p:sp>
      <p:sp>
        <p:nvSpPr>
          <p:cNvPr id="27" name="25 CuadroTexto">
            <a:extLst>
              <a:ext uri="{FF2B5EF4-FFF2-40B4-BE49-F238E27FC236}">
                <a16:creationId xmlns:a16="http://schemas.microsoft.com/office/drawing/2014/main" id="{DEB3EFF2-8984-4DB6-8710-92FF4197E0D9}"/>
              </a:ext>
            </a:extLst>
          </p:cNvPr>
          <p:cNvSpPr txBox="1"/>
          <p:nvPr/>
        </p:nvSpPr>
        <p:spPr>
          <a:xfrm>
            <a:off x="1689436" y="6455336"/>
            <a:ext cx="2531445" cy="311408"/>
          </a:xfrm>
          <a:prstGeom prst="rect">
            <a:avLst/>
          </a:prstGeom>
          <a:noFill/>
        </p:spPr>
        <p:txBody>
          <a:bodyPr wrap="square" rtlCol="0">
            <a:spAutoFit/>
          </a:bodyPr>
          <a:lstStyle/>
          <a:p>
            <a:r>
              <a:rPr lang="es-EC" sz="1400" dirty="0">
                <a:solidFill>
                  <a:schemeClr val="bg1">
                    <a:lumMod val="75000"/>
                  </a:schemeClr>
                </a:solidFill>
                <a:latin typeface="Georgia" pitchFamily="18" charset="0"/>
              </a:rPr>
              <a:t>2. Justificación e Importancia</a:t>
            </a:r>
          </a:p>
        </p:txBody>
      </p:sp>
      <p:sp>
        <p:nvSpPr>
          <p:cNvPr id="28" name="26 CuadroTexto">
            <a:extLst>
              <a:ext uri="{FF2B5EF4-FFF2-40B4-BE49-F238E27FC236}">
                <a16:creationId xmlns:a16="http://schemas.microsoft.com/office/drawing/2014/main" id="{C1F8CC86-E30A-496A-B9CD-FAE5FEF3A2C2}"/>
              </a:ext>
            </a:extLst>
          </p:cNvPr>
          <p:cNvSpPr txBox="1"/>
          <p:nvPr/>
        </p:nvSpPr>
        <p:spPr>
          <a:xfrm>
            <a:off x="4107760" y="6455336"/>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3. Objetivos</a:t>
            </a:r>
          </a:p>
        </p:txBody>
      </p:sp>
      <p:sp>
        <p:nvSpPr>
          <p:cNvPr id="29" name="27 CuadroTexto">
            <a:extLst>
              <a:ext uri="{FF2B5EF4-FFF2-40B4-BE49-F238E27FC236}">
                <a16:creationId xmlns:a16="http://schemas.microsoft.com/office/drawing/2014/main" id="{D06D9AC4-5D86-45B7-872D-EF9582B46FD1}"/>
              </a:ext>
            </a:extLst>
          </p:cNvPr>
          <p:cNvSpPr txBox="1"/>
          <p:nvPr/>
        </p:nvSpPr>
        <p:spPr>
          <a:xfrm>
            <a:off x="5245341" y="6460520"/>
            <a:ext cx="2216729" cy="30777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EC" sz="1400" dirty="0">
                <a:solidFill>
                  <a:schemeClr val="tx1"/>
                </a:solidFill>
                <a:latin typeface="Georgia" pitchFamily="18" charset="0"/>
              </a:rPr>
              <a:t>4. Desarrollo de proyecto</a:t>
            </a:r>
          </a:p>
        </p:txBody>
      </p:sp>
      <p:sp>
        <p:nvSpPr>
          <p:cNvPr id="30" name="28 CuadroTexto">
            <a:extLst>
              <a:ext uri="{FF2B5EF4-FFF2-40B4-BE49-F238E27FC236}">
                <a16:creationId xmlns:a16="http://schemas.microsoft.com/office/drawing/2014/main" id="{7D377D97-39FE-4CE8-BFF4-D8490B999665}"/>
              </a:ext>
            </a:extLst>
          </p:cNvPr>
          <p:cNvSpPr txBox="1"/>
          <p:nvPr/>
        </p:nvSpPr>
        <p:spPr>
          <a:xfrm>
            <a:off x="8489016" y="6455336"/>
            <a:ext cx="3027713"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s-EC" sz="1400" dirty="0">
                <a:solidFill>
                  <a:schemeClr val="bg1">
                    <a:lumMod val="75000"/>
                  </a:schemeClr>
                </a:solidFill>
                <a:latin typeface="Georgia" pitchFamily="18" charset="0"/>
              </a:rPr>
              <a:t>5. Conclusiones y Recomendaciones</a:t>
            </a:r>
          </a:p>
        </p:txBody>
      </p:sp>
      <p:sp>
        <p:nvSpPr>
          <p:cNvPr id="32" name="26 CuadroTexto">
            <a:extLst>
              <a:ext uri="{FF2B5EF4-FFF2-40B4-BE49-F238E27FC236}">
                <a16:creationId xmlns:a16="http://schemas.microsoft.com/office/drawing/2014/main" id="{ACC2A851-2316-400D-ABB3-D39AFD815BBE}"/>
              </a:ext>
            </a:extLst>
          </p:cNvPr>
          <p:cNvSpPr txBox="1"/>
          <p:nvPr/>
        </p:nvSpPr>
        <p:spPr>
          <a:xfrm>
            <a:off x="7325033" y="6457151"/>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 Resultados</a:t>
            </a:r>
          </a:p>
        </p:txBody>
      </p:sp>
    </p:spTree>
    <p:extLst>
      <p:ext uri="{BB962C8B-B14F-4D97-AF65-F5344CB8AC3E}">
        <p14:creationId xmlns:p14="http://schemas.microsoft.com/office/powerpoint/2010/main" val="238994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1"/>
            <a:ext cx="12192000" cy="56361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US"/>
          </a:p>
        </p:txBody>
      </p:sp>
      <p:sp>
        <p:nvSpPr>
          <p:cNvPr id="16" name="CuadroTexto 15"/>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5" y="8366"/>
            <a:ext cx="2062135" cy="532583"/>
          </a:xfrm>
          <a:prstGeom prst="rect">
            <a:avLst/>
          </a:prstGeom>
        </p:spPr>
      </p:pic>
      <p:sp>
        <p:nvSpPr>
          <p:cNvPr id="17" name="CuadroTexto 16"/>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2020</a:t>
            </a:r>
          </a:p>
        </p:txBody>
      </p:sp>
      <p:sp>
        <p:nvSpPr>
          <p:cNvPr id="21" name="Rectangle 9">
            <a:extLst>
              <a:ext uri="{FF2B5EF4-FFF2-40B4-BE49-F238E27FC236}">
                <a16:creationId xmlns:a16="http://schemas.microsoft.com/office/drawing/2014/main" id="{F5AFC5B0-6291-4467-BADF-0673838497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19 CuadroTexto">
            <a:extLst>
              <a:ext uri="{FF2B5EF4-FFF2-40B4-BE49-F238E27FC236}">
                <a16:creationId xmlns:a16="http://schemas.microsoft.com/office/drawing/2014/main" id="{45E999B0-87A1-4B69-81F8-FCB4EA4CC3F8}"/>
              </a:ext>
            </a:extLst>
          </p:cNvPr>
          <p:cNvSpPr txBox="1"/>
          <p:nvPr/>
        </p:nvSpPr>
        <p:spPr>
          <a:xfrm>
            <a:off x="645539" y="780354"/>
            <a:ext cx="6378715" cy="461665"/>
          </a:xfrm>
          <a:prstGeom prst="rect">
            <a:avLst/>
          </a:prstGeom>
          <a:noFill/>
        </p:spPr>
        <p:txBody>
          <a:bodyPr wrap="square" rtlCol="0">
            <a:spAutoFit/>
          </a:bodyPr>
          <a:lstStyle/>
          <a:p>
            <a:r>
              <a:rPr lang="es-EC" sz="2400" b="1" u="sng" dirty="0">
                <a:latin typeface="Georgia" pitchFamily="18" charset="0"/>
              </a:rPr>
              <a:t>Resultados  </a:t>
            </a:r>
          </a:p>
        </p:txBody>
      </p:sp>
      <p:sp>
        <p:nvSpPr>
          <p:cNvPr id="43" name="CuadroTexto 42">
            <a:extLst>
              <a:ext uri="{FF2B5EF4-FFF2-40B4-BE49-F238E27FC236}">
                <a16:creationId xmlns:a16="http://schemas.microsoft.com/office/drawing/2014/main" id="{A46E0E60-4758-4D04-89E7-B274955551F7}"/>
              </a:ext>
            </a:extLst>
          </p:cNvPr>
          <p:cNvSpPr txBox="1"/>
          <p:nvPr/>
        </p:nvSpPr>
        <p:spPr>
          <a:xfrm>
            <a:off x="11584254" y="6241490"/>
            <a:ext cx="506861" cy="369550"/>
          </a:xfrm>
          <a:prstGeom prst="rect">
            <a:avLst/>
          </a:prstGeom>
          <a:noFill/>
          <a:ln>
            <a:solidFill>
              <a:schemeClr val="tx1"/>
            </a:solidFill>
          </a:ln>
        </p:spPr>
        <p:txBody>
          <a:bodyPr wrap="square" rtlCol="0">
            <a:spAutoFit/>
          </a:bodyPr>
          <a:lstStyle/>
          <a:p>
            <a:pPr algn="ctr"/>
            <a:r>
              <a:rPr lang="es-US" dirty="0"/>
              <a:t>19</a:t>
            </a:r>
          </a:p>
        </p:txBody>
      </p:sp>
      <p:graphicFrame>
        <p:nvGraphicFramePr>
          <p:cNvPr id="2" name="Tabla 1">
            <a:extLst>
              <a:ext uri="{FF2B5EF4-FFF2-40B4-BE49-F238E27FC236}">
                <a16:creationId xmlns:a16="http://schemas.microsoft.com/office/drawing/2014/main" id="{54CC9438-A0ED-4B6E-9C84-C93B35B31F82}"/>
              </a:ext>
            </a:extLst>
          </p:cNvPr>
          <p:cNvGraphicFramePr>
            <a:graphicFrameLocks noGrp="1"/>
          </p:cNvGraphicFramePr>
          <p:nvPr>
            <p:extLst>
              <p:ext uri="{D42A27DB-BD31-4B8C-83A1-F6EECF244321}">
                <p14:modId xmlns:p14="http://schemas.microsoft.com/office/powerpoint/2010/main" val="1990532551"/>
              </p:ext>
            </p:extLst>
          </p:nvPr>
        </p:nvGraphicFramePr>
        <p:xfrm>
          <a:off x="444456" y="1458759"/>
          <a:ext cx="5266503" cy="4389949"/>
        </p:xfrm>
        <a:graphic>
          <a:graphicData uri="http://schemas.openxmlformats.org/drawingml/2006/table">
            <a:tbl>
              <a:tblPr firstRow="1" firstCol="1" bandRow="1">
                <a:tableStyleId>{5940675A-B579-460E-94D1-54222C63F5DA}</a:tableStyleId>
              </a:tblPr>
              <a:tblGrid>
                <a:gridCol w="1941623">
                  <a:extLst>
                    <a:ext uri="{9D8B030D-6E8A-4147-A177-3AD203B41FA5}">
                      <a16:colId xmlns:a16="http://schemas.microsoft.com/office/drawing/2014/main" val="2128952903"/>
                    </a:ext>
                  </a:extLst>
                </a:gridCol>
                <a:gridCol w="1662440">
                  <a:extLst>
                    <a:ext uri="{9D8B030D-6E8A-4147-A177-3AD203B41FA5}">
                      <a16:colId xmlns:a16="http://schemas.microsoft.com/office/drawing/2014/main" val="4079803955"/>
                    </a:ext>
                  </a:extLst>
                </a:gridCol>
                <a:gridCol w="1662440">
                  <a:extLst>
                    <a:ext uri="{9D8B030D-6E8A-4147-A177-3AD203B41FA5}">
                      <a16:colId xmlns:a16="http://schemas.microsoft.com/office/drawing/2014/main" val="2037791756"/>
                    </a:ext>
                  </a:extLst>
                </a:gridCol>
              </a:tblGrid>
              <a:tr h="673712">
                <a:tc>
                  <a:txBody>
                    <a:bodyPr/>
                    <a:lstStyle/>
                    <a:p>
                      <a:pPr indent="180340" algn="ctr">
                        <a:lnSpc>
                          <a:spcPct val="200000"/>
                        </a:lnSpc>
                        <a:spcAft>
                          <a:spcPts val="0"/>
                        </a:spcAft>
                      </a:pPr>
                      <a:r>
                        <a:rPr lang="es-MX" sz="1200">
                          <a:effectLst/>
                        </a:rPr>
                        <a:t>CARACTERÍSTICA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371" marR="68371" marT="0" marB="0" anchor="ctr"/>
                </a:tc>
                <a:tc>
                  <a:txBody>
                    <a:bodyPr/>
                    <a:lstStyle/>
                    <a:p>
                      <a:pPr indent="180340" algn="ctr">
                        <a:lnSpc>
                          <a:spcPct val="200000"/>
                        </a:lnSpc>
                        <a:spcAft>
                          <a:spcPts val="0"/>
                        </a:spcAft>
                      </a:pPr>
                      <a:r>
                        <a:rPr lang="es-MX" sz="1200">
                          <a:effectLst/>
                        </a:rPr>
                        <a:t>PROTOTIPO ANTIGUO</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371" marR="68371" marT="0" marB="0" anchor="ctr"/>
                </a:tc>
                <a:tc>
                  <a:txBody>
                    <a:bodyPr/>
                    <a:lstStyle/>
                    <a:p>
                      <a:pPr indent="180340" algn="ctr">
                        <a:lnSpc>
                          <a:spcPct val="200000"/>
                        </a:lnSpc>
                        <a:spcAft>
                          <a:spcPts val="0"/>
                        </a:spcAft>
                      </a:pPr>
                      <a:r>
                        <a:rPr lang="es-MX" sz="1200">
                          <a:effectLst/>
                        </a:rPr>
                        <a:t>PROTOTIPO ACTUAL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371" marR="68371" marT="0" marB="0" anchor="ctr"/>
                </a:tc>
                <a:extLst>
                  <a:ext uri="{0D108BD9-81ED-4DB2-BD59-A6C34878D82A}">
                    <a16:rowId xmlns:a16="http://schemas.microsoft.com/office/drawing/2014/main" val="181594156"/>
                  </a:ext>
                </a:extLst>
              </a:tr>
              <a:tr h="673712">
                <a:tc>
                  <a:txBody>
                    <a:bodyPr/>
                    <a:lstStyle/>
                    <a:p>
                      <a:pPr indent="180340" algn="ctr">
                        <a:lnSpc>
                          <a:spcPct val="200000"/>
                        </a:lnSpc>
                        <a:spcAft>
                          <a:spcPts val="0"/>
                        </a:spcAft>
                      </a:pPr>
                      <a:r>
                        <a:rPr lang="es-MX" sz="1200">
                          <a:effectLst/>
                        </a:rPr>
                        <a:t>Calibración del sistema de sensado</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371" marR="68371" marT="0" marB="0" anchor="ctr"/>
                </a:tc>
                <a:tc>
                  <a:txBody>
                    <a:bodyPr/>
                    <a:lstStyle/>
                    <a:p>
                      <a:pPr indent="180340" algn="ctr">
                        <a:lnSpc>
                          <a:spcPct val="200000"/>
                        </a:lnSpc>
                        <a:spcAft>
                          <a:spcPts val="0"/>
                        </a:spcAft>
                      </a:pPr>
                      <a:r>
                        <a:rPr lang="es-MX"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371" marR="68371" marT="0" marB="0" anchor="ctr"/>
                </a:tc>
                <a:tc>
                  <a:txBody>
                    <a:bodyPr/>
                    <a:lstStyle/>
                    <a:p>
                      <a:pPr indent="180340" algn="ctr">
                        <a:lnSpc>
                          <a:spcPct val="200000"/>
                        </a:lnSpc>
                        <a:spcAft>
                          <a:spcPts val="0"/>
                        </a:spcAft>
                      </a:pPr>
                      <a:r>
                        <a:rPr lang="es-MX"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371" marR="68371" marT="0" marB="0" anchor="ctr"/>
                </a:tc>
                <a:extLst>
                  <a:ext uri="{0D108BD9-81ED-4DB2-BD59-A6C34878D82A}">
                    <a16:rowId xmlns:a16="http://schemas.microsoft.com/office/drawing/2014/main" val="3360522527"/>
                  </a:ext>
                </a:extLst>
              </a:tr>
              <a:tr h="1038360">
                <a:tc>
                  <a:txBody>
                    <a:bodyPr/>
                    <a:lstStyle/>
                    <a:p>
                      <a:pPr indent="180340" algn="ctr">
                        <a:lnSpc>
                          <a:spcPct val="200000"/>
                        </a:lnSpc>
                        <a:spcAft>
                          <a:spcPts val="0"/>
                        </a:spcAft>
                      </a:pPr>
                      <a:r>
                        <a:rPr lang="es-MX" sz="1200">
                          <a:effectLst/>
                        </a:rPr>
                        <a:t>Flujo de respiración cumpliendo con los parámetros de diseño</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371" marR="68371" marT="0" marB="0" anchor="ctr"/>
                </a:tc>
                <a:tc>
                  <a:txBody>
                    <a:bodyPr/>
                    <a:lstStyle/>
                    <a:p>
                      <a:pPr indent="180340" algn="ctr">
                        <a:lnSpc>
                          <a:spcPct val="200000"/>
                        </a:lnSpc>
                        <a:spcAft>
                          <a:spcPts val="0"/>
                        </a:spcAft>
                      </a:pPr>
                      <a:r>
                        <a:rPr lang="es-MX"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371" marR="68371" marT="0" marB="0" anchor="ctr"/>
                </a:tc>
                <a:tc>
                  <a:txBody>
                    <a:bodyPr/>
                    <a:lstStyle/>
                    <a:p>
                      <a:pPr indent="180340" algn="ctr">
                        <a:lnSpc>
                          <a:spcPct val="200000"/>
                        </a:lnSpc>
                        <a:spcAft>
                          <a:spcPts val="0"/>
                        </a:spcAft>
                      </a:pPr>
                      <a:r>
                        <a:rPr lang="es-MX"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371" marR="68371" marT="0" marB="0" anchor="ctr"/>
                </a:tc>
                <a:extLst>
                  <a:ext uri="{0D108BD9-81ED-4DB2-BD59-A6C34878D82A}">
                    <a16:rowId xmlns:a16="http://schemas.microsoft.com/office/drawing/2014/main" val="2310728063"/>
                  </a:ext>
                </a:extLst>
              </a:tr>
              <a:tr h="309064">
                <a:tc>
                  <a:txBody>
                    <a:bodyPr/>
                    <a:lstStyle/>
                    <a:p>
                      <a:pPr indent="180340" algn="ctr">
                        <a:lnSpc>
                          <a:spcPct val="200000"/>
                        </a:lnSpc>
                        <a:spcAft>
                          <a:spcPts val="0"/>
                        </a:spcAft>
                      </a:pPr>
                      <a:r>
                        <a:rPr lang="es-MX" sz="1200">
                          <a:effectLst/>
                        </a:rPr>
                        <a:t>Control de temperatura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371" marR="68371" marT="0" marB="0" anchor="ctr"/>
                </a:tc>
                <a:tc>
                  <a:txBody>
                    <a:bodyPr/>
                    <a:lstStyle/>
                    <a:p>
                      <a:pPr indent="180340" algn="ctr">
                        <a:lnSpc>
                          <a:spcPct val="200000"/>
                        </a:lnSpc>
                        <a:spcAft>
                          <a:spcPts val="0"/>
                        </a:spcAft>
                      </a:pPr>
                      <a:r>
                        <a:rPr lang="es-MX"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371" marR="68371" marT="0" marB="0" anchor="ctr"/>
                </a:tc>
                <a:tc>
                  <a:txBody>
                    <a:bodyPr/>
                    <a:lstStyle/>
                    <a:p>
                      <a:pPr indent="180340" algn="ctr">
                        <a:lnSpc>
                          <a:spcPct val="200000"/>
                        </a:lnSpc>
                        <a:spcAft>
                          <a:spcPts val="0"/>
                        </a:spcAft>
                      </a:pPr>
                      <a:r>
                        <a:rPr lang="es-MX"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371" marR="68371" marT="0" marB="0" anchor="ctr"/>
                </a:tc>
                <a:extLst>
                  <a:ext uri="{0D108BD9-81ED-4DB2-BD59-A6C34878D82A}">
                    <a16:rowId xmlns:a16="http://schemas.microsoft.com/office/drawing/2014/main" val="2417849582"/>
                  </a:ext>
                </a:extLst>
              </a:tr>
              <a:tr h="309064">
                <a:tc>
                  <a:txBody>
                    <a:bodyPr/>
                    <a:lstStyle/>
                    <a:p>
                      <a:pPr indent="180340" algn="ctr">
                        <a:lnSpc>
                          <a:spcPct val="200000"/>
                        </a:lnSpc>
                        <a:spcAft>
                          <a:spcPts val="0"/>
                        </a:spcAft>
                      </a:pPr>
                      <a:r>
                        <a:rPr lang="es-MX" sz="1200">
                          <a:effectLst/>
                        </a:rPr>
                        <a:t>Dopaje automático</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371" marR="68371" marT="0" marB="0" anchor="ctr"/>
                </a:tc>
                <a:tc>
                  <a:txBody>
                    <a:bodyPr/>
                    <a:lstStyle/>
                    <a:p>
                      <a:pPr indent="180340" algn="ctr">
                        <a:lnSpc>
                          <a:spcPct val="200000"/>
                        </a:lnSpc>
                        <a:spcAft>
                          <a:spcPts val="0"/>
                        </a:spcAft>
                      </a:pPr>
                      <a:r>
                        <a:rPr lang="es-MX"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371" marR="68371" marT="0" marB="0" anchor="ctr"/>
                </a:tc>
                <a:tc>
                  <a:txBody>
                    <a:bodyPr/>
                    <a:lstStyle/>
                    <a:p>
                      <a:pPr indent="180340" algn="ctr">
                        <a:lnSpc>
                          <a:spcPct val="200000"/>
                        </a:lnSpc>
                        <a:spcAft>
                          <a:spcPts val="0"/>
                        </a:spcAft>
                      </a:pPr>
                      <a:r>
                        <a:rPr lang="es-MX"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371" marR="68371" marT="0" marB="0" anchor="ctr"/>
                </a:tc>
                <a:extLst>
                  <a:ext uri="{0D108BD9-81ED-4DB2-BD59-A6C34878D82A}">
                    <a16:rowId xmlns:a16="http://schemas.microsoft.com/office/drawing/2014/main" val="3323568471"/>
                  </a:ext>
                </a:extLst>
              </a:tr>
              <a:tr h="673712">
                <a:tc>
                  <a:txBody>
                    <a:bodyPr/>
                    <a:lstStyle/>
                    <a:p>
                      <a:pPr indent="180340" algn="ctr">
                        <a:lnSpc>
                          <a:spcPct val="200000"/>
                        </a:lnSpc>
                        <a:spcAft>
                          <a:spcPts val="0"/>
                        </a:spcAft>
                      </a:pPr>
                      <a:r>
                        <a:rPr lang="es-MX" sz="1200">
                          <a:effectLst/>
                        </a:rPr>
                        <a:t>Interfaz gráfica amigable al usuario</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371" marR="68371" marT="0" marB="0" anchor="ctr"/>
                </a:tc>
                <a:tc>
                  <a:txBody>
                    <a:bodyPr/>
                    <a:lstStyle/>
                    <a:p>
                      <a:pPr indent="180340" algn="ctr">
                        <a:lnSpc>
                          <a:spcPct val="200000"/>
                        </a:lnSpc>
                        <a:spcAft>
                          <a:spcPts val="0"/>
                        </a:spcAft>
                      </a:pPr>
                      <a:r>
                        <a:rPr lang="es-MX"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371" marR="68371" marT="0" marB="0" anchor="ctr"/>
                </a:tc>
                <a:tc>
                  <a:txBody>
                    <a:bodyPr/>
                    <a:lstStyle/>
                    <a:p>
                      <a:pPr indent="180340" algn="ctr">
                        <a:lnSpc>
                          <a:spcPct val="200000"/>
                        </a:lnSpc>
                        <a:spcAft>
                          <a:spcPts val="0"/>
                        </a:spcAft>
                      </a:pPr>
                      <a:r>
                        <a:rPr lang="es-MX"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371" marR="68371" marT="0" marB="0" anchor="ctr"/>
                </a:tc>
                <a:extLst>
                  <a:ext uri="{0D108BD9-81ED-4DB2-BD59-A6C34878D82A}">
                    <a16:rowId xmlns:a16="http://schemas.microsoft.com/office/drawing/2014/main" val="1354839322"/>
                  </a:ext>
                </a:extLst>
              </a:tr>
              <a:tr h="673712">
                <a:tc>
                  <a:txBody>
                    <a:bodyPr/>
                    <a:lstStyle/>
                    <a:p>
                      <a:pPr indent="180340" algn="ctr">
                        <a:lnSpc>
                          <a:spcPct val="200000"/>
                        </a:lnSpc>
                        <a:spcAft>
                          <a:spcPts val="0"/>
                        </a:spcAft>
                      </a:pPr>
                      <a:r>
                        <a:rPr lang="es-MX" sz="1200">
                          <a:effectLst/>
                        </a:rPr>
                        <a:t>Análisis de la sustancia en tiempo real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371" marR="68371" marT="0" marB="0" anchor="ctr"/>
                </a:tc>
                <a:tc>
                  <a:txBody>
                    <a:bodyPr/>
                    <a:lstStyle/>
                    <a:p>
                      <a:pPr indent="180340" algn="ctr">
                        <a:lnSpc>
                          <a:spcPct val="200000"/>
                        </a:lnSpc>
                        <a:spcAft>
                          <a:spcPts val="0"/>
                        </a:spcAft>
                      </a:pPr>
                      <a:r>
                        <a:rPr lang="es-MX"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371" marR="68371" marT="0" marB="0" anchor="ctr"/>
                </a:tc>
                <a:tc>
                  <a:txBody>
                    <a:bodyPr/>
                    <a:lstStyle/>
                    <a:p>
                      <a:pPr indent="180340" algn="ctr">
                        <a:lnSpc>
                          <a:spcPct val="200000"/>
                        </a:lnSpc>
                        <a:spcAft>
                          <a:spcPts val="0"/>
                        </a:spcAft>
                      </a:pPr>
                      <a:r>
                        <a:rPr lang="es-MX" sz="1200" dirty="0">
                          <a:effectLst/>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371" marR="68371" marT="0" marB="0" anchor="ctr"/>
                </a:tc>
                <a:extLst>
                  <a:ext uri="{0D108BD9-81ED-4DB2-BD59-A6C34878D82A}">
                    <a16:rowId xmlns:a16="http://schemas.microsoft.com/office/drawing/2014/main" val="3349977655"/>
                  </a:ext>
                </a:extLst>
              </a:tr>
            </a:tbl>
          </a:graphicData>
        </a:graphic>
      </p:graphicFrame>
      <p:graphicFrame>
        <p:nvGraphicFramePr>
          <p:cNvPr id="3" name="Tabla 2">
            <a:extLst>
              <a:ext uri="{FF2B5EF4-FFF2-40B4-BE49-F238E27FC236}">
                <a16:creationId xmlns:a16="http://schemas.microsoft.com/office/drawing/2014/main" id="{97BB3125-4161-49FE-962A-2CAD09880C27}"/>
              </a:ext>
            </a:extLst>
          </p:cNvPr>
          <p:cNvGraphicFramePr>
            <a:graphicFrameLocks noGrp="1"/>
          </p:cNvGraphicFramePr>
          <p:nvPr>
            <p:extLst>
              <p:ext uri="{D42A27DB-BD31-4B8C-83A1-F6EECF244321}">
                <p14:modId xmlns:p14="http://schemas.microsoft.com/office/powerpoint/2010/main" val="1460060483"/>
              </p:ext>
            </p:extLst>
          </p:nvPr>
        </p:nvGraphicFramePr>
        <p:xfrm>
          <a:off x="6661305" y="3258592"/>
          <a:ext cx="4787900" cy="993014"/>
        </p:xfrm>
        <a:graphic>
          <a:graphicData uri="http://schemas.openxmlformats.org/drawingml/2006/table">
            <a:tbl>
              <a:tblPr firstRow="1" firstCol="1" bandRow="1">
                <a:tableStyleId>{5940675A-B579-460E-94D1-54222C63F5DA}</a:tableStyleId>
              </a:tblPr>
              <a:tblGrid>
                <a:gridCol w="1765300">
                  <a:extLst>
                    <a:ext uri="{9D8B030D-6E8A-4147-A177-3AD203B41FA5}">
                      <a16:colId xmlns:a16="http://schemas.microsoft.com/office/drawing/2014/main" val="1804591178"/>
                    </a:ext>
                  </a:extLst>
                </a:gridCol>
                <a:gridCol w="1511300">
                  <a:extLst>
                    <a:ext uri="{9D8B030D-6E8A-4147-A177-3AD203B41FA5}">
                      <a16:colId xmlns:a16="http://schemas.microsoft.com/office/drawing/2014/main" val="484857557"/>
                    </a:ext>
                  </a:extLst>
                </a:gridCol>
                <a:gridCol w="1511300">
                  <a:extLst>
                    <a:ext uri="{9D8B030D-6E8A-4147-A177-3AD203B41FA5}">
                      <a16:colId xmlns:a16="http://schemas.microsoft.com/office/drawing/2014/main" val="3770701354"/>
                    </a:ext>
                  </a:extLst>
                </a:gridCol>
              </a:tblGrid>
              <a:tr h="190500">
                <a:tc>
                  <a:txBody>
                    <a:bodyPr/>
                    <a:lstStyle/>
                    <a:p>
                      <a:pPr indent="180340" algn="ctr">
                        <a:lnSpc>
                          <a:spcPct val="200000"/>
                        </a:lnSpc>
                        <a:spcAft>
                          <a:spcPts val="0"/>
                        </a:spcAft>
                      </a:pPr>
                      <a:br>
                        <a:rPr lang="es-MX" sz="1200" dirty="0">
                          <a:effectLst/>
                        </a:rPr>
                      </a:br>
                      <a:r>
                        <a:rPr lang="es-MX" sz="1200" dirty="0">
                          <a:effectLst/>
                        </a:rPr>
                        <a:t> CARACTERÍSTICA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MX" sz="1200">
                          <a:effectLst/>
                        </a:rPr>
                        <a:t>PROTOTIPO ANTERIOR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MX" sz="1200">
                          <a:effectLst/>
                        </a:rPr>
                        <a:t>PROTOTIPO ACTUAL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156150"/>
                  </a:ext>
                </a:extLst>
              </a:tr>
              <a:tr h="190500">
                <a:tc>
                  <a:txBody>
                    <a:bodyPr/>
                    <a:lstStyle/>
                    <a:p>
                      <a:pPr indent="180340" algn="ctr">
                        <a:lnSpc>
                          <a:spcPct val="200000"/>
                        </a:lnSpc>
                        <a:spcAft>
                          <a:spcPts val="0"/>
                        </a:spcAft>
                      </a:pPr>
                      <a:r>
                        <a:rPr lang="es-MX" sz="1200">
                          <a:effectLst/>
                        </a:rPr>
                        <a:t>Tiempo de respiración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MX" sz="1200" dirty="0">
                          <a:effectLst/>
                        </a:rPr>
                        <a:t>17 [min]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MX" sz="1200" dirty="0">
                          <a:effectLst/>
                        </a:rPr>
                        <a:t>   3 [min]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51003630"/>
                  </a:ext>
                </a:extLst>
              </a:tr>
            </a:tbl>
          </a:graphicData>
        </a:graphic>
      </p:graphicFrame>
      <p:sp>
        <p:nvSpPr>
          <p:cNvPr id="20" name="CuadroTexto 19">
            <a:extLst>
              <a:ext uri="{FF2B5EF4-FFF2-40B4-BE49-F238E27FC236}">
                <a16:creationId xmlns:a16="http://schemas.microsoft.com/office/drawing/2014/main" id="{6056F1BE-FE6D-4FF4-96A1-29D18FDD142F}"/>
              </a:ext>
            </a:extLst>
          </p:cNvPr>
          <p:cNvSpPr txBox="1"/>
          <p:nvPr/>
        </p:nvSpPr>
        <p:spPr>
          <a:xfrm>
            <a:off x="4766149" y="18679"/>
            <a:ext cx="2659702"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5. Resultados</a:t>
            </a:r>
          </a:p>
        </p:txBody>
      </p:sp>
      <p:grpSp>
        <p:nvGrpSpPr>
          <p:cNvPr id="22" name="Grupo 21">
            <a:extLst>
              <a:ext uri="{FF2B5EF4-FFF2-40B4-BE49-F238E27FC236}">
                <a16:creationId xmlns:a16="http://schemas.microsoft.com/office/drawing/2014/main" id="{2C59E663-D2A0-4961-90E0-FB8A13FBEC14}"/>
              </a:ext>
            </a:extLst>
          </p:cNvPr>
          <p:cNvGrpSpPr/>
          <p:nvPr/>
        </p:nvGrpSpPr>
        <p:grpSpPr>
          <a:xfrm>
            <a:off x="100885" y="6268179"/>
            <a:ext cx="11348320" cy="137931"/>
            <a:chOff x="842670" y="6366526"/>
            <a:chExt cx="8686800" cy="137468"/>
          </a:xfrm>
        </p:grpSpPr>
        <p:sp>
          <p:nvSpPr>
            <p:cNvPr id="23" name="Rectángulo 22">
              <a:extLst>
                <a:ext uri="{FF2B5EF4-FFF2-40B4-BE49-F238E27FC236}">
                  <a16:creationId xmlns:a16="http://schemas.microsoft.com/office/drawing/2014/main" id="{6730A4E5-00AC-4463-9A4C-BED0DA82AC78}"/>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24" name="Rectángulo 23">
              <a:extLst>
                <a:ext uri="{FF2B5EF4-FFF2-40B4-BE49-F238E27FC236}">
                  <a16:creationId xmlns:a16="http://schemas.microsoft.com/office/drawing/2014/main" id="{CD143A71-B5C9-4C53-BF9E-6C2F99AFE4B1}"/>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25" name="24 CuadroTexto">
            <a:extLst>
              <a:ext uri="{FF2B5EF4-FFF2-40B4-BE49-F238E27FC236}">
                <a16:creationId xmlns:a16="http://schemas.microsoft.com/office/drawing/2014/main" id="{18ED0BBD-96AD-43CB-9762-1E5B44AA5401}"/>
              </a:ext>
            </a:extLst>
          </p:cNvPr>
          <p:cNvSpPr txBox="1"/>
          <p:nvPr/>
        </p:nvSpPr>
        <p:spPr>
          <a:xfrm>
            <a:off x="387409" y="6448652"/>
            <a:ext cx="1274619" cy="309266"/>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400" dirty="0">
                <a:solidFill>
                  <a:schemeClr val="bg2">
                    <a:lumMod val="75000"/>
                  </a:schemeClr>
                </a:solidFill>
                <a:latin typeface="Georgia" pitchFamily="18" charset="0"/>
              </a:rPr>
              <a:t>1.</a:t>
            </a:r>
            <a:r>
              <a:rPr lang="es-EC" sz="1400" dirty="0">
                <a:solidFill>
                  <a:schemeClr val="tx1"/>
                </a:solidFill>
                <a:latin typeface="Georgia" pitchFamily="18" charset="0"/>
              </a:rPr>
              <a:t> </a:t>
            </a:r>
            <a:r>
              <a:rPr lang="es-EC" sz="1400" dirty="0">
                <a:solidFill>
                  <a:schemeClr val="bg2">
                    <a:lumMod val="75000"/>
                  </a:schemeClr>
                </a:solidFill>
                <a:latin typeface="Georgia" pitchFamily="18" charset="0"/>
              </a:rPr>
              <a:t>Motivación</a:t>
            </a:r>
          </a:p>
        </p:txBody>
      </p:sp>
      <p:sp>
        <p:nvSpPr>
          <p:cNvPr id="26" name="25 CuadroTexto">
            <a:extLst>
              <a:ext uri="{FF2B5EF4-FFF2-40B4-BE49-F238E27FC236}">
                <a16:creationId xmlns:a16="http://schemas.microsoft.com/office/drawing/2014/main" id="{C3F6F3AF-3268-498B-A6C6-CACB18EA33AB}"/>
              </a:ext>
            </a:extLst>
          </p:cNvPr>
          <p:cNvSpPr txBox="1"/>
          <p:nvPr/>
        </p:nvSpPr>
        <p:spPr>
          <a:xfrm>
            <a:off x="1689436" y="6455336"/>
            <a:ext cx="2531445" cy="311408"/>
          </a:xfrm>
          <a:prstGeom prst="rect">
            <a:avLst/>
          </a:prstGeom>
          <a:noFill/>
        </p:spPr>
        <p:txBody>
          <a:bodyPr wrap="square" rtlCol="0">
            <a:spAutoFit/>
          </a:bodyPr>
          <a:lstStyle/>
          <a:p>
            <a:r>
              <a:rPr lang="es-EC" sz="1400" dirty="0">
                <a:solidFill>
                  <a:schemeClr val="bg1">
                    <a:lumMod val="75000"/>
                  </a:schemeClr>
                </a:solidFill>
                <a:latin typeface="Georgia" pitchFamily="18" charset="0"/>
              </a:rPr>
              <a:t>2. Justificación e Importancia</a:t>
            </a:r>
          </a:p>
        </p:txBody>
      </p:sp>
      <p:sp>
        <p:nvSpPr>
          <p:cNvPr id="27" name="26 CuadroTexto">
            <a:extLst>
              <a:ext uri="{FF2B5EF4-FFF2-40B4-BE49-F238E27FC236}">
                <a16:creationId xmlns:a16="http://schemas.microsoft.com/office/drawing/2014/main" id="{7419A584-770D-4DD4-AAA5-345EB7811DDA}"/>
              </a:ext>
            </a:extLst>
          </p:cNvPr>
          <p:cNvSpPr txBox="1"/>
          <p:nvPr/>
        </p:nvSpPr>
        <p:spPr>
          <a:xfrm>
            <a:off x="4107760" y="6455336"/>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3. Objetivos</a:t>
            </a:r>
          </a:p>
        </p:txBody>
      </p:sp>
      <p:sp>
        <p:nvSpPr>
          <p:cNvPr id="28" name="27 CuadroTexto">
            <a:extLst>
              <a:ext uri="{FF2B5EF4-FFF2-40B4-BE49-F238E27FC236}">
                <a16:creationId xmlns:a16="http://schemas.microsoft.com/office/drawing/2014/main" id="{C4BF1FB0-CBCB-4149-917F-08B462EE8F1F}"/>
              </a:ext>
            </a:extLst>
          </p:cNvPr>
          <p:cNvSpPr txBox="1"/>
          <p:nvPr/>
        </p:nvSpPr>
        <p:spPr>
          <a:xfrm>
            <a:off x="5245341" y="6460520"/>
            <a:ext cx="2216729"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4. Desarrollo de proyecto</a:t>
            </a:r>
          </a:p>
        </p:txBody>
      </p:sp>
      <p:sp>
        <p:nvSpPr>
          <p:cNvPr id="29" name="28 CuadroTexto">
            <a:extLst>
              <a:ext uri="{FF2B5EF4-FFF2-40B4-BE49-F238E27FC236}">
                <a16:creationId xmlns:a16="http://schemas.microsoft.com/office/drawing/2014/main" id="{EC97A779-21CD-4CFF-9C5D-F233CC088409}"/>
              </a:ext>
            </a:extLst>
          </p:cNvPr>
          <p:cNvSpPr txBox="1"/>
          <p:nvPr/>
        </p:nvSpPr>
        <p:spPr>
          <a:xfrm>
            <a:off x="8489016" y="6455336"/>
            <a:ext cx="3027713"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s-EC" sz="1400" dirty="0">
                <a:solidFill>
                  <a:schemeClr val="bg1">
                    <a:lumMod val="75000"/>
                  </a:schemeClr>
                </a:solidFill>
                <a:latin typeface="Georgia" pitchFamily="18" charset="0"/>
              </a:rPr>
              <a:t>5. Conclusiones y Recomendaciones</a:t>
            </a:r>
          </a:p>
        </p:txBody>
      </p:sp>
      <p:sp>
        <p:nvSpPr>
          <p:cNvPr id="30" name="26 CuadroTexto">
            <a:extLst>
              <a:ext uri="{FF2B5EF4-FFF2-40B4-BE49-F238E27FC236}">
                <a16:creationId xmlns:a16="http://schemas.microsoft.com/office/drawing/2014/main" id="{AE86CBC3-41E7-4642-B3C2-C0B57222C9A4}"/>
              </a:ext>
            </a:extLst>
          </p:cNvPr>
          <p:cNvSpPr txBox="1"/>
          <p:nvPr/>
        </p:nvSpPr>
        <p:spPr>
          <a:xfrm>
            <a:off x="7325033" y="6457151"/>
            <a:ext cx="1274618" cy="30777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EC" sz="1400" dirty="0">
                <a:solidFill>
                  <a:schemeClr val="tx1"/>
                </a:solidFill>
                <a:latin typeface="Georgia" pitchFamily="18" charset="0"/>
              </a:rPr>
              <a:t>5. Resultados</a:t>
            </a:r>
          </a:p>
        </p:txBody>
      </p:sp>
    </p:spTree>
    <p:extLst>
      <p:ext uri="{BB962C8B-B14F-4D97-AF65-F5344CB8AC3E}">
        <p14:creationId xmlns:p14="http://schemas.microsoft.com/office/powerpoint/2010/main" val="189481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1"/>
            <a:ext cx="12192000" cy="56361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US"/>
          </a:p>
        </p:txBody>
      </p:sp>
      <p:sp>
        <p:nvSpPr>
          <p:cNvPr id="16" name="CuadroTexto 15"/>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5" y="8366"/>
            <a:ext cx="2062135" cy="532583"/>
          </a:xfrm>
          <a:prstGeom prst="rect">
            <a:avLst/>
          </a:prstGeom>
        </p:spPr>
      </p:pic>
      <p:sp>
        <p:nvSpPr>
          <p:cNvPr id="17" name="CuadroTexto 16"/>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2020</a:t>
            </a:r>
          </a:p>
        </p:txBody>
      </p:sp>
      <p:sp>
        <p:nvSpPr>
          <p:cNvPr id="21" name="Rectangle 9">
            <a:extLst>
              <a:ext uri="{FF2B5EF4-FFF2-40B4-BE49-F238E27FC236}">
                <a16:creationId xmlns:a16="http://schemas.microsoft.com/office/drawing/2014/main" id="{F5AFC5B0-6291-4467-BADF-0673838497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19 CuadroTexto">
            <a:extLst>
              <a:ext uri="{FF2B5EF4-FFF2-40B4-BE49-F238E27FC236}">
                <a16:creationId xmlns:a16="http://schemas.microsoft.com/office/drawing/2014/main" id="{45E999B0-87A1-4B69-81F8-FCB4EA4CC3F8}"/>
              </a:ext>
            </a:extLst>
          </p:cNvPr>
          <p:cNvSpPr txBox="1"/>
          <p:nvPr/>
        </p:nvSpPr>
        <p:spPr>
          <a:xfrm>
            <a:off x="645539" y="780354"/>
            <a:ext cx="6378715" cy="461665"/>
          </a:xfrm>
          <a:prstGeom prst="rect">
            <a:avLst/>
          </a:prstGeom>
          <a:noFill/>
        </p:spPr>
        <p:txBody>
          <a:bodyPr wrap="square" rtlCol="0">
            <a:spAutoFit/>
          </a:bodyPr>
          <a:lstStyle/>
          <a:p>
            <a:r>
              <a:rPr lang="es-EC" sz="2400" b="1" u="sng" dirty="0">
                <a:latin typeface="Georgia" pitchFamily="18" charset="0"/>
              </a:rPr>
              <a:t>Resultados</a:t>
            </a:r>
          </a:p>
        </p:txBody>
      </p:sp>
      <p:sp>
        <p:nvSpPr>
          <p:cNvPr id="43" name="CuadroTexto 42">
            <a:extLst>
              <a:ext uri="{FF2B5EF4-FFF2-40B4-BE49-F238E27FC236}">
                <a16:creationId xmlns:a16="http://schemas.microsoft.com/office/drawing/2014/main" id="{A46E0E60-4758-4D04-89E7-B274955551F7}"/>
              </a:ext>
            </a:extLst>
          </p:cNvPr>
          <p:cNvSpPr txBox="1"/>
          <p:nvPr/>
        </p:nvSpPr>
        <p:spPr>
          <a:xfrm>
            <a:off x="11584254" y="6241490"/>
            <a:ext cx="506861" cy="369550"/>
          </a:xfrm>
          <a:prstGeom prst="rect">
            <a:avLst/>
          </a:prstGeom>
          <a:noFill/>
          <a:ln>
            <a:solidFill>
              <a:schemeClr val="tx1"/>
            </a:solidFill>
          </a:ln>
        </p:spPr>
        <p:txBody>
          <a:bodyPr wrap="square" rtlCol="0">
            <a:spAutoFit/>
          </a:bodyPr>
          <a:lstStyle/>
          <a:p>
            <a:pPr algn="ctr"/>
            <a:r>
              <a:rPr lang="es-US" dirty="0"/>
              <a:t>20</a:t>
            </a:r>
          </a:p>
        </p:txBody>
      </p:sp>
      <p:pic>
        <p:nvPicPr>
          <p:cNvPr id="6" name="Imagen 5">
            <a:extLst>
              <a:ext uri="{FF2B5EF4-FFF2-40B4-BE49-F238E27FC236}">
                <a16:creationId xmlns:a16="http://schemas.microsoft.com/office/drawing/2014/main" id="{87A27470-F1F4-434F-A319-00968AAB0FCE}"/>
              </a:ext>
            </a:extLst>
          </p:cNvPr>
          <p:cNvPicPr>
            <a:picLocks noChangeAspect="1"/>
          </p:cNvPicPr>
          <p:nvPr/>
        </p:nvPicPr>
        <p:blipFill>
          <a:blip r:embed="rId4"/>
          <a:stretch>
            <a:fillRect/>
          </a:stretch>
        </p:blipFill>
        <p:spPr>
          <a:xfrm>
            <a:off x="2848495" y="1225952"/>
            <a:ext cx="6700858" cy="5005460"/>
          </a:xfrm>
          <a:prstGeom prst="rect">
            <a:avLst/>
          </a:prstGeom>
        </p:spPr>
      </p:pic>
      <p:sp>
        <p:nvSpPr>
          <p:cNvPr id="19" name="CuadroTexto 18">
            <a:extLst>
              <a:ext uri="{FF2B5EF4-FFF2-40B4-BE49-F238E27FC236}">
                <a16:creationId xmlns:a16="http://schemas.microsoft.com/office/drawing/2014/main" id="{DC8AA527-2E82-4DD6-821A-4827179A9EB1}"/>
              </a:ext>
            </a:extLst>
          </p:cNvPr>
          <p:cNvSpPr txBox="1"/>
          <p:nvPr/>
        </p:nvSpPr>
        <p:spPr>
          <a:xfrm>
            <a:off x="4766149" y="18679"/>
            <a:ext cx="2659702"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5. Resultados</a:t>
            </a:r>
          </a:p>
        </p:txBody>
      </p:sp>
      <p:grpSp>
        <p:nvGrpSpPr>
          <p:cNvPr id="20" name="Grupo 19">
            <a:extLst>
              <a:ext uri="{FF2B5EF4-FFF2-40B4-BE49-F238E27FC236}">
                <a16:creationId xmlns:a16="http://schemas.microsoft.com/office/drawing/2014/main" id="{9AC278B8-6001-4AE6-9109-C513992912E2}"/>
              </a:ext>
            </a:extLst>
          </p:cNvPr>
          <p:cNvGrpSpPr/>
          <p:nvPr/>
        </p:nvGrpSpPr>
        <p:grpSpPr>
          <a:xfrm>
            <a:off x="100885" y="6268179"/>
            <a:ext cx="11348320" cy="137931"/>
            <a:chOff x="842670" y="6366526"/>
            <a:chExt cx="8686800" cy="137468"/>
          </a:xfrm>
        </p:grpSpPr>
        <p:sp>
          <p:nvSpPr>
            <p:cNvPr id="22" name="Rectángulo 21">
              <a:extLst>
                <a:ext uri="{FF2B5EF4-FFF2-40B4-BE49-F238E27FC236}">
                  <a16:creationId xmlns:a16="http://schemas.microsoft.com/office/drawing/2014/main" id="{B87DF1AA-BC34-451B-9928-30E024EFE115}"/>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23" name="Rectángulo 22">
              <a:extLst>
                <a:ext uri="{FF2B5EF4-FFF2-40B4-BE49-F238E27FC236}">
                  <a16:creationId xmlns:a16="http://schemas.microsoft.com/office/drawing/2014/main" id="{8EABBFB4-3B9A-4FE1-9AC0-4CD5B1CCB618}"/>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24" name="24 CuadroTexto">
            <a:extLst>
              <a:ext uri="{FF2B5EF4-FFF2-40B4-BE49-F238E27FC236}">
                <a16:creationId xmlns:a16="http://schemas.microsoft.com/office/drawing/2014/main" id="{DBC14825-AB56-4673-A9D7-B4A6DE72C219}"/>
              </a:ext>
            </a:extLst>
          </p:cNvPr>
          <p:cNvSpPr txBox="1"/>
          <p:nvPr/>
        </p:nvSpPr>
        <p:spPr>
          <a:xfrm>
            <a:off x="387409" y="6448652"/>
            <a:ext cx="1274619" cy="309266"/>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400" dirty="0">
                <a:solidFill>
                  <a:schemeClr val="bg2">
                    <a:lumMod val="75000"/>
                  </a:schemeClr>
                </a:solidFill>
                <a:latin typeface="Georgia" pitchFamily="18" charset="0"/>
              </a:rPr>
              <a:t>1.</a:t>
            </a:r>
            <a:r>
              <a:rPr lang="es-EC" sz="1400" dirty="0">
                <a:solidFill>
                  <a:schemeClr val="tx1"/>
                </a:solidFill>
                <a:latin typeface="Georgia" pitchFamily="18" charset="0"/>
              </a:rPr>
              <a:t> </a:t>
            </a:r>
            <a:r>
              <a:rPr lang="es-EC" sz="1400" dirty="0">
                <a:solidFill>
                  <a:schemeClr val="bg2">
                    <a:lumMod val="75000"/>
                  </a:schemeClr>
                </a:solidFill>
                <a:latin typeface="Georgia" pitchFamily="18" charset="0"/>
              </a:rPr>
              <a:t>Motivación</a:t>
            </a:r>
          </a:p>
        </p:txBody>
      </p:sp>
      <p:sp>
        <p:nvSpPr>
          <p:cNvPr id="25" name="25 CuadroTexto">
            <a:extLst>
              <a:ext uri="{FF2B5EF4-FFF2-40B4-BE49-F238E27FC236}">
                <a16:creationId xmlns:a16="http://schemas.microsoft.com/office/drawing/2014/main" id="{EA1F73D6-E2B7-415E-9069-677A57A9268F}"/>
              </a:ext>
            </a:extLst>
          </p:cNvPr>
          <p:cNvSpPr txBox="1"/>
          <p:nvPr/>
        </p:nvSpPr>
        <p:spPr>
          <a:xfrm>
            <a:off x="1689436" y="6455336"/>
            <a:ext cx="2531445" cy="311408"/>
          </a:xfrm>
          <a:prstGeom prst="rect">
            <a:avLst/>
          </a:prstGeom>
          <a:noFill/>
        </p:spPr>
        <p:txBody>
          <a:bodyPr wrap="square" rtlCol="0">
            <a:spAutoFit/>
          </a:bodyPr>
          <a:lstStyle/>
          <a:p>
            <a:r>
              <a:rPr lang="es-EC" sz="1400" dirty="0">
                <a:solidFill>
                  <a:schemeClr val="bg1">
                    <a:lumMod val="75000"/>
                  </a:schemeClr>
                </a:solidFill>
                <a:latin typeface="Georgia" pitchFamily="18" charset="0"/>
              </a:rPr>
              <a:t>2. Justificación e Importancia</a:t>
            </a:r>
          </a:p>
        </p:txBody>
      </p:sp>
      <p:sp>
        <p:nvSpPr>
          <p:cNvPr id="26" name="26 CuadroTexto">
            <a:extLst>
              <a:ext uri="{FF2B5EF4-FFF2-40B4-BE49-F238E27FC236}">
                <a16:creationId xmlns:a16="http://schemas.microsoft.com/office/drawing/2014/main" id="{574CEDC1-B2E0-4B64-ADA9-AC05B00D1D35}"/>
              </a:ext>
            </a:extLst>
          </p:cNvPr>
          <p:cNvSpPr txBox="1"/>
          <p:nvPr/>
        </p:nvSpPr>
        <p:spPr>
          <a:xfrm>
            <a:off x="4107760" y="6455336"/>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3. Objetivos</a:t>
            </a:r>
          </a:p>
        </p:txBody>
      </p:sp>
      <p:sp>
        <p:nvSpPr>
          <p:cNvPr id="27" name="27 CuadroTexto">
            <a:extLst>
              <a:ext uri="{FF2B5EF4-FFF2-40B4-BE49-F238E27FC236}">
                <a16:creationId xmlns:a16="http://schemas.microsoft.com/office/drawing/2014/main" id="{57AB6E83-5138-4B83-8AC3-FA8FE5D2E3A5}"/>
              </a:ext>
            </a:extLst>
          </p:cNvPr>
          <p:cNvSpPr txBox="1"/>
          <p:nvPr/>
        </p:nvSpPr>
        <p:spPr>
          <a:xfrm>
            <a:off x="5245341" y="6460520"/>
            <a:ext cx="2216729"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4. Desarrollo de proyecto</a:t>
            </a:r>
          </a:p>
        </p:txBody>
      </p:sp>
      <p:sp>
        <p:nvSpPr>
          <p:cNvPr id="28" name="28 CuadroTexto">
            <a:extLst>
              <a:ext uri="{FF2B5EF4-FFF2-40B4-BE49-F238E27FC236}">
                <a16:creationId xmlns:a16="http://schemas.microsoft.com/office/drawing/2014/main" id="{E8BAEE75-69E7-4F5A-9D6A-C6B3EF4E6EA8}"/>
              </a:ext>
            </a:extLst>
          </p:cNvPr>
          <p:cNvSpPr txBox="1"/>
          <p:nvPr/>
        </p:nvSpPr>
        <p:spPr>
          <a:xfrm>
            <a:off x="8489016" y="6455336"/>
            <a:ext cx="3027713"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s-EC" sz="1400" dirty="0">
                <a:solidFill>
                  <a:schemeClr val="bg1">
                    <a:lumMod val="75000"/>
                  </a:schemeClr>
                </a:solidFill>
                <a:latin typeface="Georgia" pitchFamily="18" charset="0"/>
              </a:rPr>
              <a:t>5. Conclusiones y Recomendaciones</a:t>
            </a:r>
          </a:p>
        </p:txBody>
      </p:sp>
      <p:sp>
        <p:nvSpPr>
          <p:cNvPr id="29" name="26 CuadroTexto">
            <a:extLst>
              <a:ext uri="{FF2B5EF4-FFF2-40B4-BE49-F238E27FC236}">
                <a16:creationId xmlns:a16="http://schemas.microsoft.com/office/drawing/2014/main" id="{CE927970-CBC4-4DFA-9885-4A26948CAE4D}"/>
              </a:ext>
            </a:extLst>
          </p:cNvPr>
          <p:cNvSpPr txBox="1"/>
          <p:nvPr/>
        </p:nvSpPr>
        <p:spPr>
          <a:xfrm>
            <a:off x="7325033" y="6457151"/>
            <a:ext cx="1274618" cy="30777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EC" sz="1400" dirty="0">
                <a:solidFill>
                  <a:schemeClr val="tx1"/>
                </a:solidFill>
                <a:latin typeface="Georgia" pitchFamily="18" charset="0"/>
              </a:rPr>
              <a:t>5. Resultados</a:t>
            </a:r>
          </a:p>
        </p:txBody>
      </p:sp>
    </p:spTree>
    <p:extLst>
      <p:ext uri="{BB962C8B-B14F-4D97-AF65-F5344CB8AC3E}">
        <p14:creationId xmlns:p14="http://schemas.microsoft.com/office/powerpoint/2010/main" val="8523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1"/>
            <a:ext cx="12192000" cy="56361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US"/>
          </a:p>
        </p:txBody>
      </p:sp>
      <p:sp>
        <p:nvSpPr>
          <p:cNvPr id="16" name="CuadroTexto 15"/>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5" y="8366"/>
            <a:ext cx="2062135" cy="532583"/>
          </a:xfrm>
          <a:prstGeom prst="rect">
            <a:avLst/>
          </a:prstGeom>
        </p:spPr>
      </p:pic>
      <p:sp>
        <p:nvSpPr>
          <p:cNvPr id="17" name="CuadroTexto 16"/>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2020</a:t>
            </a:r>
          </a:p>
        </p:txBody>
      </p:sp>
      <p:sp>
        <p:nvSpPr>
          <p:cNvPr id="21" name="Rectangle 9">
            <a:extLst>
              <a:ext uri="{FF2B5EF4-FFF2-40B4-BE49-F238E27FC236}">
                <a16:creationId xmlns:a16="http://schemas.microsoft.com/office/drawing/2014/main" id="{F5AFC5B0-6291-4467-BADF-0673838497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19 CuadroTexto">
            <a:extLst>
              <a:ext uri="{FF2B5EF4-FFF2-40B4-BE49-F238E27FC236}">
                <a16:creationId xmlns:a16="http://schemas.microsoft.com/office/drawing/2014/main" id="{45E999B0-87A1-4B69-81F8-FCB4EA4CC3F8}"/>
              </a:ext>
            </a:extLst>
          </p:cNvPr>
          <p:cNvSpPr txBox="1"/>
          <p:nvPr/>
        </p:nvSpPr>
        <p:spPr>
          <a:xfrm>
            <a:off x="645539" y="780354"/>
            <a:ext cx="6378715" cy="461665"/>
          </a:xfrm>
          <a:prstGeom prst="rect">
            <a:avLst/>
          </a:prstGeom>
          <a:noFill/>
        </p:spPr>
        <p:txBody>
          <a:bodyPr wrap="square" rtlCol="0">
            <a:spAutoFit/>
          </a:bodyPr>
          <a:lstStyle/>
          <a:p>
            <a:r>
              <a:rPr lang="es-EC" sz="2400" b="1" u="sng" dirty="0">
                <a:latin typeface="Georgia" pitchFamily="18" charset="0"/>
              </a:rPr>
              <a:t>Resultados  </a:t>
            </a:r>
          </a:p>
        </p:txBody>
      </p:sp>
      <p:sp>
        <p:nvSpPr>
          <p:cNvPr id="43" name="CuadroTexto 42">
            <a:extLst>
              <a:ext uri="{FF2B5EF4-FFF2-40B4-BE49-F238E27FC236}">
                <a16:creationId xmlns:a16="http://schemas.microsoft.com/office/drawing/2014/main" id="{A46E0E60-4758-4D04-89E7-B274955551F7}"/>
              </a:ext>
            </a:extLst>
          </p:cNvPr>
          <p:cNvSpPr txBox="1"/>
          <p:nvPr/>
        </p:nvSpPr>
        <p:spPr>
          <a:xfrm>
            <a:off x="11584254" y="6241490"/>
            <a:ext cx="506861" cy="369550"/>
          </a:xfrm>
          <a:prstGeom prst="rect">
            <a:avLst/>
          </a:prstGeom>
          <a:noFill/>
          <a:ln>
            <a:solidFill>
              <a:schemeClr val="tx1"/>
            </a:solidFill>
          </a:ln>
        </p:spPr>
        <p:txBody>
          <a:bodyPr wrap="square" rtlCol="0">
            <a:spAutoFit/>
          </a:bodyPr>
          <a:lstStyle/>
          <a:p>
            <a:pPr algn="ctr"/>
            <a:r>
              <a:rPr lang="es-US" dirty="0"/>
              <a:t>21</a:t>
            </a:r>
          </a:p>
        </p:txBody>
      </p:sp>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C99A5D9B-46C7-4A47-A8B6-56F29BA755FD}"/>
                  </a:ext>
                </a:extLst>
              </p:cNvPr>
              <p:cNvSpPr/>
              <p:nvPr/>
            </p:nvSpPr>
            <p:spPr>
              <a:xfrm>
                <a:off x="3692206" y="1938897"/>
                <a:ext cx="6096000" cy="2644506"/>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sz="1300" dirty="0">
                    <a:latin typeface="Georgia" panose="02040502050405020303" pitchFamily="18" charset="0"/>
                    <a:ea typeface="Calibri" panose="020F0502020204030204" pitchFamily="34" charset="0"/>
                    <a:cs typeface="Times New Roman" panose="02020603050405020304" pitchFamily="18" charset="0"/>
                  </a:rPr>
                  <a:t>Detección de sustancias químicas:</a:t>
                </a:r>
                <a:endParaRPr lang="es-EC" sz="1300" dirty="0">
                  <a:effectLst/>
                  <a:latin typeface="Georgia" panose="02040502050405020303" pitchFamily="18" charset="0"/>
                  <a:ea typeface="Calibri" panose="020F0502020204030204" pitchFamily="34" charset="0"/>
                  <a:cs typeface="Times New Roman" panose="02020603050405020304" pitchFamily="18" charset="0"/>
                </a:endParaRPr>
              </a:p>
              <a:p>
                <a:pPr marL="457200" algn="just">
                  <a:lnSpc>
                    <a:spcPct val="150000"/>
                  </a:lnSpc>
                  <a:spcAft>
                    <a:spcPts val="0"/>
                  </a:spcAft>
                </a:pPr>
                <a14:m>
                  <m:oMathPara xmlns:m="http://schemas.openxmlformats.org/officeDocument/2006/math">
                    <m:oMathParaPr>
                      <m:jc m:val="centerGroup"/>
                    </m:oMathParaPr>
                    <m:oMath xmlns:m="http://schemas.openxmlformats.org/officeDocument/2006/math">
                      <m:r>
                        <a:rPr lang="es-EC" sz="1300" i="1">
                          <a:latin typeface="Cambria Math" panose="02040503050406030204" pitchFamily="18" charset="0"/>
                          <a:ea typeface="Calibri" panose="020F0502020204030204" pitchFamily="34" charset="0"/>
                          <a:cs typeface="Times New Roman" panose="02020603050405020304" pitchFamily="18" charset="0"/>
                        </a:rPr>
                        <m:t>𝑡𝑜𝑡𝑎𝑙</m:t>
                      </m:r>
                      <m:r>
                        <a:rPr lang="es-EC" sz="1300" i="1">
                          <a:latin typeface="Cambria Math" panose="02040503050406030204" pitchFamily="18" charset="0"/>
                          <a:ea typeface="Calibri" panose="020F0502020204030204" pitchFamily="34" charset="0"/>
                          <a:cs typeface="Times New Roman" panose="02020603050405020304" pitchFamily="18" charset="0"/>
                        </a:rPr>
                        <m:t> </m:t>
                      </m:r>
                      <m:r>
                        <a:rPr lang="es-EC" sz="1300" i="1">
                          <a:latin typeface="Cambria Math" panose="02040503050406030204" pitchFamily="18" charset="0"/>
                          <a:ea typeface="Calibri" panose="020F0502020204030204" pitchFamily="34" charset="0"/>
                          <a:cs typeface="Times New Roman" panose="02020603050405020304" pitchFamily="18" charset="0"/>
                        </a:rPr>
                        <m:t>𝑠𝑢𝑠𝑡𝑎𝑛𝑐𝑖𝑎𝑠</m:t>
                      </m:r>
                      <m:r>
                        <a:rPr lang="es-EC" sz="1300" i="1">
                          <a:latin typeface="Cambria Math" panose="02040503050406030204" pitchFamily="18" charset="0"/>
                          <a:ea typeface="Calibri" panose="020F0502020204030204" pitchFamily="34" charset="0"/>
                          <a:cs typeface="Times New Roman" panose="02020603050405020304" pitchFamily="18" charset="0"/>
                        </a:rPr>
                        <m:t>=20</m:t>
                      </m:r>
                    </m:oMath>
                  </m:oMathPara>
                </a14:m>
                <a:endParaRPr lang="es-EC" sz="1300" dirty="0">
                  <a:effectLst/>
                  <a:latin typeface="Georgia" panose="02040502050405020303" pitchFamily="18" charset="0"/>
                  <a:ea typeface="Calibri" panose="020F0502020204030204" pitchFamily="34" charset="0"/>
                  <a:cs typeface="Times New Roman" panose="02020603050405020304" pitchFamily="18" charset="0"/>
                </a:endParaRPr>
              </a:p>
              <a:p>
                <a:pPr marL="457200" algn="just">
                  <a:lnSpc>
                    <a:spcPct val="150000"/>
                  </a:lnSpc>
                  <a:spcAft>
                    <a:spcPts val="0"/>
                  </a:spcAft>
                </a:pPr>
                <a14:m>
                  <m:oMathPara xmlns:m="http://schemas.openxmlformats.org/officeDocument/2006/math">
                    <m:oMathParaPr>
                      <m:jc m:val="centerGroup"/>
                    </m:oMathParaPr>
                    <m:oMath xmlns:m="http://schemas.openxmlformats.org/officeDocument/2006/math">
                      <m:r>
                        <a:rPr lang="es-EC" sz="1300" i="1">
                          <a:latin typeface="Cambria Math" panose="02040503050406030204" pitchFamily="18" charset="0"/>
                          <a:ea typeface="Calibri" panose="020F0502020204030204" pitchFamily="34" charset="0"/>
                          <a:cs typeface="Times New Roman" panose="02020603050405020304" pitchFamily="18" charset="0"/>
                        </a:rPr>
                        <m:t>𝑠𝑢𝑠𝑡𝑎𝑛𝑐𝑖𝑎𝑠</m:t>
                      </m:r>
                      <m:r>
                        <a:rPr lang="es-EC" sz="1300" i="1">
                          <a:latin typeface="Cambria Math" panose="02040503050406030204" pitchFamily="18" charset="0"/>
                          <a:ea typeface="Calibri" panose="020F0502020204030204" pitchFamily="34" charset="0"/>
                          <a:cs typeface="Times New Roman" panose="02020603050405020304" pitchFamily="18" charset="0"/>
                        </a:rPr>
                        <m:t> </m:t>
                      </m:r>
                      <m:r>
                        <a:rPr lang="es-EC" sz="1300" i="1">
                          <a:latin typeface="Cambria Math" panose="02040503050406030204" pitchFamily="18" charset="0"/>
                          <a:ea typeface="Calibri" panose="020F0502020204030204" pitchFamily="34" charset="0"/>
                          <a:cs typeface="Times New Roman" panose="02020603050405020304" pitchFamily="18" charset="0"/>
                        </a:rPr>
                        <m:t>𝑎𝑐𝑒𝑟𝑡𝑎𝑑𝑎𝑠</m:t>
                      </m:r>
                      <m:r>
                        <a:rPr lang="es-EC" sz="1300" i="1">
                          <a:latin typeface="Cambria Math" panose="02040503050406030204" pitchFamily="18" charset="0"/>
                          <a:ea typeface="Calibri" panose="020F0502020204030204" pitchFamily="34" charset="0"/>
                          <a:cs typeface="Times New Roman" panose="02020603050405020304" pitchFamily="18" charset="0"/>
                        </a:rPr>
                        <m:t>=11</m:t>
                      </m:r>
                    </m:oMath>
                  </m:oMathPara>
                </a14:m>
                <a:endParaRPr lang="es-EC" sz="1300" dirty="0">
                  <a:effectLst/>
                  <a:latin typeface="Georgia" panose="02040502050405020303"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s-EC" sz="1300" i="1">
                          <a:latin typeface="Cambria Math" panose="02040503050406030204" pitchFamily="18" charset="0"/>
                          <a:ea typeface="Cambria Math" panose="02040503050406030204" pitchFamily="18" charset="0"/>
                        </a:rPr>
                        <m:t>%</m:t>
                      </m:r>
                      <m:r>
                        <a:rPr lang="es-EC" sz="1300" i="1">
                          <a:latin typeface="Cambria Math" panose="02040503050406030204" pitchFamily="18" charset="0"/>
                          <a:ea typeface="Cambria Math" panose="02040503050406030204" pitchFamily="18" charset="0"/>
                        </a:rPr>
                        <m:t>𝑇𝑎𝑠</m:t>
                      </m:r>
                      <m:sSub>
                        <m:sSubPr>
                          <m:ctrlPr>
                            <a:rPr lang="en-US" sz="1300" i="1">
                              <a:latin typeface="Cambria Math" panose="02040503050406030204" pitchFamily="18" charset="0"/>
                              <a:ea typeface="Cambria Math" panose="02040503050406030204" pitchFamily="18" charset="0"/>
                            </a:rPr>
                          </m:ctrlPr>
                        </m:sSubPr>
                        <m:e>
                          <m:r>
                            <a:rPr lang="es-EC" sz="1300" i="1">
                              <a:latin typeface="Cambria Math" panose="02040503050406030204" pitchFamily="18" charset="0"/>
                              <a:ea typeface="Cambria Math" panose="02040503050406030204" pitchFamily="18" charset="0"/>
                            </a:rPr>
                            <m:t>𝑎</m:t>
                          </m:r>
                        </m:e>
                        <m:sub>
                          <m:r>
                            <a:rPr lang="es-EC" sz="1300" i="1">
                              <a:latin typeface="Cambria Math" panose="02040503050406030204" pitchFamily="18" charset="0"/>
                              <a:ea typeface="Cambria Math" panose="02040503050406030204" pitchFamily="18" charset="0"/>
                            </a:rPr>
                            <m:t>𝑐𝑙𝑎𝑠𝑖𝑓𝑖𝑐𝑎𝑐𝑖𝑜𝑛</m:t>
                          </m:r>
                        </m:sub>
                      </m:sSub>
                      <m:r>
                        <a:rPr lang="es-EC" sz="1300" i="1">
                          <a:latin typeface="Cambria Math" panose="02040503050406030204" pitchFamily="18" charset="0"/>
                          <a:ea typeface="Cambria Math" panose="02040503050406030204" pitchFamily="18" charset="0"/>
                        </a:rPr>
                        <m:t>=</m:t>
                      </m:r>
                      <m:f>
                        <m:fPr>
                          <m:ctrlPr>
                            <a:rPr lang="en-US" sz="1300" i="1">
                              <a:latin typeface="Cambria Math" panose="02040503050406030204" pitchFamily="18" charset="0"/>
                              <a:ea typeface="Cambria Math" panose="02040503050406030204" pitchFamily="18" charset="0"/>
                            </a:rPr>
                          </m:ctrlPr>
                        </m:fPr>
                        <m:num>
                          <m:r>
                            <a:rPr lang="es-EC" sz="1300" i="1">
                              <a:latin typeface="Cambria Math" panose="02040503050406030204" pitchFamily="18" charset="0"/>
                              <a:ea typeface="Cambria Math" panose="02040503050406030204" pitchFamily="18" charset="0"/>
                            </a:rPr>
                            <m:t>11</m:t>
                          </m:r>
                        </m:num>
                        <m:den>
                          <m:r>
                            <a:rPr lang="es-EC" sz="1300" i="1">
                              <a:latin typeface="Cambria Math" panose="02040503050406030204" pitchFamily="18" charset="0"/>
                              <a:ea typeface="Cambria Math" panose="02040503050406030204" pitchFamily="18" charset="0"/>
                            </a:rPr>
                            <m:t>20</m:t>
                          </m:r>
                        </m:den>
                      </m:f>
                      <m:r>
                        <a:rPr lang="es-EC" sz="1300" i="1">
                          <a:latin typeface="Cambria Math" panose="02040503050406030204" pitchFamily="18" charset="0"/>
                          <a:ea typeface="Cambria Math" panose="02040503050406030204" pitchFamily="18" charset="0"/>
                        </a:rPr>
                        <m:t> </m:t>
                      </m:r>
                      <m:r>
                        <a:rPr lang="es-EC" sz="1300" i="1">
                          <a:latin typeface="Cambria Math" panose="02040503050406030204" pitchFamily="18" charset="0"/>
                          <a:ea typeface="Cambria Math" panose="02040503050406030204" pitchFamily="18" charset="0"/>
                        </a:rPr>
                        <m:t>𝑥</m:t>
                      </m:r>
                      <m:r>
                        <a:rPr lang="es-EC" sz="1300" i="1">
                          <a:latin typeface="Cambria Math" panose="02040503050406030204" pitchFamily="18" charset="0"/>
                          <a:ea typeface="Cambria Math" panose="02040503050406030204" pitchFamily="18" charset="0"/>
                        </a:rPr>
                        <m:t> 100=55%</m:t>
                      </m:r>
                    </m:oMath>
                  </m:oMathPara>
                </a14:m>
                <a:endParaRPr lang="en-US" sz="1300" dirty="0">
                  <a:latin typeface="Cambria Math" panose="02040503050406030204" pitchFamily="18" charset="0"/>
                  <a:ea typeface="Cambria Math" panose="02040503050406030204" pitchFamily="18" charset="0"/>
                </a:endParaRPr>
              </a:p>
              <a:p>
                <a:pPr marL="342900" lvl="0" indent="-342900" algn="just">
                  <a:lnSpc>
                    <a:spcPct val="150000"/>
                  </a:lnSpc>
                  <a:spcAft>
                    <a:spcPts val="0"/>
                  </a:spcAft>
                  <a:buFont typeface="Symbol" panose="05050102010706020507" pitchFamily="18" charset="2"/>
                  <a:buChar char=""/>
                </a:pPr>
                <a:r>
                  <a:rPr lang="es-EC" sz="1300" dirty="0">
                    <a:latin typeface="Georgia" panose="02040502050405020303" pitchFamily="18" charset="0"/>
                    <a:ea typeface="Calibri" panose="020F0502020204030204" pitchFamily="34" charset="0"/>
                    <a:cs typeface="Times New Roman" panose="02020603050405020304" pitchFamily="18" charset="0"/>
                  </a:rPr>
                  <a:t>Detección de sustancias químicas explosivas:</a:t>
                </a:r>
                <a:endParaRPr lang="es-EC" sz="1300" dirty="0">
                  <a:effectLst/>
                  <a:latin typeface="Georgia" panose="02040502050405020303" pitchFamily="18" charset="0"/>
                  <a:ea typeface="Calibri" panose="020F0502020204030204" pitchFamily="34" charset="0"/>
                  <a:cs typeface="Times New Roman" panose="02020603050405020304" pitchFamily="18" charset="0"/>
                </a:endParaRPr>
              </a:p>
              <a:p>
                <a:pPr marL="457200" algn="just">
                  <a:lnSpc>
                    <a:spcPct val="150000"/>
                  </a:lnSpc>
                  <a:spcAft>
                    <a:spcPts val="0"/>
                  </a:spcAft>
                </a:pPr>
                <a14:m>
                  <m:oMathPara xmlns:m="http://schemas.openxmlformats.org/officeDocument/2006/math">
                    <m:oMathParaPr>
                      <m:jc m:val="centerGroup"/>
                    </m:oMathParaPr>
                    <m:oMath xmlns:m="http://schemas.openxmlformats.org/officeDocument/2006/math">
                      <m:r>
                        <a:rPr lang="es-EC" sz="1300" i="1">
                          <a:latin typeface="Cambria Math" panose="02040503050406030204" pitchFamily="18" charset="0"/>
                          <a:ea typeface="Calibri" panose="020F0502020204030204" pitchFamily="34" charset="0"/>
                          <a:cs typeface="Times New Roman" panose="02020603050405020304" pitchFamily="18" charset="0"/>
                        </a:rPr>
                        <m:t>𝑡𝑜𝑡𝑎𝑙</m:t>
                      </m:r>
                      <m:r>
                        <a:rPr lang="es-EC" sz="1300" i="1">
                          <a:latin typeface="Cambria Math" panose="02040503050406030204" pitchFamily="18" charset="0"/>
                          <a:ea typeface="Calibri" panose="020F0502020204030204" pitchFamily="34" charset="0"/>
                          <a:cs typeface="Times New Roman" panose="02020603050405020304" pitchFamily="18" charset="0"/>
                        </a:rPr>
                        <m:t> </m:t>
                      </m:r>
                      <m:r>
                        <a:rPr lang="es-EC" sz="1300" i="1">
                          <a:latin typeface="Cambria Math" panose="02040503050406030204" pitchFamily="18" charset="0"/>
                          <a:ea typeface="Calibri" panose="020F0502020204030204" pitchFamily="34" charset="0"/>
                          <a:cs typeface="Times New Roman" panose="02020603050405020304" pitchFamily="18" charset="0"/>
                        </a:rPr>
                        <m:t>𝑠𝑢𝑠𝑡𝑎𝑛𝑐𝑖𝑎𝑠</m:t>
                      </m:r>
                      <m:r>
                        <a:rPr lang="es-EC" sz="1300" i="1">
                          <a:latin typeface="Cambria Math" panose="02040503050406030204" pitchFamily="18" charset="0"/>
                          <a:ea typeface="Calibri" panose="020F0502020204030204" pitchFamily="34" charset="0"/>
                          <a:cs typeface="Times New Roman" panose="02020603050405020304" pitchFamily="18" charset="0"/>
                        </a:rPr>
                        <m:t> </m:t>
                      </m:r>
                      <m:r>
                        <a:rPr lang="es-EC" sz="1300" i="1">
                          <a:latin typeface="Cambria Math" panose="02040503050406030204" pitchFamily="18" charset="0"/>
                          <a:ea typeface="Calibri" panose="020F0502020204030204" pitchFamily="34" charset="0"/>
                          <a:cs typeface="Times New Roman" panose="02020603050405020304" pitchFamily="18" charset="0"/>
                        </a:rPr>
                        <m:t>𝑒𝑥𝑝𝑙𝑜𝑠𝑖𝑣𝑎𝑠</m:t>
                      </m:r>
                      <m:r>
                        <a:rPr lang="es-EC" sz="1300" i="1">
                          <a:latin typeface="Cambria Math" panose="02040503050406030204" pitchFamily="18" charset="0"/>
                          <a:ea typeface="Calibri" panose="020F0502020204030204" pitchFamily="34" charset="0"/>
                          <a:cs typeface="Times New Roman" panose="02020603050405020304" pitchFamily="18" charset="0"/>
                        </a:rPr>
                        <m:t>=15</m:t>
                      </m:r>
                    </m:oMath>
                  </m:oMathPara>
                </a14:m>
                <a:endParaRPr lang="es-EC" sz="1300" dirty="0">
                  <a:effectLst/>
                  <a:latin typeface="Georgia" panose="02040502050405020303" pitchFamily="18" charset="0"/>
                  <a:ea typeface="Calibri" panose="020F0502020204030204" pitchFamily="34" charset="0"/>
                  <a:cs typeface="Times New Roman" panose="02020603050405020304" pitchFamily="18" charset="0"/>
                </a:endParaRPr>
              </a:p>
              <a:p>
                <a:pPr marL="457200" algn="just">
                  <a:lnSpc>
                    <a:spcPct val="150000"/>
                  </a:lnSpc>
                  <a:spcAft>
                    <a:spcPts val="0"/>
                  </a:spcAft>
                </a:pPr>
                <a14:m>
                  <m:oMathPara xmlns:m="http://schemas.openxmlformats.org/officeDocument/2006/math">
                    <m:oMathParaPr>
                      <m:jc m:val="centerGroup"/>
                    </m:oMathParaPr>
                    <m:oMath xmlns:m="http://schemas.openxmlformats.org/officeDocument/2006/math">
                      <m:r>
                        <a:rPr lang="es-EC" sz="1300" i="1">
                          <a:latin typeface="Cambria Math" panose="02040503050406030204" pitchFamily="18" charset="0"/>
                          <a:ea typeface="Calibri" panose="020F0502020204030204" pitchFamily="34" charset="0"/>
                          <a:cs typeface="Times New Roman" panose="02020603050405020304" pitchFamily="18" charset="0"/>
                        </a:rPr>
                        <m:t>𝑠𝑢𝑠𝑡𝑎𝑛𝑐𝑖𝑎𝑠</m:t>
                      </m:r>
                      <m:r>
                        <a:rPr lang="es-EC" sz="1300" i="1">
                          <a:latin typeface="Cambria Math" panose="02040503050406030204" pitchFamily="18" charset="0"/>
                          <a:ea typeface="Calibri" panose="020F0502020204030204" pitchFamily="34" charset="0"/>
                          <a:cs typeface="Times New Roman" panose="02020603050405020304" pitchFamily="18" charset="0"/>
                        </a:rPr>
                        <m:t> </m:t>
                      </m:r>
                      <m:r>
                        <a:rPr lang="es-EC" sz="1300" i="1">
                          <a:latin typeface="Cambria Math" panose="02040503050406030204" pitchFamily="18" charset="0"/>
                          <a:ea typeface="Calibri" panose="020F0502020204030204" pitchFamily="34" charset="0"/>
                          <a:cs typeface="Times New Roman" panose="02020603050405020304" pitchFamily="18" charset="0"/>
                        </a:rPr>
                        <m:t>𝑎𝑐𝑒𝑟𝑡𝑎𝑑𝑎𝑠</m:t>
                      </m:r>
                      <m:r>
                        <a:rPr lang="es-EC" sz="1300" i="1">
                          <a:latin typeface="Cambria Math" panose="02040503050406030204" pitchFamily="18" charset="0"/>
                          <a:ea typeface="Calibri" panose="020F0502020204030204" pitchFamily="34" charset="0"/>
                          <a:cs typeface="Times New Roman" panose="02020603050405020304" pitchFamily="18" charset="0"/>
                        </a:rPr>
                        <m:t>=13</m:t>
                      </m:r>
                    </m:oMath>
                  </m:oMathPara>
                </a14:m>
                <a:endParaRPr lang="es-EC" sz="1300" dirty="0">
                  <a:effectLst/>
                  <a:latin typeface="Georgia" panose="02040502050405020303"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s-EC" sz="1300" i="1">
                          <a:latin typeface="Cambria Math" panose="02040503050406030204" pitchFamily="18" charset="0"/>
                          <a:ea typeface="Cambria Math" panose="02040503050406030204" pitchFamily="18" charset="0"/>
                        </a:rPr>
                        <m:t>%</m:t>
                      </m:r>
                      <m:r>
                        <a:rPr lang="es-EC" sz="1300" i="1">
                          <a:latin typeface="Cambria Math" panose="02040503050406030204" pitchFamily="18" charset="0"/>
                          <a:ea typeface="Cambria Math" panose="02040503050406030204" pitchFamily="18" charset="0"/>
                        </a:rPr>
                        <m:t>𝑇𝑎𝑠</m:t>
                      </m:r>
                      <m:sSub>
                        <m:sSubPr>
                          <m:ctrlPr>
                            <a:rPr lang="en-US" sz="1300" i="1">
                              <a:latin typeface="Cambria Math" panose="02040503050406030204" pitchFamily="18" charset="0"/>
                              <a:ea typeface="Cambria Math" panose="02040503050406030204" pitchFamily="18" charset="0"/>
                            </a:rPr>
                          </m:ctrlPr>
                        </m:sSubPr>
                        <m:e>
                          <m:r>
                            <a:rPr lang="es-EC" sz="1300" i="1">
                              <a:latin typeface="Cambria Math" panose="02040503050406030204" pitchFamily="18" charset="0"/>
                              <a:ea typeface="Cambria Math" panose="02040503050406030204" pitchFamily="18" charset="0"/>
                            </a:rPr>
                            <m:t>𝑎</m:t>
                          </m:r>
                        </m:e>
                        <m:sub>
                          <m:r>
                            <a:rPr lang="es-EC" sz="1300" i="1">
                              <a:latin typeface="Cambria Math" panose="02040503050406030204" pitchFamily="18" charset="0"/>
                              <a:ea typeface="Cambria Math" panose="02040503050406030204" pitchFamily="18" charset="0"/>
                            </a:rPr>
                            <m:t>𝑒𝑥𝑝𝑙𝑜𝑠𝑖𝑣𝑜𝑠</m:t>
                          </m:r>
                        </m:sub>
                      </m:sSub>
                      <m:r>
                        <a:rPr lang="es-EC" sz="1300" i="1">
                          <a:latin typeface="Cambria Math" panose="02040503050406030204" pitchFamily="18" charset="0"/>
                          <a:ea typeface="Cambria Math" panose="02040503050406030204" pitchFamily="18" charset="0"/>
                        </a:rPr>
                        <m:t>=</m:t>
                      </m:r>
                      <m:f>
                        <m:fPr>
                          <m:ctrlPr>
                            <a:rPr lang="en-US" sz="1300" i="1">
                              <a:latin typeface="Cambria Math" panose="02040503050406030204" pitchFamily="18" charset="0"/>
                              <a:ea typeface="Cambria Math" panose="02040503050406030204" pitchFamily="18" charset="0"/>
                            </a:rPr>
                          </m:ctrlPr>
                        </m:fPr>
                        <m:num>
                          <m:r>
                            <a:rPr lang="es-EC" sz="1300" i="1">
                              <a:latin typeface="Cambria Math" panose="02040503050406030204" pitchFamily="18" charset="0"/>
                              <a:ea typeface="Cambria Math" panose="02040503050406030204" pitchFamily="18" charset="0"/>
                            </a:rPr>
                            <m:t>13</m:t>
                          </m:r>
                        </m:num>
                        <m:den>
                          <m:r>
                            <a:rPr lang="es-EC" sz="1300" i="1">
                              <a:latin typeface="Cambria Math" panose="02040503050406030204" pitchFamily="18" charset="0"/>
                              <a:ea typeface="Cambria Math" panose="02040503050406030204" pitchFamily="18" charset="0"/>
                            </a:rPr>
                            <m:t>15</m:t>
                          </m:r>
                        </m:den>
                      </m:f>
                      <m:r>
                        <a:rPr lang="es-EC" sz="1300" i="1">
                          <a:latin typeface="Cambria Math" panose="02040503050406030204" pitchFamily="18" charset="0"/>
                          <a:ea typeface="Cambria Math" panose="02040503050406030204" pitchFamily="18" charset="0"/>
                        </a:rPr>
                        <m:t> </m:t>
                      </m:r>
                      <m:r>
                        <a:rPr lang="es-EC" sz="1300" i="1">
                          <a:latin typeface="Cambria Math" panose="02040503050406030204" pitchFamily="18" charset="0"/>
                          <a:ea typeface="Cambria Math" panose="02040503050406030204" pitchFamily="18" charset="0"/>
                        </a:rPr>
                        <m:t>𝑥</m:t>
                      </m:r>
                      <m:r>
                        <a:rPr lang="es-EC" sz="1300" i="1">
                          <a:latin typeface="Cambria Math" panose="02040503050406030204" pitchFamily="18" charset="0"/>
                          <a:ea typeface="Cambria Math" panose="02040503050406030204" pitchFamily="18" charset="0"/>
                        </a:rPr>
                        <m:t> 100=86.66%</m:t>
                      </m:r>
                    </m:oMath>
                  </m:oMathPara>
                </a14:m>
                <a:endParaRPr lang="en-US" sz="1300" dirty="0">
                  <a:latin typeface="Cambria Math" panose="02040503050406030204" pitchFamily="18" charset="0"/>
                  <a:ea typeface="Cambria Math" panose="02040503050406030204" pitchFamily="18" charset="0"/>
                </a:endParaRPr>
              </a:p>
            </p:txBody>
          </p:sp>
        </mc:Choice>
        <mc:Fallback xmlns="">
          <p:sp>
            <p:nvSpPr>
              <p:cNvPr id="18" name="Rectángulo 17">
                <a:extLst>
                  <a:ext uri="{FF2B5EF4-FFF2-40B4-BE49-F238E27FC236}">
                    <a16:creationId xmlns:a16="http://schemas.microsoft.com/office/drawing/2014/main" id="{C99A5D9B-46C7-4A47-A8B6-56F29BA755FD}"/>
                  </a:ext>
                </a:extLst>
              </p:cNvPr>
              <p:cNvSpPr>
                <a:spLocks noRot="1" noChangeAspect="1" noMove="1" noResize="1" noEditPoints="1" noAdjustHandles="1" noChangeArrowheads="1" noChangeShapeType="1" noTextEdit="1"/>
              </p:cNvSpPr>
              <p:nvPr/>
            </p:nvSpPr>
            <p:spPr>
              <a:xfrm>
                <a:off x="3692206" y="1938897"/>
                <a:ext cx="6096000" cy="2644506"/>
              </a:xfrm>
              <a:prstGeom prst="rect">
                <a:avLst/>
              </a:prstGeom>
              <a:blipFill>
                <a:blip r:embed="rId4"/>
                <a:stretch>
                  <a:fillRect l="-200"/>
                </a:stretch>
              </a:blipFill>
            </p:spPr>
            <p:txBody>
              <a:bodyPr/>
              <a:lstStyle/>
              <a:p>
                <a:r>
                  <a:rPr lang="en-US">
                    <a:noFill/>
                  </a:rPr>
                  <a:t> </a:t>
                </a:r>
              </a:p>
            </p:txBody>
          </p:sp>
        </mc:Fallback>
      </mc:AlternateContent>
      <p:sp>
        <p:nvSpPr>
          <p:cNvPr id="19" name="CuadroTexto 18">
            <a:extLst>
              <a:ext uri="{FF2B5EF4-FFF2-40B4-BE49-F238E27FC236}">
                <a16:creationId xmlns:a16="http://schemas.microsoft.com/office/drawing/2014/main" id="{81A0D199-07B6-4B96-858E-A07F5B6FF0AC}"/>
              </a:ext>
            </a:extLst>
          </p:cNvPr>
          <p:cNvSpPr txBox="1"/>
          <p:nvPr/>
        </p:nvSpPr>
        <p:spPr>
          <a:xfrm>
            <a:off x="4766149" y="18679"/>
            <a:ext cx="2659702"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5. Resultados</a:t>
            </a:r>
          </a:p>
        </p:txBody>
      </p:sp>
      <p:grpSp>
        <p:nvGrpSpPr>
          <p:cNvPr id="20" name="Grupo 19">
            <a:extLst>
              <a:ext uri="{FF2B5EF4-FFF2-40B4-BE49-F238E27FC236}">
                <a16:creationId xmlns:a16="http://schemas.microsoft.com/office/drawing/2014/main" id="{F100D8CF-07D9-4FC7-9CD2-0D07E9CF41D6}"/>
              </a:ext>
            </a:extLst>
          </p:cNvPr>
          <p:cNvGrpSpPr/>
          <p:nvPr/>
        </p:nvGrpSpPr>
        <p:grpSpPr>
          <a:xfrm>
            <a:off x="100885" y="6268179"/>
            <a:ext cx="11348320" cy="137931"/>
            <a:chOff x="842670" y="6366526"/>
            <a:chExt cx="8686800" cy="137468"/>
          </a:xfrm>
        </p:grpSpPr>
        <p:sp>
          <p:nvSpPr>
            <p:cNvPr id="22" name="Rectángulo 21">
              <a:extLst>
                <a:ext uri="{FF2B5EF4-FFF2-40B4-BE49-F238E27FC236}">
                  <a16:creationId xmlns:a16="http://schemas.microsoft.com/office/drawing/2014/main" id="{6938273A-F253-4D99-BF9C-3DB3BFC7A4F9}"/>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23" name="Rectángulo 22">
              <a:extLst>
                <a:ext uri="{FF2B5EF4-FFF2-40B4-BE49-F238E27FC236}">
                  <a16:creationId xmlns:a16="http://schemas.microsoft.com/office/drawing/2014/main" id="{A948FBAD-D99A-4979-953E-4DCDE65F7C56}"/>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24" name="24 CuadroTexto">
            <a:extLst>
              <a:ext uri="{FF2B5EF4-FFF2-40B4-BE49-F238E27FC236}">
                <a16:creationId xmlns:a16="http://schemas.microsoft.com/office/drawing/2014/main" id="{E794E334-23B8-482A-BCF5-896220DA6B13}"/>
              </a:ext>
            </a:extLst>
          </p:cNvPr>
          <p:cNvSpPr txBox="1"/>
          <p:nvPr/>
        </p:nvSpPr>
        <p:spPr>
          <a:xfrm>
            <a:off x="387409" y="6448652"/>
            <a:ext cx="1274619" cy="309266"/>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400" dirty="0">
                <a:solidFill>
                  <a:schemeClr val="bg2">
                    <a:lumMod val="75000"/>
                  </a:schemeClr>
                </a:solidFill>
                <a:latin typeface="Georgia" pitchFamily="18" charset="0"/>
              </a:rPr>
              <a:t>1.</a:t>
            </a:r>
            <a:r>
              <a:rPr lang="es-EC" sz="1400" dirty="0">
                <a:solidFill>
                  <a:schemeClr val="tx1"/>
                </a:solidFill>
                <a:latin typeface="Georgia" pitchFamily="18" charset="0"/>
              </a:rPr>
              <a:t> </a:t>
            </a:r>
            <a:r>
              <a:rPr lang="es-EC" sz="1400" dirty="0">
                <a:solidFill>
                  <a:schemeClr val="bg2">
                    <a:lumMod val="75000"/>
                  </a:schemeClr>
                </a:solidFill>
                <a:latin typeface="Georgia" pitchFamily="18" charset="0"/>
              </a:rPr>
              <a:t>Motivación</a:t>
            </a:r>
          </a:p>
        </p:txBody>
      </p:sp>
      <p:sp>
        <p:nvSpPr>
          <p:cNvPr id="25" name="25 CuadroTexto">
            <a:extLst>
              <a:ext uri="{FF2B5EF4-FFF2-40B4-BE49-F238E27FC236}">
                <a16:creationId xmlns:a16="http://schemas.microsoft.com/office/drawing/2014/main" id="{85E8B40B-9141-4F1D-933E-E490F313A4F3}"/>
              </a:ext>
            </a:extLst>
          </p:cNvPr>
          <p:cNvSpPr txBox="1"/>
          <p:nvPr/>
        </p:nvSpPr>
        <p:spPr>
          <a:xfrm>
            <a:off x="1689436" y="6455336"/>
            <a:ext cx="2531445" cy="311408"/>
          </a:xfrm>
          <a:prstGeom prst="rect">
            <a:avLst/>
          </a:prstGeom>
          <a:noFill/>
        </p:spPr>
        <p:txBody>
          <a:bodyPr wrap="square" rtlCol="0">
            <a:spAutoFit/>
          </a:bodyPr>
          <a:lstStyle/>
          <a:p>
            <a:r>
              <a:rPr lang="es-EC" sz="1400" dirty="0">
                <a:solidFill>
                  <a:schemeClr val="bg1">
                    <a:lumMod val="75000"/>
                  </a:schemeClr>
                </a:solidFill>
                <a:latin typeface="Georgia" pitchFamily="18" charset="0"/>
              </a:rPr>
              <a:t>2. Justificación e Importancia</a:t>
            </a:r>
          </a:p>
        </p:txBody>
      </p:sp>
      <p:sp>
        <p:nvSpPr>
          <p:cNvPr id="26" name="26 CuadroTexto">
            <a:extLst>
              <a:ext uri="{FF2B5EF4-FFF2-40B4-BE49-F238E27FC236}">
                <a16:creationId xmlns:a16="http://schemas.microsoft.com/office/drawing/2014/main" id="{FF1D07AD-F8A4-4F82-B730-2059F675E171}"/>
              </a:ext>
            </a:extLst>
          </p:cNvPr>
          <p:cNvSpPr txBox="1"/>
          <p:nvPr/>
        </p:nvSpPr>
        <p:spPr>
          <a:xfrm>
            <a:off x="4107760" y="6455336"/>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3. Objetivos</a:t>
            </a:r>
          </a:p>
        </p:txBody>
      </p:sp>
      <p:sp>
        <p:nvSpPr>
          <p:cNvPr id="27" name="27 CuadroTexto">
            <a:extLst>
              <a:ext uri="{FF2B5EF4-FFF2-40B4-BE49-F238E27FC236}">
                <a16:creationId xmlns:a16="http://schemas.microsoft.com/office/drawing/2014/main" id="{51C632C7-D526-47C5-B7EA-3BC0E8DD193F}"/>
              </a:ext>
            </a:extLst>
          </p:cNvPr>
          <p:cNvSpPr txBox="1"/>
          <p:nvPr/>
        </p:nvSpPr>
        <p:spPr>
          <a:xfrm>
            <a:off x="5245341" y="6460520"/>
            <a:ext cx="2216729"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4. Desarrollo de proyecto</a:t>
            </a:r>
          </a:p>
        </p:txBody>
      </p:sp>
      <p:sp>
        <p:nvSpPr>
          <p:cNvPr id="28" name="28 CuadroTexto">
            <a:extLst>
              <a:ext uri="{FF2B5EF4-FFF2-40B4-BE49-F238E27FC236}">
                <a16:creationId xmlns:a16="http://schemas.microsoft.com/office/drawing/2014/main" id="{1C0DA64E-B229-4A38-84D0-B30B9389A700}"/>
              </a:ext>
            </a:extLst>
          </p:cNvPr>
          <p:cNvSpPr txBox="1"/>
          <p:nvPr/>
        </p:nvSpPr>
        <p:spPr>
          <a:xfrm>
            <a:off x="8489016" y="6455336"/>
            <a:ext cx="3027713"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s-EC" sz="1400" dirty="0">
                <a:solidFill>
                  <a:schemeClr val="bg1">
                    <a:lumMod val="75000"/>
                  </a:schemeClr>
                </a:solidFill>
                <a:latin typeface="Georgia" pitchFamily="18" charset="0"/>
              </a:rPr>
              <a:t>5. Conclusiones y Recomendaciones</a:t>
            </a:r>
          </a:p>
        </p:txBody>
      </p:sp>
      <p:sp>
        <p:nvSpPr>
          <p:cNvPr id="29" name="26 CuadroTexto">
            <a:extLst>
              <a:ext uri="{FF2B5EF4-FFF2-40B4-BE49-F238E27FC236}">
                <a16:creationId xmlns:a16="http://schemas.microsoft.com/office/drawing/2014/main" id="{8FF3DFBD-25EF-4FE4-916D-DA8F6E93C195}"/>
              </a:ext>
            </a:extLst>
          </p:cNvPr>
          <p:cNvSpPr txBox="1"/>
          <p:nvPr/>
        </p:nvSpPr>
        <p:spPr>
          <a:xfrm>
            <a:off x="7325033" y="6457151"/>
            <a:ext cx="1274618" cy="30777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EC" sz="1400" dirty="0">
                <a:solidFill>
                  <a:schemeClr val="tx1"/>
                </a:solidFill>
                <a:latin typeface="Georgia" pitchFamily="18" charset="0"/>
              </a:rPr>
              <a:t>5. Resultados</a:t>
            </a:r>
          </a:p>
        </p:txBody>
      </p:sp>
    </p:spTree>
    <p:extLst>
      <p:ext uri="{BB962C8B-B14F-4D97-AF65-F5344CB8AC3E}">
        <p14:creationId xmlns:p14="http://schemas.microsoft.com/office/powerpoint/2010/main" val="158740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1"/>
            <a:ext cx="12192000" cy="56361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US"/>
          </a:p>
        </p:txBody>
      </p:sp>
      <p:sp>
        <p:nvSpPr>
          <p:cNvPr id="16" name="CuadroTexto 15"/>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5" y="8366"/>
            <a:ext cx="2062135" cy="532583"/>
          </a:xfrm>
          <a:prstGeom prst="rect">
            <a:avLst/>
          </a:prstGeom>
        </p:spPr>
      </p:pic>
      <p:sp>
        <p:nvSpPr>
          <p:cNvPr id="17" name="CuadroTexto 16"/>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2020</a:t>
            </a:r>
          </a:p>
        </p:txBody>
      </p:sp>
      <p:sp>
        <p:nvSpPr>
          <p:cNvPr id="21" name="Rectangle 9">
            <a:extLst>
              <a:ext uri="{FF2B5EF4-FFF2-40B4-BE49-F238E27FC236}">
                <a16:creationId xmlns:a16="http://schemas.microsoft.com/office/drawing/2014/main" id="{F5AFC5B0-6291-4467-BADF-0673838497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19 CuadroTexto">
            <a:extLst>
              <a:ext uri="{FF2B5EF4-FFF2-40B4-BE49-F238E27FC236}">
                <a16:creationId xmlns:a16="http://schemas.microsoft.com/office/drawing/2014/main" id="{45E999B0-87A1-4B69-81F8-FCB4EA4CC3F8}"/>
              </a:ext>
            </a:extLst>
          </p:cNvPr>
          <p:cNvSpPr txBox="1"/>
          <p:nvPr/>
        </p:nvSpPr>
        <p:spPr>
          <a:xfrm>
            <a:off x="645539" y="780354"/>
            <a:ext cx="6378715" cy="461665"/>
          </a:xfrm>
          <a:prstGeom prst="rect">
            <a:avLst/>
          </a:prstGeom>
          <a:noFill/>
        </p:spPr>
        <p:txBody>
          <a:bodyPr wrap="square" rtlCol="0">
            <a:spAutoFit/>
          </a:bodyPr>
          <a:lstStyle/>
          <a:p>
            <a:r>
              <a:rPr lang="es-EC" sz="2400" b="1" u="sng" dirty="0">
                <a:latin typeface="Georgia" pitchFamily="18" charset="0"/>
              </a:rPr>
              <a:t>Resultados</a:t>
            </a:r>
          </a:p>
        </p:txBody>
      </p:sp>
      <p:sp>
        <p:nvSpPr>
          <p:cNvPr id="43" name="CuadroTexto 42">
            <a:extLst>
              <a:ext uri="{FF2B5EF4-FFF2-40B4-BE49-F238E27FC236}">
                <a16:creationId xmlns:a16="http://schemas.microsoft.com/office/drawing/2014/main" id="{A46E0E60-4758-4D04-89E7-B274955551F7}"/>
              </a:ext>
            </a:extLst>
          </p:cNvPr>
          <p:cNvSpPr txBox="1"/>
          <p:nvPr/>
        </p:nvSpPr>
        <p:spPr>
          <a:xfrm>
            <a:off x="11584254" y="6241490"/>
            <a:ext cx="506861" cy="369550"/>
          </a:xfrm>
          <a:prstGeom prst="rect">
            <a:avLst/>
          </a:prstGeom>
          <a:noFill/>
          <a:ln>
            <a:solidFill>
              <a:schemeClr val="tx1"/>
            </a:solidFill>
          </a:ln>
        </p:spPr>
        <p:txBody>
          <a:bodyPr wrap="square" rtlCol="0">
            <a:spAutoFit/>
          </a:bodyPr>
          <a:lstStyle/>
          <a:p>
            <a:pPr algn="ctr"/>
            <a:r>
              <a:rPr lang="es-US" dirty="0"/>
              <a:t>22</a:t>
            </a:r>
          </a:p>
        </p:txBody>
      </p:sp>
      <p:graphicFrame>
        <p:nvGraphicFramePr>
          <p:cNvPr id="2" name="Tabla 1">
            <a:extLst>
              <a:ext uri="{FF2B5EF4-FFF2-40B4-BE49-F238E27FC236}">
                <a16:creationId xmlns:a16="http://schemas.microsoft.com/office/drawing/2014/main" id="{7C168953-63A5-495B-8718-6A9CFBF47EA7}"/>
              </a:ext>
            </a:extLst>
          </p:cNvPr>
          <p:cNvGraphicFramePr>
            <a:graphicFrameLocks noGrp="1"/>
          </p:cNvGraphicFramePr>
          <p:nvPr>
            <p:extLst>
              <p:ext uri="{D42A27DB-BD31-4B8C-83A1-F6EECF244321}">
                <p14:modId xmlns:p14="http://schemas.microsoft.com/office/powerpoint/2010/main" val="1343454422"/>
              </p:ext>
            </p:extLst>
          </p:nvPr>
        </p:nvGraphicFramePr>
        <p:xfrm>
          <a:off x="1444469" y="1199718"/>
          <a:ext cx="9538047" cy="5244765"/>
        </p:xfrm>
        <a:graphic>
          <a:graphicData uri="http://schemas.openxmlformats.org/drawingml/2006/table">
            <a:tbl>
              <a:tblPr firstRow="1" firstCol="1" bandRow="1">
                <a:tableStyleId>{2D5ABB26-0587-4C30-8999-92F81FD0307C}</a:tableStyleId>
              </a:tblPr>
              <a:tblGrid>
                <a:gridCol w="1059783">
                  <a:extLst>
                    <a:ext uri="{9D8B030D-6E8A-4147-A177-3AD203B41FA5}">
                      <a16:colId xmlns:a16="http://schemas.microsoft.com/office/drawing/2014/main" val="3650293666"/>
                    </a:ext>
                  </a:extLst>
                </a:gridCol>
                <a:gridCol w="1059783">
                  <a:extLst>
                    <a:ext uri="{9D8B030D-6E8A-4147-A177-3AD203B41FA5}">
                      <a16:colId xmlns:a16="http://schemas.microsoft.com/office/drawing/2014/main" val="3266148485"/>
                    </a:ext>
                  </a:extLst>
                </a:gridCol>
                <a:gridCol w="1059783">
                  <a:extLst>
                    <a:ext uri="{9D8B030D-6E8A-4147-A177-3AD203B41FA5}">
                      <a16:colId xmlns:a16="http://schemas.microsoft.com/office/drawing/2014/main" val="2584194674"/>
                    </a:ext>
                  </a:extLst>
                </a:gridCol>
                <a:gridCol w="1059783">
                  <a:extLst>
                    <a:ext uri="{9D8B030D-6E8A-4147-A177-3AD203B41FA5}">
                      <a16:colId xmlns:a16="http://schemas.microsoft.com/office/drawing/2014/main" val="2214963406"/>
                    </a:ext>
                  </a:extLst>
                </a:gridCol>
                <a:gridCol w="1059783">
                  <a:extLst>
                    <a:ext uri="{9D8B030D-6E8A-4147-A177-3AD203B41FA5}">
                      <a16:colId xmlns:a16="http://schemas.microsoft.com/office/drawing/2014/main" val="845612316"/>
                    </a:ext>
                  </a:extLst>
                </a:gridCol>
                <a:gridCol w="1059783">
                  <a:extLst>
                    <a:ext uri="{9D8B030D-6E8A-4147-A177-3AD203B41FA5}">
                      <a16:colId xmlns:a16="http://schemas.microsoft.com/office/drawing/2014/main" val="153369817"/>
                    </a:ext>
                  </a:extLst>
                </a:gridCol>
                <a:gridCol w="1059783">
                  <a:extLst>
                    <a:ext uri="{9D8B030D-6E8A-4147-A177-3AD203B41FA5}">
                      <a16:colId xmlns:a16="http://schemas.microsoft.com/office/drawing/2014/main" val="600393064"/>
                    </a:ext>
                  </a:extLst>
                </a:gridCol>
                <a:gridCol w="1059783">
                  <a:extLst>
                    <a:ext uri="{9D8B030D-6E8A-4147-A177-3AD203B41FA5}">
                      <a16:colId xmlns:a16="http://schemas.microsoft.com/office/drawing/2014/main" val="1678018808"/>
                    </a:ext>
                  </a:extLst>
                </a:gridCol>
                <a:gridCol w="1059783">
                  <a:extLst>
                    <a:ext uri="{9D8B030D-6E8A-4147-A177-3AD203B41FA5}">
                      <a16:colId xmlns:a16="http://schemas.microsoft.com/office/drawing/2014/main" val="547074999"/>
                    </a:ext>
                  </a:extLst>
                </a:gridCol>
              </a:tblGrid>
              <a:tr h="237242">
                <a:tc rowSpan="2">
                  <a:txBody>
                    <a:bodyPr/>
                    <a:lstStyle/>
                    <a:p>
                      <a:pPr indent="180340" algn="ctr">
                        <a:lnSpc>
                          <a:spcPct val="200000"/>
                        </a:lnSpc>
                        <a:spcAft>
                          <a:spcPts val="0"/>
                        </a:spcAft>
                      </a:pPr>
                      <a:r>
                        <a:rPr lang="en-US" sz="1000" dirty="0">
                          <a:effectLst/>
                        </a:rPr>
                        <a:t>ITEM</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rowSpan="2" gridSpan="2">
                  <a:txBody>
                    <a:bodyPr/>
                    <a:lstStyle/>
                    <a:p>
                      <a:pPr indent="180340" algn="ctr">
                        <a:lnSpc>
                          <a:spcPct val="200000"/>
                        </a:lnSpc>
                        <a:spcAft>
                          <a:spcPts val="0"/>
                        </a:spcAft>
                      </a:pPr>
                      <a:r>
                        <a:rPr lang="en-US" sz="1000" dirty="0">
                          <a:effectLst/>
                        </a:rPr>
                        <a:t>FECHA</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rowSpan="2" hMerge="1">
                  <a:txBody>
                    <a:bodyPr/>
                    <a:lstStyle/>
                    <a:p>
                      <a:endParaRPr lang="en-US"/>
                    </a:p>
                  </a:txBody>
                  <a:tcPr/>
                </a:tc>
                <a:tc rowSpan="2">
                  <a:txBody>
                    <a:bodyPr/>
                    <a:lstStyle/>
                    <a:p>
                      <a:pPr indent="180340" algn="ctr">
                        <a:lnSpc>
                          <a:spcPct val="200000"/>
                        </a:lnSpc>
                        <a:spcAft>
                          <a:spcPts val="0"/>
                        </a:spcAft>
                      </a:pPr>
                      <a:r>
                        <a:rPr lang="en-US" sz="1000">
                          <a:effectLst/>
                        </a:rPr>
                        <a:t>SUSTANCIA</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rowSpan="2">
                  <a:txBody>
                    <a:bodyPr/>
                    <a:lstStyle/>
                    <a:p>
                      <a:pPr indent="180340" algn="ctr">
                        <a:lnSpc>
                          <a:spcPct val="200000"/>
                        </a:lnSpc>
                        <a:spcAft>
                          <a:spcPts val="0"/>
                        </a:spcAft>
                      </a:pPr>
                      <a:r>
                        <a:rPr lang="en-US" sz="1000">
                          <a:effectLst/>
                        </a:rPr>
                        <a:t>CANTIDAD</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gridSpan="2">
                  <a:txBody>
                    <a:bodyPr/>
                    <a:lstStyle/>
                    <a:p>
                      <a:pPr indent="180340" algn="ctr">
                        <a:lnSpc>
                          <a:spcPct val="200000"/>
                        </a:lnSpc>
                        <a:spcAft>
                          <a:spcPts val="0"/>
                        </a:spcAft>
                      </a:pPr>
                      <a:r>
                        <a:rPr lang="en-US" sz="1000">
                          <a:effectLst/>
                        </a:rPr>
                        <a:t>CUANTITATIVA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hMerge="1">
                  <a:txBody>
                    <a:bodyPr/>
                    <a:lstStyle/>
                    <a:p>
                      <a:endParaRPr lang="en-US"/>
                    </a:p>
                  </a:txBody>
                  <a:tcPr/>
                </a:tc>
                <a:tc rowSpan="2">
                  <a:txBody>
                    <a:bodyPr/>
                    <a:lstStyle/>
                    <a:p>
                      <a:pPr indent="180340" algn="ctr">
                        <a:lnSpc>
                          <a:spcPct val="200000"/>
                        </a:lnSpc>
                        <a:spcAft>
                          <a:spcPts val="0"/>
                        </a:spcAft>
                      </a:pPr>
                      <a:r>
                        <a:rPr lang="en-US" sz="1000">
                          <a:effectLst/>
                        </a:rPr>
                        <a:t>%Error en POL</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rowSpan="2">
                  <a:txBody>
                    <a:bodyPr/>
                    <a:lstStyle/>
                    <a:p>
                      <a:pPr indent="180340" algn="ctr">
                        <a:lnSpc>
                          <a:spcPct val="200000"/>
                        </a:lnSpc>
                        <a:spcAft>
                          <a:spcPts val="0"/>
                        </a:spcAft>
                      </a:pPr>
                      <a:r>
                        <a:rPr lang="en-US" sz="1000">
                          <a:effectLst/>
                        </a:rPr>
                        <a:t>%Error en TNT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extLst>
                  <a:ext uri="{0D108BD9-81ED-4DB2-BD59-A6C34878D82A}">
                    <a16:rowId xmlns:a16="http://schemas.microsoft.com/office/drawing/2014/main" val="607854129"/>
                  </a:ext>
                </a:extLst>
              </a:tr>
              <a:tr h="259314">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indent="180340" algn="l">
                        <a:lnSpc>
                          <a:spcPct val="200000"/>
                        </a:lnSpc>
                        <a:spcAft>
                          <a:spcPts val="0"/>
                        </a:spcAft>
                      </a:pPr>
                      <a:r>
                        <a:rPr lang="en-US" sz="1000">
                          <a:effectLst/>
                        </a:rPr>
                        <a:t>POL</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l">
                        <a:lnSpc>
                          <a:spcPct val="200000"/>
                        </a:lnSpc>
                        <a:spcAft>
                          <a:spcPts val="0"/>
                        </a:spcAft>
                      </a:pPr>
                      <a:r>
                        <a:rPr lang="en-US" sz="1000">
                          <a:effectLst/>
                        </a:rPr>
                        <a:t>TNT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59412288"/>
                  </a:ext>
                </a:extLst>
              </a:tr>
              <a:tr h="236511">
                <a:tc>
                  <a:txBody>
                    <a:bodyPr/>
                    <a:lstStyle/>
                    <a:p>
                      <a:pPr indent="180340" algn="r">
                        <a:lnSpc>
                          <a:spcPct val="200000"/>
                        </a:lnSpc>
                        <a:spcAft>
                          <a:spcPts val="0"/>
                        </a:spcAft>
                      </a:pPr>
                      <a:r>
                        <a:rPr lang="en-US" sz="1000">
                          <a:effectLst/>
                        </a:rPr>
                        <a:t>1</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dirty="0">
                          <a:effectLst/>
                        </a:rPr>
                        <a:t>11/28/2019</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11:02 AM</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l">
                        <a:lnSpc>
                          <a:spcPct val="200000"/>
                        </a:lnSpc>
                        <a:spcAft>
                          <a:spcPts val="0"/>
                        </a:spcAft>
                      </a:pPr>
                      <a:r>
                        <a:rPr lang="en-US" sz="1000">
                          <a:effectLst/>
                        </a:rPr>
                        <a:t>POL</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2.89</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-0.04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42.2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100.8</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extLst>
                  <a:ext uri="{0D108BD9-81ED-4DB2-BD59-A6C34878D82A}">
                    <a16:rowId xmlns:a16="http://schemas.microsoft.com/office/drawing/2014/main" val="2732746131"/>
                  </a:ext>
                </a:extLst>
              </a:tr>
              <a:tr h="236511">
                <a:tc>
                  <a:txBody>
                    <a:bodyPr/>
                    <a:lstStyle/>
                    <a:p>
                      <a:pPr indent="180340" algn="r">
                        <a:lnSpc>
                          <a:spcPct val="200000"/>
                        </a:lnSpc>
                        <a:spcAft>
                          <a:spcPts val="0"/>
                        </a:spcAft>
                      </a:pPr>
                      <a:r>
                        <a:rPr lang="en-US" sz="1000">
                          <a:effectLst/>
                        </a:rPr>
                        <a:t>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dirty="0">
                          <a:effectLst/>
                        </a:rPr>
                        <a:t>11/28/2019</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dirty="0">
                          <a:effectLst/>
                        </a:rPr>
                        <a:t>12:21 PM</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l">
                        <a:lnSpc>
                          <a:spcPct val="200000"/>
                        </a:lnSpc>
                        <a:spcAft>
                          <a:spcPts val="0"/>
                        </a:spcAft>
                      </a:pPr>
                      <a:r>
                        <a:rPr lang="en-US" sz="1000">
                          <a:effectLst/>
                        </a:rPr>
                        <a:t>POL</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13.21</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-3.24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164.2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164.8</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extLst>
                  <a:ext uri="{0D108BD9-81ED-4DB2-BD59-A6C34878D82A}">
                    <a16:rowId xmlns:a16="http://schemas.microsoft.com/office/drawing/2014/main" val="4043497344"/>
                  </a:ext>
                </a:extLst>
              </a:tr>
              <a:tr h="236511">
                <a:tc>
                  <a:txBody>
                    <a:bodyPr/>
                    <a:lstStyle/>
                    <a:p>
                      <a:pPr indent="180340" algn="r">
                        <a:lnSpc>
                          <a:spcPct val="200000"/>
                        </a:lnSpc>
                        <a:spcAft>
                          <a:spcPts val="0"/>
                        </a:spcAft>
                      </a:pPr>
                      <a:r>
                        <a:rPr lang="en-US" sz="1000">
                          <a:effectLst/>
                        </a:rPr>
                        <a:t>3</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11/29/2019</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dirty="0">
                          <a:effectLst/>
                        </a:rPr>
                        <a:t>11:11 AM</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l">
                        <a:lnSpc>
                          <a:spcPct val="200000"/>
                        </a:lnSpc>
                        <a:spcAft>
                          <a:spcPts val="0"/>
                        </a:spcAft>
                      </a:pPr>
                      <a:r>
                        <a:rPr lang="en-US" sz="1000">
                          <a:effectLst/>
                        </a:rPr>
                        <a:t>TNT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3</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0.27</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1.97</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91</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34.33</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extLst>
                  <a:ext uri="{0D108BD9-81ED-4DB2-BD59-A6C34878D82A}">
                    <a16:rowId xmlns:a16="http://schemas.microsoft.com/office/drawing/2014/main" val="3544548013"/>
                  </a:ext>
                </a:extLst>
              </a:tr>
              <a:tr h="236511">
                <a:tc>
                  <a:txBody>
                    <a:bodyPr/>
                    <a:lstStyle/>
                    <a:p>
                      <a:pPr indent="180340" algn="r">
                        <a:lnSpc>
                          <a:spcPct val="200000"/>
                        </a:lnSpc>
                        <a:spcAft>
                          <a:spcPts val="0"/>
                        </a:spcAft>
                      </a:pPr>
                      <a:r>
                        <a:rPr lang="en-US" sz="1000">
                          <a:effectLst/>
                        </a:rPr>
                        <a:t>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11/28/2019</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dirty="0">
                          <a:effectLst/>
                        </a:rPr>
                        <a:t>12:50 PM</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l">
                        <a:lnSpc>
                          <a:spcPct val="200000"/>
                        </a:lnSpc>
                        <a:spcAft>
                          <a:spcPts val="0"/>
                        </a:spcAft>
                      </a:pPr>
                      <a:r>
                        <a:rPr lang="en-US" sz="1000">
                          <a:effectLst/>
                        </a:rPr>
                        <a:t>TNT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3</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4.32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-0.57</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44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119</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extLst>
                  <a:ext uri="{0D108BD9-81ED-4DB2-BD59-A6C34878D82A}">
                    <a16:rowId xmlns:a16="http://schemas.microsoft.com/office/drawing/2014/main" val="3991291588"/>
                  </a:ext>
                </a:extLst>
              </a:tr>
              <a:tr h="236511">
                <a:tc>
                  <a:txBody>
                    <a:bodyPr/>
                    <a:lstStyle/>
                    <a:p>
                      <a:pPr indent="180340" algn="r">
                        <a:lnSpc>
                          <a:spcPct val="200000"/>
                        </a:lnSpc>
                        <a:spcAft>
                          <a:spcPts val="0"/>
                        </a:spcAft>
                      </a:pPr>
                      <a:r>
                        <a:rPr lang="en-US" sz="1000">
                          <a:effectLst/>
                        </a:rPr>
                        <a:t>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11/28/2019</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11:46 AM</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l">
                        <a:lnSpc>
                          <a:spcPct val="200000"/>
                        </a:lnSpc>
                        <a:spcAft>
                          <a:spcPts val="0"/>
                        </a:spcAft>
                      </a:pPr>
                      <a:r>
                        <a:rPr lang="en-US" sz="1000" dirty="0">
                          <a:effectLst/>
                        </a:rPr>
                        <a:t>POL</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3</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18.42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-5.59</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514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286.33</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extLst>
                  <a:ext uri="{0D108BD9-81ED-4DB2-BD59-A6C34878D82A}">
                    <a16:rowId xmlns:a16="http://schemas.microsoft.com/office/drawing/2014/main" val="1437063810"/>
                  </a:ext>
                </a:extLst>
              </a:tr>
              <a:tr h="236511">
                <a:tc>
                  <a:txBody>
                    <a:bodyPr/>
                    <a:lstStyle/>
                    <a:p>
                      <a:pPr indent="180340" algn="r">
                        <a:lnSpc>
                          <a:spcPct val="200000"/>
                        </a:lnSpc>
                        <a:spcAft>
                          <a:spcPts val="0"/>
                        </a:spcAft>
                      </a:pPr>
                      <a:r>
                        <a:rPr lang="en-US" sz="1000">
                          <a:effectLst/>
                        </a:rPr>
                        <a:t>6</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11/29/2019</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12:44 PM</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l">
                        <a:lnSpc>
                          <a:spcPct val="200000"/>
                        </a:lnSpc>
                        <a:spcAft>
                          <a:spcPts val="0"/>
                        </a:spcAft>
                      </a:pPr>
                      <a:r>
                        <a:rPr lang="en-US" sz="1000" dirty="0">
                          <a:effectLst/>
                        </a:rPr>
                        <a:t>POL</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3</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0.04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0.85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98.66</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71.67</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extLst>
                  <a:ext uri="{0D108BD9-81ED-4DB2-BD59-A6C34878D82A}">
                    <a16:rowId xmlns:a16="http://schemas.microsoft.com/office/drawing/2014/main" val="3516583608"/>
                  </a:ext>
                </a:extLst>
              </a:tr>
              <a:tr h="236511">
                <a:tc>
                  <a:txBody>
                    <a:bodyPr/>
                    <a:lstStyle/>
                    <a:p>
                      <a:pPr indent="180340" algn="r">
                        <a:lnSpc>
                          <a:spcPct val="200000"/>
                        </a:lnSpc>
                        <a:spcAft>
                          <a:spcPts val="0"/>
                        </a:spcAft>
                      </a:pPr>
                      <a:r>
                        <a:rPr lang="en-US" sz="1000">
                          <a:effectLst/>
                        </a:rPr>
                        <a:t>7</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11/28/2019</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3:16 PM</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l">
                        <a:lnSpc>
                          <a:spcPct val="200000"/>
                        </a:lnSpc>
                        <a:spcAft>
                          <a:spcPts val="0"/>
                        </a:spcAft>
                      </a:pPr>
                      <a:r>
                        <a:rPr lang="en-US" sz="1000">
                          <a:effectLst/>
                        </a:rPr>
                        <a:t>POL</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dirty="0">
                          <a:effectLst/>
                        </a:rPr>
                        <a:t>3</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1.34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0.07</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55.33</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97.67</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extLst>
                  <a:ext uri="{0D108BD9-81ED-4DB2-BD59-A6C34878D82A}">
                    <a16:rowId xmlns:a16="http://schemas.microsoft.com/office/drawing/2014/main" val="3572765994"/>
                  </a:ext>
                </a:extLst>
              </a:tr>
              <a:tr h="236511">
                <a:tc>
                  <a:txBody>
                    <a:bodyPr/>
                    <a:lstStyle/>
                    <a:p>
                      <a:pPr indent="180340" algn="r">
                        <a:lnSpc>
                          <a:spcPct val="200000"/>
                        </a:lnSpc>
                        <a:spcAft>
                          <a:spcPts val="0"/>
                        </a:spcAft>
                      </a:pPr>
                      <a:r>
                        <a:rPr lang="en-US" sz="1000">
                          <a:effectLst/>
                        </a:rPr>
                        <a:t>8</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11/28/2019</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11:52 AM</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l">
                        <a:lnSpc>
                          <a:spcPct val="200000"/>
                        </a:lnSpc>
                        <a:spcAft>
                          <a:spcPts val="0"/>
                        </a:spcAft>
                      </a:pPr>
                      <a:r>
                        <a:rPr lang="en-US" sz="1000">
                          <a:effectLst/>
                        </a:rPr>
                        <a:t>TNT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dirty="0">
                          <a:effectLst/>
                        </a:rPr>
                        <a:t>4</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17.43</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-6.74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335.75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268.5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extLst>
                  <a:ext uri="{0D108BD9-81ED-4DB2-BD59-A6C34878D82A}">
                    <a16:rowId xmlns:a16="http://schemas.microsoft.com/office/drawing/2014/main" val="1934575247"/>
                  </a:ext>
                </a:extLst>
              </a:tr>
              <a:tr h="236511">
                <a:tc>
                  <a:txBody>
                    <a:bodyPr/>
                    <a:lstStyle/>
                    <a:p>
                      <a:pPr indent="180340" algn="r">
                        <a:lnSpc>
                          <a:spcPct val="200000"/>
                        </a:lnSpc>
                        <a:spcAft>
                          <a:spcPts val="0"/>
                        </a:spcAft>
                      </a:pPr>
                      <a:r>
                        <a:rPr lang="en-US" sz="1000">
                          <a:effectLst/>
                        </a:rPr>
                        <a:t>9</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11/29/2019</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11:58 AM</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l">
                        <a:lnSpc>
                          <a:spcPct val="200000"/>
                        </a:lnSpc>
                        <a:spcAft>
                          <a:spcPts val="0"/>
                        </a:spcAft>
                      </a:pPr>
                      <a:r>
                        <a:rPr lang="en-US" sz="1000" dirty="0">
                          <a:effectLst/>
                        </a:rPr>
                        <a:t>TNT</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dirty="0">
                          <a:effectLst/>
                        </a:rPr>
                        <a:t>21.58</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-6.35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439.5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258.75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extLst>
                  <a:ext uri="{0D108BD9-81ED-4DB2-BD59-A6C34878D82A}">
                    <a16:rowId xmlns:a16="http://schemas.microsoft.com/office/drawing/2014/main" val="2223286706"/>
                  </a:ext>
                </a:extLst>
              </a:tr>
              <a:tr h="236511">
                <a:tc>
                  <a:txBody>
                    <a:bodyPr/>
                    <a:lstStyle/>
                    <a:p>
                      <a:pPr indent="180340" algn="r">
                        <a:lnSpc>
                          <a:spcPct val="200000"/>
                        </a:lnSpc>
                        <a:spcAft>
                          <a:spcPts val="0"/>
                        </a:spcAft>
                      </a:pPr>
                      <a:r>
                        <a:rPr lang="en-US" sz="1000">
                          <a:effectLst/>
                        </a:rPr>
                        <a:t>10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11/28/2019</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3:20 PM</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l">
                        <a:lnSpc>
                          <a:spcPct val="200000"/>
                        </a:lnSpc>
                        <a:spcAft>
                          <a:spcPts val="0"/>
                        </a:spcAft>
                      </a:pPr>
                      <a:r>
                        <a:rPr lang="en-US" sz="1000">
                          <a:effectLst/>
                        </a:rPr>
                        <a:t>TNT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1.29</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dirty="0">
                          <a:effectLst/>
                        </a:rPr>
                        <a:t>1.27</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67.75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68.25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extLst>
                  <a:ext uri="{0D108BD9-81ED-4DB2-BD59-A6C34878D82A}">
                    <a16:rowId xmlns:a16="http://schemas.microsoft.com/office/drawing/2014/main" val="820445630"/>
                  </a:ext>
                </a:extLst>
              </a:tr>
              <a:tr h="236511">
                <a:tc>
                  <a:txBody>
                    <a:bodyPr/>
                    <a:lstStyle/>
                    <a:p>
                      <a:pPr indent="180340" algn="r">
                        <a:lnSpc>
                          <a:spcPct val="200000"/>
                        </a:lnSpc>
                        <a:spcAft>
                          <a:spcPts val="0"/>
                        </a:spcAft>
                      </a:pPr>
                      <a:r>
                        <a:rPr lang="en-US" sz="1000">
                          <a:effectLst/>
                        </a:rPr>
                        <a:t>11</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11/28/2019</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12:10 PM</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l">
                        <a:lnSpc>
                          <a:spcPct val="200000"/>
                        </a:lnSpc>
                        <a:spcAft>
                          <a:spcPts val="0"/>
                        </a:spcAft>
                      </a:pPr>
                      <a:r>
                        <a:rPr lang="en-US" sz="1000">
                          <a:effectLst/>
                        </a:rPr>
                        <a:t>POL</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14.45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dirty="0">
                          <a:effectLst/>
                        </a:rPr>
                        <a:t>-4.19</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261.25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204.75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extLst>
                  <a:ext uri="{0D108BD9-81ED-4DB2-BD59-A6C34878D82A}">
                    <a16:rowId xmlns:a16="http://schemas.microsoft.com/office/drawing/2014/main" val="4093885170"/>
                  </a:ext>
                </a:extLst>
              </a:tr>
              <a:tr h="236511">
                <a:tc>
                  <a:txBody>
                    <a:bodyPr/>
                    <a:lstStyle/>
                    <a:p>
                      <a:pPr indent="180340" algn="r">
                        <a:lnSpc>
                          <a:spcPct val="200000"/>
                        </a:lnSpc>
                        <a:spcAft>
                          <a:spcPts val="0"/>
                        </a:spcAft>
                      </a:pPr>
                      <a:r>
                        <a:rPr lang="en-US" sz="1000">
                          <a:effectLst/>
                        </a:rPr>
                        <a:t>12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11/29/2019</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3:25 PM</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l">
                        <a:lnSpc>
                          <a:spcPct val="200000"/>
                        </a:lnSpc>
                        <a:spcAft>
                          <a:spcPts val="0"/>
                        </a:spcAft>
                      </a:pPr>
                      <a:r>
                        <a:rPr lang="en-US" sz="1000">
                          <a:effectLst/>
                        </a:rPr>
                        <a:t>POL</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1.56</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1.01</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dirty="0">
                          <a:effectLst/>
                        </a:rPr>
                        <a:t>61</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74.75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extLst>
                  <a:ext uri="{0D108BD9-81ED-4DB2-BD59-A6C34878D82A}">
                    <a16:rowId xmlns:a16="http://schemas.microsoft.com/office/drawing/2014/main" val="1921997598"/>
                  </a:ext>
                </a:extLst>
              </a:tr>
              <a:tr h="236511">
                <a:tc>
                  <a:txBody>
                    <a:bodyPr/>
                    <a:lstStyle/>
                    <a:p>
                      <a:pPr indent="180340" algn="r">
                        <a:lnSpc>
                          <a:spcPct val="200000"/>
                        </a:lnSpc>
                        <a:spcAft>
                          <a:spcPts val="0"/>
                        </a:spcAft>
                      </a:pPr>
                      <a:r>
                        <a:rPr lang="en-US" sz="1000">
                          <a:effectLst/>
                        </a:rPr>
                        <a:t>13</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11/29/2019</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12:15 PM</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l">
                        <a:lnSpc>
                          <a:spcPct val="200000"/>
                        </a:lnSpc>
                        <a:spcAft>
                          <a:spcPts val="0"/>
                        </a:spcAft>
                      </a:pPr>
                      <a:r>
                        <a:rPr lang="en-US" sz="1000">
                          <a:effectLst/>
                        </a:rPr>
                        <a:t>TNT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19.39</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-6.08</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287.8</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dirty="0">
                          <a:effectLst/>
                        </a:rPr>
                        <a:t>221.6</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extLst>
                  <a:ext uri="{0D108BD9-81ED-4DB2-BD59-A6C34878D82A}">
                    <a16:rowId xmlns:a16="http://schemas.microsoft.com/office/drawing/2014/main" val="1649132205"/>
                  </a:ext>
                </a:extLst>
              </a:tr>
              <a:tr h="236511">
                <a:tc>
                  <a:txBody>
                    <a:bodyPr/>
                    <a:lstStyle/>
                    <a:p>
                      <a:pPr indent="180340" algn="r">
                        <a:lnSpc>
                          <a:spcPct val="200000"/>
                        </a:lnSpc>
                        <a:spcAft>
                          <a:spcPts val="0"/>
                        </a:spcAft>
                      </a:pPr>
                      <a:r>
                        <a:rPr lang="en-US" sz="1000">
                          <a:effectLst/>
                        </a:rPr>
                        <a:t>14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11/28/2019</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3:31 PM</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l">
                        <a:lnSpc>
                          <a:spcPct val="200000"/>
                        </a:lnSpc>
                        <a:spcAft>
                          <a:spcPts val="0"/>
                        </a:spcAft>
                      </a:pPr>
                      <a:r>
                        <a:rPr lang="en-US" sz="1000">
                          <a:effectLst/>
                        </a:rPr>
                        <a:t>TNT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0.91</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1.43</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81.8</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dirty="0">
                          <a:effectLst/>
                        </a:rPr>
                        <a:t>71.4</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extLst>
                  <a:ext uri="{0D108BD9-81ED-4DB2-BD59-A6C34878D82A}">
                    <a16:rowId xmlns:a16="http://schemas.microsoft.com/office/drawing/2014/main" val="3462726048"/>
                  </a:ext>
                </a:extLst>
              </a:tr>
              <a:tr h="236511">
                <a:tc>
                  <a:txBody>
                    <a:bodyPr/>
                    <a:lstStyle/>
                    <a:p>
                      <a:pPr indent="180340" algn="r">
                        <a:lnSpc>
                          <a:spcPct val="200000"/>
                        </a:lnSpc>
                        <a:spcAft>
                          <a:spcPts val="0"/>
                        </a:spcAft>
                      </a:pPr>
                      <a:r>
                        <a:rPr lang="en-US" sz="1000">
                          <a:effectLst/>
                        </a:rPr>
                        <a:t>15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11/29/2019</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3:11 PM</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l">
                        <a:lnSpc>
                          <a:spcPct val="200000"/>
                        </a:lnSpc>
                        <a:spcAft>
                          <a:spcPts val="0"/>
                        </a:spcAft>
                      </a:pPr>
                      <a:r>
                        <a:rPr lang="en-US" sz="1000">
                          <a:effectLst/>
                        </a:rPr>
                        <a:t>TNT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5.45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-1.28</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9</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dirty="0">
                          <a:effectLst/>
                        </a:rPr>
                        <a:t>125.6</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extLst>
                  <a:ext uri="{0D108BD9-81ED-4DB2-BD59-A6C34878D82A}">
                    <a16:rowId xmlns:a16="http://schemas.microsoft.com/office/drawing/2014/main" val="2397225500"/>
                  </a:ext>
                </a:extLst>
              </a:tr>
              <a:tr h="512361">
                <a:tc>
                  <a:txBody>
                    <a:bodyPr/>
                    <a:lstStyle/>
                    <a:p>
                      <a:pPr algn="ctr"/>
                      <a:endParaRPr lang="en-US" sz="1000">
                        <a:effectLst/>
                        <a:latin typeface="Times New Roman" panose="02020603050405020304" pitchFamily="18" charset="0"/>
                        <a:cs typeface="Times New Roman" panose="02020603050405020304" pitchFamily="18" charset="0"/>
                      </a:endParaRPr>
                    </a:p>
                  </a:txBody>
                  <a:tcPr marL="51469" marR="51469" marT="0" marB="0" anchor="ctr"/>
                </a:tc>
                <a:tc>
                  <a:txBody>
                    <a:bodyPr/>
                    <a:lstStyle/>
                    <a:p>
                      <a:pPr algn="ctr"/>
                      <a:endParaRPr lang="en-US" sz="1000">
                        <a:effectLst/>
                        <a:latin typeface="Times New Roman" panose="02020603050405020304" pitchFamily="18" charset="0"/>
                        <a:cs typeface="Times New Roman" panose="02020603050405020304" pitchFamily="18" charset="0"/>
                      </a:endParaRPr>
                    </a:p>
                  </a:txBody>
                  <a:tcPr marL="51469" marR="51469" marT="0" marB="0" anchor="ctr"/>
                </a:tc>
                <a:tc>
                  <a:txBody>
                    <a:bodyPr/>
                    <a:lstStyle/>
                    <a:p>
                      <a:pPr algn="ctr"/>
                      <a:endParaRPr lang="en-US" sz="1000">
                        <a:effectLst/>
                        <a:latin typeface="Times New Roman" panose="02020603050405020304" pitchFamily="18" charset="0"/>
                        <a:cs typeface="Times New Roman" panose="02020603050405020304" pitchFamily="18" charset="0"/>
                      </a:endParaRPr>
                    </a:p>
                  </a:txBody>
                  <a:tcPr marL="51469" marR="51469" marT="0" marB="0" anchor="ctr"/>
                </a:tc>
                <a:tc>
                  <a:txBody>
                    <a:bodyPr/>
                    <a:lstStyle/>
                    <a:p>
                      <a:pPr algn="ctr"/>
                      <a:endParaRPr lang="en-US" sz="1000">
                        <a:effectLst/>
                        <a:latin typeface="Times New Roman" panose="02020603050405020304" pitchFamily="18" charset="0"/>
                        <a:cs typeface="Times New Roman" panose="02020603050405020304" pitchFamily="18" charset="0"/>
                      </a:endParaRPr>
                    </a:p>
                  </a:txBody>
                  <a:tcPr marL="51469" marR="51469" marT="0" marB="0" anchor="ctr"/>
                </a:tc>
                <a:tc>
                  <a:txBody>
                    <a:bodyPr/>
                    <a:lstStyle/>
                    <a:p>
                      <a:pPr algn="ctr"/>
                      <a:endParaRPr lang="en-US" sz="1000">
                        <a:effectLst/>
                        <a:latin typeface="Times New Roman" panose="02020603050405020304" pitchFamily="18" charset="0"/>
                        <a:cs typeface="Times New Roman" panose="02020603050405020304" pitchFamily="18" charset="0"/>
                      </a:endParaRPr>
                    </a:p>
                  </a:txBody>
                  <a:tcPr marL="51469" marR="51469" marT="0" marB="0" anchor="ctr"/>
                </a:tc>
                <a:tc>
                  <a:txBody>
                    <a:bodyPr/>
                    <a:lstStyle/>
                    <a:p>
                      <a:pPr algn="ctr"/>
                      <a:endParaRPr lang="en-US" sz="1000">
                        <a:effectLst/>
                        <a:latin typeface="Times New Roman" panose="02020603050405020304" pitchFamily="18"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 Total de error</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a:effectLst/>
                        </a:rPr>
                        <a:t>170.22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1000" dirty="0">
                          <a:effectLst/>
                        </a:rPr>
                        <a:t>144.55</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extLst>
                  <a:ext uri="{0D108BD9-81ED-4DB2-BD59-A6C34878D82A}">
                    <a16:rowId xmlns:a16="http://schemas.microsoft.com/office/drawing/2014/main" val="3288752607"/>
                  </a:ext>
                </a:extLst>
              </a:tr>
              <a:tr h="236511">
                <a:tc>
                  <a:txBody>
                    <a:bodyPr/>
                    <a:lstStyle/>
                    <a:p>
                      <a:pPr indent="180340" algn="r">
                        <a:lnSpc>
                          <a:spcPct val="200000"/>
                        </a:lnSpc>
                        <a:spcAft>
                          <a:spcPts val="0"/>
                        </a:spcAft>
                      </a:pPr>
                      <a:r>
                        <a:rPr lang="en-US" sz="800">
                          <a:effectLst/>
                        </a:rPr>
                        <a:t> </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l">
                        <a:lnSpc>
                          <a:spcPct val="200000"/>
                        </a:lnSpc>
                        <a:spcAft>
                          <a:spcPts val="0"/>
                        </a:spcAft>
                      </a:pPr>
                      <a:r>
                        <a:rPr lang="en-US" sz="800">
                          <a:effectLst/>
                        </a:rPr>
                        <a:t> </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l">
                        <a:lnSpc>
                          <a:spcPct val="200000"/>
                        </a:lnSpc>
                        <a:spcAft>
                          <a:spcPts val="0"/>
                        </a:spcAft>
                      </a:pPr>
                      <a:r>
                        <a:rPr lang="en-US" sz="800">
                          <a:effectLst/>
                        </a:rPr>
                        <a:t> </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l">
                        <a:lnSpc>
                          <a:spcPct val="200000"/>
                        </a:lnSpc>
                        <a:spcAft>
                          <a:spcPts val="0"/>
                        </a:spcAft>
                      </a:pPr>
                      <a:r>
                        <a:rPr lang="en-US" sz="800" dirty="0">
                          <a:effectLst/>
                        </a:rPr>
                        <a:t> </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l">
                        <a:lnSpc>
                          <a:spcPct val="200000"/>
                        </a:lnSpc>
                        <a:spcAft>
                          <a:spcPts val="0"/>
                        </a:spcAft>
                      </a:pPr>
                      <a:r>
                        <a:rPr lang="en-US" sz="800">
                          <a:effectLst/>
                        </a:rPr>
                        <a:t> </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l">
                        <a:lnSpc>
                          <a:spcPct val="200000"/>
                        </a:lnSpc>
                        <a:spcAft>
                          <a:spcPts val="0"/>
                        </a:spcAft>
                      </a:pPr>
                      <a:r>
                        <a:rPr lang="en-US" sz="800">
                          <a:effectLst/>
                        </a:rPr>
                        <a:t> </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l">
                        <a:lnSpc>
                          <a:spcPct val="200000"/>
                        </a:lnSpc>
                        <a:spcAft>
                          <a:spcPts val="0"/>
                        </a:spcAft>
                      </a:pPr>
                      <a:r>
                        <a:rPr lang="en-US" sz="800">
                          <a:effectLst/>
                        </a:rPr>
                        <a:t> </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800">
                          <a:effectLst/>
                        </a:rPr>
                        <a:t> </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tc>
                  <a:txBody>
                    <a:bodyPr/>
                    <a:lstStyle/>
                    <a:p>
                      <a:pPr indent="180340" algn="r">
                        <a:lnSpc>
                          <a:spcPct val="200000"/>
                        </a:lnSpc>
                        <a:spcAft>
                          <a:spcPts val="0"/>
                        </a:spcAft>
                      </a:pPr>
                      <a:r>
                        <a:rPr lang="en-US" sz="800" dirty="0">
                          <a:effectLst/>
                        </a:rPr>
                        <a:t> </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69" marR="51469" marT="0" marB="0" anchor="ctr"/>
                </a:tc>
                <a:extLst>
                  <a:ext uri="{0D108BD9-81ED-4DB2-BD59-A6C34878D82A}">
                    <a16:rowId xmlns:a16="http://schemas.microsoft.com/office/drawing/2014/main" val="1374952091"/>
                  </a:ext>
                </a:extLst>
              </a:tr>
            </a:tbl>
          </a:graphicData>
        </a:graphic>
      </p:graphicFrame>
      <p:sp>
        <p:nvSpPr>
          <p:cNvPr id="19" name="CuadroTexto 18">
            <a:extLst>
              <a:ext uri="{FF2B5EF4-FFF2-40B4-BE49-F238E27FC236}">
                <a16:creationId xmlns:a16="http://schemas.microsoft.com/office/drawing/2014/main" id="{55F268CF-98E9-4389-BC29-04097916C4DF}"/>
              </a:ext>
            </a:extLst>
          </p:cNvPr>
          <p:cNvSpPr txBox="1"/>
          <p:nvPr/>
        </p:nvSpPr>
        <p:spPr>
          <a:xfrm>
            <a:off x="4766149" y="18679"/>
            <a:ext cx="2659702"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5. Resultados</a:t>
            </a:r>
          </a:p>
        </p:txBody>
      </p:sp>
      <p:grpSp>
        <p:nvGrpSpPr>
          <p:cNvPr id="20" name="Grupo 19">
            <a:extLst>
              <a:ext uri="{FF2B5EF4-FFF2-40B4-BE49-F238E27FC236}">
                <a16:creationId xmlns:a16="http://schemas.microsoft.com/office/drawing/2014/main" id="{047692AA-E14C-4DE5-9377-7060D20BCB77}"/>
              </a:ext>
            </a:extLst>
          </p:cNvPr>
          <p:cNvGrpSpPr/>
          <p:nvPr/>
        </p:nvGrpSpPr>
        <p:grpSpPr>
          <a:xfrm>
            <a:off x="100885" y="6268179"/>
            <a:ext cx="11348320" cy="137931"/>
            <a:chOff x="842670" y="6366526"/>
            <a:chExt cx="8686800" cy="137468"/>
          </a:xfrm>
        </p:grpSpPr>
        <p:sp>
          <p:nvSpPr>
            <p:cNvPr id="22" name="Rectángulo 21">
              <a:extLst>
                <a:ext uri="{FF2B5EF4-FFF2-40B4-BE49-F238E27FC236}">
                  <a16:creationId xmlns:a16="http://schemas.microsoft.com/office/drawing/2014/main" id="{5675D2B1-472E-4C85-88EB-4AAB2DDBA81C}"/>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23" name="Rectángulo 22">
              <a:extLst>
                <a:ext uri="{FF2B5EF4-FFF2-40B4-BE49-F238E27FC236}">
                  <a16:creationId xmlns:a16="http://schemas.microsoft.com/office/drawing/2014/main" id="{837468BE-4384-41FC-9499-06F1B839B6A2}"/>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24" name="24 CuadroTexto">
            <a:extLst>
              <a:ext uri="{FF2B5EF4-FFF2-40B4-BE49-F238E27FC236}">
                <a16:creationId xmlns:a16="http://schemas.microsoft.com/office/drawing/2014/main" id="{6DDD8A54-E15E-48CE-920B-B0A5EC6B8F7B}"/>
              </a:ext>
            </a:extLst>
          </p:cNvPr>
          <p:cNvSpPr txBox="1"/>
          <p:nvPr/>
        </p:nvSpPr>
        <p:spPr>
          <a:xfrm>
            <a:off x="387409" y="6448652"/>
            <a:ext cx="1274619" cy="309266"/>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400" dirty="0">
                <a:solidFill>
                  <a:schemeClr val="bg2">
                    <a:lumMod val="75000"/>
                  </a:schemeClr>
                </a:solidFill>
                <a:latin typeface="Georgia" pitchFamily="18" charset="0"/>
              </a:rPr>
              <a:t>1.</a:t>
            </a:r>
            <a:r>
              <a:rPr lang="es-EC" sz="1400" dirty="0">
                <a:solidFill>
                  <a:schemeClr val="tx1"/>
                </a:solidFill>
                <a:latin typeface="Georgia" pitchFamily="18" charset="0"/>
              </a:rPr>
              <a:t> </a:t>
            </a:r>
            <a:r>
              <a:rPr lang="es-EC" sz="1400" dirty="0">
                <a:solidFill>
                  <a:schemeClr val="bg2">
                    <a:lumMod val="75000"/>
                  </a:schemeClr>
                </a:solidFill>
                <a:latin typeface="Georgia" pitchFamily="18" charset="0"/>
              </a:rPr>
              <a:t>Motivación</a:t>
            </a:r>
          </a:p>
        </p:txBody>
      </p:sp>
      <p:sp>
        <p:nvSpPr>
          <p:cNvPr id="25" name="25 CuadroTexto">
            <a:extLst>
              <a:ext uri="{FF2B5EF4-FFF2-40B4-BE49-F238E27FC236}">
                <a16:creationId xmlns:a16="http://schemas.microsoft.com/office/drawing/2014/main" id="{DB05E251-D34F-4641-A5CC-0B9FB4B26B8D}"/>
              </a:ext>
            </a:extLst>
          </p:cNvPr>
          <p:cNvSpPr txBox="1"/>
          <p:nvPr/>
        </p:nvSpPr>
        <p:spPr>
          <a:xfrm>
            <a:off x="1689436" y="6455336"/>
            <a:ext cx="2531445" cy="311408"/>
          </a:xfrm>
          <a:prstGeom prst="rect">
            <a:avLst/>
          </a:prstGeom>
          <a:noFill/>
        </p:spPr>
        <p:txBody>
          <a:bodyPr wrap="square" rtlCol="0">
            <a:spAutoFit/>
          </a:bodyPr>
          <a:lstStyle/>
          <a:p>
            <a:r>
              <a:rPr lang="es-EC" sz="1400" dirty="0">
                <a:solidFill>
                  <a:schemeClr val="bg1">
                    <a:lumMod val="75000"/>
                  </a:schemeClr>
                </a:solidFill>
                <a:latin typeface="Georgia" pitchFamily="18" charset="0"/>
              </a:rPr>
              <a:t>2. Justificación e Importancia</a:t>
            </a:r>
          </a:p>
        </p:txBody>
      </p:sp>
      <p:sp>
        <p:nvSpPr>
          <p:cNvPr id="26" name="26 CuadroTexto">
            <a:extLst>
              <a:ext uri="{FF2B5EF4-FFF2-40B4-BE49-F238E27FC236}">
                <a16:creationId xmlns:a16="http://schemas.microsoft.com/office/drawing/2014/main" id="{D3C4D1F5-22EE-4991-B20C-1FB86EB88D9F}"/>
              </a:ext>
            </a:extLst>
          </p:cNvPr>
          <p:cNvSpPr txBox="1"/>
          <p:nvPr/>
        </p:nvSpPr>
        <p:spPr>
          <a:xfrm>
            <a:off x="4107760" y="6455336"/>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3. Objetivos</a:t>
            </a:r>
          </a:p>
        </p:txBody>
      </p:sp>
      <p:sp>
        <p:nvSpPr>
          <p:cNvPr id="27" name="27 CuadroTexto">
            <a:extLst>
              <a:ext uri="{FF2B5EF4-FFF2-40B4-BE49-F238E27FC236}">
                <a16:creationId xmlns:a16="http://schemas.microsoft.com/office/drawing/2014/main" id="{40FB4514-FDFB-4DA6-B297-E0A7393393F6}"/>
              </a:ext>
            </a:extLst>
          </p:cNvPr>
          <p:cNvSpPr txBox="1"/>
          <p:nvPr/>
        </p:nvSpPr>
        <p:spPr>
          <a:xfrm>
            <a:off x="5245341" y="6460520"/>
            <a:ext cx="2216729"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4. Desarrollo de proyecto</a:t>
            </a:r>
          </a:p>
        </p:txBody>
      </p:sp>
      <p:sp>
        <p:nvSpPr>
          <p:cNvPr id="28" name="28 CuadroTexto">
            <a:extLst>
              <a:ext uri="{FF2B5EF4-FFF2-40B4-BE49-F238E27FC236}">
                <a16:creationId xmlns:a16="http://schemas.microsoft.com/office/drawing/2014/main" id="{63D15423-9FBD-4639-9E6F-9AB28C6206A0}"/>
              </a:ext>
            </a:extLst>
          </p:cNvPr>
          <p:cNvSpPr txBox="1"/>
          <p:nvPr/>
        </p:nvSpPr>
        <p:spPr>
          <a:xfrm>
            <a:off x="8489016" y="6455336"/>
            <a:ext cx="3027713"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s-EC" sz="1400" dirty="0">
                <a:solidFill>
                  <a:schemeClr val="bg1">
                    <a:lumMod val="75000"/>
                  </a:schemeClr>
                </a:solidFill>
                <a:latin typeface="Georgia" pitchFamily="18" charset="0"/>
              </a:rPr>
              <a:t>5. Conclusiones y Recomendaciones</a:t>
            </a:r>
          </a:p>
        </p:txBody>
      </p:sp>
      <p:sp>
        <p:nvSpPr>
          <p:cNvPr id="29" name="26 CuadroTexto">
            <a:extLst>
              <a:ext uri="{FF2B5EF4-FFF2-40B4-BE49-F238E27FC236}">
                <a16:creationId xmlns:a16="http://schemas.microsoft.com/office/drawing/2014/main" id="{E943806A-EDC7-438E-A39F-D75BBFB5C52A}"/>
              </a:ext>
            </a:extLst>
          </p:cNvPr>
          <p:cNvSpPr txBox="1"/>
          <p:nvPr/>
        </p:nvSpPr>
        <p:spPr>
          <a:xfrm>
            <a:off x="7325033" y="6457151"/>
            <a:ext cx="1274618" cy="30777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EC" sz="1400" dirty="0">
                <a:solidFill>
                  <a:schemeClr val="tx1"/>
                </a:solidFill>
                <a:latin typeface="Georgia" pitchFamily="18" charset="0"/>
              </a:rPr>
              <a:t>5. Resultados</a:t>
            </a:r>
          </a:p>
        </p:txBody>
      </p:sp>
    </p:spTree>
    <p:extLst>
      <p:ext uri="{BB962C8B-B14F-4D97-AF65-F5344CB8AC3E}">
        <p14:creationId xmlns:p14="http://schemas.microsoft.com/office/powerpoint/2010/main" val="176331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1"/>
            <a:ext cx="12192000" cy="56361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US"/>
          </a:p>
        </p:txBody>
      </p:sp>
      <p:sp>
        <p:nvSpPr>
          <p:cNvPr id="16" name="CuadroTexto 15"/>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5" y="8366"/>
            <a:ext cx="2062135" cy="532583"/>
          </a:xfrm>
          <a:prstGeom prst="rect">
            <a:avLst/>
          </a:prstGeom>
        </p:spPr>
      </p:pic>
      <p:sp>
        <p:nvSpPr>
          <p:cNvPr id="17" name="CuadroTexto 16"/>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2020</a:t>
            </a:r>
          </a:p>
        </p:txBody>
      </p:sp>
      <p:sp>
        <p:nvSpPr>
          <p:cNvPr id="21" name="Rectangle 9">
            <a:extLst>
              <a:ext uri="{FF2B5EF4-FFF2-40B4-BE49-F238E27FC236}">
                <a16:creationId xmlns:a16="http://schemas.microsoft.com/office/drawing/2014/main" id="{F5AFC5B0-6291-4467-BADF-0673838497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19 CuadroTexto">
            <a:extLst>
              <a:ext uri="{FF2B5EF4-FFF2-40B4-BE49-F238E27FC236}">
                <a16:creationId xmlns:a16="http://schemas.microsoft.com/office/drawing/2014/main" id="{45E999B0-87A1-4B69-81F8-FCB4EA4CC3F8}"/>
              </a:ext>
            </a:extLst>
          </p:cNvPr>
          <p:cNvSpPr txBox="1"/>
          <p:nvPr/>
        </p:nvSpPr>
        <p:spPr>
          <a:xfrm>
            <a:off x="645539" y="780354"/>
            <a:ext cx="6378715" cy="461665"/>
          </a:xfrm>
          <a:prstGeom prst="rect">
            <a:avLst/>
          </a:prstGeom>
          <a:noFill/>
        </p:spPr>
        <p:txBody>
          <a:bodyPr wrap="square" rtlCol="0">
            <a:spAutoFit/>
          </a:bodyPr>
          <a:lstStyle/>
          <a:p>
            <a:r>
              <a:rPr lang="es-EC" sz="2400" b="1" u="sng" dirty="0">
                <a:latin typeface="Georgia" pitchFamily="18" charset="0"/>
              </a:rPr>
              <a:t>Resultados</a:t>
            </a:r>
          </a:p>
        </p:txBody>
      </p:sp>
      <p:sp>
        <p:nvSpPr>
          <p:cNvPr id="43" name="CuadroTexto 42">
            <a:extLst>
              <a:ext uri="{FF2B5EF4-FFF2-40B4-BE49-F238E27FC236}">
                <a16:creationId xmlns:a16="http://schemas.microsoft.com/office/drawing/2014/main" id="{A46E0E60-4758-4D04-89E7-B274955551F7}"/>
              </a:ext>
            </a:extLst>
          </p:cNvPr>
          <p:cNvSpPr txBox="1"/>
          <p:nvPr/>
        </p:nvSpPr>
        <p:spPr>
          <a:xfrm>
            <a:off x="11584254" y="6241490"/>
            <a:ext cx="506861" cy="369550"/>
          </a:xfrm>
          <a:prstGeom prst="rect">
            <a:avLst/>
          </a:prstGeom>
          <a:noFill/>
          <a:ln>
            <a:solidFill>
              <a:schemeClr val="tx1"/>
            </a:solidFill>
          </a:ln>
        </p:spPr>
        <p:txBody>
          <a:bodyPr wrap="square" rtlCol="0">
            <a:spAutoFit/>
          </a:bodyPr>
          <a:lstStyle/>
          <a:p>
            <a:pPr algn="ctr"/>
            <a:r>
              <a:rPr lang="es-US" dirty="0"/>
              <a:t>23</a:t>
            </a:r>
          </a:p>
        </p:txBody>
      </p:sp>
      <mc:AlternateContent xmlns:mc="http://schemas.openxmlformats.org/markup-compatibility/2006" xmlns:a14="http://schemas.microsoft.com/office/drawing/2010/main">
        <mc:Choice Requires="a14">
          <p:sp>
            <p:nvSpPr>
              <p:cNvPr id="19" name="Rectángulo 18">
                <a:extLst>
                  <a:ext uri="{FF2B5EF4-FFF2-40B4-BE49-F238E27FC236}">
                    <a16:creationId xmlns:a16="http://schemas.microsoft.com/office/drawing/2014/main" id="{69B2BEBA-78B6-4403-B662-2311DDDB7244}"/>
                  </a:ext>
                </a:extLst>
              </p:cNvPr>
              <p:cNvSpPr/>
              <p:nvPr/>
            </p:nvSpPr>
            <p:spPr>
              <a:xfrm>
                <a:off x="3372660" y="2093643"/>
                <a:ext cx="6096000" cy="2149819"/>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sz="1300" dirty="0">
                    <a:latin typeface="Georgia" panose="02040502050405020303" pitchFamily="18" charset="0"/>
                    <a:ea typeface="Calibri" panose="020F0502020204030204" pitchFamily="34" charset="0"/>
                    <a:cs typeface="Times New Roman" panose="02020603050405020304" pitchFamily="18" charset="0"/>
                  </a:rPr>
                  <a:t>Análisis cuantitativo de la sustancia:</a:t>
                </a:r>
                <a:endParaRPr lang="es-EC" sz="1300" dirty="0">
                  <a:effectLst/>
                  <a:latin typeface="Georgia" panose="02040502050405020303" pitchFamily="18" charset="0"/>
                  <a:ea typeface="Calibri" panose="020F0502020204030204" pitchFamily="34" charset="0"/>
                  <a:cs typeface="Times New Roman" panose="02020603050405020304" pitchFamily="18" charset="0"/>
                </a:endParaRPr>
              </a:p>
              <a:p>
                <a:pPr marL="457200" algn="just">
                  <a:lnSpc>
                    <a:spcPct val="150000"/>
                  </a:lnSpc>
                  <a:spcAft>
                    <a:spcPts val="0"/>
                  </a:spcAft>
                </a:pPr>
                <a14:m>
                  <m:oMathPara xmlns:m="http://schemas.openxmlformats.org/officeDocument/2006/math">
                    <m:oMathParaPr>
                      <m:jc m:val="centerGroup"/>
                    </m:oMathParaPr>
                    <m:oMath xmlns:m="http://schemas.openxmlformats.org/officeDocument/2006/math">
                      <m:r>
                        <a:rPr lang="es-EC" sz="1300" i="1">
                          <a:latin typeface="Cambria Math" panose="02040503050406030204" pitchFamily="18" charset="0"/>
                          <a:ea typeface="Calibri" panose="020F0502020204030204" pitchFamily="34" charset="0"/>
                          <a:cs typeface="Times New Roman" panose="02020603050405020304" pitchFamily="18" charset="0"/>
                        </a:rPr>
                        <m:t>𝑡𝑜𝑡𝑎𝑙</m:t>
                      </m:r>
                      <m:r>
                        <a:rPr lang="es-EC" sz="1300" i="1">
                          <a:latin typeface="Cambria Math" panose="02040503050406030204" pitchFamily="18" charset="0"/>
                          <a:ea typeface="Calibri" panose="020F0502020204030204" pitchFamily="34" charset="0"/>
                          <a:cs typeface="Times New Roman" panose="02020603050405020304" pitchFamily="18" charset="0"/>
                        </a:rPr>
                        <m:t> </m:t>
                      </m:r>
                      <m:r>
                        <a:rPr lang="es-EC" sz="1300" i="1">
                          <a:latin typeface="Cambria Math" panose="02040503050406030204" pitchFamily="18" charset="0"/>
                          <a:ea typeface="Calibri" panose="020F0502020204030204" pitchFamily="34" charset="0"/>
                          <a:cs typeface="Times New Roman" panose="02020603050405020304" pitchFamily="18" charset="0"/>
                        </a:rPr>
                        <m:t>𝑠𝑢𝑠𝑡𝑎𝑛𝑐𝑖𝑎𝑠</m:t>
                      </m:r>
                      <m:r>
                        <a:rPr lang="es-EC" sz="1300" i="1">
                          <a:latin typeface="Cambria Math" panose="02040503050406030204" pitchFamily="18" charset="0"/>
                          <a:ea typeface="Calibri" panose="020F0502020204030204" pitchFamily="34" charset="0"/>
                          <a:cs typeface="Times New Roman" panose="02020603050405020304" pitchFamily="18" charset="0"/>
                        </a:rPr>
                        <m:t>=15</m:t>
                      </m:r>
                    </m:oMath>
                  </m:oMathPara>
                </a14:m>
                <a:endParaRPr lang="es-EC" sz="1300" dirty="0">
                  <a:effectLst/>
                  <a:latin typeface="Georgia" panose="02040502050405020303" pitchFamily="18" charset="0"/>
                  <a:ea typeface="Calibri" panose="020F0502020204030204" pitchFamily="34" charset="0"/>
                  <a:cs typeface="Times New Roman" panose="02020603050405020304" pitchFamily="18" charset="0"/>
                </a:endParaRPr>
              </a:p>
              <a:p>
                <a:pPr marL="457200" algn="just">
                  <a:lnSpc>
                    <a:spcPct val="150000"/>
                  </a:lnSpc>
                  <a:spcAft>
                    <a:spcPts val="0"/>
                  </a:spcAft>
                </a:pPr>
                <a:endParaRPr lang="es-EC" sz="1300" dirty="0">
                  <a:effectLst/>
                  <a:latin typeface="Georgia" panose="02040502050405020303"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s-EC" sz="1300" i="1">
                          <a:latin typeface="Cambria Math" panose="02040503050406030204" pitchFamily="18" charset="0"/>
                          <a:ea typeface="Cambria Math" panose="02040503050406030204" pitchFamily="18" charset="0"/>
                        </a:rPr>
                        <m:t>%</m:t>
                      </m:r>
                      <m:r>
                        <a:rPr lang="es-EC" sz="1300" i="1">
                          <a:latin typeface="Cambria Math" panose="02040503050406030204" pitchFamily="18" charset="0"/>
                          <a:ea typeface="Cambria Math" panose="02040503050406030204" pitchFamily="18" charset="0"/>
                        </a:rPr>
                        <m:t>𝐸𝑟𝑟𝑜</m:t>
                      </m:r>
                      <m:sSub>
                        <m:sSubPr>
                          <m:ctrlPr>
                            <a:rPr lang="en-US" sz="1300" i="1">
                              <a:latin typeface="Cambria Math" panose="02040503050406030204" pitchFamily="18" charset="0"/>
                              <a:ea typeface="Cambria Math" panose="02040503050406030204" pitchFamily="18" charset="0"/>
                            </a:rPr>
                          </m:ctrlPr>
                        </m:sSubPr>
                        <m:e>
                          <m:r>
                            <a:rPr lang="es-EC" sz="1300" i="1">
                              <a:latin typeface="Cambria Math" panose="02040503050406030204" pitchFamily="18" charset="0"/>
                              <a:ea typeface="Cambria Math" panose="02040503050406030204" pitchFamily="18" charset="0"/>
                            </a:rPr>
                            <m:t>𝑟</m:t>
                          </m:r>
                        </m:e>
                        <m:sub>
                          <m:r>
                            <a:rPr lang="es-EC" sz="1300" i="1">
                              <a:latin typeface="Cambria Math" panose="02040503050406030204" pitchFamily="18" charset="0"/>
                              <a:ea typeface="Cambria Math" panose="02040503050406030204" pitchFamily="18" charset="0"/>
                            </a:rPr>
                            <m:t>𝑡𝑜𝑡𝑎𝑙</m:t>
                          </m:r>
                        </m:sub>
                      </m:sSub>
                      <m:r>
                        <a:rPr lang="es-EC" sz="1300" i="1">
                          <a:latin typeface="Cambria Math" panose="02040503050406030204" pitchFamily="18" charset="0"/>
                          <a:ea typeface="Cambria Math" panose="02040503050406030204" pitchFamily="18" charset="0"/>
                        </a:rPr>
                        <m:t>=</m:t>
                      </m:r>
                      <m:f>
                        <m:fPr>
                          <m:ctrlPr>
                            <a:rPr lang="en-US" sz="1300" i="1">
                              <a:latin typeface="Cambria Math" panose="02040503050406030204" pitchFamily="18" charset="0"/>
                              <a:ea typeface="Cambria Math" panose="02040503050406030204" pitchFamily="18" charset="0"/>
                            </a:rPr>
                          </m:ctrlPr>
                        </m:fPr>
                        <m:num>
                          <m:r>
                            <a:rPr lang="es-EC" sz="1300" i="1">
                              <a:latin typeface="Cambria Math" panose="02040503050406030204" pitchFamily="18" charset="0"/>
                              <a:ea typeface="Cambria Math" panose="02040503050406030204" pitchFamily="18" charset="0"/>
                            </a:rPr>
                            <m:t>%</m:t>
                          </m:r>
                          <m:r>
                            <a:rPr lang="es-EC" sz="1300" i="1">
                              <a:latin typeface="Cambria Math" panose="02040503050406030204" pitchFamily="18" charset="0"/>
                              <a:ea typeface="Cambria Math" panose="02040503050406030204" pitchFamily="18" charset="0"/>
                            </a:rPr>
                            <m:t>𝐸𝑟𝑟𝑜𝑟</m:t>
                          </m:r>
                          <m:r>
                            <a:rPr lang="es-EC" sz="1300" i="1">
                              <a:latin typeface="Cambria Math" panose="02040503050406030204" pitchFamily="18" charset="0"/>
                              <a:ea typeface="Cambria Math" panose="02040503050406030204" pitchFamily="18" charset="0"/>
                            </a:rPr>
                            <m:t> </m:t>
                          </m:r>
                          <m:r>
                            <a:rPr lang="es-EC" sz="1300" i="1">
                              <a:latin typeface="Cambria Math" panose="02040503050406030204" pitchFamily="18" charset="0"/>
                              <a:ea typeface="Cambria Math" panose="02040503050406030204" pitchFamily="18" charset="0"/>
                            </a:rPr>
                            <m:t>𝑒𝑛</m:t>
                          </m:r>
                          <m:r>
                            <a:rPr lang="es-EC" sz="1300" i="1">
                              <a:latin typeface="Cambria Math" panose="02040503050406030204" pitchFamily="18" charset="0"/>
                              <a:ea typeface="Cambria Math" panose="02040503050406030204" pitchFamily="18" charset="0"/>
                            </a:rPr>
                            <m:t> </m:t>
                          </m:r>
                          <m:r>
                            <a:rPr lang="es-EC" sz="1300" i="1">
                              <a:latin typeface="Cambria Math" panose="02040503050406030204" pitchFamily="18" charset="0"/>
                              <a:ea typeface="Cambria Math" panose="02040503050406030204" pitchFamily="18" charset="0"/>
                            </a:rPr>
                            <m:t>𝑃𝑜𝑙</m:t>
                          </m:r>
                          <m:r>
                            <a:rPr lang="es-EC" sz="1300" i="1">
                              <a:latin typeface="Cambria Math" panose="02040503050406030204" pitchFamily="18" charset="0"/>
                              <a:ea typeface="Cambria Math" panose="02040503050406030204" pitchFamily="18" charset="0"/>
                            </a:rPr>
                            <m:t> +%</m:t>
                          </m:r>
                          <m:r>
                            <a:rPr lang="es-EC" sz="1300" i="1">
                              <a:latin typeface="Cambria Math" panose="02040503050406030204" pitchFamily="18" charset="0"/>
                              <a:ea typeface="Cambria Math" panose="02040503050406030204" pitchFamily="18" charset="0"/>
                            </a:rPr>
                            <m:t>𝐸𝑟𝑟𝑜𝑟</m:t>
                          </m:r>
                          <m:r>
                            <a:rPr lang="es-EC" sz="1300" i="1">
                              <a:latin typeface="Cambria Math" panose="02040503050406030204" pitchFamily="18" charset="0"/>
                              <a:ea typeface="Cambria Math" panose="02040503050406030204" pitchFamily="18" charset="0"/>
                            </a:rPr>
                            <m:t> </m:t>
                          </m:r>
                          <m:r>
                            <a:rPr lang="es-EC" sz="1300" i="1">
                              <a:latin typeface="Cambria Math" panose="02040503050406030204" pitchFamily="18" charset="0"/>
                              <a:ea typeface="Cambria Math" panose="02040503050406030204" pitchFamily="18" charset="0"/>
                            </a:rPr>
                            <m:t>𝑒𝑛</m:t>
                          </m:r>
                          <m:r>
                            <a:rPr lang="es-EC" sz="1300" i="1">
                              <a:latin typeface="Cambria Math" panose="02040503050406030204" pitchFamily="18" charset="0"/>
                              <a:ea typeface="Cambria Math" panose="02040503050406030204" pitchFamily="18" charset="0"/>
                            </a:rPr>
                            <m:t> </m:t>
                          </m:r>
                          <m:r>
                            <a:rPr lang="es-EC" sz="1300" i="1">
                              <a:latin typeface="Cambria Math" panose="02040503050406030204" pitchFamily="18" charset="0"/>
                              <a:ea typeface="Cambria Math" panose="02040503050406030204" pitchFamily="18" charset="0"/>
                            </a:rPr>
                            <m:t>𝑇𝑁𝑇</m:t>
                          </m:r>
                        </m:num>
                        <m:den>
                          <m:r>
                            <a:rPr lang="es-EC" sz="1300" i="1">
                              <a:latin typeface="Cambria Math" panose="02040503050406030204" pitchFamily="18" charset="0"/>
                              <a:ea typeface="Cambria Math" panose="02040503050406030204" pitchFamily="18" charset="0"/>
                            </a:rPr>
                            <m:t>2</m:t>
                          </m:r>
                        </m:den>
                      </m:f>
                    </m:oMath>
                  </m:oMathPara>
                </a14:m>
                <a:endParaRPr lang="en-US" sz="1300" dirty="0">
                  <a:latin typeface="Cambria Math" panose="02040503050406030204" pitchFamily="18" charset="0"/>
                  <a:ea typeface="Cambria Math" panose="02040503050406030204" pitchFamily="18" charset="0"/>
                </a:endParaRPr>
              </a:p>
              <a:p>
                <a:endParaRPr lang="en-US" sz="1300" dirty="0">
                  <a:latin typeface="Cambria Math" panose="02040503050406030204" pitchFamily="18" charset="0"/>
                  <a:ea typeface="Cambria Math" panose="02040503050406030204" pitchFamily="18" charset="0"/>
                </a:endParaRPr>
              </a:p>
              <a:p>
                <a:endParaRPr lang="en-US" sz="130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C" sz="1300" i="1">
                          <a:latin typeface="Cambria Math" panose="02040503050406030204" pitchFamily="18" charset="0"/>
                          <a:ea typeface="Cambria Math" panose="02040503050406030204" pitchFamily="18" charset="0"/>
                        </a:rPr>
                        <m:t>%</m:t>
                      </m:r>
                      <m:r>
                        <a:rPr lang="es-EC" sz="1300" i="1">
                          <a:latin typeface="Cambria Math" panose="02040503050406030204" pitchFamily="18" charset="0"/>
                          <a:ea typeface="Cambria Math" panose="02040503050406030204" pitchFamily="18" charset="0"/>
                        </a:rPr>
                        <m:t>𝐸𝑟𝑟𝑜</m:t>
                      </m:r>
                      <m:sSub>
                        <m:sSubPr>
                          <m:ctrlPr>
                            <a:rPr lang="en-US" sz="1300" i="1">
                              <a:latin typeface="Cambria Math" panose="02040503050406030204" pitchFamily="18" charset="0"/>
                              <a:ea typeface="Cambria Math" panose="02040503050406030204" pitchFamily="18" charset="0"/>
                            </a:rPr>
                          </m:ctrlPr>
                        </m:sSubPr>
                        <m:e>
                          <m:r>
                            <a:rPr lang="es-EC" sz="1300" i="1">
                              <a:latin typeface="Cambria Math" panose="02040503050406030204" pitchFamily="18" charset="0"/>
                              <a:ea typeface="Cambria Math" panose="02040503050406030204" pitchFamily="18" charset="0"/>
                            </a:rPr>
                            <m:t>𝑟</m:t>
                          </m:r>
                        </m:e>
                        <m:sub>
                          <m:r>
                            <a:rPr lang="es-EC" sz="1300" i="1">
                              <a:latin typeface="Cambria Math" panose="02040503050406030204" pitchFamily="18" charset="0"/>
                              <a:ea typeface="Cambria Math" panose="02040503050406030204" pitchFamily="18" charset="0"/>
                            </a:rPr>
                            <m:t>𝑡𝑜𝑡𝑎𝑙</m:t>
                          </m:r>
                        </m:sub>
                      </m:sSub>
                      <m:r>
                        <a:rPr lang="es-EC" sz="1300" i="1">
                          <a:latin typeface="Cambria Math" panose="02040503050406030204" pitchFamily="18" charset="0"/>
                          <a:ea typeface="Cambria Math" panose="02040503050406030204" pitchFamily="18" charset="0"/>
                        </a:rPr>
                        <m:t>=</m:t>
                      </m:r>
                      <m:f>
                        <m:fPr>
                          <m:ctrlPr>
                            <a:rPr lang="en-US" sz="1300" i="1">
                              <a:latin typeface="Cambria Math" panose="02040503050406030204" pitchFamily="18" charset="0"/>
                              <a:ea typeface="Cambria Math" panose="02040503050406030204" pitchFamily="18" charset="0"/>
                            </a:rPr>
                          </m:ctrlPr>
                        </m:fPr>
                        <m:num>
                          <m:r>
                            <a:rPr lang="es-EC" sz="1300" i="1">
                              <a:latin typeface="Cambria Math" panose="02040503050406030204" pitchFamily="18" charset="0"/>
                              <a:ea typeface="Cambria Math" panose="02040503050406030204" pitchFamily="18" charset="0"/>
                            </a:rPr>
                            <m:t>170.22 +144.55</m:t>
                          </m:r>
                        </m:num>
                        <m:den>
                          <m:r>
                            <a:rPr lang="es-EC" sz="1300" i="1">
                              <a:latin typeface="Cambria Math" panose="02040503050406030204" pitchFamily="18" charset="0"/>
                              <a:ea typeface="Cambria Math" panose="02040503050406030204" pitchFamily="18" charset="0"/>
                            </a:rPr>
                            <m:t>2</m:t>
                          </m:r>
                        </m:den>
                      </m:f>
                      <m:r>
                        <a:rPr lang="es-EC" sz="1300" i="1">
                          <a:latin typeface="Cambria Math" panose="02040503050406030204" pitchFamily="18" charset="0"/>
                          <a:ea typeface="Cambria Math" panose="02040503050406030204" pitchFamily="18" charset="0"/>
                        </a:rPr>
                        <m:t>=157.38</m:t>
                      </m:r>
                    </m:oMath>
                  </m:oMathPara>
                </a14:m>
                <a:endParaRPr lang="en-US" sz="1300" dirty="0">
                  <a:latin typeface="Cambria Math" panose="02040503050406030204" pitchFamily="18" charset="0"/>
                  <a:ea typeface="Cambria Math" panose="02040503050406030204" pitchFamily="18" charset="0"/>
                </a:endParaRPr>
              </a:p>
            </p:txBody>
          </p:sp>
        </mc:Choice>
        <mc:Fallback xmlns="">
          <p:sp>
            <p:nvSpPr>
              <p:cNvPr id="19" name="Rectángulo 18">
                <a:extLst>
                  <a:ext uri="{FF2B5EF4-FFF2-40B4-BE49-F238E27FC236}">
                    <a16:creationId xmlns:a16="http://schemas.microsoft.com/office/drawing/2014/main" id="{69B2BEBA-78B6-4403-B662-2311DDDB7244}"/>
                  </a:ext>
                </a:extLst>
              </p:cNvPr>
              <p:cNvSpPr>
                <a:spLocks noRot="1" noChangeAspect="1" noMove="1" noResize="1" noEditPoints="1" noAdjustHandles="1" noChangeArrowheads="1" noChangeShapeType="1" noTextEdit="1"/>
              </p:cNvSpPr>
              <p:nvPr/>
            </p:nvSpPr>
            <p:spPr>
              <a:xfrm>
                <a:off x="3372660" y="2093643"/>
                <a:ext cx="6096000" cy="2149819"/>
              </a:xfrm>
              <a:prstGeom prst="rect">
                <a:avLst/>
              </a:prstGeom>
              <a:blipFill>
                <a:blip r:embed="rId4"/>
                <a:stretch>
                  <a:fillRect l="-200"/>
                </a:stretch>
              </a:blipFill>
            </p:spPr>
            <p:txBody>
              <a:bodyPr/>
              <a:lstStyle/>
              <a:p>
                <a:r>
                  <a:rPr lang="en-US">
                    <a:noFill/>
                  </a:rPr>
                  <a:t> </a:t>
                </a:r>
              </a:p>
            </p:txBody>
          </p:sp>
        </mc:Fallback>
      </mc:AlternateContent>
      <p:sp>
        <p:nvSpPr>
          <p:cNvPr id="20" name="CuadroTexto 19">
            <a:extLst>
              <a:ext uri="{FF2B5EF4-FFF2-40B4-BE49-F238E27FC236}">
                <a16:creationId xmlns:a16="http://schemas.microsoft.com/office/drawing/2014/main" id="{2D775452-FB26-41E0-8836-527FC30CC07A}"/>
              </a:ext>
            </a:extLst>
          </p:cNvPr>
          <p:cNvSpPr txBox="1"/>
          <p:nvPr/>
        </p:nvSpPr>
        <p:spPr>
          <a:xfrm>
            <a:off x="4766149" y="18679"/>
            <a:ext cx="2659702"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5. Resultados</a:t>
            </a:r>
          </a:p>
        </p:txBody>
      </p:sp>
      <p:grpSp>
        <p:nvGrpSpPr>
          <p:cNvPr id="22" name="Grupo 21">
            <a:extLst>
              <a:ext uri="{FF2B5EF4-FFF2-40B4-BE49-F238E27FC236}">
                <a16:creationId xmlns:a16="http://schemas.microsoft.com/office/drawing/2014/main" id="{B0676CF7-BD1C-440E-A5A1-A50EBDAAFD68}"/>
              </a:ext>
            </a:extLst>
          </p:cNvPr>
          <p:cNvGrpSpPr/>
          <p:nvPr/>
        </p:nvGrpSpPr>
        <p:grpSpPr>
          <a:xfrm>
            <a:off x="100885" y="6268179"/>
            <a:ext cx="11348320" cy="137931"/>
            <a:chOff x="842670" y="6366526"/>
            <a:chExt cx="8686800" cy="137468"/>
          </a:xfrm>
        </p:grpSpPr>
        <p:sp>
          <p:nvSpPr>
            <p:cNvPr id="23" name="Rectángulo 22">
              <a:extLst>
                <a:ext uri="{FF2B5EF4-FFF2-40B4-BE49-F238E27FC236}">
                  <a16:creationId xmlns:a16="http://schemas.microsoft.com/office/drawing/2014/main" id="{2286BCBD-0D87-4928-9955-59772EF354F7}"/>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24" name="Rectángulo 23">
              <a:extLst>
                <a:ext uri="{FF2B5EF4-FFF2-40B4-BE49-F238E27FC236}">
                  <a16:creationId xmlns:a16="http://schemas.microsoft.com/office/drawing/2014/main" id="{8492CF86-2595-43F0-A882-3C30DA3F6F75}"/>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25" name="24 CuadroTexto">
            <a:extLst>
              <a:ext uri="{FF2B5EF4-FFF2-40B4-BE49-F238E27FC236}">
                <a16:creationId xmlns:a16="http://schemas.microsoft.com/office/drawing/2014/main" id="{F51C7B9F-10EF-4140-87B4-7F2E50FB4BF4}"/>
              </a:ext>
            </a:extLst>
          </p:cNvPr>
          <p:cNvSpPr txBox="1"/>
          <p:nvPr/>
        </p:nvSpPr>
        <p:spPr>
          <a:xfrm>
            <a:off x="387409" y="6448652"/>
            <a:ext cx="1274619" cy="309266"/>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400" dirty="0">
                <a:solidFill>
                  <a:schemeClr val="bg2">
                    <a:lumMod val="75000"/>
                  </a:schemeClr>
                </a:solidFill>
                <a:latin typeface="Georgia" pitchFamily="18" charset="0"/>
              </a:rPr>
              <a:t>1.</a:t>
            </a:r>
            <a:r>
              <a:rPr lang="es-EC" sz="1400" dirty="0">
                <a:solidFill>
                  <a:schemeClr val="tx1"/>
                </a:solidFill>
                <a:latin typeface="Georgia" pitchFamily="18" charset="0"/>
              </a:rPr>
              <a:t> </a:t>
            </a:r>
            <a:r>
              <a:rPr lang="es-EC" sz="1400" dirty="0">
                <a:solidFill>
                  <a:schemeClr val="bg2">
                    <a:lumMod val="75000"/>
                  </a:schemeClr>
                </a:solidFill>
                <a:latin typeface="Georgia" pitchFamily="18" charset="0"/>
              </a:rPr>
              <a:t>Motivación</a:t>
            </a:r>
          </a:p>
        </p:txBody>
      </p:sp>
      <p:sp>
        <p:nvSpPr>
          <p:cNvPr id="26" name="25 CuadroTexto">
            <a:extLst>
              <a:ext uri="{FF2B5EF4-FFF2-40B4-BE49-F238E27FC236}">
                <a16:creationId xmlns:a16="http://schemas.microsoft.com/office/drawing/2014/main" id="{555BEDC5-B964-425F-B13B-895966DBCC3D}"/>
              </a:ext>
            </a:extLst>
          </p:cNvPr>
          <p:cNvSpPr txBox="1"/>
          <p:nvPr/>
        </p:nvSpPr>
        <p:spPr>
          <a:xfrm>
            <a:off x="1689436" y="6455336"/>
            <a:ext cx="2531445" cy="311408"/>
          </a:xfrm>
          <a:prstGeom prst="rect">
            <a:avLst/>
          </a:prstGeom>
          <a:noFill/>
        </p:spPr>
        <p:txBody>
          <a:bodyPr wrap="square" rtlCol="0">
            <a:spAutoFit/>
          </a:bodyPr>
          <a:lstStyle/>
          <a:p>
            <a:r>
              <a:rPr lang="es-EC" sz="1400" dirty="0">
                <a:solidFill>
                  <a:schemeClr val="bg1">
                    <a:lumMod val="75000"/>
                  </a:schemeClr>
                </a:solidFill>
                <a:latin typeface="Georgia" pitchFamily="18" charset="0"/>
              </a:rPr>
              <a:t>2. Justificación e Importancia</a:t>
            </a:r>
          </a:p>
        </p:txBody>
      </p:sp>
      <p:sp>
        <p:nvSpPr>
          <p:cNvPr id="27" name="26 CuadroTexto">
            <a:extLst>
              <a:ext uri="{FF2B5EF4-FFF2-40B4-BE49-F238E27FC236}">
                <a16:creationId xmlns:a16="http://schemas.microsoft.com/office/drawing/2014/main" id="{5CE6DA67-D90C-4711-BC87-4D06A3F31BC3}"/>
              </a:ext>
            </a:extLst>
          </p:cNvPr>
          <p:cNvSpPr txBox="1"/>
          <p:nvPr/>
        </p:nvSpPr>
        <p:spPr>
          <a:xfrm>
            <a:off x="4107760" y="6455336"/>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3. Objetivos</a:t>
            </a:r>
          </a:p>
        </p:txBody>
      </p:sp>
      <p:sp>
        <p:nvSpPr>
          <p:cNvPr id="28" name="27 CuadroTexto">
            <a:extLst>
              <a:ext uri="{FF2B5EF4-FFF2-40B4-BE49-F238E27FC236}">
                <a16:creationId xmlns:a16="http://schemas.microsoft.com/office/drawing/2014/main" id="{5CE78850-73F9-4331-83E3-BBCFF24D0D51}"/>
              </a:ext>
            </a:extLst>
          </p:cNvPr>
          <p:cNvSpPr txBox="1"/>
          <p:nvPr/>
        </p:nvSpPr>
        <p:spPr>
          <a:xfrm>
            <a:off x="5245341" y="6460520"/>
            <a:ext cx="2216729"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4. Desarrollo de proyecto</a:t>
            </a:r>
          </a:p>
        </p:txBody>
      </p:sp>
      <p:sp>
        <p:nvSpPr>
          <p:cNvPr id="29" name="28 CuadroTexto">
            <a:extLst>
              <a:ext uri="{FF2B5EF4-FFF2-40B4-BE49-F238E27FC236}">
                <a16:creationId xmlns:a16="http://schemas.microsoft.com/office/drawing/2014/main" id="{B3A292B7-9C58-442A-9AFF-1EE11FD819D8}"/>
              </a:ext>
            </a:extLst>
          </p:cNvPr>
          <p:cNvSpPr txBox="1"/>
          <p:nvPr/>
        </p:nvSpPr>
        <p:spPr>
          <a:xfrm>
            <a:off x="8489016" y="6455336"/>
            <a:ext cx="3027713"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s-EC" sz="1400" dirty="0">
                <a:solidFill>
                  <a:schemeClr val="bg1">
                    <a:lumMod val="75000"/>
                  </a:schemeClr>
                </a:solidFill>
                <a:latin typeface="Georgia" pitchFamily="18" charset="0"/>
              </a:rPr>
              <a:t>5. Conclusiones y Recomendaciones</a:t>
            </a:r>
          </a:p>
        </p:txBody>
      </p:sp>
      <p:sp>
        <p:nvSpPr>
          <p:cNvPr id="30" name="26 CuadroTexto">
            <a:extLst>
              <a:ext uri="{FF2B5EF4-FFF2-40B4-BE49-F238E27FC236}">
                <a16:creationId xmlns:a16="http://schemas.microsoft.com/office/drawing/2014/main" id="{F79FA4C7-A97C-4F8B-BE77-6FC347A9BD3A}"/>
              </a:ext>
            </a:extLst>
          </p:cNvPr>
          <p:cNvSpPr txBox="1"/>
          <p:nvPr/>
        </p:nvSpPr>
        <p:spPr>
          <a:xfrm>
            <a:off x="7325033" y="6457151"/>
            <a:ext cx="1274618" cy="30777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EC" sz="1400" dirty="0">
                <a:solidFill>
                  <a:schemeClr val="tx1"/>
                </a:solidFill>
                <a:latin typeface="Georgia" pitchFamily="18" charset="0"/>
              </a:rPr>
              <a:t>5. Resultados</a:t>
            </a:r>
          </a:p>
        </p:txBody>
      </p:sp>
    </p:spTree>
    <p:extLst>
      <p:ext uri="{BB962C8B-B14F-4D97-AF65-F5344CB8AC3E}">
        <p14:creationId xmlns:p14="http://schemas.microsoft.com/office/powerpoint/2010/main" val="46282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1"/>
            <a:ext cx="12192000" cy="56361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US"/>
          </a:p>
        </p:txBody>
      </p:sp>
      <p:sp>
        <p:nvSpPr>
          <p:cNvPr id="16" name="CuadroTexto 15"/>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5" y="8366"/>
            <a:ext cx="2062135" cy="532583"/>
          </a:xfrm>
          <a:prstGeom prst="rect">
            <a:avLst/>
          </a:prstGeom>
        </p:spPr>
      </p:pic>
      <p:sp>
        <p:nvSpPr>
          <p:cNvPr id="17" name="CuadroTexto 16"/>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2020</a:t>
            </a:r>
          </a:p>
        </p:txBody>
      </p:sp>
      <p:sp>
        <p:nvSpPr>
          <p:cNvPr id="21" name="Rectangle 9">
            <a:extLst>
              <a:ext uri="{FF2B5EF4-FFF2-40B4-BE49-F238E27FC236}">
                <a16:creationId xmlns:a16="http://schemas.microsoft.com/office/drawing/2014/main" id="{F5AFC5B0-6291-4467-BADF-0673838497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9" name="CuadroTexto 48">
            <a:extLst>
              <a:ext uri="{FF2B5EF4-FFF2-40B4-BE49-F238E27FC236}">
                <a16:creationId xmlns:a16="http://schemas.microsoft.com/office/drawing/2014/main" id="{0E2D04EE-0655-4676-8439-03AA1D74E4D4}"/>
              </a:ext>
            </a:extLst>
          </p:cNvPr>
          <p:cNvSpPr txBox="1"/>
          <p:nvPr/>
        </p:nvSpPr>
        <p:spPr>
          <a:xfrm>
            <a:off x="2855374" y="-33010"/>
            <a:ext cx="3167855"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5. Conclusiones </a:t>
            </a:r>
          </a:p>
        </p:txBody>
      </p:sp>
      <p:sp>
        <p:nvSpPr>
          <p:cNvPr id="43" name="CuadroTexto 42">
            <a:extLst>
              <a:ext uri="{FF2B5EF4-FFF2-40B4-BE49-F238E27FC236}">
                <a16:creationId xmlns:a16="http://schemas.microsoft.com/office/drawing/2014/main" id="{A46E0E60-4758-4D04-89E7-B274955551F7}"/>
              </a:ext>
            </a:extLst>
          </p:cNvPr>
          <p:cNvSpPr txBox="1"/>
          <p:nvPr/>
        </p:nvSpPr>
        <p:spPr>
          <a:xfrm>
            <a:off x="11584254" y="6241490"/>
            <a:ext cx="506861" cy="369550"/>
          </a:xfrm>
          <a:prstGeom prst="rect">
            <a:avLst/>
          </a:prstGeom>
          <a:noFill/>
          <a:ln>
            <a:solidFill>
              <a:schemeClr val="tx1"/>
            </a:solidFill>
          </a:ln>
        </p:spPr>
        <p:txBody>
          <a:bodyPr wrap="square" rtlCol="0">
            <a:spAutoFit/>
          </a:bodyPr>
          <a:lstStyle/>
          <a:p>
            <a:pPr algn="ctr"/>
            <a:r>
              <a:rPr lang="es-US" dirty="0"/>
              <a:t>23</a:t>
            </a:r>
          </a:p>
        </p:txBody>
      </p:sp>
      <p:sp>
        <p:nvSpPr>
          <p:cNvPr id="20" name="17 CuadroTexto">
            <a:extLst>
              <a:ext uri="{FF2B5EF4-FFF2-40B4-BE49-F238E27FC236}">
                <a16:creationId xmlns:a16="http://schemas.microsoft.com/office/drawing/2014/main" id="{D819C05D-7778-4E64-8BA8-D87178B04DB5}"/>
              </a:ext>
            </a:extLst>
          </p:cNvPr>
          <p:cNvSpPr txBox="1"/>
          <p:nvPr/>
        </p:nvSpPr>
        <p:spPr>
          <a:xfrm>
            <a:off x="961184" y="930808"/>
            <a:ext cx="9900540" cy="1569660"/>
          </a:xfrm>
          <a:prstGeom prst="rect">
            <a:avLst/>
          </a:prstGeom>
          <a:noFill/>
        </p:spPr>
        <p:txBody>
          <a:bodyPr wrap="square" rtlCol="0">
            <a:spAutoFit/>
          </a:bodyPr>
          <a:lstStyle/>
          <a:p>
            <a:pPr algn="just"/>
            <a:r>
              <a:rPr lang="es-EC" sz="1600" dirty="0">
                <a:latin typeface="Georgia" pitchFamily="18" charset="0"/>
              </a:rPr>
              <a:t>-</a:t>
            </a:r>
            <a:r>
              <a:rPr lang="es-EC" sz="1600" b="1" dirty="0">
                <a:latin typeface="Georgia" pitchFamily="18" charset="0"/>
              </a:rPr>
              <a:t> </a:t>
            </a:r>
            <a:r>
              <a:rPr lang="es-ES" sz="1600" dirty="0">
                <a:latin typeface="Georgia" panose="02040502050405020303" pitchFamily="18" charset="0"/>
              </a:rPr>
              <a:t>Se repotencio la nariz electrónica con dopaje automatizado, al aplicar las debidas correcciones al prototipo anterior donde se mejoró las señales de la matriz de sensado químico, la corrección del flujo de aire, de un nuevo diseño de control de temperatura y al agregar un dopaje automatizado de alcohol cuando este analiza  varias sustancias en un tiempo prolongado para así lograr mejorar el sistema de instrumentación y control, además se diseñó una interfaz gráfica amigable al usuario para la visualización de la señales del prototipo y de la integración un modelo clasificador de sustancias explosivas de no explosivas en tiempo real.</a:t>
            </a:r>
            <a:endParaRPr lang="es-EC" sz="1600" dirty="0">
              <a:latin typeface="Georgia" panose="02040502050405020303" pitchFamily="18" charset="0"/>
            </a:endParaRPr>
          </a:p>
        </p:txBody>
      </p:sp>
      <p:sp>
        <p:nvSpPr>
          <p:cNvPr id="22" name="17 CuadroTexto">
            <a:extLst>
              <a:ext uri="{FF2B5EF4-FFF2-40B4-BE49-F238E27FC236}">
                <a16:creationId xmlns:a16="http://schemas.microsoft.com/office/drawing/2014/main" id="{9035CB7B-C3A5-4BF4-845D-6EE445913429}"/>
              </a:ext>
            </a:extLst>
          </p:cNvPr>
          <p:cNvSpPr txBox="1"/>
          <p:nvPr/>
        </p:nvSpPr>
        <p:spPr>
          <a:xfrm>
            <a:off x="961184" y="3046426"/>
            <a:ext cx="9900540" cy="830997"/>
          </a:xfrm>
          <a:prstGeom prst="rect">
            <a:avLst/>
          </a:prstGeom>
          <a:noFill/>
        </p:spPr>
        <p:txBody>
          <a:bodyPr wrap="square" rtlCol="0">
            <a:spAutoFit/>
          </a:bodyPr>
          <a:lstStyle/>
          <a:p>
            <a:pPr algn="just"/>
            <a:r>
              <a:rPr lang="es-EC" sz="1600" dirty="0">
                <a:latin typeface="Georgia" panose="02040502050405020303" pitchFamily="18" charset="0"/>
              </a:rPr>
              <a:t>- </a:t>
            </a:r>
            <a:r>
              <a:rPr lang="es-ES" sz="1600" dirty="0">
                <a:latin typeface="Georgia" panose="02040502050405020303" pitchFamily="18" charset="0"/>
              </a:rPr>
              <a:t>Se identificó que las señales erróneas del sistema de sensado químico era producto de las fallas provocadas de la tarjeta PCB y de ciertos componentes dañados, pero al reemplazar y recalibrar cada sensor se logró restaurar las señales de la cámara de sensores.</a:t>
            </a:r>
            <a:endParaRPr lang="es-EC" sz="1600" dirty="0">
              <a:latin typeface="Georgia" panose="02040502050405020303" pitchFamily="18" charset="0"/>
            </a:endParaRPr>
          </a:p>
        </p:txBody>
      </p:sp>
      <p:sp>
        <p:nvSpPr>
          <p:cNvPr id="23" name="17 CuadroTexto">
            <a:extLst>
              <a:ext uri="{FF2B5EF4-FFF2-40B4-BE49-F238E27FC236}">
                <a16:creationId xmlns:a16="http://schemas.microsoft.com/office/drawing/2014/main" id="{7543E020-EC69-43EC-AAFC-7FBFBD35065B}"/>
              </a:ext>
            </a:extLst>
          </p:cNvPr>
          <p:cNvSpPr txBox="1"/>
          <p:nvPr/>
        </p:nvSpPr>
        <p:spPr>
          <a:xfrm>
            <a:off x="961184" y="4402505"/>
            <a:ext cx="9900540" cy="1077218"/>
          </a:xfrm>
          <a:prstGeom prst="rect">
            <a:avLst/>
          </a:prstGeom>
          <a:noFill/>
        </p:spPr>
        <p:txBody>
          <a:bodyPr wrap="square" rtlCol="0">
            <a:spAutoFit/>
          </a:bodyPr>
          <a:lstStyle/>
          <a:p>
            <a:pPr algn="just"/>
            <a:r>
              <a:rPr lang="es-ES" sz="1600" dirty="0">
                <a:latin typeface="Georgia" panose="02040502050405020303" pitchFamily="18" charset="0"/>
              </a:rPr>
              <a:t>- Se diseño e implementó un flujómetro para comprobar el flujo de aire que circula por el sistema neumático de la nariz electrónica que era de 0.2 </a:t>
            </a:r>
            <a:r>
              <a:rPr lang="es-ES" sz="1600" dirty="0" err="1">
                <a:latin typeface="Georgia" panose="02040502050405020303" pitchFamily="18" charset="0"/>
              </a:rPr>
              <a:t>lpm</a:t>
            </a:r>
            <a:r>
              <a:rPr lang="es-ES" sz="1600" dirty="0">
                <a:latin typeface="Georgia" panose="02040502050405020303" pitchFamily="18" charset="0"/>
              </a:rPr>
              <a:t> lo cual no cumplía con las especificaciones de diseño, pero al realizar ciertas modificaciones en el vial del dopante de alcohol, el flujo de aire aumentó a 1.1 </a:t>
            </a:r>
            <a:r>
              <a:rPr lang="es-ES" sz="1600" dirty="0" err="1">
                <a:latin typeface="Georgia" panose="02040502050405020303" pitchFamily="18" charset="0"/>
              </a:rPr>
              <a:t>lpm</a:t>
            </a:r>
            <a:r>
              <a:rPr lang="es-ES" sz="1600" dirty="0">
                <a:latin typeface="Georgia" panose="02040502050405020303" pitchFamily="18" charset="0"/>
              </a:rPr>
              <a:t> a la cámara de sensores cumpliendo con las especificaciones del diseño de flujo.</a:t>
            </a:r>
            <a:endParaRPr lang="es-EC" sz="2000" b="1" dirty="0">
              <a:latin typeface="Georgia" pitchFamily="18" charset="0"/>
            </a:endParaRPr>
          </a:p>
        </p:txBody>
      </p:sp>
      <p:grpSp>
        <p:nvGrpSpPr>
          <p:cNvPr id="33" name="Grupo 32">
            <a:extLst>
              <a:ext uri="{FF2B5EF4-FFF2-40B4-BE49-F238E27FC236}">
                <a16:creationId xmlns:a16="http://schemas.microsoft.com/office/drawing/2014/main" id="{4E8AC9F2-C983-4036-8678-878E932A9927}"/>
              </a:ext>
            </a:extLst>
          </p:cNvPr>
          <p:cNvGrpSpPr/>
          <p:nvPr/>
        </p:nvGrpSpPr>
        <p:grpSpPr>
          <a:xfrm>
            <a:off x="100885" y="6268179"/>
            <a:ext cx="11348320" cy="137931"/>
            <a:chOff x="842670" y="6366526"/>
            <a:chExt cx="8686800" cy="137468"/>
          </a:xfrm>
        </p:grpSpPr>
        <p:sp>
          <p:nvSpPr>
            <p:cNvPr id="34" name="Rectángulo 33">
              <a:extLst>
                <a:ext uri="{FF2B5EF4-FFF2-40B4-BE49-F238E27FC236}">
                  <a16:creationId xmlns:a16="http://schemas.microsoft.com/office/drawing/2014/main" id="{C6B54415-C5AA-4065-80FE-617E1D7ACEC2}"/>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35" name="Rectángulo 34">
              <a:extLst>
                <a:ext uri="{FF2B5EF4-FFF2-40B4-BE49-F238E27FC236}">
                  <a16:creationId xmlns:a16="http://schemas.microsoft.com/office/drawing/2014/main" id="{815572FC-69D2-4C57-8778-0C851B4372B7}"/>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36" name="24 CuadroTexto">
            <a:extLst>
              <a:ext uri="{FF2B5EF4-FFF2-40B4-BE49-F238E27FC236}">
                <a16:creationId xmlns:a16="http://schemas.microsoft.com/office/drawing/2014/main" id="{7D3E5DB7-AD01-45D1-9EAC-D4542DDDB407}"/>
              </a:ext>
            </a:extLst>
          </p:cNvPr>
          <p:cNvSpPr txBox="1"/>
          <p:nvPr/>
        </p:nvSpPr>
        <p:spPr>
          <a:xfrm>
            <a:off x="387409" y="6448652"/>
            <a:ext cx="1274619" cy="309266"/>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400" dirty="0">
                <a:solidFill>
                  <a:schemeClr val="bg2">
                    <a:lumMod val="75000"/>
                  </a:schemeClr>
                </a:solidFill>
                <a:latin typeface="Georgia" pitchFamily="18" charset="0"/>
              </a:rPr>
              <a:t>1.</a:t>
            </a:r>
            <a:r>
              <a:rPr lang="es-EC" sz="1400" dirty="0">
                <a:solidFill>
                  <a:schemeClr val="tx1"/>
                </a:solidFill>
                <a:latin typeface="Georgia" pitchFamily="18" charset="0"/>
              </a:rPr>
              <a:t> </a:t>
            </a:r>
            <a:r>
              <a:rPr lang="es-EC" sz="1400" dirty="0">
                <a:solidFill>
                  <a:schemeClr val="bg2">
                    <a:lumMod val="75000"/>
                  </a:schemeClr>
                </a:solidFill>
                <a:latin typeface="Georgia" pitchFamily="18" charset="0"/>
              </a:rPr>
              <a:t>Motivación</a:t>
            </a:r>
          </a:p>
        </p:txBody>
      </p:sp>
      <p:sp>
        <p:nvSpPr>
          <p:cNvPr id="37" name="25 CuadroTexto">
            <a:extLst>
              <a:ext uri="{FF2B5EF4-FFF2-40B4-BE49-F238E27FC236}">
                <a16:creationId xmlns:a16="http://schemas.microsoft.com/office/drawing/2014/main" id="{909E76F6-1E14-44DE-8C04-9CC5061ADAE5}"/>
              </a:ext>
            </a:extLst>
          </p:cNvPr>
          <p:cNvSpPr txBox="1"/>
          <p:nvPr/>
        </p:nvSpPr>
        <p:spPr>
          <a:xfrm>
            <a:off x="1689436" y="6455336"/>
            <a:ext cx="2531445" cy="311408"/>
          </a:xfrm>
          <a:prstGeom prst="rect">
            <a:avLst/>
          </a:prstGeom>
          <a:noFill/>
        </p:spPr>
        <p:txBody>
          <a:bodyPr wrap="square" rtlCol="0">
            <a:spAutoFit/>
          </a:bodyPr>
          <a:lstStyle/>
          <a:p>
            <a:r>
              <a:rPr lang="es-EC" sz="1400" dirty="0">
                <a:solidFill>
                  <a:schemeClr val="bg1">
                    <a:lumMod val="75000"/>
                  </a:schemeClr>
                </a:solidFill>
                <a:latin typeface="Georgia" pitchFamily="18" charset="0"/>
              </a:rPr>
              <a:t>2. Justificación e Importancia</a:t>
            </a:r>
          </a:p>
        </p:txBody>
      </p:sp>
      <p:sp>
        <p:nvSpPr>
          <p:cNvPr id="38" name="26 CuadroTexto">
            <a:extLst>
              <a:ext uri="{FF2B5EF4-FFF2-40B4-BE49-F238E27FC236}">
                <a16:creationId xmlns:a16="http://schemas.microsoft.com/office/drawing/2014/main" id="{85783076-3450-4CAC-B835-108E992BDA4B}"/>
              </a:ext>
            </a:extLst>
          </p:cNvPr>
          <p:cNvSpPr txBox="1"/>
          <p:nvPr/>
        </p:nvSpPr>
        <p:spPr>
          <a:xfrm>
            <a:off x="4107760" y="6455336"/>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3. Objetivos</a:t>
            </a:r>
          </a:p>
        </p:txBody>
      </p:sp>
      <p:sp>
        <p:nvSpPr>
          <p:cNvPr id="39" name="27 CuadroTexto">
            <a:extLst>
              <a:ext uri="{FF2B5EF4-FFF2-40B4-BE49-F238E27FC236}">
                <a16:creationId xmlns:a16="http://schemas.microsoft.com/office/drawing/2014/main" id="{1B3D5145-5706-45D1-ACC3-EC2EB7BA1EA0}"/>
              </a:ext>
            </a:extLst>
          </p:cNvPr>
          <p:cNvSpPr txBox="1"/>
          <p:nvPr/>
        </p:nvSpPr>
        <p:spPr>
          <a:xfrm>
            <a:off x="5245341" y="6460520"/>
            <a:ext cx="2216729"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4. Desarrollo de proyecto</a:t>
            </a:r>
          </a:p>
        </p:txBody>
      </p:sp>
      <p:sp>
        <p:nvSpPr>
          <p:cNvPr id="40" name="28 CuadroTexto">
            <a:extLst>
              <a:ext uri="{FF2B5EF4-FFF2-40B4-BE49-F238E27FC236}">
                <a16:creationId xmlns:a16="http://schemas.microsoft.com/office/drawing/2014/main" id="{0EBC6D75-DF4D-431B-B0D0-48965647797C}"/>
              </a:ext>
            </a:extLst>
          </p:cNvPr>
          <p:cNvSpPr txBox="1"/>
          <p:nvPr/>
        </p:nvSpPr>
        <p:spPr>
          <a:xfrm>
            <a:off x="8489016" y="6455336"/>
            <a:ext cx="3027713" cy="30777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EC" sz="1400" dirty="0">
                <a:solidFill>
                  <a:schemeClr val="tx1"/>
                </a:solidFill>
                <a:latin typeface="Georgia" pitchFamily="18" charset="0"/>
              </a:rPr>
              <a:t>5. Conclusiones y Recomendaciones</a:t>
            </a:r>
          </a:p>
        </p:txBody>
      </p:sp>
      <p:sp>
        <p:nvSpPr>
          <p:cNvPr id="41" name="26 CuadroTexto">
            <a:extLst>
              <a:ext uri="{FF2B5EF4-FFF2-40B4-BE49-F238E27FC236}">
                <a16:creationId xmlns:a16="http://schemas.microsoft.com/office/drawing/2014/main" id="{5BE2EF55-64FD-4D3F-905F-A11C20B78868}"/>
              </a:ext>
            </a:extLst>
          </p:cNvPr>
          <p:cNvSpPr txBox="1"/>
          <p:nvPr/>
        </p:nvSpPr>
        <p:spPr>
          <a:xfrm>
            <a:off x="7325033" y="6457151"/>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 Resultados</a:t>
            </a:r>
          </a:p>
        </p:txBody>
      </p:sp>
    </p:spTree>
    <p:extLst>
      <p:ext uri="{BB962C8B-B14F-4D97-AF65-F5344CB8AC3E}">
        <p14:creationId xmlns:p14="http://schemas.microsoft.com/office/powerpoint/2010/main" val="369105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1"/>
            <a:ext cx="12192000" cy="56361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US"/>
          </a:p>
        </p:txBody>
      </p:sp>
      <p:sp>
        <p:nvSpPr>
          <p:cNvPr id="16" name="CuadroTexto 15"/>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5" y="8366"/>
            <a:ext cx="2062135" cy="532583"/>
          </a:xfrm>
          <a:prstGeom prst="rect">
            <a:avLst/>
          </a:prstGeom>
        </p:spPr>
      </p:pic>
      <p:sp>
        <p:nvSpPr>
          <p:cNvPr id="17" name="CuadroTexto 16"/>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2020</a:t>
            </a:r>
          </a:p>
        </p:txBody>
      </p:sp>
      <p:sp>
        <p:nvSpPr>
          <p:cNvPr id="21" name="Rectangle 9">
            <a:extLst>
              <a:ext uri="{FF2B5EF4-FFF2-40B4-BE49-F238E27FC236}">
                <a16:creationId xmlns:a16="http://schemas.microsoft.com/office/drawing/2014/main" id="{F5AFC5B0-6291-4467-BADF-0673838497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9" name="CuadroTexto 48">
            <a:extLst>
              <a:ext uri="{FF2B5EF4-FFF2-40B4-BE49-F238E27FC236}">
                <a16:creationId xmlns:a16="http://schemas.microsoft.com/office/drawing/2014/main" id="{0E2D04EE-0655-4676-8439-03AA1D74E4D4}"/>
              </a:ext>
            </a:extLst>
          </p:cNvPr>
          <p:cNvSpPr txBox="1"/>
          <p:nvPr/>
        </p:nvSpPr>
        <p:spPr>
          <a:xfrm>
            <a:off x="2855374" y="-33010"/>
            <a:ext cx="3076483"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5. Conclusiones</a:t>
            </a:r>
          </a:p>
        </p:txBody>
      </p:sp>
      <p:sp>
        <p:nvSpPr>
          <p:cNvPr id="43" name="CuadroTexto 42">
            <a:extLst>
              <a:ext uri="{FF2B5EF4-FFF2-40B4-BE49-F238E27FC236}">
                <a16:creationId xmlns:a16="http://schemas.microsoft.com/office/drawing/2014/main" id="{A46E0E60-4758-4D04-89E7-B274955551F7}"/>
              </a:ext>
            </a:extLst>
          </p:cNvPr>
          <p:cNvSpPr txBox="1"/>
          <p:nvPr/>
        </p:nvSpPr>
        <p:spPr>
          <a:xfrm>
            <a:off x="11584254" y="6241490"/>
            <a:ext cx="506861" cy="369332"/>
          </a:xfrm>
          <a:prstGeom prst="rect">
            <a:avLst/>
          </a:prstGeom>
          <a:noFill/>
          <a:ln>
            <a:solidFill>
              <a:schemeClr val="tx1"/>
            </a:solidFill>
          </a:ln>
        </p:spPr>
        <p:txBody>
          <a:bodyPr wrap="square" rtlCol="0">
            <a:spAutoFit/>
          </a:bodyPr>
          <a:lstStyle/>
          <a:p>
            <a:pPr algn="ctr"/>
            <a:r>
              <a:rPr lang="es-US" dirty="0"/>
              <a:t>25</a:t>
            </a:r>
          </a:p>
        </p:txBody>
      </p:sp>
      <p:sp>
        <p:nvSpPr>
          <p:cNvPr id="20" name="17 CuadroTexto">
            <a:extLst>
              <a:ext uri="{FF2B5EF4-FFF2-40B4-BE49-F238E27FC236}">
                <a16:creationId xmlns:a16="http://schemas.microsoft.com/office/drawing/2014/main" id="{D819C05D-7778-4E64-8BA8-D87178B04DB5}"/>
              </a:ext>
            </a:extLst>
          </p:cNvPr>
          <p:cNvSpPr txBox="1"/>
          <p:nvPr/>
        </p:nvSpPr>
        <p:spPr>
          <a:xfrm>
            <a:off x="961184" y="930808"/>
            <a:ext cx="9900540" cy="584775"/>
          </a:xfrm>
          <a:prstGeom prst="rect">
            <a:avLst/>
          </a:prstGeom>
          <a:noFill/>
        </p:spPr>
        <p:txBody>
          <a:bodyPr wrap="square" rtlCol="0">
            <a:spAutoFit/>
          </a:bodyPr>
          <a:lstStyle/>
          <a:p>
            <a:pPr algn="just"/>
            <a:r>
              <a:rPr lang="es-EC" sz="1600" dirty="0">
                <a:latin typeface="Georgia" pitchFamily="18" charset="0"/>
              </a:rPr>
              <a:t>- </a:t>
            </a:r>
            <a:r>
              <a:rPr lang="es-ES" sz="1600" dirty="0">
                <a:latin typeface="Georgia" panose="02040502050405020303" pitchFamily="18" charset="0"/>
              </a:rPr>
              <a:t>Se incluyó un control de dopante de alcohol cuando el prototipo analiza varias sustancias en el transcurso de cada hora este repondrá 0.1 ml de alcohol al dopante.</a:t>
            </a:r>
            <a:endParaRPr lang="es-EC" sz="1600" dirty="0">
              <a:latin typeface="Georgia" panose="02040502050405020303" pitchFamily="18" charset="0"/>
            </a:endParaRPr>
          </a:p>
        </p:txBody>
      </p:sp>
      <p:sp>
        <p:nvSpPr>
          <p:cNvPr id="22" name="17 CuadroTexto">
            <a:extLst>
              <a:ext uri="{FF2B5EF4-FFF2-40B4-BE49-F238E27FC236}">
                <a16:creationId xmlns:a16="http://schemas.microsoft.com/office/drawing/2014/main" id="{9035CB7B-C3A5-4BF4-845D-6EE445913429}"/>
              </a:ext>
            </a:extLst>
          </p:cNvPr>
          <p:cNvSpPr txBox="1"/>
          <p:nvPr/>
        </p:nvSpPr>
        <p:spPr>
          <a:xfrm>
            <a:off x="961184" y="1821848"/>
            <a:ext cx="9900540" cy="1077218"/>
          </a:xfrm>
          <a:prstGeom prst="rect">
            <a:avLst/>
          </a:prstGeom>
          <a:noFill/>
        </p:spPr>
        <p:txBody>
          <a:bodyPr wrap="square" rtlCol="0">
            <a:spAutoFit/>
          </a:bodyPr>
          <a:lstStyle/>
          <a:p>
            <a:pPr algn="just"/>
            <a:r>
              <a:rPr lang="es-EC" sz="1600" dirty="0">
                <a:latin typeface="Georgia" panose="02040502050405020303" pitchFamily="18" charset="0"/>
              </a:rPr>
              <a:t>- </a:t>
            </a:r>
            <a:r>
              <a:rPr lang="es-ES" sz="1600" dirty="0">
                <a:latin typeface="Georgia" panose="02040502050405020303" pitchFamily="18" charset="0"/>
              </a:rPr>
              <a:t>Se implementó un nuevo sistema de control de temperatura necesario para poder disminuir los efectos ambientales ya que perjudican la sensibilidad de los sensores, además se probó el desempeño ante una entrada rampa dando un error en estado estacionario del 1.47% y una estabilización del sistema en 10 minutos. </a:t>
            </a:r>
            <a:endParaRPr lang="es-EC" sz="1600" dirty="0">
              <a:latin typeface="Georgia" panose="02040502050405020303" pitchFamily="18" charset="0"/>
            </a:endParaRPr>
          </a:p>
        </p:txBody>
      </p:sp>
      <p:sp>
        <p:nvSpPr>
          <p:cNvPr id="23" name="17 CuadroTexto">
            <a:extLst>
              <a:ext uri="{FF2B5EF4-FFF2-40B4-BE49-F238E27FC236}">
                <a16:creationId xmlns:a16="http://schemas.microsoft.com/office/drawing/2014/main" id="{7543E020-EC69-43EC-AAFC-7FBFBD35065B}"/>
              </a:ext>
            </a:extLst>
          </p:cNvPr>
          <p:cNvSpPr txBox="1"/>
          <p:nvPr/>
        </p:nvSpPr>
        <p:spPr>
          <a:xfrm>
            <a:off x="961184" y="3036760"/>
            <a:ext cx="9900540" cy="584775"/>
          </a:xfrm>
          <a:prstGeom prst="rect">
            <a:avLst/>
          </a:prstGeom>
          <a:noFill/>
        </p:spPr>
        <p:txBody>
          <a:bodyPr wrap="square" rtlCol="0">
            <a:spAutoFit/>
          </a:bodyPr>
          <a:lstStyle/>
          <a:p>
            <a:pPr algn="just"/>
            <a:r>
              <a:rPr lang="es-ES" sz="1600" dirty="0">
                <a:latin typeface="Georgia" panose="02040502050405020303" pitchFamily="18" charset="0"/>
              </a:rPr>
              <a:t>- Se implementó una interfaz gráfica con referencia a la guía GEDIS para mejorar la visibilidad y la comprensión intuitiva del usuario</a:t>
            </a:r>
            <a:endParaRPr lang="es-EC" sz="2000" b="1" dirty="0">
              <a:latin typeface="Georgia" pitchFamily="18" charset="0"/>
            </a:endParaRPr>
          </a:p>
        </p:txBody>
      </p:sp>
      <p:sp>
        <p:nvSpPr>
          <p:cNvPr id="24" name="17 CuadroTexto">
            <a:extLst>
              <a:ext uri="{FF2B5EF4-FFF2-40B4-BE49-F238E27FC236}">
                <a16:creationId xmlns:a16="http://schemas.microsoft.com/office/drawing/2014/main" id="{9AD3ED26-6D68-44C2-B81A-5A092687F818}"/>
              </a:ext>
            </a:extLst>
          </p:cNvPr>
          <p:cNvSpPr txBox="1"/>
          <p:nvPr/>
        </p:nvSpPr>
        <p:spPr>
          <a:xfrm>
            <a:off x="961184" y="3910062"/>
            <a:ext cx="9900540" cy="830997"/>
          </a:xfrm>
          <a:prstGeom prst="rect">
            <a:avLst/>
          </a:prstGeom>
          <a:noFill/>
        </p:spPr>
        <p:txBody>
          <a:bodyPr wrap="square" rtlCol="0">
            <a:spAutoFit/>
          </a:bodyPr>
          <a:lstStyle/>
          <a:p>
            <a:pPr algn="just"/>
            <a:r>
              <a:rPr lang="es-ES" sz="1600" dirty="0">
                <a:latin typeface="Georgia" panose="02040502050405020303" pitchFamily="18" charset="0"/>
              </a:rPr>
              <a:t>- Se mejoró el sistema de aspiración y limpieza del sistema de los sensores químicos de la nariz electrónica reduciendo el tiempo de 17 minutos a 3 minutos de tal manera que el análisis de la sustancia de interés será más rápido y que la identificación de la substancia sea de 3 segundos.</a:t>
            </a:r>
            <a:endParaRPr lang="es-EC" sz="2000" b="1" dirty="0">
              <a:latin typeface="Georgia" pitchFamily="18" charset="0"/>
            </a:endParaRPr>
          </a:p>
        </p:txBody>
      </p:sp>
      <p:sp>
        <p:nvSpPr>
          <p:cNvPr id="25" name="17 CuadroTexto">
            <a:extLst>
              <a:ext uri="{FF2B5EF4-FFF2-40B4-BE49-F238E27FC236}">
                <a16:creationId xmlns:a16="http://schemas.microsoft.com/office/drawing/2014/main" id="{1A9DB668-8300-424F-8D2A-B4E387315A13}"/>
              </a:ext>
            </a:extLst>
          </p:cNvPr>
          <p:cNvSpPr txBox="1"/>
          <p:nvPr/>
        </p:nvSpPr>
        <p:spPr>
          <a:xfrm>
            <a:off x="961184" y="5069373"/>
            <a:ext cx="9900540" cy="830997"/>
          </a:xfrm>
          <a:prstGeom prst="rect">
            <a:avLst/>
          </a:prstGeom>
          <a:noFill/>
        </p:spPr>
        <p:txBody>
          <a:bodyPr wrap="square" rtlCol="0">
            <a:spAutoFit/>
          </a:bodyPr>
          <a:lstStyle/>
          <a:p>
            <a:pPr algn="just"/>
            <a:r>
              <a:rPr lang="es-ES" sz="1600" dirty="0">
                <a:latin typeface="Georgia" panose="02040502050405020303" pitchFamily="18" charset="0"/>
              </a:rPr>
              <a:t>- Se implementó un modelo clasificar en tiempo real, se puede concluir que la tasa de clasificación de sustancias entre alcohol, TNT y pólvora del 55%. Y un valor de clasificación de sustancias explosivas de no explosivas del 86.66%.</a:t>
            </a:r>
            <a:endParaRPr lang="es-EC" sz="2000" b="1" dirty="0">
              <a:latin typeface="Georgia" pitchFamily="18" charset="0"/>
            </a:endParaRPr>
          </a:p>
        </p:txBody>
      </p:sp>
      <p:grpSp>
        <p:nvGrpSpPr>
          <p:cNvPr id="35" name="Grupo 34">
            <a:extLst>
              <a:ext uri="{FF2B5EF4-FFF2-40B4-BE49-F238E27FC236}">
                <a16:creationId xmlns:a16="http://schemas.microsoft.com/office/drawing/2014/main" id="{81EF66AD-4DB8-4903-8F4D-29D9A50AB699}"/>
              </a:ext>
            </a:extLst>
          </p:cNvPr>
          <p:cNvGrpSpPr/>
          <p:nvPr/>
        </p:nvGrpSpPr>
        <p:grpSpPr>
          <a:xfrm>
            <a:off x="100885" y="6268179"/>
            <a:ext cx="11348320" cy="137931"/>
            <a:chOff x="842670" y="6366526"/>
            <a:chExt cx="8686800" cy="137468"/>
          </a:xfrm>
        </p:grpSpPr>
        <p:sp>
          <p:nvSpPr>
            <p:cNvPr id="36" name="Rectángulo 35">
              <a:extLst>
                <a:ext uri="{FF2B5EF4-FFF2-40B4-BE49-F238E27FC236}">
                  <a16:creationId xmlns:a16="http://schemas.microsoft.com/office/drawing/2014/main" id="{BB3B40DA-B515-4FC2-874F-EC59CA82A36A}"/>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37" name="Rectángulo 36">
              <a:extLst>
                <a:ext uri="{FF2B5EF4-FFF2-40B4-BE49-F238E27FC236}">
                  <a16:creationId xmlns:a16="http://schemas.microsoft.com/office/drawing/2014/main" id="{A7930922-FAE7-40B4-8056-E3FF509711A5}"/>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38" name="24 CuadroTexto">
            <a:extLst>
              <a:ext uri="{FF2B5EF4-FFF2-40B4-BE49-F238E27FC236}">
                <a16:creationId xmlns:a16="http://schemas.microsoft.com/office/drawing/2014/main" id="{CDEEEC7F-792A-4588-990E-4DFEC21292D9}"/>
              </a:ext>
            </a:extLst>
          </p:cNvPr>
          <p:cNvSpPr txBox="1"/>
          <p:nvPr/>
        </p:nvSpPr>
        <p:spPr>
          <a:xfrm>
            <a:off x="387409" y="6448652"/>
            <a:ext cx="1274619" cy="309266"/>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400" dirty="0">
                <a:solidFill>
                  <a:schemeClr val="bg2">
                    <a:lumMod val="75000"/>
                  </a:schemeClr>
                </a:solidFill>
                <a:latin typeface="Georgia" pitchFamily="18" charset="0"/>
              </a:rPr>
              <a:t>1.</a:t>
            </a:r>
            <a:r>
              <a:rPr lang="es-EC" sz="1400" dirty="0">
                <a:solidFill>
                  <a:schemeClr val="tx1"/>
                </a:solidFill>
                <a:latin typeface="Georgia" pitchFamily="18" charset="0"/>
              </a:rPr>
              <a:t> </a:t>
            </a:r>
            <a:r>
              <a:rPr lang="es-EC" sz="1400" dirty="0">
                <a:solidFill>
                  <a:schemeClr val="bg2">
                    <a:lumMod val="75000"/>
                  </a:schemeClr>
                </a:solidFill>
                <a:latin typeface="Georgia" pitchFamily="18" charset="0"/>
              </a:rPr>
              <a:t>Motivación</a:t>
            </a:r>
          </a:p>
        </p:txBody>
      </p:sp>
      <p:sp>
        <p:nvSpPr>
          <p:cNvPr id="39" name="25 CuadroTexto">
            <a:extLst>
              <a:ext uri="{FF2B5EF4-FFF2-40B4-BE49-F238E27FC236}">
                <a16:creationId xmlns:a16="http://schemas.microsoft.com/office/drawing/2014/main" id="{05918BFE-951E-4D8E-9198-F2C1565E83D7}"/>
              </a:ext>
            </a:extLst>
          </p:cNvPr>
          <p:cNvSpPr txBox="1"/>
          <p:nvPr/>
        </p:nvSpPr>
        <p:spPr>
          <a:xfrm>
            <a:off x="1689436" y="6455336"/>
            <a:ext cx="2531445" cy="311408"/>
          </a:xfrm>
          <a:prstGeom prst="rect">
            <a:avLst/>
          </a:prstGeom>
          <a:noFill/>
        </p:spPr>
        <p:txBody>
          <a:bodyPr wrap="square" rtlCol="0">
            <a:spAutoFit/>
          </a:bodyPr>
          <a:lstStyle/>
          <a:p>
            <a:r>
              <a:rPr lang="es-EC" sz="1400" dirty="0">
                <a:solidFill>
                  <a:schemeClr val="bg1">
                    <a:lumMod val="75000"/>
                  </a:schemeClr>
                </a:solidFill>
                <a:latin typeface="Georgia" pitchFamily="18" charset="0"/>
              </a:rPr>
              <a:t>2. Justificación e Importancia</a:t>
            </a:r>
          </a:p>
        </p:txBody>
      </p:sp>
      <p:sp>
        <p:nvSpPr>
          <p:cNvPr id="40" name="26 CuadroTexto">
            <a:extLst>
              <a:ext uri="{FF2B5EF4-FFF2-40B4-BE49-F238E27FC236}">
                <a16:creationId xmlns:a16="http://schemas.microsoft.com/office/drawing/2014/main" id="{753517E9-17A1-4865-82D5-EC101960F37B}"/>
              </a:ext>
            </a:extLst>
          </p:cNvPr>
          <p:cNvSpPr txBox="1"/>
          <p:nvPr/>
        </p:nvSpPr>
        <p:spPr>
          <a:xfrm>
            <a:off x="4107760" y="6455336"/>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3. Objetivos</a:t>
            </a:r>
          </a:p>
        </p:txBody>
      </p:sp>
      <p:sp>
        <p:nvSpPr>
          <p:cNvPr id="41" name="27 CuadroTexto">
            <a:extLst>
              <a:ext uri="{FF2B5EF4-FFF2-40B4-BE49-F238E27FC236}">
                <a16:creationId xmlns:a16="http://schemas.microsoft.com/office/drawing/2014/main" id="{FAB09F83-ECD8-4C05-BC64-1424C3EFC95D}"/>
              </a:ext>
            </a:extLst>
          </p:cNvPr>
          <p:cNvSpPr txBox="1"/>
          <p:nvPr/>
        </p:nvSpPr>
        <p:spPr>
          <a:xfrm>
            <a:off x="5245341" y="6460520"/>
            <a:ext cx="2216729"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4. Desarrollo de proyecto</a:t>
            </a:r>
          </a:p>
        </p:txBody>
      </p:sp>
      <p:sp>
        <p:nvSpPr>
          <p:cNvPr id="42" name="28 CuadroTexto">
            <a:extLst>
              <a:ext uri="{FF2B5EF4-FFF2-40B4-BE49-F238E27FC236}">
                <a16:creationId xmlns:a16="http://schemas.microsoft.com/office/drawing/2014/main" id="{AB29E885-EEC6-4EC5-B9E6-67DA0D8F569C}"/>
              </a:ext>
            </a:extLst>
          </p:cNvPr>
          <p:cNvSpPr txBox="1"/>
          <p:nvPr/>
        </p:nvSpPr>
        <p:spPr>
          <a:xfrm>
            <a:off x="8489016" y="6455336"/>
            <a:ext cx="3027713" cy="30777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EC" sz="1400" dirty="0">
                <a:solidFill>
                  <a:schemeClr val="tx1"/>
                </a:solidFill>
                <a:latin typeface="Georgia" pitchFamily="18" charset="0"/>
              </a:rPr>
              <a:t>5. Conclusiones y Recomendaciones</a:t>
            </a:r>
          </a:p>
        </p:txBody>
      </p:sp>
      <p:sp>
        <p:nvSpPr>
          <p:cNvPr id="53" name="26 CuadroTexto">
            <a:extLst>
              <a:ext uri="{FF2B5EF4-FFF2-40B4-BE49-F238E27FC236}">
                <a16:creationId xmlns:a16="http://schemas.microsoft.com/office/drawing/2014/main" id="{133E4004-1129-44AD-B23B-70D18BC59ED7}"/>
              </a:ext>
            </a:extLst>
          </p:cNvPr>
          <p:cNvSpPr txBox="1"/>
          <p:nvPr/>
        </p:nvSpPr>
        <p:spPr>
          <a:xfrm>
            <a:off x="7325033" y="6457151"/>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 Resultados</a:t>
            </a:r>
          </a:p>
        </p:txBody>
      </p:sp>
    </p:spTree>
    <p:extLst>
      <p:ext uri="{BB962C8B-B14F-4D97-AF65-F5344CB8AC3E}">
        <p14:creationId xmlns:p14="http://schemas.microsoft.com/office/powerpoint/2010/main" val="220469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1"/>
            <a:ext cx="12192000" cy="56361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US"/>
          </a:p>
        </p:txBody>
      </p:sp>
      <p:sp>
        <p:nvSpPr>
          <p:cNvPr id="16" name="CuadroTexto 15"/>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5" y="8366"/>
            <a:ext cx="2062135" cy="532583"/>
          </a:xfrm>
          <a:prstGeom prst="rect">
            <a:avLst/>
          </a:prstGeom>
        </p:spPr>
      </p:pic>
      <p:sp>
        <p:nvSpPr>
          <p:cNvPr id="17" name="CuadroTexto 16"/>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2020</a:t>
            </a:r>
          </a:p>
        </p:txBody>
      </p:sp>
      <p:sp>
        <p:nvSpPr>
          <p:cNvPr id="21" name="Rectangle 9">
            <a:extLst>
              <a:ext uri="{FF2B5EF4-FFF2-40B4-BE49-F238E27FC236}">
                <a16:creationId xmlns:a16="http://schemas.microsoft.com/office/drawing/2014/main" id="{F5AFC5B0-6291-4467-BADF-0673838497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9" name="CuadroTexto 48">
            <a:extLst>
              <a:ext uri="{FF2B5EF4-FFF2-40B4-BE49-F238E27FC236}">
                <a16:creationId xmlns:a16="http://schemas.microsoft.com/office/drawing/2014/main" id="{0E2D04EE-0655-4676-8439-03AA1D74E4D4}"/>
              </a:ext>
            </a:extLst>
          </p:cNvPr>
          <p:cNvSpPr txBox="1"/>
          <p:nvPr/>
        </p:nvSpPr>
        <p:spPr>
          <a:xfrm>
            <a:off x="2855374" y="-33010"/>
            <a:ext cx="3974165"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5. Recomendaciones</a:t>
            </a:r>
          </a:p>
        </p:txBody>
      </p:sp>
      <p:sp>
        <p:nvSpPr>
          <p:cNvPr id="43" name="CuadroTexto 42">
            <a:extLst>
              <a:ext uri="{FF2B5EF4-FFF2-40B4-BE49-F238E27FC236}">
                <a16:creationId xmlns:a16="http://schemas.microsoft.com/office/drawing/2014/main" id="{A46E0E60-4758-4D04-89E7-B274955551F7}"/>
              </a:ext>
            </a:extLst>
          </p:cNvPr>
          <p:cNvSpPr txBox="1"/>
          <p:nvPr/>
        </p:nvSpPr>
        <p:spPr>
          <a:xfrm>
            <a:off x="11584254" y="6241490"/>
            <a:ext cx="506861" cy="369550"/>
          </a:xfrm>
          <a:prstGeom prst="rect">
            <a:avLst/>
          </a:prstGeom>
          <a:noFill/>
          <a:ln>
            <a:solidFill>
              <a:schemeClr val="tx1"/>
            </a:solidFill>
          </a:ln>
        </p:spPr>
        <p:txBody>
          <a:bodyPr wrap="square" rtlCol="0">
            <a:spAutoFit/>
          </a:bodyPr>
          <a:lstStyle/>
          <a:p>
            <a:pPr algn="ctr"/>
            <a:r>
              <a:rPr lang="es-US" dirty="0"/>
              <a:t>26</a:t>
            </a:r>
          </a:p>
        </p:txBody>
      </p:sp>
      <p:sp>
        <p:nvSpPr>
          <p:cNvPr id="20" name="17 CuadroTexto">
            <a:extLst>
              <a:ext uri="{FF2B5EF4-FFF2-40B4-BE49-F238E27FC236}">
                <a16:creationId xmlns:a16="http://schemas.microsoft.com/office/drawing/2014/main" id="{D819C05D-7778-4E64-8BA8-D87178B04DB5}"/>
              </a:ext>
            </a:extLst>
          </p:cNvPr>
          <p:cNvSpPr txBox="1"/>
          <p:nvPr/>
        </p:nvSpPr>
        <p:spPr>
          <a:xfrm>
            <a:off x="961184" y="930808"/>
            <a:ext cx="9900540" cy="830997"/>
          </a:xfrm>
          <a:prstGeom prst="rect">
            <a:avLst/>
          </a:prstGeom>
          <a:noFill/>
        </p:spPr>
        <p:txBody>
          <a:bodyPr wrap="square" rtlCol="0">
            <a:spAutoFit/>
          </a:bodyPr>
          <a:lstStyle/>
          <a:p>
            <a:pPr algn="just"/>
            <a:r>
              <a:rPr lang="es-EC" sz="1600" dirty="0">
                <a:latin typeface="Georgia" pitchFamily="18" charset="0"/>
              </a:rPr>
              <a:t>- </a:t>
            </a:r>
            <a:r>
              <a:rPr lang="es-ES" sz="1600" dirty="0">
                <a:latin typeface="Georgia" panose="02040502050405020303" pitchFamily="18" charset="0"/>
              </a:rPr>
              <a:t>El resultado cuantitativo del análisis de sustancias tiene un error del 157.8%, el cual es un error muy elevado, sin embargo, el prototipo cuenta con este análisis, pero si se mejorara en un futuro el modelo de discriminación, el error de predicción cuantitativa se reduciría.</a:t>
            </a:r>
            <a:endParaRPr lang="es-EC" sz="1600" dirty="0">
              <a:latin typeface="Georgia" panose="02040502050405020303" pitchFamily="18" charset="0"/>
            </a:endParaRPr>
          </a:p>
        </p:txBody>
      </p:sp>
      <p:sp>
        <p:nvSpPr>
          <p:cNvPr id="22" name="17 CuadroTexto">
            <a:extLst>
              <a:ext uri="{FF2B5EF4-FFF2-40B4-BE49-F238E27FC236}">
                <a16:creationId xmlns:a16="http://schemas.microsoft.com/office/drawing/2014/main" id="{9035CB7B-C3A5-4BF4-845D-6EE445913429}"/>
              </a:ext>
            </a:extLst>
          </p:cNvPr>
          <p:cNvSpPr txBox="1"/>
          <p:nvPr/>
        </p:nvSpPr>
        <p:spPr>
          <a:xfrm>
            <a:off x="961184" y="2104695"/>
            <a:ext cx="9900540" cy="584775"/>
          </a:xfrm>
          <a:prstGeom prst="rect">
            <a:avLst/>
          </a:prstGeom>
          <a:noFill/>
        </p:spPr>
        <p:txBody>
          <a:bodyPr wrap="square" rtlCol="0">
            <a:spAutoFit/>
          </a:bodyPr>
          <a:lstStyle/>
          <a:p>
            <a:pPr algn="just"/>
            <a:r>
              <a:rPr lang="es-EC" sz="1600" dirty="0">
                <a:latin typeface="Georgia" panose="02040502050405020303" pitchFamily="18" charset="0"/>
              </a:rPr>
              <a:t>- </a:t>
            </a:r>
            <a:r>
              <a:rPr lang="es-ES" sz="1600" dirty="0">
                <a:latin typeface="Georgia" panose="02040502050405020303" pitchFamily="18" charset="0"/>
              </a:rPr>
              <a:t>Se recomienda al usuario que si no tiene una clara idea de cómo funciona la interfaz gráfica, vea el video tutorial o en el Capítulo IV se encuentra los pasos a seguir para el uso del dispositivo</a:t>
            </a:r>
            <a:endParaRPr lang="es-EC" sz="1600" dirty="0">
              <a:latin typeface="Georgia" panose="02040502050405020303" pitchFamily="18" charset="0"/>
            </a:endParaRPr>
          </a:p>
        </p:txBody>
      </p:sp>
      <p:sp>
        <p:nvSpPr>
          <p:cNvPr id="23" name="17 CuadroTexto">
            <a:extLst>
              <a:ext uri="{FF2B5EF4-FFF2-40B4-BE49-F238E27FC236}">
                <a16:creationId xmlns:a16="http://schemas.microsoft.com/office/drawing/2014/main" id="{7543E020-EC69-43EC-AAFC-7FBFBD35065B}"/>
              </a:ext>
            </a:extLst>
          </p:cNvPr>
          <p:cNvSpPr txBox="1"/>
          <p:nvPr/>
        </p:nvSpPr>
        <p:spPr>
          <a:xfrm>
            <a:off x="961184" y="3036760"/>
            <a:ext cx="9900540" cy="1077218"/>
          </a:xfrm>
          <a:prstGeom prst="rect">
            <a:avLst/>
          </a:prstGeom>
          <a:noFill/>
        </p:spPr>
        <p:txBody>
          <a:bodyPr wrap="square" rtlCol="0">
            <a:spAutoFit/>
          </a:bodyPr>
          <a:lstStyle/>
          <a:p>
            <a:pPr algn="just"/>
            <a:r>
              <a:rPr lang="es-ES" sz="1600" dirty="0">
                <a:latin typeface="Georgia" panose="02040502050405020303" pitchFamily="18" charset="0"/>
              </a:rPr>
              <a:t>- Se recomienda que la tarjeta PCB actual sea cambiada y que cuente con una entrada única de alimentación para los Heather, además que se incluya de manera estratégica un sensor de temperatura en la placa ya que la mayoría de narices debe tener un control de temperatura óptimo para reducir los efectos que perjudican la sensibilidad de los sensores.</a:t>
            </a:r>
            <a:endParaRPr lang="es-EC" sz="2000" b="1" dirty="0">
              <a:latin typeface="Georgia" pitchFamily="18" charset="0"/>
            </a:endParaRPr>
          </a:p>
        </p:txBody>
      </p:sp>
      <p:sp>
        <p:nvSpPr>
          <p:cNvPr id="24" name="17 CuadroTexto">
            <a:extLst>
              <a:ext uri="{FF2B5EF4-FFF2-40B4-BE49-F238E27FC236}">
                <a16:creationId xmlns:a16="http://schemas.microsoft.com/office/drawing/2014/main" id="{9AD3ED26-6D68-44C2-B81A-5A092687F818}"/>
              </a:ext>
            </a:extLst>
          </p:cNvPr>
          <p:cNvSpPr txBox="1"/>
          <p:nvPr/>
        </p:nvSpPr>
        <p:spPr>
          <a:xfrm>
            <a:off x="961184" y="4456868"/>
            <a:ext cx="9900540" cy="1077218"/>
          </a:xfrm>
          <a:prstGeom prst="rect">
            <a:avLst/>
          </a:prstGeom>
          <a:noFill/>
        </p:spPr>
        <p:txBody>
          <a:bodyPr wrap="square" rtlCol="0">
            <a:spAutoFit/>
          </a:bodyPr>
          <a:lstStyle/>
          <a:p>
            <a:pPr algn="just"/>
            <a:r>
              <a:rPr lang="es-ES" sz="1600" dirty="0">
                <a:latin typeface="Georgia" panose="02040502050405020303" pitchFamily="18" charset="0"/>
              </a:rPr>
              <a:t>- Se recomienda que los actuadores del control de temperatura sean cambiados para lograr reducir la estabilización del sistema ya que actualmente el sistema cuenta con resistencias de potencia y en determinado punto este mantiene su calor generando un sobrepico al sistema y de alguna manera cambia la respuesta en los sensores. </a:t>
            </a:r>
            <a:endParaRPr lang="es-EC" sz="2000" b="1" dirty="0">
              <a:latin typeface="Georgia" pitchFamily="18" charset="0"/>
            </a:endParaRPr>
          </a:p>
        </p:txBody>
      </p:sp>
      <p:grpSp>
        <p:nvGrpSpPr>
          <p:cNvPr id="25" name="Grupo 24">
            <a:extLst>
              <a:ext uri="{FF2B5EF4-FFF2-40B4-BE49-F238E27FC236}">
                <a16:creationId xmlns:a16="http://schemas.microsoft.com/office/drawing/2014/main" id="{CE73D08D-16E0-4DB1-B26D-655C12AF626B}"/>
              </a:ext>
            </a:extLst>
          </p:cNvPr>
          <p:cNvGrpSpPr/>
          <p:nvPr/>
        </p:nvGrpSpPr>
        <p:grpSpPr>
          <a:xfrm>
            <a:off x="100885" y="6268179"/>
            <a:ext cx="11348320" cy="137931"/>
            <a:chOff x="842670" y="6366526"/>
            <a:chExt cx="8686800" cy="137468"/>
          </a:xfrm>
        </p:grpSpPr>
        <p:sp>
          <p:nvSpPr>
            <p:cNvPr id="26" name="Rectángulo 25">
              <a:extLst>
                <a:ext uri="{FF2B5EF4-FFF2-40B4-BE49-F238E27FC236}">
                  <a16:creationId xmlns:a16="http://schemas.microsoft.com/office/drawing/2014/main" id="{3DC19566-A0DD-436A-935A-187F9A3B11C5}"/>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27" name="Rectángulo 26">
              <a:extLst>
                <a:ext uri="{FF2B5EF4-FFF2-40B4-BE49-F238E27FC236}">
                  <a16:creationId xmlns:a16="http://schemas.microsoft.com/office/drawing/2014/main" id="{BA92FF7B-5A34-4F71-B546-67D8D6B0E89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28" name="24 CuadroTexto">
            <a:extLst>
              <a:ext uri="{FF2B5EF4-FFF2-40B4-BE49-F238E27FC236}">
                <a16:creationId xmlns:a16="http://schemas.microsoft.com/office/drawing/2014/main" id="{B6B72677-4C40-4A2E-9753-0EE2220AAE9E}"/>
              </a:ext>
            </a:extLst>
          </p:cNvPr>
          <p:cNvSpPr txBox="1"/>
          <p:nvPr/>
        </p:nvSpPr>
        <p:spPr>
          <a:xfrm>
            <a:off x="387409" y="6448652"/>
            <a:ext cx="1274619" cy="309266"/>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400" dirty="0">
                <a:solidFill>
                  <a:schemeClr val="bg2">
                    <a:lumMod val="75000"/>
                  </a:schemeClr>
                </a:solidFill>
                <a:latin typeface="Georgia" pitchFamily="18" charset="0"/>
              </a:rPr>
              <a:t>1.</a:t>
            </a:r>
            <a:r>
              <a:rPr lang="es-EC" sz="1400" dirty="0">
                <a:solidFill>
                  <a:schemeClr val="tx1"/>
                </a:solidFill>
                <a:latin typeface="Georgia" pitchFamily="18" charset="0"/>
              </a:rPr>
              <a:t> </a:t>
            </a:r>
            <a:r>
              <a:rPr lang="es-EC" sz="1400" dirty="0">
                <a:solidFill>
                  <a:schemeClr val="bg2">
                    <a:lumMod val="75000"/>
                  </a:schemeClr>
                </a:solidFill>
                <a:latin typeface="Georgia" pitchFamily="18" charset="0"/>
              </a:rPr>
              <a:t>Motivación</a:t>
            </a:r>
          </a:p>
        </p:txBody>
      </p:sp>
      <p:sp>
        <p:nvSpPr>
          <p:cNvPr id="29" name="25 CuadroTexto">
            <a:extLst>
              <a:ext uri="{FF2B5EF4-FFF2-40B4-BE49-F238E27FC236}">
                <a16:creationId xmlns:a16="http://schemas.microsoft.com/office/drawing/2014/main" id="{99E424F1-3380-4CD6-A452-2D83D6A1F864}"/>
              </a:ext>
            </a:extLst>
          </p:cNvPr>
          <p:cNvSpPr txBox="1"/>
          <p:nvPr/>
        </p:nvSpPr>
        <p:spPr>
          <a:xfrm>
            <a:off x="1689436" y="6455336"/>
            <a:ext cx="2531445" cy="311408"/>
          </a:xfrm>
          <a:prstGeom prst="rect">
            <a:avLst/>
          </a:prstGeom>
          <a:noFill/>
        </p:spPr>
        <p:txBody>
          <a:bodyPr wrap="square" rtlCol="0">
            <a:spAutoFit/>
          </a:bodyPr>
          <a:lstStyle/>
          <a:p>
            <a:r>
              <a:rPr lang="es-EC" sz="1400" dirty="0">
                <a:solidFill>
                  <a:schemeClr val="bg1">
                    <a:lumMod val="75000"/>
                  </a:schemeClr>
                </a:solidFill>
                <a:latin typeface="Georgia" pitchFamily="18" charset="0"/>
              </a:rPr>
              <a:t>2. Justificación e Importancia</a:t>
            </a:r>
          </a:p>
        </p:txBody>
      </p:sp>
      <p:sp>
        <p:nvSpPr>
          <p:cNvPr id="30" name="26 CuadroTexto">
            <a:extLst>
              <a:ext uri="{FF2B5EF4-FFF2-40B4-BE49-F238E27FC236}">
                <a16:creationId xmlns:a16="http://schemas.microsoft.com/office/drawing/2014/main" id="{B468DA74-0B3F-48EE-A903-40AEAA53A195}"/>
              </a:ext>
            </a:extLst>
          </p:cNvPr>
          <p:cNvSpPr txBox="1"/>
          <p:nvPr/>
        </p:nvSpPr>
        <p:spPr>
          <a:xfrm>
            <a:off x="4107760" y="6455336"/>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3. Objetivos</a:t>
            </a:r>
          </a:p>
        </p:txBody>
      </p:sp>
      <p:sp>
        <p:nvSpPr>
          <p:cNvPr id="31" name="27 CuadroTexto">
            <a:extLst>
              <a:ext uri="{FF2B5EF4-FFF2-40B4-BE49-F238E27FC236}">
                <a16:creationId xmlns:a16="http://schemas.microsoft.com/office/drawing/2014/main" id="{A6CB2213-38A4-4983-9755-55907C5321ED}"/>
              </a:ext>
            </a:extLst>
          </p:cNvPr>
          <p:cNvSpPr txBox="1"/>
          <p:nvPr/>
        </p:nvSpPr>
        <p:spPr>
          <a:xfrm>
            <a:off x="5245341" y="6460520"/>
            <a:ext cx="2216729"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4. Desarrollo de proyecto</a:t>
            </a:r>
          </a:p>
        </p:txBody>
      </p:sp>
      <p:sp>
        <p:nvSpPr>
          <p:cNvPr id="32" name="28 CuadroTexto">
            <a:extLst>
              <a:ext uri="{FF2B5EF4-FFF2-40B4-BE49-F238E27FC236}">
                <a16:creationId xmlns:a16="http://schemas.microsoft.com/office/drawing/2014/main" id="{3D90A10C-5430-4D3C-89D1-476D7813F1B1}"/>
              </a:ext>
            </a:extLst>
          </p:cNvPr>
          <p:cNvSpPr txBox="1"/>
          <p:nvPr/>
        </p:nvSpPr>
        <p:spPr>
          <a:xfrm>
            <a:off x="8489016" y="6455336"/>
            <a:ext cx="3027713" cy="30777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EC" sz="1400" dirty="0">
                <a:solidFill>
                  <a:schemeClr val="tx1"/>
                </a:solidFill>
                <a:latin typeface="Georgia" pitchFamily="18" charset="0"/>
              </a:rPr>
              <a:t>5. Conclusiones y Recomendaciones</a:t>
            </a:r>
          </a:p>
        </p:txBody>
      </p:sp>
      <p:sp>
        <p:nvSpPr>
          <p:cNvPr id="33" name="26 CuadroTexto">
            <a:extLst>
              <a:ext uri="{FF2B5EF4-FFF2-40B4-BE49-F238E27FC236}">
                <a16:creationId xmlns:a16="http://schemas.microsoft.com/office/drawing/2014/main" id="{B48BC204-7F89-4824-97F4-00BD356904B5}"/>
              </a:ext>
            </a:extLst>
          </p:cNvPr>
          <p:cNvSpPr txBox="1"/>
          <p:nvPr/>
        </p:nvSpPr>
        <p:spPr>
          <a:xfrm>
            <a:off x="7325033" y="6457151"/>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 Resultados</a:t>
            </a:r>
          </a:p>
        </p:txBody>
      </p:sp>
    </p:spTree>
    <p:extLst>
      <p:ext uri="{BB962C8B-B14F-4D97-AF65-F5344CB8AC3E}">
        <p14:creationId xmlns:p14="http://schemas.microsoft.com/office/powerpoint/2010/main" val="341507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1"/>
            <a:ext cx="12192000" cy="56361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US"/>
          </a:p>
        </p:txBody>
      </p:sp>
      <p:sp>
        <p:nvSpPr>
          <p:cNvPr id="16" name="CuadroTexto 15"/>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5" y="8366"/>
            <a:ext cx="2062135" cy="532583"/>
          </a:xfrm>
          <a:prstGeom prst="rect">
            <a:avLst/>
          </a:prstGeom>
        </p:spPr>
      </p:pic>
      <p:sp>
        <p:nvSpPr>
          <p:cNvPr id="17" name="CuadroTexto 16"/>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2020</a:t>
            </a:r>
          </a:p>
        </p:txBody>
      </p:sp>
      <p:sp>
        <p:nvSpPr>
          <p:cNvPr id="21" name="Rectangle 9">
            <a:extLst>
              <a:ext uri="{FF2B5EF4-FFF2-40B4-BE49-F238E27FC236}">
                <a16:creationId xmlns:a16="http://schemas.microsoft.com/office/drawing/2014/main" id="{F5AFC5B0-6291-4467-BADF-0673838497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9" name="CuadroTexto 48">
            <a:extLst>
              <a:ext uri="{FF2B5EF4-FFF2-40B4-BE49-F238E27FC236}">
                <a16:creationId xmlns:a16="http://schemas.microsoft.com/office/drawing/2014/main" id="{0E2D04EE-0655-4676-8439-03AA1D74E4D4}"/>
              </a:ext>
            </a:extLst>
          </p:cNvPr>
          <p:cNvSpPr txBox="1"/>
          <p:nvPr/>
        </p:nvSpPr>
        <p:spPr>
          <a:xfrm>
            <a:off x="2855374" y="-33010"/>
            <a:ext cx="6841938"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3. Conclusiones y Recomendaciones</a:t>
            </a:r>
          </a:p>
        </p:txBody>
      </p:sp>
      <p:sp>
        <p:nvSpPr>
          <p:cNvPr id="43" name="CuadroTexto 42">
            <a:extLst>
              <a:ext uri="{FF2B5EF4-FFF2-40B4-BE49-F238E27FC236}">
                <a16:creationId xmlns:a16="http://schemas.microsoft.com/office/drawing/2014/main" id="{A46E0E60-4758-4D04-89E7-B274955551F7}"/>
              </a:ext>
            </a:extLst>
          </p:cNvPr>
          <p:cNvSpPr txBox="1"/>
          <p:nvPr/>
        </p:nvSpPr>
        <p:spPr>
          <a:xfrm>
            <a:off x="11584254" y="6241490"/>
            <a:ext cx="506861" cy="369550"/>
          </a:xfrm>
          <a:prstGeom prst="rect">
            <a:avLst/>
          </a:prstGeom>
          <a:noFill/>
          <a:ln>
            <a:solidFill>
              <a:schemeClr val="tx1"/>
            </a:solidFill>
          </a:ln>
        </p:spPr>
        <p:txBody>
          <a:bodyPr wrap="square" rtlCol="0">
            <a:spAutoFit/>
          </a:bodyPr>
          <a:lstStyle/>
          <a:p>
            <a:pPr algn="ctr"/>
            <a:r>
              <a:rPr lang="es-US" dirty="0"/>
              <a:t>27</a:t>
            </a:r>
          </a:p>
        </p:txBody>
      </p:sp>
      <p:grpSp>
        <p:nvGrpSpPr>
          <p:cNvPr id="44" name="Grupo 43">
            <a:extLst>
              <a:ext uri="{FF2B5EF4-FFF2-40B4-BE49-F238E27FC236}">
                <a16:creationId xmlns:a16="http://schemas.microsoft.com/office/drawing/2014/main" id="{675119E0-8FA4-4574-8847-99EE0DCEFC4D}"/>
              </a:ext>
            </a:extLst>
          </p:cNvPr>
          <p:cNvGrpSpPr/>
          <p:nvPr/>
        </p:nvGrpSpPr>
        <p:grpSpPr>
          <a:xfrm>
            <a:off x="100885" y="6268179"/>
            <a:ext cx="11348320" cy="137931"/>
            <a:chOff x="842670" y="6366526"/>
            <a:chExt cx="8686800" cy="137468"/>
          </a:xfrm>
        </p:grpSpPr>
        <p:sp>
          <p:nvSpPr>
            <p:cNvPr id="45" name="Rectángulo 44">
              <a:extLst>
                <a:ext uri="{FF2B5EF4-FFF2-40B4-BE49-F238E27FC236}">
                  <a16:creationId xmlns:a16="http://schemas.microsoft.com/office/drawing/2014/main" id="{47826221-1112-400A-916B-A0782BE54C27}"/>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46" name="Rectángulo 45">
              <a:extLst>
                <a:ext uri="{FF2B5EF4-FFF2-40B4-BE49-F238E27FC236}">
                  <a16:creationId xmlns:a16="http://schemas.microsoft.com/office/drawing/2014/main" id="{5C6DEE90-17D0-44A3-8709-C2AD5D07B346}"/>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pic>
        <p:nvPicPr>
          <p:cNvPr id="18" name="Picture 2" descr="Resultado de imagen para gracias por su atencion">
            <a:extLst>
              <a:ext uri="{FF2B5EF4-FFF2-40B4-BE49-F238E27FC236}">
                <a16:creationId xmlns:a16="http://schemas.microsoft.com/office/drawing/2014/main" id="{75FEF680-6533-457E-830F-8C7DB8FF35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0428" y="1870364"/>
            <a:ext cx="6271143" cy="3467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11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1"/>
            <a:ext cx="12192000" cy="56361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US"/>
          </a:p>
        </p:txBody>
      </p:sp>
      <p:sp>
        <p:nvSpPr>
          <p:cNvPr id="16" name="CuadroTexto 15"/>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5" y="8366"/>
            <a:ext cx="2062135" cy="532583"/>
          </a:xfrm>
          <a:prstGeom prst="rect">
            <a:avLst/>
          </a:prstGeom>
        </p:spPr>
      </p:pic>
      <p:sp>
        <p:nvSpPr>
          <p:cNvPr id="17" name="CuadroTexto 16"/>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2020</a:t>
            </a:r>
          </a:p>
        </p:txBody>
      </p:sp>
      <p:sp>
        <p:nvSpPr>
          <p:cNvPr id="33" name="7 Rectángulo redondeado">
            <a:extLst>
              <a:ext uri="{FF2B5EF4-FFF2-40B4-BE49-F238E27FC236}">
                <a16:creationId xmlns:a16="http://schemas.microsoft.com/office/drawing/2014/main" id="{5360D18B-588B-428C-BA19-12C10E677BC5}"/>
              </a:ext>
            </a:extLst>
          </p:cNvPr>
          <p:cNvSpPr/>
          <p:nvPr/>
        </p:nvSpPr>
        <p:spPr>
          <a:xfrm>
            <a:off x="195374" y="665877"/>
            <a:ext cx="2331010" cy="19843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34" name="Picture 4" descr="Resultado de imagen para espe">
            <a:extLst>
              <a:ext uri="{FF2B5EF4-FFF2-40B4-BE49-F238E27FC236}">
                <a16:creationId xmlns:a16="http://schemas.microsoft.com/office/drawing/2014/main" id="{63437029-631E-45E6-B85B-4D2093F2EB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880" y="734769"/>
            <a:ext cx="2039810" cy="1844509"/>
          </a:xfrm>
          <a:prstGeom prst="rect">
            <a:avLst/>
          </a:prstGeom>
          <a:noFill/>
          <a:extLst>
            <a:ext uri="{909E8E84-426E-40DD-AFC4-6F175D3DCCD1}">
              <a14:hiddenFill xmlns:a14="http://schemas.microsoft.com/office/drawing/2010/main">
                <a:solidFill>
                  <a:srgbClr val="FFFFFF"/>
                </a:solidFill>
              </a14:hiddenFill>
            </a:ext>
          </a:extLst>
        </p:spPr>
      </p:pic>
      <p:sp>
        <p:nvSpPr>
          <p:cNvPr id="35" name="22 Rectángulo redondeado">
            <a:extLst>
              <a:ext uri="{FF2B5EF4-FFF2-40B4-BE49-F238E27FC236}">
                <a16:creationId xmlns:a16="http://schemas.microsoft.com/office/drawing/2014/main" id="{2522E6CA-EE1A-4F52-990D-FB6EC5D887A9}"/>
              </a:ext>
            </a:extLst>
          </p:cNvPr>
          <p:cNvSpPr/>
          <p:nvPr/>
        </p:nvSpPr>
        <p:spPr>
          <a:xfrm>
            <a:off x="4712568" y="1078539"/>
            <a:ext cx="3905285" cy="8930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dirty="0">
                <a:latin typeface="Georgia" pitchFamily="18" charset="0"/>
              </a:rPr>
              <a:t>Proyectos de investigación</a:t>
            </a:r>
          </a:p>
        </p:txBody>
      </p:sp>
      <p:sp>
        <p:nvSpPr>
          <p:cNvPr id="36" name="22 Rectángulo redondeado">
            <a:extLst>
              <a:ext uri="{FF2B5EF4-FFF2-40B4-BE49-F238E27FC236}">
                <a16:creationId xmlns:a16="http://schemas.microsoft.com/office/drawing/2014/main" id="{1F20E160-70E2-4C68-BD92-83CF0EA07534}"/>
              </a:ext>
            </a:extLst>
          </p:cNvPr>
          <p:cNvSpPr/>
          <p:nvPr/>
        </p:nvSpPr>
        <p:spPr>
          <a:xfrm>
            <a:off x="4712568" y="2381433"/>
            <a:ext cx="3905285" cy="8930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dirty="0">
                <a:latin typeface="Georgia" pitchFamily="18" charset="0"/>
              </a:rPr>
              <a:t>Nariz Electrónica</a:t>
            </a:r>
          </a:p>
        </p:txBody>
      </p:sp>
      <p:sp>
        <p:nvSpPr>
          <p:cNvPr id="37" name="20 Rectángulo redondeado">
            <a:extLst>
              <a:ext uri="{FF2B5EF4-FFF2-40B4-BE49-F238E27FC236}">
                <a16:creationId xmlns:a16="http://schemas.microsoft.com/office/drawing/2014/main" id="{D8AD2D9C-A525-4C5B-9E87-34C91F34E555}"/>
              </a:ext>
            </a:extLst>
          </p:cNvPr>
          <p:cNvSpPr/>
          <p:nvPr/>
        </p:nvSpPr>
        <p:spPr>
          <a:xfrm>
            <a:off x="1317939" y="4023986"/>
            <a:ext cx="4778062" cy="191959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r"/>
            <a:r>
              <a:rPr lang="es-EC" sz="1600" dirty="0" err="1">
                <a:latin typeface="Georgia" pitchFamily="18" charset="0"/>
              </a:rPr>
              <a:t>Capt</a:t>
            </a:r>
            <a:r>
              <a:rPr lang="es-EC" sz="1600" dirty="0">
                <a:latin typeface="Georgia" pitchFamily="18" charset="0"/>
              </a:rPr>
              <a:t>. López</a:t>
            </a:r>
          </a:p>
        </p:txBody>
      </p:sp>
      <p:sp>
        <p:nvSpPr>
          <p:cNvPr id="38" name="20 Rectángulo redondeado">
            <a:extLst>
              <a:ext uri="{FF2B5EF4-FFF2-40B4-BE49-F238E27FC236}">
                <a16:creationId xmlns:a16="http://schemas.microsoft.com/office/drawing/2014/main" id="{D60E4278-5D48-4E3B-967A-BDEB57C06AC0}"/>
              </a:ext>
            </a:extLst>
          </p:cNvPr>
          <p:cNvSpPr/>
          <p:nvPr/>
        </p:nvSpPr>
        <p:spPr>
          <a:xfrm>
            <a:off x="7154944" y="4004312"/>
            <a:ext cx="4928891" cy="19392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r"/>
            <a:r>
              <a:rPr lang="es-EC" sz="1600" dirty="0" err="1">
                <a:latin typeface="Georgia" pitchFamily="18" charset="0"/>
              </a:rPr>
              <a:t>Zuleth</a:t>
            </a:r>
            <a:r>
              <a:rPr lang="es-EC" sz="1600" dirty="0">
                <a:latin typeface="Georgia" pitchFamily="18" charset="0"/>
              </a:rPr>
              <a:t> Vallejo</a:t>
            </a:r>
          </a:p>
          <a:p>
            <a:pPr algn="r"/>
            <a:endParaRPr lang="es-EC" sz="1600" dirty="0">
              <a:latin typeface="Georgia" pitchFamily="18" charset="0"/>
            </a:endParaRPr>
          </a:p>
          <a:p>
            <a:pPr algn="r"/>
            <a:r>
              <a:rPr lang="es-EC" sz="1600" dirty="0">
                <a:latin typeface="Georgia" pitchFamily="18" charset="0"/>
              </a:rPr>
              <a:t>Daniel Zurita </a:t>
            </a:r>
          </a:p>
        </p:txBody>
      </p:sp>
      <p:pic>
        <p:nvPicPr>
          <p:cNvPr id="1032" name="Picture 8" descr="Resultado de imagen para nariz electronica can">
            <a:extLst>
              <a:ext uri="{FF2B5EF4-FFF2-40B4-BE49-F238E27FC236}">
                <a16:creationId xmlns:a16="http://schemas.microsoft.com/office/drawing/2014/main" id="{DA122E47-41C3-446F-A6EC-72F3264E9C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9604" y="2525578"/>
            <a:ext cx="1624694" cy="13358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DDDE8DAB-DC54-4A28-9550-0F48A096C0E0}"/>
              </a:ext>
            </a:extLst>
          </p:cNvPr>
          <p:cNvPicPr>
            <a:picLocks noChangeAspect="1"/>
          </p:cNvPicPr>
          <p:nvPr/>
        </p:nvPicPr>
        <p:blipFill>
          <a:blip r:embed="rId6"/>
          <a:stretch>
            <a:fillRect/>
          </a:stretch>
        </p:blipFill>
        <p:spPr>
          <a:xfrm>
            <a:off x="1555668" y="4363613"/>
            <a:ext cx="2780662" cy="1474901"/>
          </a:xfrm>
          <a:prstGeom prst="rect">
            <a:avLst/>
          </a:prstGeom>
        </p:spPr>
      </p:pic>
      <p:pic>
        <p:nvPicPr>
          <p:cNvPr id="6" name="Imagen 5">
            <a:extLst>
              <a:ext uri="{FF2B5EF4-FFF2-40B4-BE49-F238E27FC236}">
                <a16:creationId xmlns:a16="http://schemas.microsoft.com/office/drawing/2014/main" id="{493EACF3-C250-44F7-96B6-D4C1FEC9A42B}"/>
              </a:ext>
            </a:extLst>
          </p:cNvPr>
          <p:cNvPicPr>
            <a:picLocks noChangeAspect="1"/>
          </p:cNvPicPr>
          <p:nvPr/>
        </p:nvPicPr>
        <p:blipFill rotWithShape="1">
          <a:blip r:embed="rId7"/>
          <a:srcRect t="8517"/>
          <a:stretch/>
        </p:blipFill>
        <p:spPr>
          <a:xfrm>
            <a:off x="7745469" y="4181601"/>
            <a:ext cx="2006985" cy="1708936"/>
          </a:xfrm>
          <a:prstGeom prst="rect">
            <a:avLst/>
          </a:prstGeom>
        </p:spPr>
      </p:pic>
      <p:sp>
        <p:nvSpPr>
          <p:cNvPr id="8" name="Flecha: a la derecha 7">
            <a:extLst>
              <a:ext uri="{FF2B5EF4-FFF2-40B4-BE49-F238E27FC236}">
                <a16:creationId xmlns:a16="http://schemas.microsoft.com/office/drawing/2014/main" id="{C7D0DBA0-97B9-41AC-9977-A1140C619AEE}"/>
              </a:ext>
            </a:extLst>
          </p:cNvPr>
          <p:cNvSpPr/>
          <p:nvPr/>
        </p:nvSpPr>
        <p:spPr>
          <a:xfrm>
            <a:off x="2526384" y="1508289"/>
            <a:ext cx="2186184" cy="2262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echa: hacia abajo 8">
            <a:extLst>
              <a:ext uri="{FF2B5EF4-FFF2-40B4-BE49-F238E27FC236}">
                <a16:creationId xmlns:a16="http://schemas.microsoft.com/office/drawing/2014/main" id="{22BE9630-C5CB-4BDE-A997-F06B85B3E46B}"/>
              </a:ext>
            </a:extLst>
          </p:cNvPr>
          <p:cNvSpPr/>
          <p:nvPr/>
        </p:nvSpPr>
        <p:spPr>
          <a:xfrm>
            <a:off x="6608190" y="1971559"/>
            <a:ext cx="216816" cy="4098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echa: hacia abajo 10">
            <a:extLst>
              <a:ext uri="{FF2B5EF4-FFF2-40B4-BE49-F238E27FC236}">
                <a16:creationId xmlns:a16="http://schemas.microsoft.com/office/drawing/2014/main" id="{F792BE4F-4875-46D8-9B9A-4FBD54235ADE}"/>
              </a:ext>
            </a:extLst>
          </p:cNvPr>
          <p:cNvSpPr/>
          <p:nvPr/>
        </p:nvSpPr>
        <p:spPr>
          <a:xfrm>
            <a:off x="2997264" y="3511466"/>
            <a:ext cx="279529" cy="494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6100EF22-3DDF-4DD1-8514-1BC47EA56370}"/>
              </a:ext>
            </a:extLst>
          </p:cNvPr>
          <p:cNvSpPr/>
          <p:nvPr/>
        </p:nvSpPr>
        <p:spPr>
          <a:xfrm>
            <a:off x="6652260" y="3274453"/>
            <a:ext cx="116776" cy="352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descr="Resultado de imagen para perro explosivo">
            <a:extLst>
              <a:ext uri="{FF2B5EF4-FFF2-40B4-BE49-F238E27FC236}">
                <a16:creationId xmlns:a16="http://schemas.microsoft.com/office/drawing/2014/main" id="{0C06BF86-7549-486C-A795-72EFA9B77C4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03644" y="715393"/>
            <a:ext cx="2331009" cy="1748256"/>
          </a:xfrm>
          <a:prstGeom prst="rect">
            <a:avLst/>
          </a:prstGeom>
          <a:noFill/>
          <a:extLst>
            <a:ext uri="{909E8E84-426E-40DD-AFC4-6F175D3DCCD1}">
              <a14:hiddenFill xmlns:a14="http://schemas.microsoft.com/office/drawing/2010/main">
                <a:solidFill>
                  <a:srgbClr val="FFFFFF"/>
                </a:solidFill>
              </a14:hiddenFill>
            </a:ext>
          </a:extLst>
        </p:spPr>
      </p:pic>
      <p:sp>
        <p:nvSpPr>
          <p:cNvPr id="39" name="Flecha: a la derecha 38">
            <a:extLst>
              <a:ext uri="{FF2B5EF4-FFF2-40B4-BE49-F238E27FC236}">
                <a16:creationId xmlns:a16="http://schemas.microsoft.com/office/drawing/2014/main" id="{D2F6D5D5-E183-46E9-B19E-DA468D401BE2}"/>
              </a:ext>
            </a:extLst>
          </p:cNvPr>
          <p:cNvSpPr/>
          <p:nvPr/>
        </p:nvSpPr>
        <p:spPr>
          <a:xfrm>
            <a:off x="6238754" y="4878378"/>
            <a:ext cx="740780" cy="282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ángulo 39">
            <a:extLst>
              <a:ext uri="{FF2B5EF4-FFF2-40B4-BE49-F238E27FC236}">
                <a16:creationId xmlns:a16="http://schemas.microsoft.com/office/drawing/2014/main" id="{069EB123-A8BA-4363-BF64-2876F128DED9}"/>
              </a:ext>
            </a:extLst>
          </p:cNvPr>
          <p:cNvSpPr/>
          <p:nvPr/>
        </p:nvSpPr>
        <p:spPr>
          <a:xfrm>
            <a:off x="3068320" y="3511466"/>
            <a:ext cx="3700716" cy="115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uadroTexto 46">
            <a:extLst>
              <a:ext uri="{FF2B5EF4-FFF2-40B4-BE49-F238E27FC236}">
                <a16:creationId xmlns:a16="http://schemas.microsoft.com/office/drawing/2014/main" id="{C5B3D35C-2CEE-41E8-AC46-391559EBEC79}"/>
              </a:ext>
            </a:extLst>
          </p:cNvPr>
          <p:cNvSpPr txBox="1"/>
          <p:nvPr/>
        </p:nvSpPr>
        <p:spPr>
          <a:xfrm>
            <a:off x="4822104" y="3504"/>
            <a:ext cx="2645276"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1. Motivación</a:t>
            </a:r>
          </a:p>
        </p:txBody>
      </p:sp>
      <p:sp>
        <p:nvSpPr>
          <p:cNvPr id="54" name="CuadroTexto 53">
            <a:extLst>
              <a:ext uri="{FF2B5EF4-FFF2-40B4-BE49-F238E27FC236}">
                <a16:creationId xmlns:a16="http://schemas.microsoft.com/office/drawing/2014/main" id="{7E902A36-D086-4F9D-9D17-9E5A00A099F7}"/>
              </a:ext>
            </a:extLst>
          </p:cNvPr>
          <p:cNvSpPr txBox="1"/>
          <p:nvPr/>
        </p:nvSpPr>
        <p:spPr>
          <a:xfrm>
            <a:off x="11584254" y="6241490"/>
            <a:ext cx="506861" cy="369550"/>
          </a:xfrm>
          <a:prstGeom prst="rect">
            <a:avLst/>
          </a:prstGeom>
          <a:noFill/>
          <a:ln>
            <a:solidFill>
              <a:schemeClr val="tx1"/>
            </a:solidFill>
          </a:ln>
        </p:spPr>
        <p:txBody>
          <a:bodyPr wrap="square" rtlCol="0">
            <a:spAutoFit/>
          </a:bodyPr>
          <a:lstStyle/>
          <a:p>
            <a:pPr algn="ctr"/>
            <a:r>
              <a:rPr lang="es-US" dirty="0"/>
              <a:t>1</a:t>
            </a:r>
          </a:p>
        </p:txBody>
      </p:sp>
      <p:grpSp>
        <p:nvGrpSpPr>
          <p:cNvPr id="55" name="Grupo 54">
            <a:extLst>
              <a:ext uri="{FF2B5EF4-FFF2-40B4-BE49-F238E27FC236}">
                <a16:creationId xmlns:a16="http://schemas.microsoft.com/office/drawing/2014/main" id="{21DD51C3-4374-442F-94D3-9D346949A713}"/>
              </a:ext>
            </a:extLst>
          </p:cNvPr>
          <p:cNvGrpSpPr/>
          <p:nvPr/>
        </p:nvGrpSpPr>
        <p:grpSpPr>
          <a:xfrm>
            <a:off x="100885" y="6268179"/>
            <a:ext cx="11348320" cy="137931"/>
            <a:chOff x="842670" y="6366526"/>
            <a:chExt cx="8686800" cy="137468"/>
          </a:xfrm>
        </p:grpSpPr>
        <p:sp>
          <p:nvSpPr>
            <p:cNvPr id="56" name="Rectángulo 55">
              <a:extLst>
                <a:ext uri="{FF2B5EF4-FFF2-40B4-BE49-F238E27FC236}">
                  <a16:creationId xmlns:a16="http://schemas.microsoft.com/office/drawing/2014/main" id="{E55D496D-370D-41CE-832B-A23ADE1A2B4F}"/>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57" name="Rectángulo 56">
              <a:extLst>
                <a:ext uri="{FF2B5EF4-FFF2-40B4-BE49-F238E27FC236}">
                  <a16:creationId xmlns:a16="http://schemas.microsoft.com/office/drawing/2014/main" id="{42E777B2-43FA-4CE0-9B9F-E5F2F804C7B6}"/>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58" name="24 CuadroTexto">
            <a:extLst>
              <a:ext uri="{FF2B5EF4-FFF2-40B4-BE49-F238E27FC236}">
                <a16:creationId xmlns:a16="http://schemas.microsoft.com/office/drawing/2014/main" id="{FA23D69F-89BB-4C56-A64D-6D61C332E8FF}"/>
              </a:ext>
            </a:extLst>
          </p:cNvPr>
          <p:cNvSpPr txBox="1"/>
          <p:nvPr/>
        </p:nvSpPr>
        <p:spPr>
          <a:xfrm>
            <a:off x="387409" y="6448652"/>
            <a:ext cx="1274619" cy="309266"/>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EC" sz="1400" dirty="0">
                <a:solidFill>
                  <a:schemeClr val="tx1"/>
                </a:solidFill>
                <a:latin typeface="Georgia" pitchFamily="18" charset="0"/>
              </a:rPr>
              <a:t>1. Motivación</a:t>
            </a:r>
          </a:p>
        </p:txBody>
      </p:sp>
      <p:sp>
        <p:nvSpPr>
          <p:cNvPr id="59" name="25 CuadroTexto">
            <a:extLst>
              <a:ext uri="{FF2B5EF4-FFF2-40B4-BE49-F238E27FC236}">
                <a16:creationId xmlns:a16="http://schemas.microsoft.com/office/drawing/2014/main" id="{5BBF812B-9838-4D3E-AD33-67EC9E91D091}"/>
              </a:ext>
            </a:extLst>
          </p:cNvPr>
          <p:cNvSpPr txBox="1"/>
          <p:nvPr/>
        </p:nvSpPr>
        <p:spPr>
          <a:xfrm>
            <a:off x="1689436" y="6455336"/>
            <a:ext cx="2531445" cy="311408"/>
          </a:xfrm>
          <a:prstGeom prst="rect">
            <a:avLst/>
          </a:prstGeom>
          <a:noFill/>
        </p:spPr>
        <p:txBody>
          <a:bodyPr wrap="square" rtlCol="0">
            <a:spAutoFit/>
          </a:bodyPr>
          <a:lstStyle/>
          <a:p>
            <a:r>
              <a:rPr lang="es-EC" sz="1400" dirty="0">
                <a:solidFill>
                  <a:schemeClr val="bg1">
                    <a:lumMod val="75000"/>
                  </a:schemeClr>
                </a:solidFill>
                <a:latin typeface="Georgia" pitchFamily="18" charset="0"/>
              </a:rPr>
              <a:t>2. Justificación e Importancia</a:t>
            </a:r>
          </a:p>
        </p:txBody>
      </p:sp>
      <p:sp>
        <p:nvSpPr>
          <p:cNvPr id="60" name="26 CuadroTexto">
            <a:extLst>
              <a:ext uri="{FF2B5EF4-FFF2-40B4-BE49-F238E27FC236}">
                <a16:creationId xmlns:a16="http://schemas.microsoft.com/office/drawing/2014/main" id="{65D1809E-6053-47EA-87D0-8B7A2675BD6A}"/>
              </a:ext>
            </a:extLst>
          </p:cNvPr>
          <p:cNvSpPr txBox="1"/>
          <p:nvPr/>
        </p:nvSpPr>
        <p:spPr>
          <a:xfrm>
            <a:off x="4107760" y="6455336"/>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3. Objetivos</a:t>
            </a:r>
          </a:p>
        </p:txBody>
      </p:sp>
      <p:sp>
        <p:nvSpPr>
          <p:cNvPr id="61" name="27 CuadroTexto">
            <a:extLst>
              <a:ext uri="{FF2B5EF4-FFF2-40B4-BE49-F238E27FC236}">
                <a16:creationId xmlns:a16="http://schemas.microsoft.com/office/drawing/2014/main" id="{C4731939-1AC3-4112-A1C2-D299A74F4586}"/>
              </a:ext>
            </a:extLst>
          </p:cNvPr>
          <p:cNvSpPr txBox="1"/>
          <p:nvPr/>
        </p:nvSpPr>
        <p:spPr>
          <a:xfrm>
            <a:off x="5245341" y="6460520"/>
            <a:ext cx="2216729"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4. Desarrollo de proyecto</a:t>
            </a:r>
          </a:p>
        </p:txBody>
      </p:sp>
      <p:sp>
        <p:nvSpPr>
          <p:cNvPr id="62" name="28 CuadroTexto">
            <a:extLst>
              <a:ext uri="{FF2B5EF4-FFF2-40B4-BE49-F238E27FC236}">
                <a16:creationId xmlns:a16="http://schemas.microsoft.com/office/drawing/2014/main" id="{B4911169-735A-4DAA-BA9B-F61F0494A4BB}"/>
              </a:ext>
            </a:extLst>
          </p:cNvPr>
          <p:cNvSpPr txBox="1"/>
          <p:nvPr/>
        </p:nvSpPr>
        <p:spPr>
          <a:xfrm>
            <a:off x="8489016" y="6455336"/>
            <a:ext cx="3027713"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s-EC" sz="1400" dirty="0">
                <a:solidFill>
                  <a:schemeClr val="bg1">
                    <a:lumMod val="75000"/>
                  </a:schemeClr>
                </a:solidFill>
                <a:latin typeface="Georgia" pitchFamily="18" charset="0"/>
              </a:rPr>
              <a:t>5. Conclusiones y Recomendaciones</a:t>
            </a:r>
          </a:p>
        </p:txBody>
      </p:sp>
      <p:sp>
        <p:nvSpPr>
          <p:cNvPr id="32" name="26 CuadroTexto">
            <a:extLst>
              <a:ext uri="{FF2B5EF4-FFF2-40B4-BE49-F238E27FC236}">
                <a16:creationId xmlns:a16="http://schemas.microsoft.com/office/drawing/2014/main" id="{46A217B1-4871-4A9E-955F-D85BED0FDB08}"/>
              </a:ext>
            </a:extLst>
          </p:cNvPr>
          <p:cNvSpPr txBox="1"/>
          <p:nvPr/>
        </p:nvSpPr>
        <p:spPr>
          <a:xfrm>
            <a:off x="7325033" y="6457151"/>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 Resultados</a:t>
            </a:r>
          </a:p>
        </p:txBody>
      </p:sp>
    </p:spTree>
    <p:extLst>
      <p:ext uri="{BB962C8B-B14F-4D97-AF65-F5344CB8AC3E}">
        <p14:creationId xmlns:p14="http://schemas.microsoft.com/office/powerpoint/2010/main" val="379557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1"/>
            <a:ext cx="12192000" cy="56361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US"/>
          </a:p>
        </p:txBody>
      </p:sp>
      <p:sp>
        <p:nvSpPr>
          <p:cNvPr id="16" name="CuadroTexto 15"/>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5" y="8366"/>
            <a:ext cx="2062135" cy="532583"/>
          </a:xfrm>
          <a:prstGeom prst="rect">
            <a:avLst/>
          </a:prstGeom>
        </p:spPr>
      </p:pic>
      <p:sp>
        <p:nvSpPr>
          <p:cNvPr id="17" name="CuadroTexto 16"/>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2020</a:t>
            </a:r>
          </a:p>
        </p:txBody>
      </p:sp>
      <p:sp>
        <p:nvSpPr>
          <p:cNvPr id="13" name="Rectángulo 7">
            <a:extLst>
              <a:ext uri="{FF2B5EF4-FFF2-40B4-BE49-F238E27FC236}">
                <a16:creationId xmlns:a16="http://schemas.microsoft.com/office/drawing/2014/main" id="{83905A44-6489-49C6-95A5-46A56E6E3521}"/>
              </a:ext>
            </a:extLst>
          </p:cNvPr>
          <p:cNvSpPr>
            <a:spLocks noChangeArrowheads="1"/>
          </p:cNvSpPr>
          <p:nvPr/>
        </p:nvSpPr>
        <p:spPr bwMode="auto">
          <a:xfrm>
            <a:off x="2677969" y="2467237"/>
            <a:ext cx="2497387" cy="1235978"/>
          </a:xfrm>
          <a:prstGeom prst="rect">
            <a:avLst/>
          </a:prstGeom>
          <a:solidFill>
            <a:srgbClr val="FFC000"/>
          </a:solidFill>
          <a:ln w="12700">
            <a:solidFill>
              <a:srgbClr val="7F5F00"/>
            </a:solidFill>
            <a:miter lim="800000"/>
            <a:headEnd/>
            <a:tailEnd/>
          </a:ln>
        </p:spPr>
        <p:txBody>
          <a:bodyPr vert="horz" wrap="square" lIns="91440" tIns="45720" rIns="91440" bIns="45720" numCol="1" anchor="ctr" anchorCtr="0" compatLnSpc="1">
            <a:prstTxWarp prst="textNoShape">
              <a:avLst/>
            </a:prstTxWarp>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ctr" defTabSz="914400" rtl="0" eaLnBrk="0" fontAlgn="base" latinLnBrk="0" hangingPunct="0">
              <a:lnSpc>
                <a:spcPct val="100000"/>
              </a:lnSpc>
              <a:spcBef>
                <a:spcPct val="0"/>
              </a:spcBef>
              <a:spcAft>
                <a:spcPct val="0"/>
              </a:spcAft>
              <a:buClrTx/>
              <a:buSzTx/>
              <a:buFontTx/>
              <a:buNone/>
              <a:tabLst/>
            </a:pPr>
            <a:r>
              <a:rPr kumimoji="0" lang="es-EC" altLang="en-US" sz="2000" b="1" i="0" u="none" strike="noStrike" cap="none" normalizeH="0" baseline="0" dirty="0">
                <a:ln>
                  <a:noFill/>
                </a:ln>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Química </a:t>
            </a:r>
            <a:endParaRPr kumimoji="0" lang="es-EC" altLang="en-US" sz="2000" b="0" i="0" u="none" strike="noStrike" cap="none" normalizeH="0" baseline="0" dirty="0">
              <a:ln>
                <a:noFill/>
              </a:ln>
              <a:solidFill>
                <a:schemeClr val="tx1"/>
              </a:solidFill>
              <a:effectLst/>
              <a:latin typeface="Georgia" panose="02040502050405020303" pitchFamily="18"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EC" altLang="en-US" sz="2000" b="0" i="0" u="none" strike="noStrike" cap="none" normalizeH="0" baseline="0" dirty="0">
                <a:ln>
                  <a:noFill/>
                </a:ln>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Preparación de la Muestra </a:t>
            </a:r>
            <a:endParaRPr kumimoji="0" lang="es-EC" altLang="en-US" sz="2000" b="0" i="0" u="none" strike="noStrike" cap="none" normalizeH="0" baseline="0" dirty="0">
              <a:ln>
                <a:noFill/>
              </a:ln>
              <a:solidFill>
                <a:schemeClr val="tx1"/>
              </a:solidFill>
              <a:effectLst/>
              <a:latin typeface="Georgia" panose="02040502050405020303"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C"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ángulo 8">
            <a:extLst>
              <a:ext uri="{FF2B5EF4-FFF2-40B4-BE49-F238E27FC236}">
                <a16:creationId xmlns:a16="http://schemas.microsoft.com/office/drawing/2014/main" id="{720C322E-2C8D-44DD-9EAB-0EE77E6025CF}"/>
              </a:ext>
            </a:extLst>
          </p:cNvPr>
          <p:cNvSpPr>
            <a:spLocks noChangeArrowheads="1"/>
          </p:cNvSpPr>
          <p:nvPr/>
        </p:nvSpPr>
        <p:spPr bwMode="auto">
          <a:xfrm>
            <a:off x="7115392" y="2467189"/>
            <a:ext cx="2497387" cy="1236019"/>
          </a:xfrm>
          <a:prstGeom prst="rect">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ctr" defTabSz="914400" rtl="0" eaLnBrk="0" fontAlgn="base" latinLnBrk="0" hangingPunct="0">
              <a:lnSpc>
                <a:spcPct val="100000"/>
              </a:lnSpc>
              <a:spcBef>
                <a:spcPct val="0"/>
              </a:spcBef>
              <a:spcAft>
                <a:spcPct val="0"/>
              </a:spcAft>
              <a:buClrTx/>
              <a:buSzTx/>
              <a:buFontTx/>
              <a:buNone/>
              <a:tabLst/>
            </a:pPr>
            <a:r>
              <a:rPr kumimoji="0" lang="es-EC" altLang="en-US" sz="2000" b="1" i="0" u="none" strike="noStrike" cap="none" normalizeH="0" baseline="0" dirty="0">
                <a:ln>
                  <a:noFill/>
                </a:ln>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Software</a:t>
            </a:r>
            <a:endParaRPr kumimoji="0" lang="es-EC" altLang="en-US" sz="2000" b="0" i="0" u="none" strike="noStrike" cap="none" normalizeH="0" baseline="0" dirty="0">
              <a:ln>
                <a:noFill/>
              </a:ln>
              <a:solidFill>
                <a:schemeClr val="tx1"/>
              </a:solidFill>
              <a:effectLst/>
              <a:latin typeface="Georgia" panose="02040502050405020303" pitchFamily="18"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EC" altLang="en-US" sz="2000" b="0" i="0" u="none" strike="noStrike" cap="none" normalizeH="0" baseline="0" dirty="0">
                <a:ln>
                  <a:noFill/>
                </a:ln>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Interfaz Gráfica</a:t>
            </a:r>
            <a:endParaRPr kumimoji="0" lang="es-EC" altLang="en-US" sz="2000" b="0" i="0" u="none" strike="noStrike" cap="none" normalizeH="0" baseline="0" dirty="0">
              <a:ln>
                <a:noFill/>
              </a:ln>
              <a:solidFill>
                <a:schemeClr val="tx1"/>
              </a:solidFill>
              <a:effectLst/>
              <a:latin typeface="Georgia" panose="02040502050405020303" pitchFamily="18"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EC" altLang="en-US" sz="2000" b="0" i="0" u="none" strike="noStrike" cap="none" normalizeH="0" baseline="0" dirty="0">
                <a:ln>
                  <a:noFill/>
                </a:ln>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Modelamiento e Identificación </a:t>
            </a:r>
            <a:endParaRPr kumimoji="0" lang="es-EC" altLang="en-US" sz="2000" b="0" i="0" u="none" strike="noStrike" cap="none" normalizeH="0" baseline="0" dirty="0">
              <a:ln>
                <a:noFill/>
              </a:ln>
              <a:solidFill>
                <a:schemeClr val="tx1"/>
              </a:solidFill>
              <a:effectLst/>
              <a:latin typeface="Georgia" panose="02040502050405020303" pitchFamily="18" charset="0"/>
            </a:endParaRPr>
          </a:p>
        </p:txBody>
      </p:sp>
      <p:sp>
        <p:nvSpPr>
          <p:cNvPr id="19" name="Rectángulo 9">
            <a:extLst>
              <a:ext uri="{FF2B5EF4-FFF2-40B4-BE49-F238E27FC236}">
                <a16:creationId xmlns:a16="http://schemas.microsoft.com/office/drawing/2014/main" id="{521714CF-F958-4EA4-A70B-A79E8A232CF7}"/>
              </a:ext>
            </a:extLst>
          </p:cNvPr>
          <p:cNvSpPr>
            <a:spLocks noChangeArrowheads="1"/>
          </p:cNvSpPr>
          <p:nvPr/>
        </p:nvSpPr>
        <p:spPr bwMode="auto">
          <a:xfrm>
            <a:off x="2677969" y="4651064"/>
            <a:ext cx="6836061" cy="1158922"/>
          </a:xfrm>
          <a:prstGeom prst="rect">
            <a:avLst/>
          </a:prstGeom>
          <a:solidFill>
            <a:srgbClr val="FFC000"/>
          </a:solidFill>
          <a:ln w="12700">
            <a:solidFill>
              <a:srgbClr val="7F5F00"/>
            </a:solidFill>
            <a:miter lim="800000"/>
            <a:headEnd/>
            <a:tailEnd/>
          </a:ln>
        </p:spPr>
        <p:txBody>
          <a:bodyPr vert="horz" wrap="square" lIns="91440" tIns="45720" rIns="91440" bIns="45720" numCol="1" anchor="ctr" anchorCtr="0" compatLnSpc="1">
            <a:prstTxWarp prst="textNoShape">
              <a:avLst/>
            </a:prstTxWarp>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ctr" defTabSz="914400" rtl="0" eaLnBrk="0" fontAlgn="base" latinLnBrk="0" hangingPunct="0">
              <a:lnSpc>
                <a:spcPct val="100000"/>
              </a:lnSpc>
              <a:spcBef>
                <a:spcPct val="0"/>
              </a:spcBef>
              <a:spcAft>
                <a:spcPct val="0"/>
              </a:spcAft>
              <a:buClrTx/>
              <a:buSzTx/>
              <a:buFontTx/>
              <a:buNone/>
              <a:tabLst/>
            </a:pPr>
            <a:r>
              <a:rPr kumimoji="0" lang="es-EC" altLang="en-US" sz="2000" b="1" i="0" u="none" strike="noStrike" cap="none" normalizeH="0" baseline="0" dirty="0">
                <a:ln>
                  <a:noFill/>
                </a:ln>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Instrumentación</a:t>
            </a:r>
            <a:endParaRPr kumimoji="0" lang="es-EC" altLang="en-US" sz="2000" b="0" i="0" u="none" strike="noStrike" cap="none" normalizeH="0" baseline="0" dirty="0">
              <a:ln>
                <a:noFill/>
              </a:ln>
              <a:solidFill>
                <a:schemeClr val="tx1"/>
              </a:solidFill>
              <a:effectLst/>
              <a:latin typeface="Georgia" panose="02040502050405020303" pitchFamily="18"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EC" altLang="en-US" sz="2000" b="0" i="0" u="none" strike="noStrike" cap="none" normalizeH="0" baseline="0" dirty="0">
                <a:ln>
                  <a:noFill/>
                </a:ln>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(Sistema Neumático, Cámara de sensores, Control de temperatura, Adquisición de datos</a:t>
            </a:r>
            <a:r>
              <a:rPr kumimoji="0" lang="es-EC" altLang="en-US" sz="1200" b="0" i="0" u="none" strike="noStrike" cap="none" normalizeH="0" baseline="0" dirty="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s-EC" altLang="en-US" sz="800" b="0" i="0" u="none" strike="noStrike" cap="none" normalizeH="0" baseline="0" dirty="0">
              <a:ln>
                <a:noFill/>
              </a:ln>
              <a:solidFill>
                <a:schemeClr val="tx1"/>
              </a:solidFill>
              <a:effectLst/>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C" alt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9">
            <a:extLst>
              <a:ext uri="{FF2B5EF4-FFF2-40B4-BE49-F238E27FC236}">
                <a16:creationId xmlns:a16="http://schemas.microsoft.com/office/drawing/2014/main" id="{F5AFC5B0-6291-4467-BADF-0673838497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4" name="Rectángulo 43">
            <a:extLst>
              <a:ext uri="{FF2B5EF4-FFF2-40B4-BE49-F238E27FC236}">
                <a16:creationId xmlns:a16="http://schemas.microsoft.com/office/drawing/2014/main" id="{3EECF6A7-B3FE-4318-9472-ABBD7A1A43FF}"/>
              </a:ext>
            </a:extLst>
          </p:cNvPr>
          <p:cNvSpPr/>
          <p:nvPr/>
        </p:nvSpPr>
        <p:spPr>
          <a:xfrm>
            <a:off x="3226008" y="1113863"/>
            <a:ext cx="1426657" cy="4871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lnSpc>
                <a:spcPct val="200000"/>
              </a:lnSpc>
            </a:pPr>
            <a:r>
              <a:rPr lang="es-EC" sz="2000" dirty="0">
                <a:solidFill>
                  <a:srgbClr val="002060"/>
                </a:solidFill>
                <a:effectLst/>
                <a:latin typeface="Georgia" panose="02040502050405020303" pitchFamily="18" charset="0"/>
                <a:ea typeface="Calibri" panose="020F0502020204030204" pitchFamily="34" charset="0"/>
              </a:rPr>
              <a:t>Muestra</a:t>
            </a:r>
            <a:endParaRPr lang="en-US" sz="2000" dirty="0">
              <a:effectLst/>
              <a:latin typeface="Georgia" panose="02040502050405020303" pitchFamily="18" charset="0"/>
              <a:ea typeface="Calibri" panose="020F0502020204030204" pitchFamily="34" charset="0"/>
            </a:endParaRPr>
          </a:p>
        </p:txBody>
      </p:sp>
      <p:sp>
        <p:nvSpPr>
          <p:cNvPr id="45" name="Rectángulo 44">
            <a:extLst>
              <a:ext uri="{FF2B5EF4-FFF2-40B4-BE49-F238E27FC236}">
                <a16:creationId xmlns:a16="http://schemas.microsoft.com/office/drawing/2014/main" id="{8C3739C6-7AAE-4FEE-A86C-ECC6E64E54B5}"/>
              </a:ext>
            </a:extLst>
          </p:cNvPr>
          <p:cNvSpPr/>
          <p:nvPr/>
        </p:nvSpPr>
        <p:spPr>
          <a:xfrm>
            <a:off x="7617983" y="1113863"/>
            <a:ext cx="1515643" cy="487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lnSpc>
                <a:spcPct val="200000"/>
              </a:lnSpc>
            </a:pPr>
            <a:r>
              <a:rPr lang="es-EC" sz="2000" dirty="0">
                <a:solidFill>
                  <a:srgbClr val="002060"/>
                </a:solidFill>
                <a:effectLst/>
                <a:latin typeface="Georgia" panose="02040502050405020303" pitchFamily="18" charset="0"/>
                <a:ea typeface="Calibri" panose="020F0502020204030204" pitchFamily="34" charset="0"/>
              </a:rPr>
              <a:t>Resultado</a:t>
            </a:r>
            <a:endParaRPr lang="en-US" sz="2000" dirty="0">
              <a:effectLst/>
              <a:latin typeface="Georgia" panose="02040502050405020303" pitchFamily="18" charset="0"/>
              <a:ea typeface="Calibri" panose="020F0502020204030204" pitchFamily="34" charset="0"/>
            </a:endParaRPr>
          </a:p>
        </p:txBody>
      </p:sp>
      <p:sp>
        <p:nvSpPr>
          <p:cNvPr id="23" name="Flecha: hacia abajo 22">
            <a:extLst>
              <a:ext uri="{FF2B5EF4-FFF2-40B4-BE49-F238E27FC236}">
                <a16:creationId xmlns:a16="http://schemas.microsoft.com/office/drawing/2014/main" id="{C90C811F-C760-4365-9314-0D73033556B6}"/>
              </a:ext>
            </a:extLst>
          </p:cNvPr>
          <p:cNvSpPr/>
          <p:nvPr/>
        </p:nvSpPr>
        <p:spPr>
          <a:xfrm>
            <a:off x="3782375" y="1677477"/>
            <a:ext cx="260061" cy="6826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echa: hacia abajo 45">
            <a:extLst>
              <a:ext uri="{FF2B5EF4-FFF2-40B4-BE49-F238E27FC236}">
                <a16:creationId xmlns:a16="http://schemas.microsoft.com/office/drawing/2014/main" id="{2682E555-3C6C-48FA-88C2-DA276AA388FF}"/>
              </a:ext>
            </a:extLst>
          </p:cNvPr>
          <p:cNvSpPr/>
          <p:nvPr/>
        </p:nvSpPr>
        <p:spPr>
          <a:xfrm>
            <a:off x="3782375" y="3897161"/>
            <a:ext cx="260061" cy="6826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echa: hacia abajo 46">
            <a:extLst>
              <a:ext uri="{FF2B5EF4-FFF2-40B4-BE49-F238E27FC236}">
                <a16:creationId xmlns:a16="http://schemas.microsoft.com/office/drawing/2014/main" id="{CCE5A9E4-39E5-4BE4-AD78-9BEF5E205EBA}"/>
              </a:ext>
            </a:extLst>
          </p:cNvPr>
          <p:cNvSpPr/>
          <p:nvPr/>
        </p:nvSpPr>
        <p:spPr>
          <a:xfrm rot="10800000">
            <a:off x="8323511" y="3862436"/>
            <a:ext cx="260061" cy="6826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echa: hacia abajo 47">
            <a:extLst>
              <a:ext uri="{FF2B5EF4-FFF2-40B4-BE49-F238E27FC236}">
                <a16:creationId xmlns:a16="http://schemas.microsoft.com/office/drawing/2014/main" id="{21C62D0C-40A2-42F2-9979-52EE76078C42}"/>
              </a:ext>
            </a:extLst>
          </p:cNvPr>
          <p:cNvSpPr/>
          <p:nvPr/>
        </p:nvSpPr>
        <p:spPr>
          <a:xfrm rot="10800000">
            <a:off x="8323511" y="1676733"/>
            <a:ext cx="260061" cy="6826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uadroTexto 48">
            <a:extLst>
              <a:ext uri="{FF2B5EF4-FFF2-40B4-BE49-F238E27FC236}">
                <a16:creationId xmlns:a16="http://schemas.microsoft.com/office/drawing/2014/main" id="{0E2D04EE-0655-4676-8439-03AA1D74E4D4}"/>
              </a:ext>
            </a:extLst>
          </p:cNvPr>
          <p:cNvSpPr txBox="1"/>
          <p:nvPr/>
        </p:nvSpPr>
        <p:spPr>
          <a:xfrm>
            <a:off x="3528874" y="17729"/>
            <a:ext cx="5692584"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2. Justificación e Importancia</a:t>
            </a:r>
          </a:p>
        </p:txBody>
      </p:sp>
      <p:sp>
        <p:nvSpPr>
          <p:cNvPr id="62" name="CuadroTexto 61">
            <a:extLst>
              <a:ext uri="{FF2B5EF4-FFF2-40B4-BE49-F238E27FC236}">
                <a16:creationId xmlns:a16="http://schemas.microsoft.com/office/drawing/2014/main" id="{D16F451A-7C91-4497-8B17-002A76F1098B}"/>
              </a:ext>
            </a:extLst>
          </p:cNvPr>
          <p:cNvSpPr txBox="1"/>
          <p:nvPr/>
        </p:nvSpPr>
        <p:spPr>
          <a:xfrm>
            <a:off x="11584254" y="6241490"/>
            <a:ext cx="506861" cy="369550"/>
          </a:xfrm>
          <a:prstGeom prst="rect">
            <a:avLst/>
          </a:prstGeom>
          <a:noFill/>
          <a:ln>
            <a:solidFill>
              <a:schemeClr val="tx1"/>
            </a:solidFill>
          </a:ln>
        </p:spPr>
        <p:txBody>
          <a:bodyPr wrap="square" rtlCol="0">
            <a:spAutoFit/>
          </a:bodyPr>
          <a:lstStyle/>
          <a:p>
            <a:pPr algn="ctr"/>
            <a:r>
              <a:rPr lang="es-US" dirty="0"/>
              <a:t>2</a:t>
            </a:r>
          </a:p>
        </p:txBody>
      </p:sp>
      <p:grpSp>
        <p:nvGrpSpPr>
          <p:cNvPr id="34" name="Grupo 33">
            <a:extLst>
              <a:ext uri="{FF2B5EF4-FFF2-40B4-BE49-F238E27FC236}">
                <a16:creationId xmlns:a16="http://schemas.microsoft.com/office/drawing/2014/main" id="{708BDC1D-3ABA-410C-8B5C-17AA27F09C37}"/>
              </a:ext>
            </a:extLst>
          </p:cNvPr>
          <p:cNvGrpSpPr/>
          <p:nvPr/>
        </p:nvGrpSpPr>
        <p:grpSpPr>
          <a:xfrm>
            <a:off x="100885" y="6268179"/>
            <a:ext cx="11348320" cy="137931"/>
            <a:chOff x="842670" y="6366526"/>
            <a:chExt cx="8686800" cy="137468"/>
          </a:xfrm>
        </p:grpSpPr>
        <p:sp>
          <p:nvSpPr>
            <p:cNvPr id="35" name="Rectángulo 34">
              <a:extLst>
                <a:ext uri="{FF2B5EF4-FFF2-40B4-BE49-F238E27FC236}">
                  <a16:creationId xmlns:a16="http://schemas.microsoft.com/office/drawing/2014/main" id="{8552ABD3-4B18-4C25-B582-D677B79AD09A}"/>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36" name="Rectángulo 35">
              <a:extLst>
                <a:ext uri="{FF2B5EF4-FFF2-40B4-BE49-F238E27FC236}">
                  <a16:creationId xmlns:a16="http://schemas.microsoft.com/office/drawing/2014/main" id="{CC33956C-0F3C-42E0-98C0-9B51D6304E55}"/>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37" name="24 CuadroTexto">
            <a:extLst>
              <a:ext uri="{FF2B5EF4-FFF2-40B4-BE49-F238E27FC236}">
                <a16:creationId xmlns:a16="http://schemas.microsoft.com/office/drawing/2014/main" id="{463BE7DE-B248-40FF-A479-B33C7390CB51}"/>
              </a:ext>
            </a:extLst>
          </p:cNvPr>
          <p:cNvSpPr txBox="1"/>
          <p:nvPr/>
        </p:nvSpPr>
        <p:spPr>
          <a:xfrm>
            <a:off x="387409" y="6448652"/>
            <a:ext cx="1274619" cy="309266"/>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400" dirty="0">
                <a:solidFill>
                  <a:schemeClr val="bg2">
                    <a:lumMod val="75000"/>
                  </a:schemeClr>
                </a:solidFill>
                <a:latin typeface="Georgia" pitchFamily="18" charset="0"/>
              </a:rPr>
              <a:t>1.</a:t>
            </a:r>
            <a:r>
              <a:rPr lang="es-EC" sz="1400" dirty="0">
                <a:solidFill>
                  <a:schemeClr val="tx1"/>
                </a:solidFill>
                <a:latin typeface="Georgia" pitchFamily="18" charset="0"/>
              </a:rPr>
              <a:t> </a:t>
            </a:r>
            <a:r>
              <a:rPr lang="es-EC" sz="1400" dirty="0">
                <a:solidFill>
                  <a:schemeClr val="bg2">
                    <a:lumMod val="75000"/>
                  </a:schemeClr>
                </a:solidFill>
                <a:latin typeface="Georgia" pitchFamily="18" charset="0"/>
              </a:rPr>
              <a:t>Motivación</a:t>
            </a:r>
          </a:p>
        </p:txBody>
      </p:sp>
      <p:sp>
        <p:nvSpPr>
          <p:cNvPr id="38" name="25 CuadroTexto">
            <a:extLst>
              <a:ext uri="{FF2B5EF4-FFF2-40B4-BE49-F238E27FC236}">
                <a16:creationId xmlns:a16="http://schemas.microsoft.com/office/drawing/2014/main" id="{FC9E874D-ABFB-41E4-9B51-896EA5B92035}"/>
              </a:ext>
            </a:extLst>
          </p:cNvPr>
          <p:cNvSpPr txBox="1"/>
          <p:nvPr/>
        </p:nvSpPr>
        <p:spPr>
          <a:xfrm>
            <a:off x="1689436" y="6455336"/>
            <a:ext cx="2531445" cy="311408"/>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EC" sz="1400" dirty="0">
                <a:solidFill>
                  <a:schemeClr val="tx1"/>
                </a:solidFill>
                <a:latin typeface="Georgia" pitchFamily="18" charset="0"/>
              </a:rPr>
              <a:t>2. Justificación e Importancia</a:t>
            </a:r>
          </a:p>
        </p:txBody>
      </p:sp>
      <p:sp>
        <p:nvSpPr>
          <p:cNvPr id="39" name="26 CuadroTexto">
            <a:extLst>
              <a:ext uri="{FF2B5EF4-FFF2-40B4-BE49-F238E27FC236}">
                <a16:creationId xmlns:a16="http://schemas.microsoft.com/office/drawing/2014/main" id="{478B11F2-8747-4BAF-A755-AB86000FA573}"/>
              </a:ext>
            </a:extLst>
          </p:cNvPr>
          <p:cNvSpPr txBox="1"/>
          <p:nvPr/>
        </p:nvSpPr>
        <p:spPr>
          <a:xfrm>
            <a:off x="4107760" y="6455336"/>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3. Objetivos</a:t>
            </a:r>
          </a:p>
        </p:txBody>
      </p:sp>
      <p:sp>
        <p:nvSpPr>
          <p:cNvPr id="40" name="27 CuadroTexto">
            <a:extLst>
              <a:ext uri="{FF2B5EF4-FFF2-40B4-BE49-F238E27FC236}">
                <a16:creationId xmlns:a16="http://schemas.microsoft.com/office/drawing/2014/main" id="{DDCEF20A-83E8-44ED-8297-5BE51DB12CC5}"/>
              </a:ext>
            </a:extLst>
          </p:cNvPr>
          <p:cNvSpPr txBox="1"/>
          <p:nvPr/>
        </p:nvSpPr>
        <p:spPr>
          <a:xfrm>
            <a:off x="5245341" y="6460520"/>
            <a:ext cx="2216729"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4. Desarrollo de proyecto</a:t>
            </a:r>
          </a:p>
        </p:txBody>
      </p:sp>
      <p:sp>
        <p:nvSpPr>
          <p:cNvPr id="41" name="28 CuadroTexto">
            <a:extLst>
              <a:ext uri="{FF2B5EF4-FFF2-40B4-BE49-F238E27FC236}">
                <a16:creationId xmlns:a16="http://schemas.microsoft.com/office/drawing/2014/main" id="{8E0CD29F-CE0B-4447-8B5A-C6A7622181C4}"/>
              </a:ext>
            </a:extLst>
          </p:cNvPr>
          <p:cNvSpPr txBox="1"/>
          <p:nvPr/>
        </p:nvSpPr>
        <p:spPr>
          <a:xfrm>
            <a:off x="8489016" y="6455336"/>
            <a:ext cx="3027713"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s-EC" sz="1400" dirty="0">
                <a:solidFill>
                  <a:schemeClr val="bg1">
                    <a:lumMod val="75000"/>
                  </a:schemeClr>
                </a:solidFill>
                <a:latin typeface="Georgia" pitchFamily="18" charset="0"/>
              </a:rPr>
              <a:t>5. Conclusiones y Recomendaciones</a:t>
            </a:r>
          </a:p>
        </p:txBody>
      </p:sp>
      <p:sp>
        <p:nvSpPr>
          <p:cNvPr id="42" name="26 CuadroTexto">
            <a:extLst>
              <a:ext uri="{FF2B5EF4-FFF2-40B4-BE49-F238E27FC236}">
                <a16:creationId xmlns:a16="http://schemas.microsoft.com/office/drawing/2014/main" id="{12207157-0D1E-4353-A25E-6488C7940FC1}"/>
              </a:ext>
            </a:extLst>
          </p:cNvPr>
          <p:cNvSpPr txBox="1"/>
          <p:nvPr/>
        </p:nvSpPr>
        <p:spPr>
          <a:xfrm>
            <a:off x="7325033" y="6457151"/>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 Resultados</a:t>
            </a:r>
          </a:p>
        </p:txBody>
      </p:sp>
    </p:spTree>
    <p:extLst>
      <p:ext uri="{BB962C8B-B14F-4D97-AF65-F5344CB8AC3E}">
        <p14:creationId xmlns:p14="http://schemas.microsoft.com/office/powerpoint/2010/main" val="130757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1"/>
            <a:ext cx="12192000" cy="56361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US"/>
          </a:p>
        </p:txBody>
      </p:sp>
      <p:sp>
        <p:nvSpPr>
          <p:cNvPr id="16" name="CuadroTexto 15"/>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5" y="8366"/>
            <a:ext cx="2062135" cy="532583"/>
          </a:xfrm>
          <a:prstGeom prst="rect">
            <a:avLst/>
          </a:prstGeom>
        </p:spPr>
      </p:pic>
      <p:sp>
        <p:nvSpPr>
          <p:cNvPr id="17" name="CuadroTexto 16"/>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2020</a:t>
            </a:r>
          </a:p>
        </p:txBody>
      </p:sp>
      <p:sp>
        <p:nvSpPr>
          <p:cNvPr id="21" name="Rectangle 9">
            <a:extLst>
              <a:ext uri="{FF2B5EF4-FFF2-40B4-BE49-F238E27FC236}">
                <a16:creationId xmlns:a16="http://schemas.microsoft.com/office/drawing/2014/main" id="{F5AFC5B0-6291-4467-BADF-0673838497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9" name="CuadroTexto 48">
            <a:extLst>
              <a:ext uri="{FF2B5EF4-FFF2-40B4-BE49-F238E27FC236}">
                <a16:creationId xmlns:a16="http://schemas.microsoft.com/office/drawing/2014/main" id="{0E2D04EE-0655-4676-8439-03AA1D74E4D4}"/>
              </a:ext>
            </a:extLst>
          </p:cNvPr>
          <p:cNvSpPr txBox="1"/>
          <p:nvPr/>
        </p:nvSpPr>
        <p:spPr>
          <a:xfrm>
            <a:off x="4373090" y="-3340"/>
            <a:ext cx="2361544"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3. Objetivos</a:t>
            </a:r>
          </a:p>
        </p:txBody>
      </p:sp>
      <p:sp>
        <p:nvSpPr>
          <p:cNvPr id="30" name="29 Rectángulo redondeado">
            <a:extLst>
              <a:ext uri="{FF2B5EF4-FFF2-40B4-BE49-F238E27FC236}">
                <a16:creationId xmlns:a16="http://schemas.microsoft.com/office/drawing/2014/main" id="{9D4D01ED-94D4-49E2-A06E-27E02BF7BA4A}"/>
              </a:ext>
            </a:extLst>
          </p:cNvPr>
          <p:cNvSpPr/>
          <p:nvPr/>
        </p:nvSpPr>
        <p:spPr>
          <a:xfrm>
            <a:off x="761191" y="760637"/>
            <a:ext cx="10688014" cy="124514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s-EC" b="1" u="sng" dirty="0">
                <a:latin typeface="Georgia" pitchFamily="18" charset="0"/>
              </a:rPr>
              <a:t>Objetivo General: </a:t>
            </a:r>
            <a:endParaRPr lang="es-EC" dirty="0">
              <a:latin typeface="Georgia" pitchFamily="18" charset="0"/>
            </a:endParaRPr>
          </a:p>
          <a:p>
            <a:pPr marL="285750" lvl="0" indent="-285750" algn="just">
              <a:buFont typeface="Arial" panose="020B0604020202020204" pitchFamily="34" charset="0"/>
              <a:buChar char="•"/>
            </a:pPr>
            <a:r>
              <a:rPr lang="es-ES" dirty="0">
                <a:latin typeface="Georgia" pitchFamily="18" charset="0"/>
              </a:rPr>
              <a:t>Repotenciar la nariz electrónica con dopaje automática del proyecto de investigación 2016-PIC-009 para discriminar sustancias explosivas de no explosivas en tiempo real.</a:t>
            </a:r>
            <a:r>
              <a:rPr lang="es-EC" dirty="0">
                <a:latin typeface="Georgia" pitchFamily="18" charset="0"/>
              </a:rPr>
              <a:t> </a:t>
            </a:r>
          </a:p>
        </p:txBody>
      </p:sp>
      <p:sp>
        <p:nvSpPr>
          <p:cNvPr id="31" name="30 Rectángulo redondeado">
            <a:extLst>
              <a:ext uri="{FF2B5EF4-FFF2-40B4-BE49-F238E27FC236}">
                <a16:creationId xmlns:a16="http://schemas.microsoft.com/office/drawing/2014/main" id="{174A1907-209D-484F-A1F7-569D5F0CA1A0}"/>
              </a:ext>
            </a:extLst>
          </p:cNvPr>
          <p:cNvSpPr/>
          <p:nvPr/>
        </p:nvSpPr>
        <p:spPr>
          <a:xfrm>
            <a:off x="761191" y="2229633"/>
            <a:ext cx="10688013" cy="39321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endParaRPr lang="es-EC" b="1" u="sng" dirty="0">
              <a:latin typeface="Georgia" pitchFamily="18" charset="0"/>
            </a:endParaRPr>
          </a:p>
          <a:p>
            <a:pPr lvl="0" algn="just"/>
            <a:r>
              <a:rPr lang="es-EC" b="1" u="sng" dirty="0">
                <a:latin typeface="Georgia" pitchFamily="18" charset="0"/>
              </a:rPr>
              <a:t>Objetivos Específicos: </a:t>
            </a:r>
          </a:p>
          <a:p>
            <a:pPr lvl="0" algn="just"/>
            <a:endParaRPr lang="es-EC" b="1" u="sng" dirty="0">
              <a:latin typeface="Georgia" pitchFamily="18" charset="0"/>
            </a:endParaRPr>
          </a:p>
          <a:p>
            <a:pPr marL="285750" lvl="0" indent="-285750" algn="just">
              <a:buFont typeface="Arial" panose="020B0604020202020204" pitchFamily="34" charset="0"/>
              <a:buChar char="•"/>
            </a:pPr>
            <a:r>
              <a:rPr lang="es-ES" dirty="0">
                <a:latin typeface="Georgia" pitchFamily="18" charset="0"/>
              </a:rPr>
              <a:t>Recalibrar el sistema de sensado de la cámara de sensores del prototipo.</a:t>
            </a:r>
          </a:p>
          <a:p>
            <a:pPr marL="285750" lvl="0" indent="-285750" algn="just">
              <a:buFont typeface="Arial" panose="020B0604020202020204" pitchFamily="34" charset="0"/>
              <a:buChar char="•"/>
            </a:pPr>
            <a:r>
              <a:rPr lang="es-ES" dirty="0">
                <a:latin typeface="Georgia" pitchFamily="18" charset="0"/>
              </a:rPr>
              <a:t>Comprobar el flujo que circula por el sistema neumático de la nariz electrónica con dopaje automático que cumple con las especificaciones de diseño.</a:t>
            </a:r>
          </a:p>
          <a:p>
            <a:pPr marL="285750" lvl="0" indent="-285750" algn="just">
              <a:buFont typeface="Arial" panose="020B0604020202020204" pitchFamily="34" charset="0"/>
              <a:buChar char="•"/>
            </a:pPr>
            <a:r>
              <a:rPr lang="es-ES" dirty="0">
                <a:latin typeface="Georgia" pitchFamily="18" charset="0"/>
              </a:rPr>
              <a:t>Rediseñar el sistema de control de temperatura para mejorar la respuesta en estado estacionario.</a:t>
            </a:r>
          </a:p>
          <a:p>
            <a:pPr marL="285750" lvl="0" indent="-285750" algn="just">
              <a:buFont typeface="Arial" panose="020B0604020202020204" pitchFamily="34" charset="0"/>
              <a:buChar char="•"/>
            </a:pPr>
            <a:r>
              <a:rPr lang="es-ES" dirty="0">
                <a:latin typeface="Georgia" pitchFamily="18" charset="0"/>
              </a:rPr>
              <a:t>Implementar un modelo de discriminación, desarrollado previamente, para que se ejecute en tiempo real.</a:t>
            </a:r>
          </a:p>
          <a:p>
            <a:pPr marL="285750" lvl="0" indent="-285750" algn="just">
              <a:buFont typeface="Arial" panose="020B0604020202020204" pitchFamily="34" charset="0"/>
              <a:buChar char="•"/>
            </a:pPr>
            <a:r>
              <a:rPr lang="es-ES" dirty="0">
                <a:latin typeface="Georgia" pitchFamily="18" charset="0"/>
              </a:rPr>
              <a:t>Diseñar e implementar una nueva interfaz gráfica amigable para el usuario, para el uso del sistema y la visualización de resultados.</a:t>
            </a:r>
          </a:p>
          <a:p>
            <a:pPr marL="285750" lvl="0" indent="-285750" algn="just">
              <a:buFont typeface="Arial" panose="020B0604020202020204" pitchFamily="34" charset="0"/>
              <a:buChar char="•"/>
            </a:pPr>
            <a:r>
              <a:rPr lang="es-ES" dirty="0">
                <a:latin typeface="Georgia" pitchFamily="18" charset="0"/>
              </a:rPr>
              <a:t>Comprobar el desempeño del dispositivo en términos de uso, tiempo de respuesta, y porcentaje de clasificación de sustancias explosivas.</a:t>
            </a:r>
          </a:p>
          <a:p>
            <a:pPr lvl="0" algn="just"/>
            <a:endParaRPr lang="es-EC" dirty="0">
              <a:latin typeface="Georgia" pitchFamily="18" charset="0"/>
            </a:endParaRPr>
          </a:p>
        </p:txBody>
      </p:sp>
      <p:sp>
        <p:nvSpPr>
          <p:cNvPr id="38" name="CuadroTexto 37">
            <a:extLst>
              <a:ext uri="{FF2B5EF4-FFF2-40B4-BE49-F238E27FC236}">
                <a16:creationId xmlns:a16="http://schemas.microsoft.com/office/drawing/2014/main" id="{5D99C337-A2F9-4F20-9BB4-E2DDC900C72F}"/>
              </a:ext>
            </a:extLst>
          </p:cNvPr>
          <p:cNvSpPr txBox="1"/>
          <p:nvPr/>
        </p:nvSpPr>
        <p:spPr>
          <a:xfrm>
            <a:off x="11584254" y="6241490"/>
            <a:ext cx="506861" cy="369550"/>
          </a:xfrm>
          <a:prstGeom prst="rect">
            <a:avLst/>
          </a:prstGeom>
          <a:noFill/>
          <a:ln>
            <a:solidFill>
              <a:schemeClr val="tx1"/>
            </a:solidFill>
          </a:ln>
        </p:spPr>
        <p:txBody>
          <a:bodyPr wrap="square" rtlCol="0">
            <a:spAutoFit/>
          </a:bodyPr>
          <a:lstStyle/>
          <a:p>
            <a:pPr algn="ctr"/>
            <a:r>
              <a:rPr lang="es-US" dirty="0"/>
              <a:t>3</a:t>
            </a:r>
          </a:p>
        </p:txBody>
      </p:sp>
      <p:grpSp>
        <p:nvGrpSpPr>
          <p:cNvPr id="28" name="Grupo 27">
            <a:extLst>
              <a:ext uri="{FF2B5EF4-FFF2-40B4-BE49-F238E27FC236}">
                <a16:creationId xmlns:a16="http://schemas.microsoft.com/office/drawing/2014/main" id="{12A3B9A7-3AF5-46EA-9D0F-ED83A224E8A4}"/>
              </a:ext>
            </a:extLst>
          </p:cNvPr>
          <p:cNvGrpSpPr/>
          <p:nvPr/>
        </p:nvGrpSpPr>
        <p:grpSpPr>
          <a:xfrm>
            <a:off x="100885" y="6268179"/>
            <a:ext cx="11348320" cy="137931"/>
            <a:chOff x="842670" y="6366526"/>
            <a:chExt cx="8686800" cy="137468"/>
          </a:xfrm>
        </p:grpSpPr>
        <p:sp>
          <p:nvSpPr>
            <p:cNvPr id="29" name="Rectángulo 28">
              <a:extLst>
                <a:ext uri="{FF2B5EF4-FFF2-40B4-BE49-F238E27FC236}">
                  <a16:creationId xmlns:a16="http://schemas.microsoft.com/office/drawing/2014/main" id="{555021DE-CA4F-4707-97F0-95CD5EAE6A61}"/>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32" name="Rectángulo 31">
              <a:extLst>
                <a:ext uri="{FF2B5EF4-FFF2-40B4-BE49-F238E27FC236}">
                  <a16:creationId xmlns:a16="http://schemas.microsoft.com/office/drawing/2014/main" id="{CCC05F8A-463A-4C64-95F2-0634365939DE}"/>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33" name="24 CuadroTexto">
            <a:extLst>
              <a:ext uri="{FF2B5EF4-FFF2-40B4-BE49-F238E27FC236}">
                <a16:creationId xmlns:a16="http://schemas.microsoft.com/office/drawing/2014/main" id="{AD9FE829-51CC-4ABF-B5D6-98D9C8073BEA}"/>
              </a:ext>
            </a:extLst>
          </p:cNvPr>
          <p:cNvSpPr txBox="1"/>
          <p:nvPr/>
        </p:nvSpPr>
        <p:spPr>
          <a:xfrm>
            <a:off x="387409" y="6448652"/>
            <a:ext cx="1274619" cy="309266"/>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400" dirty="0">
                <a:solidFill>
                  <a:schemeClr val="bg2">
                    <a:lumMod val="75000"/>
                  </a:schemeClr>
                </a:solidFill>
                <a:latin typeface="Georgia" pitchFamily="18" charset="0"/>
              </a:rPr>
              <a:t>1.</a:t>
            </a:r>
            <a:r>
              <a:rPr lang="es-EC" sz="1400" dirty="0">
                <a:solidFill>
                  <a:schemeClr val="tx1"/>
                </a:solidFill>
                <a:latin typeface="Georgia" pitchFamily="18" charset="0"/>
              </a:rPr>
              <a:t> </a:t>
            </a:r>
            <a:r>
              <a:rPr lang="es-EC" sz="1400" dirty="0">
                <a:solidFill>
                  <a:schemeClr val="bg2">
                    <a:lumMod val="75000"/>
                  </a:schemeClr>
                </a:solidFill>
                <a:latin typeface="Georgia" pitchFamily="18" charset="0"/>
              </a:rPr>
              <a:t>Motivación</a:t>
            </a:r>
          </a:p>
        </p:txBody>
      </p:sp>
      <p:sp>
        <p:nvSpPr>
          <p:cNvPr id="34" name="25 CuadroTexto">
            <a:extLst>
              <a:ext uri="{FF2B5EF4-FFF2-40B4-BE49-F238E27FC236}">
                <a16:creationId xmlns:a16="http://schemas.microsoft.com/office/drawing/2014/main" id="{5190563E-634B-4660-9D70-465A5A2FBF94}"/>
              </a:ext>
            </a:extLst>
          </p:cNvPr>
          <p:cNvSpPr txBox="1"/>
          <p:nvPr/>
        </p:nvSpPr>
        <p:spPr>
          <a:xfrm>
            <a:off x="1689436" y="6455336"/>
            <a:ext cx="2531445" cy="311408"/>
          </a:xfrm>
          <a:prstGeom prst="rect">
            <a:avLst/>
          </a:prstGeom>
          <a:noFill/>
        </p:spPr>
        <p:txBody>
          <a:bodyPr wrap="square" rtlCol="0">
            <a:spAutoFit/>
          </a:bodyPr>
          <a:lstStyle/>
          <a:p>
            <a:r>
              <a:rPr lang="es-EC" sz="1400" dirty="0">
                <a:solidFill>
                  <a:schemeClr val="bg1">
                    <a:lumMod val="75000"/>
                  </a:schemeClr>
                </a:solidFill>
                <a:latin typeface="Georgia" pitchFamily="18" charset="0"/>
              </a:rPr>
              <a:t>2. Justificación e Importancia</a:t>
            </a:r>
          </a:p>
        </p:txBody>
      </p:sp>
      <p:sp>
        <p:nvSpPr>
          <p:cNvPr id="35" name="26 CuadroTexto">
            <a:extLst>
              <a:ext uri="{FF2B5EF4-FFF2-40B4-BE49-F238E27FC236}">
                <a16:creationId xmlns:a16="http://schemas.microsoft.com/office/drawing/2014/main" id="{DFDD9A44-730D-401E-9EE3-72D6008F086B}"/>
              </a:ext>
            </a:extLst>
          </p:cNvPr>
          <p:cNvSpPr txBox="1"/>
          <p:nvPr/>
        </p:nvSpPr>
        <p:spPr>
          <a:xfrm>
            <a:off x="4107760" y="6455336"/>
            <a:ext cx="1274618" cy="30777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EC" sz="1400" dirty="0">
                <a:solidFill>
                  <a:schemeClr val="tx1"/>
                </a:solidFill>
                <a:latin typeface="Georgia" pitchFamily="18" charset="0"/>
              </a:rPr>
              <a:t>3. Objetivos</a:t>
            </a:r>
          </a:p>
        </p:txBody>
      </p:sp>
      <p:sp>
        <p:nvSpPr>
          <p:cNvPr id="36" name="27 CuadroTexto">
            <a:extLst>
              <a:ext uri="{FF2B5EF4-FFF2-40B4-BE49-F238E27FC236}">
                <a16:creationId xmlns:a16="http://schemas.microsoft.com/office/drawing/2014/main" id="{E88B1BBB-1F0C-441A-BDBA-0C40333D3A18}"/>
              </a:ext>
            </a:extLst>
          </p:cNvPr>
          <p:cNvSpPr txBox="1"/>
          <p:nvPr/>
        </p:nvSpPr>
        <p:spPr>
          <a:xfrm>
            <a:off x="5245341" y="6460520"/>
            <a:ext cx="2216729"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4. Desarrollo de proyecto</a:t>
            </a:r>
          </a:p>
        </p:txBody>
      </p:sp>
      <p:sp>
        <p:nvSpPr>
          <p:cNvPr id="37" name="28 CuadroTexto">
            <a:extLst>
              <a:ext uri="{FF2B5EF4-FFF2-40B4-BE49-F238E27FC236}">
                <a16:creationId xmlns:a16="http://schemas.microsoft.com/office/drawing/2014/main" id="{65FB4105-621C-476F-A97D-C9E0A9E11BE8}"/>
              </a:ext>
            </a:extLst>
          </p:cNvPr>
          <p:cNvSpPr txBox="1"/>
          <p:nvPr/>
        </p:nvSpPr>
        <p:spPr>
          <a:xfrm>
            <a:off x="8489016" y="6455336"/>
            <a:ext cx="3027713"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s-EC" sz="1400" dirty="0">
                <a:solidFill>
                  <a:schemeClr val="bg1">
                    <a:lumMod val="75000"/>
                  </a:schemeClr>
                </a:solidFill>
                <a:latin typeface="Georgia" pitchFamily="18" charset="0"/>
              </a:rPr>
              <a:t>5. Conclusiones y Recomendaciones</a:t>
            </a:r>
          </a:p>
        </p:txBody>
      </p:sp>
      <p:sp>
        <p:nvSpPr>
          <p:cNvPr id="44" name="26 CuadroTexto">
            <a:extLst>
              <a:ext uri="{FF2B5EF4-FFF2-40B4-BE49-F238E27FC236}">
                <a16:creationId xmlns:a16="http://schemas.microsoft.com/office/drawing/2014/main" id="{889F770F-FD4E-4668-BC1F-359B9B399F74}"/>
              </a:ext>
            </a:extLst>
          </p:cNvPr>
          <p:cNvSpPr txBox="1"/>
          <p:nvPr/>
        </p:nvSpPr>
        <p:spPr>
          <a:xfrm>
            <a:off x="7325033" y="6457151"/>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 Resultados</a:t>
            </a:r>
          </a:p>
        </p:txBody>
      </p:sp>
    </p:spTree>
    <p:extLst>
      <p:ext uri="{BB962C8B-B14F-4D97-AF65-F5344CB8AC3E}">
        <p14:creationId xmlns:p14="http://schemas.microsoft.com/office/powerpoint/2010/main" val="302744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1584254" y="6241490"/>
            <a:ext cx="506861" cy="369550"/>
          </a:xfrm>
          <a:prstGeom prst="rect">
            <a:avLst/>
          </a:prstGeom>
          <a:noFill/>
          <a:ln>
            <a:solidFill>
              <a:schemeClr val="tx1"/>
            </a:solidFill>
          </a:ln>
        </p:spPr>
        <p:txBody>
          <a:bodyPr wrap="square" rtlCol="0">
            <a:spAutoFit/>
          </a:bodyPr>
          <a:lstStyle/>
          <a:p>
            <a:pPr algn="ctr"/>
            <a:r>
              <a:rPr lang="es-US" dirty="0"/>
              <a:t>4</a:t>
            </a:r>
          </a:p>
        </p:txBody>
      </p:sp>
      <p:sp>
        <p:nvSpPr>
          <p:cNvPr id="15" name="Rectángulo 14"/>
          <p:cNvSpPr/>
          <p:nvPr/>
        </p:nvSpPr>
        <p:spPr>
          <a:xfrm>
            <a:off x="0" y="-1"/>
            <a:ext cx="12192000" cy="56361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US"/>
          </a:p>
        </p:txBody>
      </p:sp>
      <p:sp>
        <p:nvSpPr>
          <p:cNvPr id="16" name="CuadroTexto 15"/>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5" y="8366"/>
            <a:ext cx="2062135" cy="532583"/>
          </a:xfrm>
          <a:prstGeom prst="rect">
            <a:avLst/>
          </a:prstGeom>
        </p:spPr>
      </p:pic>
      <p:sp>
        <p:nvSpPr>
          <p:cNvPr id="17" name="CuadroTexto 16"/>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2020</a:t>
            </a:r>
          </a:p>
        </p:txBody>
      </p:sp>
      <p:sp>
        <p:nvSpPr>
          <p:cNvPr id="21" name="Rectangle 9">
            <a:extLst>
              <a:ext uri="{FF2B5EF4-FFF2-40B4-BE49-F238E27FC236}">
                <a16:creationId xmlns:a16="http://schemas.microsoft.com/office/drawing/2014/main" id="{F5AFC5B0-6291-4467-BADF-0673838497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9" name="CuadroTexto 48">
            <a:extLst>
              <a:ext uri="{FF2B5EF4-FFF2-40B4-BE49-F238E27FC236}">
                <a16:creationId xmlns:a16="http://schemas.microsoft.com/office/drawing/2014/main" id="{0E2D04EE-0655-4676-8439-03AA1D74E4D4}"/>
              </a:ext>
            </a:extLst>
          </p:cNvPr>
          <p:cNvSpPr txBox="1"/>
          <p:nvPr/>
        </p:nvSpPr>
        <p:spPr>
          <a:xfrm>
            <a:off x="3888634" y="19516"/>
            <a:ext cx="4971233"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 Desarrollo del proyecto</a:t>
            </a:r>
          </a:p>
        </p:txBody>
      </p:sp>
      <p:sp>
        <p:nvSpPr>
          <p:cNvPr id="20" name="11 CuadroTexto">
            <a:extLst>
              <a:ext uri="{FF2B5EF4-FFF2-40B4-BE49-F238E27FC236}">
                <a16:creationId xmlns:a16="http://schemas.microsoft.com/office/drawing/2014/main" id="{7750D6A7-2D73-43AA-899B-49C414F7BF94}"/>
              </a:ext>
            </a:extLst>
          </p:cNvPr>
          <p:cNvSpPr txBox="1"/>
          <p:nvPr/>
        </p:nvSpPr>
        <p:spPr>
          <a:xfrm>
            <a:off x="645540" y="678202"/>
            <a:ext cx="3204723" cy="461665"/>
          </a:xfrm>
          <a:prstGeom prst="rect">
            <a:avLst/>
          </a:prstGeom>
          <a:noFill/>
        </p:spPr>
        <p:txBody>
          <a:bodyPr wrap="none" rtlCol="0">
            <a:spAutoFit/>
          </a:bodyPr>
          <a:lstStyle/>
          <a:p>
            <a:r>
              <a:rPr lang="es-EC" sz="2400" b="1" u="sng" dirty="0">
                <a:latin typeface="Georgia" pitchFamily="18" charset="0"/>
              </a:rPr>
              <a:t>Sistema neumático</a:t>
            </a:r>
          </a:p>
        </p:txBody>
      </p:sp>
      <p:pic>
        <p:nvPicPr>
          <p:cNvPr id="22" name="Imagen 21">
            <a:extLst>
              <a:ext uri="{FF2B5EF4-FFF2-40B4-BE49-F238E27FC236}">
                <a16:creationId xmlns:a16="http://schemas.microsoft.com/office/drawing/2014/main" id="{4EA5854A-8189-4B22-AD0E-6D120EB82B27}"/>
              </a:ext>
            </a:extLst>
          </p:cNvPr>
          <p:cNvPicPr/>
          <p:nvPr/>
        </p:nvPicPr>
        <p:blipFill>
          <a:blip r:embed="rId4"/>
          <a:stretch>
            <a:fillRect/>
          </a:stretch>
        </p:blipFill>
        <p:spPr>
          <a:xfrm>
            <a:off x="422134" y="2649985"/>
            <a:ext cx="4493178" cy="2904164"/>
          </a:xfrm>
          <a:prstGeom prst="rect">
            <a:avLst/>
          </a:prstGeom>
          <a:solidFill>
            <a:srgbClr val="FFFFFF">
              <a:shade val="85000"/>
            </a:srgbClr>
          </a:solidFill>
          <a:ln w="3175" cap="sq">
            <a:solidFill>
              <a:schemeClr val="tx1"/>
            </a:solidFill>
            <a:miter lim="800000"/>
          </a:ln>
          <a:effectLst/>
        </p:spPr>
      </p:pic>
      <p:pic>
        <p:nvPicPr>
          <p:cNvPr id="23" name="Imagen 22">
            <a:extLst>
              <a:ext uri="{FF2B5EF4-FFF2-40B4-BE49-F238E27FC236}">
                <a16:creationId xmlns:a16="http://schemas.microsoft.com/office/drawing/2014/main" id="{0B94F954-04A4-4DDC-AA46-5838CD82B9E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456217" y="2339622"/>
            <a:ext cx="3352800" cy="3131185"/>
          </a:xfrm>
          <a:prstGeom prst="rect">
            <a:avLst/>
          </a:prstGeom>
          <a:noFill/>
          <a:ln>
            <a:noFill/>
          </a:ln>
        </p:spPr>
      </p:pic>
      <p:sp>
        <p:nvSpPr>
          <p:cNvPr id="32" name="Cuadro de texto 2">
            <a:extLst>
              <a:ext uri="{FF2B5EF4-FFF2-40B4-BE49-F238E27FC236}">
                <a16:creationId xmlns:a16="http://schemas.microsoft.com/office/drawing/2014/main" id="{9EB0DB9E-B7D3-424B-A1DA-EDA958B4FF5A}"/>
              </a:ext>
            </a:extLst>
          </p:cNvPr>
          <p:cNvSpPr txBox="1">
            <a:spLocks noChangeArrowheads="1"/>
          </p:cNvSpPr>
          <p:nvPr/>
        </p:nvSpPr>
        <p:spPr bwMode="auto">
          <a:xfrm>
            <a:off x="8061027" y="1082683"/>
            <a:ext cx="1228981" cy="515581"/>
          </a:xfrm>
          <a:prstGeom prst="rect">
            <a:avLst/>
          </a:prstGeom>
          <a:ln>
            <a:headEnd/>
            <a:tailEnd/>
          </a:ln>
        </p:spPr>
        <p:style>
          <a:lnRef idx="1">
            <a:schemeClr val="dk1"/>
          </a:lnRef>
          <a:fillRef idx="2">
            <a:schemeClr val="dk1"/>
          </a:fillRef>
          <a:effectRef idx="1">
            <a:schemeClr val="dk1"/>
          </a:effectRef>
          <a:fontRef idx="minor">
            <a:schemeClr val="dk1"/>
          </a:fontRef>
        </p:style>
        <p:txBody>
          <a:bodyPr rot="0" vert="horz" wrap="square" lIns="91440" tIns="45720" rIns="91440" bIns="45720" anchor="t" anchorCtr="0">
            <a:noAutofit/>
          </a:bodyPr>
          <a:lstStyle/>
          <a:p>
            <a:pPr indent="180340" algn="just">
              <a:lnSpc>
                <a:spcPct val="200000"/>
              </a:lnSpc>
            </a:pPr>
            <a:r>
              <a:rPr lang="es-ES" sz="1500" dirty="0">
                <a:solidFill>
                  <a:srgbClr val="0D0D0D"/>
                </a:solidFill>
                <a:effectLst/>
                <a:latin typeface="Georgia" panose="02040502050405020303" pitchFamily="18" charset="0"/>
                <a:ea typeface="Calibri" panose="020F0502020204030204" pitchFamily="34" charset="0"/>
              </a:rPr>
              <a:t>Entrada</a:t>
            </a:r>
            <a:endParaRPr lang="en-US" sz="1500" dirty="0">
              <a:effectLst/>
              <a:latin typeface="Georgia" panose="02040502050405020303" pitchFamily="18" charset="0"/>
              <a:ea typeface="Calibri" panose="020F0502020204030204" pitchFamily="34" charset="0"/>
            </a:endParaRPr>
          </a:p>
        </p:txBody>
      </p:sp>
      <p:sp>
        <p:nvSpPr>
          <p:cNvPr id="33" name="Cuadro de texto 2">
            <a:extLst>
              <a:ext uri="{FF2B5EF4-FFF2-40B4-BE49-F238E27FC236}">
                <a16:creationId xmlns:a16="http://schemas.microsoft.com/office/drawing/2014/main" id="{B0400054-CBE2-4E60-B9AB-8A9BBF80CC44}"/>
              </a:ext>
            </a:extLst>
          </p:cNvPr>
          <p:cNvSpPr txBox="1">
            <a:spLocks noChangeArrowheads="1"/>
          </p:cNvSpPr>
          <p:nvPr/>
        </p:nvSpPr>
        <p:spPr bwMode="auto">
          <a:xfrm>
            <a:off x="5498233" y="1082683"/>
            <a:ext cx="2233914" cy="515581"/>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rot="0" vert="horz" wrap="square" lIns="91440" tIns="45720" rIns="91440" bIns="45720" anchor="t" anchorCtr="0">
            <a:noAutofit/>
          </a:bodyPr>
          <a:lstStyle/>
          <a:p>
            <a:pPr indent="180340" algn="just">
              <a:lnSpc>
                <a:spcPct val="200000"/>
              </a:lnSpc>
            </a:pPr>
            <a:r>
              <a:rPr lang="es-ES" sz="1500" dirty="0">
                <a:solidFill>
                  <a:srgbClr val="000000"/>
                </a:solidFill>
                <a:effectLst/>
                <a:latin typeface="Georgia" panose="02040502050405020303" pitchFamily="18" charset="0"/>
                <a:ea typeface="Calibri" panose="020F0502020204030204" pitchFamily="34" charset="0"/>
              </a:rPr>
              <a:t>Dopante de Alcohol</a:t>
            </a:r>
            <a:endParaRPr lang="en-US" sz="1500" dirty="0">
              <a:effectLst/>
              <a:latin typeface="Georgia" panose="02040502050405020303" pitchFamily="18" charset="0"/>
              <a:ea typeface="Calibri" panose="020F0502020204030204" pitchFamily="34" charset="0"/>
            </a:endParaRPr>
          </a:p>
        </p:txBody>
      </p:sp>
      <p:sp>
        <p:nvSpPr>
          <p:cNvPr id="34" name="Cuadro de texto 2">
            <a:extLst>
              <a:ext uri="{FF2B5EF4-FFF2-40B4-BE49-F238E27FC236}">
                <a16:creationId xmlns:a16="http://schemas.microsoft.com/office/drawing/2014/main" id="{C0AB3BEC-EE84-4F9A-BDFA-4A1BD7EE1B2B}"/>
              </a:ext>
            </a:extLst>
          </p:cNvPr>
          <p:cNvSpPr txBox="1">
            <a:spLocks noChangeArrowheads="1"/>
          </p:cNvSpPr>
          <p:nvPr/>
        </p:nvSpPr>
        <p:spPr bwMode="auto">
          <a:xfrm>
            <a:off x="4288685" y="1073800"/>
            <a:ext cx="995250" cy="56361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rot="0" vert="horz" wrap="square" lIns="91440" tIns="45720" rIns="91440" bIns="45720" anchor="t" anchorCtr="0">
            <a:noAutofit/>
          </a:bodyPr>
          <a:lstStyle/>
          <a:p>
            <a:pPr indent="180340" algn="just">
              <a:lnSpc>
                <a:spcPct val="200000"/>
              </a:lnSpc>
            </a:pPr>
            <a:r>
              <a:rPr lang="es-ES" sz="1500" dirty="0">
                <a:solidFill>
                  <a:srgbClr val="0D0D0D"/>
                </a:solidFill>
                <a:effectLst/>
                <a:latin typeface="Georgia" panose="02040502050405020303" pitchFamily="18" charset="0"/>
                <a:ea typeface="Calibri" panose="020F0502020204030204" pitchFamily="34" charset="0"/>
              </a:rPr>
              <a:t>Paso 1</a:t>
            </a:r>
            <a:endParaRPr lang="en-US" sz="1500" dirty="0">
              <a:effectLst/>
              <a:latin typeface="Georgia" panose="02040502050405020303" pitchFamily="18" charset="0"/>
              <a:ea typeface="Calibri" panose="020F0502020204030204" pitchFamily="34" charset="0"/>
            </a:endParaRPr>
          </a:p>
        </p:txBody>
      </p:sp>
      <p:sp>
        <p:nvSpPr>
          <p:cNvPr id="35" name="Cuadro de texto 2">
            <a:extLst>
              <a:ext uri="{FF2B5EF4-FFF2-40B4-BE49-F238E27FC236}">
                <a16:creationId xmlns:a16="http://schemas.microsoft.com/office/drawing/2014/main" id="{D1C6E337-13AB-41FD-AF2D-25614B31671A}"/>
              </a:ext>
            </a:extLst>
          </p:cNvPr>
          <p:cNvSpPr txBox="1">
            <a:spLocks noChangeArrowheads="1"/>
          </p:cNvSpPr>
          <p:nvPr/>
        </p:nvSpPr>
        <p:spPr bwMode="auto">
          <a:xfrm>
            <a:off x="9618888" y="1082683"/>
            <a:ext cx="1106805" cy="515581"/>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rot="0" vert="horz" wrap="square" lIns="91440" tIns="45720" rIns="91440" bIns="45720" anchor="t" anchorCtr="0">
            <a:noAutofit/>
          </a:bodyPr>
          <a:lstStyle/>
          <a:p>
            <a:pPr indent="180340" algn="just">
              <a:lnSpc>
                <a:spcPct val="200000"/>
              </a:lnSpc>
            </a:pPr>
            <a:r>
              <a:rPr lang="es-ES" sz="1500" dirty="0">
                <a:solidFill>
                  <a:srgbClr val="0D0D0D"/>
                </a:solidFill>
                <a:effectLst/>
                <a:latin typeface="Georgia" panose="02040502050405020303" pitchFamily="18" charset="0"/>
                <a:ea typeface="Calibri" panose="020F0502020204030204" pitchFamily="34" charset="0"/>
              </a:rPr>
              <a:t>Paso 2</a:t>
            </a:r>
            <a:endParaRPr lang="en-US" sz="1500" dirty="0">
              <a:effectLst/>
              <a:latin typeface="Georgia" panose="02040502050405020303" pitchFamily="18" charset="0"/>
              <a:ea typeface="Calibri" panose="020F0502020204030204" pitchFamily="34" charset="0"/>
            </a:endParaRPr>
          </a:p>
        </p:txBody>
      </p:sp>
      <p:sp>
        <p:nvSpPr>
          <p:cNvPr id="36" name="Cuadro de texto 2">
            <a:extLst>
              <a:ext uri="{FF2B5EF4-FFF2-40B4-BE49-F238E27FC236}">
                <a16:creationId xmlns:a16="http://schemas.microsoft.com/office/drawing/2014/main" id="{6F8DA91A-C2BD-49D0-953C-5CA2DFAB70AF}"/>
              </a:ext>
            </a:extLst>
          </p:cNvPr>
          <p:cNvSpPr txBox="1">
            <a:spLocks noChangeArrowheads="1"/>
          </p:cNvSpPr>
          <p:nvPr/>
        </p:nvSpPr>
        <p:spPr bwMode="auto">
          <a:xfrm>
            <a:off x="10939991" y="1082683"/>
            <a:ext cx="925830" cy="5155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t" anchorCtr="0">
            <a:noAutofit/>
          </a:bodyPr>
          <a:lstStyle/>
          <a:p>
            <a:pPr indent="180340" algn="just">
              <a:lnSpc>
                <a:spcPct val="200000"/>
              </a:lnSpc>
            </a:pPr>
            <a:r>
              <a:rPr lang="es-ES" sz="1500" dirty="0">
                <a:solidFill>
                  <a:srgbClr val="0D0D0D"/>
                </a:solidFill>
                <a:effectLst/>
                <a:latin typeface="Georgia" panose="02040502050405020303" pitchFamily="18" charset="0"/>
                <a:ea typeface="Calibri" panose="020F0502020204030204" pitchFamily="34" charset="0"/>
              </a:rPr>
              <a:t>Salida</a:t>
            </a:r>
            <a:endParaRPr lang="en-US" sz="1500" dirty="0">
              <a:effectLst/>
              <a:latin typeface="Georgia" panose="02040502050405020303" pitchFamily="18" charset="0"/>
              <a:ea typeface="Calibri" panose="020F0502020204030204" pitchFamily="34" charset="0"/>
            </a:endParaRPr>
          </a:p>
        </p:txBody>
      </p:sp>
      <p:cxnSp>
        <p:nvCxnSpPr>
          <p:cNvPr id="6" name="Conector recto de flecha 5">
            <a:extLst>
              <a:ext uri="{FF2B5EF4-FFF2-40B4-BE49-F238E27FC236}">
                <a16:creationId xmlns:a16="http://schemas.microsoft.com/office/drawing/2014/main" id="{4AB869B7-1D0F-448E-B7AE-9FECD34980C0}"/>
              </a:ext>
            </a:extLst>
          </p:cNvPr>
          <p:cNvCxnSpPr>
            <a:stCxn id="34" idx="2"/>
          </p:cNvCxnSpPr>
          <p:nvPr/>
        </p:nvCxnSpPr>
        <p:spPr>
          <a:xfrm>
            <a:off x="4786310" y="1637415"/>
            <a:ext cx="1950156" cy="204558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Conector recto de flecha 8">
            <a:extLst>
              <a:ext uri="{FF2B5EF4-FFF2-40B4-BE49-F238E27FC236}">
                <a16:creationId xmlns:a16="http://schemas.microsoft.com/office/drawing/2014/main" id="{D6416642-3E1B-416A-91E5-CE2D20043551}"/>
              </a:ext>
            </a:extLst>
          </p:cNvPr>
          <p:cNvCxnSpPr>
            <a:stCxn id="33" idx="2"/>
          </p:cNvCxnSpPr>
          <p:nvPr/>
        </p:nvCxnSpPr>
        <p:spPr>
          <a:xfrm>
            <a:off x="6615190" y="1598264"/>
            <a:ext cx="352769" cy="195452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Conector recto de flecha 10">
            <a:extLst>
              <a:ext uri="{FF2B5EF4-FFF2-40B4-BE49-F238E27FC236}">
                <a16:creationId xmlns:a16="http://schemas.microsoft.com/office/drawing/2014/main" id="{DFC56402-BE85-4EA2-B603-E6B25810A0F9}"/>
              </a:ext>
            </a:extLst>
          </p:cNvPr>
          <p:cNvCxnSpPr>
            <a:stCxn id="32" idx="2"/>
          </p:cNvCxnSpPr>
          <p:nvPr/>
        </p:nvCxnSpPr>
        <p:spPr>
          <a:xfrm flipH="1">
            <a:off x="7234091" y="1598264"/>
            <a:ext cx="1441427" cy="20847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Conector recto de flecha 12">
            <a:extLst>
              <a:ext uri="{FF2B5EF4-FFF2-40B4-BE49-F238E27FC236}">
                <a16:creationId xmlns:a16="http://schemas.microsoft.com/office/drawing/2014/main" id="{CC6D103E-E8F6-44BD-BD42-CFDA13FB3004}"/>
              </a:ext>
            </a:extLst>
          </p:cNvPr>
          <p:cNvCxnSpPr>
            <a:stCxn id="35" idx="2"/>
          </p:cNvCxnSpPr>
          <p:nvPr/>
        </p:nvCxnSpPr>
        <p:spPr>
          <a:xfrm flipH="1">
            <a:off x="9063402" y="1598264"/>
            <a:ext cx="1108889" cy="208473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9" name="Conector recto de flecha 18">
            <a:extLst>
              <a:ext uri="{FF2B5EF4-FFF2-40B4-BE49-F238E27FC236}">
                <a16:creationId xmlns:a16="http://schemas.microsoft.com/office/drawing/2014/main" id="{2FFF029C-F9FF-46C7-AB6E-DAD8E62951CE}"/>
              </a:ext>
            </a:extLst>
          </p:cNvPr>
          <p:cNvCxnSpPr>
            <a:stCxn id="36" idx="2"/>
          </p:cNvCxnSpPr>
          <p:nvPr/>
        </p:nvCxnSpPr>
        <p:spPr>
          <a:xfrm flipH="1">
            <a:off x="9561027" y="1598263"/>
            <a:ext cx="1841879" cy="205853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nvGrpSpPr>
          <p:cNvPr id="48" name="Grupo 47">
            <a:extLst>
              <a:ext uri="{FF2B5EF4-FFF2-40B4-BE49-F238E27FC236}">
                <a16:creationId xmlns:a16="http://schemas.microsoft.com/office/drawing/2014/main" id="{B4CAC8DA-4C84-481E-BDEC-28FD56428772}"/>
              </a:ext>
            </a:extLst>
          </p:cNvPr>
          <p:cNvGrpSpPr/>
          <p:nvPr/>
        </p:nvGrpSpPr>
        <p:grpSpPr>
          <a:xfrm>
            <a:off x="100885" y="6268179"/>
            <a:ext cx="11348320" cy="137931"/>
            <a:chOff x="842670" y="6366526"/>
            <a:chExt cx="8686800" cy="137468"/>
          </a:xfrm>
        </p:grpSpPr>
        <p:sp>
          <p:nvSpPr>
            <p:cNvPr id="50" name="Rectángulo 49">
              <a:extLst>
                <a:ext uri="{FF2B5EF4-FFF2-40B4-BE49-F238E27FC236}">
                  <a16:creationId xmlns:a16="http://schemas.microsoft.com/office/drawing/2014/main" id="{7B1D23DF-B5E8-4823-B20E-2B40D5B685F9}"/>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51" name="Rectángulo 50">
              <a:extLst>
                <a:ext uri="{FF2B5EF4-FFF2-40B4-BE49-F238E27FC236}">
                  <a16:creationId xmlns:a16="http://schemas.microsoft.com/office/drawing/2014/main" id="{0A731A3C-59D8-48A0-ABE5-BE0187A1B1A6}"/>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52" name="24 CuadroTexto">
            <a:extLst>
              <a:ext uri="{FF2B5EF4-FFF2-40B4-BE49-F238E27FC236}">
                <a16:creationId xmlns:a16="http://schemas.microsoft.com/office/drawing/2014/main" id="{2DFF96B2-B495-4706-ACD6-0BA18A521471}"/>
              </a:ext>
            </a:extLst>
          </p:cNvPr>
          <p:cNvSpPr txBox="1"/>
          <p:nvPr/>
        </p:nvSpPr>
        <p:spPr>
          <a:xfrm>
            <a:off x="387409" y="6448652"/>
            <a:ext cx="1274619" cy="309266"/>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400" dirty="0">
                <a:solidFill>
                  <a:schemeClr val="bg2">
                    <a:lumMod val="75000"/>
                  </a:schemeClr>
                </a:solidFill>
                <a:latin typeface="Georgia" pitchFamily="18" charset="0"/>
              </a:rPr>
              <a:t>1.</a:t>
            </a:r>
            <a:r>
              <a:rPr lang="es-EC" sz="1400" dirty="0">
                <a:solidFill>
                  <a:schemeClr val="tx1"/>
                </a:solidFill>
                <a:latin typeface="Georgia" pitchFamily="18" charset="0"/>
              </a:rPr>
              <a:t> </a:t>
            </a:r>
            <a:r>
              <a:rPr lang="es-EC" sz="1400" dirty="0">
                <a:solidFill>
                  <a:schemeClr val="bg2">
                    <a:lumMod val="75000"/>
                  </a:schemeClr>
                </a:solidFill>
                <a:latin typeface="Georgia" pitchFamily="18" charset="0"/>
              </a:rPr>
              <a:t>Motivación</a:t>
            </a:r>
          </a:p>
        </p:txBody>
      </p:sp>
      <p:sp>
        <p:nvSpPr>
          <p:cNvPr id="53" name="25 CuadroTexto">
            <a:extLst>
              <a:ext uri="{FF2B5EF4-FFF2-40B4-BE49-F238E27FC236}">
                <a16:creationId xmlns:a16="http://schemas.microsoft.com/office/drawing/2014/main" id="{CD0871F0-460A-45C9-AE56-262FC6A219C2}"/>
              </a:ext>
            </a:extLst>
          </p:cNvPr>
          <p:cNvSpPr txBox="1"/>
          <p:nvPr/>
        </p:nvSpPr>
        <p:spPr>
          <a:xfrm>
            <a:off x="1689436" y="6455336"/>
            <a:ext cx="2531445" cy="311408"/>
          </a:xfrm>
          <a:prstGeom prst="rect">
            <a:avLst/>
          </a:prstGeom>
          <a:noFill/>
        </p:spPr>
        <p:txBody>
          <a:bodyPr wrap="square" rtlCol="0">
            <a:spAutoFit/>
          </a:bodyPr>
          <a:lstStyle/>
          <a:p>
            <a:r>
              <a:rPr lang="es-EC" sz="1400" dirty="0">
                <a:solidFill>
                  <a:schemeClr val="bg1">
                    <a:lumMod val="75000"/>
                  </a:schemeClr>
                </a:solidFill>
                <a:latin typeface="Georgia" pitchFamily="18" charset="0"/>
              </a:rPr>
              <a:t>2. Justificación e Importancia</a:t>
            </a:r>
          </a:p>
        </p:txBody>
      </p:sp>
      <p:sp>
        <p:nvSpPr>
          <p:cNvPr id="54" name="26 CuadroTexto">
            <a:extLst>
              <a:ext uri="{FF2B5EF4-FFF2-40B4-BE49-F238E27FC236}">
                <a16:creationId xmlns:a16="http://schemas.microsoft.com/office/drawing/2014/main" id="{2AF24B03-E82B-4563-B0B6-C99CE45EB99F}"/>
              </a:ext>
            </a:extLst>
          </p:cNvPr>
          <p:cNvSpPr txBox="1"/>
          <p:nvPr/>
        </p:nvSpPr>
        <p:spPr>
          <a:xfrm>
            <a:off x="4107760" y="6455336"/>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3. Objetivos</a:t>
            </a:r>
          </a:p>
        </p:txBody>
      </p:sp>
      <p:sp>
        <p:nvSpPr>
          <p:cNvPr id="55" name="27 CuadroTexto">
            <a:extLst>
              <a:ext uri="{FF2B5EF4-FFF2-40B4-BE49-F238E27FC236}">
                <a16:creationId xmlns:a16="http://schemas.microsoft.com/office/drawing/2014/main" id="{FA180D09-3CB9-4AAB-A3D5-B56EE039904A}"/>
              </a:ext>
            </a:extLst>
          </p:cNvPr>
          <p:cNvSpPr txBox="1"/>
          <p:nvPr/>
        </p:nvSpPr>
        <p:spPr>
          <a:xfrm>
            <a:off x="5245341" y="6460520"/>
            <a:ext cx="2216729" cy="30777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EC" sz="1400" dirty="0">
                <a:solidFill>
                  <a:schemeClr val="tx1"/>
                </a:solidFill>
                <a:latin typeface="Georgia" pitchFamily="18" charset="0"/>
              </a:rPr>
              <a:t>4. Desarrollo de proyecto</a:t>
            </a:r>
          </a:p>
        </p:txBody>
      </p:sp>
      <p:sp>
        <p:nvSpPr>
          <p:cNvPr id="56" name="28 CuadroTexto">
            <a:extLst>
              <a:ext uri="{FF2B5EF4-FFF2-40B4-BE49-F238E27FC236}">
                <a16:creationId xmlns:a16="http://schemas.microsoft.com/office/drawing/2014/main" id="{31E1FF41-2889-4090-BE79-6BFD28127F86}"/>
              </a:ext>
            </a:extLst>
          </p:cNvPr>
          <p:cNvSpPr txBox="1"/>
          <p:nvPr/>
        </p:nvSpPr>
        <p:spPr>
          <a:xfrm>
            <a:off x="8489016" y="6455336"/>
            <a:ext cx="3027713"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s-EC" sz="1400" dirty="0">
                <a:solidFill>
                  <a:schemeClr val="bg1">
                    <a:lumMod val="75000"/>
                  </a:schemeClr>
                </a:solidFill>
                <a:latin typeface="Georgia" pitchFamily="18" charset="0"/>
              </a:rPr>
              <a:t>5. Conclusiones y Recomendaciones</a:t>
            </a:r>
          </a:p>
        </p:txBody>
      </p:sp>
      <p:sp>
        <p:nvSpPr>
          <p:cNvPr id="57" name="26 CuadroTexto">
            <a:extLst>
              <a:ext uri="{FF2B5EF4-FFF2-40B4-BE49-F238E27FC236}">
                <a16:creationId xmlns:a16="http://schemas.microsoft.com/office/drawing/2014/main" id="{6A5B553D-0C22-48A4-BED2-A198D5CE6A3F}"/>
              </a:ext>
            </a:extLst>
          </p:cNvPr>
          <p:cNvSpPr txBox="1"/>
          <p:nvPr/>
        </p:nvSpPr>
        <p:spPr>
          <a:xfrm>
            <a:off x="7325033" y="6457151"/>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 Resultados</a:t>
            </a:r>
          </a:p>
        </p:txBody>
      </p:sp>
    </p:spTree>
    <p:extLst>
      <p:ext uri="{BB962C8B-B14F-4D97-AF65-F5344CB8AC3E}">
        <p14:creationId xmlns:p14="http://schemas.microsoft.com/office/powerpoint/2010/main" val="162220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1"/>
            <a:ext cx="12192000" cy="56361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US"/>
          </a:p>
        </p:txBody>
      </p:sp>
      <p:sp>
        <p:nvSpPr>
          <p:cNvPr id="16" name="CuadroTexto 15"/>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5" y="8366"/>
            <a:ext cx="2062135" cy="532583"/>
          </a:xfrm>
          <a:prstGeom prst="rect">
            <a:avLst/>
          </a:prstGeom>
        </p:spPr>
      </p:pic>
      <p:sp>
        <p:nvSpPr>
          <p:cNvPr id="17" name="CuadroTexto 16"/>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2020</a:t>
            </a:r>
          </a:p>
        </p:txBody>
      </p:sp>
      <p:sp>
        <p:nvSpPr>
          <p:cNvPr id="21" name="Rectangle 9">
            <a:extLst>
              <a:ext uri="{FF2B5EF4-FFF2-40B4-BE49-F238E27FC236}">
                <a16:creationId xmlns:a16="http://schemas.microsoft.com/office/drawing/2014/main" id="{F5AFC5B0-6291-4467-BADF-0673838497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11 CuadroTexto">
            <a:extLst>
              <a:ext uri="{FF2B5EF4-FFF2-40B4-BE49-F238E27FC236}">
                <a16:creationId xmlns:a16="http://schemas.microsoft.com/office/drawing/2014/main" id="{7750D6A7-2D73-43AA-899B-49C414F7BF94}"/>
              </a:ext>
            </a:extLst>
          </p:cNvPr>
          <p:cNvSpPr txBox="1"/>
          <p:nvPr/>
        </p:nvSpPr>
        <p:spPr>
          <a:xfrm>
            <a:off x="645540" y="678202"/>
            <a:ext cx="3204723" cy="461665"/>
          </a:xfrm>
          <a:prstGeom prst="rect">
            <a:avLst/>
          </a:prstGeom>
          <a:noFill/>
        </p:spPr>
        <p:txBody>
          <a:bodyPr wrap="none" rtlCol="0">
            <a:spAutoFit/>
          </a:bodyPr>
          <a:lstStyle/>
          <a:p>
            <a:r>
              <a:rPr lang="es-EC" sz="2400" b="1" u="sng" dirty="0">
                <a:latin typeface="Georgia" pitchFamily="18" charset="0"/>
              </a:rPr>
              <a:t>Sistema neumático</a:t>
            </a:r>
          </a:p>
        </p:txBody>
      </p:sp>
      <p:pic>
        <p:nvPicPr>
          <p:cNvPr id="23" name="Imagen 22">
            <a:extLst>
              <a:ext uri="{FF2B5EF4-FFF2-40B4-BE49-F238E27FC236}">
                <a16:creationId xmlns:a16="http://schemas.microsoft.com/office/drawing/2014/main" id="{0B94F954-04A4-4DDC-AA46-5838CD82B9E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953890" y="3427311"/>
            <a:ext cx="2538940" cy="2327438"/>
          </a:xfrm>
          <a:prstGeom prst="rect">
            <a:avLst/>
          </a:prstGeom>
          <a:noFill/>
          <a:ln>
            <a:noFill/>
          </a:ln>
        </p:spPr>
      </p:pic>
      <p:pic>
        <p:nvPicPr>
          <p:cNvPr id="37" name="Imagen 36">
            <a:extLst>
              <a:ext uri="{FF2B5EF4-FFF2-40B4-BE49-F238E27FC236}">
                <a16:creationId xmlns:a16="http://schemas.microsoft.com/office/drawing/2014/main" id="{D507F054-1E58-4A57-9D74-6A30AA448A3E}"/>
              </a:ext>
            </a:extLst>
          </p:cNvPr>
          <p:cNvPicPr/>
          <p:nvPr/>
        </p:nvPicPr>
        <p:blipFill rotWithShape="1">
          <a:blip r:embed="rId5" cstate="print">
            <a:extLst>
              <a:ext uri="{28A0092B-C50C-407E-A947-70E740481C1C}">
                <a14:useLocalDpi xmlns:a14="http://schemas.microsoft.com/office/drawing/2010/main" val="0"/>
              </a:ext>
            </a:extLst>
          </a:blip>
          <a:srcRect l="16553" t="11035" r="5008" b="9406"/>
          <a:stretch/>
        </p:blipFill>
        <p:spPr bwMode="auto">
          <a:xfrm>
            <a:off x="6785489" y="3041264"/>
            <a:ext cx="3799993" cy="3003936"/>
          </a:xfrm>
          <a:prstGeom prst="rect">
            <a:avLst/>
          </a:prstGeom>
          <a:ln>
            <a:noFill/>
          </a:ln>
          <a:effectLst>
            <a:softEdge rad="112500"/>
          </a:effectLst>
          <a:extLst>
            <a:ext uri="{53640926-AAD7-44D8-BBD7-CCE9431645EC}">
              <a14:shadowObscured xmlns:a14="http://schemas.microsoft.com/office/drawing/2010/main"/>
            </a:ext>
          </a:extLst>
        </p:spPr>
      </p:pic>
      <p:sp>
        <p:nvSpPr>
          <p:cNvPr id="2" name="Rectángulo 1">
            <a:extLst>
              <a:ext uri="{FF2B5EF4-FFF2-40B4-BE49-F238E27FC236}">
                <a16:creationId xmlns:a16="http://schemas.microsoft.com/office/drawing/2014/main" id="{FDB25868-8E77-4C04-B90D-8293D58F65B6}"/>
              </a:ext>
            </a:extLst>
          </p:cNvPr>
          <p:cNvSpPr/>
          <p:nvPr/>
        </p:nvSpPr>
        <p:spPr>
          <a:xfrm>
            <a:off x="5220182" y="3866716"/>
            <a:ext cx="69448" cy="5440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a:extLst>
              <a:ext uri="{FF2B5EF4-FFF2-40B4-BE49-F238E27FC236}">
                <a16:creationId xmlns:a16="http://schemas.microsoft.com/office/drawing/2014/main" id="{8DD78CE3-3807-4F54-A41F-A3C5C2B86674}"/>
              </a:ext>
            </a:extLst>
          </p:cNvPr>
          <p:cNvSpPr/>
          <p:nvPr/>
        </p:nvSpPr>
        <p:spPr>
          <a:xfrm>
            <a:off x="5220182" y="3866716"/>
            <a:ext cx="1708938" cy="70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Imagen 38">
            <a:extLst>
              <a:ext uri="{FF2B5EF4-FFF2-40B4-BE49-F238E27FC236}">
                <a16:creationId xmlns:a16="http://schemas.microsoft.com/office/drawing/2014/main" id="{0339AB81-969D-4587-9784-3A79803E5ECC}"/>
              </a:ext>
            </a:extLst>
          </p:cNvPr>
          <p:cNvPicPr/>
          <p:nvPr/>
        </p:nvPicPr>
        <p:blipFill rotWithShape="1">
          <a:blip r:embed="rId6">
            <a:extLst>
              <a:ext uri="{28A0092B-C50C-407E-A947-70E740481C1C}">
                <a14:useLocalDpi xmlns:a14="http://schemas.microsoft.com/office/drawing/2010/main" val="0"/>
              </a:ext>
            </a:extLst>
          </a:blip>
          <a:srcRect t="3926" b="15349"/>
          <a:stretch/>
        </p:blipFill>
        <p:spPr bwMode="auto">
          <a:xfrm>
            <a:off x="2509356" y="1139866"/>
            <a:ext cx="7173288" cy="1711193"/>
          </a:xfrm>
          <a:prstGeom prst="rect">
            <a:avLst/>
          </a:prstGeom>
          <a:noFill/>
          <a:ln>
            <a:noFill/>
          </a:ln>
        </p:spPr>
      </p:pic>
      <p:sp>
        <p:nvSpPr>
          <p:cNvPr id="40" name="CuadroTexto 39">
            <a:extLst>
              <a:ext uri="{FF2B5EF4-FFF2-40B4-BE49-F238E27FC236}">
                <a16:creationId xmlns:a16="http://schemas.microsoft.com/office/drawing/2014/main" id="{3E58315E-BC8D-46AA-A168-73F4775FBE8A}"/>
              </a:ext>
            </a:extLst>
          </p:cNvPr>
          <p:cNvSpPr txBox="1"/>
          <p:nvPr/>
        </p:nvSpPr>
        <p:spPr>
          <a:xfrm>
            <a:off x="11584254" y="6241490"/>
            <a:ext cx="506861" cy="369550"/>
          </a:xfrm>
          <a:prstGeom prst="rect">
            <a:avLst/>
          </a:prstGeom>
          <a:noFill/>
          <a:ln>
            <a:solidFill>
              <a:schemeClr val="tx1"/>
            </a:solidFill>
          </a:ln>
        </p:spPr>
        <p:txBody>
          <a:bodyPr wrap="square" rtlCol="0">
            <a:spAutoFit/>
          </a:bodyPr>
          <a:lstStyle/>
          <a:p>
            <a:pPr algn="ctr"/>
            <a:r>
              <a:rPr lang="es-US" dirty="0"/>
              <a:t>5</a:t>
            </a:r>
          </a:p>
        </p:txBody>
      </p:sp>
      <p:sp>
        <p:nvSpPr>
          <p:cNvPr id="24" name="CuadroTexto 23">
            <a:extLst>
              <a:ext uri="{FF2B5EF4-FFF2-40B4-BE49-F238E27FC236}">
                <a16:creationId xmlns:a16="http://schemas.microsoft.com/office/drawing/2014/main" id="{443A63BF-EB42-48C8-96D1-5CF5B38CF8B6}"/>
              </a:ext>
            </a:extLst>
          </p:cNvPr>
          <p:cNvSpPr txBox="1"/>
          <p:nvPr/>
        </p:nvSpPr>
        <p:spPr>
          <a:xfrm>
            <a:off x="3888634" y="19516"/>
            <a:ext cx="4971233"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 Desarrollo del proyecto</a:t>
            </a:r>
          </a:p>
        </p:txBody>
      </p:sp>
      <p:grpSp>
        <p:nvGrpSpPr>
          <p:cNvPr id="54" name="Grupo 53">
            <a:extLst>
              <a:ext uri="{FF2B5EF4-FFF2-40B4-BE49-F238E27FC236}">
                <a16:creationId xmlns:a16="http://schemas.microsoft.com/office/drawing/2014/main" id="{453D0844-B216-4DB1-989F-B792573D74BA}"/>
              </a:ext>
            </a:extLst>
          </p:cNvPr>
          <p:cNvGrpSpPr/>
          <p:nvPr/>
        </p:nvGrpSpPr>
        <p:grpSpPr>
          <a:xfrm>
            <a:off x="100885" y="6268179"/>
            <a:ext cx="11348320" cy="137931"/>
            <a:chOff x="842670" y="6366526"/>
            <a:chExt cx="8686800" cy="137468"/>
          </a:xfrm>
        </p:grpSpPr>
        <p:sp>
          <p:nvSpPr>
            <p:cNvPr id="55" name="Rectángulo 54">
              <a:extLst>
                <a:ext uri="{FF2B5EF4-FFF2-40B4-BE49-F238E27FC236}">
                  <a16:creationId xmlns:a16="http://schemas.microsoft.com/office/drawing/2014/main" id="{95A19DE0-D495-48AD-ABA0-2AF1F6C24393}"/>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56" name="Rectángulo 55">
              <a:extLst>
                <a:ext uri="{FF2B5EF4-FFF2-40B4-BE49-F238E27FC236}">
                  <a16:creationId xmlns:a16="http://schemas.microsoft.com/office/drawing/2014/main" id="{AB248380-0C0A-43C0-825A-E11AA4FEF7A2}"/>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57" name="24 CuadroTexto">
            <a:extLst>
              <a:ext uri="{FF2B5EF4-FFF2-40B4-BE49-F238E27FC236}">
                <a16:creationId xmlns:a16="http://schemas.microsoft.com/office/drawing/2014/main" id="{E4BF5901-887F-4F76-BA6E-972CE4F802D7}"/>
              </a:ext>
            </a:extLst>
          </p:cNvPr>
          <p:cNvSpPr txBox="1"/>
          <p:nvPr/>
        </p:nvSpPr>
        <p:spPr>
          <a:xfrm>
            <a:off x="387409" y="6448652"/>
            <a:ext cx="1274619" cy="309266"/>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400" dirty="0">
                <a:solidFill>
                  <a:schemeClr val="bg2">
                    <a:lumMod val="75000"/>
                  </a:schemeClr>
                </a:solidFill>
                <a:latin typeface="Georgia" pitchFamily="18" charset="0"/>
              </a:rPr>
              <a:t>1.</a:t>
            </a:r>
            <a:r>
              <a:rPr lang="es-EC" sz="1400" dirty="0">
                <a:solidFill>
                  <a:schemeClr val="tx1"/>
                </a:solidFill>
                <a:latin typeface="Georgia" pitchFamily="18" charset="0"/>
              </a:rPr>
              <a:t> </a:t>
            </a:r>
            <a:r>
              <a:rPr lang="es-EC" sz="1400" dirty="0">
                <a:solidFill>
                  <a:schemeClr val="bg2">
                    <a:lumMod val="75000"/>
                  </a:schemeClr>
                </a:solidFill>
                <a:latin typeface="Georgia" pitchFamily="18" charset="0"/>
              </a:rPr>
              <a:t>Motivación</a:t>
            </a:r>
          </a:p>
        </p:txBody>
      </p:sp>
      <p:sp>
        <p:nvSpPr>
          <p:cNvPr id="58" name="25 CuadroTexto">
            <a:extLst>
              <a:ext uri="{FF2B5EF4-FFF2-40B4-BE49-F238E27FC236}">
                <a16:creationId xmlns:a16="http://schemas.microsoft.com/office/drawing/2014/main" id="{07C9D853-B707-48B8-B890-017AD5133CCC}"/>
              </a:ext>
            </a:extLst>
          </p:cNvPr>
          <p:cNvSpPr txBox="1"/>
          <p:nvPr/>
        </p:nvSpPr>
        <p:spPr>
          <a:xfrm>
            <a:off x="1689436" y="6455336"/>
            <a:ext cx="2531445" cy="311408"/>
          </a:xfrm>
          <a:prstGeom prst="rect">
            <a:avLst/>
          </a:prstGeom>
          <a:noFill/>
        </p:spPr>
        <p:txBody>
          <a:bodyPr wrap="square" rtlCol="0">
            <a:spAutoFit/>
          </a:bodyPr>
          <a:lstStyle/>
          <a:p>
            <a:r>
              <a:rPr lang="es-EC" sz="1400" dirty="0">
                <a:solidFill>
                  <a:schemeClr val="bg1">
                    <a:lumMod val="75000"/>
                  </a:schemeClr>
                </a:solidFill>
                <a:latin typeface="Georgia" pitchFamily="18" charset="0"/>
              </a:rPr>
              <a:t>2. Justificación e Importancia</a:t>
            </a:r>
          </a:p>
        </p:txBody>
      </p:sp>
      <p:sp>
        <p:nvSpPr>
          <p:cNvPr id="59" name="26 CuadroTexto">
            <a:extLst>
              <a:ext uri="{FF2B5EF4-FFF2-40B4-BE49-F238E27FC236}">
                <a16:creationId xmlns:a16="http://schemas.microsoft.com/office/drawing/2014/main" id="{08E941C6-EE4F-45A2-9388-CE5430D25817}"/>
              </a:ext>
            </a:extLst>
          </p:cNvPr>
          <p:cNvSpPr txBox="1"/>
          <p:nvPr/>
        </p:nvSpPr>
        <p:spPr>
          <a:xfrm>
            <a:off x="4107760" y="6455336"/>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3. Objetivos</a:t>
            </a:r>
          </a:p>
        </p:txBody>
      </p:sp>
      <p:sp>
        <p:nvSpPr>
          <p:cNvPr id="60" name="27 CuadroTexto">
            <a:extLst>
              <a:ext uri="{FF2B5EF4-FFF2-40B4-BE49-F238E27FC236}">
                <a16:creationId xmlns:a16="http://schemas.microsoft.com/office/drawing/2014/main" id="{EF6FCE03-93E6-416D-98E3-B0752EC25D1E}"/>
              </a:ext>
            </a:extLst>
          </p:cNvPr>
          <p:cNvSpPr txBox="1"/>
          <p:nvPr/>
        </p:nvSpPr>
        <p:spPr>
          <a:xfrm>
            <a:off x="5245341" y="6460520"/>
            <a:ext cx="2216729" cy="30777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EC" sz="1400" dirty="0">
                <a:solidFill>
                  <a:schemeClr val="tx1"/>
                </a:solidFill>
                <a:latin typeface="Georgia" pitchFamily="18" charset="0"/>
              </a:rPr>
              <a:t>4. Desarrollo de proyecto</a:t>
            </a:r>
          </a:p>
        </p:txBody>
      </p:sp>
      <p:sp>
        <p:nvSpPr>
          <p:cNvPr id="61" name="28 CuadroTexto">
            <a:extLst>
              <a:ext uri="{FF2B5EF4-FFF2-40B4-BE49-F238E27FC236}">
                <a16:creationId xmlns:a16="http://schemas.microsoft.com/office/drawing/2014/main" id="{06C64079-4478-454F-955C-904F8C2E6143}"/>
              </a:ext>
            </a:extLst>
          </p:cNvPr>
          <p:cNvSpPr txBox="1"/>
          <p:nvPr/>
        </p:nvSpPr>
        <p:spPr>
          <a:xfrm>
            <a:off x="8489016" y="6455336"/>
            <a:ext cx="3027713"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s-EC" sz="1400" dirty="0">
                <a:solidFill>
                  <a:schemeClr val="bg1">
                    <a:lumMod val="75000"/>
                  </a:schemeClr>
                </a:solidFill>
                <a:latin typeface="Georgia" pitchFamily="18" charset="0"/>
              </a:rPr>
              <a:t>5. Conclusiones y Recomendaciones</a:t>
            </a:r>
          </a:p>
        </p:txBody>
      </p:sp>
      <p:sp>
        <p:nvSpPr>
          <p:cNvPr id="62" name="26 CuadroTexto">
            <a:extLst>
              <a:ext uri="{FF2B5EF4-FFF2-40B4-BE49-F238E27FC236}">
                <a16:creationId xmlns:a16="http://schemas.microsoft.com/office/drawing/2014/main" id="{5BC94F2B-D60A-4398-8C4E-970D85A2D2D4}"/>
              </a:ext>
            </a:extLst>
          </p:cNvPr>
          <p:cNvSpPr txBox="1"/>
          <p:nvPr/>
        </p:nvSpPr>
        <p:spPr>
          <a:xfrm>
            <a:off x="7325033" y="6457151"/>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 Resultados</a:t>
            </a:r>
          </a:p>
        </p:txBody>
      </p:sp>
    </p:spTree>
    <p:extLst>
      <p:ext uri="{BB962C8B-B14F-4D97-AF65-F5344CB8AC3E}">
        <p14:creationId xmlns:p14="http://schemas.microsoft.com/office/powerpoint/2010/main" val="262975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1"/>
            <a:ext cx="12192000" cy="56361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US"/>
          </a:p>
        </p:txBody>
      </p:sp>
      <p:sp>
        <p:nvSpPr>
          <p:cNvPr id="16" name="CuadroTexto 15"/>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5" y="8366"/>
            <a:ext cx="2062135" cy="532583"/>
          </a:xfrm>
          <a:prstGeom prst="rect">
            <a:avLst/>
          </a:prstGeom>
        </p:spPr>
      </p:pic>
      <p:sp>
        <p:nvSpPr>
          <p:cNvPr id="17" name="CuadroTexto 16"/>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2020</a:t>
            </a:r>
          </a:p>
        </p:txBody>
      </p:sp>
      <p:sp>
        <p:nvSpPr>
          <p:cNvPr id="21" name="Rectangle 9">
            <a:extLst>
              <a:ext uri="{FF2B5EF4-FFF2-40B4-BE49-F238E27FC236}">
                <a16:creationId xmlns:a16="http://schemas.microsoft.com/office/drawing/2014/main" id="{F5AFC5B0-6291-4467-BADF-0673838497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11 CuadroTexto">
            <a:extLst>
              <a:ext uri="{FF2B5EF4-FFF2-40B4-BE49-F238E27FC236}">
                <a16:creationId xmlns:a16="http://schemas.microsoft.com/office/drawing/2014/main" id="{7750D6A7-2D73-43AA-899B-49C414F7BF94}"/>
              </a:ext>
            </a:extLst>
          </p:cNvPr>
          <p:cNvSpPr txBox="1"/>
          <p:nvPr/>
        </p:nvSpPr>
        <p:spPr>
          <a:xfrm>
            <a:off x="645540" y="678202"/>
            <a:ext cx="3204723" cy="461665"/>
          </a:xfrm>
          <a:prstGeom prst="rect">
            <a:avLst/>
          </a:prstGeom>
          <a:noFill/>
        </p:spPr>
        <p:txBody>
          <a:bodyPr wrap="none" rtlCol="0">
            <a:spAutoFit/>
          </a:bodyPr>
          <a:lstStyle/>
          <a:p>
            <a:r>
              <a:rPr lang="es-EC" sz="2400" b="1" u="sng" dirty="0">
                <a:latin typeface="Georgia" pitchFamily="18" charset="0"/>
              </a:rPr>
              <a:t>Sistema neumático</a:t>
            </a:r>
          </a:p>
        </p:txBody>
      </p:sp>
      <p:pic>
        <p:nvPicPr>
          <p:cNvPr id="30" name="Imagen 29">
            <a:extLst>
              <a:ext uri="{FF2B5EF4-FFF2-40B4-BE49-F238E27FC236}">
                <a16:creationId xmlns:a16="http://schemas.microsoft.com/office/drawing/2014/main" id="{3E98F623-020B-4A11-A7A9-A1A00B419C84}"/>
              </a:ext>
            </a:extLst>
          </p:cNvPr>
          <p:cNvPicPr/>
          <p:nvPr/>
        </p:nvPicPr>
        <p:blipFill rotWithShape="1">
          <a:blip r:embed="rId4" cstate="print">
            <a:extLst>
              <a:ext uri="{28A0092B-C50C-407E-A947-70E740481C1C}">
                <a14:useLocalDpi xmlns:a14="http://schemas.microsoft.com/office/drawing/2010/main" val="0"/>
              </a:ext>
            </a:extLst>
          </a:blip>
          <a:srcRect l="5235" r="5937"/>
          <a:stretch/>
        </p:blipFill>
        <p:spPr>
          <a:xfrm>
            <a:off x="0" y="1986070"/>
            <a:ext cx="5713570" cy="3705856"/>
          </a:xfrm>
          <a:prstGeom prst="rect">
            <a:avLst/>
          </a:prstGeom>
        </p:spPr>
      </p:pic>
      <p:pic>
        <p:nvPicPr>
          <p:cNvPr id="31" name="Imagen 30">
            <a:extLst>
              <a:ext uri="{FF2B5EF4-FFF2-40B4-BE49-F238E27FC236}">
                <a16:creationId xmlns:a16="http://schemas.microsoft.com/office/drawing/2014/main" id="{F97FE06D-18FA-45CF-842F-B13A288CE614}"/>
              </a:ext>
            </a:extLst>
          </p:cNvPr>
          <p:cNvPicPr/>
          <p:nvPr/>
        </p:nvPicPr>
        <p:blipFill rotWithShape="1">
          <a:blip r:embed="rId5" cstate="print">
            <a:extLst>
              <a:ext uri="{28A0092B-C50C-407E-A947-70E740481C1C}">
                <a14:useLocalDpi xmlns:a14="http://schemas.microsoft.com/office/drawing/2010/main" val="0"/>
              </a:ext>
            </a:extLst>
          </a:blip>
          <a:srcRect l="7201" t="3987" r="8062"/>
          <a:stretch/>
        </p:blipFill>
        <p:spPr>
          <a:xfrm>
            <a:off x="6040569" y="2179558"/>
            <a:ext cx="6043266" cy="3512367"/>
          </a:xfrm>
          <a:prstGeom prst="rect">
            <a:avLst/>
          </a:prstGeom>
        </p:spPr>
      </p:pic>
      <p:sp>
        <p:nvSpPr>
          <p:cNvPr id="32" name="25 Rectángulo redondeado">
            <a:extLst>
              <a:ext uri="{FF2B5EF4-FFF2-40B4-BE49-F238E27FC236}">
                <a16:creationId xmlns:a16="http://schemas.microsoft.com/office/drawing/2014/main" id="{559D83B5-8531-4A7B-AD78-436AC51871C6}"/>
              </a:ext>
            </a:extLst>
          </p:cNvPr>
          <p:cNvSpPr/>
          <p:nvPr/>
        </p:nvSpPr>
        <p:spPr>
          <a:xfrm>
            <a:off x="1632568" y="1387151"/>
            <a:ext cx="2446248" cy="7261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s-EC" sz="1400" dirty="0">
                <a:latin typeface="Georgia" pitchFamily="18" charset="0"/>
              </a:rPr>
              <a:t>Prototipo Anterior: 2 </a:t>
            </a:r>
            <a:r>
              <a:rPr lang="es-EC" sz="1400" dirty="0" err="1">
                <a:latin typeface="Georgia" pitchFamily="18" charset="0"/>
              </a:rPr>
              <a:t>lpm</a:t>
            </a:r>
            <a:endParaRPr lang="es-EC" sz="1400" dirty="0">
              <a:latin typeface="Georgia" pitchFamily="18" charset="0"/>
            </a:endParaRPr>
          </a:p>
        </p:txBody>
      </p:sp>
      <p:sp>
        <p:nvSpPr>
          <p:cNvPr id="33" name="25 Rectángulo redondeado">
            <a:extLst>
              <a:ext uri="{FF2B5EF4-FFF2-40B4-BE49-F238E27FC236}">
                <a16:creationId xmlns:a16="http://schemas.microsoft.com/office/drawing/2014/main" id="{6B0B8B0A-23D3-4A63-9380-68246CBDC059}"/>
              </a:ext>
            </a:extLst>
          </p:cNvPr>
          <p:cNvSpPr/>
          <p:nvPr/>
        </p:nvSpPr>
        <p:spPr>
          <a:xfrm>
            <a:off x="8113184" y="1387151"/>
            <a:ext cx="2446248" cy="7246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s-EC" sz="1400" dirty="0">
                <a:latin typeface="Georgia" pitchFamily="18" charset="0"/>
              </a:rPr>
              <a:t>Prototipo Actual: 1.1 </a:t>
            </a:r>
            <a:r>
              <a:rPr lang="es-EC" sz="1400" dirty="0" err="1">
                <a:latin typeface="Georgia" pitchFamily="18" charset="0"/>
              </a:rPr>
              <a:t>lpm</a:t>
            </a:r>
            <a:endParaRPr lang="es-EC" sz="1400" dirty="0">
              <a:latin typeface="Georgia" pitchFamily="18" charset="0"/>
            </a:endParaRPr>
          </a:p>
        </p:txBody>
      </p:sp>
      <p:sp>
        <p:nvSpPr>
          <p:cNvPr id="34" name="CuadroTexto 33">
            <a:extLst>
              <a:ext uri="{FF2B5EF4-FFF2-40B4-BE49-F238E27FC236}">
                <a16:creationId xmlns:a16="http://schemas.microsoft.com/office/drawing/2014/main" id="{46E1F2C3-99F9-4EEF-AE30-3AFF21B8F9EC}"/>
              </a:ext>
            </a:extLst>
          </p:cNvPr>
          <p:cNvSpPr txBox="1"/>
          <p:nvPr/>
        </p:nvSpPr>
        <p:spPr>
          <a:xfrm>
            <a:off x="11584254" y="6241490"/>
            <a:ext cx="506861" cy="369550"/>
          </a:xfrm>
          <a:prstGeom prst="rect">
            <a:avLst/>
          </a:prstGeom>
          <a:noFill/>
          <a:ln>
            <a:solidFill>
              <a:schemeClr val="tx1"/>
            </a:solidFill>
          </a:ln>
        </p:spPr>
        <p:txBody>
          <a:bodyPr wrap="square" rtlCol="0">
            <a:spAutoFit/>
          </a:bodyPr>
          <a:lstStyle/>
          <a:p>
            <a:pPr algn="ctr"/>
            <a:r>
              <a:rPr lang="es-US" dirty="0"/>
              <a:t>6</a:t>
            </a:r>
          </a:p>
        </p:txBody>
      </p:sp>
      <p:sp>
        <p:nvSpPr>
          <p:cNvPr id="22" name="CuadroTexto 21">
            <a:extLst>
              <a:ext uri="{FF2B5EF4-FFF2-40B4-BE49-F238E27FC236}">
                <a16:creationId xmlns:a16="http://schemas.microsoft.com/office/drawing/2014/main" id="{F756747B-23A8-4309-9781-CE8CE77FADE8}"/>
              </a:ext>
            </a:extLst>
          </p:cNvPr>
          <p:cNvSpPr txBox="1"/>
          <p:nvPr/>
        </p:nvSpPr>
        <p:spPr>
          <a:xfrm>
            <a:off x="3888634" y="19516"/>
            <a:ext cx="4971233"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 Desarrollo del proyecto</a:t>
            </a:r>
          </a:p>
        </p:txBody>
      </p:sp>
      <p:grpSp>
        <p:nvGrpSpPr>
          <p:cNvPr id="54" name="Grupo 53">
            <a:extLst>
              <a:ext uri="{FF2B5EF4-FFF2-40B4-BE49-F238E27FC236}">
                <a16:creationId xmlns:a16="http://schemas.microsoft.com/office/drawing/2014/main" id="{22429BDA-496B-4311-A6EF-3630C9966F2D}"/>
              </a:ext>
            </a:extLst>
          </p:cNvPr>
          <p:cNvGrpSpPr/>
          <p:nvPr/>
        </p:nvGrpSpPr>
        <p:grpSpPr>
          <a:xfrm>
            <a:off x="100885" y="6268179"/>
            <a:ext cx="11348320" cy="137931"/>
            <a:chOff x="842670" y="6366526"/>
            <a:chExt cx="8686800" cy="137468"/>
          </a:xfrm>
        </p:grpSpPr>
        <p:sp>
          <p:nvSpPr>
            <p:cNvPr id="55" name="Rectángulo 54">
              <a:extLst>
                <a:ext uri="{FF2B5EF4-FFF2-40B4-BE49-F238E27FC236}">
                  <a16:creationId xmlns:a16="http://schemas.microsoft.com/office/drawing/2014/main" id="{7C639A15-1F1C-4991-9F3E-F5937CE586E7}"/>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56" name="Rectángulo 55">
              <a:extLst>
                <a:ext uri="{FF2B5EF4-FFF2-40B4-BE49-F238E27FC236}">
                  <a16:creationId xmlns:a16="http://schemas.microsoft.com/office/drawing/2014/main" id="{9ADE4CAD-7763-4F3F-B0B9-7B5B65696F3D}"/>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57" name="24 CuadroTexto">
            <a:extLst>
              <a:ext uri="{FF2B5EF4-FFF2-40B4-BE49-F238E27FC236}">
                <a16:creationId xmlns:a16="http://schemas.microsoft.com/office/drawing/2014/main" id="{C6ECB2F2-DF16-4DE7-A805-F920B8A34770}"/>
              </a:ext>
            </a:extLst>
          </p:cNvPr>
          <p:cNvSpPr txBox="1"/>
          <p:nvPr/>
        </p:nvSpPr>
        <p:spPr>
          <a:xfrm>
            <a:off x="387409" y="6448652"/>
            <a:ext cx="1274619" cy="309266"/>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400" dirty="0">
                <a:solidFill>
                  <a:schemeClr val="bg2">
                    <a:lumMod val="75000"/>
                  </a:schemeClr>
                </a:solidFill>
                <a:latin typeface="Georgia" pitchFamily="18" charset="0"/>
              </a:rPr>
              <a:t>1.</a:t>
            </a:r>
            <a:r>
              <a:rPr lang="es-EC" sz="1400" dirty="0">
                <a:solidFill>
                  <a:schemeClr val="tx1"/>
                </a:solidFill>
                <a:latin typeface="Georgia" pitchFamily="18" charset="0"/>
              </a:rPr>
              <a:t> </a:t>
            </a:r>
            <a:r>
              <a:rPr lang="es-EC" sz="1400" dirty="0">
                <a:solidFill>
                  <a:schemeClr val="bg2">
                    <a:lumMod val="75000"/>
                  </a:schemeClr>
                </a:solidFill>
                <a:latin typeface="Georgia" pitchFamily="18" charset="0"/>
              </a:rPr>
              <a:t>Motivación</a:t>
            </a:r>
          </a:p>
        </p:txBody>
      </p:sp>
      <p:sp>
        <p:nvSpPr>
          <p:cNvPr id="58" name="25 CuadroTexto">
            <a:extLst>
              <a:ext uri="{FF2B5EF4-FFF2-40B4-BE49-F238E27FC236}">
                <a16:creationId xmlns:a16="http://schemas.microsoft.com/office/drawing/2014/main" id="{90CA8AB5-887F-49E3-9EB8-70811B9563FD}"/>
              </a:ext>
            </a:extLst>
          </p:cNvPr>
          <p:cNvSpPr txBox="1"/>
          <p:nvPr/>
        </p:nvSpPr>
        <p:spPr>
          <a:xfrm>
            <a:off x="1689436" y="6455336"/>
            <a:ext cx="2531445" cy="311408"/>
          </a:xfrm>
          <a:prstGeom prst="rect">
            <a:avLst/>
          </a:prstGeom>
          <a:noFill/>
        </p:spPr>
        <p:txBody>
          <a:bodyPr wrap="square" rtlCol="0">
            <a:spAutoFit/>
          </a:bodyPr>
          <a:lstStyle/>
          <a:p>
            <a:r>
              <a:rPr lang="es-EC" sz="1400" dirty="0">
                <a:solidFill>
                  <a:schemeClr val="bg1">
                    <a:lumMod val="75000"/>
                  </a:schemeClr>
                </a:solidFill>
                <a:latin typeface="Georgia" pitchFamily="18" charset="0"/>
              </a:rPr>
              <a:t>2. Justificación e Importancia</a:t>
            </a:r>
          </a:p>
        </p:txBody>
      </p:sp>
      <p:sp>
        <p:nvSpPr>
          <p:cNvPr id="59" name="26 CuadroTexto">
            <a:extLst>
              <a:ext uri="{FF2B5EF4-FFF2-40B4-BE49-F238E27FC236}">
                <a16:creationId xmlns:a16="http://schemas.microsoft.com/office/drawing/2014/main" id="{C5DC3777-B96B-45D4-A047-84ADB4559FF6}"/>
              </a:ext>
            </a:extLst>
          </p:cNvPr>
          <p:cNvSpPr txBox="1"/>
          <p:nvPr/>
        </p:nvSpPr>
        <p:spPr>
          <a:xfrm>
            <a:off x="4107760" y="6455336"/>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3. Objetivos</a:t>
            </a:r>
          </a:p>
        </p:txBody>
      </p:sp>
      <p:sp>
        <p:nvSpPr>
          <p:cNvPr id="60" name="27 CuadroTexto">
            <a:extLst>
              <a:ext uri="{FF2B5EF4-FFF2-40B4-BE49-F238E27FC236}">
                <a16:creationId xmlns:a16="http://schemas.microsoft.com/office/drawing/2014/main" id="{873FABD9-8F55-4C90-9F8B-AF3DEE03BF45}"/>
              </a:ext>
            </a:extLst>
          </p:cNvPr>
          <p:cNvSpPr txBox="1"/>
          <p:nvPr/>
        </p:nvSpPr>
        <p:spPr>
          <a:xfrm>
            <a:off x="5245341" y="6460520"/>
            <a:ext cx="2216729" cy="30777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EC" sz="1400" dirty="0">
                <a:solidFill>
                  <a:schemeClr val="tx1"/>
                </a:solidFill>
                <a:latin typeface="Georgia" pitchFamily="18" charset="0"/>
              </a:rPr>
              <a:t>4. Desarrollo de proyecto</a:t>
            </a:r>
          </a:p>
        </p:txBody>
      </p:sp>
      <p:sp>
        <p:nvSpPr>
          <p:cNvPr id="61" name="28 CuadroTexto">
            <a:extLst>
              <a:ext uri="{FF2B5EF4-FFF2-40B4-BE49-F238E27FC236}">
                <a16:creationId xmlns:a16="http://schemas.microsoft.com/office/drawing/2014/main" id="{CCF7E991-3EAB-46BB-A2D9-29342783F931}"/>
              </a:ext>
            </a:extLst>
          </p:cNvPr>
          <p:cNvSpPr txBox="1"/>
          <p:nvPr/>
        </p:nvSpPr>
        <p:spPr>
          <a:xfrm>
            <a:off x="8489016" y="6455336"/>
            <a:ext cx="3027713"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s-EC" sz="1400" dirty="0">
                <a:solidFill>
                  <a:schemeClr val="bg1">
                    <a:lumMod val="75000"/>
                  </a:schemeClr>
                </a:solidFill>
                <a:latin typeface="Georgia" pitchFamily="18" charset="0"/>
              </a:rPr>
              <a:t>5. Conclusiones y Recomendaciones</a:t>
            </a:r>
          </a:p>
        </p:txBody>
      </p:sp>
      <p:sp>
        <p:nvSpPr>
          <p:cNvPr id="62" name="26 CuadroTexto">
            <a:extLst>
              <a:ext uri="{FF2B5EF4-FFF2-40B4-BE49-F238E27FC236}">
                <a16:creationId xmlns:a16="http://schemas.microsoft.com/office/drawing/2014/main" id="{E53956E3-0EAE-4768-83C9-56435DE561B4}"/>
              </a:ext>
            </a:extLst>
          </p:cNvPr>
          <p:cNvSpPr txBox="1"/>
          <p:nvPr/>
        </p:nvSpPr>
        <p:spPr>
          <a:xfrm>
            <a:off x="7325033" y="6457151"/>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 Resultados</a:t>
            </a:r>
          </a:p>
        </p:txBody>
      </p:sp>
    </p:spTree>
    <p:extLst>
      <p:ext uri="{BB962C8B-B14F-4D97-AF65-F5344CB8AC3E}">
        <p14:creationId xmlns:p14="http://schemas.microsoft.com/office/powerpoint/2010/main" val="51705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1"/>
            <a:ext cx="12192000" cy="56361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US"/>
          </a:p>
        </p:txBody>
      </p:sp>
      <p:sp>
        <p:nvSpPr>
          <p:cNvPr id="16" name="CuadroTexto 15"/>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5" y="8366"/>
            <a:ext cx="2062135" cy="532583"/>
          </a:xfrm>
          <a:prstGeom prst="rect">
            <a:avLst/>
          </a:prstGeom>
        </p:spPr>
      </p:pic>
      <p:sp>
        <p:nvSpPr>
          <p:cNvPr id="17" name="CuadroTexto 16"/>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2020</a:t>
            </a:r>
          </a:p>
        </p:txBody>
      </p:sp>
      <p:sp>
        <p:nvSpPr>
          <p:cNvPr id="21" name="Rectangle 9">
            <a:extLst>
              <a:ext uri="{FF2B5EF4-FFF2-40B4-BE49-F238E27FC236}">
                <a16:creationId xmlns:a16="http://schemas.microsoft.com/office/drawing/2014/main" id="{F5AFC5B0-6291-4467-BADF-0673838497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11 CuadroTexto">
            <a:extLst>
              <a:ext uri="{FF2B5EF4-FFF2-40B4-BE49-F238E27FC236}">
                <a16:creationId xmlns:a16="http://schemas.microsoft.com/office/drawing/2014/main" id="{7750D6A7-2D73-43AA-899B-49C414F7BF94}"/>
              </a:ext>
            </a:extLst>
          </p:cNvPr>
          <p:cNvSpPr txBox="1"/>
          <p:nvPr/>
        </p:nvSpPr>
        <p:spPr>
          <a:xfrm>
            <a:off x="645540" y="678202"/>
            <a:ext cx="3353803" cy="461665"/>
          </a:xfrm>
          <a:prstGeom prst="rect">
            <a:avLst/>
          </a:prstGeom>
          <a:noFill/>
        </p:spPr>
        <p:txBody>
          <a:bodyPr wrap="none" rtlCol="0">
            <a:spAutoFit/>
          </a:bodyPr>
          <a:lstStyle/>
          <a:p>
            <a:r>
              <a:rPr lang="es-EC" sz="2400" b="1" u="sng" dirty="0">
                <a:latin typeface="Georgia" pitchFamily="18" charset="0"/>
              </a:rPr>
              <a:t>Cámara de sensores</a:t>
            </a:r>
          </a:p>
        </p:txBody>
      </p:sp>
      <p:sp>
        <p:nvSpPr>
          <p:cNvPr id="31" name="19 Rectángulo redondeado">
            <a:extLst>
              <a:ext uri="{FF2B5EF4-FFF2-40B4-BE49-F238E27FC236}">
                <a16:creationId xmlns:a16="http://schemas.microsoft.com/office/drawing/2014/main" id="{DE553066-2E1D-4996-9C76-6D5CDD45BBF5}"/>
              </a:ext>
            </a:extLst>
          </p:cNvPr>
          <p:cNvSpPr/>
          <p:nvPr/>
        </p:nvSpPr>
        <p:spPr>
          <a:xfrm>
            <a:off x="645536" y="1974029"/>
            <a:ext cx="3585399" cy="4882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s-EC" sz="1600" dirty="0">
                <a:latin typeface="Georgia" pitchFamily="18" charset="0"/>
              </a:rPr>
              <a:t>Placa PCB de la matriz de sensores químicos</a:t>
            </a:r>
          </a:p>
        </p:txBody>
      </p:sp>
      <p:sp>
        <p:nvSpPr>
          <p:cNvPr id="32" name="20 Rectángulo redondeado">
            <a:extLst>
              <a:ext uri="{FF2B5EF4-FFF2-40B4-BE49-F238E27FC236}">
                <a16:creationId xmlns:a16="http://schemas.microsoft.com/office/drawing/2014/main" id="{FE4E7974-8FA7-4BFE-92E9-6B66E4A5B693}"/>
              </a:ext>
            </a:extLst>
          </p:cNvPr>
          <p:cNvSpPr/>
          <p:nvPr/>
        </p:nvSpPr>
        <p:spPr>
          <a:xfrm>
            <a:off x="645537" y="3201299"/>
            <a:ext cx="3585399" cy="4381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s-EC" sz="1600" dirty="0">
                <a:latin typeface="Georgia" pitchFamily="18" charset="0"/>
              </a:rPr>
              <a:t>Caja hermética</a:t>
            </a:r>
          </a:p>
        </p:txBody>
      </p:sp>
      <p:sp>
        <p:nvSpPr>
          <p:cNvPr id="33" name="21 Rectángulo redondeado">
            <a:extLst>
              <a:ext uri="{FF2B5EF4-FFF2-40B4-BE49-F238E27FC236}">
                <a16:creationId xmlns:a16="http://schemas.microsoft.com/office/drawing/2014/main" id="{19430205-2D96-4057-A7DE-716F96E2AF0D}"/>
              </a:ext>
            </a:extLst>
          </p:cNvPr>
          <p:cNvSpPr/>
          <p:nvPr/>
        </p:nvSpPr>
        <p:spPr>
          <a:xfrm>
            <a:off x="645537" y="4344445"/>
            <a:ext cx="3585399" cy="5636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s-EC" dirty="0"/>
              <a:t>Análisis de cada sensor que conforma la nariz electrónica</a:t>
            </a:r>
            <a:endParaRPr lang="en-US" dirty="0"/>
          </a:p>
        </p:txBody>
      </p:sp>
      <p:pic>
        <p:nvPicPr>
          <p:cNvPr id="6" name="Imagen 5">
            <a:extLst>
              <a:ext uri="{FF2B5EF4-FFF2-40B4-BE49-F238E27FC236}">
                <a16:creationId xmlns:a16="http://schemas.microsoft.com/office/drawing/2014/main" id="{FEA33C66-A4C8-49A7-A33F-65B3475266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7597" y="883857"/>
            <a:ext cx="3437422" cy="2578067"/>
          </a:xfrm>
          <a:prstGeom prst="rect">
            <a:avLst/>
          </a:prstGeom>
          <a:ln>
            <a:noFill/>
          </a:ln>
          <a:effectLst>
            <a:outerShdw blurRad="190500" algn="tl" rotWithShape="0">
              <a:srgbClr val="000000">
                <a:alpha val="70000"/>
              </a:srgbClr>
            </a:outerShdw>
          </a:effectLst>
        </p:spPr>
      </p:pic>
      <p:sp>
        <p:nvSpPr>
          <p:cNvPr id="35" name="23 Rectángulo redondeado">
            <a:extLst>
              <a:ext uri="{FF2B5EF4-FFF2-40B4-BE49-F238E27FC236}">
                <a16:creationId xmlns:a16="http://schemas.microsoft.com/office/drawing/2014/main" id="{0C331A74-4523-475A-A9FE-4681C7A0C897}"/>
              </a:ext>
            </a:extLst>
          </p:cNvPr>
          <p:cNvSpPr/>
          <p:nvPr/>
        </p:nvSpPr>
        <p:spPr>
          <a:xfrm>
            <a:off x="5211483" y="1834767"/>
            <a:ext cx="1788755" cy="5636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s-EC" sz="1400" dirty="0">
                <a:latin typeface="Georgia" pitchFamily="18" charset="0"/>
              </a:rPr>
              <a:t>Cámara de sensores </a:t>
            </a:r>
          </a:p>
        </p:txBody>
      </p:sp>
      <p:pic>
        <p:nvPicPr>
          <p:cNvPr id="18" name="Imagen 17">
            <a:extLst>
              <a:ext uri="{FF2B5EF4-FFF2-40B4-BE49-F238E27FC236}">
                <a16:creationId xmlns:a16="http://schemas.microsoft.com/office/drawing/2014/main" id="{43C0C217-710A-45BA-AA70-0357DD38DBB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813" t="9256" r="3399" b="12686"/>
          <a:stretch/>
        </p:blipFill>
        <p:spPr>
          <a:xfrm>
            <a:off x="7771667" y="3806255"/>
            <a:ext cx="3129281" cy="2063338"/>
          </a:xfrm>
          <a:prstGeom prst="rect">
            <a:avLst/>
          </a:prstGeom>
          <a:ln>
            <a:noFill/>
          </a:ln>
          <a:effectLst>
            <a:outerShdw blurRad="190500" algn="tl" rotWithShape="0">
              <a:srgbClr val="000000">
                <a:alpha val="70000"/>
              </a:srgbClr>
            </a:outerShdw>
          </a:effectLst>
        </p:spPr>
      </p:pic>
      <p:sp>
        <p:nvSpPr>
          <p:cNvPr id="36" name="23 Rectángulo redondeado">
            <a:extLst>
              <a:ext uri="{FF2B5EF4-FFF2-40B4-BE49-F238E27FC236}">
                <a16:creationId xmlns:a16="http://schemas.microsoft.com/office/drawing/2014/main" id="{D447B12A-6E22-40A2-B75B-819A67960641}"/>
              </a:ext>
            </a:extLst>
          </p:cNvPr>
          <p:cNvSpPr/>
          <p:nvPr/>
        </p:nvSpPr>
        <p:spPr>
          <a:xfrm>
            <a:off x="5196530" y="4626251"/>
            <a:ext cx="1803709" cy="5636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s-EC" sz="1400" dirty="0">
                <a:latin typeface="Georgia" pitchFamily="18" charset="0"/>
              </a:rPr>
              <a:t>Matriz de sensores químicos</a:t>
            </a:r>
          </a:p>
        </p:txBody>
      </p:sp>
      <p:sp>
        <p:nvSpPr>
          <p:cNvPr id="39" name="CuadroTexto 38">
            <a:extLst>
              <a:ext uri="{FF2B5EF4-FFF2-40B4-BE49-F238E27FC236}">
                <a16:creationId xmlns:a16="http://schemas.microsoft.com/office/drawing/2014/main" id="{50CE889F-932A-4824-AE7E-A87AA28AB6AC}"/>
              </a:ext>
            </a:extLst>
          </p:cNvPr>
          <p:cNvSpPr txBox="1"/>
          <p:nvPr/>
        </p:nvSpPr>
        <p:spPr>
          <a:xfrm>
            <a:off x="11584254" y="6241490"/>
            <a:ext cx="506861" cy="369550"/>
          </a:xfrm>
          <a:prstGeom prst="rect">
            <a:avLst/>
          </a:prstGeom>
          <a:noFill/>
          <a:ln>
            <a:solidFill>
              <a:schemeClr val="tx1"/>
            </a:solidFill>
          </a:ln>
        </p:spPr>
        <p:txBody>
          <a:bodyPr wrap="square" rtlCol="0">
            <a:spAutoFit/>
          </a:bodyPr>
          <a:lstStyle/>
          <a:p>
            <a:pPr algn="ctr"/>
            <a:r>
              <a:rPr lang="es-US" dirty="0"/>
              <a:t>7</a:t>
            </a:r>
          </a:p>
        </p:txBody>
      </p:sp>
      <p:sp>
        <p:nvSpPr>
          <p:cNvPr id="25" name="CuadroTexto 24">
            <a:extLst>
              <a:ext uri="{FF2B5EF4-FFF2-40B4-BE49-F238E27FC236}">
                <a16:creationId xmlns:a16="http://schemas.microsoft.com/office/drawing/2014/main" id="{4A408000-4FAB-49DD-90DF-778912D83BA3}"/>
              </a:ext>
            </a:extLst>
          </p:cNvPr>
          <p:cNvSpPr txBox="1"/>
          <p:nvPr/>
        </p:nvSpPr>
        <p:spPr>
          <a:xfrm>
            <a:off x="3888634" y="19516"/>
            <a:ext cx="4971233"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 Desarrollo del proyecto</a:t>
            </a:r>
          </a:p>
        </p:txBody>
      </p:sp>
      <p:grpSp>
        <p:nvGrpSpPr>
          <p:cNvPr id="26" name="Grupo 25">
            <a:extLst>
              <a:ext uri="{FF2B5EF4-FFF2-40B4-BE49-F238E27FC236}">
                <a16:creationId xmlns:a16="http://schemas.microsoft.com/office/drawing/2014/main" id="{B0BB0A50-F413-4E7E-9783-3D9DDD1D4D5C}"/>
              </a:ext>
            </a:extLst>
          </p:cNvPr>
          <p:cNvGrpSpPr/>
          <p:nvPr/>
        </p:nvGrpSpPr>
        <p:grpSpPr>
          <a:xfrm>
            <a:off x="100885" y="6268179"/>
            <a:ext cx="11348320" cy="137931"/>
            <a:chOff x="842670" y="6366526"/>
            <a:chExt cx="8686800" cy="137468"/>
          </a:xfrm>
        </p:grpSpPr>
        <p:sp>
          <p:nvSpPr>
            <p:cNvPr id="27" name="Rectángulo 26">
              <a:extLst>
                <a:ext uri="{FF2B5EF4-FFF2-40B4-BE49-F238E27FC236}">
                  <a16:creationId xmlns:a16="http://schemas.microsoft.com/office/drawing/2014/main" id="{E1DE4B82-80A3-443D-998A-27F7F4D7E936}"/>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28" name="Rectángulo 27">
              <a:extLst>
                <a:ext uri="{FF2B5EF4-FFF2-40B4-BE49-F238E27FC236}">
                  <a16:creationId xmlns:a16="http://schemas.microsoft.com/office/drawing/2014/main" id="{AC1ED891-9C64-437B-A336-62F11A4145E9}"/>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29" name="24 CuadroTexto">
            <a:extLst>
              <a:ext uri="{FF2B5EF4-FFF2-40B4-BE49-F238E27FC236}">
                <a16:creationId xmlns:a16="http://schemas.microsoft.com/office/drawing/2014/main" id="{BA7A5A91-140B-4586-8641-3D7D92D20230}"/>
              </a:ext>
            </a:extLst>
          </p:cNvPr>
          <p:cNvSpPr txBox="1"/>
          <p:nvPr/>
        </p:nvSpPr>
        <p:spPr>
          <a:xfrm>
            <a:off x="387409" y="6448652"/>
            <a:ext cx="1274619" cy="309266"/>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400" dirty="0">
                <a:solidFill>
                  <a:schemeClr val="bg2">
                    <a:lumMod val="75000"/>
                  </a:schemeClr>
                </a:solidFill>
                <a:latin typeface="Georgia" pitchFamily="18" charset="0"/>
              </a:rPr>
              <a:t>1.</a:t>
            </a:r>
            <a:r>
              <a:rPr lang="es-EC" sz="1400" dirty="0">
                <a:solidFill>
                  <a:schemeClr val="tx1"/>
                </a:solidFill>
                <a:latin typeface="Georgia" pitchFamily="18" charset="0"/>
              </a:rPr>
              <a:t> </a:t>
            </a:r>
            <a:r>
              <a:rPr lang="es-EC" sz="1400" dirty="0">
                <a:solidFill>
                  <a:schemeClr val="bg2">
                    <a:lumMod val="75000"/>
                  </a:schemeClr>
                </a:solidFill>
                <a:latin typeface="Georgia" pitchFamily="18" charset="0"/>
              </a:rPr>
              <a:t>Motivación</a:t>
            </a:r>
          </a:p>
        </p:txBody>
      </p:sp>
      <p:sp>
        <p:nvSpPr>
          <p:cNvPr id="30" name="25 CuadroTexto">
            <a:extLst>
              <a:ext uri="{FF2B5EF4-FFF2-40B4-BE49-F238E27FC236}">
                <a16:creationId xmlns:a16="http://schemas.microsoft.com/office/drawing/2014/main" id="{0AC203C2-D759-49B2-B693-DC0EA5DC6D8D}"/>
              </a:ext>
            </a:extLst>
          </p:cNvPr>
          <p:cNvSpPr txBox="1"/>
          <p:nvPr/>
        </p:nvSpPr>
        <p:spPr>
          <a:xfrm>
            <a:off x="1689436" y="6455336"/>
            <a:ext cx="2531445" cy="311408"/>
          </a:xfrm>
          <a:prstGeom prst="rect">
            <a:avLst/>
          </a:prstGeom>
          <a:noFill/>
        </p:spPr>
        <p:txBody>
          <a:bodyPr wrap="square" rtlCol="0">
            <a:spAutoFit/>
          </a:bodyPr>
          <a:lstStyle/>
          <a:p>
            <a:r>
              <a:rPr lang="es-EC" sz="1400" dirty="0">
                <a:solidFill>
                  <a:schemeClr val="bg1">
                    <a:lumMod val="75000"/>
                  </a:schemeClr>
                </a:solidFill>
                <a:latin typeface="Georgia" pitchFamily="18" charset="0"/>
              </a:rPr>
              <a:t>2. Justificación e Importancia</a:t>
            </a:r>
          </a:p>
        </p:txBody>
      </p:sp>
      <p:sp>
        <p:nvSpPr>
          <p:cNvPr id="34" name="26 CuadroTexto">
            <a:extLst>
              <a:ext uri="{FF2B5EF4-FFF2-40B4-BE49-F238E27FC236}">
                <a16:creationId xmlns:a16="http://schemas.microsoft.com/office/drawing/2014/main" id="{69C0977B-A2DF-485A-8170-B461A21E8FEA}"/>
              </a:ext>
            </a:extLst>
          </p:cNvPr>
          <p:cNvSpPr txBox="1"/>
          <p:nvPr/>
        </p:nvSpPr>
        <p:spPr>
          <a:xfrm>
            <a:off x="4107760" y="6455336"/>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3. Objetivos</a:t>
            </a:r>
          </a:p>
        </p:txBody>
      </p:sp>
      <p:sp>
        <p:nvSpPr>
          <p:cNvPr id="37" name="27 CuadroTexto">
            <a:extLst>
              <a:ext uri="{FF2B5EF4-FFF2-40B4-BE49-F238E27FC236}">
                <a16:creationId xmlns:a16="http://schemas.microsoft.com/office/drawing/2014/main" id="{6C5598D3-A6AC-49B9-92C1-B8B6856593F5}"/>
              </a:ext>
            </a:extLst>
          </p:cNvPr>
          <p:cNvSpPr txBox="1"/>
          <p:nvPr/>
        </p:nvSpPr>
        <p:spPr>
          <a:xfrm>
            <a:off x="5245341" y="6460520"/>
            <a:ext cx="2216729" cy="30777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EC" sz="1400" dirty="0">
                <a:solidFill>
                  <a:schemeClr val="tx1"/>
                </a:solidFill>
                <a:latin typeface="Georgia" pitchFamily="18" charset="0"/>
              </a:rPr>
              <a:t>4. Desarrollo de proyecto</a:t>
            </a:r>
          </a:p>
        </p:txBody>
      </p:sp>
      <p:sp>
        <p:nvSpPr>
          <p:cNvPr id="38" name="28 CuadroTexto">
            <a:extLst>
              <a:ext uri="{FF2B5EF4-FFF2-40B4-BE49-F238E27FC236}">
                <a16:creationId xmlns:a16="http://schemas.microsoft.com/office/drawing/2014/main" id="{E071695E-8C27-4379-B878-E4B9BA87713A}"/>
              </a:ext>
            </a:extLst>
          </p:cNvPr>
          <p:cNvSpPr txBox="1"/>
          <p:nvPr/>
        </p:nvSpPr>
        <p:spPr>
          <a:xfrm>
            <a:off x="8489016" y="6455336"/>
            <a:ext cx="3027713"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s-EC" sz="1400" dirty="0">
                <a:solidFill>
                  <a:schemeClr val="bg1">
                    <a:lumMod val="75000"/>
                  </a:schemeClr>
                </a:solidFill>
                <a:latin typeface="Georgia" pitchFamily="18" charset="0"/>
              </a:rPr>
              <a:t>5. Conclusiones y Recomendaciones</a:t>
            </a:r>
          </a:p>
        </p:txBody>
      </p:sp>
      <p:sp>
        <p:nvSpPr>
          <p:cNvPr id="48" name="26 CuadroTexto">
            <a:extLst>
              <a:ext uri="{FF2B5EF4-FFF2-40B4-BE49-F238E27FC236}">
                <a16:creationId xmlns:a16="http://schemas.microsoft.com/office/drawing/2014/main" id="{54D1C0FA-DA67-4469-A1FC-58FC8CE801FD}"/>
              </a:ext>
            </a:extLst>
          </p:cNvPr>
          <p:cNvSpPr txBox="1"/>
          <p:nvPr/>
        </p:nvSpPr>
        <p:spPr>
          <a:xfrm>
            <a:off x="7325033" y="6457151"/>
            <a:ext cx="127461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 Resultados</a:t>
            </a:r>
          </a:p>
        </p:txBody>
      </p:sp>
    </p:spTree>
    <p:extLst>
      <p:ext uri="{BB962C8B-B14F-4D97-AF65-F5344CB8AC3E}">
        <p14:creationId xmlns:p14="http://schemas.microsoft.com/office/powerpoint/2010/main" val="19428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25596</TotalTime>
  <Words>2401</Words>
  <Application>Microsoft Office PowerPoint</Application>
  <PresentationFormat>Panorámica</PresentationFormat>
  <Paragraphs>630</Paragraphs>
  <Slides>29</Slides>
  <Notes>28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29</vt:i4>
      </vt:variant>
    </vt:vector>
  </HeadingPairs>
  <TitlesOfParts>
    <vt:vector size="37" baseType="lpstr">
      <vt:lpstr>Arial</vt:lpstr>
      <vt:lpstr>Calibri</vt:lpstr>
      <vt:lpstr>Calibri Light</vt:lpstr>
      <vt:lpstr>Cambria Math</vt:lpstr>
      <vt:lpstr>Georgia</vt:lpstr>
      <vt:lpstr>Symbol</vt:lpstr>
      <vt:lpstr>Times New Roman</vt:lpstr>
      <vt:lpstr>Tema de Office</vt:lpstr>
      <vt:lpstr>Tema: “Repotenciación de la nariz electrónica con dopaje automático del proyecto de investigación 2016-PIC-009”.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MAURY</dc:creator>
  <cp:lastModifiedBy>Sebastian Jacome</cp:lastModifiedBy>
  <cp:revision>778</cp:revision>
  <dcterms:created xsi:type="dcterms:W3CDTF">2018-10-10T14:41:43Z</dcterms:created>
  <dcterms:modified xsi:type="dcterms:W3CDTF">2020-01-15T16:35:16Z</dcterms:modified>
</cp:coreProperties>
</file>