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3">
  <p:sldMasterIdLst>
    <p:sldMasterId id="2147483648" r:id="rId1"/>
    <p:sldMasterId id="2147483661" r:id="rId2"/>
  </p:sldMasterIdLst>
  <p:notesMasterIdLst>
    <p:notesMasterId r:id="rId38"/>
  </p:notesMasterIdLst>
  <p:handoutMasterIdLst>
    <p:handoutMasterId r:id="rId39"/>
  </p:handoutMasterIdLst>
  <p:sldIdLst>
    <p:sldId id="257" r:id="rId3"/>
    <p:sldId id="291" r:id="rId4"/>
    <p:sldId id="292" r:id="rId5"/>
    <p:sldId id="288" r:id="rId6"/>
    <p:sldId id="289" r:id="rId7"/>
    <p:sldId id="290" r:id="rId8"/>
    <p:sldId id="293" r:id="rId9"/>
    <p:sldId id="300" r:id="rId10"/>
    <p:sldId id="301" r:id="rId11"/>
    <p:sldId id="294" r:id="rId12"/>
    <p:sldId id="295" r:id="rId13"/>
    <p:sldId id="296" r:id="rId14"/>
    <p:sldId id="297" r:id="rId15"/>
    <p:sldId id="298"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269" r:id="rId36"/>
    <p:sldId id="275"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D3D3D3"/>
    <a:srgbClr val="B2FF8B"/>
    <a:srgbClr val="66FF66"/>
    <a:srgbClr val="B2B2B2"/>
    <a:srgbClr val="71FF71"/>
    <a:srgbClr val="A7FFA7"/>
    <a:srgbClr val="FF3300"/>
    <a:srgbClr val="FFCC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2" autoAdjust="0"/>
    <p:restoredTop sz="92734" autoAdjust="0"/>
  </p:normalViewPr>
  <p:slideViewPr>
    <p:cSldViewPr snapToGrid="0">
      <p:cViewPr varScale="1">
        <p:scale>
          <a:sx n="81" d="100"/>
          <a:sy n="81" d="100"/>
        </p:scale>
        <p:origin x="77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977F0B-07DD-4C6B-909A-43D40B0ED069}" type="datetimeFigureOut">
              <a:rPr lang="en-US" smtClean="0"/>
              <a:t>1/16/2020</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4214BD-B08F-444A-A534-FC1F207E61CA}" type="slidenum">
              <a:rPr lang="en-US" smtClean="0"/>
              <a:t>‹Nº›</a:t>
            </a:fld>
            <a:endParaRPr lang="en-US"/>
          </a:p>
        </p:txBody>
      </p:sp>
    </p:spTree>
    <p:extLst>
      <p:ext uri="{BB962C8B-B14F-4D97-AF65-F5344CB8AC3E}">
        <p14:creationId xmlns:p14="http://schemas.microsoft.com/office/powerpoint/2010/main" val="11774019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F6360-0D99-4C60-8005-F3745AE5BF5D}" type="datetimeFigureOut">
              <a:rPr lang="es-EC" smtClean="0"/>
              <a:t>16/1/2020</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EB11F4-9C61-4A70-BCAA-27BBB0E38EF3}" type="slidenum">
              <a:rPr lang="es-EC" smtClean="0"/>
              <a:t>‹Nº›</a:t>
            </a:fld>
            <a:endParaRPr lang="es-EC"/>
          </a:p>
        </p:txBody>
      </p:sp>
    </p:spTree>
    <p:extLst>
      <p:ext uri="{BB962C8B-B14F-4D97-AF65-F5344CB8AC3E}">
        <p14:creationId xmlns:p14="http://schemas.microsoft.com/office/powerpoint/2010/main" val="19546942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Buenos </a:t>
            </a:r>
            <a:r>
              <a:rPr lang="es-EC" dirty="0" err="1" smtClean="0"/>
              <a:t>dias</a:t>
            </a:r>
            <a:r>
              <a:rPr lang="es-EC" dirty="0" smtClean="0"/>
              <a:t> tribunal, familia y amigos</a:t>
            </a:r>
          </a:p>
          <a:p>
            <a:r>
              <a:rPr lang="es-EC" dirty="0" smtClean="0"/>
              <a:t>En esta oportunidad les voy </a:t>
            </a:r>
            <a:r>
              <a:rPr lang="es-EC" dirty="0" err="1" smtClean="0"/>
              <a:t>hablr</a:t>
            </a:r>
            <a:r>
              <a:rPr lang="es-EC" baseline="0" dirty="0" smtClean="0"/>
              <a:t> sobre mi proyecto de </a:t>
            </a:r>
            <a:r>
              <a:rPr lang="es-EC" baseline="0" dirty="0" err="1" smtClean="0"/>
              <a:t>titulacion</a:t>
            </a:r>
            <a:r>
              <a:rPr lang="es-EC" baseline="0" dirty="0" smtClean="0"/>
              <a:t>, su tema es</a:t>
            </a:r>
            <a:endParaRPr lang="es-EC" dirty="0"/>
          </a:p>
        </p:txBody>
      </p:sp>
    </p:spTree>
    <p:extLst>
      <p:ext uri="{BB962C8B-B14F-4D97-AF65-F5344CB8AC3E}">
        <p14:creationId xmlns:p14="http://schemas.microsoft.com/office/powerpoint/2010/main" val="224664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962016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4102562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98813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67753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282043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051519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14181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31217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929070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60333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901840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832951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411101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362514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32527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235535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507435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915478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104188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066312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2209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902464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944384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62288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61833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30143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64967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83076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8485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08346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6A1D658-A843-46FE-BDD4-784B44489221}" type="slidenum">
              <a:rPr lang="es-EC" smtClean="0"/>
              <a:t>‹Nº›</a:t>
            </a:fld>
            <a:endParaRPr lang="es-EC"/>
          </a:p>
        </p:txBody>
      </p:sp>
    </p:spTree>
    <p:extLst>
      <p:ext uri="{BB962C8B-B14F-4D97-AF65-F5344CB8AC3E}">
        <p14:creationId xmlns:p14="http://schemas.microsoft.com/office/powerpoint/2010/main" val="37544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6A1D658-A843-46FE-BDD4-784B44489221}" type="slidenum">
              <a:rPr lang="es-EC" smtClean="0"/>
              <a:t>‹Nº›</a:t>
            </a:fld>
            <a:endParaRPr lang="es-EC"/>
          </a:p>
        </p:txBody>
      </p:sp>
    </p:spTree>
    <p:extLst>
      <p:ext uri="{BB962C8B-B14F-4D97-AF65-F5344CB8AC3E}">
        <p14:creationId xmlns:p14="http://schemas.microsoft.com/office/powerpoint/2010/main" val="182510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6A1D658-A843-46FE-BDD4-784B44489221}" type="slidenum">
              <a:rPr lang="es-EC" smtClean="0"/>
              <a:t>‹Nº›</a:t>
            </a:fld>
            <a:endParaRPr lang="es-EC"/>
          </a:p>
        </p:txBody>
      </p:sp>
    </p:spTree>
    <p:extLst>
      <p:ext uri="{BB962C8B-B14F-4D97-AF65-F5344CB8AC3E}">
        <p14:creationId xmlns:p14="http://schemas.microsoft.com/office/powerpoint/2010/main" val="374373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248" name="CorelDRAW" r:id="rId3" imgW="9151920" imgH="5621400" progId="CorelDRAW.Graphic.12">
                  <p:embed/>
                </p:oleObj>
              </mc:Choice>
              <mc:Fallback>
                <p:oleObj name="CorelDRAW" r:id="rId3" imgW="9151920" imgH="5621400"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a:solidFill>
                <a:srgbClr val="000000"/>
              </a:solidFill>
            </a:endParaRPr>
          </a:p>
        </p:txBody>
      </p:sp>
      <p:sp>
        <p:nvSpPr>
          <p:cNvPr id="6" name="Rectangle 27"/>
          <p:cNvSpPr>
            <a:spLocks noChangeArrowheads="1"/>
          </p:cNvSpPr>
          <p:nvPr userDrawn="1"/>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a:solidFill>
                <a:srgbClr val="000000"/>
              </a:solidFill>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800">
              <a:solidFill>
                <a:srgbClr val="000000"/>
              </a:solidFill>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057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271" name="CorelDRAW" r:id="rId3" imgW="9151920" imgH="5621400" progId="CorelDRAW.Graphic.12">
                  <p:embed/>
                </p:oleObj>
              </mc:Choice>
              <mc:Fallback>
                <p:oleObj name="CorelDRAW" r:id="rId3" imgW="9151920" imgH="5621400"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40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C" altLang="es-EC" sz="140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400">
              <a:solidFill>
                <a:srgbClr val="000000"/>
              </a:solidFill>
            </a:endParaRPr>
          </a:p>
        </p:txBody>
      </p:sp>
      <p:sp>
        <p:nvSpPr>
          <p:cNvPr id="6" name="Rectangle 27"/>
          <p:cNvSpPr>
            <a:spLocks noChangeArrowheads="1"/>
          </p:cNvSpPr>
          <p:nvPr userDrawn="1"/>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C" altLang="es-EC" sz="1400">
              <a:solidFill>
                <a:srgbClr val="000000"/>
              </a:solidFill>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a:solidFill>
                <a:srgbClr val="000000"/>
              </a:solidFill>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6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4216605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39344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42575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46695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860105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0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6A1D658-A843-46FE-BDD4-784B44489221}" type="slidenum">
              <a:rPr lang="es-EC" smtClean="0"/>
              <a:t>‹Nº›</a:t>
            </a:fld>
            <a:endParaRPr lang="es-EC"/>
          </a:p>
        </p:txBody>
      </p:sp>
    </p:spTree>
    <p:extLst>
      <p:ext uri="{BB962C8B-B14F-4D97-AF65-F5344CB8AC3E}">
        <p14:creationId xmlns:p14="http://schemas.microsoft.com/office/powerpoint/2010/main" val="580561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133612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smtClean="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62437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706710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72851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6A1D658-A843-46FE-BDD4-784B44489221}" type="slidenum">
              <a:rPr lang="es-EC" smtClean="0"/>
              <a:t>‹Nº›</a:t>
            </a:fld>
            <a:endParaRPr lang="es-EC"/>
          </a:p>
        </p:txBody>
      </p:sp>
    </p:spTree>
    <p:extLst>
      <p:ext uri="{BB962C8B-B14F-4D97-AF65-F5344CB8AC3E}">
        <p14:creationId xmlns:p14="http://schemas.microsoft.com/office/powerpoint/2010/main" val="69610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6A1D658-A843-46FE-BDD4-784B44489221}" type="slidenum">
              <a:rPr lang="es-EC" smtClean="0"/>
              <a:t>‹Nº›</a:t>
            </a:fld>
            <a:endParaRPr lang="es-EC"/>
          </a:p>
        </p:txBody>
      </p:sp>
    </p:spTree>
    <p:extLst>
      <p:ext uri="{BB962C8B-B14F-4D97-AF65-F5344CB8AC3E}">
        <p14:creationId xmlns:p14="http://schemas.microsoft.com/office/powerpoint/2010/main" val="85697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6A1D658-A843-46FE-BDD4-784B44489221}" type="slidenum">
              <a:rPr lang="es-EC" smtClean="0"/>
              <a:t>‹Nº›</a:t>
            </a:fld>
            <a:endParaRPr lang="es-EC"/>
          </a:p>
        </p:txBody>
      </p:sp>
    </p:spTree>
    <p:extLst>
      <p:ext uri="{BB962C8B-B14F-4D97-AF65-F5344CB8AC3E}">
        <p14:creationId xmlns:p14="http://schemas.microsoft.com/office/powerpoint/2010/main" val="253010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6A1D658-A843-46FE-BDD4-784B44489221}" type="slidenum">
              <a:rPr lang="es-EC" smtClean="0"/>
              <a:t>‹Nº›</a:t>
            </a:fld>
            <a:endParaRPr lang="es-EC"/>
          </a:p>
        </p:txBody>
      </p:sp>
    </p:spTree>
    <p:extLst>
      <p:ext uri="{BB962C8B-B14F-4D97-AF65-F5344CB8AC3E}">
        <p14:creationId xmlns:p14="http://schemas.microsoft.com/office/powerpoint/2010/main" val="247549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6A1D658-A843-46FE-BDD4-784B44489221}" type="slidenum">
              <a:rPr lang="es-EC" smtClean="0"/>
              <a:t>‹Nº›</a:t>
            </a:fld>
            <a:endParaRPr lang="es-EC"/>
          </a:p>
        </p:txBody>
      </p:sp>
    </p:spTree>
    <p:extLst>
      <p:ext uri="{BB962C8B-B14F-4D97-AF65-F5344CB8AC3E}">
        <p14:creationId xmlns:p14="http://schemas.microsoft.com/office/powerpoint/2010/main" val="306795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6A1D658-A843-46FE-BDD4-784B44489221}" type="slidenum">
              <a:rPr lang="es-EC" smtClean="0"/>
              <a:t>‹Nº›</a:t>
            </a:fld>
            <a:endParaRPr lang="es-EC"/>
          </a:p>
        </p:txBody>
      </p:sp>
    </p:spTree>
    <p:extLst>
      <p:ext uri="{BB962C8B-B14F-4D97-AF65-F5344CB8AC3E}">
        <p14:creationId xmlns:p14="http://schemas.microsoft.com/office/powerpoint/2010/main" val="72164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6A1D658-A843-46FE-BDD4-784B44489221}" type="slidenum">
              <a:rPr lang="es-EC" smtClean="0"/>
              <a:t>‹Nº›</a:t>
            </a:fld>
            <a:endParaRPr lang="es-EC"/>
          </a:p>
        </p:txBody>
      </p:sp>
    </p:spTree>
    <p:extLst>
      <p:ext uri="{BB962C8B-B14F-4D97-AF65-F5344CB8AC3E}">
        <p14:creationId xmlns:p14="http://schemas.microsoft.com/office/powerpoint/2010/main" val="298777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1D658-A843-46FE-BDD4-784B44489221}" type="slidenum">
              <a:rPr lang="es-EC" smtClean="0"/>
              <a:t>‹Nº›</a:t>
            </a:fld>
            <a:endParaRPr lang="es-EC"/>
          </a:p>
        </p:txBody>
      </p:sp>
    </p:spTree>
    <p:extLst>
      <p:ext uri="{BB962C8B-B14F-4D97-AF65-F5344CB8AC3E}">
        <p14:creationId xmlns:p14="http://schemas.microsoft.com/office/powerpoint/2010/main" val="59631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a:solidFill>
                <a:srgbClr val="000000"/>
              </a:solidFill>
            </a:endParaRPr>
          </a:p>
        </p:txBody>
      </p:sp>
      <p:sp>
        <p:nvSpPr>
          <p:cNvPr id="1027"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a:solidFill>
                <a:srgbClr val="000000"/>
              </a:solidFill>
            </a:endParaRPr>
          </a:p>
        </p:txBody>
      </p:sp>
      <p:sp>
        <p:nvSpPr>
          <p:cNvPr id="1028"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a:solidFill>
                <a:srgbClr val="000000"/>
              </a:solidFill>
              <a:latin typeface="Trebuchet MS" panose="020B0603020202020204" pitchFamily="34" charset="0"/>
            </a:endParaRPr>
          </a:p>
        </p:txBody>
      </p:sp>
      <p:sp>
        <p:nvSpPr>
          <p:cNvPr id="1029"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a:solidFill>
                <a:srgbClr val="000000"/>
              </a:solidFill>
              <a:latin typeface="Trebuchet MS" panose="020B0603020202020204" pitchFamily="34" charset="0"/>
            </a:endParaRPr>
          </a:p>
        </p:txBody>
      </p:sp>
      <p:pic>
        <p:nvPicPr>
          <p:cNvPr id="1030"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0411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image" Target="../media/image28.gif"/></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0.gif"/></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0.gif"/><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41.png"/><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0.gif"/><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40.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6.png"/><Relationship Id="rId7"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png"/><Relationship Id="rId7"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93.png"/><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6.png"/><Relationship Id="rId7" Type="http://schemas.openxmlformats.org/officeDocument/2006/relationships/image" Target="../media/image97.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100.png"/><Relationship Id="rId4" Type="http://schemas.openxmlformats.org/officeDocument/2006/relationships/image" Target="../media/image99.png"/></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1925052" y="1242534"/>
            <a:ext cx="9262311" cy="4416502"/>
          </a:xfrm>
          <a:prstGeom prst="rect">
            <a:avLst/>
          </a:prstGeom>
        </p:spPr>
        <p:txBody>
          <a:bodyPr>
            <a:normAutofit/>
            <a:scene3d>
              <a:camera prst="orthographicFront"/>
              <a:lightRig rig="soft" dir="t">
                <a:rot lat="0" lon="0" rev="10800000"/>
              </a:lightRig>
            </a:scene3d>
            <a:sp3d>
              <a:bevelT w="27940" h="12700"/>
              <a:contourClr>
                <a:srgbClr val="DDDDDD"/>
              </a:contourClr>
            </a:sp3d>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lvl="0" indent="0" algn="ctr">
              <a:spcBef>
                <a:spcPct val="0"/>
              </a:spcBef>
              <a:buNone/>
              <a:defRPr/>
            </a:pPr>
            <a:endParaRPr lang="es-MX" sz="36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Times New Roman" panose="02020603050405020304" pitchFamily="18" charset="0"/>
              <a:ea typeface="Calibri" pitchFamily="34" charset="0"/>
              <a:cs typeface="Times New Roman" panose="02020603050405020304" pitchFamily="18" charset="0"/>
            </a:endParaRPr>
          </a:p>
          <a:p>
            <a:pPr marL="0" indent="0" algn="ctr">
              <a:spcBef>
                <a:spcPct val="0"/>
              </a:spcBef>
              <a:buNone/>
              <a:defRPr/>
            </a:pPr>
            <a:r>
              <a:rPr lang="es-ES" sz="32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latin typeface="Times New Roman" panose="02020603050405020304" pitchFamily="18" charset="0"/>
                <a:ea typeface="Calibri" pitchFamily="34" charset="0"/>
                <a:cs typeface="Times New Roman" panose="02020603050405020304" pitchFamily="18" charset="0"/>
              </a:rPr>
              <a:t>“DESARROLLO DE CONTROLADORES CON REDES NEURONALES DE APRENDIZAJE PROFUNDO APLICANDO </a:t>
            </a:r>
            <a:r>
              <a:rPr lang="es-ES" sz="32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latin typeface="Times New Roman" panose="02020603050405020304" pitchFamily="18" charset="0"/>
                <a:ea typeface="Calibri" pitchFamily="34" charset="0"/>
                <a:cs typeface="Times New Roman" panose="02020603050405020304" pitchFamily="18" charset="0"/>
              </a:rPr>
              <a:t>TENSORFLOW”</a:t>
            </a:r>
            <a:endParaRPr lang="es-EC" sz="32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Times New Roman" panose="02020603050405020304" pitchFamily="18" charset="0"/>
              <a:ea typeface="Calibri" pitchFamily="34" charset="0"/>
              <a:cs typeface="Times New Roman" panose="02020603050405020304" pitchFamily="18" charset="0"/>
            </a:endParaRPr>
          </a:p>
          <a:p>
            <a:pPr marL="0" indent="0" algn="ctr">
              <a:spcBef>
                <a:spcPct val="0"/>
              </a:spcBef>
              <a:buNone/>
              <a:defRPr/>
            </a:pPr>
            <a:endParaRPr lang="es-EC"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Times New Roman" panose="02020603050405020304" pitchFamily="18" charset="0"/>
              <a:ea typeface="Calibri" pitchFamily="34" charset="0"/>
              <a:cs typeface="Times New Roman" panose="02020603050405020304" pitchFamily="18" charset="0"/>
            </a:endParaRPr>
          </a:p>
          <a:p>
            <a:pPr marL="0" indent="0" algn="ctr">
              <a:spcBef>
                <a:spcPct val="0"/>
              </a:spcBef>
              <a:buNone/>
              <a:defRPr/>
            </a:pPr>
            <a:endParaRPr lang="es-ES"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Times New Roman" panose="02020603050405020304" pitchFamily="18" charset="0"/>
              <a:ea typeface="Calibri" pitchFamily="34" charset="0"/>
              <a:cs typeface="Times New Roman" panose="02020603050405020304" pitchFamily="18" charset="0"/>
            </a:endParaRPr>
          </a:p>
          <a:p>
            <a:pPr marL="0" indent="0" algn="ctr">
              <a:spcBef>
                <a:spcPct val="0"/>
              </a:spcBef>
              <a:buNone/>
              <a:defRPr/>
            </a:pPr>
            <a:r>
              <a:rPr lang="es-ES"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latin typeface="Times New Roman" panose="02020603050405020304" pitchFamily="18" charset="0"/>
                <a:ea typeface="Calibri" pitchFamily="34" charset="0"/>
                <a:cs typeface="Times New Roman" panose="02020603050405020304" pitchFamily="18" charset="0"/>
              </a:rPr>
              <a:t>Ing. PABLO</a:t>
            </a:r>
            <a:r>
              <a:rPr lang="es-ES"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Times New Roman" panose="02020603050405020304" pitchFamily="18" charset="0"/>
                <a:ea typeface="Calibri" pitchFamily="34" charset="0"/>
                <a:cs typeface="Times New Roman" panose="02020603050405020304" pitchFamily="18" charset="0"/>
              </a:rPr>
              <a:t> Sánchez</a:t>
            </a:r>
          </a:p>
          <a:p>
            <a:pPr algn="ctr"/>
            <a:endParaRPr lang="es-ES"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Times New Roman" panose="02020603050405020304" pitchFamily="18" charset="0"/>
              <a:ea typeface="Calibri" pitchFamily="34" charset="0"/>
              <a:cs typeface="Times New Roman" panose="02020603050405020304" pitchFamily="18" charset="0"/>
            </a:endParaRPr>
          </a:p>
          <a:p>
            <a:pPr marL="0" indent="0" algn="ctr">
              <a:buNone/>
            </a:pPr>
            <a:endParaRPr lang="es-EC" sz="2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latin typeface="Times New Roman" panose="02020603050405020304" pitchFamily="18" charset="0"/>
              <a:ea typeface="Calibri" pitchFamily="34" charset="0"/>
              <a:cs typeface="Times New Roman" panose="02020603050405020304" pitchFamily="18" charset="0"/>
            </a:endParaRPr>
          </a:p>
          <a:p>
            <a:pPr marL="0" indent="0" algn="ctr">
              <a:spcBef>
                <a:spcPct val="0"/>
              </a:spcBef>
              <a:buNone/>
              <a:defRPr/>
            </a:pPr>
            <a:endParaRPr lang="es-ES" sz="28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ea typeface="Calibri" pitchFamily="34" charset="0"/>
              <a:cs typeface="Arial" pitchFamily="34" charset="0"/>
            </a:endParaRPr>
          </a:p>
        </p:txBody>
      </p:sp>
      <p:pic>
        <p:nvPicPr>
          <p:cNvPr id="4100" name="4 Imagen"/>
          <p:cNvPicPr>
            <a:picLocks noChangeAspect="1" noChangeArrowheads="1"/>
          </p:cNvPicPr>
          <p:nvPr/>
        </p:nvPicPr>
        <p:blipFill>
          <a:blip r:embed="rId3">
            <a:extLst>
              <a:ext uri="{28A0092B-C50C-407E-A947-70E740481C1C}">
                <a14:useLocalDpi xmlns:a14="http://schemas.microsoft.com/office/drawing/2010/main" val="0"/>
              </a:ext>
            </a:extLst>
          </a:blip>
          <a:srcRect l="6454" t="35651" r="48363" b="40483"/>
          <a:stretch>
            <a:fillRect/>
          </a:stretch>
        </p:blipFill>
        <p:spPr bwMode="auto">
          <a:xfrm>
            <a:off x="373537" y="113713"/>
            <a:ext cx="4222214" cy="11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96831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Introducción </a:t>
            </a:r>
            <a:endParaRPr lang="es-EC" dirty="0">
              <a:solidFill>
                <a:schemeClr val="tx1"/>
              </a:solidFill>
            </a:endParaRPr>
          </a:p>
        </p:txBody>
      </p:sp>
      <p:sp>
        <p:nvSpPr>
          <p:cNvPr id="11" name="3 Rectángulo redondeado"/>
          <p:cNvSpPr/>
          <p:nvPr/>
        </p:nvSpPr>
        <p:spPr>
          <a:xfrm>
            <a:off x="288758" y="936458"/>
            <a:ext cx="4652211" cy="4130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Identificación de Sistemas Dinámicos</a:t>
            </a:r>
            <a:endParaRPr lang="es-EC" dirty="0">
              <a:solidFill>
                <a:schemeClr val="tx1"/>
              </a:solidFill>
              <a:latin typeface="+mj-lt"/>
              <a:cs typeface="Times New Roman" panose="02020603050405020304" pitchFamily="18" charset="0"/>
            </a:endParaRPr>
          </a:p>
        </p:txBody>
      </p:sp>
      <p:pic>
        <p:nvPicPr>
          <p:cNvPr id="13" name="Imagen 12"/>
          <p:cNvPicPr/>
          <p:nvPr/>
        </p:nvPicPr>
        <p:blipFill>
          <a:blip r:embed="rId4"/>
          <a:stretch>
            <a:fillRect/>
          </a:stretch>
        </p:blipFill>
        <p:spPr>
          <a:xfrm>
            <a:off x="2702451" y="1572676"/>
            <a:ext cx="6787098" cy="1649781"/>
          </a:xfrm>
          <a:prstGeom prst="rect">
            <a:avLst/>
          </a:prstGeom>
        </p:spPr>
      </p:pic>
      <p:sp>
        <p:nvSpPr>
          <p:cNvPr id="16" name="Rectángulo 15"/>
          <p:cNvSpPr/>
          <p:nvPr/>
        </p:nvSpPr>
        <p:spPr>
          <a:xfrm>
            <a:off x="3807553" y="3294042"/>
            <a:ext cx="4576894" cy="369332"/>
          </a:xfrm>
          <a:prstGeom prst="rect">
            <a:avLst/>
          </a:prstGeom>
        </p:spPr>
        <p:txBody>
          <a:bodyPr wrap="none">
            <a:spAutoFit/>
          </a:bodyPr>
          <a:lstStyle/>
          <a:p>
            <a:r>
              <a:rPr lang="es-ES" altLang="es-EC" b="1" i="1" dirty="0" bmk="_Toc510982563">
                <a:ea typeface="Calibri" pitchFamily="34" charset="0"/>
                <a:cs typeface="Times New Roman" panose="02020603050405020304" pitchFamily="18" charset="0"/>
              </a:rPr>
              <a:t>Figura 3</a:t>
            </a:r>
            <a:r>
              <a:rPr lang="es-ES" altLang="es-EC" b="1" i="1" dirty="0" smtClean="0" bmk="_Toc510982563">
                <a:ea typeface="Calibri" pitchFamily="34" charset="0"/>
                <a:cs typeface="Times New Roman" panose="02020603050405020304" pitchFamily="18" charset="0"/>
              </a:rPr>
              <a:t>. </a:t>
            </a:r>
            <a:r>
              <a:rPr lang="es-MX" dirty="0" smtClean="0">
                <a:latin typeface="Times New Roman" panose="02020603050405020304" pitchFamily="18" charset="0"/>
                <a:ea typeface="Calibri" panose="020F0502020204030204" pitchFamily="34" charset="0"/>
              </a:rPr>
              <a:t>Representación de modelo dinámico</a:t>
            </a:r>
            <a:endParaRPr lang="en-US" dirty="0"/>
          </a:p>
        </p:txBody>
      </p:sp>
      <p:pic>
        <p:nvPicPr>
          <p:cNvPr id="3073" name="Imagen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073" y="3928008"/>
            <a:ext cx="4666558" cy="13964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88677" y="5495668"/>
            <a:ext cx="509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bmk="_Toc27658235">
                <a:latin typeface="Arial" panose="020B0604020202020204" pitchFamily="34" charset="0"/>
                <a:ea typeface="Calibri" panose="020F0502020204030204" pitchFamily="34" charset="0"/>
                <a:cs typeface="Times New Roman" panose="02020603050405020304" pitchFamily="18" charset="0"/>
              </a:rPr>
              <a:t>4</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Obtención patrones</a:t>
            </a:r>
            <a:r>
              <a:rPr kumimoji="0" lang="es-MX" altLang="en-US" b="0" i="0" u="none" strike="noStrike" cap="none" normalizeH="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entrenamiento</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17" name="Imagen 16"/>
          <p:cNvPicPr/>
          <p:nvPr/>
        </p:nvPicPr>
        <p:blipFill rotWithShape="1">
          <a:blip r:embed="rId6"/>
          <a:srcRect r="7112"/>
          <a:stretch/>
        </p:blipFill>
        <p:spPr bwMode="auto">
          <a:xfrm>
            <a:off x="7177894" y="3928008"/>
            <a:ext cx="3806885" cy="1450362"/>
          </a:xfrm>
          <a:prstGeom prst="rect">
            <a:avLst/>
          </a:prstGeom>
          <a:ln>
            <a:noFill/>
          </a:ln>
          <a:extLst>
            <a:ext uri="{53640926-AAD7-44D8-BBD7-CCE9431645EC}">
              <a14:shadowObscured xmlns:a14="http://schemas.microsoft.com/office/drawing/2010/main"/>
            </a:ext>
          </a:extLst>
        </p:spPr>
      </p:pic>
      <p:sp>
        <p:nvSpPr>
          <p:cNvPr id="18" name="Rectangle 3"/>
          <p:cNvSpPr>
            <a:spLocks noChangeArrowheads="1"/>
          </p:cNvSpPr>
          <p:nvPr/>
        </p:nvSpPr>
        <p:spPr bwMode="auto">
          <a:xfrm>
            <a:off x="6524661" y="5433297"/>
            <a:ext cx="509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smtClean="0" bmk="_Toc27658235">
                <a:latin typeface="Arial" panose="020B0604020202020204" pitchFamily="34" charset="0"/>
                <a:ea typeface="Calibri" panose="020F0502020204030204" pitchFamily="34" charset="0"/>
                <a:cs typeface="Times New Roman" panose="02020603050405020304" pitchFamily="18" charset="0"/>
              </a:rPr>
              <a:t>5</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Red Neuronal Identificación</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3338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Introducción </a:t>
            </a:r>
            <a:endParaRPr lang="es-EC" dirty="0">
              <a:solidFill>
                <a:schemeClr val="tx1"/>
              </a:solidFill>
            </a:endParaRPr>
          </a:p>
        </p:txBody>
      </p:sp>
      <p:sp>
        <p:nvSpPr>
          <p:cNvPr id="11" name="3 Rectángulo redondeado"/>
          <p:cNvSpPr/>
          <p:nvPr/>
        </p:nvSpPr>
        <p:spPr>
          <a:xfrm>
            <a:off x="288758" y="936458"/>
            <a:ext cx="4652211" cy="4130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Identificación de Sistemas Dinámicos</a:t>
            </a:r>
            <a:endParaRPr lang="es-EC" dirty="0">
              <a:solidFill>
                <a:schemeClr val="tx1"/>
              </a:solidFill>
              <a:latin typeface="+mj-lt"/>
              <a:cs typeface="Times New Roman" panose="02020603050405020304" pitchFamily="18" charset="0"/>
            </a:endParaRPr>
          </a:p>
        </p:txBody>
      </p:sp>
      <p:pic>
        <p:nvPicPr>
          <p:cNvPr id="12" name="Imagen 11"/>
          <p:cNvPicPr/>
          <p:nvPr/>
        </p:nvPicPr>
        <p:blipFill>
          <a:blip r:embed="rId4"/>
          <a:stretch>
            <a:fillRect/>
          </a:stretch>
        </p:blipFill>
        <p:spPr>
          <a:xfrm>
            <a:off x="3269187" y="2292444"/>
            <a:ext cx="5214616" cy="2440708"/>
          </a:xfrm>
          <a:prstGeom prst="rect">
            <a:avLst/>
          </a:prstGeom>
        </p:spPr>
      </p:pic>
      <p:sp>
        <p:nvSpPr>
          <p:cNvPr id="2" name="Rectángulo 1"/>
          <p:cNvSpPr/>
          <p:nvPr/>
        </p:nvSpPr>
        <p:spPr>
          <a:xfrm>
            <a:off x="764148" y="1615379"/>
            <a:ext cx="10224694" cy="646331"/>
          </a:xfrm>
          <a:prstGeom prst="rect">
            <a:avLst/>
          </a:prstGeom>
        </p:spPr>
        <p:txBody>
          <a:bodyPr wrap="square">
            <a:spAutoFit/>
          </a:bodyPr>
          <a:lstStyle/>
          <a:p>
            <a:pPr indent="270510" algn="just">
              <a:spcAft>
                <a:spcPts val="800"/>
              </a:spcAft>
            </a:pPr>
            <a:r>
              <a:rPr lang="es-MX" dirty="0"/>
              <a:t>Para convertir el sistema estático de la red neuronal a un sistema dinámico se utiliza un retardo de primer orden que permite obtener el valor de la señal luego de un retardo.</a:t>
            </a:r>
            <a:endParaRPr lang="en-US" dirty="0"/>
          </a:p>
        </p:txBody>
      </p:sp>
      <p:sp>
        <p:nvSpPr>
          <p:cNvPr id="14" name="Rectangle 3"/>
          <p:cNvSpPr>
            <a:spLocks noChangeArrowheads="1"/>
          </p:cNvSpPr>
          <p:nvPr/>
        </p:nvSpPr>
        <p:spPr bwMode="auto">
          <a:xfrm>
            <a:off x="3269187" y="4763886"/>
            <a:ext cx="50942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smtClean="0" bmk="_Toc27658235">
                <a:latin typeface="Arial" panose="020B0604020202020204" pitchFamily="34" charset="0"/>
                <a:ea typeface="Calibri" panose="020F0502020204030204" pitchFamily="34" charset="0"/>
                <a:cs typeface="Times New Roman" panose="02020603050405020304" pitchFamily="18" charset="0"/>
              </a:rPr>
              <a:t>6</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Señal de salida de red neuronal con retardo de primer orden.</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4820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Introducción </a:t>
            </a:r>
            <a:endParaRPr lang="es-EC" dirty="0">
              <a:solidFill>
                <a:schemeClr val="tx1"/>
              </a:solidFill>
            </a:endParaRPr>
          </a:p>
        </p:txBody>
      </p:sp>
      <p:sp>
        <p:nvSpPr>
          <p:cNvPr id="11" name="3 Rectángulo redondeado"/>
          <p:cNvSpPr/>
          <p:nvPr/>
        </p:nvSpPr>
        <p:spPr>
          <a:xfrm>
            <a:off x="288758" y="936458"/>
            <a:ext cx="4652211" cy="4130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Control Neuronal Inverso</a:t>
            </a:r>
            <a:endParaRPr lang="es-EC" dirty="0">
              <a:solidFill>
                <a:schemeClr val="tx1"/>
              </a:solidFill>
              <a:latin typeface="+mj-lt"/>
              <a:cs typeface="Times New Roman" panose="02020603050405020304" pitchFamily="18" charset="0"/>
            </a:endParaRPr>
          </a:p>
        </p:txBody>
      </p:sp>
      <p:sp>
        <p:nvSpPr>
          <p:cNvPr id="2" name="Rectángulo 1"/>
          <p:cNvSpPr/>
          <p:nvPr/>
        </p:nvSpPr>
        <p:spPr>
          <a:xfrm>
            <a:off x="764148" y="1615379"/>
            <a:ext cx="10224694" cy="923330"/>
          </a:xfrm>
          <a:prstGeom prst="rect">
            <a:avLst/>
          </a:prstGeom>
        </p:spPr>
        <p:txBody>
          <a:bodyPr wrap="square">
            <a:spAutoFit/>
          </a:bodyPr>
          <a:lstStyle/>
          <a:p>
            <a:pPr indent="270510" algn="just">
              <a:spcAft>
                <a:spcPts val="800"/>
              </a:spcAft>
            </a:pPr>
            <a:r>
              <a:rPr lang="es-ES" dirty="0"/>
              <a:t>El control por modelo inverso es una técnica, que busca cancelar la dinámica de la planta al colocar un elemento en cascada con ella, en este caso una red neuronal, siendo este una aproximación matemática del inverso de la planta</a:t>
            </a:r>
            <a:r>
              <a:rPr lang="es-MX"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3"/>
          <p:cNvSpPr>
            <a:spLocks noChangeArrowheads="1"/>
          </p:cNvSpPr>
          <p:nvPr/>
        </p:nvSpPr>
        <p:spPr bwMode="auto">
          <a:xfrm>
            <a:off x="507070" y="5073924"/>
            <a:ext cx="509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bmk="_Toc27658235">
                <a:latin typeface="Arial" panose="020B0604020202020204" pitchFamily="34" charset="0"/>
                <a:ea typeface="Calibri" panose="020F0502020204030204" pitchFamily="34" charset="0"/>
                <a:cs typeface="Times New Roman" panose="02020603050405020304" pitchFamily="18" charset="0"/>
              </a:rPr>
              <a:t>7</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Red Neuronal Inversa</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8" name="Imagen 7"/>
          <p:cNvPicPr/>
          <p:nvPr/>
        </p:nvPicPr>
        <p:blipFill>
          <a:blip r:embed="rId4"/>
          <a:stretch>
            <a:fillRect/>
          </a:stretch>
        </p:blipFill>
        <p:spPr>
          <a:xfrm>
            <a:off x="1004780" y="2929856"/>
            <a:ext cx="3936189" cy="1614421"/>
          </a:xfrm>
          <a:prstGeom prst="rect">
            <a:avLst/>
          </a:prstGeom>
        </p:spPr>
      </p:pic>
      <p:pic>
        <p:nvPicPr>
          <p:cNvPr id="9" name="Imagen 8"/>
          <p:cNvPicPr/>
          <p:nvPr/>
        </p:nvPicPr>
        <p:blipFill>
          <a:blip r:embed="rId5"/>
          <a:stretch>
            <a:fillRect/>
          </a:stretch>
        </p:blipFill>
        <p:spPr>
          <a:xfrm>
            <a:off x="5601369" y="2837966"/>
            <a:ext cx="5756442" cy="1798202"/>
          </a:xfrm>
          <a:prstGeom prst="rect">
            <a:avLst/>
          </a:prstGeom>
        </p:spPr>
      </p:pic>
      <p:sp>
        <p:nvSpPr>
          <p:cNvPr id="10" name="Rectangle 3"/>
          <p:cNvSpPr>
            <a:spLocks noChangeArrowheads="1"/>
          </p:cNvSpPr>
          <p:nvPr/>
        </p:nvSpPr>
        <p:spPr bwMode="auto">
          <a:xfrm>
            <a:off x="6263512" y="5073924"/>
            <a:ext cx="509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smtClean="0" bmk="_Toc27658235">
                <a:latin typeface="Arial" panose="020B0604020202020204" pitchFamily="34" charset="0"/>
                <a:ea typeface="Calibri" panose="020F0502020204030204" pitchFamily="34" charset="0"/>
                <a:cs typeface="Times New Roman" panose="02020603050405020304" pitchFamily="18" charset="0"/>
              </a:rPr>
              <a:t>8</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Sistema controlado</a:t>
            </a:r>
            <a:r>
              <a:rPr kumimoji="0" lang="es-MX" altLang="en-US" b="0" i="0" u="none" strike="noStrike" cap="none" normalizeH="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con RN inversa</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1693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Introducción </a:t>
            </a:r>
            <a:endParaRPr lang="es-EC" dirty="0">
              <a:solidFill>
                <a:schemeClr val="tx1"/>
              </a:solidFill>
            </a:endParaRPr>
          </a:p>
        </p:txBody>
      </p:sp>
      <p:sp>
        <p:nvSpPr>
          <p:cNvPr id="11" name="3 Rectángulo redondeado"/>
          <p:cNvSpPr/>
          <p:nvPr/>
        </p:nvSpPr>
        <p:spPr>
          <a:xfrm>
            <a:off x="288758" y="936458"/>
            <a:ext cx="4652211" cy="4130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Control Neuronal con MR</a:t>
            </a:r>
            <a:endParaRPr lang="es-EC" dirty="0">
              <a:solidFill>
                <a:schemeClr val="tx1"/>
              </a:solidFill>
              <a:latin typeface="+mj-lt"/>
              <a:cs typeface="Times New Roman" panose="02020603050405020304" pitchFamily="18" charset="0"/>
            </a:endParaRPr>
          </a:p>
        </p:txBody>
      </p:sp>
      <p:sp>
        <p:nvSpPr>
          <p:cNvPr id="2" name="Rectángulo 1"/>
          <p:cNvSpPr/>
          <p:nvPr/>
        </p:nvSpPr>
        <p:spPr>
          <a:xfrm>
            <a:off x="764148" y="1615379"/>
            <a:ext cx="10224694" cy="646331"/>
          </a:xfrm>
          <a:prstGeom prst="rect">
            <a:avLst/>
          </a:prstGeom>
        </p:spPr>
        <p:txBody>
          <a:bodyPr wrap="square">
            <a:spAutoFit/>
          </a:bodyPr>
          <a:lstStyle/>
          <a:p>
            <a:pPr indent="270510" algn="just">
              <a:spcAft>
                <a:spcPts val="800"/>
              </a:spcAft>
            </a:pPr>
            <a:r>
              <a:rPr lang="es-ES" dirty="0"/>
              <a:t>La arquitectura de control de referencia del modelo utiliza dos redes neuronales: una red destinada a ser el controlador y una red del modelo de la planta previamente </a:t>
            </a:r>
            <a:r>
              <a:rPr lang="es-ES" dirty="0" smtClean="0"/>
              <a:t>identificada. </a:t>
            </a:r>
            <a:endParaRPr lang="en-US" dirty="0"/>
          </a:p>
        </p:txBody>
      </p:sp>
      <p:pic>
        <p:nvPicPr>
          <p:cNvPr id="12" name="Imagen 11"/>
          <p:cNvPicPr/>
          <p:nvPr/>
        </p:nvPicPr>
        <p:blipFill>
          <a:blip r:embed="rId4"/>
          <a:stretch>
            <a:fillRect/>
          </a:stretch>
        </p:blipFill>
        <p:spPr>
          <a:xfrm>
            <a:off x="3442439" y="2356480"/>
            <a:ext cx="4867372" cy="2375941"/>
          </a:xfrm>
          <a:prstGeom prst="rect">
            <a:avLst/>
          </a:prstGeom>
        </p:spPr>
      </p:pic>
      <p:sp>
        <p:nvSpPr>
          <p:cNvPr id="13" name="Rectangle 3"/>
          <p:cNvSpPr>
            <a:spLocks noChangeArrowheads="1"/>
          </p:cNvSpPr>
          <p:nvPr/>
        </p:nvSpPr>
        <p:spPr bwMode="auto">
          <a:xfrm>
            <a:off x="3328975" y="5041839"/>
            <a:ext cx="509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smtClean="0" bmk="_Toc27658235">
                <a:latin typeface="Arial" panose="020B0604020202020204" pitchFamily="34" charset="0"/>
                <a:ea typeface="Calibri" panose="020F0502020204030204" pitchFamily="34" charset="0"/>
                <a:cs typeface="Times New Roman" panose="02020603050405020304" pitchFamily="18" charset="0"/>
              </a:rPr>
              <a:t>9</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Esquema</a:t>
            </a:r>
            <a:r>
              <a:rPr kumimoji="0" lang="es-MX" altLang="en-US" b="0" i="0" u="none" strike="noStrike" cap="none" normalizeH="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control neuronal con MR</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1730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88758" y="936458"/>
            <a:ext cx="4652211" cy="4130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Problema XOR</a:t>
            </a:r>
            <a:endParaRPr lang="es-EC" dirty="0">
              <a:solidFill>
                <a:schemeClr val="tx1"/>
              </a:solidFill>
              <a:latin typeface="+mj-lt"/>
              <a:cs typeface="Times New Roman" panose="02020603050405020304" pitchFamily="18" charset="0"/>
            </a:endParaRPr>
          </a:p>
        </p:txBody>
      </p:sp>
      <p:sp>
        <p:nvSpPr>
          <p:cNvPr id="13" name="Rectangle 3"/>
          <p:cNvSpPr>
            <a:spLocks noChangeArrowheads="1"/>
          </p:cNvSpPr>
          <p:nvPr/>
        </p:nvSpPr>
        <p:spPr bwMode="auto">
          <a:xfrm>
            <a:off x="291803" y="4787701"/>
            <a:ext cx="509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smtClean="0" bmk="_Toc27658235">
                <a:latin typeface="Arial" panose="020B0604020202020204" pitchFamily="34" charset="0"/>
                <a:ea typeface="Calibri" panose="020F0502020204030204" pitchFamily="34" charset="0"/>
                <a:cs typeface="Times New Roman" panose="02020603050405020304" pitchFamily="18" charset="0"/>
              </a:rPr>
              <a:t>10</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Separabilidad funciones lógicas</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r="25852"/>
          <a:stretch/>
        </p:blipFill>
        <p:spPr>
          <a:xfrm>
            <a:off x="670222" y="1455397"/>
            <a:ext cx="4331369" cy="2057401"/>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269891859"/>
              </p:ext>
            </p:extLst>
          </p:nvPr>
        </p:nvGraphicFramePr>
        <p:xfrm>
          <a:off x="1782566" y="3618653"/>
          <a:ext cx="2106679" cy="978535"/>
        </p:xfrm>
        <a:graphic>
          <a:graphicData uri="http://schemas.openxmlformats.org/drawingml/2006/table">
            <a:tbl>
              <a:tblPr firstRow="1" firstCol="1" bandRow="1">
                <a:tableStyleId>{D27102A9-8310-4765-A935-A1911B00CA55}</a:tableStyleId>
              </a:tblPr>
              <a:tblGrid>
                <a:gridCol w="302735">
                  <a:extLst>
                    <a:ext uri="{9D8B030D-6E8A-4147-A177-3AD203B41FA5}">
                      <a16:colId xmlns:a16="http://schemas.microsoft.com/office/drawing/2014/main" val="1023688941"/>
                    </a:ext>
                  </a:extLst>
                </a:gridCol>
                <a:gridCol w="302735">
                  <a:extLst>
                    <a:ext uri="{9D8B030D-6E8A-4147-A177-3AD203B41FA5}">
                      <a16:colId xmlns:a16="http://schemas.microsoft.com/office/drawing/2014/main" val="1599142565"/>
                    </a:ext>
                  </a:extLst>
                </a:gridCol>
                <a:gridCol w="500403">
                  <a:extLst>
                    <a:ext uri="{9D8B030D-6E8A-4147-A177-3AD203B41FA5}">
                      <a16:colId xmlns:a16="http://schemas.microsoft.com/office/drawing/2014/main" val="1309235216"/>
                    </a:ext>
                  </a:extLst>
                </a:gridCol>
                <a:gridCol w="500403">
                  <a:extLst>
                    <a:ext uri="{9D8B030D-6E8A-4147-A177-3AD203B41FA5}">
                      <a16:colId xmlns:a16="http://schemas.microsoft.com/office/drawing/2014/main" val="1202160249"/>
                    </a:ext>
                  </a:extLst>
                </a:gridCol>
                <a:gridCol w="500403">
                  <a:extLst>
                    <a:ext uri="{9D8B030D-6E8A-4147-A177-3AD203B41FA5}">
                      <a16:colId xmlns:a16="http://schemas.microsoft.com/office/drawing/2014/main" val="736640248"/>
                    </a:ext>
                  </a:extLst>
                </a:gridCol>
              </a:tblGrid>
              <a:tr h="106510">
                <a:tc>
                  <a:txBody>
                    <a:bodyPr/>
                    <a:lstStyle/>
                    <a:p>
                      <a:pPr algn="ctr">
                        <a:lnSpc>
                          <a:spcPct val="107000"/>
                        </a:lnSpc>
                        <a:spcAft>
                          <a:spcPts val="0"/>
                        </a:spcAft>
                      </a:pPr>
                      <a:r>
                        <a:rPr lang="es-ES" sz="1200" dirty="0">
                          <a:effectLst/>
                        </a:rPr>
                        <a:t>X</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smtClean="0">
                          <a:effectLst/>
                        </a:rPr>
                        <a:t>AND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OR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XOR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3215603"/>
                  </a:ext>
                </a:extLst>
              </a:tr>
              <a:tr h="0">
                <a:tc>
                  <a:txBody>
                    <a:bodyPr/>
                    <a:lstStyle/>
                    <a:p>
                      <a:pPr algn="ctr">
                        <a:lnSpc>
                          <a:spcPct val="107000"/>
                        </a:lnSpc>
                        <a:spcAft>
                          <a:spcPts val="0"/>
                        </a:spcAft>
                      </a:pPr>
                      <a:r>
                        <a:rPr lang="es-E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smtClean="0">
                          <a:effectLst/>
                          <a:latin typeface="+mn-lt"/>
                          <a:ea typeface="+mn-ea"/>
                          <a:cs typeface="+mn-cs"/>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9531510"/>
                  </a:ext>
                </a:extLst>
              </a:tr>
              <a:tr h="0">
                <a:tc>
                  <a:txBody>
                    <a:bodyPr/>
                    <a:lstStyle/>
                    <a:p>
                      <a:pPr algn="ctr">
                        <a:lnSpc>
                          <a:spcPct val="107000"/>
                        </a:lnSpc>
                        <a:spcAft>
                          <a:spcPts val="0"/>
                        </a:spcAft>
                      </a:pPr>
                      <a:r>
                        <a:rPr lang="es-E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smtClean="0">
                          <a:effectLst/>
                          <a:latin typeface="+mn-lt"/>
                          <a:ea typeface="+mn-ea"/>
                          <a:cs typeface="+mn-cs"/>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9037711"/>
                  </a:ext>
                </a:extLst>
              </a:tr>
              <a:tr h="0">
                <a:tc>
                  <a:txBody>
                    <a:bodyPr/>
                    <a:lstStyle/>
                    <a:p>
                      <a:pPr algn="ctr">
                        <a:lnSpc>
                          <a:spcPct val="107000"/>
                        </a:lnSpc>
                        <a:spcAft>
                          <a:spcPts val="0"/>
                        </a:spcAft>
                      </a:pPr>
                      <a:r>
                        <a:rPr lang="es-E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smtClean="0">
                          <a:effectLst/>
                          <a:latin typeface="+mn-lt"/>
                          <a:ea typeface="+mn-ea"/>
                          <a:cs typeface="+mn-cs"/>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1579640"/>
                  </a:ext>
                </a:extLst>
              </a:tr>
              <a:tr h="0">
                <a:tc>
                  <a:txBody>
                    <a:bodyPr/>
                    <a:lstStyle/>
                    <a:p>
                      <a:pPr algn="ctr">
                        <a:lnSpc>
                          <a:spcPct val="107000"/>
                        </a:lnSpc>
                        <a:spcAft>
                          <a:spcPts val="0"/>
                        </a:spcAft>
                      </a:pPr>
                      <a:r>
                        <a:rPr lang="es-E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smtClean="0">
                          <a:effectLst/>
                          <a:latin typeface="+mn-lt"/>
                          <a:ea typeface="+mn-ea"/>
                          <a:cs typeface="+mn-cs"/>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1948861"/>
                  </a:ext>
                </a:extLst>
              </a:tr>
            </a:tbl>
          </a:graphicData>
        </a:graphic>
      </p:graphicFrame>
      <p:sp>
        <p:nvSpPr>
          <p:cNvPr id="16" name="Rectangle 3"/>
          <p:cNvSpPr>
            <a:spLocks noChangeArrowheads="1"/>
          </p:cNvSpPr>
          <p:nvPr/>
        </p:nvSpPr>
        <p:spPr bwMode="auto">
          <a:xfrm>
            <a:off x="5774997" y="3121555"/>
            <a:ext cx="509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smtClean="0" bmk="_Toc27658235">
                <a:latin typeface="Arial" panose="020B0604020202020204" pitchFamily="34" charset="0"/>
                <a:ea typeface="Calibri" panose="020F0502020204030204" pitchFamily="34" charset="0"/>
                <a:cs typeface="Times New Roman" panose="02020603050405020304" pitchFamily="18" charset="0"/>
              </a:rPr>
              <a:t>11</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Red neuronal XOR</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6" name="Imagen 5"/>
          <p:cNvPicPr>
            <a:picLocks noChangeAspect="1"/>
          </p:cNvPicPr>
          <p:nvPr/>
        </p:nvPicPr>
        <p:blipFill>
          <a:blip r:embed="rId5"/>
          <a:stretch>
            <a:fillRect/>
          </a:stretch>
        </p:blipFill>
        <p:spPr>
          <a:xfrm>
            <a:off x="6076545" y="936458"/>
            <a:ext cx="4792751" cy="1732816"/>
          </a:xfrm>
          <a:prstGeom prst="rect">
            <a:avLst/>
          </a:prstGeom>
        </p:spPr>
      </p:pic>
      <p:sp>
        <p:nvSpPr>
          <p:cNvPr id="17" name="46 CuadroTexto"/>
          <p:cNvSpPr txBox="1"/>
          <p:nvPr/>
        </p:nvSpPr>
        <p:spPr>
          <a:xfrm>
            <a:off x="5612782" y="3470130"/>
            <a:ext cx="3312172" cy="338554"/>
          </a:xfrm>
          <a:prstGeom prst="rect">
            <a:avLst/>
          </a:prstGeom>
          <a:noFill/>
        </p:spPr>
        <p:txBody>
          <a:bodyPr wrap="square" rtlCol="0">
            <a:spAutoFit/>
          </a:bodyPr>
          <a:lstStyle/>
          <a:p>
            <a:r>
              <a:rPr lang="es-EC" sz="1600" b="1" dirty="0" smtClean="0"/>
              <a:t>RESULTADOS</a:t>
            </a:r>
            <a:endParaRPr lang="es-EC" sz="1600" b="1" dirty="0"/>
          </a:p>
        </p:txBody>
      </p:sp>
      <p:graphicFrame>
        <p:nvGraphicFramePr>
          <p:cNvPr id="7" name="Tabla 6"/>
          <p:cNvGraphicFramePr>
            <a:graphicFrameLocks noGrp="1"/>
          </p:cNvGraphicFramePr>
          <p:nvPr>
            <p:extLst>
              <p:ext uri="{D42A27DB-BD31-4B8C-83A1-F6EECF244321}">
                <p14:modId xmlns:p14="http://schemas.microsoft.com/office/powerpoint/2010/main" val="3989501406"/>
              </p:ext>
            </p:extLst>
          </p:nvPr>
        </p:nvGraphicFramePr>
        <p:xfrm>
          <a:off x="6299248" y="4664240"/>
          <a:ext cx="3046730" cy="1174242"/>
        </p:xfrm>
        <a:graphic>
          <a:graphicData uri="http://schemas.openxmlformats.org/drawingml/2006/table">
            <a:tbl>
              <a:tblPr firstRow="1" firstCol="1" bandRow="1">
                <a:tableStyleId>{ED083AE6-46FA-4A59-8FB0-9F97EB10719F}</a:tableStyleId>
              </a:tblPr>
              <a:tblGrid>
                <a:gridCol w="323850">
                  <a:extLst>
                    <a:ext uri="{9D8B030D-6E8A-4147-A177-3AD203B41FA5}">
                      <a16:colId xmlns:a16="http://schemas.microsoft.com/office/drawing/2014/main" val="2721543332"/>
                    </a:ext>
                  </a:extLst>
                </a:gridCol>
                <a:gridCol w="323850">
                  <a:extLst>
                    <a:ext uri="{9D8B030D-6E8A-4147-A177-3AD203B41FA5}">
                      <a16:colId xmlns:a16="http://schemas.microsoft.com/office/drawing/2014/main" val="658111799"/>
                    </a:ext>
                  </a:extLst>
                </a:gridCol>
                <a:gridCol w="1199515">
                  <a:extLst>
                    <a:ext uri="{9D8B030D-6E8A-4147-A177-3AD203B41FA5}">
                      <a16:colId xmlns:a16="http://schemas.microsoft.com/office/drawing/2014/main" val="2518805198"/>
                    </a:ext>
                  </a:extLst>
                </a:gridCol>
                <a:gridCol w="1199515">
                  <a:extLst>
                    <a:ext uri="{9D8B030D-6E8A-4147-A177-3AD203B41FA5}">
                      <a16:colId xmlns:a16="http://schemas.microsoft.com/office/drawing/2014/main" val="1301839544"/>
                    </a:ext>
                  </a:extLst>
                </a:gridCol>
              </a:tblGrid>
              <a:tr h="0">
                <a:tc>
                  <a:txBody>
                    <a:bodyPr/>
                    <a:lstStyle/>
                    <a:p>
                      <a:pPr algn="just">
                        <a:lnSpc>
                          <a:spcPct val="107000"/>
                        </a:lnSpc>
                        <a:spcAft>
                          <a:spcPts val="0"/>
                        </a:spcAft>
                      </a:pPr>
                      <a:r>
                        <a:rPr lang="es-E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200">
                          <a:effectLst/>
                        </a:rPr>
                        <a:t>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Salida Deseada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200">
                          <a:effectLst/>
                        </a:rPr>
                        <a:t>Salida Estimada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3400159"/>
                  </a:ext>
                </a:extLst>
              </a:tr>
              <a:tr h="0">
                <a:tc>
                  <a:txBody>
                    <a:bodyPr/>
                    <a:lstStyle/>
                    <a:p>
                      <a:pPr algn="just">
                        <a:lnSpc>
                          <a:spcPct val="107000"/>
                        </a:lnSpc>
                        <a:spcAft>
                          <a:spcPts val="0"/>
                        </a:spcAft>
                      </a:pPr>
                      <a:r>
                        <a:rPr lang="es-E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0.02926576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3543589"/>
                  </a:ext>
                </a:extLst>
              </a:tr>
              <a:tr h="0">
                <a:tc>
                  <a:txBody>
                    <a:bodyPr/>
                    <a:lstStyle/>
                    <a:p>
                      <a:pPr algn="just">
                        <a:lnSpc>
                          <a:spcPct val="107000"/>
                        </a:lnSpc>
                        <a:spcAft>
                          <a:spcPts val="0"/>
                        </a:spcAft>
                      </a:pPr>
                      <a:r>
                        <a:rPr lang="es-E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0.9370866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5892432"/>
                  </a:ext>
                </a:extLst>
              </a:tr>
              <a:tr h="0">
                <a:tc>
                  <a:txBody>
                    <a:bodyPr/>
                    <a:lstStyle/>
                    <a:p>
                      <a:pPr algn="just">
                        <a:lnSpc>
                          <a:spcPct val="107000"/>
                        </a:lnSpc>
                        <a:spcAft>
                          <a:spcPts val="0"/>
                        </a:spcAft>
                      </a:pPr>
                      <a:r>
                        <a:rPr lang="es-E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0.93999803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201344"/>
                  </a:ext>
                </a:extLst>
              </a:tr>
              <a:tr h="0">
                <a:tc>
                  <a:txBody>
                    <a:bodyPr/>
                    <a:lstStyle/>
                    <a:p>
                      <a:pPr algn="just">
                        <a:lnSpc>
                          <a:spcPct val="107000"/>
                        </a:lnSpc>
                        <a:spcAft>
                          <a:spcPts val="0"/>
                        </a:spcAft>
                      </a:pPr>
                      <a:r>
                        <a:rPr lang="es-ES" sz="12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 sz="12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rPr>
                        <a:t>0.07638142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342464"/>
                  </a:ext>
                </a:extLst>
              </a:tr>
            </a:tbl>
          </a:graphicData>
        </a:graphic>
      </p:graphicFrame>
      <p:sp>
        <p:nvSpPr>
          <p:cNvPr id="8" name="Rectángulo 7"/>
          <p:cNvSpPr/>
          <p:nvPr/>
        </p:nvSpPr>
        <p:spPr>
          <a:xfrm>
            <a:off x="5612782" y="3839888"/>
            <a:ext cx="6096000" cy="981423"/>
          </a:xfrm>
          <a:prstGeom prst="rect">
            <a:avLst/>
          </a:prstGeom>
        </p:spPr>
        <p:txBody>
          <a:bodyPr>
            <a:spAutoFit/>
          </a:bodyPr>
          <a:lstStyle/>
          <a:p>
            <a:pPr>
              <a:lnSpc>
                <a:spcPct val="107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Tabla </a:t>
            </a:r>
            <a:r>
              <a:rPr lang="es-MX" b="1" dirty="0" smtClean="0">
                <a:latin typeface="Times New Roman" panose="02020603050405020304" pitchFamily="18" charset="0"/>
                <a:ea typeface="Calibri" panose="020F0502020204030204" pitchFamily="34" charset="0"/>
                <a:cs typeface="Times New Roman" panose="02020603050405020304" pitchFamily="18" charset="0"/>
              </a:rPr>
              <a:t>1</a:t>
            </a:r>
            <a:r>
              <a:rPr lang="es-MX" b="1" dirty="0">
                <a:latin typeface="Times New Roman" panose="02020603050405020304" pitchFamily="18" charset="0"/>
                <a:ea typeface="Calibri" panose="020F0502020204030204" pitchFamily="34" charset="0"/>
                <a:cs typeface="Times New Roman" panose="02020603050405020304" pitchFamily="18" charset="0"/>
              </a:rPr>
              <a:t/>
            </a:r>
            <a:br>
              <a:rPr lang="es-MX" b="1" dirty="0">
                <a:latin typeface="Times New Roman" panose="02020603050405020304" pitchFamily="18" charset="0"/>
                <a:ea typeface="Calibri" panose="020F0502020204030204" pitchFamily="34" charset="0"/>
                <a:cs typeface="Times New Roman" panose="02020603050405020304" pitchFamily="18" charset="0"/>
              </a:rPr>
            </a:br>
            <a:r>
              <a:rPr lang="es-MX" i="1" dirty="0">
                <a:latin typeface="Times New Roman" panose="02020603050405020304" pitchFamily="18" charset="0"/>
                <a:ea typeface="Calibri" panose="020F0502020204030204" pitchFamily="34" charset="0"/>
                <a:cs typeface="Times New Roman" panose="02020603050405020304" pitchFamily="18" charset="0"/>
              </a:rPr>
              <a:t>Comparación de salida deseada y estimada de red neuronal XOR</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ángulo 17"/>
          <p:cNvSpPr/>
          <p:nvPr/>
        </p:nvSpPr>
        <p:spPr>
          <a:xfrm>
            <a:off x="7358580" y="2612939"/>
            <a:ext cx="2975495" cy="461665"/>
          </a:xfrm>
          <a:prstGeom prst="rect">
            <a:avLst/>
          </a:prstGeom>
        </p:spPr>
        <p:txBody>
          <a:bodyPr wrap="none">
            <a:spAutoFit/>
          </a:bodyPr>
          <a:lstStyle/>
          <a:p>
            <a:r>
              <a:rPr lang="es-MX" sz="1200" b="1" dirty="0" smtClean="0" bmk="_Toc27658235">
                <a:latin typeface="Arial" panose="020B0604020202020204" pitchFamily="34" charset="0"/>
                <a:cs typeface="Times New Roman" panose="02020603050405020304" pitchFamily="18" charset="0"/>
              </a:rPr>
              <a:t>Optimizador</a:t>
            </a:r>
            <a:r>
              <a:rPr lang="es-MX" sz="1200" dirty="0" smtClean="0" bmk="_Toc27658235">
                <a:latin typeface="Arial" panose="020B0604020202020204" pitchFamily="34" charset="0"/>
                <a:cs typeface="Times New Roman" panose="02020603050405020304" pitchFamily="18" charset="0"/>
              </a:rPr>
              <a:t>: SGD</a:t>
            </a:r>
          </a:p>
          <a:p>
            <a:r>
              <a:rPr lang="es-MX" sz="1200" b="1" dirty="0" smtClean="0" bmk="_Toc27658235">
                <a:latin typeface="Arial" panose="020B0604020202020204" pitchFamily="34" charset="0"/>
                <a:cs typeface="Times New Roman" panose="02020603050405020304" pitchFamily="18" charset="0"/>
              </a:rPr>
              <a:t>Función de coste</a:t>
            </a:r>
            <a:r>
              <a:rPr lang="es-MX" sz="1200" dirty="0" smtClean="0" bmk="_Toc27658235">
                <a:latin typeface="Arial" panose="020B0604020202020204" pitchFamily="34" charset="0"/>
                <a:cs typeface="Times New Roman" panose="02020603050405020304" pitchFamily="18" charset="0"/>
              </a:rPr>
              <a:t>= </a:t>
            </a:r>
            <a:r>
              <a:rPr lang="es-MX" sz="1200" dirty="0" err="1" bmk="_Toc27658235">
                <a:latin typeface="Arial" panose="020B0604020202020204" pitchFamily="34" charset="0"/>
                <a:cs typeface="Times New Roman" panose="02020603050405020304" pitchFamily="18" charset="0"/>
              </a:rPr>
              <a:t>Binary</a:t>
            </a:r>
            <a:r>
              <a:rPr lang="es-MX" sz="1200" dirty="0" bmk="_Toc27658235">
                <a:latin typeface="Arial" panose="020B0604020202020204" pitchFamily="34" charset="0"/>
                <a:cs typeface="Times New Roman" panose="02020603050405020304" pitchFamily="18" charset="0"/>
              </a:rPr>
              <a:t> </a:t>
            </a:r>
            <a:r>
              <a:rPr lang="es-MX" sz="1200" dirty="0" err="1" bmk="_Toc27658235">
                <a:latin typeface="Arial" panose="020B0604020202020204" pitchFamily="34" charset="0"/>
                <a:cs typeface="Times New Roman" panose="02020603050405020304" pitchFamily="18" charset="0"/>
              </a:rPr>
              <a:t>Crossentropy</a:t>
            </a:r>
            <a:endParaRPr lang="en-US" sz="1200" dirty="0"/>
          </a:p>
        </p:txBody>
      </p:sp>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3525" y="4494675"/>
            <a:ext cx="2124439" cy="586052"/>
          </a:xfrm>
          <a:prstGeom prst="rect">
            <a:avLst/>
          </a:prstGeom>
        </p:spPr>
      </p:pic>
      <p:sp>
        <p:nvSpPr>
          <p:cNvPr id="19" name="Rectángulo 18"/>
          <p:cNvSpPr/>
          <p:nvPr/>
        </p:nvSpPr>
        <p:spPr>
          <a:xfrm>
            <a:off x="9929383" y="5106766"/>
            <a:ext cx="1653017" cy="369332"/>
          </a:xfrm>
          <a:prstGeom prst="rect">
            <a:avLst/>
          </a:prstGeom>
        </p:spPr>
        <p:txBody>
          <a:bodyPr wrap="none">
            <a:spAutoFit/>
          </a:bodyPr>
          <a:lstStyle/>
          <a:p>
            <a:r>
              <a:rPr lang="es-MX" altLang="en-US" dirty="0" smtClean="0" bmk="_Toc27658235">
                <a:latin typeface="Arial" panose="020B0604020202020204" pitchFamily="34" charset="0"/>
                <a:ea typeface="Calibri" panose="020F0502020204030204" pitchFamily="34" charset="0"/>
                <a:cs typeface="Times New Roman" panose="02020603050405020304" pitchFamily="18" charset="0"/>
              </a:rPr>
              <a:t>MSE=</a:t>
            </a:r>
            <a:r>
              <a:rPr lang="en-US" dirty="0" smtClean="0"/>
              <a:t>0.00712</a:t>
            </a:r>
            <a:endParaRPr lang="en-US" dirty="0"/>
          </a:p>
        </p:txBody>
      </p:sp>
      <p:sp>
        <p:nvSpPr>
          <p:cNvPr id="21" name="Rectángulo 20"/>
          <p:cNvSpPr/>
          <p:nvPr/>
        </p:nvSpPr>
        <p:spPr>
          <a:xfrm>
            <a:off x="9878086" y="5513265"/>
            <a:ext cx="1755609" cy="369332"/>
          </a:xfrm>
          <a:prstGeom prst="rect">
            <a:avLst/>
          </a:prstGeom>
        </p:spPr>
        <p:txBody>
          <a:bodyPr wrap="none">
            <a:spAutoFit/>
          </a:bodyPr>
          <a:lstStyle/>
          <a:p>
            <a:r>
              <a:rPr lang="es-MX" altLang="en-US" dirty="0" smtClean="0" bmk="_Toc27658235">
                <a:latin typeface="Arial" panose="020B0604020202020204" pitchFamily="34" charset="0"/>
                <a:ea typeface="Calibri" panose="020F0502020204030204" pitchFamily="34" charset="0"/>
                <a:cs typeface="Times New Roman" panose="02020603050405020304" pitchFamily="18" charset="0"/>
              </a:rPr>
              <a:t>MSE(%)=</a:t>
            </a:r>
            <a:r>
              <a:rPr lang="en-US" dirty="0" smtClean="0"/>
              <a:t>0.712</a:t>
            </a:r>
            <a:endParaRPr lang="en-US" dirty="0"/>
          </a:p>
        </p:txBody>
      </p:sp>
    </p:spTree>
    <p:extLst>
      <p:ext uri="{BB962C8B-B14F-4D97-AF65-F5344CB8AC3E}">
        <p14:creationId xmlns:p14="http://schemas.microsoft.com/office/powerpoint/2010/main" val="349578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88758" y="936458"/>
            <a:ext cx="4652211" cy="4130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Identificación Funciones z</a:t>
            </a:r>
            <a:r>
              <a:rPr lang="en-US" dirty="0" smtClean="0">
                <a:solidFill>
                  <a:schemeClr val="tx1"/>
                </a:solidFill>
                <a:latin typeface="+mj-lt"/>
                <a:cs typeface="Times New Roman" panose="02020603050405020304" pitchFamily="18" charset="0"/>
              </a:rPr>
              <a:t>=</a:t>
            </a:r>
            <a:r>
              <a:rPr lang="en-US" dirty="0">
                <a:solidFill>
                  <a:schemeClr val="tx1"/>
                </a:solidFill>
                <a:cs typeface="Times New Roman" panose="02020603050405020304" pitchFamily="18" charset="0"/>
              </a:rPr>
              <a:t>x</a:t>
            </a:r>
            <a:r>
              <a:rPr lang="en-US" dirty="0" smtClean="0">
                <a:solidFill>
                  <a:schemeClr val="tx1"/>
                </a:solidFill>
                <a:latin typeface="+mj-lt"/>
                <a:cs typeface="Times New Roman" panose="02020603050405020304" pitchFamily="18" charset="0"/>
              </a:rPr>
              <a:t>^2+y^2</a:t>
            </a:r>
            <a:endParaRPr lang="es-EC" dirty="0">
              <a:solidFill>
                <a:schemeClr val="tx1"/>
              </a:solidFill>
              <a:latin typeface="+mj-lt"/>
              <a:cs typeface="Times New Roman" panose="02020603050405020304" pitchFamily="18" charset="0"/>
            </a:endParaRPr>
          </a:p>
        </p:txBody>
      </p:sp>
      <p:sp>
        <p:nvSpPr>
          <p:cNvPr id="16" name="Rectangle 3"/>
          <p:cNvSpPr>
            <a:spLocks noChangeArrowheads="1"/>
          </p:cNvSpPr>
          <p:nvPr/>
        </p:nvSpPr>
        <p:spPr bwMode="auto">
          <a:xfrm>
            <a:off x="5923537" y="2430379"/>
            <a:ext cx="509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smtClean="0" bmk="_Toc27658235">
                <a:latin typeface="Arial" panose="020B0604020202020204" pitchFamily="34" charset="0"/>
                <a:ea typeface="Calibri" panose="020F0502020204030204" pitchFamily="34" charset="0"/>
                <a:cs typeface="Times New Roman" panose="02020603050405020304" pitchFamily="18" charset="0"/>
              </a:rPr>
              <a:t>11</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Red neuronal función</a:t>
            </a:r>
            <a:r>
              <a:rPr kumimoji="0" lang="es-MX" altLang="en-US" b="0" i="0" u="none" strike="noStrike" cap="none" normalizeH="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z=x^2+y^2</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2" name="Imagen 1"/>
          <p:cNvPicPr>
            <a:picLocks noChangeAspect="1"/>
          </p:cNvPicPr>
          <p:nvPr/>
        </p:nvPicPr>
        <p:blipFill rotWithShape="1">
          <a:blip r:embed="rId4"/>
          <a:srcRect l="16368"/>
          <a:stretch/>
        </p:blipFill>
        <p:spPr>
          <a:xfrm>
            <a:off x="985738" y="2732183"/>
            <a:ext cx="2116667" cy="1107705"/>
          </a:xfrm>
          <a:prstGeom prst="rect">
            <a:avLst/>
          </a:prstGeom>
        </p:spPr>
      </p:pic>
      <p:pic>
        <p:nvPicPr>
          <p:cNvPr id="4" name="Imagen 3"/>
          <p:cNvPicPr>
            <a:picLocks noChangeAspect="1"/>
          </p:cNvPicPr>
          <p:nvPr/>
        </p:nvPicPr>
        <p:blipFill>
          <a:blip r:embed="rId5"/>
          <a:stretch>
            <a:fillRect/>
          </a:stretch>
        </p:blipFill>
        <p:spPr>
          <a:xfrm>
            <a:off x="3340820" y="2732183"/>
            <a:ext cx="1210907" cy="1107705"/>
          </a:xfrm>
          <a:prstGeom prst="rect">
            <a:avLst/>
          </a:prstGeom>
        </p:spPr>
      </p:pic>
      <p:sp>
        <p:nvSpPr>
          <p:cNvPr id="5" name="Rectángulo 4"/>
          <p:cNvSpPr/>
          <p:nvPr/>
        </p:nvSpPr>
        <p:spPr>
          <a:xfrm>
            <a:off x="1204123" y="2362851"/>
            <a:ext cx="300082" cy="369332"/>
          </a:xfrm>
          <a:prstGeom prst="rect">
            <a:avLst/>
          </a:prstGeom>
        </p:spPr>
        <p:txBody>
          <a:bodyPr wrap="none">
            <a:spAutoFit/>
          </a:bodyPr>
          <a:lstStyle/>
          <a:p>
            <a:r>
              <a:rPr lang="en-US" dirty="0">
                <a:cs typeface="Times New Roman" panose="02020603050405020304" pitchFamily="18" charset="0"/>
              </a:rPr>
              <a:t>x</a:t>
            </a:r>
            <a:endParaRPr lang="en-US" dirty="0"/>
          </a:p>
        </p:txBody>
      </p:sp>
      <p:sp>
        <p:nvSpPr>
          <p:cNvPr id="18" name="Rectángulo 17"/>
          <p:cNvSpPr/>
          <p:nvPr/>
        </p:nvSpPr>
        <p:spPr>
          <a:xfrm>
            <a:off x="2272471" y="2362851"/>
            <a:ext cx="300082" cy="369332"/>
          </a:xfrm>
          <a:prstGeom prst="rect">
            <a:avLst/>
          </a:prstGeom>
        </p:spPr>
        <p:txBody>
          <a:bodyPr wrap="none">
            <a:spAutoFit/>
          </a:bodyPr>
          <a:lstStyle/>
          <a:p>
            <a:r>
              <a:rPr lang="en-US" dirty="0">
                <a:cs typeface="Times New Roman" panose="02020603050405020304" pitchFamily="18" charset="0"/>
              </a:rPr>
              <a:t>y</a:t>
            </a:r>
            <a:endParaRPr lang="en-US" dirty="0"/>
          </a:p>
        </p:txBody>
      </p:sp>
      <p:sp>
        <p:nvSpPr>
          <p:cNvPr id="19" name="Rectángulo 18"/>
          <p:cNvSpPr/>
          <p:nvPr/>
        </p:nvSpPr>
        <p:spPr>
          <a:xfrm>
            <a:off x="3720630" y="2362851"/>
            <a:ext cx="300082" cy="369332"/>
          </a:xfrm>
          <a:prstGeom prst="rect">
            <a:avLst/>
          </a:prstGeom>
        </p:spPr>
        <p:txBody>
          <a:bodyPr wrap="none">
            <a:spAutoFit/>
          </a:bodyPr>
          <a:lstStyle/>
          <a:p>
            <a:r>
              <a:rPr lang="en-US" dirty="0" smtClean="0"/>
              <a:t>z</a:t>
            </a:r>
            <a:endParaRPr lang="en-US" dirty="0"/>
          </a:p>
        </p:txBody>
      </p:sp>
      <p:sp>
        <p:nvSpPr>
          <p:cNvPr id="20" name="Rectángulo 19"/>
          <p:cNvSpPr/>
          <p:nvPr/>
        </p:nvSpPr>
        <p:spPr>
          <a:xfrm>
            <a:off x="819496" y="2416746"/>
            <a:ext cx="2370119" cy="1541067"/>
          </a:xfrm>
          <a:prstGeom prst="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ángulo 20"/>
          <p:cNvSpPr/>
          <p:nvPr/>
        </p:nvSpPr>
        <p:spPr>
          <a:xfrm>
            <a:off x="3244366" y="2416756"/>
            <a:ext cx="1307361" cy="1541067"/>
          </a:xfrm>
          <a:prstGeom prst="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ángulo 21"/>
          <p:cNvSpPr/>
          <p:nvPr/>
        </p:nvSpPr>
        <p:spPr>
          <a:xfrm>
            <a:off x="609600" y="1586858"/>
            <a:ext cx="4414697" cy="685059"/>
          </a:xfrm>
          <a:prstGeom prst="rect">
            <a:avLst/>
          </a:prstGeom>
        </p:spPr>
        <p:txBody>
          <a:bodyPr wrap="square">
            <a:spAutoFit/>
          </a:bodyPr>
          <a:lstStyle/>
          <a:p>
            <a:pPr>
              <a:lnSpc>
                <a:spcPct val="107000"/>
              </a:lnSpc>
              <a:spcAft>
                <a:spcPts val="800"/>
              </a:spcAft>
            </a:pPr>
            <a:r>
              <a:rPr lang="es-MX" b="1" dirty="0">
                <a:latin typeface="Times New Roman" panose="02020603050405020304" pitchFamily="18" charset="0"/>
                <a:ea typeface="Calibri" panose="020F0502020204030204" pitchFamily="34" charset="0"/>
                <a:cs typeface="Times New Roman" panose="02020603050405020304" pitchFamily="18" charset="0"/>
              </a:rPr>
              <a:t>Tabla 2</a:t>
            </a:r>
            <a:br>
              <a:rPr lang="es-MX" b="1" dirty="0">
                <a:latin typeface="Times New Roman" panose="02020603050405020304" pitchFamily="18" charset="0"/>
                <a:ea typeface="Calibri" panose="020F0502020204030204" pitchFamily="34" charset="0"/>
                <a:cs typeface="Times New Roman" panose="02020603050405020304" pitchFamily="18" charset="0"/>
              </a:rPr>
            </a:br>
            <a:r>
              <a:rPr lang="es-MX" i="1" dirty="0" smtClean="0">
                <a:latin typeface="Times New Roman" panose="02020603050405020304" pitchFamily="18" charset="0"/>
                <a:ea typeface="Calibri" panose="020F0502020204030204" pitchFamily="34" charset="0"/>
                <a:cs typeface="Times New Roman" panose="02020603050405020304" pitchFamily="18" charset="0"/>
              </a:rPr>
              <a:t>Patrones de entrenamiento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6"/>
          <a:stretch>
            <a:fillRect/>
          </a:stretch>
        </p:blipFill>
        <p:spPr>
          <a:xfrm>
            <a:off x="6003538" y="855177"/>
            <a:ext cx="4500031" cy="1593625"/>
          </a:xfrm>
          <a:prstGeom prst="rect">
            <a:avLst/>
          </a:prstGeom>
        </p:spPr>
      </p:pic>
      <p:sp>
        <p:nvSpPr>
          <p:cNvPr id="10" name="Rectángulo 9"/>
          <p:cNvSpPr/>
          <p:nvPr/>
        </p:nvSpPr>
        <p:spPr>
          <a:xfrm>
            <a:off x="9850920" y="1939789"/>
            <a:ext cx="1919115" cy="461665"/>
          </a:xfrm>
          <a:prstGeom prst="rect">
            <a:avLst/>
          </a:prstGeom>
        </p:spPr>
        <p:txBody>
          <a:bodyPr wrap="none">
            <a:spAutoFit/>
          </a:bodyPr>
          <a:lstStyle/>
          <a:p>
            <a:r>
              <a:rPr lang="es-MX" sz="1200" b="1" dirty="0" smtClean="0" bmk="_Toc27658235">
                <a:latin typeface="Arial" panose="020B0604020202020204" pitchFamily="34" charset="0"/>
                <a:cs typeface="Times New Roman" panose="02020603050405020304" pitchFamily="18" charset="0"/>
              </a:rPr>
              <a:t>Optimizador</a:t>
            </a:r>
            <a:r>
              <a:rPr lang="es-MX" sz="1200" dirty="0" smtClean="0" bmk="_Toc27658235">
                <a:latin typeface="Arial" panose="020B0604020202020204" pitchFamily="34" charset="0"/>
                <a:cs typeface="Times New Roman" panose="02020603050405020304" pitchFamily="18" charset="0"/>
              </a:rPr>
              <a:t>: Adam</a:t>
            </a:r>
          </a:p>
          <a:p>
            <a:r>
              <a:rPr lang="es-MX" sz="1200" b="1" dirty="0" smtClean="0" bmk="_Toc27658235">
                <a:latin typeface="Arial" panose="020B0604020202020204" pitchFamily="34" charset="0"/>
                <a:cs typeface="Times New Roman" panose="02020603050405020304" pitchFamily="18" charset="0"/>
              </a:rPr>
              <a:t>Función de coste</a:t>
            </a:r>
            <a:r>
              <a:rPr lang="es-MX" sz="1200" dirty="0" smtClean="0" bmk="_Toc27658235">
                <a:latin typeface="Arial" panose="020B0604020202020204" pitchFamily="34" charset="0"/>
                <a:cs typeface="Times New Roman" panose="02020603050405020304" pitchFamily="18" charset="0"/>
              </a:rPr>
              <a:t>= MSE</a:t>
            </a:r>
            <a:endParaRPr lang="en-US" sz="1200" dirty="0"/>
          </a:p>
        </p:txBody>
      </p:sp>
      <p:sp>
        <p:nvSpPr>
          <p:cNvPr id="12" name="Rectangle 2"/>
          <p:cNvSpPr>
            <a:spLocks noChangeArrowheads="1"/>
          </p:cNvSpPr>
          <p:nvPr/>
        </p:nvSpPr>
        <p:spPr bwMode="auto">
          <a:xfrm>
            <a:off x="1657677" y="32653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Imagen 2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4714" y="3267342"/>
            <a:ext cx="3369161" cy="231302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p:cNvSpPr>
            <a:spLocks noChangeArrowheads="1"/>
          </p:cNvSpPr>
          <p:nvPr/>
        </p:nvSpPr>
        <p:spPr bwMode="auto">
          <a:xfrm>
            <a:off x="4579079" y="5567897"/>
            <a:ext cx="33666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2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sz="1200"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sz="1200" b="1" i="1" dirty="0" smtClean="0" bmk="_Toc27658263">
                <a:latin typeface="Arial" panose="020B0604020202020204" pitchFamily="34" charset="0"/>
                <a:ea typeface="Calibri" panose="020F0502020204030204" pitchFamily="34" charset="0"/>
                <a:cs typeface="Times New Roman" panose="02020603050405020304" pitchFamily="18" charset="0"/>
              </a:rPr>
              <a:t>12</a:t>
            </a:r>
            <a:r>
              <a:rPr kumimoji="0" lang="es-MX" altLang="en-US" sz="1200" b="1" i="1" u="none" strike="noStrike" cap="none" normalizeH="0" baseline="0" dirty="0" smtClean="0" bmk="_Toc27658263">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sz="1200" b="0" i="0" u="none" strike="noStrike" cap="none" normalizeH="0" baseline="0" dirty="0" smtClean="0" bmk="_Toc27658263">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Grafica de la función </a:t>
            </a:r>
            <a:r>
              <a:rPr kumimoji="0" lang="es-MX" altLang="en-US" sz="1200" b="0" i="1" u="none" strike="noStrike" cap="none" normalizeH="0" baseline="0" dirty="0" smtClean="0" bmk="_Toc27658263">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z=x2+y2</a:t>
            </a:r>
            <a:endParaRPr kumimoji="0" lang="es-MX"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6"/>
          <p:cNvSpPr>
            <a:spLocks noChangeArrowheads="1"/>
          </p:cNvSpPr>
          <p:nvPr/>
        </p:nvSpPr>
        <p:spPr bwMode="auto">
          <a:xfrm>
            <a:off x="7838589" y="5567897"/>
            <a:ext cx="44950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n-US" sz="1200"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sz="1200"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sz="1200" b="1" i="1" dirty="0" smtClean="0" bmk="_Toc27658264">
                <a:latin typeface="Arial" panose="020B0604020202020204" pitchFamily="34" charset="0"/>
                <a:ea typeface="Calibri" panose="020F0502020204030204" pitchFamily="34" charset="0"/>
                <a:cs typeface="Times New Roman" panose="02020603050405020304" pitchFamily="18" charset="0"/>
              </a:rPr>
              <a:t>13</a:t>
            </a:r>
            <a:r>
              <a:rPr kumimoji="0" lang="es-MX" altLang="en-US" sz="1200" b="1" i="1" u="none" strike="noStrike" cap="none" normalizeH="0" baseline="0" dirty="0" smtClean="0" bmk="_Toc27658264">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sz="1200" b="0" i="0" u="none" strike="noStrike" cap="none" normalizeH="0" baseline="0" dirty="0" smtClean="0" bmk="_Toc27658264">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Grafica de la función </a:t>
            </a:r>
            <a:r>
              <a:rPr kumimoji="0" lang="es-MX" altLang="en-US" sz="1200" b="0" i="0" u="none" strike="noStrike" cap="none" normalizeH="0" baseline="0" dirty="0" smtClean="0" bmk="_Toc27658264">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identificada</a:t>
            </a:r>
            <a:r>
              <a:rPr kumimoji="0" lang="es-MX" altLang="en-US" sz="1200" b="0" i="0" u="none" strike="noStrike" cap="none" normalizeH="0" baseline="0" dirty="0" smtClean="0" bmk="_Toc27658264">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s-MX" altLang="en-US" sz="1200" b="0" i="1" u="none" strike="noStrike" cap="none" normalizeH="0" baseline="0" dirty="0" smtClean="0" bmk="_Toc27658264">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z=x2+y2</a:t>
            </a:r>
            <a:r>
              <a:rPr kumimoji="0" lang="es-MX" altLang="en-US" sz="12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endParaRPr kumimoji="0" lang="es-MX"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6" name="Imagen 25"/>
          <p:cNvPicPr>
            <a:picLocks noChangeAspect="1"/>
          </p:cNvPicPr>
          <p:nvPr/>
        </p:nvPicPr>
        <p:blipFill>
          <a:blip r:embed="rId8"/>
          <a:stretch>
            <a:fillRect/>
          </a:stretch>
        </p:blipFill>
        <p:spPr>
          <a:xfrm>
            <a:off x="8339510" y="3190349"/>
            <a:ext cx="3427627" cy="2401079"/>
          </a:xfrm>
          <a:prstGeom prst="rect">
            <a:avLst/>
          </a:prstGeom>
        </p:spPr>
      </p:pic>
      <p:sp>
        <p:nvSpPr>
          <p:cNvPr id="30" name="46 CuadroTexto"/>
          <p:cNvSpPr txBox="1"/>
          <p:nvPr/>
        </p:nvSpPr>
        <p:spPr>
          <a:xfrm>
            <a:off x="4998510" y="2972689"/>
            <a:ext cx="3312172" cy="338554"/>
          </a:xfrm>
          <a:prstGeom prst="rect">
            <a:avLst/>
          </a:prstGeom>
          <a:noFill/>
        </p:spPr>
        <p:txBody>
          <a:bodyPr wrap="square" rtlCol="0">
            <a:spAutoFit/>
          </a:bodyPr>
          <a:lstStyle/>
          <a:p>
            <a:r>
              <a:rPr lang="es-EC" sz="1600" b="1" dirty="0" smtClean="0"/>
              <a:t>RESULTADOS</a:t>
            </a:r>
            <a:endParaRPr lang="es-EC" sz="1600" b="1" dirty="0"/>
          </a:p>
        </p:txBody>
      </p:sp>
      <p:pic>
        <p:nvPicPr>
          <p:cNvPr id="31" name="Imagen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09612" y="4571140"/>
            <a:ext cx="2124439" cy="586052"/>
          </a:xfrm>
          <a:prstGeom prst="rect">
            <a:avLst/>
          </a:prstGeom>
        </p:spPr>
      </p:pic>
      <p:sp>
        <p:nvSpPr>
          <p:cNvPr id="32" name="Rectángulo 31"/>
          <p:cNvSpPr/>
          <p:nvPr/>
        </p:nvSpPr>
        <p:spPr>
          <a:xfrm>
            <a:off x="2635470" y="5183231"/>
            <a:ext cx="1653017" cy="369332"/>
          </a:xfrm>
          <a:prstGeom prst="rect">
            <a:avLst/>
          </a:prstGeom>
        </p:spPr>
        <p:txBody>
          <a:bodyPr wrap="none">
            <a:spAutoFit/>
          </a:bodyPr>
          <a:lstStyle/>
          <a:p>
            <a:r>
              <a:rPr lang="es-MX" altLang="en-US" dirty="0" smtClean="0" bmk="_Toc27658235">
                <a:latin typeface="Arial" panose="020B0604020202020204" pitchFamily="34" charset="0"/>
                <a:ea typeface="Calibri" panose="020F0502020204030204" pitchFamily="34" charset="0"/>
                <a:cs typeface="Times New Roman" panose="02020603050405020304" pitchFamily="18" charset="0"/>
              </a:rPr>
              <a:t>MSE=</a:t>
            </a:r>
            <a:r>
              <a:rPr lang="en-US" dirty="0"/>
              <a:t>0.00011</a:t>
            </a:r>
          </a:p>
        </p:txBody>
      </p:sp>
      <p:sp>
        <p:nvSpPr>
          <p:cNvPr id="33" name="Rectángulo 32"/>
          <p:cNvSpPr/>
          <p:nvPr/>
        </p:nvSpPr>
        <p:spPr>
          <a:xfrm>
            <a:off x="2584173" y="5589730"/>
            <a:ext cx="1738489" cy="369332"/>
          </a:xfrm>
          <a:prstGeom prst="rect">
            <a:avLst/>
          </a:prstGeom>
        </p:spPr>
        <p:txBody>
          <a:bodyPr wrap="none">
            <a:spAutoFit/>
          </a:bodyPr>
          <a:lstStyle/>
          <a:p>
            <a:r>
              <a:rPr lang="es-MX" altLang="en-US" dirty="0" smtClean="0" bmk="_Toc27658235">
                <a:latin typeface="Arial" panose="020B0604020202020204" pitchFamily="34" charset="0"/>
                <a:ea typeface="Calibri" panose="020F0502020204030204" pitchFamily="34" charset="0"/>
                <a:cs typeface="Times New Roman" panose="02020603050405020304" pitchFamily="18" charset="0"/>
              </a:rPr>
              <a:t>MSE(%)=</a:t>
            </a:r>
            <a:r>
              <a:rPr lang="en-US" dirty="0" smtClean="0"/>
              <a:t>0.011</a:t>
            </a:r>
            <a:endParaRPr lang="en-US" dirty="0"/>
          </a:p>
        </p:txBody>
      </p:sp>
    </p:spTree>
    <p:extLst>
      <p:ext uri="{BB962C8B-B14F-4D97-AF65-F5344CB8AC3E}">
        <p14:creationId xmlns:p14="http://schemas.microsoft.com/office/powerpoint/2010/main" val="1363520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Identificación </a:t>
            </a:r>
            <a:r>
              <a:rPr lang="es-ES" dirty="0">
                <a:solidFill>
                  <a:schemeClr val="tx1"/>
                </a:solidFill>
                <a:latin typeface="+mj-lt"/>
                <a:cs typeface="Times New Roman" panose="02020603050405020304" pitchFamily="18" charset="0"/>
              </a:rPr>
              <a:t>del sistema Antena con péndulo invertido</a:t>
            </a:r>
            <a:endParaRPr lang="es-EC" dirty="0">
              <a:solidFill>
                <a:schemeClr val="tx1"/>
              </a:solidFill>
              <a:latin typeface="+mj-lt"/>
              <a:cs typeface="Times New Roman" panose="02020603050405020304" pitchFamily="18" charset="0"/>
            </a:endParaRPr>
          </a:p>
        </p:txBody>
      </p:sp>
      <p:sp>
        <p:nvSpPr>
          <p:cNvPr id="7" name="Rectángulo 6"/>
          <p:cNvSpPr/>
          <p:nvPr/>
        </p:nvSpPr>
        <p:spPr>
          <a:xfrm>
            <a:off x="57981" y="1690761"/>
            <a:ext cx="5350183" cy="388696"/>
          </a:xfrm>
          <a:prstGeom prst="rect">
            <a:avLst/>
          </a:prstGeom>
        </p:spPr>
        <p:txBody>
          <a:bodyPr wrap="none">
            <a:spAutoFit/>
          </a:bodyPr>
          <a:lstStyle/>
          <a:p>
            <a:pPr indent="270510">
              <a:lnSpc>
                <a:spcPct val="107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Se presenta el siguiente sistema de péndulo invertido</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9" name="Imagen 28"/>
          <p:cNvPicPr/>
          <p:nvPr/>
        </p:nvPicPr>
        <p:blipFill>
          <a:blip r:embed="rId4"/>
          <a:stretch>
            <a:fillRect/>
          </a:stretch>
        </p:blipFill>
        <p:spPr>
          <a:xfrm>
            <a:off x="1650369" y="2079457"/>
            <a:ext cx="1473832" cy="1576541"/>
          </a:xfrm>
          <a:prstGeom prst="rect">
            <a:avLst/>
          </a:prstGeom>
        </p:spPr>
      </p:pic>
      <p:sp>
        <p:nvSpPr>
          <p:cNvPr id="34" name="Rectangle 3"/>
          <p:cNvSpPr>
            <a:spLocks noChangeArrowheads="1"/>
          </p:cNvSpPr>
          <p:nvPr/>
        </p:nvSpPr>
        <p:spPr bwMode="auto">
          <a:xfrm>
            <a:off x="125401" y="3721877"/>
            <a:ext cx="509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smtClean="0" bmk="_Toc27658235">
                <a:latin typeface="Arial" panose="020B0604020202020204" pitchFamily="34" charset="0"/>
                <a:ea typeface="Calibri" panose="020F0502020204030204" pitchFamily="34" charset="0"/>
                <a:cs typeface="Times New Roman" panose="02020603050405020304" pitchFamily="18" charset="0"/>
              </a:rPr>
              <a:t>14</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s-MX" dirty="0"/>
              <a:t>Antena con péndulo invertido</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13" name="Imagen 12"/>
          <p:cNvPicPr>
            <a:picLocks noChangeAspect="1"/>
          </p:cNvPicPr>
          <p:nvPr/>
        </p:nvPicPr>
        <p:blipFill>
          <a:blip r:embed="rId5"/>
          <a:stretch>
            <a:fillRect/>
          </a:stretch>
        </p:blipFill>
        <p:spPr>
          <a:xfrm>
            <a:off x="459807" y="4708575"/>
            <a:ext cx="3352800" cy="695325"/>
          </a:xfrm>
          <a:prstGeom prst="rect">
            <a:avLst/>
          </a:prstGeom>
        </p:spPr>
      </p:pic>
      <p:sp>
        <p:nvSpPr>
          <p:cNvPr id="14" name="Rectángulo 13"/>
          <p:cNvSpPr/>
          <p:nvPr/>
        </p:nvSpPr>
        <p:spPr>
          <a:xfrm>
            <a:off x="246447" y="4119781"/>
            <a:ext cx="5468553" cy="646331"/>
          </a:xfrm>
          <a:prstGeom prst="rect">
            <a:avLst/>
          </a:prstGeom>
        </p:spPr>
        <p:txBody>
          <a:bodyPr wrap="square">
            <a:spAutoFit/>
          </a:bodyPr>
          <a:lstStyle/>
          <a:p>
            <a:r>
              <a:rPr lang="es-ES" dirty="0">
                <a:latin typeface="Times New Roman" panose="02020603050405020304" pitchFamily="18" charset="0"/>
                <a:ea typeface="Times New Roman" panose="02020603050405020304" pitchFamily="18" charset="0"/>
              </a:rPr>
              <a:t>Este sistema puede ser representado por las siguientes ecuaciones</a:t>
            </a:r>
            <a:endParaRPr lang="en-US" dirty="0"/>
          </a:p>
        </p:txBody>
      </p:sp>
      <p:pic>
        <p:nvPicPr>
          <p:cNvPr id="17" name="Imagen 16"/>
          <p:cNvPicPr>
            <a:picLocks noChangeAspect="1"/>
          </p:cNvPicPr>
          <p:nvPr/>
        </p:nvPicPr>
        <p:blipFill>
          <a:blip r:embed="rId6"/>
          <a:stretch>
            <a:fillRect/>
          </a:stretch>
        </p:blipFill>
        <p:spPr>
          <a:xfrm>
            <a:off x="4025967" y="4634473"/>
            <a:ext cx="1047750" cy="1123950"/>
          </a:xfrm>
          <a:prstGeom prst="rect">
            <a:avLst/>
          </a:prstGeom>
        </p:spPr>
      </p:pic>
      <mc:AlternateContent xmlns:mc="http://schemas.openxmlformats.org/markup-compatibility/2006" xmlns:a14="http://schemas.microsoft.com/office/drawing/2010/main">
        <mc:Choice Requires="a14">
          <p:sp>
            <p:nvSpPr>
              <p:cNvPr id="24" name="Rectángulo 23"/>
              <p:cNvSpPr/>
              <p:nvPr/>
            </p:nvSpPr>
            <p:spPr>
              <a:xfrm>
                <a:off x="331356" y="5733629"/>
                <a:ext cx="4803431" cy="369332"/>
              </a:xfrm>
              <a:prstGeom prst="rect">
                <a:avLst/>
              </a:prstGeom>
            </p:spPr>
            <p:txBody>
              <a:bodyPr wrap="none">
                <a:spAutoFit/>
              </a:bodyPr>
              <a:lstStyle/>
              <a:p>
                <a:r>
                  <a:rPr lang="es-MX" dirty="0">
                    <a:latin typeface="Times New Roman" panose="02020603050405020304" pitchFamily="18" charset="0"/>
                    <a:ea typeface="Calibri" panose="020F0502020204030204" pitchFamily="34" charset="0"/>
                  </a:rPr>
                  <a:t>Y </a:t>
                </a:r>
                <a14:m>
                  <m:oMath xmlns:m="http://schemas.openxmlformats.org/officeDocument/2006/math">
                    <m:r>
                      <a:rPr lang="es-ES" i="1">
                        <a:latin typeface="Cambria Math" panose="02040503050406030204" pitchFamily="18" charset="0"/>
                        <a:ea typeface="Times New Roman" panose="02020603050405020304" pitchFamily="18" charset="0"/>
                        <a:cs typeface="Times New Roman" panose="02020603050405020304" pitchFamily="18" charset="0"/>
                      </a:rPr>
                      <m:t>𝑢</m:t>
                    </m:r>
                  </m:oMath>
                </a14:m>
                <a:r>
                  <a:rPr lang="es-ES" dirty="0">
                    <a:latin typeface="Times New Roman" panose="02020603050405020304" pitchFamily="18" charset="0"/>
                    <a:ea typeface="Times New Roman" panose="02020603050405020304" pitchFamily="18" charset="0"/>
                  </a:rPr>
                  <a:t>, es la fuerza aplicada al péndulo por el motor.</a:t>
                </a:r>
                <a:endParaRPr lang="en-US" dirty="0"/>
              </a:p>
            </p:txBody>
          </p:sp>
        </mc:Choice>
        <mc:Fallback xmlns="">
          <p:sp>
            <p:nvSpPr>
              <p:cNvPr id="24" name="Rectángulo 23"/>
              <p:cNvSpPr>
                <a:spLocks noRot="1" noChangeAspect="1" noMove="1" noResize="1" noEditPoints="1" noAdjustHandles="1" noChangeArrowheads="1" noChangeShapeType="1" noTextEdit="1"/>
              </p:cNvSpPr>
              <p:nvPr/>
            </p:nvSpPr>
            <p:spPr>
              <a:xfrm>
                <a:off x="331356" y="5733629"/>
                <a:ext cx="4803431" cy="369332"/>
              </a:xfrm>
              <a:prstGeom prst="rect">
                <a:avLst/>
              </a:prstGeom>
              <a:blipFill>
                <a:blip r:embed="rId7"/>
                <a:stretch>
                  <a:fillRect l="-1015" t="-10000" r="-254" b="-26667"/>
                </a:stretch>
              </a:blipFill>
            </p:spPr>
            <p:txBody>
              <a:bodyPr/>
              <a:lstStyle/>
              <a:p>
                <a:r>
                  <a:rPr lang="en-US">
                    <a:noFill/>
                  </a:rPr>
                  <a:t> </a:t>
                </a:r>
              </a:p>
            </p:txBody>
          </p:sp>
        </mc:Fallback>
      </mc:AlternateContent>
      <p:sp>
        <p:nvSpPr>
          <p:cNvPr id="37" name="2 CuadroTexto"/>
          <p:cNvSpPr txBox="1"/>
          <p:nvPr/>
        </p:nvSpPr>
        <p:spPr>
          <a:xfrm>
            <a:off x="5715000" y="1968445"/>
            <a:ext cx="1798320" cy="830997"/>
          </a:xfrm>
          <a:prstGeom prst="rect">
            <a:avLst/>
          </a:prstGeom>
          <a:solidFill>
            <a:srgbClr val="FFFF66"/>
          </a:solidFill>
          <a:ln>
            <a:solidFill>
              <a:schemeClr val="tx1"/>
            </a:solidFill>
          </a:ln>
        </p:spPr>
        <p:txBody>
          <a:bodyPr wrap="square" rtlCol="0">
            <a:spAutoFit/>
          </a:bodyPr>
          <a:lstStyle/>
          <a:p>
            <a:pPr algn="ctr"/>
            <a:r>
              <a:rPr lang="es-EC" sz="1600" dirty="0" smtClean="0"/>
              <a:t>Obtención de patrones de entrenamiento</a:t>
            </a:r>
          </a:p>
        </p:txBody>
      </p:sp>
      <p:sp>
        <p:nvSpPr>
          <p:cNvPr id="38" name="2 CuadroTexto"/>
          <p:cNvSpPr txBox="1"/>
          <p:nvPr/>
        </p:nvSpPr>
        <p:spPr>
          <a:xfrm>
            <a:off x="7998963" y="1800392"/>
            <a:ext cx="1798320" cy="1077218"/>
          </a:xfrm>
          <a:prstGeom prst="rect">
            <a:avLst/>
          </a:prstGeom>
          <a:solidFill>
            <a:srgbClr val="FFFF66"/>
          </a:solidFill>
          <a:ln>
            <a:solidFill>
              <a:schemeClr val="tx1"/>
            </a:solidFill>
          </a:ln>
        </p:spPr>
        <p:txBody>
          <a:bodyPr wrap="square" rtlCol="0">
            <a:spAutoFit/>
          </a:bodyPr>
          <a:lstStyle/>
          <a:p>
            <a:pPr algn="ctr"/>
            <a:r>
              <a:rPr lang="es-EC" sz="1600" dirty="0" smtClean="0"/>
              <a:t>Creación, entrenamiento y exportación del modelo</a:t>
            </a:r>
          </a:p>
        </p:txBody>
      </p:sp>
      <p:sp>
        <p:nvSpPr>
          <p:cNvPr id="39" name="2 CuadroTexto"/>
          <p:cNvSpPr txBox="1"/>
          <p:nvPr/>
        </p:nvSpPr>
        <p:spPr>
          <a:xfrm>
            <a:off x="10282926" y="2000066"/>
            <a:ext cx="1798320" cy="584775"/>
          </a:xfrm>
          <a:prstGeom prst="rect">
            <a:avLst/>
          </a:prstGeom>
          <a:solidFill>
            <a:srgbClr val="FFFF66"/>
          </a:solidFill>
          <a:ln>
            <a:solidFill>
              <a:schemeClr val="tx1"/>
            </a:solidFill>
          </a:ln>
        </p:spPr>
        <p:txBody>
          <a:bodyPr wrap="square" rtlCol="0">
            <a:spAutoFit/>
          </a:bodyPr>
          <a:lstStyle/>
          <a:p>
            <a:pPr algn="ctr"/>
            <a:r>
              <a:rPr lang="es-EC" sz="1600" dirty="0" smtClean="0"/>
              <a:t>Importación del en MATLAB</a:t>
            </a:r>
          </a:p>
        </p:txBody>
      </p:sp>
      <p:pic>
        <p:nvPicPr>
          <p:cNvPr id="40" name="Imagen 39"/>
          <p:cNvPicPr/>
          <p:nvPr/>
        </p:nvPicPr>
        <p:blipFill>
          <a:blip r:embed="rId8"/>
          <a:stretch>
            <a:fillRect/>
          </a:stretch>
        </p:blipFill>
        <p:spPr>
          <a:xfrm>
            <a:off x="5433060" y="3139578"/>
            <a:ext cx="2472689" cy="2778717"/>
          </a:xfrm>
          <a:prstGeom prst="rect">
            <a:avLst/>
          </a:prstGeom>
        </p:spPr>
      </p:pic>
      <p:pic>
        <p:nvPicPr>
          <p:cNvPr id="27" name="Imagen 26"/>
          <p:cNvPicPr>
            <a:picLocks noChangeAspect="1"/>
          </p:cNvPicPr>
          <p:nvPr/>
        </p:nvPicPr>
        <p:blipFill>
          <a:blip r:embed="rId9"/>
          <a:stretch>
            <a:fillRect/>
          </a:stretch>
        </p:blipFill>
        <p:spPr>
          <a:xfrm>
            <a:off x="7868475" y="3738630"/>
            <a:ext cx="4066851" cy="1438857"/>
          </a:xfrm>
          <a:prstGeom prst="rect">
            <a:avLst/>
          </a:prstGeom>
        </p:spPr>
      </p:pic>
      <p:cxnSp>
        <p:nvCxnSpPr>
          <p:cNvPr id="42" name="38 Conector recto de flecha"/>
          <p:cNvCxnSpPr>
            <a:stCxn id="37" idx="3"/>
          </p:cNvCxnSpPr>
          <p:nvPr/>
        </p:nvCxnSpPr>
        <p:spPr>
          <a:xfrm>
            <a:off x="7513320" y="2383944"/>
            <a:ext cx="485643" cy="11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38 Conector recto de flecha"/>
          <p:cNvCxnSpPr/>
          <p:nvPr/>
        </p:nvCxnSpPr>
        <p:spPr>
          <a:xfrm>
            <a:off x="9797283" y="2327023"/>
            <a:ext cx="485643" cy="11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10"/>
          <a:stretch>
            <a:fillRect/>
          </a:stretch>
        </p:blipFill>
        <p:spPr>
          <a:xfrm>
            <a:off x="5433060" y="694141"/>
            <a:ext cx="3283684" cy="870784"/>
          </a:xfrm>
          <a:prstGeom prst="rect">
            <a:avLst/>
          </a:prstGeom>
        </p:spPr>
      </p:pic>
      <p:pic>
        <p:nvPicPr>
          <p:cNvPr id="41" name="Imagen 40"/>
          <p:cNvPicPr>
            <a:picLocks noChangeAspect="1"/>
          </p:cNvPicPr>
          <p:nvPr/>
        </p:nvPicPr>
        <p:blipFill>
          <a:blip r:embed="rId11"/>
          <a:stretch>
            <a:fillRect/>
          </a:stretch>
        </p:blipFill>
        <p:spPr>
          <a:xfrm>
            <a:off x="8800828" y="788729"/>
            <a:ext cx="3144725" cy="880902"/>
          </a:xfrm>
          <a:prstGeom prst="rect">
            <a:avLst/>
          </a:prstGeom>
        </p:spPr>
      </p:pic>
    </p:spTree>
    <p:extLst>
      <p:ext uri="{BB962C8B-B14F-4D97-AF65-F5344CB8AC3E}">
        <p14:creationId xmlns:p14="http://schemas.microsoft.com/office/powerpoint/2010/main" val="1242176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Identificación </a:t>
            </a:r>
            <a:r>
              <a:rPr lang="es-ES" dirty="0">
                <a:solidFill>
                  <a:schemeClr val="tx1"/>
                </a:solidFill>
                <a:latin typeface="+mj-lt"/>
                <a:cs typeface="Times New Roman" panose="02020603050405020304" pitchFamily="18" charset="0"/>
              </a:rPr>
              <a:t>del sistema Antena con péndulo invertido</a:t>
            </a:r>
            <a:endParaRPr lang="es-EC" dirty="0">
              <a:solidFill>
                <a:schemeClr val="tx1"/>
              </a:solidFill>
              <a:latin typeface="+mj-lt"/>
              <a:cs typeface="Times New Roman" panose="02020603050405020304" pitchFamily="18" charset="0"/>
            </a:endParaRPr>
          </a:p>
        </p:txBody>
      </p:sp>
      <p:pic>
        <p:nvPicPr>
          <p:cNvPr id="19" name="Imagen 18"/>
          <p:cNvPicPr/>
          <p:nvPr/>
        </p:nvPicPr>
        <p:blipFill>
          <a:blip r:embed="rId4"/>
          <a:stretch>
            <a:fillRect/>
          </a:stretch>
        </p:blipFill>
        <p:spPr>
          <a:xfrm>
            <a:off x="246447" y="2264071"/>
            <a:ext cx="5367020" cy="2497455"/>
          </a:xfrm>
          <a:prstGeom prst="rect">
            <a:avLst/>
          </a:prstGeom>
        </p:spPr>
      </p:pic>
      <p:pic>
        <p:nvPicPr>
          <p:cNvPr id="20" name="Imagen 19"/>
          <p:cNvPicPr/>
          <p:nvPr/>
        </p:nvPicPr>
        <p:blipFill>
          <a:blip r:embed="rId5"/>
          <a:stretch>
            <a:fillRect/>
          </a:stretch>
        </p:blipFill>
        <p:spPr>
          <a:xfrm>
            <a:off x="5859780" y="1657667"/>
            <a:ext cx="5722620" cy="3298825"/>
          </a:xfrm>
          <a:prstGeom prst="rect">
            <a:avLst/>
          </a:prstGeom>
        </p:spPr>
      </p:pic>
      <p:pic>
        <p:nvPicPr>
          <p:cNvPr id="21" name="Imagen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2037" y="4575252"/>
            <a:ext cx="2124439" cy="586052"/>
          </a:xfrm>
          <a:prstGeom prst="rect">
            <a:avLst/>
          </a:prstGeom>
        </p:spPr>
      </p:pic>
      <p:sp>
        <p:nvSpPr>
          <p:cNvPr id="22" name="Rectángulo 21"/>
          <p:cNvSpPr/>
          <p:nvPr/>
        </p:nvSpPr>
        <p:spPr>
          <a:xfrm>
            <a:off x="3847895" y="5187343"/>
            <a:ext cx="1653017" cy="369332"/>
          </a:xfrm>
          <a:prstGeom prst="rect">
            <a:avLst/>
          </a:prstGeom>
        </p:spPr>
        <p:txBody>
          <a:bodyPr wrap="none">
            <a:spAutoFit/>
          </a:bodyPr>
          <a:lstStyle/>
          <a:p>
            <a:r>
              <a:rPr lang="es-MX" altLang="en-US" dirty="0" smtClean="0" bmk="_Toc27658235">
                <a:latin typeface="Arial" panose="020B0604020202020204" pitchFamily="34" charset="0"/>
                <a:ea typeface="Calibri" panose="020F0502020204030204" pitchFamily="34" charset="0"/>
                <a:cs typeface="Times New Roman" panose="02020603050405020304" pitchFamily="18" charset="0"/>
              </a:rPr>
              <a:t>MSE=</a:t>
            </a:r>
            <a:r>
              <a:rPr lang="en-US" dirty="0" smtClean="0"/>
              <a:t>0.00010</a:t>
            </a:r>
            <a:endParaRPr lang="en-US" dirty="0"/>
          </a:p>
        </p:txBody>
      </p:sp>
      <p:sp>
        <p:nvSpPr>
          <p:cNvPr id="23" name="Rectángulo 22"/>
          <p:cNvSpPr/>
          <p:nvPr/>
        </p:nvSpPr>
        <p:spPr>
          <a:xfrm>
            <a:off x="3796598" y="5593842"/>
            <a:ext cx="1755609" cy="369332"/>
          </a:xfrm>
          <a:prstGeom prst="rect">
            <a:avLst/>
          </a:prstGeom>
        </p:spPr>
        <p:txBody>
          <a:bodyPr wrap="none">
            <a:spAutoFit/>
          </a:bodyPr>
          <a:lstStyle/>
          <a:p>
            <a:r>
              <a:rPr lang="es-MX" altLang="en-US" dirty="0" smtClean="0" bmk="_Toc27658235">
                <a:latin typeface="Arial" panose="020B0604020202020204" pitchFamily="34" charset="0"/>
                <a:ea typeface="Calibri" panose="020F0502020204030204" pitchFamily="34" charset="0"/>
                <a:cs typeface="Times New Roman" panose="02020603050405020304" pitchFamily="18" charset="0"/>
              </a:rPr>
              <a:t>MSE(%)=</a:t>
            </a:r>
            <a:r>
              <a:rPr lang="en-US" dirty="0" smtClean="0"/>
              <a:t>0.010</a:t>
            </a:r>
            <a:endParaRPr lang="en-US" dirty="0"/>
          </a:p>
        </p:txBody>
      </p:sp>
    </p:spTree>
    <p:extLst>
      <p:ext uri="{BB962C8B-B14F-4D97-AF65-F5344CB8AC3E}">
        <p14:creationId xmlns:p14="http://schemas.microsoft.com/office/powerpoint/2010/main" val="70971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Identificación </a:t>
            </a:r>
            <a:r>
              <a:rPr lang="es-ES" dirty="0">
                <a:solidFill>
                  <a:schemeClr val="tx1"/>
                </a:solidFill>
                <a:latin typeface="+mj-lt"/>
                <a:cs typeface="Times New Roman" panose="02020603050405020304" pitchFamily="18" charset="0"/>
              </a:rPr>
              <a:t>del sistema </a:t>
            </a:r>
            <a:r>
              <a:rPr lang="es-ES" dirty="0" smtClean="0">
                <a:solidFill>
                  <a:schemeClr val="tx1"/>
                </a:solidFill>
                <a:latin typeface="+mj-lt"/>
                <a:cs typeface="Times New Roman" panose="02020603050405020304" pitchFamily="18" charset="0"/>
              </a:rPr>
              <a:t>Tanques Acoplados</a:t>
            </a:r>
            <a:endParaRPr lang="es-EC" dirty="0">
              <a:solidFill>
                <a:schemeClr val="tx1"/>
              </a:solidFill>
              <a:latin typeface="+mj-lt"/>
              <a:cs typeface="Times New Roman" panose="02020603050405020304" pitchFamily="18" charset="0"/>
            </a:endParaRPr>
          </a:p>
        </p:txBody>
      </p:sp>
      <p:sp>
        <p:nvSpPr>
          <p:cNvPr id="7" name="Rectángulo 6"/>
          <p:cNvSpPr/>
          <p:nvPr/>
        </p:nvSpPr>
        <p:spPr>
          <a:xfrm>
            <a:off x="57981" y="1690761"/>
            <a:ext cx="5509522" cy="388696"/>
          </a:xfrm>
          <a:prstGeom prst="rect">
            <a:avLst/>
          </a:prstGeom>
        </p:spPr>
        <p:txBody>
          <a:bodyPr wrap="none">
            <a:spAutoFit/>
          </a:bodyPr>
          <a:lstStyle/>
          <a:p>
            <a:pPr indent="270510">
              <a:lnSpc>
                <a:spcPct val="107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Se presenta el siguiente sistema </a:t>
            </a:r>
            <a:r>
              <a:rPr lang="es-ES" dirty="0" smtClean="0">
                <a:latin typeface="Times New Roman" panose="02020603050405020304" pitchFamily="18" charset="0"/>
                <a:ea typeface="Calibri" panose="020F0502020204030204" pitchFamily="34" charset="0"/>
                <a:cs typeface="Times New Roman" panose="02020603050405020304" pitchFamily="18" charset="0"/>
              </a:rPr>
              <a:t>de Tanques Acoplados</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
          <p:cNvSpPr>
            <a:spLocks noChangeArrowheads="1"/>
          </p:cNvSpPr>
          <p:nvPr/>
        </p:nvSpPr>
        <p:spPr bwMode="auto">
          <a:xfrm>
            <a:off x="125401" y="3721877"/>
            <a:ext cx="509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smtClean="0" bmk="_Toc27658235">
                <a:latin typeface="Arial" panose="020B0604020202020204" pitchFamily="34" charset="0"/>
                <a:ea typeface="Calibri" panose="020F0502020204030204" pitchFamily="34" charset="0"/>
                <a:cs typeface="Times New Roman" panose="02020603050405020304" pitchFamily="18" charset="0"/>
              </a:rPr>
              <a:t>14</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s-MX" dirty="0" smtClean="0"/>
              <a:t>Esquema Tanques Acoplados</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14" name="Rectángulo 13"/>
          <p:cNvSpPr/>
          <p:nvPr/>
        </p:nvSpPr>
        <p:spPr>
          <a:xfrm>
            <a:off x="246447" y="4119781"/>
            <a:ext cx="5468553" cy="369332"/>
          </a:xfrm>
          <a:prstGeom prst="rect">
            <a:avLst/>
          </a:prstGeom>
        </p:spPr>
        <p:txBody>
          <a:bodyPr wrap="square">
            <a:spAutoFit/>
          </a:bodyPr>
          <a:lstStyle/>
          <a:p>
            <a:r>
              <a:rPr lang="es-ES" dirty="0" smtClean="0">
                <a:latin typeface="Times New Roman" panose="02020603050405020304" pitchFamily="18" charset="0"/>
                <a:ea typeface="Times New Roman" panose="02020603050405020304" pitchFamily="18" charset="0"/>
              </a:rPr>
              <a:t>Se considera el modelo proporcionado por </a:t>
            </a:r>
            <a:r>
              <a:rPr lang="es-ES" dirty="0" err="1" smtClean="0">
                <a:latin typeface="Times New Roman" panose="02020603050405020304" pitchFamily="18" charset="0"/>
                <a:ea typeface="Times New Roman" panose="02020603050405020304" pitchFamily="18" charset="0"/>
              </a:rPr>
              <a:t>Inteco</a:t>
            </a:r>
            <a:r>
              <a:rPr lang="es-ES" dirty="0" smtClean="0">
                <a:latin typeface="Times New Roman" panose="02020603050405020304" pitchFamily="18" charset="0"/>
                <a:ea typeface="Times New Roman" panose="02020603050405020304" pitchFamily="18" charset="0"/>
              </a:rPr>
              <a:t>.</a:t>
            </a:r>
            <a:endParaRPr lang="en-US" dirty="0"/>
          </a:p>
        </p:txBody>
      </p:sp>
      <p:sp>
        <p:nvSpPr>
          <p:cNvPr id="37" name="2 CuadroTexto"/>
          <p:cNvSpPr txBox="1"/>
          <p:nvPr/>
        </p:nvSpPr>
        <p:spPr>
          <a:xfrm>
            <a:off x="5701460" y="2980896"/>
            <a:ext cx="1798320" cy="830997"/>
          </a:xfrm>
          <a:prstGeom prst="rect">
            <a:avLst/>
          </a:prstGeom>
          <a:solidFill>
            <a:srgbClr val="FFFF66"/>
          </a:solidFill>
          <a:ln>
            <a:solidFill>
              <a:schemeClr val="tx1"/>
            </a:solidFill>
          </a:ln>
        </p:spPr>
        <p:txBody>
          <a:bodyPr wrap="square" rtlCol="0">
            <a:spAutoFit/>
          </a:bodyPr>
          <a:lstStyle/>
          <a:p>
            <a:pPr algn="ctr"/>
            <a:r>
              <a:rPr lang="es-EC" sz="1600" dirty="0" smtClean="0"/>
              <a:t>Obtención de patrones de entrenamiento</a:t>
            </a:r>
          </a:p>
        </p:txBody>
      </p:sp>
      <p:sp>
        <p:nvSpPr>
          <p:cNvPr id="38" name="2 CuadroTexto"/>
          <p:cNvSpPr txBox="1"/>
          <p:nvPr/>
        </p:nvSpPr>
        <p:spPr>
          <a:xfrm>
            <a:off x="7985423" y="2812843"/>
            <a:ext cx="1798320" cy="1077218"/>
          </a:xfrm>
          <a:prstGeom prst="rect">
            <a:avLst/>
          </a:prstGeom>
          <a:solidFill>
            <a:srgbClr val="FFFF66"/>
          </a:solidFill>
          <a:ln>
            <a:solidFill>
              <a:schemeClr val="tx1"/>
            </a:solidFill>
          </a:ln>
        </p:spPr>
        <p:txBody>
          <a:bodyPr wrap="square" rtlCol="0">
            <a:spAutoFit/>
          </a:bodyPr>
          <a:lstStyle/>
          <a:p>
            <a:pPr algn="ctr"/>
            <a:r>
              <a:rPr lang="es-EC" sz="1600" dirty="0" smtClean="0"/>
              <a:t>Creación, entrenamiento y exportación del modelo</a:t>
            </a:r>
          </a:p>
        </p:txBody>
      </p:sp>
      <p:sp>
        <p:nvSpPr>
          <p:cNvPr id="39" name="2 CuadroTexto"/>
          <p:cNvSpPr txBox="1"/>
          <p:nvPr/>
        </p:nvSpPr>
        <p:spPr>
          <a:xfrm>
            <a:off x="10269386" y="3012517"/>
            <a:ext cx="1798320" cy="584775"/>
          </a:xfrm>
          <a:prstGeom prst="rect">
            <a:avLst/>
          </a:prstGeom>
          <a:solidFill>
            <a:srgbClr val="FFFF66"/>
          </a:solidFill>
          <a:ln>
            <a:solidFill>
              <a:schemeClr val="tx1"/>
            </a:solidFill>
          </a:ln>
        </p:spPr>
        <p:txBody>
          <a:bodyPr wrap="square" rtlCol="0">
            <a:spAutoFit/>
          </a:bodyPr>
          <a:lstStyle/>
          <a:p>
            <a:pPr algn="ctr"/>
            <a:r>
              <a:rPr lang="es-EC" sz="1600" dirty="0" smtClean="0"/>
              <a:t>Importación del en MATLAB</a:t>
            </a:r>
          </a:p>
        </p:txBody>
      </p:sp>
      <p:cxnSp>
        <p:nvCxnSpPr>
          <p:cNvPr id="42" name="38 Conector recto de flecha"/>
          <p:cNvCxnSpPr>
            <a:stCxn id="37" idx="3"/>
          </p:cNvCxnSpPr>
          <p:nvPr/>
        </p:nvCxnSpPr>
        <p:spPr>
          <a:xfrm>
            <a:off x="7499780" y="3396395"/>
            <a:ext cx="485643" cy="11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38 Conector recto de flecha"/>
          <p:cNvCxnSpPr/>
          <p:nvPr/>
        </p:nvCxnSpPr>
        <p:spPr>
          <a:xfrm>
            <a:off x="9783743" y="3339474"/>
            <a:ext cx="485643" cy="11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3 Imagen" descr="tank2.bmp"/>
          <p:cNvPicPr/>
          <p:nvPr/>
        </p:nvPicPr>
        <p:blipFill>
          <a:blip r:embed="rId4" cstate="print"/>
          <a:stretch>
            <a:fillRect/>
          </a:stretch>
        </p:blipFill>
        <p:spPr>
          <a:xfrm>
            <a:off x="1932973" y="2057716"/>
            <a:ext cx="1115027" cy="1664161"/>
          </a:xfrm>
          <a:prstGeom prst="rect">
            <a:avLst/>
          </a:prstGeom>
        </p:spPr>
      </p:pic>
      <p:pic>
        <p:nvPicPr>
          <p:cNvPr id="20" name="Imagen 19"/>
          <p:cNvPicPr/>
          <p:nvPr/>
        </p:nvPicPr>
        <p:blipFill>
          <a:blip r:embed="rId5"/>
          <a:stretch>
            <a:fillRect/>
          </a:stretch>
        </p:blipFill>
        <p:spPr>
          <a:xfrm>
            <a:off x="1090963" y="4528936"/>
            <a:ext cx="3284220" cy="1465580"/>
          </a:xfrm>
          <a:prstGeom prst="rect">
            <a:avLst/>
          </a:prstGeom>
        </p:spPr>
      </p:pic>
      <p:sp>
        <p:nvSpPr>
          <p:cNvPr id="2" name="Rectángulo 1"/>
          <p:cNvSpPr/>
          <p:nvPr/>
        </p:nvSpPr>
        <p:spPr>
          <a:xfrm>
            <a:off x="396240" y="6258431"/>
            <a:ext cx="8229600" cy="646331"/>
          </a:xfrm>
          <a:prstGeom prst="rect">
            <a:avLst/>
          </a:prstGeom>
        </p:spPr>
        <p:txBody>
          <a:bodyPr wrap="square">
            <a:spAutoFit/>
          </a:bodyPr>
          <a:lstStyle/>
          <a:p>
            <a:r>
              <a:rPr lang="es-EC" dirty="0" err="1">
                <a:latin typeface="Times New Roman" panose="02020603050405020304" pitchFamily="18" charset="0"/>
                <a:ea typeface="Calibri" panose="020F0502020204030204" pitchFamily="34" charset="0"/>
              </a:rPr>
              <a:t>Inteco</a:t>
            </a:r>
            <a:r>
              <a:rPr lang="es-EC" dirty="0">
                <a:latin typeface="Times New Roman" panose="02020603050405020304" pitchFamily="18" charset="0"/>
                <a:ea typeface="Calibri" panose="020F0502020204030204" pitchFamily="34" charset="0"/>
              </a:rPr>
              <a:t> es el fabricante de los equipos de laboratorio de servomecanismos adquirido por la Universidad de las Fuerzas Armadas – ESPE.</a:t>
            </a:r>
            <a:endParaRPr lang="en-US" dirty="0"/>
          </a:p>
        </p:txBody>
      </p:sp>
      <p:pic>
        <p:nvPicPr>
          <p:cNvPr id="3" name="Imagen 2"/>
          <p:cNvPicPr>
            <a:picLocks noChangeAspect="1"/>
          </p:cNvPicPr>
          <p:nvPr/>
        </p:nvPicPr>
        <p:blipFill>
          <a:blip r:embed="rId6"/>
          <a:stretch>
            <a:fillRect/>
          </a:stretch>
        </p:blipFill>
        <p:spPr>
          <a:xfrm>
            <a:off x="6096000" y="4131729"/>
            <a:ext cx="5083656" cy="1667261"/>
          </a:xfrm>
          <a:prstGeom prst="rect">
            <a:avLst/>
          </a:prstGeom>
        </p:spPr>
      </p:pic>
      <p:pic>
        <p:nvPicPr>
          <p:cNvPr id="6" name="Imagen 5"/>
          <p:cNvPicPr>
            <a:picLocks noChangeAspect="1"/>
          </p:cNvPicPr>
          <p:nvPr/>
        </p:nvPicPr>
        <p:blipFill>
          <a:blip r:embed="rId7"/>
          <a:stretch>
            <a:fillRect/>
          </a:stretch>
        </p:blipFill>
        <p:spPr>
          <a:xfrm>
            <a:off x="5687789" y="677062"/>
            <a:ext cx="4351562" cy="1023189"/>
          </a:xfrm>
          <a:prstGeom prst="rect">
            <a:avLst/>
          </a:prstGeom>
        </p:spPr>
      </p:pic>
      <p:pic>
        <p:nvPicPr>
          <p:cNvPr id="8" name="Imagen 7"/>
          <p:cNvPicPr>
            <a:picLocks noChangeAspect="1"/>
          </p:cNvPicPr>
          <p:nvPr/>
        </p:nvPicPr>
        <p:blipFill>
          <a:blip r:embed="rId8"/>
          <a:stretch>
            <a:fillRect/>
          </a:stretch>
        </p:blipFill>
        <p:spPr>
          <a:xfrm>
            <a:off x="8193318" y="1686399"/>
            <a:ext cx="3504699" cy="1005610"/>
          </a:xfrm>
          <a:prstGeom prst="rect">
            <a:avLst/>
          </a:prstGeom>
        </p:spPr>
      </p:pic>
      <p:sp>
        <p:nvSpPr>
          <p:cNvPr id="9" name="Rectángulo 8"/>
          <p:cNvSpPr/>
          <p:nvPr/>
        </p:nvSpPr>
        <p:spPr>
          <a:xfrm>
            <a:off x="6315075" y="5052769"/>
            <a:ext cx="142875" cy="15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6238875" y="5052769"/>
            <a:ext cx="219075" cy="246221"/>
          </a:xfrm>
          <a:prstGeom prst="rect">
            <a:avLst/>
          </a:prstGeom>
          <a:noFill/>
        </p:spPr>
        <p:txBody>
          <a:bodyPr wrap="square" rtlCol="0">
            <a:spAutoFit/>
          </a:bodyPr>
          <a:lstStyle/>
          <a:p>
            <a:r>
              <a:rPr lang="en-US" sz="1000" dirty="0" smtClean="0"/>
              <a:t>5</a:t>
            </a:r>
            <a:endParaRPr lang="en-US" dirty="0"/>
          </a:p>
        </p:txBody>
      </p:sp>
      <p:sp>
        <p:nvSpPr>
          <p:cNvPr id="30" name="Rectángulo 29"/>
          <p:cNvSpPr/>
          <p:nvPr/>
        </p:nvSpPr>
        <p:spPr>
          <a:xfrm>
            <a:off x="8050443" y="5298990"/>
            <a:ext cx="142875" cy="15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adroTexto 30"/>
          <p:cNvSpPr txBox="1"/>
          <p:nvPr/>
        </p:nvSpPr>
        <p:spPr>
          <a:xfrm>
            <a:off x="7974243" y="5298990"/>
            <a:ext cx="219075" cy="246221"/>
          </a:xfrm>
          <a:prstGeom prst="rect">
            <a:avLst/>
          </a:prstGeom>
          <a:noFill/>
        </p:spPr>
        <p:txBody>
          <a:bodyPr wrap="square" rtlCol="0">
            <a:spAutoFit/>
          </a:bodyPr>
          <a:lstStyle/>
          <a:p>
            <a:r>
              <a:rPr lang="en-US" sz="1000" dirty="0"/>
              <a:t>8</a:t>
            </a:r>
            <a:endParaRPr lang="en-US" dirty="0"/>
          </a:p>
        </p:txBody>
      </p:sp>
      <p:sp>
        <p:nvSpPr>
          <p:cNvPr id="32" name="Rectángulo 31"/>
          <p:cNvSpPr/>
          <p:nvPr/>
        </p:nvSpPr>
        <p:spPr>
          <a:xfrm>
            <a:off x="9840893" y="5298990"/>
            <a:ext cx="142875" cy="15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adroTexto 32"/>
          <p:cNvSpPr txBox="1"/>
          <p:nvPr/>
        </p:nvSpPr>
        <p:spPr>
          <a:xfrm>
            <a:off x="9764693" y="5298990"/>
            <a:ext cx="219075" cy="246221"/>
          </a:xfrm>
          <a:prstGeom prst="rect">
            <a:avLst/>
          </a:prstGeom>
          <a:noFill/>
        </p:spPr>
        <p:txBody>
          <a:bodyPr wrap="square" rtlCol="0">
            <a:spAutoFit/>
          </a:bodyPr>
          <a:lstStyle/>
          <a:p>
            <a:r>
              <a:rPr lang="en-US" sz="1000" dirty="0"/>
              <a:t>2</a:t>
            </a:r>
            <a:endParaRPr lang="en-US" dirty="0"/>
          </a:p>
        </p:txBody>
      </p:sp>
    </p:spTree>
    <p:extLst>
      <p:ext uri="{BB962C8B-B14F-4D97-AF65-F5344CB8AC3E}">
        <p14:creationId xmlns:p14="http://schemas.microsoft.com/office/powerpoint/2010/main" val="3498006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9" grpId="0" animBg="1"/>
      <p:bldP spid="10" grpId="0"/>
      <p:bldP spid="30" grpId="0" animBg="1"/>
      <p:bldP spid="31" grpId="0"/>
      <p:bldP spid="32"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Identificación </a:t>
            </a:r>
            <a:r>
              <a:rPr lang="es-ES" dirty="0">
                <a:solidFill>
                  <a:schemeClr val="tx1"/>
                </a:solidFill>
                <a:latin typeface="+mj-lt"/>
                <a:cs typeface="Times New Roman" panose="02020603050405020304" pitchFamily="18" charset="0"/>
              </a:rPr>
              <a:t>del sistema </a:t>
            </a:r>
            <a:r>
              <a:rPr lang="es-ES" dirty="0" smtClean="0">
                <a:solidFill>
                  <a:schemeClr val="tx1"/>
                </a:solidFill>
                <a:latin typeface="+mj-lt"/>
                <a:cs typeface="Times New Roman" panose="02020603050405020304" pitchFamily="18" charset="0"/>
              </a:rPr>
              <a:t>Tanques Acoplados</a:t>
            </a:r>
            <a:endParaRPr lang="es-EC" dirty="0">
              <a:solidFill>
                <a:schemeClr val="tx1"/>
              </a:solidFill>
              <a:latin typeface="+mj-lt"/>
              <a:cs typeface="Times New Roman" panose="02020603050405020304" pitchFamily="18" charset="0"/>
            </a:endParaRPr>
          </a:p>
        </p:txBody>
      </p:sp>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2037" y="4575252"/>
            <a:ext cx="2124439" cy="586052"/>
          </a:xfrm>
          <a:prstGeom prst="rect">
            <a:avLst/>
          </a:prstGeom>
        </p:spPr>
      </p:pic>
      <p:sp>
        <p:nvSpPr>
          <p:cNvPr id="22" name="Rectángulo 21"/>
          <p:cNvSpPr/>
          <p:nvPr/>
        </p:nvSpPr>
        <p:spPr>
          <a:xfrm>
            <a:off x="3847895" y="5187343"/>
            <a:ext cx="1909497" cy="369332"/>
          </a:xfrm>
          <a:prstGeom prst="rect">
            <a:avLst/>
          </a:prstGeom>
        </p:spPr>
        <p:txBody>
          <a:bodyPr wrap="none">
            <a:spAutoFit/>
          </a:bodyPr>
          <a:lstStyle/>
          <a:p>
            <a:r>
              <a:rPr lang="es-MX" altLang="en-US" dirty="0" smtClean="0" bmk="_Toc27658235">
                <a:latin typeface="Arial" panose="020B0604020202020204" pitchFamily="34" charset="0"/>
                <a:ea typeface="Calibri" panose="020F0502020204030204" pitchFamily="34" charset="0"/>
                <a:cs typeface="Times New Roman" panose="02020603050405020304" pitchFamily="18" charset="0"/>
              </a:rPr>
              <a:t>MSE=</a:t>
            </a:r>
            <a:r>
              <a:rPr lang="en-US" dirty="0" smtClean="0"/>
              <a:t>0.0000014</a:t>
            </a:r>
            <a:endParaRPr lang="en-US" dirty="0"/>
          </a:p>
        </p:txBody>
      </p:sp>
      <p:sp>
        <p:nvSpPr>
          <p:cNvPr id="23" name="Rectángulo 22"/>
          <p:cNvSpPr/>
          <p:nvPr/>
        </p:nvSpPr>
        <p:spPr>
          <a:xfrm>
            <a:off x="3796598" y="5593842"/>
            <a:ext cx="2012089" cy="369332"/>
          </a:xfrm>
          <a:prstGeom prst="rect">
            <a:avLst/>
          </a:prstGeom>
        </p:spPr>
        <p:txBody>
          <a:bodyPr wrap="none">
            <a:spAutoFit/>
          </a:bodyPr>
          <a:lstStyle/>
          <a:p>
            <a:r>
              <a:rPr lang="es-MX" altLang="en-US" dirty="0" smtClean="0" bmk="_Toc27658235">
                <a:latin typeface="Arial" panose="020B0604020202020204" pitchFamily="34" charset="0"/>
                <a:ea typeface="Calibri" panose="020F0502020204030204" pitchFamily="34" charset="0"/>
                <a:cs typeface="Times New Roman" panose="02020603050405020304" pitchFamily="18" charset="0"/>
              </a:rPr>
              <a:t>MSE(%)=</a:t>
            </a:r>
            <a:r>
              <a:rPr lang="en-US" dirty="0" smtClean="0"/>
              <a:t>0.00014</a:t>
            </a:r>
            <a:endParaRPr lang="en-US" dirty="0"/>
          </a:p>
        </p:txBody>
      </p:sp>
      <p:pic>
        <p:nvPicPr>
          <p:cNvPr id="10" name="Imagen 9"/>
          <p:cNvPicPr/>
          <p:nvPr/>
        </p:nvPicPr>
        <p:blipFill>
          <a:blip r:embed="rId5"/>
          <a:stretch>
            <a:fillRect/>
          </a:stretch>
        </p:blipFill>
        <p:spPr>
          <a:xfrm>
            <a:off x="246447" y="1657667"/>
            <a:ext cx="4168140" cy="3087370"/>
          </a:xfrm>
          <a:prstGeom prst="rect">
            <a:avLst/>
          </a:prstGeom>
        </p:spPr>
      </p:pic>
      <p:pic>
        <p:nvPicPr>
          <p:cNvPr id="12" name="Imagen 11"/>
          <p:cNvPicPr/>
          <p:nvPr/>
        </p:nvPicPr>
        <p:blipFill>
          <a:blip r:embed="rId6"/>
          <a:stretch>
            <a:fillRect/>
          </a:stretch>
        </p:blipFill>
        <p:spPr>
          <a:xfrm>
            <a:off x="5924141" y="1527392"/>
            <a:ext cx="5503545" cy="3070860"/>
          </a:xfrm>
          <a:prstGeom prst="rect">
            <a:avLst/>
          </a:prstGeom>
        </p:spPr>
      </p:pic>
    </p:spTree>
    <p:extLst>
      <p:ext uri="{BB962C8B-B14F-4D97-AF65-F5344CB8AC3E}">
        <p14:creationId xmlns:p14="http://schemas.microsoft.com/office/powerpoint/2010/main" val="142578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09600" y="0"/>
            <a:ext cx="10972800" cy="1143000"/>
          </a:xfrm>
        </p:spPr>
        <p:txBody>
          <a:bodyPr/>
          <a:lstStyle/>
          <a:p>
            <a:r>
              <a:rPr lang="en-US" dirty="0" err="1">
                <a:solidFill>
                  <a:schemeClr val="tx1"/>
                </a:solidFill>
              </a:rPr>
              <a:t>Objetivos</a:t>
            </a:r>
            <a:endParaRPr lang="es-EC" dirty="0">
              <a:solidFill>
                <a:schemeClr val="tx1"/>
              </a:solidFill>
            </a:endParaRPr>
          </a:p>
        </p:txBody>
      </p:sp>
      <p:pic>
        <p:nvPicPr>
          <p:cNvPr id="7" name="6 Imagen"/>
          <p:cNvPicPr>
            <a:picLocks noChangeAspect="1" noChangeArrowheads="1"/>
          </p:cNvPicPr>
          <p:nvPr/>
        </p:nvPicPr>
        <p:blipFill>
          <a:blip r:embed="rId2"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359203" y="2418389"/>
            <a:ext cx="11223197" cy="1384995"/>
          </a:xfrm>
          <a:prstGeom prst="rect">
            <a:avLst/>
          </a:prstGeom>
          <a:noFill/>
        </p:spPr>
        <p:txBody>
          <a:bodyPr wrap="square" rtlCol="0">
            <a:spAutoFit/>
          </a:bodyPr>
          <a:lstStyle/>
          <a:p>
            <a:pPr algn="just"/>
            <a:r>
              <a:rPr lang="es-ES" sz="2800" dirty="0">
                <a:latin typeface="+mj-lt"/>
                <a:cs typeface="Times New Roman" panose="02020603050405020304" pitchFamily="18" charset="0"/>
              </a:rPr>
              <a:t>Desarrollar aplicaciones didácticas haciendo uso de la librería TensorFlow para resolver problemas de control de procesos realimentados mediante redes neuronales de aprendizaje profundo.</a:t>
            </a:r>
            <a:endParaRPr lang="es-EC" sz="1600" dirty="0">
              <a:latin typeface="+mj-lt"/>
              <a:cs typeface="Times New Roman" panose="02020603050405020304" pitchFamily="18" charset="0"/>
            </a:endParaRPr>
          </a:p>
        </p:txBody>
      </p:sp>
      <p:sp>
        <p:nvSpPr>
          <p:cNvPr id="9" name="8 CuadroTexto"/>
          <p:cNvSpPr txBox="1"/>
          <p:nvPr/>
        </p:nvSpPr>
        <p:spPr>
          <a:xfrm>
            <a:off x="426497" y="1457529"/>
            <a:ext cx="5406744" cy="646331"/>
          </a:xfrm>
          <a:prstGeom prst="rect">
            <a:avLst/>
          </a:prstGeom>
          <a:noFill/>
        </p:spPr>
        <p:txBody>
          <a:bodyPr wrap="square" rtlCol="0">
            <a:spAutoFit/>
          </a:bodyPr>
          <a:lstStyle/>
          <a:p>
            <a:r>
              <a:rPr lang="en-US" sz="3600" b="1" dirty="0" smtClean="0"/>
              <a:t>General</a:t>
            </a:r>
            <a:endParaRPr lang="es-EC" sz="3600" b="1" dirty="0"/>
          </a:p>
        </p:txBody>
      </p:sp>
      <p:sp>
        <p:nvSpPr>
          <p:cNvPr id="2" name="Marcador de número de diapositiva 1"/>
          <p:cNvSpPr>
            <a:spLocks noGrp="1"/>
          </p:cNvSpPr>
          <p:nvPr>
            <p:ph type="sldNum" sz="quarter" idx="12"/>
          </p:nvPr>
        </p:nvSpPr>
        <p:spPr/>
        <p:txBody>
          <a:bodyPr/>
          <a:lstStyle/>
          <a:p>
            <a:fld id="{36A1D658-A843-46FE-BDD4-784B44489221}" type="slidenum">
              <a:rPr lang="es-EC" smtClean="0"/>
              <a:t>2</a:t>
            </a:fld>
            <a:endParaRPr lang="es-EC" dirty="0"/>
          </a:p>
        </p:txBody>
      </p:sp>
    </p:spTree>
    <p:extLst>
      <p:ext uri="{BB962C8B-B14F-4D97-AF65-F5344CB8AC3E}">
        <p14:creationId xmlns:p14="http://schemas.microsoft.com/office/powerpoint/2010/main" val="2087846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Identificación </a:t>
            </a:r>
            <a:r>
              <a:rPr lang="es-ES" dirty="0">
                <a:solidFill>
                  <a:schemeClr val="tx1"/>
                </a:solidFill>
                <a:latin typeface="+mj-lt"/>
                <a:cs typeface="Times New Roman" panose="02020603050405020304" pitchFamily="18" charset="0"/>
              </a:rPr>
              <a:t>del sistema </a:t>
            </a:r>
            <a:r>
              <a:rPr lang="es-ES" dirty="0" smtClean="0">
                <a:solidFill>
                  <a:schemeClr val="tx1"/>
                </a:solidFill>
                <a:latin typeface="+mj-lt"/>
                <a:cs typeface="Times New Roman" panose="02020603050405020304" pitchFamily="18" charset="0"/>
              </a:rPr>
              <a:t>Viga y Bola</a:t>
            </a:r>
            <a:endParaRPr lang="es-EC" dirty="0">
              <a:solidFill>
                <a:schemeClr val="tx1"/>
              </a:solidFill>
              <a:latin typeface="+mj-lt"/>
              <a:cs typeface="Times New Roman" panose="02020603050405020304" pitchFamily="18" charset="0"/>
            </a:endParaRPr>
          </a:p>
        </p:txBody>
      </p:sp>
      <p:sp>
        <p:nvSpPr>
          <p:cNvPr id="7" name="Rectángulo 6"/>
          <p:cNvSpPr/>
          <p:nvPr/>
        </p:nvSpPr>
        <p:spPr>
          <a:xfrm>
            <a:off x="57981" y="1690761"/>
            <a:ext cx="4741041" cy="388696"/>
          </a:xfrm>
          <a:prstGeom prst="rect">
            <a:avLst/>
          </a:prstGeom>
        </p:spPr>
        <p:txBody>
          <a:bodyPr wrap="none">
            <a:spAutoFit/>
          </a:bodyPr>
          <a:lstStyle/>
          <a:p>
            <a:pPr indent="270510">
              <a:lnSpc>
                <a:spcPct val="107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Se presenta el siguiente sistema de </a:t>
            </a:r>
            <a:r>
              <a:rPr lang="es-ES" dirty="0" smtClean="0">
                <a:latin typeface="Times New Roman" panose="02020603050405020304" pitchFamily="18" charset="0"/>
                <a:ea typeface="Calibri" panose="020F0502020204030204" pitchFamily="34" charset="0"/>
                <a:cs typeface="Times New Roman" panose="02020603050405020304" pitchFamily="18" charset="0"/>
              </a:rPr>
              <a:t>viga y bola</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
          <p:cNvSpPr>
            <a:spLocks noChangeArrowheads="1"/>
          </p:cNvSpPr>
          <p:nvPr/>
        </p:nvSpPr>
        <p:spPr bwMode="auto">
          <a:xfrm>
            <a:off x="125401" y="3721877"/>
            <a:ext cx="50942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s-MX" altLang="en-US" b="1"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es-MX" altLang="en-US" b="1" i="1"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lang="es-MX" altLang="en-US" b="1" i="1" dirty="0" smtClean="0" bmk="_Toc27658235">
                <a:latin typeface="Arial" panose="020B0604020202020204" pitchFamily="34" charset="0"/>
                <a:ea typeface="Calibri" panose="020F0502020204030204" pitchFamily="34" charset="0"/>
                <a:cs typeface="Times New Roman" panose="02020603050405020304" pitchFamily="18" charset="0"/>
              </a:rPr>
              <a:t>14</a:t>
            </a:r>
            <a:r>
              <a:rPr kumimoji="0" lang="es-MX" altLang="en-US" b="1" i="1"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s-MX" altLang="en-US" b="0" i="0" u="none" strike="noStrike" cap="none" normalizeH="0" baseline="0" dirty="0" smtClean="0" bmk="_Toc27658235">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s-ES" dirty="0"/>
              <a:t>Diagrama de viga y bola</a:t>
            </a:r>
            <a:endParaRPr kumimoji="0" lang="es-MX"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14" name="Rectángulo 13"/>
          <p:cNvSpPr/>
          <p:nvPr/>
        </p:nvSpPr>
        <p:spPr>
          <a:xfrm>
            <a:off x="246447" y="4119781"/>
            <a:ext cx="5468553" cy="646331"/>
          </a:xfrm>
          <a:prstGeom prst="rect">
            <a:avLst/>
          </a:prstGeom>
        </p:spPr>
        <p:txBody>
          <a:bodyPr wrap="square">
            <a:spAutoFit/>
          </a:bodyPr>
          <a:lstStyle/>
          <a:p>
            <a:r>
              <a:rPr lang="es-ES" dirty="0">
                <a:latin typeface="Times New Roman" panose="02020603050405020304" pitchFamily="18" charset="0"/>
                <a:ea typeface="Times New Roman" panose="02020603050405020304" pitchFamily="18" charset="0"/>
              </a:rPr>
              <a:t>Este sistema puede ser representado por las siguientes ecuaciones</a:t>
            </a:r>
            <a:endParaRPr lang="en-US" dirty="0"/>
          </a:p>
        </p:txBody>
      </p:sp>
      <p:sp>
        <p:nvSpPr>
          <p:cNvPr id="24" name="Rectángulo 23"/>
          <p:cNvSpPr/>
          <p:nvPr/>
        </p:nvSpPr>
        <p:spPr>
          <a:xfrm>
            <a:off x="331356" y="5733629"/>
            <a:ext cx="4594015" cy="369332"/>
          </a:xfrm>
          <a:prstGeom prst="rect">
            <a:avLst/>
          </a:prstGeom>
        </p:spPr>
        <p:txBody>
          <a:bodyPr wrap="none">
            <a:spAutoFit/>
          </a:bodyPr>
          <a:lstStyle/>
          <a:p>
            <a:r>
              <a:rPr lang="es-ES" dirty="0">
                <a:latin typeface="Times New Roman" panose="02020603050405020304" pitchFamily="18" charset="0"/>
                <a:ea typeface="Calibri" panose="020F0502020204030204" pitchFamily="34" charset="0"/>
              </a:rPr>
              <a:t>Y u, es la fuerza aplicada a la viga por el </a:t>
            </a:r>
            <a:r>
              <a:rPr lang="es-ES" dirty="0" smtClean="0">
                <a:latin typeface="Times New Roman" panose="02020603050405020304" pitchFamily="18" charset="0"/>
                <a:ea typeface="Calibri" panose="020F0502020204030204" pitchFamily="34" charset="0"/>
              </a:rPr>
              <a:t>motor</a:t>
            </a:r>
            <a:r>
              <a:rPr lang="es-ES" dirty="0" smtClean="0">
                <a:latin typeface="Times New Roman" panose="02020603050405020304" pitchFamily="18" charset="0"/>
                <a:ea typeface="Times New Roman" panose="02020603050405020304" pitchFamily="18" charset="0"/>
              </a:rPr>
              <a:t>.</a:t>
            </a:r>
            <a:endParaRPr lang="en-US" dirty="0"/>
          </a:p>
        </p:txBody>
      </p:sp>
      <p:sp>
        <p:nvSpPr>
          <p:cNvPr id="37" name="2 CuadroTexto"/>
          <p:cNvSpPr txBox="1"/>
          <p:nvPr/>
        </p:nvSpPr>
        <p:spPr>
          <a:xfrm>
            <a:off x="5715000" y="2597452"/>
            <a:ext cx="1798320" cy="830997"/>
          </a:xfrm>
          <a:prstGeom prst="rect">
            <a:avLst/>
          </a:prstGeom>
          <a:solidFill>
            <a:srgbClr val="FFFF66"/>
          </a:solidFill>
          <a:ln>
            <a:solidFill>
              <a:schemeClr val="tx1"/>
            </a:solidFill>
          </a:ln>
        </p:spPr>
        <p:txBody>
          <a:bodyPr wrap="square" rtlCol="0">
            <a:spAutoFit/>
          </a:bodyPr>
          <a:lstStyle/>
          <a:p>
            <a:pPr algn="ctr"/>
            <a:r>
              <a:rPr lang="es-EC" sz="1600" dirty="0" smtClean="0"/>
              <a:t>Obtención de patrones de entrenamiento</a:t>
            </a:r>
          </a:p>
        </p:txBody>
      </p:sp>
      <p:sp>
        <p:nvSpPr>
          <p:cNvPr id="38" name="2 CuadroTexto"/>
          <p:cNvSpPr txBox="1"/>
          <p:nvPr/>
        </p:nvSpPr>
        <p:spPr>
          <a:xfrm>
            <a:off x="7998963" y="2429399"/>
            <a:ext cx="1798320" cy="1077218"/>
          </a:xfrm>
          <a:prstGeom prst="rect">
            <a:avLst/>
          </a:prstGeom>
          <a:solidFill>
            <a:srgbClr val="FFFF66"/>
          </a:solidFill>
          <a:ln>
            <a:solidFill>
              <a:schemeClr val="tx1"/>
            </a:solidFill>
          </a:ln>
        </p:spPr>
        <p:txBody>
          <a:bodyPr wrap="square" rtlCol="0">
            <a:spAutoFit/>
          </a:bodyPr>
          <a:lstStyle/>
          <a:p>
            <a:pPr algn="ctr"/>
            <a:r>
              <a:rPr lang="es-EC" sz="1600" dirty="0" smtClean="0"/>
              <a:t>Creación, entrenamiento y exportación del modelo</a:t>
            </a:r>
          </a:p>
        </p:txBody>
      </p:sp>
      <p:sp>
        <p:nvSpPr>
          <p:cNvPr id="39" name="2 CuadroTexto"/>
          <p:cNvSpPr txBox="1"/>
          <p:nvPr/>
        </p:nvSpPr>
        <p:spPr>
          <a:xfrm>
            <a:off x="10282926" y="2629073"/>
            <a:ext cx="1798320" cy="584775"/>
          </a:xfrm>
          <a:prstGeom prst="rect">
            <a:avLst/>
          </a:prstGeom>
          <a:solidFill>
            <a:srgbClr val="FFFF66"/>
          </a:solidFill>
          <a:ln>
            <a:solidFill>
              <a:schemeClr val="tx1"/>
            </a:solidFill>
          </a:ln>
        </p:spPr>
        <p:txBody>
          <a:bodyPr wrap="square" rtlCol="0">
            <a:spAutoFit/>
          </a:bodyPr>
          <a:lstStyle/>
          <a:p>
            <a:pPr algn="ctr"/>
            <a:r>
              <a:rPr lang="es-EC" sz="1600" dirty="0" smtClean="0"/>
              <a:t>Importación del en MATLAB</a:t>
            </a:r>
          </a:p>
        </p:txBody>
      </p:sp>
      <p:pic>
        <p:nvPicPr>
          <p:cNvPr id="27" name="Imagen 26"/>
          <p:cNvPicPr>
            <a:picLocks noChangeAspect="1"/>
          </p:cNvPicPr>
          <p:nvPr/>
        </p:nvPicPr>
        <p:blipFill>
          <a:blip r:embed="rId4"/>
          <a:stretch>
            <a:fillRect/>
          </a:stretch>
        </p:blipFill>
        <p:spPr>
          <a:xfrm>
            <a:off x="7868475" y="4091209"/>
            <a:ext cx="4066851" cy="1438857"/>
          </a:xfrm>
          <a:prstGeom prst="rect">
            <a:avLst/>
          </a:prstGeom>
        </p:spPr>
      </p:pic>
      <p:cxnSp>
        <p:nvCxnSpPr>
          <p:cNvPr id="42" name="38 Conector recto de flecha"/>
          <p:cNvCxnSpPr>
            <a:stCxn id="37" idx="3"/>
          </p:cNvCxnSpPr>
          <p:nvPr/>
        </p:nvCxnSpPr>
        <p:spPr>
          <a:xfrm>
            <a:off x="7513320" y="3012951"/>
            <a:ext cx="485643" cy="11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38 Conector recto de flecha"/>
          <p:cNvCxnSpPr/>
          <p:nvPr/>
        </p:nvCxnSpPr>
        <p:spPr>
          <a:xfrm>
            <a:off x="9797283" y="2956030"/>
            <a:ext cx="485643" cy="11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5"/>
          <a:stretch>
            <a:fillRect/>
          </a:stretch>
        </p:blipFill>
        <p:spPr>
          <a:xfrm>
            <a:off x="134324" y="4827016"/>
            <a:ext cx="3371850" cy="723900"/>
          </a:xfrm>
          <a:prstGeom prst="rect">
            <a:avLst/>
          </a:prstGeom>
        </p:spPr>
      </p:pic>
      <p:pic>
        <p:nvPicPr>
          <p:cNvPr id="3" name="Imagen 2"/>
          <p:cNvPicPr>
            <a:picLocks noChangeAspect="1"/>
          </p:cNvPicPr>
          <p:nvPr/>
        </p:nvPicPr>
        <p:blipFill>
          <a:blip r:embed="rId6"/>
          <a:stretch>
            <a:fillRect/>
          </a:stretch>
        </p:blipFill>
        <p:spPr>
          <a:xfrm>
            <a:off x="3568565" y="4755350"/>
            <a:ext cx="2028693" cy="795566"/>
          </a:xfrm>
          <a:prstGeom prst="rect">
            <a:avLst/>
          </a:prstGeom>
        </p:spPr>
      </p:pic>
      <p:pic>
        <p:nvPicPr>
          <p:cNvPr id="21" name="Imagen 20"/>
          <p:cNvPicPr/>
          <p:nvPr/>
        </p:nvPicPr>
        <p:blipFill>
          <a:blip r:embed="rId7"/>
          <a:stretch>
            <a:fillRect/>
          </a:stretch>
        </p:blipFill>
        <p:spPr>
          <a:xfrm>
            <a:off x="1228727" y="2131607"/>
            <a:ext cx="2747009" cy="1529366"/>
          </a:xfrm>
          <a:prstGeom prst="rect">
            <a:avLst/>
          </a:prstGeom>
        </p:spPr>
      </p:pic>
      <p:pic>
        <p:nvPicPr>
          <p:cNvPr id="22" name="Imagen 21"/>
          <p:cNvPicPr/>
          <p:nvPr/>
        </p:nvPicPr>
        <p:blipFill>
          <a:blip r:embed="rId8"/>
          <a:stretch>
            <a:fillRect/>
          </a:stretch>
        </p:blipFill>
        <p:spPr>
          <a:xfrm>
            <a:off x="5544096" y="3567521"/>
            <a:ext cx="2324379" cy="2667656"/>
          </a:xfrm>
          <a:prstGeom prst="rect">
            <a:avLst/>
          </a:prstGeom>
        </p:spPr>
      </p:pic>
      <p:pic>
        <p:nvPicPr>
          <p:cNvPr id="4" name="Imagen 3"/>
          <p:cNvPicPr>
            <a:picLocks noChangeAspect="1"/>
          </p:cNvPicPr>
          <p:nvPr/>
        </p:nvPicPr>
        <p:blipFill>
          <a:blip r:embed="rId9"/>
          <a:stretch>
            <a:fillRect/>
          </a:stretch>
        </p:blipFill>
        <p:spPr>
          <a:xfrm>
            <a:off x="5544096" y="712482"/>
            <a:ext cx="3527716" cy="957696"/>
          </a:xfrm>
          <a:prstGeom prst="rect">
            <a:avLst/>
          </a:prstGeom>
        </p:spPr>
      </p:pic>
      <p:pic>
        <p:nvPicPr>
          <p:cNvPr id="5" name="Imagen 4"/>
          <p:cNvPicPr>
            <a:picLocks noChangeAspect="1"/>
          </p:cNvPicPr>
          <p:nvPr/>
        </p:nvPicPr>
        <p:blipFill>
          <a:blip r:embed="rId10"/>
          <a:stretch>
            <a:fillRect/>
          </a:stretch>
        </p:blipFill>
        <p:spPr>
          <a:xfrm>
            <a:off x="8910232" y="1443153"/>
            <a:ext cx="3066731" cy="974268"/>
          </a:xfrm>
          <a:prstGeom prst="rect">
            <a:avLst/>
          </a:prstGeom>
        </p:spPr>
      </p:pic>
    </p:spTree>
    <p:extLst>
      <p:ext uri="{BB962C8B-B14F-4D97-AF65-F5344CB8AC3E}">
        <p14:creationId xmlns:p14="http://schemas.microsoft.com/office/powerpoint/2010/main" val="2314620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Identificación </a:t>
            </a:r>
            <a:r>
              <a:rPr lang="es-ES" dirty="0">
                <a:solidFill>
                  <a:schemeClr val="tx1"/>
                </a:solidFill>
                <a:latin typeface="+mj-lt"/>
                <a:cs typeface="Times New Roman" panose="02020603050405020304" pitchFamily="18" charset="0"/>
              </a:rPr>
              <a:t>del sistema </a:t>
            </a:r>
            <a:r>
              <a:rPr lang="es-ES" dirty="0" smtClean="0">
                <a:solidFill>
                  <a:schemeClr val="tx1"/>
                </a:solidFill>
                <a:latin typeface="+mj-lt"/>
                <a:cs typeface="Times New Roman" panose="02020603050405020304" pitchFamily="18" charset="0"/>
              </a:rPr>
              <a:t>Viga y Bola</a:t>
            </a:r>
            <a:endParaRPr lang="es-EC" dirty="0">
              <a:solidFill>
                <a:schemeClr val="tx1"/>
              </a:solidFill>
              <a:latin typeface="+mj-lt"/>
              <a:cs typeface="Times New Roman" panose="02020603050405020304" pitchFamily="18" charset="0"/>
            </a:endParaRPr>
          </a:p>
        </p:txBody>
      </p:sp>
      <p:pic>
        <p:nvPicPr>
          <p:cNvPr id="19" name="Imagen 18"/>
          <p:cNvPicPr/>
          <p:nvPr/>
        </p:nvPicPr>
        <p:blipFill>
          <a:blip r:embed="rId4"/>
          <a:stretch>
            <a:fillRect/>
          </a:stretch>
        </p:blipFill>
        <p:spPr>
          <a:xfrm>
            <a:off x="0" y="1623658"/>
            <a:ext cx="5731510" cy="3237865"/>
          </a:xfrm>
          <a:prstGeom prst="rect">
            <a:avLst/>
          </a:prstGeom>
        </p:spPr>
      </p:pic>
      <p:pic>
        <p:nvPicPr>
          <p:cNvPr id="20" name="Imagen 19"/>
          <p:cNvPicPr/>
          <p:nvPr/>
        </p:nvPicPr>
        <p:blipFill>
          <a:blip r:embed="rId5"/>
          <a:stretch>
            <a:fillRect/>
          </a:stretch>
        </p:blipFill>
        <p:spPr>
          <a:xfrm>
            <a:off x="6151447" y="1647146"/>
            <a:ext cx="5840730" cy="3473282"/>
          </a:xfrm>
          <a:prstGeom prst="rect">
            <a:avLst/>
          </a:prstGeom>
        </p:spPr>
      </p:pic>
      <p:pic>
        <p:nvPicPr>
          <p:cNvPr id="23" name="Imagen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4797" y="4853272"/>
            <a:ext cx="2124439" cy="586052"/>
          </a:xfrm>
          <a:prstGeom prst="rect">
            <a:avLst/>
          </a:prstGeom>
        </p:spPr>
      </p:pic>
      <p:sp>
        <p:nvSpPr>
          <p:cNvPr id="25" name="Rectángulo 24"/>
          <p:cNvSpPr/>
          <p:nvPr/>
        </p:nvSpPr>
        <p:spPr>
          <a:xfrm>
            <a:off x="4190655" y="5465363"/>
            <a:ext cx="2140330" cy="369332"/>
          </a:xfrm>
          <a:prstGeom prst="rect">
            <a:avLst/>
          </a:prstGeom>
        </p:spPr>
        <p:txBody>
          <a:bodyPr wrap="none">
            <a:spAutoFit/>
          </a:bodyPr>
          <a:lstStyle/>
          <a:p>
            <a:r>
              <a:rPr lang="es-MX" altLang="en-US" dirty="0" smtClean="0" bmk="_Toc27658235">
                <a:latin typeface="Arial" panose="020B0604020202020204" pitchFamily="34" charset="0"/>
                <a:ea typeface="Calibri" panose="020F0502020204030204" pitchFamily="34" charset="0"/>
                <a:cs typeface="Times New Roman" panose="02020603050405020304" pitchFamily="18" charset="0"/>
              </a:rPr>
              <a:t>MSE=</a:t>
            </a:r>
            <a:r>
              <a:rPr lang="en-US" dirty="0"/>
              <a:t>1.84416E-08</a:t>
            </a:r>
          </a:p>
        </p:txBody>
      </p:sp>
      <p:sp>
        <p:nvSpPr>
          <p:cNvPr id="26" name="Rectángulo 25"/>
          <p:cNvSpPr/>
          <p:nvPr/>
        </p:nvSpPr>
        <p:spPr>
          <a:xfrm>
            <a:off x="4139358" y="5871862"/>
            <a:ext cx="2435282" cy="369332"/>
          </a:xfrm>
          <a:prstGeom prst="rect">
            <a:avLst/>
          </a:prstGeom>
        </p:spPr>
        <p:txBody>
          <a:bodyPr wrap="none">
            <a:spAutoFit/>
          </a:bodyPr>
          <a:lstStyle/>
          <a:p>
            <a:r>
              <a:rPr lang="es-MX" altLang="en-US" dirty="0" smtClean="0" bmk="_Toc27658235">
                <a:latin typeface="Arial" panose="020B0604020202020204" pitchFamily="34" charset="0"/>
                <a:ea typeface="Calibri" panose="020F0502020204030204" pitchFamily="34" charset="0"/>
                <a:cs typeface="Times New Roman" panose="02020603050405020304" pitchFamily="18" charset="0"/>
              </a:rPr>
              <a:t>MSE(%)=</a:t>
            </a:r>
            <a:r>
              <a:rPr lang="en-US" dirty="0"/>
              <a:t>1.8442E-06 </a:t>
            </a:r>
          </a:p>
        </p:txBody>
      </p:sp>
    </p:spTree>
    <p:extLst>
      <p:ext uri="{BB962C8B-B14F-4D97-AF65-F5344CB8AC3E}">
        <p14:creationId xmlns:p14="http://schemas.microsoft.com/office/powerpoint/2010/main" val="3519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Neuronal Inverso Antena </a:t>
            </a:r>
            <a:r>
              <a:rPr lang="es-ES" dirty="0">
                <a:solidFill>
                  <a:schemeClr val="tx1"/>
                </a:solidFill>
                <a:latin typeface="+mj-lt"/>
                <a:cs typeface="Times New Roman" panose="02020603050405020304" pitchFamily="18" charset="0"/>
              </a:rPr>
              <a:t>con péndulo invertido</a:t>
            </a:r>
            <a:endParaRPr lang="es-EC" dirty="0">
              <a:solidFill>
                <a:schemeClr val="tx1"/>
              </a:solidFill>
              <a:latin typeface="+mj-lt"/>
              <a:cs typeface="Times New Roman" panose="02020603050405020304" pitchFamily="18" charset="0"/>
            </a:endParaRPr>
          </a:p>
        </p:txBody>
      </p:sp>
      <p:sp>
        <p:nvSpPr>
          <p:cNvPr id="38" name="2 CuadroTexto"/>
          <p:cNvSpPr txBox="1"/>
          <p:nvPr/>
        </p:nvSpPr>
        <p:spPr>
          <a:xfrm>
            <a:off x="820923" y="1674352"/>
            <a:ext cx="1798320" cy="1077218"/>
          </a:xfrm>
          <a:prstGeom prst="rect">
            <a:avLst/>
          </a:prstGeom>
          <a:solidFill>
            <a:srgbClr val="FFFF66"/>
          </a:solidFill>
          <a:ln>
            <a:solidFill>
              <a:schemeClr val="tx1"/>
            </a:solidFill>
          </a:ln>
        </p:spPr>
        <p:txBody>
          <a:bodyPr wrap="square" rtlCol="0">
            <a:spAutoFit/>
          </a:bodyPr>
          <a:lstStyle/>
          <a:p>
            <a:pPr algn="ctr"/>
            <a:r>
              <a:rPr lang="es-EC" sz="1600" dirty="0" smtClean="0"/>
              <a:t>Creación, entrenamiento y exportación del modelo</a:t>
            </a:r>
          </a:p>
        </p:txBody>
      </p:sp>
      <p:sp>
        <p:nvSpPr>
          <p:cNvPr id="39" name="2 CuadroTexto"/>
          <p:cNvSpPr txBox="1"/>
          <p:nvPr/>
        </p:nvSpPr>
        <p:spPr>
          <a:xfrm>
            <a:off x="3104886" y="1874026"/>
            <a:ext cx="1798320" cy="584775"/>
          </a:xfrm>
          <a:prstGeom prst="rect">
            <a:avLst/>
          </a:prstGeom>
          <a:solidFill>
            <a:srgbClr val="FFFF66"/>
          </a:solidFill>
          <a:ln>
            <a:solidFill>
              <a:schemeClr val="tx1"/>
            </a:solidFill>
          </a:ln>
        </p:spPr>
        <p:txBody>
          <a:bodyPr wrap="square" rtlCol="0">
            <a:spAutoFit/>
          </a:bodyPr>
          <a:lstStyle/>
          <a:p>
            <a:pPr algn="ctr"/>
            <a:r>
              <a:rPr lang="es-EC" sz="1600" dirty="0" smtClean="0"/>
              <a:t>Importación del en MATLAB</a:t>
            </a:r>
          </a:p>
        </p:txBody>
      </p:sp>
      <p:cxnSp>
        <p:nvCxnSpPr>
          <p:cNvPr id="44" name="38 Conector recto de flecha"/>
          <p:cNvCxnSpPr/>
          <p:nvPr/>
        </p:nvCxnSpPr>
        <p:spPr>
          <a:xfrm>
            <a:off x="2619243" y="2200983"/>
            <a:ext cx="485643" cy="11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Imagen 18"/>
          <p:cNvPicPr/>
          <p:nvPr/>
        </p:nvPicPr>
        <p:blipFill>
          <a:blip r:embed="rId4"/>
          <a:stretch>
            <a:fillRect/>
          </a:stretch>
        </p:blipFill>
        <p:spPr>
          <a:xfrm>
            <a:off x="1572247" y="2985432"/>
            <a:ext cx="2579634" cy="3137248"/>
          </a:xfrm>
          <a:prstGeom prst="rect">
            <a:avLst/>
          </a:prstGeom>
        </p:spPr>
      </p:pic>
      <p:pic>
        <p:nvPicPr>
          <p:cNvPr id="2" name="Imagen 1"/>
          <p:cNvPicPr>
            <a:picLocks noChangeAspect="1"/>
          </p:cNvPicPr>
          <p:nvPr/>
        </p:nvPicPr>
        <p:blipFill>
          <a:blip r:embed="rId5"/>
          <a:stretch>
            <a:fillRect/>
          </a:stretch>
        </p:blipFill>
        <p:spPr>
          <a:xfrm>
            <a:off x="6448102" y="1468922"/>
            <a:ext cx="3753174" cy="1320082"/>
          </a:xfrm>
          <a:prstGeom prst="rect">
            <a:avLst/>
          </a:prstGeom>
        </p:spPr>
      </p:pic>
      <p:pic>
        <p:nvPicPr>
          <p:cNvPr id="3" name="Imagen 2"/>
          <p:cNvPicPr>
            <a:picLocks noChangeAspect="1"/>
          </p:cNvPicPr>
          <p:nvPr/>
        </p:nvPicPr>
        <p:blipFill>
          <a:blip r:embed="rId6"/>
          <a:stretch>
            <a:fillRect/>
          </a:stretch>
        </p:blipFill>
        <p:spPr>
          <a:xfrm>
            <a:off x="4523357" y="3591169"/>
            <a:ext cx="7287644" cy="1360272"/>
          </a:xfrm>
          <a:prstGeom prst="rect">
            <a:avLst/>
          </a:prstGeom>
        </p:spPr>
      </p:pic>
    </p:spTree>
    <p:extLst>
      <p:ext uri="{BB962C8B-B14F-4D97-AF65-F5344CB8AC3E}">
        <p14:creationId xmlns:p14="http://schemas.microsoft.com/office/powerpoint/2010/main" val="1099262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Neuronal Inverso Antena </a:t>
            </a:r>
            <a:r>
              <a:rPr lang="es-ES" dirty="0">
                <a:solidFill>
                  <a:schemeClr val="tx1"/>
                </a:solidFill>
                <a:latin typeface="+mj-lt"/>
                <a:cs typeface="Times New Roman" panose="02020603050405020304" pitchFamily="18" charset="0"/>
              </a:rPr>
              <a:t>con péndulo invertido</a:t>
            </a:r>
            <a:endParaRPr lang="es-EC" dirty="0">
              <a:solidFill>
                <a:schemeClr val="tx1"/>
              </a:solidFill>
              <a:latin typeface="+mj-lt"/>
              <a:cs typeface="Times New Roman" panose="02020603050405020304" pitchFamily="18" charset="0"/>
            </a:endParaRPr>
          </a:p>
        </p:txBody>
      </p:sp>
      <p:pic>
        <p:nvPicPr>
          <p:cNvPr id="12" name="Imagen 11"/>
          <p:cNvPicPr/>
          <p:nvPr/>
        </p:nvPicPr>
        <p:blipFill>
          <a:blip r:embed="rId4"/>
          <a:stretch>
            <a:fillRect/>
          </a:stretch>
        </p:blipFill>
        <p:spPr>
          <a:xfrm>
            <a:off x="246447" y="1650832"/>
            <a:ext cx="5097077" cy="3064044"/>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5143500" y="1155064"/>
                <a:ext cx="6791826" cy="646331"/>
              </a:xfrm>
              <a:prstGeom prst="rect">
                <a:avLst/>
              </a:prstGeom>
            </p:spPr>
            <p:txBody>
              <a:bodyPr wrap="square">
                <a:spAutoFit/>
              </a:bodyPr>
              <a:lstStyle/>
              <a:p>
                <a:pPr lvl="1" indent="270510" algn="just">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Se propone un </a:t>
                </a:r>
                <a:r>
                  <a:rPr lang="es-MX" dirty="0" err="1">
                    <a:latin typeface="Times New Roman" panose="02020603050405020304" pitchFamily="18" charset="0"/>
                    <a:ea typeface="Calibri" panose="020F0502020204030204" pitchFamily="34" charset="0"/>
                    <a:cs typeface="Times New Roman" panose="02020603050405020304" pitchFamily="18" charset="0"/>
                  </a:rPr>
                  <a:t>SetPoint</a:t>
                </a:r>
                <a:r>
                  <a:rPr lang="es-MX" dirty="0">
                    <a:latin typeface="Times New Roman" panose="02020603050405020304" pitchFamily="18" charset="0"/>
                    <a:ea typeface="Calibri" panose="020F0502020204030204" pitchFamily="34" charset="0"/>
                    <a:cs typeface="Times New Roman" panose="02020603050405020304" pitchFamily="18" charset="0"/>
                  </a:rPr>
                  <a:t> de -20 grados, con condiciones iniciales de </a:t>
                </a:r>
                <a14:m>
                  <m:oMath xmlns:m="http://schemas.openxmlformats.org/officeDocument/2006/math">
                    <m:r>
                      <a:rPr lang="es-MX" i="1">
                        <a:latin typeface="Cambria Math" panose="02040503050406030204" pitchFamily="18" charset="0"/>
                        <a:ea typeface="Calibri" panose="020F0502020204030204" pitchFamily="34" charset="0"/>
                        <a:cs typeface="Times New Roman" panose="02020603050405020304" pitchFamily="18" charset="0"/>
                      </a:rPr>
                      <m:t>𝜃</m:t>
                    </m:r>
                    <m:r>
                      <a:rPr lang="es-MX" i="1">
                        <a:latin typeface="Cambria Math" panose="02040503050406030204" pitchFamily="18" charset="0"/>
                        <a:ea typeface="Calibri" panose="020F0502020204030204" pitchFamily="34" charset="0"/>
                        <a:cs typeface="Times New Roman" panose="02020603050405020304" pitchFamily="18" charset="0"/>
                      </a:rPr>
                      <m:t>=60</m:t>
                    </m:r>
                  </m:oMath>
                </a14:m>
                <a:r>
                  <a:rPr lang="es-MX" dirty="0">
                    <a:latin typeface="Times New Roman" panose="02020603050405020304" pitchFamily="18" charset="0"/>
                    <a:ea typeface="Times New Roman" panose="02020603050405020304" pitchFamily="18" charset="0"/>
                    <a:cs typeface="Times New Roman" panose="02020603050405020304" pitchFamily="18" charset="0"/>
                  </a:rPr>
                  <a:t> grados y velocidad angular </a:t>
                </a:r>
                <a14:m>
                  <m:oMath xmlns:m="http://schemas.openxmlformats.org/officeDocument/2006/math">
                    <m:r>
                      <a:rPr lang="es-MX" i="1">
                        <a:latin typeface="Cambria Math" panose="02040503050406030204" pitchFamily="18" charset="0"/>
                        <a:ea typeface="Calibri" panose="020F0502020204030204" pitchFamily="34" charset="0"/>
                        <a:cs typeface="Times New Roman" panose="02020603050405020304" pitchFamily="18" charset="0"/>
                      </a:rPr>
                      <m:t>𝜔</m:t>
                    </m:r>
                    <m:r>
                      <a:rPr lang="es-MX" i="1">
                        <a:latin typeface="Cambria Math" panose="02040503050406030204" pitchFamily="18" charset="0"/>
                        <a:ea typeface="Calibri" panose="020F0502020204030204" pitchFamily="34" charset="0"/>
                        <a:cs typeface="Times New Roman" panose="02020603050405020304" pitchFamily="18" charset="0"/>
                      </a:rPr>
                      <m:t>=20</m:t>
                    </m:r>
                  </m:oMath>
                </a14:m>
                <a:r>
                  <a:rPr lang="es-MX" dirty="0">
                    <a:latin typeface="Times New Roman" panose="02020603050405020304" pitchFamily="18" charset="0"/>
                    <a:ea typeface="Times New Roman" panose="02020603050405020304" pitchFamily="18" charset="0"/>
                    <a:cs typeface="Times New Roman" panose="02020603050405020304" pitchFamily="18" charset="0"/>
                  </a:rPr>
                  <a:t> (grados/</a:t>
                </a:r>
                <a:r>
                  <a:rPr lang="es-MX" dirty="0" err="1">
                    <a:latin typeface="Times New Roman" panose="02020603050405020304" pitchFamily="18" charset="0"/>
                    <a:ea typeface="Times New Roman" panose="02020603050405020304" pitchFamily="18" charset="0"/>
                    <a:cs typeface="Times New Roman" panose="02020603050405020304" pitchFamily="18" charset="0"/>
                  </a:rPr>
                  <a:t>seg</a:t>
                </a:r>
                <a:r>
                  <a:rPr lang="es-MX"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143500" y="1155064"/>
                <a:ext cx="6791826" cy="646331"/>
              </a:xfrm>
              <a:prstGeom prst="rect">
                <a:avLst/>
              </a:prstGeom>
              <a:blipFill>
                <a:blip r:embed="rId5"/>
                <a:stretch>
                  <a:fillRect t="-4673" r="-718" b="-13084"/>
                </a:stretch>
              </a:blipFill>
            </p:spPr>
            <p:txBody>
              <a:bodyPr/>
              <a:lstStyle/>
              <a:p>
                <a:r>
                  <a:rPr lang="en-US">
                    <a:noFill/>
                  </a:rPr>
                  <a:t> </a:t>
                </a:r>
              </a:p>
            </p:txBody>
          </p:sp>
        </mc:Fallback>
      </mc:AlternateContent>
      <p:pic>
        <p:nvPicPr>
          <p:cNvPr id="13" name="Imagen 12"/>
          <p:cNvPicPr/>
          <p:nvPr/>
        </p:nvPicPr>
        <p:blipFill>
          <a:blip r:embed="rId6"/>
          <a:stretch>
            <a:fillRect/>
          </a:stretch>
        </p:blipFill>
        <p:spPr>
          <a:xfrm>
            <a:off x="5552122" y="1801395"/>
            <a:ext cx="6383204" cy="4081202"/>
          </a:xfrm>
          <a:prstGeom prst="rect">
            <a:avLst/>
          </a:prstGeom>
        </p:spPr>
      </p:pic>
    </p:spTree>
    <p:extLst>
      <p:ext uri="{BB962C8B-B14F-4D97-AF65-F5344CB8AC3E}">
        <p14:creationId xmlns:p14="http://schemas.microsoft.com/office/powerpoint/2010/main" val="1086376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Neuronal Inverso Tanques Acoplados</a:t>
            </a:r>
            <a:endParaRPr lang="es-EC" dirty="0">
              <a:solidFill>
                <a:schemeClr val="tx1"/>
              </a:solidFill>
              <a:latin typeface="+mj-lt"/>
              <a:cs typeface="Times New Roman" panose="02020603050405020304" pitchFamily="18" charset="0"/>
            </a:endParaRPr>
          </a:p>
        </p:txBody>
      </p:sp>
      <p:sp>
        <p:nvSpPr>
          <p:cNvPr id="38" name="2 CuadroTexto"/>
          <p:cNvSpPr txBox="1"/>
          <p:nvPr/>
        </p:nvSpPr>
        <p:spPr>
          <a:xfrm>
            <a:off x="820923" y="1674352"/>
            <a:ext cx="1798320" cy="1077218"/>
          </a:xfrm>
          <a:prstGeom prst="rect">
            <a:avLst/>
          </a:prstGeom>
          <a:solidFill>
            <a:srgbClr val="FFFF66"/>
          </a:solidFill>
          <a:ln>
            <a:solidFill>
              <a:schemeClr val="tx1"/>
            </a:solidFill>
          </a:ln>
        </p:spPr>
        <p:txBody>
          <a:bodyPr wrap="square" rtlCol="0">
            <a:spAutoFit/>
          </a:bodyPr>
          <a:lstStyle/>
          <a:p>
            <a:pPr algn="ctr"/>
            <a:r>
              <a:rPr lang="es-EC" sz="1600" dirty="0" smtClean="0"/>
              <a:t>Creación, entrenamiento y exportación del modelo</a:t>
            </a:r>
          </a:p>
        </p:txBody>
      </p:sp>
      <p:sp>
        <p:nvSpPr>
          <p:cNvPr id="39" name="2 CuadroTexto"/>
          <p:cNvSpPr txBox="1"/>
          <p:nvPr/>
        </p:nvSpPr>
        <p:spPr>
          <a:xfrm>
            <a:off x="3104886" y="1874026"/>
            <a:ext cx="1798320" cy="584775"/>
          </a:xfrm>
          <a:prstGeom prst="rect">
            <a:avLst/>
          </a:prstGeom>
          <a:solidFill>
            <a:srgbClr val="FFFF66"/>
          </a:solidFill>
          <a:ln>
            <a:solidFill>
              <a:schemeClr val="tx1"/>
            </a:solidFill>
          </a:ln>
        </p:spPr>
        <p:txBody>
          <a:bodyPr wrap="square" rtlCol="0">
            <a:spAutoFit/>
          </a:bodyPr>
          <a:lstStyle/>
          <a:p>
            <a:pPr algn="ctr"/>
            <a:r>
              <a:rPr lang="es-EC" sz="1600" dirty="0" smtClean="0"/>
              <a:t>Importación del en MATLAB</a:t>
            </a:r>
          </a:p>
        </p:txBody>
      </p:sp>
      <p:cxnSp>
        <p:nvCxnSpPr>
          <p:cNvPr id="44" name="38 Conector recto de flecha"/>
          <p:cNvCxnSpPr/>
          <p:nvPr/>
        </p:nvCxnSpPr>
        <p:spPr>
          <a:xfrm>
            <a:off x="2619243" y="2200983"/>
            <a:ext cx="485643" cy="11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4"/>
          <a:stretch>
            <a:fillRect/>
          </a:stretch>
        </p:blipFill>
        <p:spPr>
          <a:xfrm>
            <a:off x="5995987" y="1373911"/>
            <a:ext cx="4143375" cy="1447800"/>
          </a:xfrm>
          <a:prstGeom prst="rect">
            <a:avLst/>
          </a:prstGeom>
        </p:spPr>
      </p:pic>
      <p:pic>
        <p:nvPicPr>
          <p:cNvPr id="18" name="Imagen 17"/>
          <p:cNvPicPr/>
          <p:nvPr/>
        </p:nvPicPr>
        <p:blipFill>
          <a:blip r:embed="rId5"/>
          <a:stretch>
            <a:fillRect/>
          </a:stretch>
        </p:blipFill>
        <p:spPr>
          <a:xfrm>
            <a:off x="1720083" y="3190862"/>
            <a:ext cx="2540000" cy="2588260"/>
          </a:xfrm>
          <a:prstGeom prst="rect">
            <a:avLst/>
          </a:prstGeom>
        </p:spPr>
      </p:pic>
      <p:pic>
        <p:nvPicPr>
          <p:cNvPr id="7" name="Imagen 6"/>
          <p:cNvPicPr>
            <a:picLocks noChangeAspect="1"/>
          </p:cNvPicPr>
          <p:nvPr/>
        </p:nvPicPr>
        <p:blipFill>
          <a:blip r:embed="rId6"/>
          <a:stretch>
            <a:fillRect/>
          </a:stretch>
        </p:blipFill>
        <p:spPr>
          <a:xfrm>
            <a:off x="4903206" y="3679798"/>
            <a:ext cx="6343650" cy="1294845"/>
          </a:xfrm>
          <a:prstGeom prst="rect">
            <a:avLst/>
          </a:prstGeom>
        </p:spPr>
      </p:pic>
    </p:spTree>
    <p:extLst>
      <p:ext uri="{BB962C8B-B14F-4D97-AF65-F5344CB8AC3E}">
        <p14:creationId xmlns:p14="http://schemas.microsoft.com/office/powerpoint/2010/main" val="2683244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Neuronal Inverso Tanques Acoplados</a:t>
            </a:r>
            <a:endParaRPr lang="es-EC" dirty="0">
              <a:solidFill>
                <a:schemeClr val="tx1"/>
              </a:solidFill>
              <a:latin typeface="+mj-lt"/>
              <a:cs typeface="Times New Roman" panose="02020603050405020304" pitchFamily="18" charset="0"/>
            </a:endParaRPr>
          </a:p>
        </p:txBody>
      </p:sp>
      <p:pic>
        <p:nvPicPr>
          <p:cNvPr id="13" name="Imagen 12"/>
          <p:cNvPicPr/>
          <p:nvPr/>
        </p:nvPicPr>
        <p:blipFill>
          <a:blip r:embed="rId4"/>
          <a:stretch>
            <a:fillRect/>
          </a:stretch>
        </p:blipFill>
        <p:spPr>
          <a:xfrm>
            <a:off x="246447" y="1785619"/>
            <a:ext cx="4973253" cy="3557905"/>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5582853" y="955507"/>
                <a:ext cx="6256722" cy="1085041"/>
              </a:xfrm>
              <a:prstGeom prst="rect">
                <a:avLst/>
              </a:prstGeom>
            </p:spPr>
            <p:txBody>
              <a:bodyPr wrap="square">
                <a:spAutoFit/>
              </a:bodyPr>
              <a:lstStyle/>
              <a:p>
                <a:pPr indent="270510" algn="just">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Se propone un </a:t>
                </a:r>
                <a:r>
                  <a:rPr lang="es-MX" dirty="0" err="1">
                    <a:latin typeface="Times New Roman" panose="02020603050405020304" pitchFamily="18" charset="0"/>
                    <a:ea typeface="Calibri" panose="020F0502020204030204" pitchFamily="34" charset="0"/>
                    <a:cs typeface="Times New Roman" panose="02020603050405020304" pitchFamily="18" charset="0"/>
                  </a:rPr>
                  <a:t>SetPoint</a:t>
                </a:r>
                <a:r>
                  <a:rPr lang="es-MX" dirty="0">
                    <a:latin typeface="Times New Roman" panose="02020603050405020304" pitchFamily="18" charset="0"/>
                    <a:ea typeface="Calibri" panose="020F0502020204030204" pitchFamily="34" charset="0"/>
                    <a:cs typeface="Times New Roman" panose="02020603050405020304" pitchFamily="18" charset="0"/>
                  </a:rPr>
                  <a:t> para la altura del tanque 1 de 20 cm y de 25 cm para tanque 2, con condiciones iniciales, altura tanque 1 de 3 cm </a:t>
                </a:r>
                <a:r>
                  <a:rPr lang="es-MX" dirty="0">
                    <a:latin typeface="Times New Roman" panose="02020603050405020304" pitchFamily="18" charset="0"/>
                    <a:ea typeface="Times New Roman" panose="02020603050405020304" pitchFamily="18" charset="0"/>
                    <a:cs typeface="Times New Roman" panose="02020603050405020304" pitchFamily="18" charset="0"/>
                  </a:rPr>
                  <a:t> y  altura tanque 2 de 5 cm y  caudal </a:t>
                </a:r>
                <a14:m>
                  <m:oMath xmlns:m="http://schemas.openxmlformats.org/officeDocument/2006/math">
                    <m:r>
                      <a:rPr lang="es-MX" i="1">
                        <a:latin typeface="Cambria Math" panose="02040503050406030204" pitchFamily="18" charset="0"/>
                        <a:ea typeface="Times New Roman" panose="02020603050405020304" pitchFamily="18" charset="0"/>
                        <a:cs typeface="Times New Roman" panose="02020603050405020304" pitchFamily="18" charset="0"/>
                      </a:rPr>
                      <m:t>𝑞</m:t>
                    </m:r>
                    <m:r>
                      <a:rPr lang="es-MX" i="1">
                        <a:latin typeface="Cambria Math" panose="02040503050406030204" pitchFamily="18" charset="0"/>
                        <a:ea typeface="Times New Roman" panose="02020603050405020304" pitchFamily="18" charset="0"/>
                        <a:cs typeface="Times New Roman" panose="02020603050405020304" pitchFamily="18" charset="0"/>
                      </a:rPr>
                      <m:t>=20 </m:t>
                    </m:r>
                    <m:d>
                      <m:dPr>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s-MX" i="1">
                                    <a:latin typeface="Cambria Math" panose="02040503050406030204" pitchFamily="18" charset="0"/>
                                    <a:ea typeface="Times New Roman" panose="02020603050405020304" pitchFamily="18" charset="0"/>
                                    <a:cs typeface="Times New Roman" panose="02020603050405020304" pitchFamily="18" charset="0"/>
                                  </a:rPr>
                                  <m:t>𝑚</m:t>
                                </m:r>
                              </m:e>
                              <m:sup>
                                <m:r>
                                  <a:rPr lang="es-MX" i="1">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es-MX" i="1">
                                <a:latin typeface="Cambria Math" panose="02040503050406030204" pitchFamily="18" charset="0"/>
                                <a:ea typeface="Times New Roman" panose="02020603050405020304" pitchFamily="18" charset="0"/>
                                <a:cs typeface="Times New Roman" panose="02020603050405020304" pitchFamily="18" charset="0"/>
                              </a:rPr>
                              <m:t>𝑠</m:t>
                            </m:r>
                          </m:den>
                        </m:f>
                      </m:e>
                    </m:d>
                  </m:oMath>
                </a14:m>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5582853" y="955507"/>
                <a:ext cx="6256722" cy="1085041"/>
              </a:xfrm>
              <a:prstGeom prst="rect">
                <a:avLst/>
              </a:prstGeom>
              <a:blipFill>
                <a:blip r:embed="rId5"/>
                <a:stretch>
                  <a:fillRect l="-877" t="-3371" r="-780" b="-1685"/>
                </a:stretch>
              </a:blipFill>
            </p:spPr>
            <p:txBody>
              <a:bodyPr/>
              <a:lstStyle/>
              <a:p>
                <a:r>
                  <a:rPr lang="en-US">
                    <a:noFill/>
                  </a:rPr>
                  <a:t> </a:t>
                </a:r>
              </a:p>
            </p:txBody>
          </p:sp>
        </mc:Fallback>
      </mc:AlternateContent>
      <p:pic>
        <p:nvPicPr>
          <p:cNvPr id="14" name="Imagen 13"/>
          <p:cNvPicPr/>
          <p:nvPr/>
        </p:nvPicPr>
        <p:blipFill>
          <a:blip r:embed="rId6"/>
          <a:stretch>
            <a:fillRect/>
          </a:stretch>
        </p:blipFill>
        <p:spPr>
          <a:xfrm>
            <a:off x="5389245" y="2040547"/>
            <a:ext cx="6383655" cy="3842049"/>
          </a:xfrm>
          <a:prstGeom prst="rect">
            <a:avLst/>
          </a:prstGeom>
        </p:spPr>
      </p:pic>
    </p:spTree>
    <p:extLst>
      <p:ext uri="{BB962C8B-B14F-4D97-AF65-F5344CB8AC3E}">
        <p14:creationId xmlns:p14="http://schemas.microsoft.com/office/powerpoint/2010/main" val="139557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Neuronal Inverso Viga y Bola</a:t>
            </a:r>
            <a:endParaRPr lang="es-EC" dirty="0">
              <a:solidFill>
                <a:schemeClr val="tx1"/>
              </a:solidFill>
              <a:latin typeface="+mj-lt"/>
              <a:cs typeface="Times New Roman" panose="02020603050405020304" pitchFamily="18" charset="0"/>
            </a:endParaRPr>
          </a:p>
        </p:txBody>
      </p:sp>
      <p:sp>
        <p:nvSpPr>
          <p:cNvPr id="38" name="2 CuadroTexto"/>
          <p:cNvSpPr txBox="1"/>
          <p:nvPr/>
        </p:nvSpPr>
        <p:spPr>
          <a:xfrm>
            <a:off x="820923" y="1674352"/>
            <a:ext cx="1798320" cy="1077218"/>
          </a:xfrm>
          <a:prstGeom prst="rect">
            <a:avLst/>
          </a:prstGeom>
          <a:solidFill>
            <a:srgbClr val="FFFF66"/>
          </a:solidFill>
          <a:ln>
            <a:solidFill>
              <a:schemeClr val="tx1"/>
            </a:solidFill>
          </a:ln>
        </p:spPr>
        <p:txBody>
          <a:bodyPr wrap="square" rtlCol="0">
            <a:spAutoFit/>
          </a:bodyPr>
          <a:lstStyle/>
          <a:p>
            <a:pPr algn="ctr"/>
            <a:r>
              <a:rPr lang="es-EC" sz="1600" dirty="0" smtClean="0"/>
              <a:t>Creación, entrenamiento y exportación del modelo</a:t>
            </a:r>
          </a:p>
        </p:txBody>
      </p:sp>
      <p:sp>
        <p:nvSpPr>
          <p:cNvPr id="39" name="2 CuadroTexto"/>
          <p:cNvSpPr txBox="1"/>
          <p:nvPr/>
        </p:nvSpPr>
        <p:spPr>
          <a:xfrm>
            <a:off x="3104886" y="1874026"/>
            <a:ext cx="1798320" cy="584775"/>
          </a:xfrm>
          <a:prstGeom prst="rect">
            <a:avLst/>
          </a:prstGeom>
          <a:solidFill>
            <a:srgbClr val="FFFF66"/>
          </a:solidFill>
          <a:ln>
            <a:solidFill>
              <a:schemeClr val="tx1"/>
            </a:solidFill>
          </a:ln>
        </p:spPr>
        <p:txBody>
          <a:bodyPr wrap="square" rtlCol="0">
            <a:spAutoFit/>
          </a:bodyPr>
          <a:lstStyle/>
          <a:p>
            <a:pPr algn="ctr"/>
            <a:r>
              <a:rPr lang="es-EC" sz="1600" dirty="0" smtClean="0"/>
              <a:t>Importación en MATLAB</a:t>
            </a:r>
          </a:p>
        </p:txBody>
      </p:sp>
      <p:cxnSp>
        <p:nvCxnSpPr>
          <p:cNvPr id="44" name="38 Conector recto de flecha"/>
          <p:cNvCxnSpPr/>
          <p:nvPr/>
        </p:nvCxnSpPr>
        <p:spPr>
          <a:xfrm>
            <a:off x="2619243" y="2200983"/>
            <a:ext cx="485643" cy="11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4"/>
          <a:stretch>
            <a:fillRect/>
          </a:stretch>
        </p:blipFill>
        <p:spPr>
          <a:xfrm>
            <a:off x="5762626" y="1544217"/>
            <a:ext cx="4610100" cy="1528859"/>
          </a:xfrm>
          <a:prstGeom prst="rect">
            <a:avLst/>
          </a:prstGeom>
        </p:spPr>
      </p:pic>
      <p:pic>
        <p:nvPicPr>
          <p:cNvPr id="12" name="Imagen 11"/>
          <p:cNvPicPr/>
          <p:nvPr/>
        </p:nvPicPr>
        <p:blipFill>
          <a:blip r:embed="rId5"/>
          <a:stretch>
            <a:fillRect/>
          </a:stretch>
        </p:blipFill>
        <p:spPr>
          <a:xfrm>
            <a:off x="1623060" y="3278201"/>
            <a:ext cx="2735580" cy="2048510"/>
          </a:xfrm>
          <a:prstGeom prst="rect">
            <a:avLst/>
          </a:prstGeom>
        </p:spPr>
      </p:pic>
      <p:pic>
        <p:nvPicPr>
          <p:cNvPr id="5" name="Imagen 4"/>
          <p:cNvPicPr>
            <a:picLocks noChangeAspect="1"/>
          </p:cNvPicPr>
          <p:nvPr/>
        </p:nvPicPr>
        <p:blipFill>
          <a:blip r:embed="rId6"/>
          <a:stretch>
            <a:fillRect/>
          </a:stretch>
        </p:blipFill>
        <p:spPr>
          <a:xfrm>
            <a:off x="5624513" y="3606300"/>
            <a:ext cx="4886325" cy="1586100"/>
          </a:xfrm>
          <a:prstGeom prst="rect">
            <a:avLst/>
          </a:prstGeom>
        </p:spPr>
      </p:pic>
    </p:spTree>
    <p:extLst>
      <p:ext uri="{BB962C8B-B14F-4D97-AF65-F5344CB8AC3E}">
        <p14:creationId xmlns:p14="http://schemas.microsoft.com/office/powerpoint/2010/main" val="2061891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Neuronal Inverso Viga y Bola</a:t>
            </a:r>
            <a:endParaRPr lang="es-EC" dirty="0">
              <a:solidFill>
                <a:schemeClr val="tx1"/>
              </a:solidFill>
              <a:latin typeface="+mj-lt"/>
              <a:cs typeface="Times New Roman" panose="02020603050405020304" pitchFamily="18" charset="0"/>
            </a:endParaRPr>
          </a:p>
        </p:txBody>
      </p:sp>
      <p:pic>
        <p:nvPicPr>
          <p:cNvPr id="13" name="Imagen 12"/>
          <p:cNvPicPr/>
          <p:nvPr/>
        </p:nvPicPr>
        <p:blipFill>
          <a:blip r:embed="rId4"/>
          <a:stretch>
            <a:fillRect/>
          </a:stretch>
        </p:blipFill>
        <p:spPr>
          <a:xfrm>
            <a:off x="246447" y="1774189"/>
            <a:ext cx="5455920" cy="3245485"/>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5486400" y="1202689"/>
                <a:ext cx="6096000" cy="646331"/>
              </a:xfrm>
              <a:prstGeom prst="rect">
                <a:avLst/>
              </a:prstGeom>
            </p:spPr>
            <p:txBody>
              <a:bodyPr>
                <a:spAutoFit/>
              </a:bodyPr>
              <a:lstStyle/>
              <a:p>
                <a:pPr indent="270510" algn="just">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Se propone un </a:t>
                </a:r>
                <a:r>
                  <a:rPr lang="es-MX" dirty="0" err="1">
                    <a:latin typeface="Times New Roman" panose="02020603050405020304" pitchFamily="18" charset="0"/>
                    <a:ea typeface="Calibri" panose="020F0502020204030204" pitchFamily="34" charset="0"/>
                    <a:cs typeface="Times New Roman" panose="02020603050405020304" pitchFamily="18" charset="0"/>
                  </a:rPr>
                  <a:t>SetPoint</a:t>
                </a:r>
                <a:r>
                  <a:rPr lang="es-MX" dirty="0">
                    <a:latin typeface="Times New Roman" panose="02020603050405020304" pitchFamily="18" charset="0"/>
                    <a:ea typeface="Calibri" panose="020F0502020204030204" pitchFamily="34" charset="0"/>
                    <a:cs typeface="Times New Roman" panose="02020603050405020304" pitchFamily="18" charset="0"/>
                  </a:rPr>
                  <a:t> de 30 cm (0.3m) , con condiciones de posición inicial </a:t>
                </a:r>
                <a14:m>
                  <m:oMath xmlns:m="http://schemas.openxmlformats.org/officeDocument/2006/math">
                    <m:r>
                      <a:rPr lang="es-MX" i="1">
                        <a:latin typeface="Cambria Math" panose="02040503050406030204" pitchFamily="18" charset="0"/>
                        <a:ea typeface="Calibri" panose="020F0502020204030204" pitchFamily="34" charset="0"/>
                        <a:cs typeface="Times New Roman" panose="02020603050405020304" pitchFamily="18" charset="0"/>
                      </a:rPr>
                      <m:t>𝑝</m:t>
                    </m:r>
                    <m:r>
                      <a:rPr lang="es-MX" i="1">
                        <a:latin typeface="Cambria Math" panose="02040503050406030204" pitchFamily="18" charset="0"/>
                        <a:ea typeface="Calibri" panose="020F0502020204030204" pitchFamily="34" charset="0"/>
                        <a:cs typeface="Times New Roman" panose="02020603050405020304" pitchFamily="18" charset="0"/>
                      </a:rPr>
                      <m:t>=0.8</m:t>
                    </m:r>
                  </m:oMath>
                </a14:m>
                <a:r>
                  <a:rPr lang="es-MX" dirty="0">
                    <a:latin typeface="Times New Roman" panose="02020603050405020304" pitchFamily="18" charset="0"/>
                    <a:ea typeface="Times New Roman" panose="02020603050405020304" pitchFamily="18" charset="0"/>
                    <a:cs typeface="Times New Roman" panose="02020603050405020304" pitchFamily="18" charset="0"/>
                  </a:rPr>
                  <a:t> m y velocidad inicial </a:t>
                </a:r>
                <a14:m>
                  <m:oMath xmlns:m="http://schemas.openxmlformats.org/officeDocument/2006/math">
                    <m:r>
                      <a:rPr lang="es-MX" i="1">
                        <a:latin typeface="Cambria Math" panose="02040503050406030204" pitchFamily="18" charset="0"/>
                        <a:ea typeface="Calibri" panose="020F0502020204030204" pitchFamily="34" charset="0"/>
                        <a:cs typeface="Times New Roman" panose="02020603050405020304" pitchFamily="18" charset="0"/>
                      </a:rPr>
                      <m:t>𝑣</m:t>
                    </m:r>
                    <m:r>
                      <a:rPr lang="es-MX" i="1">
                        <a:latin typeface="Cambria Math" panose="02040503050406030204" pitchFamily="18" charset="0"/>
                        <a:ea typeface="Calibri" panose="020F0502020204030204" pitchFamily="34" charset="0"/>
                        <a:cs typeface="Times New Roman" panose="02020603050405020304" pitchFamily="18" charset="0"/>
                      </a:rPr>
                      <m:t>=0</m:t>
                    </m:r>
                  </m:oMath>
                </a14:m>
                <a:r>
                  <a:rPr lang="es-MX" dirty="0">
                    <a:latin typeface="Times New Roman" panose="02020603050405020304" pitchFamily="18" charset="0"/>
                    <a:ea typeface="Times New Roman" panose="02020603050405020304" pitchFamily="18" charset="0"/>
                    <a:cs typeface="Times New Roman" panose="02020603050405020304" pitchFamily="18" charset="0"/>
                  </a:rPr>
                  <a:t> (m/</a:t>
                </a:r>
                <a:r>
                  <a:rPr lang="es-MX" dirty="0" err="1">
                    <a:latin typeface="Times New Roman" panose="02020603050405020304" pitchFamily="18" charset="0"/>
                    <a:ea typeface="Times New Roman" panose="02020603050405020304" pitchFamily="18" charset="0"/>
                    <a:cs typeface="Times New Roman" panose="02020603050405020304" pitchFamily="18" charset="0"/>
                  </a:rPr>
                  <a:t>seg</a:t>
                </a:r>
                <a:r>
                  <a:rPr lang="es-MX"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5486400" y="1202689"/>
                <a:ext cx="6096000" cy="646331"/>
              </a:xfrm>
              <a:prstGeom prst="rect">
                <a:avLst/>
              </a:prstGeom>
              <a:blipFill>
                <a:blip r:embed="rId5"/>
                <a:stretch>
                  <a:fillRect l="-800" t="-4717" r="-800" b="-14151"/>
                </a:stretch>
              </a:blipFill>
            </p:spPr>
            <p:txBody>
              <a:bodyPr/>
              <a:lstStyle/>
              <a:p>
                <a:r>
                  <a:rPr lang="en-US">
                    <a:noFill/>
                  </a:rPr>
                  <a:t> </a:t>
                </a:r>
              </a:p>
            </p:txBody>
          </p:sp>
        </mc:Fallback>
      </mc:AlternateContent>
      <p:pic>
        <p:nvPicPr>
          <p:cNvPr id="14" name="Imagen 13"/>
          <p:cNvPicPr/>
          <p:nvPr/>
        </p:nvPicPr>
        <p:blipFill>
          <a:blip r:embed="rId6"/>
          <a:stretch>
            <a:fillRect/>
          </a:stretch>
        </p:blipFill>
        <p:spPr>
          <a:xfrm>
            <a:off x="5791200" y="1849020"/>
            <a:ext cx="5486400" cy="4007385"/>
          </a:xfrm>
          <a:prstGeom prst="rect">
            <a:avLst/>
          </a:prstGeom>
        </p:spPr>
      </p:pic>
    </p:spTree>
    <p:extLst>
      <p:ext uri="{BB962C8B-B14F-4D97-AF65-F5344CB8AC3E}">
        <p14:creationId xmlns:p14="http://schemas.microsoft.com/office/powerpoint/2010/main" val="4217636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con MR Antena con péndulo invertido</a:t>
            </a:r>
            <a:endParaRPr lang="es-EC" dirty="0">
              <a:solidFill>
                <a:schemeClr val="tx1"/>
              </a:solidFill>
              <a:latin typeface="+mj-lt"/>
              <a:cs typeface="Times New Roman" panose="02020603050405020304" pitchFamily="18" charset="0"/>
            </a:endParaRPr>
          </a:p>
        </p:txBody>
      </p:sp>
      <p:sp>
        <p:nvSpPr>
          <p:cNvPr id="14" name="Rectángulo 13"/>
          <p:cNvSpPr/>
          <p:nvPr/>
        </p:nvSpPr>
        <p:spPr>
          <a:xfrm>
            <a:off x="246447" y="1599113"/>
            <a:ext cx="5468553" cy="1200329"/>
          </a:xfrm>
          <a:prstGeom prst="rect">
            <a:avLst/>
          </a:prstGeom>
        </p:spPr>
        <p:txBody>
          <a:bodyPr wrap="square">
            <a:spAutoFit/>
          </a:bodyPr>
          <a:lstStyle/>
          <a:p>
            <a:r>
              <a:rPr lang="es-ES" dirty="0">
                <a:latin typeface="Times New Roman" panose="02020603050405020304" pitchFamily="18" charset="0"/>
                <a:ea typeface="Times New Roman" panose="02020603050405020304" pitchFamily="18" charset="0"/>
              </a:rPr>
              <a:t>Se supone que se desea que el sistema en lazo cerrado responda a la dinámica dada por Modelo de Referencia Lineal, que se puede representar en las siguientes ecuaciones:</a:t>
            </a:r>
            <a:endParaRPr lang="en-US" dirty="0"/>
          </a:p>
        </p:txBody>
      </p:sp>
      <p:sp>
        <p:nvSpPr>
          <p:cNvPr id="37" name="2 CuadroTexto"/>
          <p:cNvSpPr txBox="1"/>
          <p:nvPr/>
        </p:nvSpPr>
        <p:spPr>
          <a:xfrm>
            <a:off x="5584313" y="655875"/>
            <a:ext cx="2262984" cy="523220"/>
          </a:xfrm>
          <a:prstGeom prst="rect">
            <a:avLst/>
          </a:prstGeom>
          <a:solidFill>
            <a:srgbClr val="FFFF66"/>
          </a:solidFill>
          <a:ln>
            <a:solidFill>
              <a:schemeClr val="tx1"/>
            </a:solidFill>
          </a:ln>
        </p:spPr>
        <p:txBody>
          <a:bodyPr wrap="square" rtlCol="0">
            <a:spAutoFit/>
          </a:bodyPr>
          <a:lstStyle/>
          <a:p>
            <a:pPr algn="ctr"/>
            <a:r>
              <a:rPr lang="es-EC" sz="1400" dirty="0" smtClean="0"/>
              <a:t>Obtención de patrones de entrenamiento</a:t>
            </a:r>
          </a:p>
        </p:txBody>
      </p:sp>
      <p:sp>
        <p:nvSpPr>
          <p:cNvPr id="38" name="2 CuadroTexto"/>
          <p:cNvSpPr txBox="1"/>
          <p:nvPr/>
        </p:nvSpPr>
        <p:spPr>
          <a:xfrm>
            <a:off x="5584313" y="1408971"/>
            <a:ext cx="2262984" cy="523220"/>
          </a:xfrm>
          <a:prstGeom prst="rect">
            <a:avLst/>
          </a:prstGeom>
          <a:solidFill>
            <a:srgbClr val="FFFF66"/>
          </a:solidFill>
          <a:ln>
            <a:solidFill>
              <a:schemeClr val="tx1"/>
            </a:solidFill>
          </a:ln>
        </p:spPr>
        <p:txBody>
          <a:bodyPr wrap="square" rtlCol="0">
            <a:spAutoFit/>
          </a:bodyPr>
          <a:lstStyle/>
          <a:p>
            <a:pPr algn="ctr"/>
            <a:r>
              <a:rPr lang="es-EC" sz="1400" dirty="0" smtClean="0"/>
              <a:t>Creación, entrenamiento del modelo</a:t>
            </a:r>
          </a:p>
        </p:txBody>
      </p:sp>
      <p:sp>
        <p:nvSpPr>
          <p:cNvPr id="39" name="2 CuadroTexto"/>
          <p:cNvSpPr txBox="1"/>
          <p:nvPr/>
        </p:nvSpPr>
        <p:spPr>
          <a:xfrm>
            <a:off x="5500332" y="2896241"/>
            <a:ext cx="2430946" cy="307777"/>
          </a:xfrm>
          <a:prstGeom prst="rect">
            <a:avLst/>
          </a:prstGeom>
          <a:solidFill>
            <a:srgbClr val="FFFF66"/>
          </a:solidFill>
          <a:ln>
            <a:solidFill>
              <a:schemeClr val="tx1"/>
            </a:solidFill>
          </a:ln>
        </p:spPr>
        <p:txBody>
          <a:bodyPr wrap="square" rtlCol="0">
            <a:spAutoFit/>
          </a:bodyPr>
          <a:lstStyle/>
          <a:p>
            <a:pPr algn="ctr"/>
            <a:r>
              <a:rPr lang="es-EC" sz="1400" dirty="0" smtClean="0"/>
              <a:t>Importación en MATLAB</a:t>
            </a:r>
          </a:p>
        </p:txBody>
      </p:sp>
      <p:pic>
        <p:nvPicPr>
          <p:cNvPr id="2" name="Imagen 1"/>
          <p:cNvPicPr>
            <a:picLocks noChangeAspect="1"/>
          </p:cNvPicPr>
          <p:nvPr/>
        </p:nvPicPr>
        <p:blipFill>
          <a:blip r:embed="rId4"/>
          <a:stretch>
            <a:fillRect/>
          </a:stretch>
        </p:blipFill>
        <p:spPr>
          <a:xfrm>
            <a:off x="1270034" y="2730003"/>
            <a:ext cx="2857500" cy="819150"/>
          </a:xfrm>
          <a:prstGeom prst="rect">
            <a:avLst/>
          </a:prstGeom>
        </p:spPr>
      </p:pic>
      <p:pic>
        <p:nvPicPr>
          <p:cNvPr id="3" name="Imagen 2"/>
          <p:cNvPicPr>
            <a:picLocks noChangeAspect="1"/>
          </p:cNvPicPr>
          <p:nvPr/>
        </p:nvPicPr>
        <p:blipFill>
          <a:blip r:embed="rId5"/>
          <a:stretch>
            <a:fillRect/>
          </a:stretch>
        </p:blipFill>
        <p:spPr>
          <a:xfrm>
            <a:off x="1373779" y="3627565"/>
            <a:ext cx="3236891" cy="869950"/>
          </a:xfrm>
          <a:prstGeom prst="rect">
            <a:avLst/>
          </a:prstGeom>
        </p:spPr>
      </p:pic>
      <p:pic>
        <p:nvPicPr>
          <p:cNvPr id="25" name="Imagen 24"/>
          <p:cNvPicPr/>
          <p:nvPr/>
        </p:nvPicPr>
        <p:blipFill>
          <a:blip r:embed="rId6"/>
          <a:stretch>
            <a:fillRect/>
          </a:stretch>
        </p:blipFill>
        <p:spPr>
          <a:xfrm>
            <a:off x="8845182" y="699272"/>
            <a:ext cx="2914015" cy="3436198"/>
          </a:xfrm>
          <a:prstGeom prst="rect">
            <a:avLst/>
          </a:prstGeom>
        </p:spPr>
      </p:pic>
      <p:cxnSp>
        <p:nvCxnSpPr>
          <p:cNvPr id="26" name="12 Conector recto de flecha"/>
          <p:cNvCxnSpPr>
            <a:stCxn id="37" idx="2"/>
            <a:endCxn id="38" idx="0"/>
          </p:cNvCxnSpPr>
          <p:nvPr/>
        </p:nvCxnSpPr>
        <p:spPr>
          <a:xfrm>
            <a:off x="6715805" y="1179095"/>
            <a:ext cx="0" cy="229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12 Conector recto de flecha"/>
          <p:cNvCxnSpPr/>
          <p:nvPr/>
        </p:nvCxnSpPr>
        <p:spPr>
          <a:xfrm>
            <a:off x="6740047" y="2689087"/>
            <a:ext cx="0" cy="185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7"/>
          <a:stretch>
            <a:fillRect/>
          </a:stretch>
        </p:blipFill>
        <p:spPr>
          <a:xfrm>
            <a:off x="5245043" y="4608226"/>
            <a:ext cx="6765982" cy="1284319"/>
          </a:xfrm>
          <a:prstGeom prst="rect">
            <a:avLst/>
          </a:prstGeom>
        </p:spPr>
      </p:pic>
      <p:pic>
        <p:nvPicPr>
          <p:cNvPr id="8" name="Imagen 7"/>
          <p:cNvPicPr>
            <a:picLocks noChangeAspect="1"/>
          </p:cNvPicPr>
          <p:nvPr/>
        </p:nvPicPr>
        <p:blipFill>
          <a:blip r:embed="rId8"/>
          <a:stretch>
            <a:fillRect/>
          </a:stretch>
        </p:blipFill>
        <p:spPr>
          <a:xfrm>
            <a:off x="1219003" y="4828004"/>
            <a:ext cx="3523439" cy="1054593"/>
          </a:xfrm>
          <a:prstGeom prst="rect">
            <a:avLst/>
          </a:prstGeom>
        </p:spPr>
      </p:pic>
      <p:sp>
        <p:nvSpPr>
          <p:cNvPr id="30" name="2 CuadroTexto"/>
          <p:cNvSpPr txBox="1"/>
          <p:nvPr/>
        </p:nvSpPr>
        <p:spPr>
          <a:xfrm>
            <a:off x="5524574" y="2165867"/>
            <a:ext cx="2430946" cy="523220"/>
          </a:xfrm>
          <a:prstGeom prst="rect">
            <a:avLst/>
          </a:prstGeom>
          <a:solidFill>
            <a:srgbClr val="FFFF66"/>
          </a:solidFill>
          <a:ln>
            <a:solidFill>
              <a:schemeClr val="tx1"/>
            </a:solidFill>
          </a:ln>
        </p:spPr>
        <p:txBody>
          <a:bodyPr wrap="square" rtlCol="0">
            <a:spAutoFit/>
          </a:bodyPr>
          <a:lstStyle/>
          <a:p>
            <a:pPr algn="ctr"/>
            <a:r>
              <a:rPr lang="es-EC" sz="1400" dirty="0" smtClean="0"/>
              <a:t>Extracción y exportación del Controlador</a:t>
            </a:r>
          </a:p>
        </p:txBody>
      </p:sp>
      <p:cxnSp>
        <p:nvCxnSpPr>
          <p:cNvPr id="31" name="12 Conector recto de flecha"/>
          <p:cNvCxnSpPr/>
          <p:nvPr/>
        </p:nvCxnSpPr>
        <p:spPr>
          <a:xfrm>
            <a:off x="6715805" y="1828120"/>
            <a:ext cx="0" cy="3566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ángulo 35"/>
          <p:cNvSpPr/>
          <p:nvPr/>
        </p:nvSpPr>
        <p:spPr>
          <a:xfrm>
            <a:off x="4999443" y="4485501"/>
            <a:ext cx="3628591" cy="1405850"/>
          </a:xfrm>
          <a:prstGeom prst="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ángulo 42"/>
          <p:cNvSpPr/>
          <p:nvPr/>
        </p:nvSpPr>
        <p:spPr>
          <a:xfrm>
            <a:off x="8628034" y="4483025"/>
            <a:ext cx="3498165" cy="1409520"/>
          </a:xfrm>
          <a:prstGeom prst="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ángulo 15"/>
          <p:cNvSpPr/>
          <p:nvPr/>
        </p:nvSpPr>
        <p:spPr>
          <a:xfrm>
            <a:off x="6183258" y="4135470"/>
            <a:ext cx="1469495" cy="369332"/>
          </a:xfrm>
          <a:prstGeom prst="rect">
            <a:avLst/>
          </a:prstGeom>
        </p:spPr>
        <p:txBody>
          <a:bodyPr wrap="square">
            <a:spAutoFit/>
          </a:bodyPr>
          <a:lstStyle/>
          <a:p>
            <a:r>
              <a:rPr lang="es-EC" dirty="0" smtClean="0"/>
              <a:t>Controlador</a:t>
            </a:r>
            <a:endParaRPr lang="en-US" dirty="0"/>
          </a:p>
        </p:txBody>
      </p:sp>
      <p:sp>
        <p:nvSpPr>
          <p:cNvPr id="45" name="Rectángulo 44"/>
          <p:cNvSpPr/>
          <p:nvPr/>
        </p:nvSpPr>
        <p:spPr>
          <a:xfrm>
            <a:off x="9690281" y="4150564"/>
            <a:ext cx="1815919" cy="369332"/>
          </a:xfrm>
          <a:prstGeom prst="rect">
            <a:avLst/>
          </a:prstGeom>
        </p:spPr>
        <p:txBody>
          <a:bodyPr wrap="square">
            <a:spAutoFit/>
          </a:bodyPr>
          <a:lstStyle/>
          <a:p>
            <a:r>
              <a:rPr lang="es-EC" dirty="0" err="1" smtClean="0"/>
              <a:t>Model</a:t>
            </a:r>
            <a:r>
              <a:rPr lang="es-EC" dirty="0" smtClean="0"/>
              <a:t> Network</a:t>
            </a:r>
            <a:endParaRPr lang="en-US" dirty="0"/>
          </a:p>
        </p:txBody>
      </p:sp>
      <p:pic>
        <p:nvPicPr>
          <p:cNvPr id="19" name="Imagen 18"/>
          <p:cNvPicPr>
            <a:picLocks noChangeAspect="1"/>
          </p:cNvPicPr>
          <p:nvPr/>
        </p:nvPicPr>
        <p:blipFill>
          <a:blip r:embed="rId9"/>
          <a:stretch>
            <a:fillRect/>
          </a:stretch>
        </p:blipFill>
        <p:spPr>
          <a:xfrm>
            <a:off x="5017367" y="3341289"/>
            <a:ext cx="4076700" cy="828626"/>
          </a:xfrm>
          <a:prstGeom prst="rect">
            <a:avLst/>
          </a:prstGeom>
        </p:spPr>
      </p:pic>
    </p:spTree>
    <p:extLst>
      <p:ext uri="{BB962C8B-B14F-4D97-AF65-F5344CB8AC3E}">
        <p14:creationId xmlns:p14="http://schemas.microsoft.com/office/powerpoint/2010/main" val="1079812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30" grpId="0" animBg="1"/>
      <p:bldP spid="36" grpId="0" animBg="1"/>
      <p:bldP spid="43" grpId="0" animBg="1"/>
      <p:bldP spid="16"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23"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con MR Antena con péndulo invertido</a:t>
            </a:r>
            <a:endParaRPr lang="es-EC" dirty="0">
              <a:solidFill>
                <a:schemeClr val="tx1"/>
              </a:solidFill>
              <a:latin typeface="+mj-lt"/>
              <a:cs typeface="Times New Roman" panose="02020603050405020304" pitchFamily="18" charset="0"/>
            </a:endParaRPr>
          </a:p>
        </p:txBody>
      </p:sp>
      <p:pic>
        <p:nvPicPr>
          <p:cNvPr id="24" name="Imagen 23"/>
          <p:cNvPicPr/>
          <p:nvPr/>
        </p:nvPicPr>
        <p:blipFill>
          <a:blip r:embed="rId4"/>
          <a:stretch>
            <a:fillRect/>
          </a:stretch>
        </p:blipFill>
        <p:spPr>
          <a:xfrm>
            <a:off x="91440" y="1637982"/>
            <a:ext cx="5128260" cy="3448368"/>
          </a:xfrm>
          <a:prstGeom prst="rect">
            <a:avLst/>
          </a:prstGeom>
        </p:spPr>
      </p:pic>
      <p:pic>
        <p:nvPicPr>
          <p:cNvPr id="27" name="Imagen 26"/>
          <p:cNvPicPr/>
          <p:nvPr/>
        </p:nvPicPr>
        <p:blipFill>
          <a:blip r:embed="rId5"/>
          <a:stretch>
            <a:fillRect/>
          </a:stretch>
        </p:blipFill>
        <p:spPr>
          <a:xfrm>
            <a:off x="5774055" y="1908709"/>
            <a:ext cx="5255895" cy="3600769"/>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5486400" y="1202689"/>
                <a:ext cx="6096000" cy="646331"/>
              </a:xfrm>
              <a:prstGeom prst="rect">
                <a:avLst/>
              </a:prstGeom>
            </p:spPr>
            <p:txBody>
              <a:bodyPr>
                <a:spAutoFit/>
              </a:bodyPr>
              <a:lstStyle/>
              <a:p>
                <a:pPr indent="270510" algn="just">
                  <a:spcAft>
                    <a:spcPts val="800"/>
                  </a:spcAft>
                </a:pPr>
                <a:r>
                  <a:rPr lang="es-MX" dirty="0">
                    <a:latin typeface="Times New Roman" panose="02020603050405020304" pitchFamily="18" charset="0"/>
                    <a:ea typeface="Calibri" panose="020F0502020204030204" pitchFamily="34" charset="0"/>
                    <a:cs typeface="Times New Roman" panose="02020603050405020304" pitchFamily="18" charset="0"/>
                  </a:rPr>
                  <a:t>Se propone un </a:t>
                </a:r>
                <a:r>
                  <a:rPr lang="es-MX" dirty="0" err="1">
                    <a:latin typeface="Times New Roman" panose="02020603050405020304" pitchFamily="18" charset="0"/>
                    <a:ea typeface="Calibri" panose="020F0502020204030204" pitchFamily="34" charset="0"/>
                    <a:cs typeface="Times New Roman" panose="02020603050405020304" pitchFamily="18" charset="0"/>
                  </a:rPr>
                  <a:t>SetPoint</a:t>
                </a:r>
                <a:r>
                  <a:rPr lang="es-MX" dirty="0">
                    <a:latin typeface="Times New Roman" panose="02020603050405020304" pitchFamily="18" charset="0"/>
                    <a:ea typeface="Calibri" panose="020F0502020204030204" pitchFamily="34" charset="0"/>
                    <a:cs typeface="Times New Roman" panose="02020603050405020304" pitchFamily="18" charset="0"/>
                  </a:rPr>
                  <a:t> de 60 grados, con condiciones iniciales de </a:t>
                </a:r>
                <a14:m>
                  <m:oMath xmlns:m="http://schemas.openxmlformats.org/officeDocument/2006/math">
                    <m:r>
                      <a:rPr lang="es-MX" i="1">
                        <a:latin typeface="Cambria Math" panose="02040503050406030204" pitchFamily="18" charset="0"/>
                        <a:ea typeface="Calibri" panose="020F0502020204030204" pitchFamily="34" charset="0"/>
                        <a:cs typeface="Times New Roman" panose="02020603050405020304" pitchFamily="18" charset="0"/>
                      </a:rPr>
                      <m:t>𝜃</m:t>
                    </m:r>
                    <m:r>
                      <a:rPr lang="es-MX" i="1">
                        <a:latin typeface="Cambria Math" panose="02040503050406030204" pitchFamily="18" charset="0"/>
                        <a:ea typeface="Calibri" panose="020F0502020204030204" pitchFamily="34" charset="0"/>
                        <a:cs typeface="Times New Roman" panose="02020603050405020304" pitchFamily="18" charset="0"/>
                      </a:rPr>
                      <m:t>=−10</m:t>
                    </m:r>
                  </m:oMath>
                </a14:m>
                <a:r>
                  <a:rPr lang="es-MX" dirty="0">
                    <a:latin typeface="Times New Roman" panose="02020603050405020304" pitchFamily="18" charset="0"/>
                    <a:ea typeface="Times New Roman" panose="02020603050405020304" pitchFamily="18" charset="0"/>
                    <a:cs typeface="Times New Roman" panose="02020603050405020304" pitchFamily="18" charset="0"/>
                  </a:rPr>
                  <a:t> grados y </a:t>
                </a:r>
                <a14:m>
                  <m:oMath xmlns:m="http://schemas.openxmlformats.org/officeDocument/2006/math">
                    <m:r>
                      <a:rPr lang="es-MX" i="1">
                        <a:latin typeface="Cambria Math" panose="02040503050406030204" pitchFamily="18" charset="0"/>
                        <a:ea typeface="Calibri" panose="020F0502020204030204" pitchFamily="34" charset="0"/>
                        <a:cs typeface="Times New Roman" panose="02020603050405020304" pitchFamily="18" charset="0"/>
                      </a:rPr>
                      <m:t>𝜔</m:t>
                    </m:r>
                    <m:r>
                      <a:rPr lang="es-MX" i="1">
                        <a:latin typeface="Cambria Math" panose="02040503050406030204" pitchFamily="18" charset="0"/>
                        <a:ea typeface="Calibri" panose="020F0502020204030204" pitchFamily="34" charset="0"/>
                        <a:cs typeface="Times New Roman" panose="02020603050405020304" pitchFamily="18" charset="0"/>
                      </a:rPr>
                      <m:t>=0</m:t>
                    </m:r>
                  </m:oMath>
                </a14:m>
                <a:r>
                  <a:rPr lang="es-MX" dirty="0">
                    <a:latin typeface="Times New Roman" panose="02020603050405020304" pitchFamily="18" charset="0"/>
                    <a:ea typeface="Times New Roman" panose="02020603050405020304" pitchFamily="18" charset="0"/>
                    <a:cs typeface="Times New Roman" panose="02020603050405020304" pitchFamily="18" charset="0"/>
                  </a:rPr>
                  <a:t> (grados/</a:t>
                </a:r>
                <a:r>
                  <a:rPr lang="es-MX" dirty="0" err="1">
                    <a:latin typeface="Times New Roman" panose="02020603050405020304" pitchFamily="18" charset="0"/>
                    <a:ea typeface="Times New Roman" panose="02020603050405020304" pitchFamily="18" charset="0"/>
                    <a:cs typeface="Times New Roman" panose="02020603050405020304" pitchFamily="18" charset="0"/>
                  </a:rPr>
                  <a:t>seg</a:t>
                </a:r>
                <a:r>
                  <a:rPr lang="es-MX"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486400" y="1202689"/>
                <a:ext cx="6096000" cy="646331"/>
              </a:xfrm>
              <a:prstGeom prst="rect">
                <a:avLst/>
              </a:prstGeom>
              <a:blipFill>
                <a:blip r:embed="rId6"/>
                <a:stretch>
                  <a:fillRect l="-800" t="-4717" r="-800" b="-14151"/>
                </a:stretch>
              </a:blipFill>
            </p:spPr>
            <p:txBody>
              <a:bodyPr/>
              <a:lstStyle/>
              <a:p>
                <a:r>
                  <a:rPr lang="en-US">
                    <a:noFill/>
                  </a:rPr>
                  <a:t> </a:t>
                </a:r>
              </a:p>
            </p:txBody>
          </p:sp>
        </mc:Fallback>
      </mc:AlternateContent>
    </p:spTree>
    <p:extLst>
      <p:ext uri="{BB962C8B-B14F-4D97-AF65-F5344CB8AC3E}">
        <p14:creationId xmlns:p14="http://schemas.microsoft.com/office/powerpoint/2010/main" val="1002881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09600" y="0"/>
            <a:ext cx="10972800" cy="1143000"/>
          </a:xfrm>
        </p:spPr>
        <p:txBody>
          <a:bodyPr/>
          <a:lstStyle/>
          <a:p>
            <a:r>
              <a:rPr lang="en-US" dirty="0" err="1">
                <a:solidFill>
                  <a:schemeClr val="tx1"/>
                </a:solidFill>
              </a:rPr>
              <a:t>Objetivos</a:t>
            </a:r>
            <a:endParaRPr lang="es-EC" dirty="0">
              <a:solidFill>
                <a:schemeClr val="tx1"/>
              </a:solidFill>
            </a:endParaRPr>
          </a:p>
        </p:txBody>
      </p:sp>
      <p:pic>
        <p:nvPicPr>
          <p:cNvPr id="7" name="6 Imagen"/>
          <p:cNvPicPr>
            <a:picLocks noChangeAspect="1" noChangeArrowheads="1"/>
          </p:cNvPicPr>
          <p:nvPr/>
        </p:nvPicPr>
        <p:blipFill>
          <a:blip r:embed="rId2"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426498" y="2554014"/>
            <a:ext cx="11270698" cy="2677656"/>
          </a:xfrm>
          <a:prstGeom prst="rect">
            <a:avLst/>
          </a:prstGeom>
          <a:noFill/>
        </p:spPr>
        <p:txBody>
          <a:bodyPr wrap="square" rtlCol="0">
            <a:spAutoFit/>
          </a:bodyPr>
          <a:lstStyle/>
          <a:p>
            <a:pPr lvl="0" algn="just"/>
            <a:r>
              <a:rPr lang="es-ES" sz="2400" dirty="0">
                <a:latin typeface="+mj-lt"/>
                <a:cs typeface="Times New Roman" panose="02020603050405020304" pitchFamily="18" charset="0"/>
              </a:rPr>
              <a:t>•	Familiarizarse con la librería TensorFlow, sus diferentes funciones y su sintaxis</a:t>
            </a:r>
            <a:r>
              <a:rPr lang="es-ES" sz="2400" dirty="0" smtClean="0">
                <a:latin typeface="+mj-lt"/>
                <a:cs typeface="Times New Roman" panose="02020603050405020304" pitchFamily="18" charset="0"/>
              </a:rPr>
              <a:t>.</a:t>
            </a:r>
          </a:p>
          <a:p>
            <a:pPr lvl="0" algn="just"/>
            <a:endParaRPr lang="es-ES" sz="2400" dirty="0" smtClean="0">
              <a:latin typeface="+mj-lt"/>
              <a:cs typeface="Times New Roman" panose="02020603050405020304" pitchFamily="18" charset="0"/>
            </a:endParaRPr>
          </a:p>
          <a:p>
            <a:pPr lvl="0" algn="just"/>
            <a:r>
              <a:rPr lang="es-ES" sz="2400" dirty="0">
                <a:latin typeface="+mj-lt"/>
                <a:cs typeface="Times New Roman" panose="02020603050405020304" pitchFamily="18" charset="0"/>
              </a:rPr>
              <a:t>•	Desarrollar aplicaciones básicas de identificación mediante redes neuronales con aprendizaje profundo</a:t>
            </a:r>
            <a:r>
              <a:rPr lang="es-ES" sz="2400" dirty="0" smtClean="0">
                <a:latin typeface="+mj-lt"/>
                <a:cs typeface="Times New Roman" panose="02020603050405020304" pitchFamily="18" charset="0"/>
              </a:rPr>
              <a:t>.</a:t>
            </a:r>
          </a:p>
          <a:p>
            <a:pPr lvl="0" algn="just"/>
            <a:endParaRPr lang="es-ES" sz="2400" dirty="0">
              <a:latin typeface="+mj-lt"/>
              <a:cs typeface="Times New Roman" panose="02020603050405020304" pitchFamily="18" charset="0"/>
            </a:endParaRPr>
          </a:p>
          <a:p>
            <a:pPr lvl="0" algn="just"/>
            <a:r>
              <a:rPr lang="es-ES" sz="2400" dirty="0">
                <a:latin typeface="+mj-lt"/>
                <a:cs typeface="Times New Roman" panose="02020603050405020304" pitchFamily="18" charset="0"/>
              </a:rPr>
              <a:t>•	Usar un sistema controlado por PID como Modelo de Referencia Lineal.</a:t>
            </a:r>
          </a:p>
          <a:p>
            <a:pPr lvl="0" algn="just"/>
            <a:endParaRPr lang="es-EC" sz="2400" dirty="0">
              <a:latin typeface="+mj-lt"/>
              <a:cs typeface="Times New Roman" panose="02020603050405020304" pitchFamily="18" charset="0"/>
            </a:endParaRPr>
          </a:p>
        </p:txBody>
      </p:sp>
      <p:sp>
        <p:nvSpPr>
          <p:cNvPr id="9" name="8 CuadroTexto"/>
          <p:cNvSpPr txBox="1"/>
          <p:nvPr/>
        </p:nvSpPr>
        <p:spPr>
          <a:xfrm>
            <a:off x="426497" y="1457529"/>
            <a:ext cx="5406744" cy="646331"/>
          </a:xfrm>
          <a:prstGeom prst="rect">
            <a:avLst/>
          </a:prstGeom>
          <a:noFill/>
        </p:spPr>
        <p:txBody>
          <a:bodyPr wrap="square" rtlCol="0">
            <a:spAutoFit/>
          </a:bodyPr>
          <a:lstStyle/>
          <a:p>
            <a:r>
              <a:rPr lang="en-US" sz="3600" b="1" dirty="0" smtClean="0"/>
              <a:t>Espec</a:t>
            </a:r>
            <a:r>
              <a:rPr lang="es-CL" sz="3600" b="1" dirty="0" smtClean="0"/>
              <a:t>í</a:t>
            </a:r>
            <a:r>
              <a:rPr lang="en-US" sz="3600" b="1" dirty="0" err="1" smtClean="0"/>
              <a:t>ficos</a:t>
            </a:r>
            <a:endParaRPr lang="es-EC" sz="3600" b="1" dirty="0"/>
          </a:p>
        </p:txBody>
      </p:sp>
      <p:sp>
        <p:nvSpPr>
          <p:cNvPr id="2" name="Marcador de número de diapositiva 1"/>
          <p:cNvSpPr>
            <a:spLocks noGrp="1"/>
          </p:cNvSpPr>
          <p:nvPr>
            <p:ph type="sldNum" sz="quarter" idx="12"/>
          </p:nvPr>
        </p:nvSpPr>
        <p:spPr/>
        <p:txBody>
          <a:bodyPr/>
          <a:lstStyle/>
          <a:p>
            <a:fld id="{36A1D658-A843-46FE-BDD4-784B44489221}" type="slidenum">
              <a:rPr lang="es-EC" smtClean="0"/>
              <a:t>3</a:t>
            </a:fld>
            <a:endParaRPr lang="es-EC"/>
          </a:p>
        </p:txBody>
      </p:sp>
    </p:spTree>
    <p:extLst>
      <p:ext uri="{BB962C8B-B14F-4D97-AF65-F5344CB8AC3E}">
        <p14:creationId xmlns:p14="http://schemas.microsoft.com/office/powerpoint/2010/main" val="4100583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con MR Tanques Acoplados</a:t>
            </a:r>
            <a:endParaRPr lang="es-EC" dirty="0">
              <a:solidFill>
                <a:schemeClr val="tx1"/>
              </a:solidFill>
              <a:latin typeface="+mj-lt"/>
              <a:cs typeface="Times New Roman" panose="02020603050405020304" pitchFamily="18" charset="0"/>
            </a:endParaRPr>
          </a:p>
        </p:txBody>
      </p:sp>
      <p:sp>
        <p:nvSpPr>
          <p:cNvPr id="14" name="Rectángulo 13"/>
          <p:cNvSpPr/>
          <p:nvPr/>
        </p:nvSpPr>
        <p:spPr>
          <a:xfrm>
            <a:off x="246448" y="1599113"/>
            <a:ext cx="4998596" cy="646331"/>
          </a:xfrm>
          <a:prstGeom prst="rect">
            <a:avLst/>
          </a:prstGeom>
        </p:spPr>
        <p:txBody>
          <a:bodyPr wrap="square">
            <a:spAutoFit/>
          </a:bodyPr>
          <a:lstStyle/>
          <a:p>
            <a:r>
              <a:rPr lang="es-ES" dirty="0" smtClean="0">
                <a:latin typeface="Times New Roman" panose="02020603050405020304" pitchFamily="18" charset="0"/>
                <a:ea typeface="Times New Roman" panose="02020603050405020304" pitchFamily="18" charset="0"/>
              </a:rPr>
              <a:t>Se usa control PID y se lo trata como caja negra para la obtención de los patrones.</a:t>
            </a:r>
            <a:endParaRPr lang="en-US" dirty="0"/>
          </a:p>
        </p:txBody>
      </p:sp>
      <p:sp>
        <p:nvSpPr>
          <p:cNvPr id="37" name="2 CuadroTexto"/>
          <p:cNvSpPr txBox="1"/>
          <p:nvPr/>
        </p:nvSpPr>
        <p:spPr>
          <a:xfrm>
            <a:off x="7060688" y="664741"/>
            <a:ext cx="2262984" cy="523220"/>
          </a:xfrm>
          <a:prstGeom prst="rect">
            <a:avLst/>
          </a:prstGeom>
          <a:solidFill>
            <a:srgbClr val="FFFF66"/>
          </a:solidFill>
          <a:ln>
            <a:solidFill>
              <a:schemeClr val="tx1"/>
            </a:solidFill>
          </a:ln>
        </p:spPr>
        <p:txBody>
          <a:bodyPr wrap="square" rtlCol="0">
            <a:spAutoFit/>
          </a:bodyPr>
          <a:lstStyle/>
          <a:p>
            <a:pPr algn="ctr"/>
            <a:r>
              <a:rPr lang="es-EC" sz="1400" dirty="0" smtClean="0"/>
              <a:t>Obtención de patrones de entrenamiento</a:t>
            </a:r>
          </a:p>
        </p:txBody>
      </p:sp>
      <p:sp>
        <p:nvSpPr>
          <p:cNvPr id="38" name="2 CuadroTexto"/>
          <p:cNvSpPr txBox="1"/>
          <p:nvPr/>
        </p:nvSpPr>
        <p:spPr>
          <a:xfrm>
            <a:off x="7060688" y="1417837"/>
            <a:ext cx="2262984" cy="523220"/>
          </a:xfrm>
          <a:prstGeom prst="rect">
            <a:avLst/>
          </a:prstGeom>
          <a:solidFill>
            <a:srgbClr val="FFFF66"/>
          </a:solidFill>
          <a:ln>
            <a:solidFill>
              <a:schemeClr val="tx1"/>
            </a:solidFill>
          </a:ln>
        </p:spPr>
        <p:txBody>
          <a:bodyPr wrap="square" rtlCol="0">
            <a:spAutoFit/>
          </a:bodyPr>
          <a:lstStyle/>
          <a:p>
            <a:pPr algn="ctr"/>
            <a:r>
              <a:rPr lang="es-EC" sz="1400" dirty="0" smtClean="0"/>
              <a:t>Creación, entrenamiento del modelo</a:t>
            </a:r>
          </a:p>
        </p:txBody>
      </p:sp>
      <p:sp>
        <p:nvSpPr>
          <p:cNvPr id="39" name="2 CuadroTexto"/>
          <p:cNvSpPr txBox="1"/>
          <p:nvPr/>
        </p:nvSpPr>
        <p:spPr>
          <a:xfrm>
            <a:off x="6976707" y="2905107"/>
            <a:ext cx="2430946" cy="307777"/>
          </a:xfrm>
          <a:prstGeom prst="rect">
            <a:avLst/>
          </a:prstGeom>
          <a:solidFill>
            <a:srgbClr val="FFFF66"/>
          </a:solidFill>
          <a:ln>
            <a:solidFill>
              <a:schemeClr val="tx1"/>
            </a:solidFill>
          </a:ln>
        </p:spPr>
        <p:txBody>
          <a:bodyPr wrap="square" rtlCol="0">
            <a:spAutoFit/>
          </a:bodyPr>
          <a:lstStyle/>
          <a:p>
            <a:pPr algn="ctr"/>
            <a:r>
              <a:rPr lang="es-EC" sz="1400" dirty="0" smtClean="0"/>
              <a:t>Importación en MATLAB</a:t>
            </a:r>
          </a:p>
        </p:txBody>
      </p:sp>
      <p:cxnSp>
        <p:nvCxnSpPr>
          <p:cNvPr id="26" name="12 Conector recto de flecha"/>
          <p:cNvCxnSpPr>
            <a:stCxn id="37" idx="2"/>
            <a:endCxn id="38" idx="0"/>
          </p:cNvCxnSpPr>
          <p:nvPr/>
        </p:nvCxnSpPr>
        <p:spPr>
          <a:xfrm>
            <a:off x="8192180" y="1187961"/>
            <a:ext cx="0" cy="229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12 Conector recto de flecha"/>
          <p:cNvCxnSpPr/>
          <p:nvPr/>
        </p:nvCxnSpPr>
        <p:spPr>
          <a:xfrm>
            <a:off x="8216422" y="2697953"/>
            <a:ext cx="0" cy="185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2 CuadroTexto"/>
          <p:cNvSpPr txBox="1"/>
          <p:nvPr/>
        </p:nvSpPr>
        <p:spPr>
          <a:xfrm>
            <a:off x="7000949" y="2174733"/>
            <a:ext cx="2430946" cy="523220"/>
          </a:xfrm>
          <a:prstGeom prst="rect">
            <a:avLst/>
          </a:prstGeom>
          <a:solidFill>
            <a:srgbClr val="FFFF66"/>
          </a:solidFill>
          <a:ln>
            <a:solidFill>
              <a:schemeClr val="tx1"/>
            </a:solidFill>
          </a:ln>
        </p:spPr>
        <p:txBody>
          <a:bodyPr wrap="square" rtlCol="0">
            <a:spAutoFit/>
          </a:bodyPr>
          <a:lstStyle/>
          <a:p>
            <a:pPr algn="ctr"/>
            <a:r>
              <a:rPr lang="es-EC" sz="1400" dirty="0" smtClean="0"/>
              <a:t>Extracción y exportación del Controlador</a:t>
            </a:r>
          </a:p>
        </p:txBody>
      </p:sp>
      <p:cxnSp>
        <p:nvCxnSpPr>
          <p:cNvPr id="31" name="12 Conector recto de flecha"/>
          <p:cNvCxnSpPr/>
          <p:nvPr/>
        </p:nvCxnSpPr>
        <p:spPr>
          <a:xfrm>
            <a:off x="8192180" y="1836986"/>
            <a:ext cx="0" cy="3566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6473131" y="3291779"/>
            <a:ext cx="1469495" cy="369332"/>
          </a:xfrm>
          <a:prstGeom prst="rect">
            <a:avLst/>
          </a:prstGeom>
        </p:spPr>
        <p:txBody>
          <a:bodyPr wrap="square">
            <a:spAutoFit/>
          </a:bodyPr>
          <a:lstStyle/>
          <a:p>
            <a:r>
              <a:rPr lang="es-EC" dirty="0" smtClean="0"/>
              <a:t>Controlador</a:t>
            </a:r>
            <a:endParaRPr lang="en-US" dirty="0"/>
          </a:p>
        </p:txBody>
      </p:sp>
      <p:sp>
        <p:nvSpPr>
          <p:cNvPr id="45" name="Rectángulo 44"/>
          <p:cNvSpPr/>
          <p:nvPr/>
        </p:nvSpPr>
        <p:spPr>
          <a:xfrm>
            <a:off x="8766273" y="3295393"/>
            <a:ext cx="1815919" cy="369332"/>
          </a:xfrm>
          <a:prstGeom prst="rect">
            <a:avLst/>
          </a:prstGeom>
        </p:spPr>
        <p:txBody>
          <a:bodyPr wrap="square">
            <a:spAutoFit/>
          </a:bodyPr>
          <a:lstStyle/>
          <a:p>
            <a:r>
              <a:rPr lang="es-EC" dirty="0" err="1" smtClean="0"/>
              <a:t>Model</a:t>
            </a:r>
            <a:r>
              <a:rPr lang="es-EC" dirty="0" smtClean="0"/>
              <a:t> Network</a:t>
            </a:r>
            <a:endParaRPr lang="en-US" dirty="0"/>
          </a:p>
        </p:txBody>
      </p:sp>
      <p:pic>
        <p:nvPicPr>
          <p:cNvPr id="23" name="Imagen 2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925" y="2280093"/>
            <a:ext cx="4187642" cy="1759873"/>
          </a:xfrm>
          <a:prstGeom prst="rect">
            <a:avLst/>
          </a:prstGeom>
          <a:noFill/>
          <a:ln>
            <a:noFill/>
          </a:ln>
        </p:spPr>
      </p:pic>
      <p:pic>
        <p:nvPicPr>
          <p:cNvPr id="4" name="Imagen 3"/>
          <p:cNvPicPr>
            <a:picLocks noChangeAspect="1"/>
          </p:cNvPicPr>
          <p:nvPr/>
        </p:nvPicPr>
        <p:blipFill>
          <a:blip r:embed="rId5"/>
          <a:stretch>
            <a:fillRect/>
          </a:stretch>
        </p:blipFill>
        <p:spPr>
          <a:xfrm>
            <a:off x="572527" y="4126262"/>
            <a:ext cx="4169417" cy="963928"/>
          </a:xfrm>
          <a:prstGeom prst="rect">
            <a:avLst/>
          </a:prstGeom>
        </p:spPr>
      </p:pic>
      <p:pic>
        <p:nvPicPr>
          <p:cNvPr id="5" name="Imagen 4"/>
          <p:cNvPicPr>
            <a:picLocks noChangeAspect="1"/>
          </p:cNvPicPr>
          <p:nvPr/>
        </p:nvPicPr>
        <p:blipFill>
          <a:blip r:embed="rId6"/>
          <a:stretch>
            <a:fillRect/>
          </a:stretch>
        </p:blipFill>
        <p:spPr>
          <a:xfrm>
            <a:off x="651925" y="5112327"/>
            <a:ext cx="3434300" cy="1070633"/>
          </a:xfrm>
          <a:prstGeom prst="rect">
            <a:avLst/>
          </a:prstGeom>
        </p:spPr>
      </p:pic>
      <p:pic>
        <p:nvPicPr>
          <p:cNvPr id="7" name="Imagen 6"/>
          <p:cNvPicPr>
            <a:picLocks noChangeAspect="1"/>
          </p:cNvPicPr>
          <p:nvPr/>
        </p:nvPicPr>
        <p:blipFill>
          <a:blip r:embed="rId7"/>
          <a:stretch>
            <a:fillRect/>
          </a:stretch>
        </p:blipFill>
        <p:spPr>
          <a:xfrm>
            <a:off x="6195881" y="3728018"/>
            <a:ext cx="4386394" cy="1280941"/>
          </a:xfrm>
          <a:prstGeom prst="rect">
            <a:avLst/>
          </a:prstGeom>
        </p:spPr>
      </p:pic>
      <p:sp>
        <p:nvSpPr>
          <p:cNvPr id="43" name="Rectángulo 42"/>
          <p:cNvSpPr/>
          <p:nvPr/>
        </p:nvSpPr>
        <p:spPr>
          <a:xfrm>
            <a:off x="8418401" y="3635458"/>
            <a:ext cx="2230549" cy="1408326"/>
          </a:xfrm>
          <a:prstGeom prst="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ángulo 35"/>
          <p:cNvSpPr/>
          <p:nvPr/>
        </p:nvSpPr>
        <p:spPr>
          <a:xfrm>
            <a:off x="6040383" y="3635458"/>
            <a:ext cx="2378018" cy="1408326"/>
          </a:xfrm>
          <a:prstGeom prst="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Imagen 8"/>
          <p:cNvPicPr>
            <a:picLocks noChangeAspect="1"/>
          </p:cNvPicPr>
          <p:nvPr/>
        </p:nvPicPr>
        <p:blipFill>
          <a:blip r:embed="rId8"/>
          <a:stretch>
            <a:fillRect/>
          </a:stretch>
        </p:blipFill>
        <p:spPr>
          <a:xfrm>
            <a:off x="6040383" y="5126241"/>
            <a:ext cx="2985220" cy="996524"/>
          </a:xfrm>
          <a:prstGeom prst="rect">
            <a:avLst/>
          </a:prstGeom>
        </p:spPr>
      </p:pic>
    </p:spTree>
    <p:extLst>
      <p:ext uri="{BB962C8B-B14F-4D97-AF65-F5344CB8AC3E}">
        <p14:creationId xmlns:p14="http://schemas.microsoft.com/office/powerpoint/2010/main" val="2555326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30" grpId="0" animBg="1"/>
      <p:bldP spid="16" grpId="0"/>
      <p:bldP spid="45" grpId="0"/>
      <p:bldP spid="43"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22"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con MR Tanques Acoplados</a:t>
            </a:r>
            <a:endParaRPr lang="es-EC" dirty="0">
              <a:solidFill>
                <a:schemeClr val="tx1"/>
              </a:solidFill>
              <a:latin typeface="+mj-lt"/>
              <a:cs typeface="Times New Roman" panose="02020603050405020304" pitchFamily="18" charset="0"/>
            </a:endParaRPr>
          </a:p>
        </p:txBody>
      </p:sp>
      <p:pic>
        <p:nvPicPr>
          <p:cNvPr id="24" name="Imagen 23"/>
          <p:cNvPicPr/>
          <p:nvPr/>
        </p:nvPicPr>
        <p:blipFill>
          <a:blip r:embed="rId4"/>
          <a:stretch>
            <a:fillRect/>
          </a:stretch>
        </p:blipFill>
        <p:spPr>
          <a:xfrm>
            <a:off x="410177" y="1852908"/>
            <a:ext cx="5143500" cy="3766842"/>
          </a:xfrm>
          <a:prstGeom prst="rect">
            <a:avLst/>
          </a:prstGeom>
        </p:spPr>
      </p:pic>
      <p:pic>
        <p:nvPicPr>
          <p:cNvPr id="25" name="Imagen 24"/>
          <p:cNvPicPr/>
          <p:nvPr/>
        </p:nvPicPr>
        <p:blipFill>
          <a:blip r:embed="rId5"/>
          <a:stretch>
            <a:fillRect/>
          </a:stretch>
        </p:blipFill>
        <p:spPr>
          <a:xfrm>
            <a:off x="5887653" y="936457"/>
            <a:ext cx="5551170" cy="4321811"/>
          </a:xfrm>
          <a:prstGeom prst="rect">
            <a:avLst/>
          </a:prstGeom>
        </p:spPr>
      </p:pic>
    </p:spTree>
    <p:extLst>
      <p:ext uri="{BB962C8B-B14F-4D97-AF65-F5344CB8AC3E}">
        <p14:creationId xmlns:p14="http://schemas.microsoft.com/office/powerpoint/2010/main" val="1100844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11"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con MR Viga y Bola</a:t>
            </a:r>
            <a:endParaRPr lang="es-EC" dirty="0">
              <a:solidFill>
                <a:schemeClr val="tx1"/>
              </a:solidFill>
              <a:latin typeface="+mj-lt"/>
              <a:cs typeface="Times New Roman" panose="02020603050405020304" pitchFamily="18" charset="0"/>
            </a:endParaRPr>
          </a:p>
        </p:txBody>
      </p:sp>
      <p:sp>
        <p:nvSpPr>
          <p:cNvPr id="14" name="Rectángulo 13"/>
          <p:cNvSpPr/>
          <p:nvPr/>
        </p:nvSpPr>
        <p:spPr>
          <a:xfrm>
            <a:off x="246448" y="1599113"/>
            <a:ext cx="4998596" cy="646331"/>
          </a:xfrm>
          <a:prstGeom prst="rect">
            <a:avLst/>
          </a:prstGeom>
        </p:spPr>
        <p:txBody>
          <a:bodyPr wrap="square">
            <a:spAutoFit/>
          </a:bodyPr>
          <a:lstStyle/>
          <a:p>
            <a:r>
              <a:rPr lang="es-ES" dirty="0" smtClean="0">
                <a:latin typeface="Times New Roman" panose="02020603050405020304" pitchFamily="18" charset="0"/>
                <a:ea typeface="Times New Roman" panose="02020603050405020304" pitchFamily="18" charset="0"/>
              </a:rPr>
              <a:t>Se usa control PID y se lo trata como caja negra para la obtención de los patrones.</a:t>
            </a:r>
            <a:endParaRPr lang="en-US" dirty="0"/>
          </a:p>
        </p:txBody>
      </p:sp>
      <p:sp>
        <p:nvSpPr>
          <p:cNvPr id="37" name="2 CuadroTexto"/>
          <p:cNvSpPr txBox="1"/>
          <p:nvPr/>
        </p:nvSpPr>
        <p:spPr>
          <a:xfrm>
            <a:off x="7060688" y="664741"/>
            <a:ext cx="2262984" cy="523220"/>
          </a:xfrm>
          <a:prstGeom prst="rect">
            <a:avLst/>
          </a:prstGeom>
          <a:solidFill>
            <a:srgbClr val="FFFF66"/>
          </a:solidFill>
          <a:ln>
            <a:solidFill>
              <a:schemeClr val="tx1"/>
            </a:solidFill>
          </a:ln>
        </p:spPr>
        <p:txBody>
          <a:bodyPr wrap="square" rtlCol="0">
            <a:spAutoFit/>
          </a:bodyPr>
          <a:lstStyle/>
          <a:p>
            <a:pPr algn="ctr"/>
            <a:r>
              <a:rPr lang="es-EC" sz="1400" dirty="0" smtClean="0"/>
              <a:t>Obtención de patrones de entrenamiento</a:t>
            </a:r>
          </a:p>
        </p:txBody>
      </p:sp>
      <p:sp>
        <p:nvSpPr>
          <p:cNvPr id="38" name="2 CuadroTexto"/>
          <p:cNvSpPr txBox="1"/>
          <p:nvPr/>
        </p:nvSpPr>
        <p:spPr>
          <a:xfrm>
            <a:off x="7060688" y="1417837"/>
            <a:ext cx="2262984" cy="523220"/>
          </a:xfrm>
          <a:prstGeom prst="rect">
            <a:avLst/>
          </a:prstGeom>
          <a:solidFill>
            <a:srgbClr val="FFFF66"/>
          </a:solidFill>
          <a:ln>
            <a:solidFill>
              <a:schemeClr val="tx1"/>
            </a:solidFill>
          </a:ln>
        </p:spPr>
        <p:txBody>
          <a:bodyPr wrap="square" rtlCol="0">
            <a:spAutoFit/>
          </a:bodyPr>
          <a:lstStyle/>
          <a:p>
            <a:pPr algn="ctr"/>
            <a:r>
              <a:rPr lang="es-EC" sz="1400" dirty="0" smtClean="0"/>
              <a:t>Creación, entrenamiento del modelo</a:t>
            </a:r>
          </a:p>
        </p:txBody>
      </p:sp>
      <p:sp>
        <p:nvSpPr>
          <p:cNvPr id="39" name="2 CuadroTexto"/>
          <p:cNvSpPr txBox="1"/>
          <p:nvPr/>
        </p:nvSpPr>
        <p:spPr>
          <a:xfrm>
            <a:off x="6976707" y="2905107"/>
            <a:ext cx="2430946" cy="307777"/>
          </a:xfrm>
          <a:prstGeom prst="rect">
            <a:avLst/>
          </a:prstGeom>
          <a:solidFill>
            <a:srgbClr val="FFFF66"/>
          </a:solidFill>
          <a:ln>
            <a:solidFill>
              <a:schemeClr val="tx1"/>
            </a:solidFill>
          </a:ln>
        </p:spPr>
        <p:txBody>
          <a:bodyPr wrap="square" rtlCol="0">
            <a:spAutoFit/>
          </a:bodyPr>
          <a:lstStyle/>
          <a:p>
            <a:pPr algn="ctr"/>
            <a:r>
              <a:rPr lang="es-EC" sz="1400" dirty="0" smtClean="0"/>
              <a:t>Importación en MATLAB</a:t>
            </a:r>
          </a:p>
        </p:txBody>
      </p:sp>
      <p:cxnSp>
        <p:nvCxnSpPr>
          <p:cNvPr id="26" name="12 Conector recto de flecha"/>
          <p:cNvCxnSpPr>
            <a:stCxn id="37" idx="2"/>
            <a:endCxn id="38" idx="0"/>
          </p:cNvCxnSpPr>
          <p:nvPr/>
        </p:nvCxnSpPr>
        <p:spPr>
          <a:xfrm>
            <a:off x="8192180" y="1187961"/>
            <a:ext cx="0" cy="229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12 Conector recto de flecha"/>
          <p:cNvCxnSpPr/>
          <p:nvPr/>
        </p:nvCxnSpPr>
        <p:spPr>
          <a:xfrm>
            <a:off x="8216422" y="2697953"/>
            <a:ext cx="0" cy="185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2 CuadroTexto"/>
          <p:cNvSpPr txBox="1"/>
          <p:nvPr/>
        </p:nvSpPr>
        <p:spPr>
          <a:xfrm>
            <a:off x="7000949" y="2174733"/>
            <a:ext cx="2430946" cy="523220"/>
          </a:xfrm>
          <a:prstGeom prst="rect">
            <a:avLst/>
          </a:prstGeom>
          <a:solidFill>
            <a:srgbClr val="FFFF66"/>
          </a:solidFill>
          <a:ln>
            <a:solidFill>
              <a:schemeClr val="tx1"/>
            </a:solidFill>
          </a:ln>
        </p:spPr>
        <p:txBody>
          <a:bodyPr wrap="square" rtlCol="0">
            <a:spAutoFit/>
          </a:bodyPr>
          <a:lstStyle/>
          <a:p>
            <a:pPr algn="ctr"/>
            <a:r>
              <a:rPr lang="es-EC" sz="1400" dirty="0" smtClean="0"/>
              <a:t>Extracción y exportación del Controlador</a:t>
            </a:r>
          </a:p>
        </p:txBody>
      </p:sp>
      <p:cxnSp>
        <p:nvCxnSpPr>
          <p:cNvPr id="31" name="12 Conector recto de flecha"/>
          <p:cNvCxnSpPr/>
          <p:nvPr/>
        </p:nvCxnSpPr>
        <p:spPr>
          <a:xfrm>
            <a:off x="8192180" y="1836986"/>
            <a:ext cx="0" cy="3566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Imagen 21"/>
          <p:cNvPicPr/>
          <p:nvPr/>
        </p:nvPicPr>
        <p:blipFill>
          <a:blip r:embed="rId4"/>
          <a:stretch>
            <a:fillRect/>
          </a:stretch>
        </p:blipFill>
        <p:spPr>
          <a:xfrm>
            <a:off x="926682" y="2186799"/>
            <a:ext cx="3447518" cy="1917326"/>
          </a:xfrm>
          <a:prstGeom prst="rect">
            <a:avLst/>
          </a:prstGeom>
        </p:spPr>
      </p:pic>
      <p:pic>
        <p:nvPicPr>
          <p:cNvPr id="2" name="Imagen 1"/>
          <p:cNvPicPr>
            <a:picLocks noChangeAspect="1"/>
          </p:cNvPicPr>
          <p:nvPr/>
        </p:nvPicPr>
        <p:blipFill>
          <a:blip r:embed="rId5"/>
          <a:stretch>
            <a:fillRect/>
          </a:stretch>
        </p:blipFill>
        <p:spPr>
          <a:xfrm>
            <a:off x="926682" y="4104125"/>
            <a:ext cx="3660094" cy="943519"/>
          </a:xfrm>
          <a:prstGeom prst="rect">
            <a:avLst/>
          </a:prstGeom>
        </p:spPr>
      </p:pic>
      <p:pic>
        <p:nvPicPr>
          <p:cNvPr id="3" name="Imagen 2"/>
          <p:cNvPicPr>
            <a:picLocks noChangeAspect="1"/>
          </p:cNvPicPr>
          <p:nvPr/>
        </p:nvPicPr>
        <p:blipFill>
          <a:blip r:embed="rId6"/>
          <a:stretch>
            <a:fillRect/>
          </a:stretch>
        </p:blipFill>
        <p:spPr>
          <a:xfrm>
            <a:off x="926682" y="5126241"/>
            <a:ext cx="3550389" cy="1053623"/>
          </a:xfrm>
          <a:prstGeom prst="rect">
            <a:avLst/>
          </a:prstGeom>
        </p:spPr>
      </p:pic>
      <p:sp>
        <p:nvSpPr>
          <p:cNvPr id="32" name="Rectángulo 31"/>
          <p:cNvSpPr/>
          <p:nvPr/>
        </p:nvSpPr>
        <p:spPr>
          <a:xfrm>
            <a:off x="6166644" y="3303971"/>
            <a:ext cx="1469495" cy="369332"/>
          </a:xfrm>
          <a:prstGeom prst="rect">
            <a:avLst/>
          </a:prstGeom>
        </p:spPr>
        <p:txBody>
          <a:bodyPr wrap="square">
            <a:spAutoFit/>
          </a:bodyPr>
          <a:lstStyle/>
          <a:p>
            <a:r>
              <a:rPr lang="es-EC" dirty="0" smtClean="0"/>
              <a:t>Controlador</a:t>
            </a:r>
            <a:endParaRPr lang="en-US" dirty="0"/>
          </a:p>
        </p:txBody>
      </p:sp>
      <p:sp>
        <p:nvSpPr>
          <p:cNvPr id="33" name="Rectángulo 32"/>
          <p:cNvSpPr/>
          <p:nvPr/>
        </p:nvSpPr>
        <p:spPr>
          <a:xfrm>
            <a:off x="9673667" y="3319065"/>
            <a:ext cx="1815919" cy="369332"/>
          </a:xfrm>
          <a:prstGeom prst="rect">
            <a:avLst/>
          </a:prstGeom>
        </p:spPr>
        <p:txBody>
          <a:bodyPr wrap="square">
            <a:spAutoFit/>
          </a:bodyPr>
          <a:lstStyle/>
          <a:p>
            <a:r>
              <a:rPr lang="es-EC" dirty="0" err="1" smtClean="0"/>
              <a:t>Model</a:t>
            </a:r>
            <a:r>
              <a:rPr lang="es-EC" dirty="0" smtClean="0"/>
              <a:t> Network</a:t>
            </a:r>
            <a:endParaRPr lang="en-US" dirty="0"/>
          </a:p>
        </p:txBody>
      </p:sp>
      <p:pic>
        <p:nvPicPr>
          <p:cNvPr id="6" name="Imagen 5"/>
          <p:cNvPicPr>
            <a:picLocks noChangeAspect="1"/>
          </p:cNvPicPr>
          <p:nvPr/>
        </p:nvPicPr>
        <p:blipFill>
          <a:blip r:embed="rId7"/>
          <a:stretch>
            <a:fillRect/>
          </a:stretch>
        </p:blipFill>
        <p:spPr>
          <a:xfrm>
            <a:off x="5054434" y="3703164"/>
            <a:ext cx="7017051" cy="1306244"/>
          </a:xfrm>
          <a:prstGeom prst="rect">
            <a:avLst/>
          </a:prstGeom>
        </p:spPr>
      </p:pic>
      <p:sp>
        <p:nvSpPr>
          <p:cNvPr id="27" name="Rectángulo 26"/>
          <p:cNvSpPr/>
          <p:nvPr/>
        </p:nvSpPr>
        <p:spPr>
          <a:xfrm>
            <a:off x="4982829" y="3654002"/>
            <a:ext cx="4003158" cy="1405850"/>
          </a:xfrm>
          <a:prstGeom prst="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ángulo 28"/>
          <p:cNvSpPr/>
          <p:nvPr/>
        </p:nvSpPr>
        <p:spPr>
          <a:xfrm>
            <a:off x="9024087" y="3651526"/>
            <a:ext cx="3085498" cy="1409520"/>
          </a:xfrm>
          <a:prstGeom prst="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Imagen 7"/>
          <p:cNvPicPr>
            <a:picLocks noChangeAspect="1"/>
          </p:cNvPicPr>
          <p:nvPr/>
        </p:nvPicPr>
        <p:blipFill>
          <a:blip r:embed="rId8"/>
          <a:stretch>
            <a:fillRect/>
          </a:stretch>
        </p:blipFill>
        <p:spPr>
          <a:xfrm>
            <a:off x="5941138" y="5073104"/>
            <a:ext cx="4873401" cy="894121"/>
          </a:xfrm>
          <a:prstGeom prst="rect">
            <a:avLst/>
          </a:prstGeom>
        </p:spPr>
      </p:pic>
    </p:spTree>
    <p:extLst>
      <p:ext uri="{BB962C8B-B14F-4D97-AF65-F5344CB8AC3E}">
        <p14:creationId xmlns:p14="http://schemas.microsoft.com/office/powerpoint/2010/main" val="335464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30" grpId="0" animBg="1"/>
      <p:bldP spid="32" grpId="0"/>
      <p:bldP spid="33" grpId="0"/>
      <p:bldP spid="27" grpId="0"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Desarrollo</a:t>
            </a:r>
            <a:endParaRPr lang="es-EC" dirty="0">
              <a:solidFill>
                <a:schemeClr val="tx1"/>
              </a:solidFill>
            </a:endParaRPr>
          </a:p>
        </p:txBody>
      </p:sp>
      <p:sp>
        <p:nvSpPr>
          <p:cNvPr id="23" name="3 Rectángulo redondeado"/>
          <p:cNvSpPr/>
          <p:nvPr/>
        </p:nvSpPr>
        <p:spPr>
          <a:xfrm>
            <a:off x="246447" y="936457"/>
            <a:ext cx="4973253" cy="532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solidFill>
                  <a:schemeClr val="tx1"/>
                </a:solidFill>
                <a:latin typeface="+mj-lt"/>
                <a:cs typeface="Times New Roman" panose="02020603050405020304" pitchFamily="18" charset="0"/>
              </a:rPr>
              <a:t>Control con MR Viga y Bola</a:t>
            </a:r>
            <a:endParaRPr lang="es-EC" dirty="0">
              <a:solidFill>
                <a:schemeClr val="tx1"/>
              </a:solidFill>
              <a:latin typeface="+mj-lt"/>
              <a:cs typeface="Times New Roman" panose="02020603050405020304" pitchFamily="18" charset="0"/>
            </a:endParaRPr>
          </a:p>
        </p:txBody>
      </p:sp>
      <p:pic>
        <p:nvPicPr>
          <p:cNvPr id="24" name="Imagen 23"/>
          <p:cNvPicPr/>
          <p:nvPr/>
        </p:nvPicPr>
        <p:blipFill>
          <a:blip r:embed="rId4"/>
          <a:stretch>
            <a:fillRect/>
          </a:stretch>
        </p:blipFill>
        <p:spPr>
          <a:xfrm>
            <a:off x="441960" y="2405379"/>
            <a:ext cx="4644390" cy="2766696"/>
          </a:xfrm>
          <a:prstGeom prst="rect">
            <a:avLst/>
          </a:prstGeom>
        </p:spPr>
      </p:pic>
      <p:pic>
        <p:nvPicPr>
          <p:cNvPr id="25" name="Imagen 24"/>
          <p:cNvPicPr/>
          <p:nvPr/>
        </p:nvPicPr>
        <p:blipFill>
          <a:blip r:embed="rId5"/>
          <a:stretch>
            <a:fillRect/>
          </a:stretch>
        </p:blipFill>
        <p:spPr>
          <a:xfrm>
            <a:off x="5512469" y="1769110"/>
            <a:ext cx="5707380" cy="3300730"/>
          </a:xfrm>
          <a:prstGeom prst="rect">
            <a:avLst/>
          </a:prstGeom>
        </p:spPr>
      </p:pic>
    </p:spTree>
    <p:extLst>
      <p:ext uri="{BB962C8B-B14F-4D97-AF65-F5344CB8AC3E}">
        <p14:creationId xmlns:p14="http://schemas.microsoft.com/office/powerpoint/2010/main" val="315981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21392" y="0"/>
            <a:ext cx="10972800" cy="1143000"/>
          </a:xfrm>
        </p:spPr>
        <p:txBody>
          <a:bodyPr/>
          <a:lstStyle/>
          <a:p>
            <a:r>
              <a:rPr lang="es-AR" dirty="0" smtClean="0">
                <a:solidFill>
                  <a:schemeClr val="tx1"/>
                </a:solidFill>
              </a:rPr>
              <a:t>Conclusiones</a:t>
            </a:r>
            <a:endParaRPr lang="es-EC" dirty="0">
              <a:solidFill>
                <a:schemeClr val="tx1"/>
              </a:solidFill>
            </a:endParaRPr>
          </a:p>
        </p:txBody>
      </p:sp>
      <p:pic>
        <p:nvPicPr>
          <p:cNvPr id="6" name="5 Imagen"/>
          <p:cNvPicPr>
            <a:picLocks noChangeAspect="1" noChangeArrowheads="1"/>
          </p:cNvPicPr>
          <p:nvPr/>
        </p:nvPicPr>
        <p:blipFill>
          <a:blip r:embed="rId2"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24 Imagen"/>
          <p:cNvPicPr>
            <a:picLocks noChangeAspect="1" noChangeArrowheads="1"/>
          </p:cNvPicPr>
          <p:nvPr/>
        </p:nvPicPr>
        <p:blipFill>
          <a:blip r:embed="rId2" cstate="print">
            <a:extLst>
              <a:ext uri="{28A0092B-C50C-407E-A947-70E740481C1C}">
                <a14:useLocalDpi xmlns:a14="http://schemas.microsoft.com/office/drawing/2010/main" val="0"/>
              </a:ext>
            </a:extLst>
          </a:blip>
          <a:srcRect l="6454" t="35651" r="48363" b="40483"/>
          <a:stretch>
            <a:fillRect/>
          </a:stretch>
        </p:blipFill>
        <p:spPr bwMode="auto">
          <a:xfrm>
            <a:off x="9071812" y="5908873"/>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464981" y="767626"/>
            <a:ext cx="11285621" cy="5570756"/>
          </a:xfrm>
          <a:prstGeom prst="rect">
            <a:avLst/>
          </a:prstGeom>
          <a:noFill/>
        </p:spPr>
        <p:txBody>
          <a:bodyPr wrap="square" rtlCol="0">
            <a:spAutoFit/>
          </a:bodyPr>
          <a:lstStyle/>
          <a:p>
            <a:r>
              <a:rPr lang="es-ES" dirty="0" smtClean="0"/>
              <a:t> </a:t>
            </a:r>
            <a:endParaRPr lang="es-EC" dirty="0" smtClean="0"/>
          </a:p>
          <a:p>
            <a:pPr marL="342900" lvl="0" indent="-342900" algn="just">
              <a:buFont typeface="Arial" panose="020B0604020202020204" pitchFamily="34" charset="0"/>
              <a:buChar char="•"/>
            </a:pPr>
            <a:r>
              <a:rPr lang="es-ES" sz="1600" dirty="0"/>
              <a:t>Se desarrollaron aplicaciones didácticas haciendo uso de la librería TensorFlow para resolver problemas de control realimentado de procesos mediante redes neuronales de aprendizaje profundo. Se desarrolló todas las aplicaciones con la librería TensorFlow, utilizando sus API (</a:t>
            </a:r>
            <a:r>
              <a:rPr lang="es-ES" sz="1600" dirty="0" err="1"/>
              <a:t>Application</a:t>
            </a:r>
            <a:r>
              <a:rPr lang="es-ES" sz="1600" dirty="0"/>
              <a:t> </a:t>
            </a:r>
            <a:r>
              <a:rPr lang="es-ES" sz="1600" dirty="0" err="1"/>
              <a:t>Programming</a:t>
            </a:r>
            <a:r>
              <a:rPr lang="es-ES" sz="1600" dirty="0"/>
              <a:t> Interface), su estructura, sus modelos de entrenamiento y principales funciones. Para experimentar con las soluciones se aplicó la API Keras, de TensorFlow, que nos permite crear modelos de redes neuronales secuenciales y funcionales y exportarlas al entorno de Matlab</a:t>
            </a:r>
            <a:r>
              <a:rPr lang="es-ES" sz="1600" dirty="0" smtClean="0"/>
              <a:t>.</a:t>
            </a:r>
          </a:p>
          <a:p>
            <a:pPr marL="285750" lvl="0" indent="-285750" algn="just">
              <a:buFont typeface="Arial" panose="020B0604020202020204" pitchFamily="34" charset="0"/>
              <a:buChar char="•"/>
            </a:pPr>
            <a:endParaRPr lang="es-EC" sz="1600" dirty="0" smtClean="0"/>
          </a:p>
          <a:p>
            <a:pPr marL="342900" lvl="0" indent="-342900" algn="just">
              <a:buFont typeface="Arial" panose="020B0604020202020204" pitchFamily="34" charset="0"/>
              <a:buChar char="•"/>
            </a:pPr>
            <a:r>
              <a:rPr lang="es-ES" sz="1600" dirty="0"/>
              <a:t>Se desarrolló aplicaciones básicas de operaciones lógicas y de identificación de funciones mediante redes neuronales con aprendizaje profundo. Para la identificación y el desarrollo de los controladores neuronales se utilizó la ecuación dinámica que describe a cada sistema. La obtención de los patrones de entrenamiento requiere definir los rangos que las variables de estado y la señal de control pueden tomar para caracterizar el sistema en las posibles condiciones de funcionamiento</a:t>
            </a:r>
            <a:r>
              <a:rPr lang="es-ES" sz="1600" dirty="0" smtClean="0"/>
              <a:t>.</a:t>
            </a:r>
          </a:p>
          <a:p>
            <a:pPr marL="285750" lvl="0" indent="-285750" algn="just">
              <a:buFont typeface="Arial" panose="020B0604020202020204" pitchFamily="34" charset="0"/>
              <a:buChar char="•"/>
            </a:pPr>
            <a:endParaRPr lang="es-EC" sz="1600" dirty="0" smtClean="0"/>
          </a:p>
          <a:p>
            <a:pPr marL="342900" lvl="0" indent="-342900" algn="just">
              <a:buFont typeface="Arial" panose="020B0604020202020204" pitchFamily="34" charset="0"/>
              <a:buChar char="•"/>
            </a:pPr>
            <a:r>
              <a:rPr lang="es-ES" sz="1600" dirty="0"/>
              <a:t>Se usó dos sistemas dinámicos controlados por un controlador PID (para el sistema de Tanques Acoplados y el sistema Viga y Bola) como Modelos de Referencia Lineal, para desarrollar el Control Neuronal por Modelo de Referencia. Se logró de manera efectiva la identificación, el control por red neuronal inversa y el control por modelo de referencia lineal de cada uno de los sistemas retroalimentados propuestos</a:t>
            </a:r>
            <a:r>
              <a:rPr lang="es-ES" sz="1600" dirty="0" smtClean="0"/>
              <a:t>.</a:t>
            </a:r>
          </a:p>
          <a:p>
            <a:pPr marL="285750" lvl="0" indent="-285750" algn="just">
              <a:buFont typeface="Arial" panose="020B0604020202020204" pitchFamily="34" charset="0"/>
              <a:buChar char="•"/>
            </a:pPr>
            <a:endParaRPr lang="es-EC" sz="1600" dirty="0" smtClean="0"/>
          </a:p>
          <a:p>
            <a:pPr marL="342900" lvl="0" indent="-342900" algn="just">
              <a:buFont typeface="Arial" panose="020B0604020202020204" pitchFamily="34" charset="0"/>
              <a:buChar char="•"/>
            </a:pPr>
            <a:r>
              <a:rPr lang="es-ES" sz="1600" dirty="0"/>
              <a:t>Se determinó que Adam es efectivo como optimizador y por ello es el más recomendado para el entrenamiento de modelos de aprendizaje profundo, ya que sus parámetros de configuración predeterminados funcionan bien en la mayoría de los problemas.</a:t>
            </a:r>
            <a:endParaRPr lang="es-EC" sz="1600" dirty="0" smtClean="0"/>
          </a:p>
          <a:p>
            <a:endParaRPr lang="es-EC" dirty="0"/>
          </a:p>
        </p:txBody>
      </p:sp>
    </p:spTree>
    <p:extLst>
      <p:ext uri="{BB962C8B-B14F-4D97-AF65-F5344CB8AC3E}">
        <p14:creationId xmlns:p14="http://schemas.microsoft.com/office/powerpoint/2010/main" val="4276671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21392" y="0"/>
            <a:ext cx="10972800" cy="1143000"/>
          </a:xfrm>
        </p:spPr>
        <p:txBody>
          <a:bodyPr/>
          <a:lstStyle/>
          <a:p>
            <a:r>
              <a:rPr lang="es-AR" dirty="0" smtClean="0">
                <a:solidFill>
                  <a:schemeClr val="tx1"/>
                </a:solidFill>
              </a:rPr>
              <a:t>Recomendaciones</a:t>
            </a:r>
            <a:endParaRPr lang="es-EC" dirty="0">
              <a:solidFill>
                <a:schemeClr val="tx1"/>
              </a:solidFill>
            </a:endParaRPr>
          </a:p>
        </p:txBody>
      </p:sp>
      <p:pic>
        <p:nvPicPr>
          <p:cNvPr id="6" name="5 Imagen"/>
          <p:cNvPicPr>
            <a:picLocks noChangeAspect="1" noChangeArrowheads="1"/>
          </p:cNvPicPr>
          <p:nvPr/>
        </p:nvPicPr>
        <p:blipFill>
          <a:blip r:embed="rId2"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24 Imagen"/>
          <p:cNvPicPr>
            <a:picLocks noChangeAspect="1" noChangeArrowheads="1"/>
          </p:cNvPicPr>
          <p:nvPr/>
        </p:nvPicPr>
        <p:blipFill>
          <a:blip r:embed="rId2" cstate="print">
            <a:extLst>
              <a:ext uri="{28A0092B-C50C-407E-A947-70E740481C1C}">
                <a14:useLocalDpi xmlns:a14="http://schemas.microsoft.com/office/drawing/2010/main" val="0"/>
              </a:ext>
            </a:extLst>
          </a:blip>
          <a:srcRect l="6454" t="35651" r="48363" b="40483"/>
          <a:stretch>
            <a:fillRect/>
          </a:stretch>
        </p:blipFill>
        <p:spPr bwMode="auto">
          <a:xfrm>
            <a:off x="9071812" y="5908873"/>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433137" y="986589"/>
            <a:ext cx="11285621" cy="3108543"/>
          </a:xfrm>
          <a:prstGeom prst="rect">
            <a:avLst/>
          </a:prstGeom>
          <a:noFill/>
        </p:spPr>
        <p:txBody>
          <a:bodyPr wrap="square" rtlCol="0">
            <a:spAutoFit/>
          </a:bodyPr>
          <a:lstStyle/>
          <a:p>
            <a:pPr marL="342900" lvl="0" indent="-342900">
              <a:buFont typeface="Arial" panose="020B0604020202020204" pitchFamily="34" charset="0"/>
              <a:buChar char="•"/>
            </a:pPr>
            <a:r>
              <a:rPr lang="es-ES" dirty="0"/>
              <a:t> </a:t>
            </a:r>
            <a:r>
              <a:rPr lang="es-ES" sz="1600" dirty="0"/>
              <a:t>Se recomienda empezar por un modelo con pocas neuronas y función de activación </a:t>
            </a:r>
            <a:r>
              <a:rPr lang="es-ES" sz="1600" dirty="0" err="1"/>
              <a:t>ReLU</a:t>
            </a:r>
            <a:r>
              <a:rPr lang="es-ES" sz="1600" dirty="0"/>
              <a:t>. Si los patrones de entrenamiento son en gran cantidad, se recomienda usar el optimizador Adam. Se recomienda analizar el tipo de sistema (rápido o lento) del que se desea adquirir los patrones de entrenamiento, con el objetivo de escoger un tiempo adecuado de discretización. Si el sistema es lento (p. ej., Planta de Tanques acoplados), un tiempo adecuado es mayor a 1 segundo y si el sistema es rápido (p. ej., Péndulo Invertido), un tiempo adecuado sería menor a 1 segundo</a:t>
            </a:r>
            <a:r>
              <a:rPr lang="es-ES" sz="1600" dirty="0" smtClean="0"/>
              <a:t>.</a:t>
            </a:r>
          </a:p>
          <a:p>
            <a:pPr marL="285750" lvl="0" indent="-285750">
              <a:buFont typeface="Arial" panose="020B0604020202020204" pitchFamily="34" charset="0"/>
              <a:buChar char="•"/>
            </a:pPr>
            <a:endParaRPr lang="en-US" sz="1600" dirty="0"/>
          </a:p>
          <a:p>
            <a:pPr marL="342900" lvl="0" indent="-342900">
              <a:buFont typeface="Arial" panose="020B0604020202020204" pitchFamily="34" charset="0"/>
              <a:buChar char="•"/>
            </a:pPr>
            <a:r>
              <a:rPr lang="es-ES" sz="1600" dirty="0"/>
              <a:t>Antes de realizar el control neuronal inverso, se recomienda hacer la simulación del sistema identificado con el sistema real y observar si se comportan de forma similar</a:t>
            </a:r>
            <a:r>
              <a:rPr lang="es-ES" sz="1600" dirty="0" smtClean="0"/>
              <a:t>.</a:t>
            </a:r>
            <a:br>
              <a:rPr lang="es-ES" sz="1600" dirty="0" smtClean="0"/>
            </a:br>
            <a:endParaRPr lang="en-US" sz="1600" dirty="0"/>
          </a:p>
          <a:p>
            <a:pPr marL="342900" lvl="0" indent="-342900">
              <a:buFont typeface="Arial" panose="020B0604020202020204" pitchFamily="34" charset="0"/>
              <a:buChar char="•"/>
            </a:pPr>
            <a:r>
              <a:rPr lang="es-ES" sz="1600" dirty="0"/>
              <a:t>Para la adquisición de patrones de entrenamiento para el control por Modelo de </a:t>
            </a:r>
            <a:r>
              <a:rPr lang="es-ES" sz="1600" dirty="0" smtClean="0"/>
              <a:t>referencia, </a:t>
            </a:r>
            <a:r>
              <a:rPr lang="es-ES" sz="1600" dirty="0"/>
              <a:t>se recomienda usar un control PID y sintonizarlo con la ayuda del </a:t>
            </a:r>
            <a:r>
              <a:rPr lang="es-ES" sz="1600" dirty="0" err="1"/>
              <a:t>Toolbox</a:t>
            </a:r>
            <a:r>
              <a:rPr lang="es-ES" sz="1600" dirty="0"/>
              <a:t> de MATLAB</a:t>
            </a:r>
            <a:r>
              <a:rPr lang="es-ES" sz="1600" dirty="0" smtClean="0"/>
              <a:t>.</a:t>
            </a:r>
          </a:p>
          <a:p>
            <a:endParaRPr lang="es-EC" dirty="0"/>
          </a:p>
        </p:txBody>
      </p:sp>
    </p:spTree>
    <p:extLst>
      <p:ext uri="{BB962C8B-B14F-4D97-AF65-F5344CB8AC3E}">
        <p14:creationId xmlns:p14="http://schemas.microsoft.com/office/powerpoint/2010/main" val="205103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Antecedentes </a:t>
            </a:r>
            <a:endParaRPr lang="es-EC" dirty="0">
              <a:solidFill>
                <a:schemeClr val="tx1"/>
              </a:solidFill>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51457"/>
            <a:ext cx="2355216" cy="2355216"/>
          </a:xfrm>
          <a:prstGeom prst="rect">
            <a:avLst/>
          </a:prstGeom>
        </p:spPr>
      </p:pic>
      <p:sp>
        <p:nvSpPr>
          <p:cNvPr id="17" name="3 Rectángulo redondeado"/>
          <p:cNvSpPr/>
          <p:nvPr/>
        </p:nvSpPr>
        <p:spPr>
          <a:xfrm>
            <a:off x="1067211" y="4225095"/>
            <a:ext cx="2201368" cy="5735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Control</a:t>
            </a:r>
            <a:endParaRPr lang="es-EC" dirty="0">
              <a:solidFill>
                <a:schemeClr val="tx1"/>
              </a:solidFill>
              <a:latin typeface="+mj-lt"/>
              <a:cs typeface="Times New Roman" panose="02020603050405020304" pitchFamily="18" charset="0"/>
            </a:endParaRPr>
          </a:p>
        </p:txBody>
      </p:sp>
      <p:pic>
        <p:nvPicPr>
          <p:cNvPr id="12" name="Imagen 11"/>
          <p:cNvPicPr>
            <a:picLocks noChangeAspect="1"/>
          </p:cNvPicPr>
          <p:nvPr/>
        </p:nvPicPr>
        <p:blipFill>
          <a:blip r:embed="rId5"/>
          <a:stretch>
            <a:fillRect/>
          </a:stretch>
        </p:blipFill>
        <p:spPr>
          <a:xfrm>
            <a:off x="4618003" y="1702141"/>
            <a:ext cx="2334662" cy="1963813"/>
          </a:xfrm>
          <a:prstGeom prst="rect">
            <a:avLst/>
          </a:prstGeom>
        </p:spPr>
      </p:pic>
      <p:sp>
        <p:nvSpPr>
          <p:cNvPr id="18" name="3 Rectángulo redondeado"/>
          <p:cNvSpPr/>
          <p:nvPr/>
        </p:nvSpPr>
        <p:spPr>
          <a:xfrm>
            <a:off x="4751297" y="4225095"/>
            <a:ext cx="2201368" cy="5735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Redes Neuronales</a:t>
            </a:r>
            <a:endParaRPr lang="es-EC" dirty="0">
              <a:solidFill>
                <a:schemeClr val="tx1"/>
              </a:solidFill>
              <a:latin typeface="+mj-lt"/>
              <a:cs typeface="Times New Roman" panose="02020603050405020304" pitchFamily="18" charset="0"/>
            </a:endParaRPr>
          </a:p>
        </p:txBody>
      </p:sp>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4380" y="1935178"/>
            <a:ext cx="1497739" cy="1497739"/>
          </a:xfrm>
          <a:prstGeom prst="rect">
            <a:avLst/>
          </a:prstGeom>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8432" y="2065580"/>
            <a:ext cx="1227645" cy="1227645"/>
          </a:xfrm>
          <a:prstGeom prst="rect">
            <a:avLst/>
          </a:prstGeom>
        </p:spPr>
      </p:pic>
      <p:pic>
        <p:nvPicPr>
          <p:cNvPr id="19" name="Imagen 18"/>
          <p:cNvPicPr>
            <a:picLocks noChangeAspect="1"/>
          </p:cNvPicPr>
          <p:nvPr/>
        </p:nvPicPr>
        <p:blipFill>
          <a:blip r:embed="rId8"/>
          <a:stretch>
            <a:fillRect/>
          </a:stretch>
        </p:blipFill>
        <p:spPr>
          <a:xfrm>
            <a:off x="8820651" y="1812510"/>
            <a:ext cx="3114675" cy="1743075"/>
          </a:xfrm>
          <a:prstGeom prst="rect">
            <a:avLst/>
          </a:prstGeom>
        </p:spPr>
      </p:pic>
      <p:sp>
        <p:nvSpPr>
          <p:cNvPr id="22" name="3 Rectángulo redondeado"/>
          <p:cNvSpPr/>
          <p:nvPr/>
        </p:nvSpPr>
        <p:spPr>
          <a:xfrm>
            <a:off x="9381032" y="4145587"/>
            <a:ext cx="2201368" cy="5735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Control Inteligente</a:t>
            </a:r>
            <a:endParaRPr lang="es-EC"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742156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Antecedentes </a:t>
            </a:r>
            <a:endParaRPr lang="es-EC" dirty="0">
              <a:solidFill>
                <a:schemeClr val="tx1"/>
              </a:solidFill>
            </a:endParaRPr>
          </a:p>
        </p:txBody>
      </p:sp>
      <p:pic>
        <p:nvPicPr>
          <p:cNvPr id="19" name="Imagen 18"/>
          <p:cNvPicPr>
            <a:picLocks noChangeAspect="1"/>
          </p:cNvPicPr>
          <p:nvPr/>
        </p:nvPicPr>
        <p:blipFill>
          <a:blip r:embed="rId4"/>
          <a:stretch>
            <a:fillRect/>
          </a:stretch>
        </p:blipFill>
        <p:spPr>
          <a:xfrm>
            <a:off x="1279221" y="1737953"/>
            <a:ext cx="3114675" cy="1743075"/>
          </a:xfrm>
          <a:prstGeom prst="rect">
            <a:avLst/>
          </a:prstGeom>
        </p:spPr>
      </p:pic>
      <p:sp>
        <p:nvSpPr>
          <p:cNvPr id="22" name="3 Rectángulo redondeado"/>
          <p:cNvSpPr/>
          <p:nvPr/>
        </p:nvSpPr>
        <p:spPr>
          <a:xfrm>
            <a:off x="1735875" y="3743842"/>
            <a:ext cx="2201368" cy="5735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Control Inteligente</a:t>
            </a:r>
            <a:endParaRPr lang="es-EC" dirty="0">
              <a:solidFill>
                <a:schemeClr val="tx1"/>
              </a:solidFill>
              <a:latin typeface="+mj-lt"/>
              <a:cs typeface="Times New Roman" panose="02020603050405020304" pitchFamily="18" charset="0"/>
            </a:endParaRPr>
          </a:p>
        </p:txBody>
      </p:sp>
      <p:sp>
        <p:nvSpPr>
          <p:cNvPr id="16" name="3 Rectángulo redondeado"/>
          <p:cNvSpPr/>
          <p:nvPr/>
        </p:nvSpPr>
        <p:spPr>
          <a:xfrm>
            <a:off x="5164464" y="1409568"/>
            <a:ext cx="5912609" cy="7719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Problemas complejos e inciertos</a:t>
            </a:r>
            <a:endParaRPr lang="es-EC" dirty="0">
              <a:solidFill>
                <a:schemeClr val="tx1"/>
              </a:solidFill>
              <a:latin typeface="+mj-lt"/>
              <a:cs typeface="Times New Roman" panose="02020603050405020304" pitchFamily="18" charset="0"/>
            </a:endParaRPr>
          </a:p>
        </p:txBody>
      </p:sp>
      <p:sp>
        <p:nvSpPr>
          <p:cNvPr id="20" name="3 Rectángulo redondeado"/>
          <p:cNvSpPr/>
          <p:nvPr/>
        </p:nvSpPr>
        <p:spPr>
          <a:xfrm>
            <a:off x="5164462" y="2560474"/>
            <a:ext cx="5912609" cy="7719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Métodos tradicionales (no autonomía, no decisiones) </a:t>
            </a:r>
            <a:endParaRPr lang="es-EC" dirty="0">
              <a:solidFill>
                <a:schemeClr val="tx1"/>
              </a:solidFill>
              <a:latin typeface="+mj-lt"/>
              <a:cs typeface="Times New Roman" panose="02020603050405020304" pitchFamily="18" charset="0"/>
            </a:endParaRPr>
          </a:p>
        </p:txBody>
      </p:sp>
      <p:sp>
        <p:nvSpPr>
          <p:cNvPr id="21" name="3 Rectángulo redondeado"/>
          <p:cNvSpPr/>
          <p:nvPr/>
        </p:nvSpPr>
        <p:spPr>
          <a:xfrm>
            <a:off x="5164462" y="3743842"/>
            <a:ext cx="5912609" cy="7719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Entornos inciertos y difusos </a:t>
            </a:r>
            <a:endParaRPr lang="es-EC" dirty="0">
              <a:solidFill>
                <a:schemeClr val="tx1"/>
              </a:solidFill>
              <a:latin typeface="+mj-lt"/>
              <a:cs typeface="Times New Roman" panose="02020603050405020304" pitchFamily="18" charset="0"/>
            </a:endParaRPr>
          </a:p>
        </p:txBody>
      </p:sp>
      <p:sp>
        <p:nvSpPr>
          <p:cNvPr id="23" name="3 Rectángulo redondeado"/>
          <p:cNvSpPr/>
          <p:nvPr/>
        </p:nvSpPr>
        <p:spPr>
          <a:xfrm>
            <a:off x="5164462" y="4844128"/>
            <a:ext cx="5912609" cy="7719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Atributos: alto grado de autonomía, mayor rendimiento en la búsqueda de objetivos, adaptación, etc.</a:t>
            </a:r>
            <a:endParaRPr lang="es-EC"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781266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Introducción </a:t>
            </a:r>
            <a:endParaRPr lang="es-EC" dirty="0">
              <a:solidFill>
                <a:schemeClr val="tx1"/>
              </a:solidFill>
            </a:endParaRPr>
          </a:p>
        </p:txBody>
      </p:sp>
      <p:sp>
        <p:nvSpPr>
          <p:cNvPr id="16" name="3 Rectángulo redondeado"/>
          <p:cNvSpPr/>
          <p:nvPr/>
        </p:nvSpPr>
        <p:spPr>
          <a:xfrm>
            <a:off x="5308841" y="1502863"/>
            <a:ext cx="5912609" cy="7719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Librería de código abierto liberada por Google en 2015</a:t>
            </a:r>
            <a:endParaRPr lang="es-EC" dirty="0">
              <a:solidFill>
                <a:schemeClr val="tx1"/>
              </a:solidFill>
              <a:latin typeface="+mj-lt"/>
              <a:cs typeface="Times New Roman" panose="02020603050405020304" pitchFamily="18" charset="0"/>
            </a:endParaRPr>
          </a:p>
        </p:txBody>
      </p:sp>
      <p:sp>
        <p:nvSpPr>
          <p:cNvPr id="20" name="3 Rectángulo redondeado"/>
          <p:cNvSpPr/>
          <p:nvPr/>
        </p:nvSpPr>
        <p:spPr>
          <a:xfrm>
            <a:off x="5308840" y="2495365"/>
            <a:ext cx="5912609" cy="7719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Aplicaciones de Google: motor de búsqueda, traducción simultanea, generación de subtítulos, etc.</a:t>
            </a:r>
            <a:endParaRPr lang="es-EC" dirty="0">
              <a:solidFill>
                <a:schemeClr val="tx1"/>
              </a:solidFill>
              <a:latin typeface="+mj-lt"/>
              <a:cs typeface="Times New Roman" panose="02020603050405020304" pitchFamily="18" charset="0"/>
            </a:endParaRPr>
          </a:p>
        </p:txBody>
      </p:sp>
      <p:sp>
        <p:nvSpPr>
          <p:cNvPr id="21" name="3 Rectángulo redondeado"/>
          <p:cNvSpPr/>
          <p:nvPr/>
        </p:nvSpPr>
        <p:spPr>
          <a:xfrm>
            <a:off x="5308839" y="3503909"/>
            <a:ext cx="5912609" cy="7719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Construir y entrenar redes neuronales (Modelo simple de regresión hasta Modelos complejos de ML)</a:t>
            </a:r>
            <a:endParaRPr lang="es-EC" dirty="0">
              <a:solidFill>
                <a:schemeClr val="tx1"/>
              </a:solidFill>
              <a:latin typeface="+mj-lt"/>
              <a:cs typeface="Times New Roman" panose="02020603050405020304" pitchFamily="18" charset="0"/>
            </a:endParaRPr>
          </a:p>
        </p:txBody>
      </p:sp>
      <p:sp>
        <p:nvSpPr>
          <p:cNvPr id="23" name="3 Rectángulo redondeado"/>
          <p:cNvSpPr/>
          <p:nvPr/>
        </p:nvSpPr>
        <p:spPr>
          <a:xfrm>
            <a:off x="5296942" y="4557832"/>
            <a:ext cx="5912609" cy="7719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Keras como API (Programación mas amigable, modular, configurable)</a:t>
            </a:r>
            <a:endParaRPr lang="es-EC" dirty="0">
              <a:solidFill>
                <a:schemeClr val="tx1"/>
              </a:solidFill>
              <a:latin typeface="+mj-lt"/>
              <a:cs typeface="Times New Roman" panose="02020603050405020304" pitchFamily="18" charset="0"/>
            </a:endParaRP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19715" r="18428"/>
          <a:stretch/>
        </p:blipFill>
        <p:spPr>
          <a:xfrm>
            <a:off x="857151" y="856294"/>
            <a:ext cx="4026568" cy="3661611"/>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0584" y="4275810"/>
            <a:ext cx="3039703" cy="881514"/>
          </a:xfrm>
          <a:prstGeom prst="rect">
            <a:avLst/>
          </a:prstGeom>
        </p:spPr>
      </p:pic>
    </p:spTree>
    <p:extLst>
      <p:ext uri="{BB962C8B-B14F-4D97-AF65-F5344CB8AC3E}">
        <p14:creationId xmlns:p14="http://schemas.microsoft.com/office/powerpoint/2010/main" val="1525325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Introducción </a:t>
            </a:r>
            <a:endParaRPr lang="es-EC" dirty="0">
              <a:solidFill>
                <a:schemeClr val="tx1"/>
              </a:solidFill>
            </a:endParaRPr>
          </a:p>
        </p:txBody>
      </p:sp>
      <p:pic>
        <p:nvPicPr>
          <p:cNvPr id="10" name="Imagen 9"/>
          <p:cNvPicPr/>
          <p:nvPr/>
        </p:nvPicPr>
        <p:blipFill>
          <a:blip r:embed="rId4"/>
          <a:stretch>
            <a:fillRect/>
          </a:stretch>
        </p:blipFill>
        <p:spPr>
          <a:xfrm>
            <a:off x="1203158" y="981737"/>
            <a:ext cx="3416969" cy="4525843"/>
          </a:xfrm>
          <a:prstGeom prst="rect">
            <a:avLst/>
          </a:prstGeom>
        </p:spPr>
      </p:pic>
      <p:sp>
        <p:nvSpPr>
          <p:cNvPr id="4" name="Rectángulo 3"/>
          <p:cNvSpPr/>
          <p:nvPr/>
        </p:nvSpPr>
        <p:spPr>
          <a:xfrm>
            <a:off x="1360813" y="5480307"/>
            <a:ext cx="3909019" cy="369332"/>
          </a:xfrm>
          <a:prstGeom prst="rect">
            <a:avLst/>
          </a:prstGeom>
        </p:spPr>
        <p:txBody>
          <a:bodyPr wrap="none">
            <a:spAutoFit/>
          </a:bodyPr>
          <a:lstStyle/>
          <a:p>
            <a:r>
              <a:rPr lang="es-ES" altLang="es-EC" b="1" i="1" dirty="0" bmk="_Toc510982563">
                <a:ea typeface="Calibri" pitchFamily="34" charset="0"/>
                <a:cs typeface="Times New Roman" panose="02020603050405020304" pitchFamily="18" charset="0"/>
              </a:rPr>
              <a:t>Figura </a:t>
            </a:r>
            <a:r>
              <a:rPr lang="es-ES" altLang="es-EC" b="1" i="1" dirty="0" smtClean="0" bmk="_Toc510982563">
                <a:ea typeface="Calibri" pitchFamily="34" charset="0"/>
                <a:cs typeface="Times New Roman" panose="02020603050405020304" pitchFamily="18" charset="0"/>
              </a:rPr>
              <a:t>1. </a:t>
            </a:r>
            <a:r>
              <a:rPr lang="es-MX" dirty="0" smtClean="0">
                <a:latin typeface="Times New Roman" panose="02020603050405020304" pitchFamily="18" charset="0"/>
                <a:ea typeface="Calibri" panose="020F0502020204030204" pitchFamily="34" charset="0"/>
              </a:rPr>
              <a:t>Componentes </a:t>
            </a:r>
            <a:r>
              <a:rPr lang="es-MX" dirty="0">
                <a:latin typeface="Times New Roman" panose="02020603050405020304" pitchFamily="18" charset="0"/>
                <a:ea typeface="Calibri" panose="020F0502020204030204" pitchFamily="34" charset="0"/>
              </a:rPr>
              <a:t>de TensorFlow</a:t>
            </a:r>
            <a:endParaRPr lang="en-US" dirty="0"/>
          </a:p>
        </p:txBody>
      </p:sp>
      <p:pic>
        <p:nvPicPr>
          <p:cNvPr id="12" name="Imagen 11"/>
          <p:cNvPicPr/>
          <p:nvPr/>
        </p:nvPicPr>
        <p:blipFill>
          <a:blip r:embed="rId5"/>
          <a:stretch>
            <a:fillRect/>
          </a:stretch>
        </p:blipFill>
        <p:spPr>
          <a:xfrm>
            <a:off x="6687215" y="1986374"/>
            <a:ext cx="4271881" cy="3356265"/>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7614845" y="1110042"/>
                <a:ext cx="24166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𝑦</m:t>
                          </m:r>
                        </m:e>
                      </m:d>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2</m:t>
                          </m:r>
                        </m:sup>
                      </m:sSup>
                      <m:r>
                        <a:rPr lang="en-US" i="1">
                          <a:latin typeface="Cambria Math" panose="02040503050406030204" pitchFamily="18" charset="0"/>
                        </a:rPr>
                        <m:t>𝑦</m:t>
                      </m:r>
                      <m:r>
                        <a:rPr lang="en-US" i="0">
                          <a:latin typeface="Cambria Math" panose="02040503050406030204" pitchFamily="18" charset="0"/>
                        </a:rPr>
                        <m:t>+2+</m:t>
                      </m:r>
                      <m:r>
                        <a:rPr lang="en-US" i="1">
                          <a:latin typeface="Cambria Math" panose="02040503050406030204" pitchFamily="18" charset="0"/>
                        </a:rPr>
                        <m:t>𝑦</m:t>
                      </m:r>
                    </m:oMath>
                  </m:oMathPara>
                </a14:m>
                <a:endParaRPr lang="en-US" dirty="0"/>
              </a:p>
            </p:txBody>
          </p:sp>
        </mc:Choice>
        <mc:Fallback xmlns="">
          <p:sp>
            <p:nvSpPr>
              <p:cNvPr id="5" name="Rectángulo 4"/>
              <p:cNvSpPr>
                <a:spLocks noRot="1" noChangeAspect="1" noMove="1" noResize="1" noEditPoints="1" noAdjustHandles="1" noChangeArrowheads="1" noChangeShapeType="1" noTextEdit="1"/>
              </p:cNvSpPr>
              <p:nvPr/>
            </p:nvSpPr>
            <p:spPr>
              <a:xfrm>
                <a:off x="7614845" y="1110042"/>
                <a:ext cx="2416623" cy="369332"/>
              </a:xfrm>
              <a:prstGeom prst="rect">
                <a:avLst/>
              </a:prstGeom>
              <a:blipFill>
                <a:blip r:embed="rId6"/>
                <a:stretch>
                  <a:fillRect b="-14754"/>
                </a:stretch>
              </a:blipFill>
            </p:spPr>
            <p:txBody>
              <a:bodyPr/>
              <a:lstStyle/>
              <a:p>
                <a:r>
                  <a:rPr lang="en-US">
                    <a:noFill/>
                  </a:rPr>
                  <a:t> </a:t>
                </a:r>
              </a:p>
            </p:txBody>
          </p:sp>
        </mc:Fallback>
      </mc:AlternateContent>
      <p:sp>
        <p:nvSpPr>
          <p:cNvPr id="14" name="Rectángulo 13"/>
          <p:cNvSpPr/>
          <p:nvPr/>
        </p:nvSpPr>
        <p:spPr>
          <a:xfrm>
            <a:off x="6687215" y="5480307"/>
            <a:ext cx="4595104" cy="369332"/>
          </a:xfrm>
          <a:prstGeom prst="rect">
            <a:avLst/>
          </a:prstGeom>
        </p:spPr>
        <p:txBody>
          <a:bodyPr wrap="none">
            <a:spAutoFit/>
          </a:bodyPr>
          <a:lstStyle/>
          <a:p>
            <a:r>
              <a:rPr lang="es-ES" altLang="es-EC" b="1" i="1" dirty="0" smtClean="0" bmk="_Toc510982563">
                <a:ea typeface="Calibri" pitchFamily="34" charset="0"/>
                <a:cs typeface="Times New Roman" panose="02020603050405020304" pitchFamily="18" charset="0"/>
              </a:rPr>
              <a:t>Figura 2. </a:t>
            </a:r>
            <a:r>
              <a:rPr lang="es-ES" dirty="0">
                <a:latin typeface="Times New Roman" panose="02020603050405020304" pitchFamily="18" charset="0"/>
                <a:ea typeface="Calibri" panose="020F0502020204030204" pitchFamily="34" charset="0"/>
              </a:rPr>
              <a:t>Esquema de un grafo en TensorFlow</a:t>
            </a:r>
            <a:endParaRPr lang="en-US" dirty="0"/>
          </a:p>
        </p:txBody>
      </p:sp>
    </p:spTree>
    <p:extLst>
      <p:ext uri="{BB962C8B-B14F-4D97-AF65-F5344CB8AC3E}">
        <p14:creationId xmlns:p14="http://schemas.microsoft.com/office/powerpoint/2010/main" val="3759981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Introducción </a:t>
            </a:r>
            <a:endParaRPr lang="es-EC" dirty="0">
              <a:solidFill>
                <a:schemeClr val="tx1"/>
              </a:solidFill>
            </a:endParaRPr>
          </a:p>
        </p:txBody>
      </p:sp>
      <p:sp>
        <p:nvSpPr>
          <p:cNvPr id="9" name="3 Rectángulo redondeado"/>
          <p:cNvSpPr/>
          <p:nvPr/>
        </p:nvSpPr>
        <p:spPr>
          <a:xfrm>
            <a:off x="288758" y="936458"/>
            <a:ext cx="4652211" cy="4130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Modelo Secuencial</a:t>
            </a:r>
            <a:endParaRPr lang="es-EC" dirty="0">
              <a:solidFill>
                <a:schemeClr val="tx1"/>
              </a:solidFill>
              <a:latin typeface="+mj-lt"/>
              <a:cs typeface="Times New Roman" panose="02020603050405020304" pitchFamily="18" charset="0"/>
            </a:endParaRPr>
          </a:p>
        </p:txBody>
      </p:sp>
      <p:sp>
        <p:nvSpPr>
          <p:cNvPr id="11" name="Cuadro de texto 2"/>
          <p:cNvSpPr txBox="1">
            <a:spLocks noChangeArrowheads="1"/>
          </p:cNvSpPr>
          <p:nvPr/>
        </p:nvSpPr>
        <p:spPr bwMode="auto">
          <a:xfrm>
            <a:off x="609600" y="1832588"/>
            <a:ext cx="4885055" cy="31356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342900" lvl="0" indent="-342900">
              <a:lnSpc>
                <a:spcPts val="1050"/>
              </a:lnSpc>
              <a:spcAft>
                <a:spcPts val="800"/>
              </a:spcAft>
              <a:buFont typeface="+mj-lt"/>
              <a:buAutoNum type="arabicPeriod"/>
              <a:tabLst>
                <a:tab pos="457200" algn="l"/>
              </a:tabLst>
            </a:pPr>
            <a:r>
              <a:rPr lang="en-US" sz="9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900" dirty="0" err="1">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Importacion</a:t>
            </a:r>
            <a:r>
              <a:rPr lang="en-US" sz="9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 de </a:t>
            </a:r>
            <a:r>
              <a:rPr lang="en-US" sz="900" dirty="0" err="1">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librerias</a:t>
            </a:r>
            <a:r>
              <a:rPr lang="en-US" sz="9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900" dirty="0" err="1">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necesarias</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050"/>
              </a:lnSpc>
              <a:spcAft>
                <a:spcPts val="800"/>
              </a:spcAft>
              <a:buFont typeface="+mj-lt"/>
              <a:buAutoNum type="arabicPeriod"/>
              <a:tabLst>
                <a:tab pos="457200" algn="l"/>
              </a:tabLst>
            </a:pPr>
            <a:r>
              <a:rPr lang="en-US" sz="900" b="1" dirty="0">
                <a:solidFill>
                  <a:srgbClr val="006699"/>
                </a:solidFill>
                <a:effectLst/>
                <a:latin typeface="Consolas" panose="020B0609020204030204" pitchFamily="49" charset="0"/>
                <a:ea typeface="Times New Roman" panose="02020603050405020304" pitchFamily="18" charset="0"/>
                <a:cs typeface="Times New Roman" panose="02020603050405020304" pitchFamily="18" charset="0"/>
              </a:rPr>
              <a:t>import</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tensorflow</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as </a:t>
            </a:r>
            <a:r>
              <a:rPr lang="en-US" sz="9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tf</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050"/>
              </a:lnSpc>
              <a:spcAft>
                <a:spcPts val="800"/>
              </a:spcAft>
              <a:buFont typeface="+mj-lt"/>
              <a:buAutoNum type="arabicPeriod"/>
              <a:tabLst>
                <a:tab pos="457200" algn="l"/>
              </a:tabLst>
            </a:pPr>
            <a:r>
              <a:rPr lang="en-US" sz="900" b="1" dirty="0">
                <a:solidFill>
                  <a:srgbClr val="006699"/>
                </a:solidFill>
                <a:effectLst/>
                <a:latin typeface="Consolas" panose="020B0609020204030204" pitchFamily="49" charset="0"/>
                <a:ea typeface="Times New Roman" panose="02020603050405020304" pitchFamily="18" charset="0"/>
                <a:cs typeface="Times New Roman" panose="02020603050405020304" pitchFamily="18" charset="0"/>
              </a:rPr>
              <a:t>from</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tensorflow</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900" b="1" dirty="0">
                <a:solidFill>
                  <a:srgbClr val="006699"/>
                </a:solidFill>
                <a:effectLst/>
                <a:latin typeface="Consolas" panose="020B0609020204030204" pitchFamily="49" charset="0"/>
                <a:ea typeface="Times New Roman" panose="02020603050405020304" pitchFamily="18" charset="0"/>
                <a:cs typeface="Times New Roman" panose="02020603050405020304" pitchFamily="18" charset="0"/>
              </a:rPr>
              <a:t>import</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keras</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050"/>
              </a:lnSpc>
              <a:spcAft>
                <a:spcPts val="800"/>
              </a:spcAft>
              <a:buFont typeface="+mj-lt"/>
              <a:buAutoNum type="arabicPeriod"/>
              <a:tabLst>
                <a:tab pos="457200" algn="l"/>
              </a:tabLst>
            </a:pPr>
            <a:r>
              <a:rPr lang="en-US" sz="900" b="1" dirty="0">
                <a:solidFill>
                  <a:srgbClr val="006699"/>
                </a:solidFill>
                <a:effectLst/>
                <a:latin typeface="Consolas" panose="020B0609020204030204" pitchFamily="49" charset="0"/>
                <a:ea typeface="Times New Roman" panose="02020603050405020304" pitchFamily="18" charset="0"/>
                <a:cs typeface="Times New Roman" panose="02020603050405020304" pitchFamily="18" charset="0"/>
              </a:rPr>
              <a:t>from</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keras.models</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900" b="1" dirty="0">
                <a:solidFill>
                  <a:srgbClr val="006699"/>
                </a:solidFill>
                <a:effectLst/>
                <a:latin typeface="Consolas" panose="020B0609020204030204" pitchFamily="49" charset="0"/>
                <a:ea typeface="Times New Roman" panose="02020603050405020304" pitchFamily="18" charset="0"/>
                <a:cs typeface="Times New Roman" panose="02020603050405020304" pitchFamily="18" charset="0"/>
              </a:rPr>
              <a:t>import</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Sequential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050"/>
              </a:lnSpc>
              <a:spcAft>
                <a:spcPts val="800"/>
              </a:spcAft>
              <a:buFont typeface="+mj-lt"/>
              <a:buAutoNum type="arabicPeriod"/>
              <a:tabLst>
                <a:tab pos="457200" algn="l"/>
              </a:tabLst>
            </a:pPr>
            <a:r>
              <a:rPr lang="en-US" sz="900" b="1" dirty="0">
                <a:solidFill>
                  <a:srgbClr val="006699"/>
                </a:solidFill>
                <a:effectLst/>
                <a:latin typeface="Consolas" panose="020B0609020204030204" pitchFamily="49" charset="0"/>
                <a:ea typeface="Times New Roman" panose="02020603050405020304" pitchFamily="18" charset="0"/>
                <a:cs typeface="Times New Roman" panose="02020603050405020304" pitchFamily="18" charset="0"/>
              </a:rPr>
              <a:t>from</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keras.layers</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900" b="1" dirty="0">
                <a:solidFill>
                  <a:srgbClr val="006699"/>
                </a:solidFill>
                <a:effectLst/>
                <a:latin typeface="Consolas" panose="020B0609020204030204" pitchFamily="49" charset="0"/>
                <a:ea typeface="Times New Roman" panose="02020603050405020304" pitchFamily="18" charset="0"/>
                <a:cs typeface="Times New Roman" panose="02020603050405020304" pitchFamily="18" charset="0"/>
              </a:rPr>
              <a:t>import</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Dense, Activation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050"/>
              </a:lnSpc>
              <a:spcAft>
                <a:spcPts val="800"/>
              </a:spcAft>
              <a:buFont typeface="+mj-lt"/>
              <a:buAutoNum type="arabicPeriod"/>
              <a:tabLst>
                <a:tab pos="457200" algn="l"/>
              </a:tabLst>
            </a:pPr>
            <a:r>
              <a:rPr lang="en-US" sz="9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900" dirty="0" err="1">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Modelo</a:t>
            </a:r>
            <a:r>
              <a:rPr lang="en-US" sz="9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900" dirty="0" err="1">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Secuencial</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050"/>
              </a:lnSpc>
              <a:spcAft>
                <a:spcPts val="800"/>
              </a:spcAft>
              <a:buFont typeface="+mj-lt"/>
              <a:buAutoNum type="arabicPeriod"/>
              <a:tabLst>
                <a:tab pos="457200" algn="l"/>
              </a:tabLst>
            </a:pP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model = Sequential()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050"/>
              </a:lnSpc>
              <a:spcAft>
                <a:spcPts val="800"/>
              </a:spcAft>
              <a:buFont typeface="+mj-lt"/>
              <a:buAutoNum type="arabicPeriod"/>
              <a:tabLst>
                <a:tab pos="457200" algn="l"/>
              </a:tabLst>
            </a:pPr>
            <a:r>
              <a:rPr lang="es-EC" sz="9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#Se añade una capa de </a:t>
            </a:r>
            <a:r>
              <a:rPr lang="es-EC" sz="900" dirty="0" smtClean="0">
                <a:solidFill>
                  <a:srgbClr val="008200"/>
                </a:solidFill>
                <a:latin typeface="Consolas" panose="020B0609020204030204" pitchFamily="49" charset="0"/>
                <a:ea typeface="Times New Roman" panose="02020603050405020304" pitchFamily="18" charset="0"/>
                <a:cs typeface="Times New Roman" panose="02020603050405020304" pitchFamily="18" charset="0"/>
              </a:rPr>
              <a:t>`8</a:t>
            </a:r>
            <a:r>
              <a:rPr lang="es-EC" sz="9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 neuronas con </a:t>
            </a:r>
            <a:r>
              <a:rPr lang="es-EC" sz="900" dirty="0" err="1">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activacion</a:t>
            </a:r>
            <a:r>
              <a:rPr lang="es-EC" sz="9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s-EC" sz="900" dirty="0" err="1">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relu</a:t>
            </a:r>
            <a:r>
              <a:rPr lang="es-EC" sz="9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 la cual </a:t>
            </a:r>
            <a:r>
              <a:rPr lang="es-EC"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050"/>
              </a:lnSpc>
              <a:spcAft>
                <a:spcPts val="800"/>
              </a:spcAft>
              <a:buFont typeface="+mj-lt"/>
              <a:buAutoNum type="arabicPeriod"/>
              <a:tabLst>
                <a:tab pos="457200" algn="l"/>
              </a:tabLst>
            </a:pPr>
            <a:r>
              <a:rPr lang="es-EC" sz="9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#se conecta a la capa de entrada de </a:t>
            </a:r>
            <a:r>
              <a:rPr lang="es-EC" sz="900" dirty="0" err="1">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dimension</a:t>
            </a:r>
            <a:r>
              <a:rPr lang="es-EC" sz="9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 3</a:t>
            </a:r>
            <a:r>
              <a:rPr lang="es-EC"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050"/>
              </a:lnSpc>
              <a:spcAft>
                <a:spcPts val="800"/>
              </a:spcAft>
              <a:buFont typeface="+mj-lt"/>
              <a:buAutoNum type="arabicPeriod"/>
              <a:tabLst>
                <a:tab pos="457200" algn="l"/>
              </a:tabLst>
            </a:pPr>
            <a:r>
              <a:rPr lang="en-US" sz="9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model.add</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(Dense(8, </a:t>
            </a:r>
            <a:r>
              <a:rPr lang="en-US" sz="9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input_dim</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=3,activation='</a:t>
            </a:r>
            <a:r>
              <a:rPr lang="en-US" sz="9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relu</a:t>
            </a:r>
            <a:r>
              <a:rPr lang="en-US" sz="900" dirty="0" smtClean="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p>
          <a:p>
            <a:pPr marL="342900" indent="-342900">
              <a:lnSpc>
                <a:spcPts val="1050"/>
              </a:lnSpc>
              <a:spcAft>
                <a:spcPts val="800"/>
              </a:spcAft>
              <a:buFont typeface="+mj-lt"/>
              <a:buAutoNum type="arabicPeriod"/>
              <a:tabLst>
                <a:tab pos="457200" algn="l"/>
              </a:tabLst>
            </a:pPr>
            <a:r>
              <a:rPr lang="es-EC" sz="1200" dirty="0">
                <a:solidFill>
                  <a:srgbClr val="008200"/>
                </a:solidFill>
                <a:latin typeface="Consolas" panose="020B0609020204030204" pitchFamily="49" charset="0"/>
                <a:ea typeface="Times New Roman" panose="02020603050405020304" pitchFamily="18" charset="0"/>
                <a:cs typeface="Times New Roman" panose="02020603050405020304" pitchFamily="18" charset="0"/>
              </a:rPr>
              <a:t>#Se añade varias capas de manera secuencial</a:t>
            </a:r>
            <a:r>
              <a:rPr lang="es-EC" sz="1200"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050"/>
              </a:lnSpc>
              <a:spcAft>
                <a:spcPts val="800"/>
              </a:spcAft>
              <a:buFont typeface="+mj-lt"/>
              <a:buAutoNum type="arabicPeriod"/>
              <a:tabLst>
                <a:tab pos="457200" algn="l"/>
              </a:tabLst>
            </a:pPr>
            <a:r>
              <a:rPr lang="en-US" sz="9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model.add</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(Dense(8,activation='</a:t>
            </a:r>
            <a:r>
              <a:rPr lang="en-US" sz="9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relu</a:t>
            </a: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ts val="1050"/>
              </a:lnSpc>
              <a:spcAft>
                <a:spcPts val="800"/>
              </a:spcAft>
              <a:buFont typeface="+mj-lt"/>
              <a:buAutoNum type="arabicPeriod"/>
              <a:tabLst>
                <a:tab pos="457200" algn="l"/>
              </a:tabLst>
            </a:pPr>
            <a:r>
              <a:rPr lang="es-EC" sz="900" dirty="0" err="1" smtClean="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model.add</a:t>
            </a:r>
            <a:r>
              <a:rPr lang="es-EC" sz="900" dirty="0" smtClean="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(Dense(2</a:t>
            </a:r>
            <a:r>
              <a:rPr lang="es-EC"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ts val="1050"/>
              </a:lnSpc>
              <a:spcAft>
                <a:spcPts val="800"/>
              </a:spcAft>
              <a:tabLst>
                <a:tab pos="457200" algn="l"/>
              </a:tabLst>
            </a:pPr>
            <a:r>
              <a:rPr lang="en-US" sz="9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MX"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4"/>
          <a:stretch>
            <a:fillRect/>
          </a:stretch>
        </p:blipFill>
        <p:spPr>
          <a:xfrm>
            <a:off x="5751329" y="1349542"/>
            <a:ext cx="6440671" cy="1274716"/>
          </a:xfrm>
          <a:prstGeom prst="rect">
            <a:avLst/>
          </a:prstGeom>
        </p:spPr>
      </p:pic>
      <p:pic>
        <p:nvPicPr>
          <p:cNvPr id="13" name="Imagen 12"/>
          <p:cNvPicPr/>
          <p:nvPr/>
        </p:nvPicPr>
        <p:blipFill>
          <a:blip r:embed="rId5"/>
          <a:stretch>
            <a:fillRect/>
          </a:stretch>
        </p:blipFill>
        <p:spPr>
          <a:xfrm>
            <a:off x="6915150" y="2624258"/>
            <a:ext cx="2514600" cy="2537460"/>
          </a:xfrm>
          <a:prstGeom prst="rect">
            <a:avLst/>
          </a:prstGeom>
        </p:spPr>
      </p:pic>
      <p:cxnSp>
        <p:nvCxnSpPr>
          <p:cNvPr id="6" name="Conector recto de flecha 5"/>
          <p:cNvCxnSpPr/>
          <p:nvPr/>
        </p:nvCxnSpPr>
        <p:spPr>
          <a:xfrm flipV="1">
            <a:off x="4305300" y="2914650"/>
            <a:ext cx="2609850" cy="1143000"/>
          </a:xfrm>
          <a:prstGeom prst="straightConnector1">
            <a:avLst/>
          </a:prstGeom>
          <a:ln>
            <a:solidFill>
              <a:srgbClr val="C00000"/>
            </a:solidFill>
            <a:tailEnd type="triangle"/>
          </a:ln>
        </p:spPr>
        <p:style>
          <a:lnRef idx="3">
            <a:schemeClr val="accent6"/>
          </a:lnRef>
          <a:fillRef idx="0">
            <a:schemeClr val="accent6"/>
          </a:fillRef>
          <a:effectRef idx="2">
            <a:schemeClr val="accent6"/>
          </a:effectRef>
          <a:fontRef idx="minor">
            <a:schemeClr val="tx1"/>
          </a:fontRef>
        </p:style>
      </p:cxnSp>
      <p:cxnSp>
        <p:nvCxnSpPr>
          <p:cNvPr id="16" name="Conector recto de flecha 15"/>
          <p:cNvCxnSpPr/>
          <p:nvPr/>
        </p:nvCxnSpPr>
        <p:spPr>
          <a:xfrm flipV="1">
            <a:off x="4305300" y="3590925"/>
            <a:ext cx="2876550" cy="466726"/>
          </a:xfrm>
          <a:prstGeom prst="straightConnector1">
            <a:avLst/>
          </a:prstGeom>
          <a:ln>
            <a:solidFill>
              <a:srgbClr val="C00000"/>
            </a:solidFill>
            <a:tailEnd type="triangle"/>
          </a:ln>
        </p:spPr>
        <p:style>
          <a:lnRef idx="3">
            <a:schemeClr val="accent6"/>
          </a:lnRef>
          <a:fillRef idx="0">
            <a:schemeClr val="accent6"/>
          </a:fillRef>
          <a:effectRef idx="2">
            <a:schemeClr val="accent6"/>
          </a:effectRef>
          <a:fontRef idx="minor">
            <a:schemeClr val="tx1"/>
          </a:fontRef>
        </p:style>
      </p:cxnSp>
      <p:cxnSp>
        <p:nvCxnSpPr>
          <p:cNvPr id="20" name="Conector recto de flecha 19"/>
          <p:cNvCxnSpPr/>
          <p:nvPr/>
        </p:nvCxnSpPr>
        <p:spPr>
          <a:xfrm flipV="1">
            <a:off x="3429000" y="4257675"/>
            <a:ext cx="3724275" cy="333375"/>
          </a:xfrm>
          <a:prstGeom prst="straightConnector1">
            <a:avLst/>
          </a:prstGeom>
          <a:ln>
            <a:solidFill>
              <a:srgbClr val="C00000"/>
            </a:solidFill>
            <a:tailEnd type="triangle"/>
          </a:ln>
        </p:spPr>
        <p:style>
          <a:lnRef idx="3">
            <a:schemeClr val="accent6"/>
          </a:lnRef>
          <a:fillRef idx="0">
            <a:schemeClr val="accent6"/>
          </a:fillRef>
          <a:effectRef idx="2">
            <a:schemeClr val="accent6"/>
          </a:effectRef>
          <a:fontRef idx="minor">
            <a:schemeClr val="tx1"/>
          </a:fontRef>
        </p:style>
      </p:cxnSp>
      <p:cxnSp>
        <p:nvCxnSpPr>
          <p:cNvPr id="22" name="Conector recto de flecha 21"/>
          <p:cNvCxnSpPr/>
          <p:nvPr/>
        </p:nvCxnSpPr>
        <p:spPr>
          <a:xfrm>
            <a:off x="2352675" y="4867275"/>
            <a:ext cx="4829175" cy="28575"/>
          </a:xfrm>
          <a:prstGeom prst="straightConnector1">
            <a:avLst/>
          </a:prstGeom>
          <a:ln>
            <a:solidFill>
              <a:srgbClr val="C0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12326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p:cNvPicPr>
            <a:picLocks noChangeAspect="1" noChangeArrowheads="1"/>
          </p:cNvPicPr>
          <p:nvPr/>
        </p:nvPicPr>
        <p:blipFill>
          <a:blip r:embed="rId3" cstate="print">
            <a:extLst>
              <a:ext uri="{28A0092B-C50C-407E-A947-70E740481C1C}">
                <a14:useLocalDpi xmlns:a14="http://schemas.microsoft.com/office/drawing/2010/main" val="0"/>
              </a:ext>
            </a:extLst>
          </a:blip>
          <a:srcRect l="6454" t="35651" r="48363" b="40483"/>
          <a:stretch>
            <a:fillRect/>
          </a:stretch>
        </p:blipFill>
        <p:spPr bwMode="auto">
          <a:xfrm>
            <a:off x="9071812" y="5882597"/>
            <a:ext cx="2863514" cy="7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 Título"/>
          <p:cNvSpPr>
            <a:spLocks noGrp="1"/>
          </p:cNvSpPr>
          <p:nvPr>
            <p:ph type="title"/>
          </p:nvPr>
        </p:nvSpPr>
        <p:spPr>
          <a:xfrm>
            <a:off x="609600" y="0"/>
            <a:ext cx="10972800" cy="1143000"/>
          </a:xfrm>
        </p:spPr>
        <p:txBody>
          <a:bodyPr/>
          <a:lstStyle/>
          <a:p>
            <a:r>
              <a:rPr lang="es-EC" dirty="0" smtClean="0">
                <a:solidFill>
                  <a:schemeClr val="tx1"/>
                </a:solidFill>
              </a:rPr>
              <a:t>Introducción </a:t>
            </a:r>
            <a:endParaRPr lang="es-EC" dirty="0">
              <a:solidFill>
                <a:schemeClr val="tx1"/>
              </a:solidFill>
            </a:endParaRPr>
          </a:p>
        </p:txBody>
      </p:sp>
      <p:sp>
        <p:nvSpPr>
          <p:cNvPr id="9" name="3 Rectángulo redondeado"/>
          <p:cNvSpPr/>
          <p:nvPr/>
        </p:nvSpPr>
        <p:spPr>
          <a:xfrm>
            <a:off x="288758" y="936458"/>
            <a:ext cx="4652211" cy="4130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tx1"/>
                </a:solidFill>
                <a:latin typeface="+mj-lt"/>
                <a:cs typeface="Times New Roman" panose="02020603050405020304" pitchFamily="18" charset="0"/>
              </a:rPr>
              <a:t>Modelo Funcional</a:t>
            </a:r>
            <a:endParaRPr lang="es-EC" dirty="0">
              <a:solidFill>
                <a:schemeClr val="tx1"/>
              </a:solidFill>
              <a:latin typeface="+mj-lt"/>
              <a:cs typeface="Times New Roman" panose="02020603050405020304" pitchFamily="18" charset="0"/>
            </a:endParaRPr>
          </a:p>
        </p:txBody>
      </p:sp>
      <p:sp>
        <p:nvSpPr>
          <p:cNvPr id="7" name="Cuadro de texto 2"/>
          <p:cNvSpPr txBox="1">
            <a:spLocks noChangeArrowheads="1"/>
          </p:cNvSpPr>
          <p:nvPr/>
        </p:nvSpPr>
        <p:spPr bwMode="auto">
          <a:xfrm>
            <a:off x="237374" y="1556084"/>
            <a:ext cx="5858626" cy="450181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228600" lvl="0" indent="-228600">
              <a:lnSpc>
                <a:spcPts val="1050"/>
              </a:lnSpc>
              <a:spcAft>
                <a:spcPts val="800"/>
              </a:spcAft>
              <a:buFont typeface="+mj-lt"/>
              <a:buAutoNum type="arabicPeriod"/>
              <a:tabLst>
                <a:tab pos="457200" algn="l"/>
              </a:tabLst>
            </a:pPr>
            <a:r>
              <a:rPr lang="en-US" sz="800" dirty="0">
                <a:solidFill>
                  <a:srgbClr val="008200"/>
                </a:solidFill>
                <a:latin typeface="Consolas" panose="020B0609020204030204" pitchFamily="49" charset="0"/>
                <a:ea typeface="Times New Roman" panose="02020603050405020304" pitchFamily="18" charset="0"/>
                <a:cs typeface="Times New Roman" panose="02020603050405020304" pitchFamily="18" charset="0"/>
              </a:rPr>
              <a:t>#</a:t>
            </a:r>
            <a:r>
              <a:rPr lang="en-US" sz="800" dirty="0" err="1">
                <a:solidFill>
                  <a:srgbClr val="008200"/>
                </a:solidFill>
                <a:latin typeface="Consolas" panose="020B0609020204030204" pitchFamily="49" charset="0"/>
                <a:ea typeface="Times New Roman" panose="02020603050405020304" pitchFamily="18" charset="0"/>
                <a:cs typeface="Times New Roman" panose="02020603050405020304" pitchFamily="18" charset="0"/>
              </a:rPr>
              <a:t>Importacion</a:t>
            </a:r>
            <a:r>
              <a:rPr lang="en-US" sz="800" dirty="0">
                <a:solidFill>
                  <a:srgbClr val="008200"/>
                </a:solidFill>
                <a:latin typeface="Consolas" panose="020B0609020204030204" pitchFamily="49" charset="0"/>
                <a:ea typeface="Times New Roman" panose="02020603050405020304" pitchFamily="18" charset="0"/>
                <a:cs typeface="Times New Roman" panose="02020603050405020304" pitchFamily="18" charset="0"/>
              </a:rPr>
              <a:t> de </a:t>
            </a:r>
            <a:r>
              <a:rPr lang="en-US" sz="800" dirty="0" err="1">
                <a:solidFill>
                  <a:srgbClr val="008200"/>
                </a:solidFill>
                <a:latin typeface="Consolas" panose="020B0609020204030204" pitchFamily="49" charset="0"/>
                <a:ea typeface="Times New Roman" panose="02020603050405020304" pitchFamily="18" charset="0"/>
                <a:cs typeface="Times New Roman" panose="02020603050405020304" pitchFamily="18" charset="0"/>
              </a:rPr>
              <a:t>librerias</a:t>
            </a:r>
            <a:r>
              <a:rPr lang="en-US" sz="800" dirty="0">
                <a:solidFill>
                  <a:srgbClr val="008200"/>
                </a:solidFill>
                <a:latin typeface="Consolas" panose="020B0609020204030204" pitchFamily="49" charset="0"/>
                <a:ea typeface="Times New Roman" panose="02020603050405020304" pitchFamily="18" charset="0"/>
                <a:cs typeface="Times New Roman" panose="02020603050405020304" pitchFamily="18" charset="0"/>
              </a:rPr>
              <a:t> </a:t>
            </a:r>
            <a:r>
              <a:rPr lang="en-US" sz="800" dirty="0" err="1">
                <a:solidFill>
                  <a:srgbClr val="008200"/>
                </a:solidFill>
                <a:latin typeface="Consolas" panose="020B0609020204030204" pitchFamily="49" charset="0"/>
                <a:ea typeface="Times New Roman" panose="02020603050405020304" pitchFamily="18" charset="0"/>
                <a:cs typeface="Times New Roman" panose="02020603050405020304" pitchFamily="18" charset="0"/>
              </a:rPr>
              <a:t>necesarias</a:t>
            </a:r>
            <a:r>
              <a:rPr lang="en-US" sz="800"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  </a:t>
            </a:r>
            <a:endParaRPr lang="en-US" sz="800" b="1" dirty="0" smtClean="0">
              <a:solidFill>
                <a:srgbClr val="006699"/>
              </a:solidFill>
              <a:effectLst/>
              <a:latin typeface="Consolas" panose="020B0609020204030204" pitchFamily="49" charset="0"/>
              <a:ea typeface="Times New Roman" panose="02020603050405020304" pitchFamily="18"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b="1" dirty="0" smtClean="0">
                <a:solidFill>
                  <a:srgbClr val="006699"/>
                </a:solidFill>
                <a:effectLst/>
                <a:latin typeface="Consolas" panose="020B0609020204030204" pitchFamily="49" charset="0"/>
                <a:ea typeface="Times New Roman" panose="02020603050405020304" pitchFamily="18" charset="0"/>
                <a:cs typeface="Times New Roman" panose="02020603050405020304" pitchFamily="18" charset="0"/>
              </a:rPr>
              <a:t>from</a:t>
            </a: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8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keras.models</a:t>
            </a: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800" b="1" dirty="0">
                <a:solidFill>
                  <a:srgbClr val="006699"/>
                </a:solidFill>
                <a:effectLst/>
                <a:latin typeface="Consolas" panose="020B0609020204030204" pitchFamily="49" charset="0"/>
                <a:ea typeface="Times New Roman" panose="02020603050405020304" pitchFamily="18" charset="0"/>
                <a:cs typeface="Times New Roman" panose="02020603050405020304" pitchFamily="18" charset="0"/>
              </a:rPr>
              <a:t>import</a:t>
            </a: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Model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smtClean="0">
                <a:solidFill>
                  <a:srgbClr val="008200"/>
                </a:solidFill>
                <a:latin typeface="Consolas" panose="020B0609020204030204" pitchFamily="49" charset="0"/>
                <a:ea typeface="Times New Roman" panose="02020603050405020304" pitchFamily="18" charset="0"/>
                <a:cs typeface="Times New Roman" panose="02020603050405020304" pitchFamily="18" charset="0"/>
              </a:rPr>
              <a:t>#</a:t>
            </a:r>
            <a:r>
              <a:rPr lang="en-US" sz="800" dirty="0" err="1" smtClean="0">
                <a:solidFill>
                  <a:srgbClr val="008200"/>
                </a:solidFill>
                <a:latin typeface="Consolas" panose="020B0609020204030204" pitchFamily="49" charset="0"/>
                <a:ea typeface="Times New Roman" panose="02020603050405020304" pitchFamily="18" charset="0"/>
                <a:cs typeface="Times New Roman" panose="02020603050405020304" pitchFamily="18" charset="0"/>
              </a:rPr>
              <a:t>Instanciar</a:t>
            </a:r>
            <a:r>
              <a:rPr lang="en-US" sz="800" dirty="0" smtClean="0">
                <a:solidFill>
                  <a:srgbClr val="008200"/>
                </a:solidFill>
                <a:latin typeface="Consolas" panose="020B0609020204030204" pitchFamily="49" charset="0"/>
                <a:ea typeface="Times New Roman" panose="02020603050405020304" pitchFamily="18" charset="0"/>
                <a:cs typeface="Times New Roman" panose="02020603050405020304" pitchFamily="18" charset="0"/>
              </a:rPr>
              <a:t> la </a:t>
            </a:r>
            <a:r>
              <a:rPr lang="en-US" sz="800" dirty="0" err="1" smtClean="0">
                <a:solidFill>
                  <a:srgbClr val="008200"/>
                </a:solidFill>
                <a:latin typeface="Consolas" panose="020B0609020204030204" pitchFamily="49" charset="0"/>
                <a:ea typeface="Times New Roman" panose="02020603050405020304" pitchFamily="18" charset="0"/>
                <a:cs typeface="Times New Roman" panose="02020603050405020304" pitchFamily="18" charset="0"/>
              </a:rPr>
              <a:t>capa</a:t>
            </a:r>
            <a:r>
              <a:rPr lang="en-US" sz="800" dirty="0" smtClean="0">
                <a:solidFill>
                  <a:srgbClr val="008200"/>
                </a:solidFill>
                <a:latin typeface="Consolas" panose="020B0609020204030204" pitchFamily="49" charset="0"/>
                <a:ea typeface="Times New Roman" panose="02020603050405020304" pitchFamily="18" charset="0"/>
                <a:cs typeface="Times New Roman" panose="02020603050405020304" pitchFamily="18" charset="0"/>
              </a:rPr>
              <a:t> de entrada</a:t>
            </a: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visible1 = Input(shape=(3,))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s-EC" sz="8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 Se especifica que capa se une a cada capa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s-EC" sz="8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 Capa visible1 se conectara con dense11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dense11 = </a:t>
            </a:r>
            <a:r>
              <a:rPr lang="en-US" sz="800" dirty="0" smtClean="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Dense(8)(</a:t>
            </a: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visible1)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Leaky11 = </a:t>
            </a:r>
            <a:r>
              <a:rPr lang="en-US" sz="8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LeakyReLU</a:t>
            </a: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(alpha=0.085)(dense11)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dense12 = Dense(1)(Leaky11)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visible2 = Input(shape=(2,))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s-EC" sz="8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 Unir entrada de red neuronal y estados </a:t>
            </a:r>
            <a:r>
              <a:rPr lang="es-EC"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merge = concatenate([visible2, dense12])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US" sz="800" dirty="0" err="1">
                <a:solidFill>
                  <a:srgbClr val="008200"/>
                </a:solidFill>
                <a:effectLst/>
                <a:latin typeface="Consolas" panose="020B0609020204030204" pitchFamily="49" charset="0"/>
                <a:ea typeface="Times New Roman" panose="02020603050405020304" pitchFamily="18" charset="0"/>
                <a:cs typeface="Times New Roman" panose="02020603050405020304" pitchFamily="18" charset="0"/>
              </a:rPr>
              <a:t>ModelNetwork</a:t>
            </a: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hidden1 = Dense(8, activation=</a:t>
            </a:r>
            <a:r>
              <a:rPr lang="en-US" sz="80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800"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relu</a:t>
            </a:r>
            <a:r>
              <a:rPr lang="en-US" sz="80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,weights=[Pc1,Bc1],trainable=0,input_shape=</a:t>
            </a:r>
            <a:r>
              <a:rPr lang="en-US" sz="800" dirty="0" err="1">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merge.shape</a:t>
            </a: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)(merge)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hidden2 =(Dense(8,activation=</a:t>
            </a:r>
            <a:r>
              <a:rPr lang="en-US" sz="80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800" dirty="0" err="1">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relu</a:t>
            </a:r>
            <a:r>
              <a:rPr lang="en-US" sz="800" dirty="0">
                <a:solidFill>
                  <a:srgbClr val="0000FF"/>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,weights=[Pc2,Bc2],trainable=0))(hidden1)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a:solidFill>
                  <a:srgbClr val="000000"/>
                </a:solidFill>
                <a:effectLst/>
                <a:latin typeface="Consolas" panose="020B0609020204030204" pitchFamily="49" charset="0"/>
                <a:ea typeface="Times New Roman" panose="02020603050405020304" pitchFamily="18" charset="0"/>
                <a:cs typeface="Times New Roman" panose="02020603050405020304" pitchFamily="18" charset="0"/>
              </a:rPr>
              <a:t>output = Dense(2,weights=[Pc3,Bc3],trainable=0)(hidden2)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ts val="1050"/>
              </a:lnSpc>
              <a:spcAft>
                <a:spcPts val="800"/>
              </a:spcAft>
              <a:buFont typeface="+mj-lt"/>
              <a:buAutoNum type="arabicPeriod"/>
              <a:tabLst>
                <a:tab pos="457200" algn="l"/>
              </a:tabLst>
            </a:pPr>
            <a:r>
              <a:rPr lang="en-US" sz="800"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model = Model(inputs=[visible1, visible2], outputs=output) </a:t>
            </a:r>
          </a:p>
          <a:p>
            <a:pPr marL="228600" indent="-228600">
              <a:lnSpc>
                <a:spcPts val="1050"/>
              </a:lnSpc>
              <a:spcAft>
                <a:spcPts val="800"/>
              </a:spcAft>
              <a:buFont typeface="+mj-lt"/>
              <a:buAutoNum type="arabicPeriod"/>
              <a:tabLst>
                <a:tab pos="457200" algn="l"/>
              </a:tabLst>
            </a:pPr>
            <a:r>
              <a:rPr lang="en-US" sz="800"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model.compile</a:t>
            </a:r>
            <a:r>
              <a:rPr lang="en-US" sz="800"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(optimizer='</a:t>
            </a:r>
            <a:r>
              <a:rPr lang="en-US" sz="800"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rmsprop</a:t>
            </a:r>
            <a:r>
              <a:rPr lang="en-US" sz="800"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',loss='categorical_</a:t>
            </a:r>
            <a:r>
              <a:rPr lang="en-US" sz="800" dirty="0" err="1">
                <a:solidFill>
                  <a:srgbClr val="000000"/>
                </a:solidFill>
                <a:latin typeface="Consolas" panose="020B0609020204030204" pitchFamily="49" charset="0"/>
                <a:ea typeface="Times New Roman" panose="02020603050405020304" pitchFamily="18" charset="0"/>
                <a:cs typeface="Times New Roman" panose="02020603050405020304" pitchFamily="18" charset="0"/>
              </a:rPr>
              <a:t>crossentropy</a:t>
            </a:r>
            <a:r>
              <a:rPr lang="en-US" sz="800" dirty="0">
                <a:solidFill>
                  <a:srgbClr val="000000"/>
                </a:solidFill>
                <a:latin typeface="Consolas" panose="020B0609020204030204" pitchFamily="49" charset="0"/>
                <a:ea typeface="Times New Roman" panose="02020603050405020304" pitchFamily="18" charset="0"/>
                <a:cs typeface="Times New Roman" panose="02020603050405020304" pitchFamily="18" charset="0"/>
              </a:rPr>
              <a:t>',metrics=['accuracy'])  </a:t>
            </a:r>
          </a:p>
          <a:p>
            <a:pPr>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 name="Imagen 9"/>
          <p:cNvPicPr/>
          <p:nvPr/>
        </p:nvPicPr>
        <p:blipFill>
          <a:blip r:embed="rId4"/>
          <a:stretch>
            <a:fillRect/>
          </a:stretch>
        </p:blipFill>
        <p:spPr>
          <a:xfrm>
            <a:off x="6919086" y="1886896"/>
            <a:ext cx="3287778" cy="3821141"/>
          </a:xfrm>
          <a:prstGeom prst="rect">
            <a:avLst/>
          </a:prstGeom>
        </p:spPr>
      </p:pic>
      <p:cxnSp>
        <p:nvCxnSpPr>
          <p:cNvPr id="4" name="Conector recto de flecha 3"/>
          <p:cNvCxnSpPr/>
          <p:nvPr/>
        </p:nvCxnSpPr>
        <p:spPr>
          <a:xfrm flipV="1">
            <a:off x="2162175" y="2002301"/>
            <a:ext cx="4943475" cy="34941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6" name="Conector recto de flecha 5"/>
          <p:cNvCxnSpPr/>
          <p:nvPr/>
        </p:nvCxnSpPr>
        <p:spPr>
          <a:xfrm flipV="1">
            <a:off x="2206555" y="2498057"/>
            <a:ext cx="4899095" cy="626235"/>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3" name="Conector recto de flecha 12"/>
          <p:cNvCxnSpPr/>
          <p:nvPr/>
        </p:nvCxnSpPr>
        <p:spPr>
          <a:xfrm flipV="1">
            <a:off x="2828925" y="2955137"/>
            <a:ext cx="4090161" cy="40309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6" name="Conector recto de flecha 15"/>
          <p:cNvCxnSpPr/>
          <p:nvPr/>
        </p:nvCxnSpPr>
        <p:spPr>
          <a:xfrm flipV="1">
            <a:off x="2085975" y="3381169"/>
            <a:ext cx="5019675" cy="24785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8" name="Conector recto de flecha 17"/>
          <p:cNvCxnSpPr/>
          <p:nvPr/>
        </p:nvCxnSpPr>
        <p:spPr>
          <a:xfrm flipV="1">
            <a:off x="2162175" y="3543802"/>
            <a:ext cx="6515100" cy="290262"/>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22" name="Conector recto de flecha 21"/>
          <p:cNvCxnSpPr/>
          <p:nvPr/>
        </p:nvCxnSpPr>
        <p:spPr>
          <a:xfrm flipV="1">
            <a:off x="2828925" y="3996697"/>
            <a:ext cx="4543425" cy="311439"/>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onector recto de flecha 24"/>
          <p:cNvCxnSpPr/>
          <p:nvPr/>
        </p:nvCxnSpPr>
        <p:spPr>
          <a:xfrm flipV="1">
            <a:off x="6096000" y="4514678"/>
            <a:ext cx="1743075" cy="29544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27" name="Conector recto de flecha 26"/>
          <p:cNvCxnSpPr/>
          <p:nvPr/>
        </p:nvCxnSpPr>
        <p:spPr>
          <a:xfrm flipV="1">
            <a:off x="4791075" y="4984039"/>
            <a:ext cx="3048000" cy="226136"/>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onector recto de flecha 29"/>
          <p:cNvCxnSpPr/>
          <p:nvPr/>
        </p:nvCxnSpPr>
        <p:spPr>
          <a:xfrm>
            <a:off x="3695700" y="5448300"/>
            <a:ext cx="4143375" cy="22559"/>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pic>
        <p:nvPicPr>
          <p:cNvPr id="35" name="Imagen 34"/>
          <p:cNvPicPr/>
          <p:nvPr/>
        </p:nvPicPr>
        <p:blipFill>
          <a:blip r:embed="rId5"/>
          <a:stretch>
            <a:fillRect/>
          </a:stretch>
        </p:blipFill>
        <p:spPr>
          <a:xfrm>
            <a:off x="6233160" y="611584"/>
            <a:ext cx="5971540" cy="1243330"/>
          </a:xfrm>
          <a:prstGeom prst="rect">
            <a:avLst/>
          </a:prstGeom>
        </p:spPr>
      </p:pic>
      <p:sp>
        <p:nvSpPr>
          <p:cNvPr id="48" name="Rectángulo 47"/>
          <p:cNvSpPr/>
          <p:nvPr/>
        </p:nvSpPr>
        <p:spPr>
          <a:xfrm>
            <a:off x="6162675" y="606154"/>
            <a:ext cx="3051175" cy="1275312"/>
          </a:xfrm>
          <a:prstGeom prst="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ángulo 49"/>
          <p:cNvSpPr/>
          <p:nvPr/>
        </p:nvSpPr>
        <p:spPr>
          <a:xfrm>
            <a:off x="9213851" y="595592"/>
            <a:ext cx="2978150" cy="1285873"/>
          </a:xfrm>
          <a:prstGeom prst="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82348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42021</TotalTime>
  <Words>1109</Words>
  <Application>Microsoft Office PowerPoint</Application>
  <PresentationFormat>Panorámica</PresentationFormat>
  <Paragraphs>275</Paragraphs>
  <Slides>35</Slides>
  <Notes>31</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35</vt:i4>
      </vt:variant>
    </vt:vector>
  </HeadingPairs>
  <TitlesOfParts>
    <vt:vector size="45" baseType="lpstr">
      <vt:lpstr>Arial</vt:lpstr>
      <vt:lpstr>Calibri</vt:lpstr>
      <vt:lpstr>Calibri Light</vt:lpstr>
      <vt:lpstr>Cambria Math</vt:lpstr>
      <vt:lpstr>Consolas</vt:lpstr>
      <vt:lpstr>Times New Roman</vt:lpstr>
      <vt:lpstr>Trebuchet MS</vt:lpstr>
      <vt:lpstr>Tema de Office</vt:lpstr>
      <vt:lpstr>Diseño predeterminado</vt:lpstr>
      <vt:lpstr>CorelDRAW</vt:lpstr>
      <vt:lpstr>Presentación de PowerPoint</vt:lpstr>
      <vt:lpstr>Objetivos</vt:lpstr>
      <vt:lpstr>Objetivos</vt:lpstr>
      <vt:lpstr>Antecedentes </vt:lpstr>
      <vt:lpstr>Antecedentes </vt:lpstr>
      <vt:lpstr>Introducción </vt:lpstr>
      <vt:lpstr>Introducción </vt:lpstr>
      <vt:lpstr>Introducción </vt:lpstr>
      <vt:lpstr>Introducción </vt:lpstr>
      <vt:lpstr>Introducción </vt:lpstr>
      <vt:lpstr>Introducción </vt:lpstr>
      <vt:lpstr>Introducción </vt:lpstr>
      <vt:lpstr>Introducción </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Conclusiones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Alumno</dc:creator>
  <cp:lastModifiedBy>Pablo Sánchez</cp:lastModifiedBy>
  <cp:revision>431</cp:revision>
  <dcterms:created xsi:type="dcterms:W3CDTF">2014-12-02T15:18:43Z</dcterms:created>
  <dcterms:modified xsi:type="dcterms:W3CDTF">2020-01-16T16:20:48Z</dcterms:modified>
</cp:coreProperties>
</file>