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50" r:id="rId2"/>
    <p:sldId id="384" r:id="rId3"/>
    <p:sldId id="352" r:id="rId4"/>
    <p:sldId id="431" r:id="rId5"/>
    <p:sldId id="389" r:id="rId6"/>
    <p:sldId id="435" r:id="rId7"/>
    <p:sldId id="390" r:id="rId8"/>
    <p:sldId id="434" r:id="rId9"/>
    <p:sldId id="456" r:id="rId10"/>
    <p:sldId id="436" r:id="rId11"/>
    <p:sldId id="438" r:id="rId12"/>
    <p:sldId id="457" r:id="rId13"/>
    <p:sldId id="471" r:id="rId14"/>
    <p:sldId id="472" r:id="rId15"/>
    <p:sldId id="459" r:id="rId16"/>
    <p:sldId id="460" r:id="rId17"/>
    <p:sldId id="461" r:id="rId18"/>
    <p:sldId id="463" r:id="rId19"/>
    <p:sldId id="464" r:id="rId20"/>
    <p:sldId id="465" r:id="rId21"/>
    <p:sldId id="466" r:id="rId22"/>
    <p:sldId id="467" r:id="rId23"/>
    <p:sldId id="422" r:id="rId24"/>
    <p:sldId id="447" r:id="rId25"/>
    <p:sldId id="468" r:id="rId26"/>
    <p:sldId id="427" r:id="rId27"/>
    <p:sldId id="469" r:id="rId28"/>
    <p:sldId id="470" r:id="rId29"/>
    <p:sldId id="351"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5024" autoAdjust="0"/>
  </p:normalViewPr>
  <p:slideViewPr>
    <p:cSldViewPr snapToGrid="0">
      <p:cViewPr varScale="1">
        <p:scale>
          <a:sx n="94" d="100"/>
          <a:sy n="94" d="100"/>
        </p:scale>
        <p:origin x="1092"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S"/>
        </a:p>
      </dgm:t>
    </dgm:pt>
    <dgm:pt modelId="{FA0DAB78-6F03-4008-8626-6AEEB9305CBC}" type="pres">
      <dgm:prSet presAssocID="{977D60DD-332B-4A8B-AF76-072D44C49C09}" presName="Name0" presStyleCnt="0">
        <dgm:presLayoutVars>
          <dgm:chMax val="7"/>
          <dgm:chPref val="7"/>
          <dgm:dir/>
        </dgm:presLayoutVars>
      </dgm:prSet>
      <dgm:spPr/>
    </dgm:pt>
    <dgm:pt modelId="{4ACCDAEF-ECE0-4BB7-BEF3-0A54BB8E911D}" type="pres">
      <dgm:prSet presAssocID="{977D60DD-332B-4A8B-AF76-072D44C49C09}" presName="Name1" presStyleCnt="0"/>
      <dgm:spPr/>
    </dgm:pt>
    <dgm:pt modelId="{66F7A2BE-FC61-482B-85DE-878BD68284EA}" type="pres">
      <dgm:prSet presAssocID="{977D60DD-332B-4A8B-AF76-072D44C49C09}" presName="cycle" presStyleCnt="0"/>
      <dgm:spPr/>
    </dgm:pt>
    <dgm:pt modelId="{E08D8772-260E-4D8C-9599-BEED3F4E0FAC}" type="pres">
      <dgm:prSet presAssocID="{977D60DD-332B-4A8B-AF76-072D44C49C09}" presName="srcNode" presStyleLbl="node1" presStyleIdx="0" presStyleCnt="0"/>
      <dgm:spPr/>
    </dgm:pt>
    <dgm:pt modelId="{9D39E27C-8F55-4E0A-AD56-23C4A9C433B1}" type="pres">
      <dgm:prSet presAssocID="{977D60DD-332B-4A8B-AF76-072D44C49C09}" presName="conn" presStyleLbl="parChTrans1D2" presStyleIdx="0" presStyleCnt="1"/>
      <dgm:spPr/>
    </dgm:pt>
    <dgm:pt modelId="{49BCE1A5-4DB3-431A-9DD2-70EE0BE8CDAE}" type="pres">
      <dgm:prSet presAssocID="{977D60DD-332B-4A8B-AF76-072D44C49C09}" presName="extraNode" presStyleLbl="node1" presStyleIdx="0" presStyleCnt="0"/>
      <dgm:spPr/>
    </dgm:pt>
    <dgm:pt modelId="{2F600E0A-F893-4B22-88E2-EABE8F09C39A}" type="pres">
      <dgm:prSet presAssocID="{977D60DD-332B-4A8B-AF76-072D44C49C09}" presName="dstNode" presStyleLbl="node1" presStyleIdx="0" presStyleCnt="0"/>
      <dgm:spPr/>
    </dgm:pt>
  </dgm:ptLst>
  <dgm:cxnLst>
    <dgm:cxn modelId="{1BDF83BF-C05A-410A-BC93-5BA59012A298}" type="presOf" srcId="{977D60DD-332B-4A8B-AF76-072D44C49C09}" destId="{FA0DAB78-6F03-4008-8626-6AEEB9305CBC}" srcOrd="0" destOrd="0" presId="urn:microsoft.com/office/officeart/2008/layout/VerticalCurvedList"/>
    <dgm:cxn modelId="{FDE6981F-0144-454C-93AE-E6D40D9175FB}" type="presParOf" srcId="{FA0DAB78-6F03-4008-8626-6AEEB9305CBC}" destId="{4ACCDAEF-ECE0-4BB7-BEF3-0A54BB8E911D}" srcOrd="0" destOrd="0" presId="urn:microsoft.com/office/officeart/2008/layout/VerticalCurvedList"/>
    <dgm:cxn modelId="{3B32FA2B-ED72-46CD-B0E4-1B68994A9241}" type="presParOf" srcId="{4ACCDAEF-ECE0-4BB7-BEF3-0A54BB8E911D}" destId="{66F7A2BE-FC61-482B-85DE-878BD68284EA}" srcOrd="0" destOrd="0" presId="urn:microsoft.com/office/officeart/2008/layout/VerticalCurvedList"/>
    <dgm:cxn modelId="{CAF6F2CE-3CE3-4D8E-8962-BDC138C08867}" type="presParOf" srcId="{66F7A2BE-FC61-482B-85DE-878BD68284EA}" destId="{E08D8772-260E-4D8C-9599-BEED3F4E0FAC}" srcOrd="0" destOrd="0" presId="urn:microsoft.com/office/officeart/2008/layout/VerticalCurvedList"/>
    <dgm:cxn modelId="{C4B079D7-9391-4AEC-B73F-F717A3FF2A10}" type="presParOf" srcId="{66F7A2BE-FC61-482B-85DE-878BD68284EA}" destId="{9D39E27C-8F55-4E0A-AD56-23C4A9C433B1}" srcOrd="1" destOrd="0" presId="urn:microsoft.com/office/officeart/2008/layout/VerticalCurvedList"/>
    <dgm:cxn modelId="{AC2D7D8E-572A-4C5E-B51E-511FA0E8A002}" type="presParOf" srcId="{66F7A2BE-FC61-482B-85DE-878BD68284EA}" destId="{49BCE1A5-4DB3-431A-9DD2-70EE0BE8CDAE}" srcOrd="2" destOrd="0" presId="urn:microsoft.com/office/officeart/2008/layout/VerticalCurvedList"/>
    <dgm:cxn modelId="{BDB54384-72A4-42FE-84D2-47D4EFBF7922}" type="presParOf" srcId="{66F7A2BE-FC61-482B-85DE-878BD68284EA}" destId="{2F600E0A-F893-4B22-88E2-EABE8F09C39A}" srcOrd="3"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D97B05-63D6-4599-8FAE-B50B318AA86F}"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75F6642A-E331-484C-A92A-743D2AC79A88}">
      <dgm:prSet phldrT="[Texto]"/>
      <dgm:spPr/>
      <dgm:t>
        <a:bodyPr/>
        <a:lstStyle/>
        <a:p>
          <a:r>
            <a:rPr lang="es-EC" dirty="0"/>
            <a:t>Introducción</a:t>
          </a:r>
        </a:p>
      </dgm:t>
    </dgm:pt>
    <dgm:pt modelId="{F0722D8B-3F7C-40FC-95B6-6F359C6E10AD}" type="parTrans" cxnId="{15F0FBC6-B535-49F6-B813-CE955929A8BB}">
      <dgm:prSet/>
      <dgm:spPr/>
      <dgm:t>
        <a:bodyPr/>
        <a:lstStyle/>
        <a:p>
          <a:endParaRPr lang="es-EC"/>
        </a:p>
      </dgm:t>
    </dgm:pt>
    <dgm:pt modelId="{6746E10C-AC31-4531-B395-55A71697DF0F}" type="sibTrans" cxnId="{15F0FBC6-B535-49F6-B813-CE955929A8BB}">
      <dgm:prSet/>
      <dgm:spPr/>
      <dgm:t>
        <a:bodyPr/>
        <a:lstStyle/>
        <a:p>
          <a:endParaRPr lang="es-EC"/>
        </a:p>
      </dgm:t>
    </dgm:pt>
    <dgm:pt modelId="{2DBF2A36-1B41-4220-8E9B-B8222E249147}">
      <dgm:prSet phldrT="[Texto]"/>
      <dgm:spPr/>
      <dgm:t>
        <a:bodyPr/>
        <a:lstStyle/>
        <a:p>
          <a:r>
            <a:rPr lang="es-EC" dirty="0"/>
            <a:t>Justificación</a:t>
          </a:r>
        </a:p>
      </dgm:t>
    </dgm:pt>
    <dgm:pt modelId="{F41F20D2-D3F1-437E-B2B6-60590E4C80F5}" type="parTrans" cxnId="{5A1D494B-9BB8-45CE-81CE-590A93412791}">
      <dgm:prSet/>
      <dgm:spPr/>
      <dgm:t>
        <a:bodyPr/>
        <a:lstStyle/>
        <a:p>
          <a:endParaRPr lang="es-EC"/>
        </a:p>
      </dgm:t>
    </dgm:pt>
    <dgm:pt modelId="{5ACE21B7-6CA6-4367-BEC9-592DBAC7BF9B}" type="sibTrans" cxnId="{5A1D494B-9BB8-45CE-81CE-590A93412791}">
      <dgm:prSet/>
      <dgm:spPr/>
      <dgm:t>
        <a:bodyPr/>
        <a:lstStyle/>
        <a:p>
          <a:endParaRPr lang="es-EC"/>
        </a:p>
      </dgm:t>
    </dgm:pt>
    <dgm:pt modelId="{4F6A38DB-C40C-457F-B3BE-E9879D2EA9CE}">
      <dgm:prSet phldrT="[Texto]"/>
      <dgm:spPr/>
      <dgm:t>
        <a:bodyPr/>
        <a:lstStyle/>
        <a:p>
          <a:r>
            <a:rPr lang="es-EC" dirty="0"/>
            <a:t> Objetivos</a:t>
          </a:r>
        </a:p>
      </dgm:t>
    </dgm:pt>
    <dgm:pt modelId="{4E7E87A6-F98E-4223-88F9-9B4296230F4E}" type="parTrans" cxnId="{16BAA2E1-A25B-4ABA-A336-A8220B85A09D}">
      <dgm:prSet/>
      <dgm:spPr/>
      <dgm:t>
        <a:bodyPr/>
        <a:lstStyle/>
        <a:p>
          <a:endParaRPr lang="es-EC"/>
        </a:p>
      </dgm:t>
    </dgm:pt>
    <dgm:pt modelId="{F8C6D51E-CFC7-470A-9044-73F247A885CB}" type="sibTrans" cxnId="{16BAA2E1-A25B-4ABA-A336-A8220B85A09D}">
      <dgm:prSet/>
      <dgm:spPr/>
      <dgm:t>
        <a:bodyPr/>
        <a:lstStyle/>
        <a:p>
          <a:endParaRPr lang="es-EC"/>
        </a:p>
      </dgm:t>
    </dgm:pt>
    <dgm:pt modelId="{CBBFAE5B-734D-4F20-87D7-A0449FA655C6}">
      <dgm:prSet/>
      <dgm:spPr/>
      <dgm:t>
        <a:bodyPr/>
        <a:lstStyle/>
        <a:p>
          <a:r>
            <a:rPr lang="es-EC" dirty="0"/>
            <a:t>Construcción y diseño </a:t>
          </a:r>
        </a:p>
      </dgm:t>
    </dgm:pt>
    <dgm:pt modelId="{57839714-C0BC-4381-8967-52FFE940C4F5}" type="parTrans" cxnId="{25AE2CFA-D2C8-4F49-85CD-F1FE1121DF9B}">
      <dgm:prSet/>
      <dgm:spPr/>
      <dgm:t>
        <a:bodyPr/>
        <a:lstStyle/>
        <a:p>
          <a:endParaRPr lang="es-EC"/>
        </a:p>
      </dgm:t>
    </dgm:pt>
    <dgm:pt modelId="{A3B98CE8-2A73-40C8-84B2-8582B0238DB1}" type="sibTrans" cxnId="{25AE2CFA-D2C8-4F49-85CD-F1FE1121DF9B}">
      <dgm:prSet/>
      <dgm:spPr/>
      <dgm:t>
        <a:bodyPr/>
        <a:lstStyle/>
        <a:p>
          <a:endParaRPr lang="es-EC"/>
        </a:p>
      </dgm:t>
    </dgm:pt>
    <dgm:pt modelId="{3574D7A0-3FBE-4AD3-B995-82DDE754C3DB}">
      <dgm:prSet/>
      <dgm:spPr/>
      <dgm:t>
        <a:bodyPr/>
        <a:lstStyle/>
        <a:p>
          <a:r>
            <a:rPr lang="es-EC" dirty="0"/>
            <a:t>Conclusiones</a:t>
          </a:r>
        </a:p>
      </dgm:t>
    </dgm:pt>
    <dgm:pt modelId="{B3EFBF9E-F91A-4CAB-AB4E-F4CB3D6CCC83}" type="parTrans" cxnId="{1089737C-CDFD-47CA-89A7-375CDE92AD5D}">
      <dgm:prSet/>
      <dgm:spPr/>
      <dgm:t>
        <a:bodyPr/>
        <a:lstStyle/>
        <a:p>
          <a:endParaRPr lang="es-EC"/>
        </a:p>
      </dgm:t>
    </dgm:pt>
    <dgm:pt modelId="{DC1D0E5A-49D6-4A1A-8CA5-EEDFF2A6980F}" type="sibTrans" cxnId="{1089737C-CDFD-47CA-89A7-375CDE92AD5D}">
      <dgm:prSet/>
      <dgm:spPr/>
      <dgm:t>
        <a:bodyPr/>
        <a:lstStyle/>
        <a:p>
          <a:endParaRPr lang="es-EC"/>
        </a:p>
      </dgm:t>
    </dgm:pt>
    <dgm:pt modelId="{7C95D3AD-5B57-40CB-B30C-B9540B0FF8B9}">
      <dgm:prSet/>
      <dgm:spPr/>
      <dgm:t>
        <a:bodyPr/>
        <a:lstStyle/>
        <a:p>
          <a:r>
            <a:rPr lang="es-EC" dirty="0"/>
            <a:t>Resultados</a:t>
          </a:r>
        </a:p>
      </dgm:t>
    </dgm:pt>
    <dgm:pt modelId="{D93F15A7-090B-4336-80DA-113EDB380227}" type="parTrans" cxnId="{F6B19C44-B6B8-4D85-98EA-B2F9E061447A}">
      <dgm:prSet/>
      <dgm:spPr/>
      <dgm:t>
        <a:bodyPr/>
        <a:lstStyle/>
        <a:p>
          <a:endParaRPr lang="es-EC"/>
        </a:p>
      </dgm:t>
    </dgm:pt>
    <dgm:pt modelId="{75192AAF-1DD6-4D10-A320-8CC03CB966C3}" type="sibTrans" cxnId="{F6B19C44-B6B8-4D85-98EA-B2F9E061447A}">
      <dgm:prSet/>
      <dgm:spPr/>
      <dgm:t>
        <a:bodyPr/>
        <a:lstStyle/>
        <a:p>
          <a:endParaRPr lang="es-EC"/>
        </a:p>
      </dgm:t>
    </dgm:pt>
    <dgm:pt modelId="{6C864FE4-B246-497B-8E67-8245AC531CF2}" type="pres">
      <dgm:prSet presAssocID="{05D97B05-63D6-4599-8FAE-B50B318AA86F}" presName="Name0" presStyleCnt="0">
        <dgm:presLayoutVars>
          <dgm:chMax val="7"/>
          <dgm:chPref val="7"/>
          <dgm:dir/>
        </dgm:presLayoutVars>
      </dgm:prSet>
      <dgm:spPr/>
    </dgm:pt>
    <dgm:pt modelId="{D91C17BF-6945-4B53-AFBC-395B4BFBD9D9}" type="pres">
      <dgm:prSet presAssocID="{05D97B05-63D6-4599-8FAE-B50B318AA86F}" presName="Name1" presStyleCnt="0"/>
      <dgm:spPr/>
    </dgm:pt>
    <dgm:pt modelId="{89FC2CF7-E163-45C4-90AD-DA025DA43196}" type="pres">
      <dgm:prSet presAssocID="{05D97B05-63D6-4599-8FAE-B50B318AA86F}" presName="cycle" presStyleCnt="0"/>
      <dgm:spPr/>
    </dgm:pt>
    <dgm:pt modelId="{B2BD551C-E525-4084-86B4-82C47BF14D8A}" type="pres">
      <dgm:prSet presAssocID="{05D97B05-63D6-4599-8FAE-B50B318AA86F}" presName="srcNode" presStyleLbl="node1" presStyleIdx="0" presStyleCnt="6"/>
      <dgm:spPr/>
    </dgm:pt>
    <dgm:pt modelId="{70900F20-4C8B-44DB-948D-D525EEF53522}" type="pres">
      <dgm:prSet presAssocID="{05D97B05-63D6-4599-8FAE-B50B318AA86F}" presName="conn" presStyleLbl="parChTrans1D2" presStyleIdx="0" presStyleCnt="1"/>
      <dgm:spPr/>
    </dgm:pt>
    <dgm:pt modelId="{82BF8DAA-73F3-4539-9021-E2DB37616463}" type="pres">
      <dgm:prSet presAssocID="{05D97B05-63D6-4599-8FAE-B50B318AA86F}" presName="extraNode" presStyleLbl="node1" presStyleIdx="0" presStyleCnt="6"/>
      <dgm:spPr/>
    </dgm:pt>
    <dgm:pt modelId="{77131964-8BC9-4CDC-8EEB-7AF3C88AD5E3}" type="pres">
      <dgm:prSet presAssocID="{05D97B05-63D6-4599-8FAE-B50B318AA86F}" presName="dstNode" presStyleLbl="node1" presStyleIdx="0" presStyleCnt="6"/>
      <dgm:spPr/>
    </dgm:pt>
    <dgm:pt modelId="{A682AF24-FE2E-4A8D-9AAA-E6F24EB3307B}" type="pres">
      <dgm:prSet presAssocID="{75F6642A-E331-484C-A92A-743D2AC79A88}" presName="text_1" presStyleLbl="node1" presStyleIdx="0" presStyleCnt="6">
        <dgm:presLayoutVars>
          <dgm:bulletEnabled val="1"/>
        </dgm:presLayoutVars>
      </dgm:prSet>
      <dgm:spPr/>
    </dgm:pt>
    <dgm:pt modelId="{469BF078-40A5-4508-B884-679C2D96D097}" type="pres">
      <dgm:prSet presAssocID="{75F6642A-E331-484C-A92A-743D2AC79A88}" presName="accent_1" presStyleCnt="0"/>
      <dgm:spPr/>
    </dgm:pt>
    <dgm:pt modelId="{E50DA34F-92F2-4E1C-B1FA-EADDB7EEBDDF}" type="pres">
      <dgm:prSet presAssocID="{75F6642A-E331-484C-A92A-743D2AC79A88}" presName="accentRepeatNode" presStyleLbl="solidFgAcc1" presStyleIdx="0" presStyleCnt="6"/>
      <dgm:spPr/>
    </dgm:pt>
    <dgm:pt modelId="{7694E397-C716-4B72-800E-25DF31AD4E70}" type="pres">
      <dgm:prSet presAssocID="{2DBF2A36-1B41-4220-8E9B-B8222E249147}" presName="text_2" presStyleLbl="node1" presStyleIdx="1" presStyleCnt="6">
        <dgm:presLayoutVars>
          <dgm:bulletEnabled val="1"/>
        </dgm:presLayoutVars>
      </dgm:prSet>
      <dgm:spPr/>
    </dgm:pt>
    <dgm:pt modelId="{82780364-96C0-4C82-90D7-50B20C553022}" type="pres">
      <dgm:prSet presAssocID="{2DBF2A36-1B41-4220-8E9B-B8222E249147}" presName="accent_2" presStyleCnt="0"/>
      <dgm:spPr/>
    </dgm:pt>
    <dgm:pt modelId="{D85369DF-DA35-434A-8900-1919DCED1F2C}" type="pres">
      <dgm:prSet presAssocID="{2DBF2A36-1B41-4220-8E9B-B8222E249147}" presName="accentRepeatNode" presStyleLbl="solidFgAcc1" presStyleIdx="1" presStyleCnt="6"/>
      <dgm:spPr/>
    </dgm:pt>
    <dgm:pt modelId="{882C2F61-A7CB-4258-9E59-3F0C540B9B72}" type="pres">
      <dgm:prSet presAssocID="{4F6A38DB-C40C-457F-B3BE-E9879D2EA9CE}" presName="text_3" presStyleLbl="node1" presStyleIdx="2" presStyleCnt="6">
        <dgm:presLayoutVars>
          <dgm:bulletEnabled val="1"/>
        </dgm:presLayoutVars>
      </dgm:prSet>
      <dgm:spPr/>
    </dgm:pt>
    <dgm:pt modelId="{A5E46A93-84B0-4057-8AF6-08C0417BC7C8}" type="pres">
      <dgm:prSet presAssocID="{4F6A38DB-C40C-457F-B3BE-E9879D2EA9CE}" presName="accent_3" presStyleCnt="0"/>
      <dgm:spPr/>
    </dgm:pt>
    <dgm:pt modelId="{B608C5D1-714D-486A-B704-3E65351D8078}" type="pres">
      <dgm:prSet presAssocID="{4F6A38DB-C40C-457F-B3BE-E9879D2EA9CE}" presName="accentRepeatNode" presStyleLbl="solidFgAcc1" presStyleIdx="2" presStyleCnt="6"/>
      <dgm:spPr/>
    </dgm:pt>
    <dgm:pt modelId="{8A7A621C-2A68-4DB7-9818-FB9ACFAFEFC4}" type="pres">
      <dgm:prSet presAssocID="{CBBFAE5B-734D-4F20-87D7-A0449FA655C6}" presName="text_4" presStyleLbl="node1" presStyleIdx="3" presStyleCnt="6">
        <dgm:presLayoutVars>
          <dgm:bulletEnabled val="1"/>
        </dgm:presLayoutVars>
      </dgm:prSet>
      <dgm:spPr/>
    </dgm:pt>
    <dgm:pt modelId="{80542789-6291-4A34-BA77-BB6240079EA8}" type="pres">
      <dgm:prSet presAssocID="{CBBFAE5B-734D-4F20-87D7-A0449FA655C6}" presName="accent_4" presStyleCnt="0"/>
      <dgm:spPr/>
    </dgm:pt>
    <dgm:pt modelId="{FB573F0E-FCAA-426F-9AE6-7942347F139C}" type="pres">
      <dgm:prSet presAssocID="{CBBFAE5B-734D-4F20-87D7-A0449FA655C6}" presName="accentRepeatNode" presStyleLbl="solidFgAcc1" presStyleIdx="3" presStyleCnt="6"/>
      <dgm:spPr/>
    </dgm:pt>
    <dgm:pt modelId="{FDD545EA-82D5-4E66-BE4B-60F76031BABD}" type="pres">
      <dgm:prSet presAssocID="{7C95D3AD-5B57-40CB-B30C-B9540B0FF8B9}" presName="text_5" presStyleLbl="node1" presStyleIdx="4" presStyleCnt="6">
        <dgm:presLayoutVars>
          <dgm:bulletEnabled val="1"/>
        </dgm:presLayoutVars>
      </dgm:prSet>
      <dgm:spPr/>
    </dgm:pt>
    <dgm:pt modelId="{D386D893-215F-40C4-9BFB-EAAF77E7B558}" type="pres">
      <dgm:prSet presAssocID="{7C95D3AD-5B57-40CB-B30C-B9540B0FF8B9}" presName="accent_5" presStyleCnt="0"/>
      <dgm:spPr/>
    </dgm:pt>
    <dgm:pt modelId="{2BF148E8-F35B-49AC-B3C8-54CB64667F72}" type="pres">
      <dgm:prSet presAssocID="{7C95D3AD-5B57-40CB-B30C-B9540B0FF8B9}" presName="accentRepeatNode" presStyleLbl="solidFgAcc1" presStyleIdx="4" presStyleCnt="6"/>
      <dgm:spPr/>
    </dgm:pt>
    <dgm:pt modelId="{5457A6B0-B335-4A87-A98E-A28D872CCB92}" type="pres">
      <dgm:prSet presAssocID="{3574D7A0-3FBE-4AD3-B995-82DDE754C3DB}" presName="text_6" presStyleLbl="node1" presStyleIdx="5" presStyleCnt="6">
        <dgm:presLayoutVars>
          <dgm:bulletEnabled val="1"/>
        </dgm:presLayoutVars>
      </dgm:prSet>
      <dgm:spPr/>
    </dgm:pt>
    <dgm:pt modelId="{FC5806C7-2D76-4120-BE79-3C92A4EB5035}" type="pres">
      <dgm:prSet presAssocID="{3574D7A0-3FBE-4AD3-B995-82DDE754C3DB}" presName="accent_6" presStyleCnt="0"/>
      <dgm:spPr/>
    </dgm:pt>
    <dgm:pt modelId="{322656E8-DCE4-4AFD-B616-16373B61F16E}" type="pres">
      <dgm:prSet presAssocID="{3574D7A0-3FBE-4AD3-B995-82DDE754C3DB}" presName="accentRepeatNode" presStyleLbl="solidFgAcc1" presStyleIdx="5" presStyleCnt="6"/>
      <dgm:spPr/>
    </dgm:pt>
  </dgm:ptLst>
  <dgm:cxnLst>
    <dgm:cxn modelId="{365DE409-BCE3-4EC5-84B0-5A7CA2690C5C}" type="presOf" srcId="{4F6A38DB-C40C-457F-B3BE-E9879D2EA9CE}" destId="{882C2F61-A7CB-4258-9E59-3F0C540B9B72}" srcOrd="0" destOrd="0" presId="urn:microsoft.com/office/officeart/2008/layout/VerticalCurvedList"/>
    <dgm:cxn modelId="{89382D39-189D-4D94-927E-FBDF58C46B22}" type="presOf" srcId="{6746E10C-AC31-4531-B395-55A71697DF0F}" destId="{70900F20-4C8B-44DB-948D-D525EEF53522}" srcOrd="0" destOrd="0" presId="urn:microsoft.com/office/officeart/2008/layout/VerticalCurvedList"/>
    <dgm:cxn modelId="{87EEEE5E-3055-424D-AD3E-45C18EE88775}" type="presOf" srcId="{2DBF2A36-1B41-4220-8E9B-B8222E249147}" destId="{7694E397-C716-4B72-800E-25DF31AD4E70}" srcOrd="0" destOrd="0" presId="urn:microsoft.com/office/officeart/2008/layout/VerticalCurvedList"/>
    <dgm:cxn modelId="{F6B19C44-B6B8-4D85-98EA-B2F9E061447A}" srcId="{05D97B05-63D6-4599-8FAE-B50B318AA86F}" destId="{7C95D3AD-5B57-40CB-B30C-B9540B0FF8B9}" srcOrd="4" destOrd="0" parTransId="{D93F15A7-090B-4336-80DA-113EDB380227}" sibTransId="{75192AAF-1DD6-4D10-A320-8CC03CB966C3}"/>
    <dgm:cxn modelId="{AAAA2568-B570-4174-B0ED-D4CB892804DD}" type="presOf" srcId="{7C95D3AD-5B57-40CB-B30C-B9540B0FF8B9}" destId="{FDD545EA-82D5-4E66-BE4B-60F76031BABD}" srcOrd="0" destOrd="0" presId="urn:microsoft.com/office/officeart/2008/layout/VerticalCurvedList"/>
    <dgm:cxn modelId="{5A6E8149-611C-465E-9534-61E2FB5FCFE0}" type="presOf" srcId="{05D97B05-63D6-4599-8FAE-B50B318AA86F}" destId="{6C864FE4-B246-497B-8E67-8245AC531CF2}" srcOrd="0" destOrd="0" presId="urn:microsoft.com/office/officeart/2008/layout/VerticalCurvedList"/>
    <dgm:cxn modelId="{5A1D494B-9BB8-45CE-81CE-590A93412791}" srcId="{05D97B05-63D6-4599-8FAE-B50B318AA86F}" destId="{2DBF2A36-1B41-4220-8E9B-B8222E249147}" srcOrd="1" destOrd="0" parTransId="{F41F20D2-D3F1-437E-B2B6-60590E4C80F5}" sibTransId="{5ACE21B7-6CA6-4367-BEC9-592DBAC7BF9B}"/>
    <dgm:cxn modelId="{FD5B694E-959A-4276-937B-C5E9EDA3F911}" type="presOf" srcId="{CBBFAE5B-734D-4F20-87D7-A0449FA655C6}" destId="{8A7A621C-2A68-4DB7-9818-FB9ACFAFEFC4}" srcOrd="0" destOrd="0" presId="urn:microsoft.com/office/officeart/2008/layout/VerticalCurvedList"/>
    <dgm:cxn modelId="{1089737C-CDFD-47CA-89A7-375CDE92AD5D}" srcId="{05D97B05-63D6-4599-8FAE-B50B318AA86F}" destId="{3574D7A0-3FBE-4AD3-B995-82DDE754C3DB}" srcOrd="5" destOrd="0" parTransId="{B3EFBF9E-F91A-4CAB-AB4E-F4CB3D6CCC83}" sibTransId="{DC1D0E5A-49D6-4A1A-8CA5-EEDFF2A6980F}"/>
    <dgm:cxn modelId="{61646086-D606-437B-9D66-B6AE48D26860}" type="presOf" srcId="{75F6642A-E331-484C-A92A-743D2AC79A88}" destId="{A682AF24-FE2E-4A8D-9AAA-E6F24EB3307B}" srcOrd="0" destOrd="0" presId="urn:microsoft.com/office/officeart/2008/layout/VerticalCurvedList"/>
    <dgm:cxn modelId="{D9A4298A-6E17-4C07-8B3C-BA5866111156}" type="presOf" srcId="{3574D7A0-3FBE-4AD3-B995-82DDE754C3DB}" destId="{5457A6B0-B335-4A87-A98E-A28D872CCB92}" srcOrd="0" destOrd="0" presId="urn:microsoft.com/office/officeart/2008/layout/VerticalCurvedList"/>
    <dgm:cxn modelId="{15F0FBC6-B535-49F6-B813-CE955929A8BB}" srcId="{05D97B05-63D6-4599-8FAE-B50B318AA86F}" destId="{75F6642A-E331-484C-A92A-743D2AC79A88}" srcOrd="0" destOrd="0" parTransId="{F0722D8B-3F7C-40FC-95B6-6F359C6E10AD}" sibTransId="{6746E10C-AC31-4531-B395-55A71697DF0F}"/>
    <dgm:cxn modelId="{16BAA2E1-A25B-4ABA-A336-A8220B85A09D}" srcId="{05D97B05-63D6-4599-8FAE-B50B318AA86F}" destId="{4F6A38DB-C40C-457F-B3BE-E9879D2EA9CE}" srcOrd="2" destOrd="0" parTransId="{4E7E87A6-F98E-4223-88F9-9B4296230F4E}" sibTransId="{F8C6D51E-CFC7-470A-9044-73F247A885CB}"/>
    <dgm:cxn modelId="{25AE2CFA-D2C8-4F49-85CD-F1FE1121DF9B}" srcId="{05D97B05-63D6-4599-8FAE-B50B318AA86F}" destId="{CBBFAE5B-734D-4F20-87D7-A0449FA655C6}" srcOrd="3" destOrd="0" parTransId="{57839714-C0BC-4381-8967-52FFE940C4F5}" sibTransId="{A3B98CE8-2A73-40C8-84B2-8582B0238DB1}"/>
    <dgm:cxn modelId="{2CC7659C-FA5D-4D4D-A594-C2F5352676BD}" type="presParOf" srcId="{6C864FE4-B246-497B-8E67-8245AC531CF2}" destId="{D91C17BF-6945-4B53-AFBC-395B4BFBD9D9}" srcOrd="0" destOrd="0" presId="urn:microsoft.com/office/officeart/2008/layout/VerticalCurvedList"/>
    <dgm:cxn modelId="{77D673A7-0BC0-4F3F-BCAE-AA4DDB8ABF1E}" type="presParOf" srcId="{D91C17BF-6945-4B53-AFBC-395B4BFBD9D9}" destId="{89FC2CF7-E163-45C4-90AD-DA025DA43196}" srcOrd="0" destOrd="0" presId="urn:microsoft.com/office/officeart/2008/layout/VerticalCurvedList"/>
    <dgm:cxn modelId="{AF5EE893-BB0D-49F8-A737-4FA1DE413239}" type="presParOf" srcId="{89FC2CF7-E163-45C4-90AD-DA025DA43196}" destId="{B2BD551C-E525-4084-86B4-82C47BF14D8A}" srcOrd="0" destOrd="0" presId="urn:microsoft.com/office/officeart/2008/layout/VerticalCurvedList"/>
    <dgm:cxn modelId="{82C93814-8754-4627-9F8D-85FAF8A19C2A}" type="presParOf" srcId="{89FC2CF7-E163-45C4-90AD-DA025DA43196}" destId="{70900F20-4C8B-44DB-948D-D525EEF53522}" srcOrd="1" destOrd="0" presId="urn:microsoft.com/office/officeart/2008/layout/VerticalCurvedList"/>
    <dgm:cxn modelId="{54A43857-5FCB-4983-8065-6BE3949177F3}" type="presParOf" srcId="{89FC2CF7-E163-45C4-90AD-DA025DA43196}" destId="{82BF8DAA-73F3-4539-9021-E2DB37616463}" srcOrd="2" destOrd="0" presId="urn:microsoft.com/office/officeart/2008/layout/VerticalCurvedList"/>
    <dgm:cxn modelId="{A2953977-63BD-4FF6-8BAC-BC8A4C56DFBA}" type="presParOf" srcId="{89FC2CF7-E163-45C4-90AD-DA025DA43196}" destId="{77131964-8BC9-4CDC-8EEB-7AF3C88AD5E3}" srcOrd="3" destOrd="0" presId="urn:microsoft.com/office/officeart/2008/layout/VerticalCurvedList"/>
    <dgm:cxn modelId="{35310E84-5508-49A6-984D-81A2938C3226}" type="presParOf" srcId="{D91C17BF-6945-4B53-AFBC-395B4BFBD9D9}" destId="{A682AF24-FE2E-4A8D-9AAA-E6F24EB3307B}" srcOrd="1" destOrd="0" presId="urn:microsoft.com/office/officeart/2008/layout/VerticalCurvedList"/>
    <dgm:cxn modelId="{A9564F83-E4CB-4E26-82D6-335BE24F8219}" type="presParOf" srcId="{D91C17BF-6945-4B53-AFBC-395B4BFBD9D9}" destId="{469BF078-40A5-4508-B884-679C2D96D097}" srcOrd="2" destOrd="0" presId="urn:microsoft.com/office/officeart/2008/layout/VerticalCurvedList"/>
    <dgm:cxn modelId="{8461B3F5-BE41-4FB6-ADAB-80115372EE2B}" type="presParOf" srcId="{469BF078-40A5-4508-B884-679C2D96D097}" destId="{E50DA34F-92F2-4E1C-B1FA-EADDB7EEBDDF}" srcOrd="0" destOrd="0" presId="urn:microsoft.com/office/officeart/2008/layout/VerticalCurvedList"/>
    <dgm:cxn modelId="{9BE81B7C-16DD-4166-BAD9-051BE84480A8}" type="presParOf" srcId="{D91C17BF-6945-4B53-AFBC-395B4BFBD9D9}" destId="{7694E397-C716-4B72-800E-25DF31AD4E70}" srcOrd="3" destOrd="0" presId="urn:microsoft.com/office/officeart/2008/layout/VerticalCurvedList"/>
    <dgm:cxn modelId="{75C28A7C-A0FC-4880-8F81-8A23D47308D7}" type="presParOf" srcId="{D91C17BF-6945-4B53-AFBC-395B4BFBD9D9}" destId="{82780364-96C0-4C82-90D7-50B20C553022}" srcOrd="4" destOrd="0" presId="urn:microsoft.com/office/officeart/2008/layout/VerticalCurvedList"/>
    <dgm:cxn modelId="{27BAB26B-AD0A-4A38-AEC2-D333942633EC}" type="presParOf" srcId="{82780364-96C0-4C82-90D7-50B20C553022}" destId="{D85369DF-DA35-434A-8900-1919DCED1F2C}" srcOrd="0" destOrd="0" presId="urn:microsoft.com/office/officeart/2008/layout/VerticalCurvedList"/>
    <dgm:cxn modelId="{84E53FC0-32D5-4F42-8C9E-9213B0B75623}" type="presParOf" srcId="{D91C17BF-6945-4B53-AFBC-395B4BFBD9D9}" destId="{882C2F61-A7CB-4258-9E59-3F0C540B9B72}" srcOrd="5" destOrd="0" presId="urn:microsoft.com/office/officeart/2008/layout/VerticalCurvedList"/>
    <dgm:cxn modelId="{F57FA488-FFF7-4E22-88CE-05306585ECA3}" type="presParOf" srcId="{D91C17BF-6945-4B53-AFBC-395B4BFBD9D9}" destId="{A5E46A93-84B0-4057-8AF6-08C0417BC7C8}" srcOrd="6" destOrd="0" presId="urn:microsoft.com/office/officeart/2008/layout/VerticalCurvedList"/>
    <dgm:cxn modelId="{BB22D77B-081E-4CC5-8662-04D898D7810D}" type="presParOf" srcId="{A5E46A93-84B0-4057-8AF6-08C0417BC7C8}" destId="{B608C5D1-714D-486A-B704-3E65351D8078}" srcOrd="0" destOrd="0" presId="urn:microsoft.com/office/officeart/2008/layout/VerticalCurvedList"/>
    <dgm:cxn modelId="{4839D49F-5645-4922-A75C-6DBDBCDE946E}" type="presParOf" srcId="{D91C17BF-6945-4B53-AFBC-395B4BFBD9D9}" destId="{8A7A621C-2A68-4DB7-9818-FB9ACFAFEFC4}" srcOrd="7" destOrd="0" presId="urn:microsoft.com/office/officeart/2008/layout/VerticalCurvedList"/>
    <dgm:cxn modelId="{0E7A2EDF-D684-4FBB-94CB-306AF07A6CBA}" type="presParOf" srcId="{D91C17BF-6945-4B53-AFBC-395B4BFBD9D9}" destId="{80542789-6291-4A34-BA77-BB6240079EA8}" srcOrd="8" destOrd="0" presId="urn:microsoft.com/office/officeart/2008/layout/VerticalCurvedList"/>
    <dgm:cxn modelId="{1DFDA02D-E479-4001-9866-4D2E52C4613D}" type="presParOf" srcId="{80542789-6291-4A34-BA77-BB6240079EA8}" destId="{FB573F0E-FCAA-426F-9AE6-7942347F139C}" srcOrd="0" destOrd="0" presId="urn:microsoft.com/office/officeart/2008/layout/VerticalCurvedList"/>
    <dgm:cxn modelId="{F5566D66-63DF-461B-9E88-21FD5DEEEAB7}" type="presParOf" srcId="{D91C17BF-6945-4B53-AFBC-395B4BFBD9D9}" destId="{FDD545EA-82D5-4E66-BE4B-60F76031BABD}" srcOrd="9" destOrd="0" presId="urn:microsoft.com/office/officeart/2008/layout/VerticalCurvedList"/>
    <dgm:cxn modelId="{6D8E68EC-5B91-4357-A5E6-272C9FF6F97A}" type="presParOf" srcId="{D91C17BF-6945-4B53-AFBC-395B4BFBD9D9}" destId="{D386D893-215F-40C4-9BFB-EAAF77E7B558}" srcOrd="10" destOrd="0" presId="urn:microsoft.com/office/officeart/2008/layout/VerticalCurvedList"/>
    <dgm:cxn modelId="{B70F3018-EB1B-4075-BC88-555CA841B808}" type="presParOf" srcId="{D386D893-215F-40C4-9BFB-EAAF77E7B558}" destId="{2BF148E8-F35B-49AC-B3C8-54CB64667F72}" srcOrd="0" destOrd="0" presId="urn:microsoft.com/office/officeart/2008/layout/VerticalCurvedList"/>
    <dgm:cxn modelId="{35481377-1FEC-47B2-BFB8-A0EEB68E811C}" type="presParOf" srcId="{D91C17BF-6945-4B53-AFBC-395B4BFBD9D9}" destId="{5457A6B0-B335-4A87-A98E-A28D872CCB92}" srcOrd="11" destOrd="0" presId="urn:microsoft.com/office/officeart/2008/layout/VerticalCurvedList"/>
    <dgm:cxn modelId="{21FFFFAA-432E-4662-B546-8B7ECCC0FA62}" type="presParOf" srcId="{D91C17BF-6945-4B53-AFBC-395B4BFBD9D9}" destId="{FC5806C7-2D76-4120-BE79-3C92A4EB5035}" srcOrd="12" destOrd="0" presId="urn:microsoft.com/office/officeart/2008/layout/VerticalCurvedList"/>
    <dgm:cxn modelId="{B3BAF69C-B9DE-4DFE-8EBF-83B309B34ED1}" type="presParOf" srcId="{FC5806C7-2D76-4120-BE79-3C92A4EB5035}" destId="{322656E8-DCE4-4AFD-B616-16373B61F16E}"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D0F2B8-4BB3-46CD-9CA5-25A442F77B95}" type="doc">
      <dgm:prSet loTypeId="urn:microsoft.com/office/officeart/2005/8/layout/hierarchy3" loCatId="hierarchy" qsTypeId="urn:microsoft.com/office/officeart/2005/8/quickstyle/simple1" qsCatId="simple" csTypeId="urn:microsoft.com/office/officeart/2005/8/colors/accent0_1" csCatId="mainScheme" phldr="1"/>
      <dgm:spPr/>
      <dgm:t>
        <a:bodyPr/>
        <a:lstStyle/>
        <a:p>
          <a:endParaRPr lang="es-EC"/>
        </a:p>
      </dgm:t>
    </dgm:pt>
    <dgm:pt modelId="{2AC95F3C-3806-4C43-94A9-C7F351A7E6AF}">
      <dgm:prSet phldrT="[Texto]"/>
      <dgm:spPr/>
      <dgm:t>
        <a:bodyPr/>
        <a:lstStyle/>
        <a:p>
          <a:pPr algn="just"/>
          <a:r>
            <a:rPr lang="es-EC" dirty="0"/>
            <a:t>Caracterizar y simular un modelo de propagación, que permita determinar un rango de potencias y frecuencias de señales electromagnéticas que pueden destruir los sistemas electrónicos de vehículos blindados de las Fuerzas Armadas.</a:t>
          </a:r>
        </a:p>
      </dgm:t>
    </dgm:pt>
    <dgm:pt modelId="{9774A682-08D5-4928-B1DC-5A37F2096CF9}" type="parTrans" cxnId="{B13810CE-6510-4276-9738-654BBF459755}">
      <dgm:prSet/>
      <dgm:spPr/>
      <dgm:t>
        <a:bodyPr/>
        <a:lstStyle/>
        <a:p>
          <a:endParaRPr lang="es-EC"/>
        </a:p>
      </dgm:t>
    </dgm:pt>
    <dgm:pt modelId="{9DE32E82-DB56-4D7F-8A1F-0CFAAE0405E5}" type="sibTrans" cxnId="{B13810CE-6510-4276-9738-654BBF459755}">
      <dgm:prSet/>
      <dgm:spPr/>
      <dgm:t>
        <a:bodyPr/>
        <a:lstStyle/>
        <a:p>
          <a:endParaRPr lang="es-EC"/>
        </a:p>
      </dgm:t>
    </dgm:pt>
    <dgm:pt modelId="{DAAB35A4-77C9-4C3F-88EB-14DBDD5BD412}">
      <dgm:prSet phldrT="[Texto]"/>
      <dgm:spPr/>
      <dgm:t>
        <a:bodyPr/>
        <a:lstStyle/>
        <a:p>
          <a:pPr algn="just"/>
          <a:r>
            <a:rPr lang="es-EC" dirty="0"/>
            <a:t>Determinar y reconocer los sistemas que conforman el sistema electrónico de un vehículo blindado de las Fuerzas Armadas.</a:t>
          </a:r>
        </a:p>
      </dgm:t>
    </dgm:pt>
    <dgm:pt modelId="{35014D71-8436-438E-9C2D-4C5FB28AFDA3}" type="parTrans" cxnId="{C116D57F-EA69-49D0-B54B-5366B1D3A16D}">
      <dgm:prSet/>
      <dgm:spPr/>
      <dgm:t>
        <a:bodyPr/>
        <a:lstStyle/>
        <a:p>
          <a:endParaRPr lang="es-EC"/>
        </a:p>
      </dgm:t>
    </dgm:pt>
    <dgm:pt modelId="{C3AC9B9C-A2B1-4964-9E2B-92D2A23D73E8}" type="sibTrans" cxnId="{C116D57F-EA69-49D0-B54B-5366B1D3A16D}">
      <dgm:prSet/>
      <dgm:spPr/>
      <dgm:t>
        <a:bodyPr/>
        <a:lstStyle/>
        <a:p>
          <a:endParaRPr lang="es-EC"/>
        </a:p>
      </dgm:t>
    </dgm:pt>
    <dgm:pt modelId="{295B74DC-3706-4471-B682-265A665B7C07}">
      <dgm:prSet phldrT="[Texto]"/>
      <dgm:spPr/>
      <dgm:t>
        <a:bodyPr/>
        <a:lstStyle/>
        <a:p>
          <a:pPr algn="just"/>
          <a:r>
            <a:rPr lang="es-EC" dirty="0"/>
            <a:t>Determinar las características de los materiales con los que están construidos los vehículos blindados de las Fuerzas Armadas, tipo de material, pintura, densidad, permitividad, conductividad, entre otros.</a:t>
          </a:r>
        </a:p>
      </dgm:t>
    </dgm:pt>
    <dgm:pt modelId="{78A5276A-22A7-4190-A640-89FF60E05AB2}" type="parTrans" cxnId="{CDFF9908-524D-40B1-AF29-A7C58A613475}">
      <dgm:prSet/>
      <dgm:spPr/>
      <dgm:t>
        <a:bodyPr/>
        <a:lstStyle/>
        <a:p>
          <a:endParaRPr lang="es-EC"/>
        </a:p>
      </dgm:t>
    </dgm:pt>
    <dgm:pt modelId="{26C6E11A-9CAB-41EC-811C-4069D066E244}" type="sibTrans" cxnId="{CDFF9908-524D-40B1-AF29-A7C58A613475}">
      <dgm:prSet/>
      <dgm:spPr/>
      <dgm:t>
        <a:bodyPr/>
        <a:lstStyle/>
        <a:p>
          <a:endParaRPr lang="es-EC"/>
        </a:p>
      </dgm:t>
    </dgm:pt>
    <dgm:pt modelId="{922090C5-D868-4FF1-8BB0-CCAF56279349}">
      <dgm:prSet phldrT="[Texto]"/>
      <dgm:spPr/>
      <dgm:t>
        <a:bodyPr/>
        <a:lstStyle/>
        <a:p>
          <a:pPr algn="just"/>
          <a:r>
            <a:rPr lang="es-EC" dirty="0"/>
            <a:t>Caracterizar y simular un modelo de propagación que permita evaluar el deterioro de los equipos electrónicos de la aeronave, luego de ser expuestos a constantes incidencias de señales electromagnéticas de alta potencia y frecuencia.</a:t>
          </a:r>
        </a:p>
      </dgm:t>
    </dgm:pt>
    <dgm:pt modelId="{E35C2DE0-F3C2-4308-B71E-289D07B4D165}" type="parTrans" cxnId="{ED68805B-BAD2-4CEC-8931-761845E98B25}">
      <dgm:prSet/>
      <dgm:spPr/>
      <dgm:t>
        <a:bodyPr/>
        <a:lstStyle/>
        <a:p>
          <a:endParaRPr lang="es-EC"/>
        </a:p>
      </dgm:t>
    </dgm:pt>
    <dgm:pt modelId="{AEBBB399-A2CA-46D0-80C3-B4250BB0A969}" type="sibTrans" cxnId="{ED68805B-BAD2-4CEC-8931-761845E98B25}">
      <dgm:prSet/>
      <dgm:spPr/>
      <dgm:t>
        <a:bodyPr/>
        <a:lstStyle/>
        <a:p>
          <a:endParaRPr lang="es-EC"/>
        </a:p>
      </dgm:t>
    </dgm:pt>
    <dgm:pt modelId="{556C5AB9-915D-4CAD-B271-FCDCF62CA092}">
      <dgm:prSet phldrT="[Texto]"/>
      <dgm:spPr/>
      <dgm:t>
        <a:bodyPr/>
        <a:lstStyle/>
        <a:p>
          <a:pPr algn="just"/>
          <a:r>
            <a:rPr lang="es-EC" dirty="0"/>
            <a:t>Estimar un modelo de propagación de señales electromagnéticas emitidas por antenas directivas que puedan ocasionar daños en los sistemas electrónicos del vehículo blindado. </a:t>
          </a:r>
        </a:p>
      </dgm:t>
    </dgm:pt>
    <dgm:pt modelId="{168A1906-B7B3-4048-B1B0-878268F2D0FF}" type="parTrans" cxnId="{BBD4CB99-E981-4C8A-9C17-899F7CFFBCED}">
      <dgm:prSet/>
      <dgm:spPr/>
      <dgm:t>
        <a:bodyPr/>
        <a:lstStyle/>
        <a:p>
          <a:endParaRPr lang="es-EC"/>
        </a:p>
      </dgm:t>
    </dgm:pt>
    <dgm:pt modelId="{A44A7655-6FF6-463F-B5D9-504D667AA2AA}" type="sibTrans" cxnId="{BBD4CB99-E981-4C8A-9C17-899F7CFFBCED}">
      <dgm:prSet/>
      <dgm:spPr/>
      <dgm:t>
        <a:bodyPr/>
        <a:lstStyle/>
        <a:p>
          <a:endParaRPr lang="es-EC"/>
        </a:p>
      </dgm:t>
    </dgm:pt>
    <dgm:pt modelId="{6F497357-2016-4050-B06C-89AECA86B40A}" type="pres">
      <dgm:prSet presAssocID="{B0D0F2B8-4BB3-46CD-9CA5-25A442F77B95}" presName="diagram" presStyleCnt="0">
        <dgm:presLayoutVars>
          <dgm:chPref val="1"/>
          <dgm:dir/>
          <dgm:animOne val="branch"/>
          <dgm:animLvl val="lvl"/>
          <dgm:resizeHandles/>
        </dgm:presLayoutVars>
      </dgm:prSet>
      <dgm:spPr/>
    </dgm:pt>
    <dgm:pt modelId="{47CE7EFB-2985-4561-82EF-6851F0B8F953}" type="pres">
      <dgm:prSet presAssocID="{2AC95F3C-3806-4C43-94A9-C7F351A7E6AF}" presName="root" presStyleCnt="0"/>
      <dgm:spPr/>
    </dgm:pt>
    <dgm:pt modelId="{385D37C8-28AF-4CD2-A315-7CA4934B9F80}" type="pres">
      <dgm:prSet presAssocID="{2AC95F3C-3806-4C43-94A9-C7F351A7E6AF}" presName="rootComposite" presStyleCnt="0"/>
      <dgm:spPr/>
    </dgm:pt>
    <dgm:pt modelId="{F4F0284D-67C6-459D-8BA0-4EAAD019F8A7}" type="pres">
      <dgm:prSet presAssocID="{2AC95F3C-3806-4C43-94A9-C7F351A7E6AF}" presName="rootText" presStyleLbl="node1" presStyleIdx="0" presStyleCnt="1" custScaleX="511115"/>
      <dgm:spPr/>
    </dgm:pt>
    <dgm:pt modelId="{9EFA3C76-E0EE-4160-AD77-B8753C812744}" type="pres">
      <dgm:prSet presAssocID="{2AC95F3C-3806-4C43-94A9-C7F351A7E6AF}" presName="rootConnector" presStyleLbl="node1" presStyleIdx="0" presStyleCnt="1"/>
      <dgm:spPr/>
    </dgm:pt>
    <dgm:pt modelId="{2641580B-D85F-40D4-9357-47BA1B9B609A}" type="pres">
      <dgm:prSet presAssocID="{2AC95F3C-3806-4C43-94A9-C7F351A7E6AF}" presName="childShape" presStyleCnt="0"/>
      <dgm:spPr/>
    </dgm:pt>
    <dgm:pt modelId="{00BCEA91-8B62-43FF-8E34-E788FEFB7878}" type="pres">
      <dgm:prSet presAssocID="{35014D71-8436-438E-9C2D-4C5FB28AFDA3}" presName="Name13" presStyleLbl="parChTrans1D2" presStyleIdx="0" presStyleCnt="4"/>
      <dgm:spPr/>
    </dgm:pt>
    <dgm:pt modelId="{3BB98FF1-8195-45D9-BC01-9D606216CFFF}" type="pres">
      <dgm:prSet presAssocID="{DAAB35A4-77C9-4C3F-88EB-14DBDD5BD412}" presName="childText" presStyleLbl="bgAcc1" presStyleIdx="0" presStyleCnt="4" custScaleX="508996" custScaleY="79398">
        <dgm:presLayoutVars>
          <dgm:bulletEnabled val="1"/>
        </dgm:presLayoutVars>
      </dgm:prSet>
      <dgm:spPr/>
    </dgm:pt>
    <dgm:pt modelId="{2C49A536-70E9-4087-8E33-5D66CAF60F1B}" type="pres">
      <dgm:prSet presAssocID="{78A5276A-22A7-4190-A640-89FF60E05AB2}" presName="Name13" presStyleLbl="parChTrans1D2" presStyleIdx="1" presStyleCnt="4"/>
      <dgm:spPr/>
    </dgm:pt>
    <dgm:pt modelId="{C6A02BE4-5321-4EEA-983B-DE200FCD4C04}" type="pres">
      <dgm:prSet presAssocID="{295B74DC-3706-4471-B682-265A665B7C07}" presName="childText" presStyleLbl="bgAcc1" presStyleIdx="1" presStyleCnt="4" custScaleX="507524">
        <dgm:presLayoutVars>
          <dgm:bulletEnabled val="1"/>
        </dgm:presLayoutVars>
      </dgm:prSet>
      <dgm:spPr/>
    </dgm:pt>
    <dgm:pt modelId="{E51E8A6B-A92B-4555-9097-D9A0D97E19AB}" type="pres">
      <dgm:prSet presAssocID="{168A1906-B7B3-4048-B1B0-878268F2D0FF}" presName="Name13" presStyleLbl="parChTrans1D2" presStyleIdx="2" presStyleCnt="4"/>
      <dgm:spPr/>
    </dgm:pt>
    <dgm:pt modelId="{E1A46BFC-4056-4564-91D0-5025FF93818B}" type="pres">
      <dgm:prSet presAssocID="{556C5AB9-915D-4CAD-B271-FCDCF62CA092}" presName="childText" presStyleLbl="bgAcc1" presStyleIdx="2" presStyleCnt="4" custScaleX="511115" custScaleY="73629">
        <dgm:presLayoutVars>
          <dgm:bulletEnabled val="1"/>
        </dgm:presLayoutVars>
      </dgm:prSet>
      <dgm:spPr/>
    </dgm:pt>
    <dgm:pt modelId="{9913DD87-5481-4A8A-9B95-79C2B30769BF}" type="pres">
      <dgm:prSet presAssocID="{E35C2DE0-F3C2-4308-B71E-289D07B4D165}" presName="Name13" presStyleLbl="parChTrans1D2" presStyleIdx="3" presStyleCnt="4"/>
      <dgm:spPr/>
    </dgm:pt>
    <dgm:pt modelId="{FED6A5AA-DDAA-4248-AB58-0CB8E5DBB0EA}" type="pres">
      <dgm:prSet presAssocID="{922090C5-D868-4FF1-8BB0-CCAF56279349}" presName="childText" presStyleLbl="bgAcc1" presStyleIdx="3" presStyleCnt="4" custScaleX="513235" custLinFactNeighborX="-3179" custLinFactNeighborY="-1695">
        <dgm:presLayoutVars>
          <dgm:bulletEnabled val="1"/>
        </dgm:presLayoutVars>
      </dgm:prSet>
      <dgm:spPr/>
    </dgm:pt>
  </dgm:ptLst>
  <dgm:cxnLst>
    <dgm:cxn modelId="{71364E06-D2FB-4E7C-8021-99788AFDBE33}" type="presOf" srcId="{B0D0F2B8-4BB3-46CD-9CA5-25A442F77B95}" destId="{6F497357-2016-4050-B06C-89AECA86B40A}" srcOrd="0" destOrd="0" presId="urn:microsoft.com/office/officeart/2005/8/layout/hierarchy3"/>
    <dgm:cxn modelId="{CDFF9908-524D-40B1-AF29-A7C58A613475}" srcId="{2AC95F3C-3806-4C43-94A9-C7F351A7E6AF}" destId="{295B74DC-3706-4471-B682-265A665B7C07}" srcOrd="1" destOrd="0" parTransId="{78A5276A-22A7-4190-A640-89FF60E05AB2}" sibTransId="{26C6E11A-9CAB-41EC-811C-4069D066E244}"/>
    <dgm:cxn modelId="{F5BE4B0B-82EA-4454-8A08-AC30724B4E0A}" type="presOf" srcId="{556C5AB9-915D-4CAD-B271-FCDCF62CA092}" destId="{E1A46BFC-4056-4564-91D0-5025FF93818B}" srcOrd="0" destOrd="0" presId="urn:microsoft.com/office/officeart/2005/8/layout/hierarchy3"/>
    <dgm:cxn modelId="{F2C34024-C894-4933-ACB9-28470A5C16A5}" type="presOf" srcId="{E35C2DE0-F3C2-4308-B71E-289D07B4D165}" destId="{9913DD87-5481-4A8A-9B95-79C2B30769BF}" srcOrd="0" destOrd="0" presId="urn:microsoft.com/office/officeart/2005/8/layout/hierarchy3"/>
    <dgm:cxn modelId="{2E0E3929-D803-485B-A7B9-E59DF2D24374}" type="presOf" srcId="{35014D71-8436-438E-9C2D-4C5FB28AFDA3}" destId="{00BCEA91-8B62-43FF-8E34-E788FEFB7878}" srcOrd="0" destOrd="0" presId="urn:microsoft.com/office/officeart/2005/8/layout/hierarchy3"/>
    <dgm:cxn modelId="{D51E783A-B834-4956-AB47-BAC117CD1F24}" type="presOf" srcId="{295B74DC-3706-4471-B682-265A665B7C07}" destId="{C6A02BE4-5321-4EEA-983B-DE200FCD4C04}" srcOrd="0" destOrd="0" presId="urn:microsoft.com/office/officeart/2005/8/layout/hierarchy3"/>
    <dgm:cxn modelId="{ED68805B-BAD2-4CEC-8931-761845E98B25}" srcId="{2AC95F3C-3806-4C43-94A9-C7F351A7E6AF}" destId="{922090C5-D868-4FF1-8BB0-CCAF56279349}" srcOrd="3" destOrd="0" parTransId="{E35C2DE0-F3C2-4308-B71E-289D07B4D165}" sibTransId="{AEBBB399-A2CA-46D0-80C3-B4250BB0A969}"/>
    <dgm:cxn modelId="{FA18947E-3BC8-4FB5-A81B-B77AE0348775}" type="presOf" srcId="{2AC95F3C-3806-4C43-94A9-C7F351A7E6AF}" destId="{9EFA3C76-E0EE-4160-AD77-B8753C812744}" srcOrd="1" destOrd="0" presId="urn:microsoft.com/office/officeart/2005/8/layout/hierarchy3"/>
    <dgm:cxn modelId="{C116D57F-EA69-49D0-B54B-5366B1D3A16D}" srcId="{2AC95F3C-3806-4C43-94A9-C7F351A7E6AF}" destId="{DAAB35A4-77C9-4C3F-88EB-14DBDD5BD412}" srcOrd="0" destOrd="0" parTransId="{35014D71-8436-438E-9C2D-4C5FB28AFDA3}" sibTransId="{C3AC9B9C-A2B1-4964-9E2B-92D2A23D73E8}"/>
    <dgm:cxn modelId="{BBD4CB99-E981-4C8A-9C17-899F7CFFBCED}" srcId="{2AC95F3C-3806-4C43-94A9-C7F351A7E6AF}" destId="{556C5AB9-915D-4CAD-B271-FCDCF62CA092}" srcOrd="2" destOrd="0" parTransId="{168A1906-B7B3-4048-B1B0-878268F2D0FF}" sibTransId="{A44A7655-6FF6-463F-B5D9-504D667AA2AA}"/>
    <dgm:cxn modelId="{226054B2-29D9-4A29-B8FC-7DA2505C8B86}" type="presOf" srcId="{2AC95F3C-3806-4C43-94A9-C7F351A7E6AF}" destId="{F4F0284D-67C6-459D-8BA0-4EAAD019F8A7}" srcOrd="0" destOrd="0" presId="urn:microsoft.com/office/officeart/2005/8/layout/hierarchy3"/>
    <dgm:cxn modelId="{21CE09BA-CD40-4DFE-8587-7FA1FE03C778}" type="presOf" srcId="{922090C5-D868-4FF1-8BB0-CCAF56279349}" destId="{FED6A5AA-DDAA-4248-AB58-0CB8E5DBB0EA}" srcOrd="0" destOrd="0" presId="urn:microsoft.com/office/officeart/2005/8/layout/hierarchy3"/>
    <dgm:cxn modelId="{FE27A0C5-93E0-40A6-B78D-295E15303C2D}" type="presOf" srcId="{168A1906-B7B3-4048-B1B0-878268F2D0FF}" destId="{E51E8A6B-A92B-4555-9097-D9A0D97E19AB}" srcOrd="0" destOrd="0" presId="urn:microsoft.com/office/officeart/2005/8/layout/hierarchy3"/>
    <dgm:cxn modelId="{460EB1C6-2636-477A-8B36-6BD4234DDBF0}" type="presOf" srcId="{78A5276A-22A7-4190-A640-89FF60E05AB2}" destId="{2C49A536-70E9-4087-8E33-5D66CAF60F1B}" srcOrd="0" destOrd="0" presId="urn:microsoft.com/office/officeart/2005/8/layout/hierarchy3"/>
    <dgm:cxn modelId="{B13810CE-6510-4276-9738-654BBF459755}" srcId="{B0D0F2B8-4BB3-46CD-9CA5-25A442F77B95}" destId="{2AC95F3C-3806-4C43-94A9-C7F351A7E6AF}" srcOrd="0" destOrd="0" parTransId="{9774A682-08D5-4928-B1DC-5A37F2096CF9}" sibTransId="{9DE32E82-DB56-4D7F-8A1F-0CFAAE0405E5}"/>
    <dgm:cxn modelId="{ACF3B8DA-A245-4254-9BC1-57785C8D1C84}" type="presOf" srcId="{DAAB35A4-77C9-4C3F-88EB-14DBDD5BD412}" destId="{3BB98FF1-8195-45D9-BC01-9D606216CFFF}" srcOrd="0" destOrd="0" presId="urn:microsoft.com/office/officeart/2005/8/layout/hierarchy3"/>
    <dgm:cxn modelId="{043FBDAA-F2F2-41EB-9482-97BF2C4AF000}" type="presParOf" srcId="{6F497357-2016-4050-B06C-89AECA86B40A}" destId="{47CE7EFB-2985-4561-82EF-6851F0B8F953}" srcOrd="0" destOrd="0" presId="urn:microsoft.com/office/officeart/2005/8/layout/hierarchy3"/>
    <dgm:cxn modelId="{ABC58831-B62D-42ED-A0C5-803583EA7793}" type="presParOf" srcId="{47CE7EFB-2985-4561-82EF-6851F0B8F953}" destId="{385D37C8-28AF-4CD2-A315-7CA4934B9F80}" srcOrd="0" destOrd="0" presId="urn:microsoft.com/office/officeart/2005/8/layout/hierarchy3"/>
    <dgm:cxn modelId="{81A786EA-FF59-427E-89AE-F0C508E9EB2F}" type="presParOf" srcId="{385D37C8-28AF-4CD2-A315-7CA4934B9F80}" destId="{F4F0284D-67C6-459D-8BA0-4EAAD019F8A7}" srcOrd="0" destOrd="0" presId="urn:microsoft.com/office/officeart/2005/8/layout/hierarchy3"/>
    <dgm:cxn modelId="{8E619236-1A96-4EC0-8391-28EA4676A8EF}" type="presParOf" srcId="{385D37C8-28AF-4CD2-A315-7CA4934B9F80}" destId="{9EFA3C76-E0EE-4160-AD77-B8753C812744}" srcOrd="1" destOrd="0" presId="urn:microsoft.com/office/officeart/2005/8/layout/hierarchy3"/>
    <dgm:cxn modelId="{E0421DEB-E899-4B44-8E89-59AD092758DD}" type="presParOf" srcId="{47CE7EFB-2985-4561-82EF-6851F0B8F953}" destId="{2641580B-D85F-40D4-9357-47BA1B9B609A}" srcOrd="1" destOrd="0" presId="urn:microsoft.com/office/officeart/2005/8/layout/hierarchy3"/>
    <dgm:cxn modelId="{D2DEC992-2FA1-4391-A3FA-61527F4C1B70}" type="presParOf" srcId="{2641580B-D85F-40D4-9357-47BA1B9B609A}" destId="{00BCEA91-8B62-43FF-8E34-E788FEFB7878}" srcOrd="0" destOrd="0" presId="urn:microsoft.com/office/officeart/2005/8/layout/hierarchy3"/>
    <dgm:cxn modelId="{BA49434F-2CE9-482A-AEFB-225EB120C58F}" type="presParOf" srcId="{2641580B-D85F-40D4-9357-47BA1B9B609A}" destId="{3BB98FF1-8195-45D9-BC01-9D606216CFFF}" srcOrd="1" destOrd="0" presId="urn:microsoft.com/office/officeart/2005/8/layout/hierarchy3"/>
    <dgm:cxn modelId="{3558058C-159E-4A2B-8F9F-24E87627048F}" type="presParOf" srcId="{2641580B-D85F-40D4-9357-47BA1B9B609A}" destId="{2C49A536-70E9-4087-8E33-5D66CAF60F1B}" srcOrd="2" destOrd="0" presId="urn:microsoft.com/office/officeart/2005/8/layout/hierarchy3"/>
    <dgm:cxn modelId="{B3795D2A-D860-4725-9A5E-10230376036A}" type="presParOf" srcId="{2641580B-D85F-40D4-9357-47BA1B9B609A}" destId="{C6A02BE4-5321-4EEA-983B-DE200FCD4C04}" srcOrd="3" destOrd="0" presId="urn:microsoft.com/office/officeart/2005/8/layout/hierarchy3"/>
    <dgm:cxn modelId="{2834D0E8-5401-4CCB-AE90-AE070EF1D297}" type="presParOf" srcId="{2641580B-D85F-40D4-9357-47BA1B9B609A}" destId="{E51E8A6B-A92B-4555-9097-D9A0D97E19AB}" srcOrd="4" destOrd="0" presId="urn:microsoft.com/office/officeart/2005/8/layout/hierarchy3"/>
    <dgm:cxn modelId="{3ADAB5A3-47ED-435F-85C1-20A1E6ADF67B}" type="presParOf" srcId="{2641580B-D85F-40D4-9357-47BA1B9B609A}" destId="{E1A46BFC-4056-4564-91D0-5025FF93818B}" srcOrd="5" destOrd="0" presId="urn:microsoft.com/office/officeart/2005/8/layout/hierarchy3"/>
    <dgm:cxn modelId="{9E5DB87B-FD04-4043-85B0-FB4592223546}" type="presParOf" srcId="{2641580B-D85F-40D4-9357-47BA1B9B609A}" destId="{9913DD87-5481-4A8A-9B95-79C2B30769BF}" srcOrd="6" destOrd="0" presId="urn:microsoft.com/office/officeart/2005/8/layout/hierarchy3"/>
    <dgm:cxn modelId="{15C1B23F-F65F-4E60-810E-5250B35B4C7B}" type="presParOf" srcId="{2641580B-D85F-40D4-9357-47BA1B9B609A}" destId="{FED6A5AA-DDAA-4248-AB58-0CB8E5DBB0EA}"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00F20-4C8B-44DB-948D-D525EEF53522}">
      <dsp:nvSpPr>
        <dsp:cNvPr id="0" name=""/>
        <dsp:cNvSpPr/>
      </dsp:nvSpPr>
      <dsp:spPr>
        <a:xfrm>
          <a:off x="-5492848" y="-841005"/>
          <a:ext cx="6540184" cy="6540184"/>
        </a:xfrm>
        <a:prstGeom prst="blockArc">
          <a:avLst>
            <a:gd name="adj1" fmla="val 18900000"/>
            <a:gd name="adj2" fmla="val 2700000"/>
            <a:gd name="adj3" fmla="val 330"/>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82AF24-FE2E-4A8D-9AAA-E6F24EB3307B}">
      <dsp:nvSpPr>
        <dsp:cNvPr id="0" name=""/>
        <dsp:cNvSpPr/>
      </dsp:nvSpPr>
      <dsp:spPr>
        <a:xfrm>
          <a:off x="390396" y="255831"/>
          <a:ext cx="8797634" cy="51146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978"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dirty="0"/>
            <a:t>Introducción</a:t>
          </a:r>
        </a:p>
      </dsp:txBody>
      <dsp:txXfrm>
        <a:off x="390396" y="255831"/>
        <a:ext cx="8797634" cy="511468"/>
      </dsp:txXfrm>
    </dsp:sp>
    <dsp:sp modelId="{E50DA34F-92F2-4E1C-B1FA-EADDB7EEBDDF}">
      <dsp:nvSpPr>
        <dsp:cNvPr id="0" name=""/>
        <dsp:cNvSpPr/>
      </dsp:nvSpPr>
      <dsp:spPr>
        <a:xfrm>
          <a:off x="70728" y="191897"/>
          <a:ext cx="639335" cy="6393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94E397-C716-4B72-800E-25DF31AD4E70}">
      <dsp:nvSpPr>
        <dsp:cNvPr id="0" name=""/>
        <dsp:cNvSpPr/>
      </dsp:nvSpPr>
      <dsp:spPr>
        <a:xfrm>
          <a:off x="811113" y="1022936"/>
          <a:ext cx="8376916" cy="51146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978"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dirty="0"/>
            <a:t>Justificación</a:t>
          </a:r>
        </a:p>
      </dsp:txBody>
      <dsp:txXfrm>
        <a:off x="811113" y="1022936"/>
        <a:ext cx="8376916" cy="511468"/>
      </dsp:txXfrm>
    </dsp:sp>
    <dsp:sp modelId="{D85369DF-DA35-434A-8900-1919DCED1F2C}">
      <dsp:nvSpPr>
        <dsp:cNvPr id="0" name=""/>
        <dsp:cNvSpPr/>
      </dsp:nvSpPr>
      <dsp:spPr>
        <a:xfrm>
          <a:off x="491446" y="959003"/>
          <a:ext cx="639335" cy="6393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C2F61-A7CB-4258-9E59-3F0C540B9B72}">
      <dsp:nvSpPr>
        <dsp:cNvPr id="0" name=""/>
        <dsp:cNvSpPr/>
      </dsp:nvSpPr>
      <dsp:spPr>
        <a:xfrm>
          <a:off x="1003497" y="1790042"/>
          <a:ext cx="8184532" cy="51146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978"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dirty="0"/>
            <a:t> Objetivos</a:t>
          </a:r>
        </a:p>
      </dsp:txBody>
      <dsp:txXfrm>
        <a:off x="1003497" y="1790042"/>
        <a:ext cx="8184532" cy="511468"/>
      </dsp:txXfrm>
    </dsp:sp>
    <dsp:sp modelId="{B608C5D1-714D-486A-B704-3E65351D8078}">
      <dsp:nvSpPr>
        <dsp:cNvPr id="0" name=""/>
        <dsp:cNvSpPr/>
      </dsp:nvSpPr>
      <dsp:spPr>
        <a:xfrm>
          <a:off x="683829" y="1726108"/>
          <a:ext cx="639335" cy="6393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7A621C-2A68-4DB7-9818-FB9ACFAFEFC4}">
      <dsp:nvSpPr>
        <dsp:cNvPr id="0" name=""/>
        <dsp:cNvSpPr/>
      </dsp:nvSpPr>
      <dsp:spPr>
        <a:xfrm>
          <a:off x="1003497" y="2556662"/>
          <a:ext cx="8184532" cy="51146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978"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dirty="0"/>
            <a:t>Construcción y diseño </a:t>
          </a:r>
        </a:p>
      </dsp:txBody>
      <dsp:txXfrm>
        <a:off x="1003497" y="2556662"/>
        <a:ext cx="8184532" cy="511468"/>
      </dsp:txXfrm>
    </dsp:sp>
    <dsp:sp modelId="{FB573F0E-FCAA-426F-9AE6-7942347F139C}">
      <dsp:nvSpPr>
        <dsp:cNvPr id="0" name=""/>
        <dsp:cNvSpPr/>
      </dsp:nvSpPr>
      <dsp:spPr>
        <a:xfrm>
          <a:off x="683829" y="2492728"/>
          <a:ext cx="639335" cy="6393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D545EA-82D5-4E66-BE4B-60F76031BABD}">
      <dsp:nvSpPr>
        <dsp:cNvPr id="0" name=""/>
        <dsp:cNvSpPr/>
      </dsp:nvSpPr>
      <dsp:spPr>
        <a:xfrm>
          <a:off x="811113" y="3323767"/>
          <a:ext cx="8376916" cy="51146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978"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dirty="0"/>
            <a:t>Resultados</a:t>
          </a:r>
        </a:p>
      </dsp:txBody>
      <dsp:txXfrm>
        <a:off x="811113" y="3323767"/>
        <a:ext cx="8376916" cy="511468"/>
      </dsp:txXfrm>
    </dsp:sp>
    <dsp:sp modelId="{2BF148E8-F35B-49AC-B3C8-54CB64667F72}">
      <dsp:nvSpPr>
        <dsp:cNvPr id="0" name=""/>
        <dsp:cNvSpPr/>
      </dsp:nvSpPr>
      <dsp:spPr>
        <a:xfrm>
          <a:off x="491446" y="3259834"/>
          <a:ext cx="639335" cy="6393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57A6B0-B335-4A87-A98E-A28D872CCB92}">
      <dsp:nvSpPr>
        <dsp:cNvPr id="0" name=""/>
        <dsp:cNvSpPr/>
      </dsp:nvSpPr>
      <dsp:spPr>
        <a:xfrm>
          <a:off x="390396" y="4090873"/>
          <a:ext cx="8797634" cy="51146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978"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dirty="0"/>
            <a:t>Conclusiones</a:t>
          </a:r>
        </a:p>
      </dsp:txBody>
      <dsp:txXfrm>
        <a:off x="390396" y="4090873"/>
        <a:ext cx="8797634" cy="511468"/>
      </dsp:txXfrm>
    </dsp:sp>
    <dsp:sp modelId="{322656E8-DCE4-4AFD-B616-16373B61F16E}">
      <dsp:nvSpPr>
        <dsp:cNvPr id="0" name=""/>
        <dsp:cNvSpPr/>
      </dsp:nvSpPr>
      <dsp:spPr>
        <a:xfrm>
          <a:off x="70728" y="4026939"/>
          <a:ext cx="639335" cy="6393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0284D-67C6-459D-8BA0-4EAAD019F8A7}">
      <dsp:nvSpPr>
        <dsp:cNvPr id="0" name=""/>
        <dsp:cNvSpPr/>
      </dsp:nvSpPr>
      <dsp:spPr>
        <a:xfrm>
          <a:off x="286613" y="1626"/>
          <a:ext cx="9406662" cy="92021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EC" sz="1900" kern="1200" dirty="0"/>
            <a:t>Caracterizar y simular un modelo de propagación, que permita determinar un rango de potencias y frecuencias de señales electromagnéticas que pueden destruir los sistemas electrónicos de vehículos blindados de las Fuerzas Armadas.</a:t>
          </a:r>
        </a:p>
      </dsp:txBody>
      <dsp:txXfrm>
        <a:off x="313565" y="28578"/>
        <a:ext cx="9352758" cy="866306"/>
      </dsp:txXfrm>
    </dsp:sp>
    <dsp:sp modelId="{00BCEA91-8B62-43FF-8E34-E788FEFB7878}">
      <dsp:nvSpPr>
        <dsp:cNvPr id="0" name=""/>
        <dsp:cNvSpPr/>
      </dsp:nvSpPr>
      <dsp:spPr>
        <a:xfrm>
          <a:off x="1227279" y="921836"/>
          <a:ext cx="940666" cy="595366"/>
        </a:xfrm>
        <a:custGeom>
          <a:avLst/>
          <a:gdLst/>
          <a:ahLst/>
          <a:cxnLst/>
          <a:rect l="0" t="0" r="0" b="0"/>
          <a:pathLst>
            <a:path>
              <a:moveTo>
                <a:pt x="0" y="0"/>
              </a:moveTo>
              <a:lnTo>
                <a:pt x="0" y="595366"/>
              </a:lnTo>
              <a:lnTo>
                <a:pt x="940666" y="59536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B98FF1-8195-45D9-BC01-9D606216CFFF}">
      <dsp:nvSpPr>
        <dsp:cNvPr id="0" name=""/>
        <dsp:cNvSpPr/>
      </dsp:nvSpPr>
      <dsp:spPr>
        <a:xfrm>
          <a:off x="2167945" y="1151888"/>
          <a:ext cx="7494131" cy="730628"/>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Determinar y reconocer los sistemas que conforman el sistema electrónico de un vehículo blindado de las Fuerzas Armadas.</a:t>
          </a:r>
        </a:p>
      </dsp:txBody>
      <dsp:txXfrm>
        <a:off x="2189344" y="1173287"/>
        <a:ext cx="7451333" cy="687830"/>
      </dsp:txXfrm>
    </dsp:sp>
    <dsp:sp modelId="{2C49A536-70E9-4087-8E33-5D66CAF60F1B}">
      <dsp:nvSpPr>
        <dsp:cNvPr id="0" name=""/>
        <dsp:cNvSpPr/>
      </dsp:nvSpPr>
      <dsp:spPr>
        <a:xfrm>
          <a:off x="1227279" y="921836"/>
          <a:ext cx="940666" cy="1650838"/>
        </a:xfrm>
        <a:custGeom>
          <a:avLst/>
          <a:gdLst/>
          <a:ahLst/>
          <a:cxnLst/>
          <a:rect l="0" t="0" r="0" b="0"/>
          <a:pathLst>
            <a:path>
              <a:moveTo>
                <a:pt x="0" y="0"/>
              </a:moveTo>
              <a:lnTo>
                <a:pt x="0" y="1650838"/>
              </a:lnTo>
              <a:lnTo>
                <a:pt x="940666" y="165083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02BE4-5321-4EEA-983B-DE200FCD4C04}">
      <dsp:nvSpPr>
        <dsp:cNvPr id="0" name=""/>
        <dsp:cNvSpPr/>
      </dsp:nvSpPr>
      <dsp:spPr>
        <a:xfrm>
          <a:off x="2167945" y="2112569"/>
          <a:ext cx="7472458" cy="92021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Determinar las características de los materiales con los que están construidos los vehículos blindados de las Fuerzas Armadas, tipo de material, pintura, densidad, permitividad, conductividad, entre otros.</a:t>
          </a:r>
        </a:p>
      </dsp:txBody>
      <dsp:txXfrm>
        <a:off x="2194897" y="2139521"/>
        <a:ext cx="7418554" cy="866306"/>
      </dsp:txXfrm>
    </dsp:sp>
    <dsp:sp modelId="{E51E8A6B-A92B-4555-9097-D9A0D97E19AB}">
      <dsp:nvSpPr>
        <dsp:cNvPr id="0" name=""/>
        <dsp:cNvSpPr/>
      </dsp:nvSpPr>
      <dsp:spPr>
        <a:xfrm>
          <a:off x="1227279" y="921836"/>
          <a:ext cx="940666" cy="2679766"/>
        </a:xfrm>
        <a:custGeom>
          <a:avLst/>
          <a:gdLst/>
          <a:ahLst/>
          <a:cxnLst/>
          <a:rect l="0" t="0" r="0" b="0"/>
          <a:pathLst>
            <a:path>
              <a:moveTo>
                <a:pt x="0" y="0"/>
              </a:moveTo>
              <a:lnTo>
                <a:pt x="0" y="2679766"/>
              </a:lnTo>
              <a:lnTo>
                <a:pt x="940666" y="267976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A46BFC-4056-4564-91D0-5025FF93818B}">
      <dsp:nvSpPr>
        <dsp:cNvPr id="0" name=""/>
        <dsp:cNvSpPr/>
      </dsp:nvSpPr>
      <dsp:spPr>
        <a:xfrm>
          <a:off x="2167945" y="3262831"/>
          <a:ext cx="7525330" cy="67754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Estimar un modelo de propagación de señales electromagnéticas emitidas por antenas directivas que puedan ocasionar daños en los sistemas electrónicos del vehículo blindado. </a:t>
          </a:r>
        </a:p>
      </dsp:txBody>
      <dsp:txXfrm>
        <a:off x="2187789" y="3282675"/>
        <a:ext cx="7485642" cy="637853"/>
      </dsp:txXfrm>
    </dsp:sp>
    <dsp:sp modelId="{9913DD87-5481-4A8A-9B95-79C2B30769BF}">
      <dsp:nvSpPr>
        <dsp:cNvPr id="0" name=""/>
        <dsp:cNvSpPr/>
      </dsp:nvSpPr>
      <dsp:spPr>
        <a:xfrm>
          <a:off x="1227279" y="921836"/>
          <a:ext cx="893860" cy="3693097"/>
        </a:xfrm>
        <a:custGeom>
          <a:avLst/>
          <a:gdLst/>
          <a:ahLst/>
          <a:cxnLst/>
          <a:rect l="0" t="0" r="0" b="0"/>
          <a:pathLst>
            <a:path>
              <a:moveTo>
                <a:pt x="0" y="0"/>
              </a:moveTo>
              <a:lnTo>
                <a:pt x="0" y="3693097"/>
              </a:lnTo>
              <a:lnTo>
                <a:pt x="893860" y="369309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6A5AA-DDAA-4248-AB58-0CB8E5DBB0EA}">
      <dsp:nvSpPr>
        <dsp:cNvPr id="0" name=""/>
        <dsp:cNvSpPr/>
      </dsp:nvSpPr>
      <dsp:spPr>
        <a:xfrm>
          <a:off x="2121140" y="4154828"/>
          <a:ext cx="7556543" cy="92021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Caracterizar y simular un modelo de propagación que permita evaluar el deterioro de los equipos electrónicos de la aeronave, luego de ser expuestos a constantes incidencias de señales electromagnéticas de alta potencia y frecuencia.</a:t>
          </a:r>
        </a:p>
      </dsp:txBody>
      <dsp:txXfrm>
        <a:off x="2148092" y="4181780"/>
        <a:ext cx="7502639" cy="86630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D624B-4296-4BCC-A394-E367A44594F0}" type="datetimeFigureOut">
              <a:rPr lang="es-EC" smtClean="0"/>
              <a:t>14/1/2020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1AA67-707E-48C9-A153-66FF5774984E}" type="slidenum">
              <a:rPr lang="es-EC" smtClean="0"/>
              <a:t>‹Nº›</a:t>
            </a:fld>
            <a:endParaRPr lang="es-EC"/>
          </a:p>
        </p:txBody>
      </p:sp>
    </p:spTree>
    <p:extLst>
      <p:ext uri="{BB962C8B-B14F-4D97-AF65-F5344CB8AC3E}">
        <p14:creationId xmlns:p14="http://schemas.microsoft.com/office/powerpoint/2010/main" val="209935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1</a:t>
            </a:fld>
            <a:endParaRPr lang="es-ES"/>
          </a:p>
        </p:txBody>
      </p:sp>
    </p:spTree>
    <p:extLst>
      <p:ext uri="{BB962C8B-B14F-4D97-AF65-F5344CB8AC3E}">
        <p14:creationId xmlns:p14="http://schemas.microsoft.com/office/powerpoint/2010/main" val="334150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13</a:t>
            </a:fld>
            <a:endParaRPr lang="es-EC"/>
          </a:p>
        </p:txBody>
      </p:sp>
    </p:spTree>
    <p:extLst>
      <p:ext uri="{BB962C8B-B14F-4D97-AF65-F5344CB8AC3E}">
        <p14:creationId xmlns:p14="http://schemas.microsoft.com/office/powerpoint/2010/main" val="421276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14</a:t>
            </a:fld>
            <a:endParaRPr lang="es-EC"/>
          </a:p>
        </p:txBody>
      </p:sp>
    </p:spTree>
    <p:extLst>
      <p:ext uri="{BB962C8B-B14F-4D97-AF65-F5344CB8AC3E}">
        <p14:creationId xmlns:p14="http://schemas.microsoft.com/office/powerpoint/2010/main" val="76259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15</a:t>
            </a:fld>
            <a:endParaRPr lang="es-EC"/>
          </a:p>
        </p:txBody>
      </p:sp>
    </p:spTree>
    <p:extLst>
      <p:ext uri="{BB962C8B-B14F-4D97-AF65-F5344CB8AC3E}">
        <p14:creationId xmlns:p14="http://schemas.microsoft.com/office/powerpoint/2010/main" val="276205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16</a:t>
            </a:fld>
            <a:endParaRPr lang="es-EC"/>
          </a:p>
        </p:txBody>
      </p:sp>
    </p:spTree>
    <p:extLst>
      <p:ext uri="{BB962C8B-B14F-4D97-AF65-F5344CB8AC3E}">
        <p14:creationId xmlns:p14="http://schemas.microsoft.com/office/powerpoint/2010/main" val="216732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17</a:t>
            </a:fld>
            <a:endParaRPr lang="es-EC"/>
          </a:p>
        </p:txBody>
      </p:sp>
    </p:spTree>
    <p:extLst>
      <p:ext uri="{BB962C8B-B14F-4D97-AF65-F5344CB8AC3E}">
        <p14:creationId xmlns:p14="http://schemas.microsoft.com/office/powerpoint/2010/main" val="21313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18</a:t>
            </a:fld>
            <a:endParaRPr lang="es-EC"/>
          </a:p>
        </p:txBody>
      </p:sp>
    </p:spTree>
    <p:extLst>
      <p:ext uri="{BB962C8B-B14F-4D97-AF65-F5344CB8AC3E}">
        <p14:creationId xmlns:p14="http://schemas.microsoft.com/office/powerpoint/2010/main" val="4252865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19</a:t>
            </a:fld>
            <a:endParaRPr lang="es-EC"/>
          </a:p>
        </p:txBody>
      </p:sp>
    </p:spTree>
    <p:extLst>
      <p:ext uri="{BB962C8B-B14F-4D97-AF65-F5344CB8AC3E}">
        <p14:creationId xmlns:p14="http://schemas.microsoft.com/office/powerpoint/2010/main" val="834173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20</a:t>
            </a:fld>
            <a:endParaRPr lang="es-EC"/>
          </a:p>
        </p:txBody>
      </p:sp>
    </p:spTree>
    <p:extLst>
      <p:ext uri="{BB962C8B-B14F-4D97-AF65-F5344CB8AC3E}">
        <p14:creationId xmlns:p14="http://schemas.microsoft.com/office/powerpoint/2010/main" val="320511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21</a:t>
            </a:fld>
            <a:endParaRPr lang="es-EC"/>
          </a:p>
        </p:txBody>
      </p:sp>
    </p:spTree>
    <p:extLst>
      <p:ext uri="{BB962C8B-B14F-4D97-AF65-F5344CB8AC3E}">
        <p14:creationId xmlns:p14="http://schemas.microsoft.com/office/powerpoint/2010/main" val="3403177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22</a:t>
            </a:fld>
            <a:endParaRPr lang="es-EC"/>
          </a:p>
        </p:txBody>
      </p:sp>
    </p:spTree>
    <p:extLst>
      <p:ext uri="{BB962C8B-B14F-4D97-AF65-F5344CB8AC3E}">
        <p14:creationId xmlns:p14="http://schemas.microsoft.com/office/powerpoint/2010/main" val="139797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4</a:t>
            </a:fld>
            <a:endParaRPr lang="es-EC"/>
          </a:p>
        </p:txBody>
      </p:sp>
    </p:spTree>
    <p:extLst>
      <p:ext uri="{BB962C8B-B14F-4D97-AF65-F5344CB8AC3E}">
        <p14:creationId xmlns:p14="http://schemas.microsoft.com/office/powerpoint/2010/main" val="1405973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24</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25</a:t>
            </a:fld>
            <a:endParaRPr lang="es-EC"/>
          </a:p>
        </p:txBody>
      </p:sp>
    </p:spTree>
    <p:extLst>
      <p:ext uri="{BB962C8B-B14F-4D97-AF65-F5344CB8AC3E}">
        <p14:creationId xmlns:p14="http://schemas.microsoft.com/office/powerpoint/2010/main" val="2405818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27</a:t>
            </a:fld>
            <a:endParaRPr lang="es-EC"/>
          </a:p>
        </p:txBody>
      </p:sp>
    </p:spTree>
    <p:extLst>
      <p:ext uri="{BB962C8B-B14F-4D97-AF65-F5344CB8AC3E}">
        <p14:creationId xmlns:p14="http://schemas.microsoft.com/office/powerpoint/2010/main" val="2147244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28</a:t>
            </a:fld>
            <a:endParaRPr lang="es-EC"/>
          </a:p>
        </p:txBody>
      </p:sp>
    </p:spTree>
    <p:extLst>
      <p:ext uri="{BB962C8B-B14F-4D97-AF65-F5344CB8AC3E}">
        <p14:creationId xmlns:p14="http://schemas.microsoft.com/office/powerpoint/2010/main" val="3420295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29</a:t>
            </a:fld>
            <a:endParaRPr lang="es-EC"/>
          </a:p>
        </p:txBody>
      </p:sp>
    </p:spTree>
    <p:extLst>
      <p:ext uri="{BB962C8B-B14F-4D97-AF65-F5344CB8AC3E}">
        <p14:creationId xmlns:p14="http://schemas.microsoft.com/office/powerpoint/2010/main" val="354548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6</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7</a:t>
            </a:fld>
            <a:endParaRPr lang="es-EC"/>
          </a:p>
        </p:txBody>
      </p:sp>
    </p:spTree>
    <p:extLst>
      <p:ext uri="{BB962C8B-B14F-4D97-AF65-F5344CB8AC3E}">
        <p14:creationId xmlns:p14="http://schemas.microsoft.com/office/powerpoint/2010/main" val="304052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kern="1200" dirty="0">
                    <a:solidFill>
                      <a:schemeClr val="tx1"/>
                    </a:solidFill>
                    <a:effectLst/>
                    <a:latin typeface="+mn-lt"/>
                    <a:ea typeface="+mn-ea"/>
                    <a:cs typeface="+mn-cs"/>
                  </a:rPr>
                  <a:t> </a:t>
                </a:r>
                <a:endParaRPr lang="es-EC" dirty="0"/>
              </a:p>
            </p:txBody>
          </p:sp>
        </mc:Choice>
        <mc:Fallback xmlns="">
          <p:sp>
            <p:nvSpPr>
              <p:cNvPr id="3" name="2 Marcador de notas"/>
              <p:cNvSpPr>
                <a:spLocks noGrp="1"/>
              </p:cNvSpPr>
              <p:nvPr>
                <p:ph type="body" idx="1"/>
              </p:nvPr>
            </p:nvSpPr>
            <p:spPr/>
            <p:txBody>
              <a:bodyPr/>
              <a:lstStyle/>
              <a:p>
                <a:r>
                  <a:rPr lang="es-EC" sz="1200" kern="1200" dirty="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El </a:t>
                </a:r>
                <a:r>
                  <a:rPr lang="es-EC" sz="1200" kern="1200" dirty="0">
                    <a:solidFill>
                      <a:schemeClr val="tx1"/>
                    </a:solidFill>
                    <a:effectLst/>
                    <a:latin typeface="+mn-lt"/>
                    <a:ea typeface="+mn-ea"/>
                    <a:cs typeface="+mn-cs"/>
                  </a:rPr>
                  <a:t>primer término ofrece la relación entre la potencia recibida </a:t>
                </a:r>
                <a:r>
                  <a:rPr lang="es-EC" sz="1200" i="0" kern="1200">
                    <a:solidFill>
                      <a:schemeClr val="tx1"/>
                    </a:solidFill>
                    <a:effectLst/>
                    <a:latin typeface="+mn-lt"/>
                    <a:ea typeface="+mn-ea"/>
                    <a:cs typeface="+mn-cs"/>
                  </a:rPr>
                  <a:t>(𝑃_𝑟</a:t>
                </a:r>
                <a:r>
                  <a:rPr lang="es-EC" sz="1200" kern="1200" dirty="0">
                    <a:solidFill>
                      <a:schemeClr val="tx1"/>
                    </a:solidFill>
                    <a:effectLst/>
                    <a:latin typeface="+mn-lt"/>
                    <a:ea typeface="+mn-ea"/>
                    <a:cs typeface="+mn-cs"/>
                  </a:rPr>
                  <a:t>) y la potencia de transmisión </a:t>
                </a:r>
                <a:r>
                  <a:rPr lang="es-EC" sz="1200" i="0" kern="1200">
                    <a:solidFill>
                      <a:schemeClr val="tx1"/>
                    </a:solidFill>
                    <a:effectLst/>
                    <a:latin typeface="+mn-lt"/>
                    <a:ea typeface="+mn-ea"/>
                    <a:cs typeface="+mn-cs"/>
                  </a:rPr>
                  <a:t>〖(𝑃〗_𝑡)</a:t>
                </a:r>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el segundo término, se puede observar un producto entre las ganancias de las antenas, en este caso, </a:t>
                </a:r>
                <a:r>
                  <a:rPr lang="es-EC" sz="1200" i="0" kern="1200">
                    <a:solidFill>
                      <a:schemeClr val="tx1"/>
                    </a:solidFill>
                    <a:effectLst/>
                    <a:latin typeface="+mn-lt"/>
                    <a:ea typeface="+mn-ea"/>
                    <a:cs typeface="+mn-cs"/>
                  </a:rPr>
                  <a:t>𝐺_𝑡</a:t>
                </a:r>
                <a:r>
                  <a:rPr lang="es-EC" sz="1200" kern="1200" dirty="0">
                    <a:solidFill>
                      <a:schemeClr val="tx1"/>
                    </a:solidFill>
                    <a:effectLst/>
                    <a:latin typeface="+mn-lt"/>
                    <a:ea typeface="+mn-ea"/>
                    <a:cs typeface="+mn-cs"/>
                  </a:rPr>
                  <a:t>representa la ganancia de la antenas colocada en la aeronave, las cuales cumplen la función de irradiar distinto niveles de potencia para realizar el análisis. El término </a:t>
                </a:r>
                <a:r>
                  <a:rPr lang="es-EC" sz="1200" i="0" kern="1200">
                    <a:solidFill>
                      <a:schemeClr val="tx1"/>
                    </a:solidFill>
                    <a:effectLst/>
                    <a:latin typeface="+mn-lt"/>
                    <a:ea typeface="+mn-ea"/>
                    <a:cs typeface="+mn-cs"/>
                  </a:rPr>
                  <a:t>𝐺_𝑟</a:t>
                </a:r>
                <a:r>
                  <a:rPr lang="es-EC" sz="1200" kern="1200" dirty="0">
                    <a:solidFill>
                      <a:schemeClr val="tx1"/>
                    </a:solidFill>
                    <a:effectLst/>
                    <a:latin typeface="+mn-lt"/>
                    <a:ea typeface="+mn-ea"/>
                    <a:cs typeface="+mn-cs"/>
                  </a:rPr>
                  <a:t> representa la ganancia de la antena receptora, que en este caso se trata de los dispositivos electrónicos que se encuentran en el interior de la aeronave y son los que reciben y se afectarán por la potencia irradiada por las antenas. Las ganancias a considerar en la ecuación de </a:t>
                </a:r>
                <a:r>
                  <a:rPr lang="es-EC" sz="1200" kern="1200" dirty="0" err="1">
                    <a:solidFill>
                      <a:schemeClr val="tx1"/>
                    </a:solidFill>
                    <a:effectLst/>
                    <a:latin typeface="+mn-lt"/>
                    <a:ea typeface="+mn-ea"/>
                    <a:cs typeface="+mn-cs"/>
                  </a:rPr>
                  <a:t>Friss</a:t>
                </a:r>
                <a:r>
                  <a:rPr lang="es-EC" sz="1200" kern="1200" dirty="0">
                    <a:solidFill>
                      <a:schemeClr val="tx1"/>
                    </a:solidFill>
                    <a:effectLst/>
                    <a:latin typeface="+mn-lt"/>
                    <a:ea typeface="+mn-ea"/>
                    <a:cs typeface="+mn-cs"/>
                  </a:rPr>
                  <a:t> deberán ser las que se logren observar en la dirección de emisión de las antenas colocadas en la aeronave</a:t>
                </a:r>
                <a:r>
                  <a:rPr lang="es-EC" sz="1200" kern="1200" dirty="0" smtClean="0">
                    <a:solidFill>
                      <a:schemeClr val="tx1"/>
                    </a:solidFill>
                    <a:effectLst/>
                    <a:latin typeface="+mn-lt"/>
                    <a:ea typeface="+mn-ea"/>
                    <a:cs typeface="+mn-cs"/>
                  </a:rPr>
                  <a:t>. El parámetro </a:t>
                </a:r>
                <a:r>
                  <a:rPr lang="es-EC" sz="1200" i="0" kern="1200">
                    <a:solidFill>
                      <a:schemeClr val="tx1"/>
                    </a:solidFill>
                    <a:effectLst/>
                    <a:latin typeface="+mn-lt"/>
                    <a:ea typeface="+mn-ea"/>
                    <a:cs typeface="+mn-cs"/>
                  </a:rPr>
                  <a:t>(𝜆/4𝜋𝑅)^2</a:t>
                </a:r>
                <a:r>
                  <a:rPr lang="es-EC" sz="1200" kern="1200" dirty="0">
                    <a:solidFill>
                      <a:schemeClr val="tx1"/>
                    </a:solidFill>
                    <a:effectLst/>
                    <a:latin typeface="+mn-lt"/>
                    <a:ea typeface="+mn-ea"/>
                    <a:cs typeface="+mn-cs"/>
                  </a:rPr>
                  <a:t> nos hace referencia al área efectiva en una antena, con parámetros como distancia entre las antenas (</a:t>
                </a:r>
                <a:r>
                  <a:rPr lang="es-EC" sz="1200" i="0" kern="1200">
                    <a:solidFill>
                      <a:schemeClr val="tx1"/>
                    </a:solidFill>
                    <a:effectLst/>
                    <a:latin typeface="+mn-lt"/>
                    <a:ea typeface="+mn-ea"/>
                    <a:cs typeface="+mn-cs"/>
                  </a:rPr>
                  <a:t>𝑅)</a:t>
                </a:r>
                <a:r>
                  <a:rPr lang="es-EC" sz="1200" kern="1200" dirty="0">
                    <a:solidFill>
                      <a:schemeClr val="tx1"/>
                    </a:solidFill>
                    <a:effectLst/>
                    <a:latin typeface="+mn-lt"/>
                    <a:ea typeface="+mn-ea"/>
                    <a:cs typeface="+mn-cs"/>
                  </a:rPr>
                  <a:t> y la longitud de onda de la señal (</a:t>
                </a:r>
                <a:r>
                  <a:rPr lang="es-EC" sz="1200" i="0" kern="1200">
                    <a:solidFill>
                      <a:schemeClr val="tx1"/>
                    </a:solidFill>
                    <a:effectLst/>
                    <a:latin typeface="+mn-lt"/>
                    <a:ea typeface="+mn-ea"/>
                    <a:cs typeface="+mn-cs"/>
                  </a:rPr>
                  <a:t>𝜆)</a:t>
                </a:r>
                <a:r>
                  <a:rPr lang="es-EC" sz="1200" kern="1200" dirty="0">
                    <a:solidFill>
                      <a:schemeClr val="tx1"/>
                    </a:solidFill>
                    <a:effectLst/>
                    <a:latin typeface="+mn-lt"/>
                    <a:ea typeface="+mn-ea"/>
                    <a:cs typeface="+mn-cs"/>
                  </a:rPr>
                  <a:t>.</a:t>
                </a:r>
              </a:p>
              <a:p>
                <a:endParaRPr lang="es-EC" dirty="0"/>
              </a:p>
            </p:txBody>
          </p:sp>
        </mc:Fallback>
      </mc:AlternateContent>
      <p:sp>
        <p:nvSpPr>
          <p:cNvPr id="4" name="3 Marcador de número de diapositiva"/>
          <p:cNvSpPr>
            <a:spLocks noGrp="1"/>
          </p:cNvSpPr>
          <p:nvPr>
            <p:ph type="sldNum" sz="quarter" idx="10"/>
          </p:nvPr>
        </p:nvSpPr>
        <p:spPr/>
        <p:txBody>
          <a:bodyPr/>
          <a:lstStyle/>
          <a:p>
            <a:fld id="{4031AA67-707E-48C9-A153-66FF5774984E}" type="slidenum">
              <a:rPr lang="es-EC" smtClean="0"/>
              <a:t>8</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kern="1200" dirty="0">
                    <a:solidFill>
                      <a:schemeClr val="tx1"/>
                    </a:solidFill>
                    <a:effectLst/>
                    <a:latin typeface="+mn-lt"/>
                    <a:ea typeface="+mn-ea"/>
                    <a:cs typeface="+mn-cs"/>
                  </a:rPr>
                  <a:t> </a:t>
                </a:r>
                <a:endParaRPr lang="es-EC" dirty="0"/>
              </a:p>
            </p:txBody>
          </p:sp>
        </mc:Choice>
        <mc:Fallback xmlns="">
          <p:sp>
            <p:nvSpPr>
              <p:cNvPr id="3" name="2 Marcador de notas"/>
              <p:cNvSpPr>
                <a:spLocks noGrp="1"/>
              </p:cNvSpPr>
              <p:nvPr>
                <p:ph type="body" idx="1"/>
              </p:nvPr>
            </p:nvSpPr>
            <p:spPr/>
            <p:txBody>
              <a:bodyPr/>
              <a:lstStyle/>
              <a:p>
                <a:r>
                  <a:rPr lang="es-EC" sz="1200" kern="1200" dirty="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El </a:t>
                </a:r>
                <a:r>
                  <a:rPr lang="es-EC" sz="1200" kern="1200" dirty="0">
                    <a:solidFill>
                      <a:schemeClr val="tx1"/>
                    </a:solidFill>
                    <a:effectLst/>
                    <a:latin typeface="+mn-lt"/>
                    <a:ea typeface="+mn-ea"/>
                    <a:cs typeface="+mn-cs"/>
                  </a:rPr>
                  <a:t>primer término ofrece la relación entre la potencia recibida </a:t>
                </a:r>
                <a:r>
                  <a:rPr lang="es-EC" sz="1200" i="0" kern="1200">
                    <a:solidFill>
                      <a:schemeClr val="tx1"/>
                    </a:solidFill>
                    <a:effectLst/>
                    <a:latin typeface="+mn-lt"/>
                    <a:ea typeface="+mn-ea"/>
                    <a:cs typeface="+mn-cs"/>
                  </a:rPr>
                  <a:t>(𝑃_𝑟</a:t>
                </a:r>
                <a:r>
                  <a:rPr lang="es-EC" sz="1200" kern="1200" dirty="0">
                    <a:solidFill>
                      <a:schemeClr val="tx1"/>
                    </a:solidFill>
                    <a:effectLst/>
                    <a:latin typeface="+mn-lt"/>
                    <a:ea typeface="+mn-ea"/>
                    <a:cs typeface="+mn-cs"/>
                  </a:rPr>
                  <a:t>) y la potencia de transmisión </a:t>
                </a:r>
                <a:r>
                  <a:rPr lang="es-EC" sz="1200" i="0" kern="1200">
                    <a:solidFill>
                      <a:schemeClr val="tx1"/>
                    </a:solidFill>
                    <a:effectLst/>
                    <a:latin typeface="+mn-lt"/>
                    <a:ea typeface="+mn-ea"/>
                    <a:cs typeface="+mn-cs"/>
                  </a:rPr>
                  <a:t>〖(𝑃〗_𝑡)</a:t>
                </a:r>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el segundo término, se puede observar un producto entre las ganancias de las antenas, en este caso, </a:t>
                </a:r>
                <a:r>
                  <a:rPr lang="es-EC" sz="1200" i="0" kern="1200">
                    <a:solidFill>
                      <a:schemeClr val="tx1"/>
                    </a:solidFill>
                    <a:effectLst/>
                    <a:latin typeface="+mn-lt"/>
                    <a:ea typeface="+mn-ea"/>
                    <a:cs typeface="+mn-cs"/>
                  </a:rPr>
                  <a:t>𝐺_𝑡</a:t>
                </a:r>
                <a:r>
                  <a:rPr lang="es-EC" sz="1200" kern="1200" dirty="0">
                    <a:solidFill>
                      <a:schemeClr val="tx1"/>
                    </a:solidFill>
                    <a:effectLst/>
                    <a:latin typeface="+mn-lt"/>
                    <a:ea typeface="+mn-ea"/>
                    <a:cs typeface="+mn-cs"/>
                  </a:rPr>
                  <a:t>representa la ganancia de la antenas colocada en la aeronave, las cuales cumplen la función de irradiar distinto niveles de potencia para realizar el análisis. El término </a:t>
                </a:r>
                <a:r>
                  <a:rPr lang="es-EC" sz="1200" i="0" kern="1200">
                    <a:solidFill>
                      <a:schemeClr val="tx1"/>
                    </a:solidFill>
                    <a:effectLst/>
                    <a:latin typeface="+mn-lt"/>
                    <a:ea typeface="+mn-ea"/>
                    <a:cs typeface="+mn-cs"/>
                  </a:rPr>
                  <a:t>𝐺_𝑟</a:t>
                </a:r>
                <a:r>
                  <a:rPr lang="es-EC" sz="1200" kern="1200" dirty="0">
                    <a:solidFill>
                      <a:schemeClr val="tx1"/>
                    </a:solidFill>
                    <a:effectLst/>
                    <a:latin typeface="+mn-lt"/>
                    <a:ea typeface="+mn-ea"/>
                    <a:cs typeface="+mn-cs"/>
                  </a:rPr>
                  <a:t> representa la ganancia de la antena receptora, que en este caso se trata de los dispositivos electrónicos que se encuentran en el interior de la aeronave y son los que reciben y se afectarán por la potencia irradiada por las antenas. Las ganancias a considerar en la ecuación de </a:t>
                </a:r>
                <a:r>
                  <a:rPr lang="es-EC" sz="1200" kern="1200" dirty="0" err="1">
                    <a:solidFill>
                      <a:schemeClr val="tx1"/>
                    </a:solidFill>
                    <a:effectLst/>
                    <a:latin typeface="+mn-lt"/>
                    <a:ea typeface="+mn-ea"/>
                    <a:cs typeface="+mn-cs"/>
                  </a:rPr>
                  <a:t>Friss</a:t>
                </a:r>
                <a:r>
                  <a:rPr lang="es-EC" sz="1200" kern="1200" dirty="0">
                    <a:solidFill>
                      <a:schemeClr val="tx1"/>
                    </a:solidFill>
                    <a:effectLst/>
                    <a:latin typeface="+mn-lt"/>
                    <a:ea typeface="+mn-ea"/>
                    <a:cs typeface="+mn-cs"/>
                  </a:rPr>
                  <a:t> deberán ser las que se logren observar en la dirección de emisión de las antenas colocadas en la aeronave</a:t>
                </a:r>
                <a:r>
                  <a:rPr lang="es-EC" sz="1200" kern="1200" dirty="0" smtClean="0">
                    <a:solidFill>
                      <a:schemeClr val="tx1"/>
                    </a:solidFill>
                    <a:effectLst/>
                    <a:latin typeface="+mn-lt"/>
                    <a:ea typeface="+mn-ea"/>
                    <a:cs typeface="+mn-cs"/>
                  </a:rPr>
                  <a:t>. El parámetro </a:t>
                </a:r>
                <a:r>
                  <a:rPr lang="es-EC" sz="1200" i="0" kern="1200">
                    <a:solidFill>
                      <a:schemeClr val="tx1"/>
                    </a:solidFill>
                    <a:effectLst/>
                    <a:latin typeface="+mn-lt"/>
                    <a:ea typeface="+mn-ea"/>
                    <a:cs typeface="+mn-cs"/>
                  </a:rPr>
                  <a:t>(𝜆/4𝜋𝑅)^2</a:t>
                </a:r>
                <a:r>
                  <a:rPr lang="es-EC" sz="1200" kern="1200" dirty="0">
                    <a:solidFill>
                      <a:schemeClr val="tx1"/>
                    </a:solidFill>
                    <a:effectLst/>
                    <a:latin typeface="+mn-lt"/>
                    <a:ea typeface="+mn-ea"/>
                    <a:cs typeface="+mn-cs"/>
                  </a:rPr>
                  <a:t> nos hace referencia al área efectiva en una antena, con parámetros como distancia entre las antenas (</a:t>
                </a:r>
                <a:r>
                  <a:rPr lang="es-EC" sz="1200" i="0" kern="1200">
                    <a:solidFill>
                      <a:schemeClr val="tx1"/>
                    </a:solidFill>
                    <a:effectLst/>
                    <a:latin typeface="+mn-lt"/>
                    <a:ea typeface="+mn-ea"/>
                    <a:cs typeface="+mn-cs"/>
                  </a:rPr>
                  <a:t>𝑅)</a:t>
                </a:r>
                <a:r>
                  <a:rPr lang="es-EC" sz="1200" kern="1200" dirty="0">
                    <a:solidFill>
                      <a:schemeClr val="tx1"/>
                    </a:solidFill>
                    <a:effectLst/>
                    <a:latin typeface="+mn-lt"/>
                    <a:ea typeface="+mn-ea"/>
                    <a:cs typeface="+mn-cs"/>
                  </a:rPr>
                  <a:t> y la longitud de onda de la señal (</a:t>
                </a:r>
                <a:r>
                  <a:rPr lang="es-EC" sz="1200" i="0" kern="1200">
                    <a:solidFill>
                      <a:schemeClr val="tx1"/>
                    </a:solidFill>
                    <a:effectLst/>
                    <a:latin typeface="+mn-lt"/>
                    <a:ea typeface="+mn-ea"/>
                    <a:cs typeface="+mn-cs"/>
                  </a:rPr>
                  <a:t>𝜆)</a:t>
                </a:r>
                <a:r>
                  <a:rPr lang="es-EC" sz="1200" kern="1200" dirty="0">
                    <a:solidFill>
                      <a:schemeClr val="tx1"/>
                    </a:solidFill>
                    <a:effectLst/>
                    <a:latin typeface="+mn-lt"/>
                    <a:ea typeface="+mn-ea"/>
                    <a:cs typeface="+mn-cs"/>
                  </a:rPr>
                  <a:t>.</a:t>
                </a:r>
              </a:p>
              <a:p>
                <a:endParaRPr lang="es-EC" dirty="0"/>
              </a:p>
            </p:txBody>
          </p:sp>
        </mc:Fallback>
      </mc:AlternateContent>
      <p:sp>
        <p:nvSpPr>
          <p:cNvPr id="4" name="3 Marcador de número de diapositiva"/>
          <p:cNvSpPr>
            <a:spLocks noGrp="1"/>
          </p:cNvSpPr>
          <p:nvPr>
            <p:ph type="sldNum" sz="quarter" idx="10"/>
          </p:nvPr>
        </p:nvSpPr>
        <p:spPr/>
        <p:txBody>
          <a:bodyPr/>
          <a:lstStyle/>
          <a:p>
            <a:fld id="{4031AA67-707E-48C9-A153-66FF5774984E}" type="slidenum">
              <a:rPr lang="es-EC" smtClean="0"/>
              <a:t>9</a:t>
            </a:fld>
            <a:endParaRPr lang="es-EC"/>
          </a:p>
        </p:txBody>
      </p:sp>
    </p:spTree>
    <p:extLst>
      <p:ext uri="{BB962C8B-B14F-4D97-AF65-F5344CB8AC3E}">
        <p14:creationId xmlns:p14="http://schemas.microsoft.com/office/powerpoint/2010/main" val="172069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10</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11</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12</a:t>
            </a:fld>
            <a:endParaRPr lang="es-EC"/>
          </a:p>
        </p:txBody>
      </p:sp>
    </p:spTree>
    <p:extLst>
      <p:ext uri="{BB962C8B-B14F-4D97-AF65-F5344CB8AC3E}">
        <p14:creationId xmlns:p14="http://schemas.microsoft.com/office/powerpoint/2010/main" val="30630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B7FA4-9A3E-4338-9790-AD8A576396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9C8D7AB-719D-4676-AEAD-F0F9A5C78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a:extLst>
              <a:ext uri="{FF2B5EF4-FFF2-40B4-BE49-F238E27FC236}">
                <a16:creationId xmlns:a16="http://schemas.microsoft.com/office/drawing/2014/main" id="{DBAE134A-5820-4CFF-9C73-D06CC0E7DCA3}"/>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5" name="Marcador de pie de página 4">
            <a:extLst>
              <a:ext uri="{FF2B5EF4-FFF2-40B4-BE49-F238E27FC236}">
                <a16:creationId xmlns:a16="http://schemas.microsoft.com/office/drawing/2014/main" id="{4A95E453-2D30-4F34-A2C9-4FBDBD69BB9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263F7B9-88AC-4BB4-9496-43813A9A35A8}"/>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294751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42947-A3E2-4A31-A3B7-1C1D4C61880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BFD4225-E3DA-4797-AE1E-9B2306528E67}"/>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736F25E-B7CE-4787-9C71-D54110E07C89}"/>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5" name="Marcador de pie de página 4">
            <a:extLst>
              <a:ext uri="{FF2B5EF4-FFF2-40B4-BE49-F238E27FC236}">
                <a16:creationId xmlns:a16="http://schemas.microsoft.com/office/drawing/2014/main" id="{B827D6F8-7FF6-4322-A3AA-0DAD85BD0D2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FFD9978-9D62-42F7-A20E-E8452DFB0D72}"/>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260000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3243E4-7CBD-4666-A40D-5DCDA32939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0B9D3CD-B2D8-4EC9-A2D4-951E748D9663}"/>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4E1B7A8-CFE4-43C0-BF0D-918B88534805}"/>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5" name="Marcador de pie de página 4">
            <a:extLst>
              <a:ext uri="{FF2B5EF4-FFF2-40B4-BE49-F238E27FC236}">
                <a16:creationId xmlns:a16="http://schemas.microsoft.com/office/drawing/2014/main" id="{CF2841E3-AA16-468F-96D7-40662665573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94EAD7E-36CE-40BE-9413-D496F3B4D7A9}"/>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303485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76BC6-54CD-4A60-BB78-859B8FB4C6D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8080DC9-BBD0-4C47-8136-D8DF08D6CE5A}"/>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A4465A3-453F-4C0B-8B09-BFFAECA47B90}"/>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5" name="Marcador de pie de página 4">
            <a:extLst>
              <a:ext uri="{FF2B5EF4-FFF2-40B4-BE49-F238E27FC236}">
                <a16:creationId xmlns:a16="http://schemas.microsoft.com/office/drawing/2014/main" id="{2A9D3566-1FED-4B97-8172-D64E7BC3F87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39DA1DB-2D45-4B27-A90B-F872FC7CE995}"/>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231801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A85FA-6A6D-48BE-8EFE-66229CFF8BA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6DCC3CF-8F51-4F3B-A3CC-FF3542A41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72F08792-8B01-4DDE-81AB-48E2AD60CAFC}"/>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5" name="Marcador de pie de página 4">
            <a:extLst>
              <a:ext uri="{FF2B5EF4-FFF2-40B4-BE49-F238E27FC236}">
                <a16:creationId xmlns:a16="http://schemas.microsoft.com/office/drawing/2014/main" id="{78853266-ED29-45AC-A3CC-C9E3B5F44A7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EAA2FA0-E4EC-4E3B-B507-609C188EAADF}"/>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38343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E5BFA-8F59-4622-B3BD-26151FF939E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13E1723-5B0E-4F57-8D34-D6B1037C87C7}"/>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47298970-CE04-4577-BD14-D0C083D76478}"/>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0A2E729B-5802-4ED6-BD31-B530C92538EE}"/>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6" name="Marcador de pie de página 5">
            <a:extLst>
              <a:ext uri="{FF2B5EF4-FFF2-40B4-BE49-F238E27FC236}">
                <a16:creationId xmlns:a16="http://schemas.microsoft.com/office/drawing/2014/main" id="{A526A6F9-C1D1-4FFB-85FE-EB6548ECD32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6B8E336-6062-459D-AE90-ED56069C4F98}"/>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75345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CAE9A-E8BB-4E8F-B2B1-83CD3875D85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B0A5C56-E7C1-4257-9933-A68E43DAE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3F552CDF-881E-41B2-B1FA-3ADF34145571}"/>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2B11E93-7A5D-49A2-8833-32754080E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A1D6E480-6814-41A5-855F-CDAF8054122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A00F47E-F8B7-4A28-AD74-11F00BCB36A0}"/>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8" name="Marcador de pie de página 7">
            <a:extLst>
              <a:ext uri="{FF2B5EF4-FFF2-40B4-BE49-F238E27FC236}">
                <a16:creationId xmlns:a16="http://schemas.microsoft.com/office/drawing/2014/main" id="{1F5B5257-784F-43D2-9E04-0D99A4AE7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9815F76-9937-49FC-A6FC-D7D5F461E263}"/>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140110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4493C-D452-4E67-B266-21F30192BE4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2139349-205B-47D7-B52C-6AA4FD7EF707}"/>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4" name="Marcador de pie de página 3">
            <a:extLst>
              <a:ext uri="{FF2B5EF4-FFF2-40B4-BE49-F238E27FC236}">
                <a16:creationId xmlns:a16="http://schemas.microsoft.com/office/drawing/2014/main" id="{E651D01B-2380-4409-A78A-F0EA57DE978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C56C055-974A-48C7-A468-97DA6BB8DE12}"/>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104325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52267B-D319-491E-826F-CC3275631CBE}"/>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3" name="Marcador de pie de página 2">
            <a:extLst>
              <a:ext uri="{FF2B5EF4-FFF2-40B4-BE49-F238E27FC236}">
                <a16:creationId xmlns:a16="http://schemas.microsoft.com/office/drawing/2014/main" id="{260AA5C9-F376-48E8-805A-1E9A74F403CB}"/>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D7D87BEF-1EFE-4275-9387-4AC3FE48F52F}"/>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343500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A7792-3646-49B6-B79A-42F3C7363D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A575AC1-1242-4CB3-B4E4-325FF2546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BA48ED-88B3-4793-8F3F-57F11DA89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0F655BC-0A0F-4C43-AC2F-E3597594D2F1}"/>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6" name="Marcador de pie de página 5">
            <a:extLst>
              <a:ext uri="{FF2B5EF4-FFF2-40B4-BE49-F238E27FC236}">
                <a16:creationId xmlns:a16="http://schemas.microsoft.com/office/drawing/2014/main" id="{C4C570B1-9818-4B30-9194-AD80A63D97E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EF84963-2D82-46EB-979E-5490CD89C86E}"/>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173296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26F146-08FC-4205-A287-9AD1D0D662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7C9A1F9-76BE-40B8-86A8-8E5A32097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4F4D323-D421-4536-AB58-4BEAD66D9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21A97D1-C50E-49F5-A29D-46E664105F3C}"/>
              </a:ext>
            </a:extLst>
          </p:cNvPr>
          <p:cNvSpPr>
            <a:spLocks noGrp="1"/>
          </p:cNvSpPr>
          <p:nvPr>
            <p:ph type="dt" sz="half" idx="10"/>
          </p:nvPr>
        </p:nvSpPr>
        <p:spPr/>
        <p:txBody>
          <a:bodyPr/>
          <a:lstStyle/>
          <a:p>
            <a:fld id="{9EE7C19D-8A27-45BA-8649-B3CBCECA7767}" type="datetimeFigureOut">
              <a:rPr lang="es-EC" smtClean="0"/>
              <a:t>14/1/2020</a:t>
            </a:fld>
            <a:endParaRPr lang="es-EC"/>
          </a:p>
        </p:txBody>
      </p:sp>
      <p:sp>
        <p:nvSpPr>
          <p:cNvPr id="6" name="Marcador de pie de página 5">
            <a:extLst>
              <a:ext uri="{FF2B5EF4-FFF2-40B4-BE49-F238E27FC236}">
                <a16:creationId xmlns:a16="http://schemas.microsoft.com/office/drawing/2014/main" id="{307D6F84-A7E2-4DC0-BAC4-14AF961D843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AF27794-52A9-4496-9226-E26A29EAB627}"/>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14037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6DCBCF3-D4EB-4625-96FC-0E057D4C4D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1611309-FA87-4D0D-A7B2-3EBC48CAB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AEC95C7-4C81-4C2E-8C1A-BFA2C3A0D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7C19D-8A27-45BA-8649-B3CBCECA7767}" type="datetimeFigureOut">
              <a:rPr lang="es-EC" smtClean="0"/>
              <a:t>14/1/2020</a:t>
            </a:fld>
            <a:endParaRPr lang="es-EC"/>
          </a:p>
        </p:txBody>
      </p:sp>
      <p:sp>
        <p:nvSpPr>
          <p:cNvPr id="5" name="Marcador de pie de página 4">
            <a:extLst>
              <a:ext uri="{FF2B5EF4-FFF2-40B4-BE49-F238E27FC236}">
                <a16:creationId xmlns:a16="http://schemas.microsoft.com/office/drawing/2014/main" id="{0BC1B3AD-B747-4F63-83EA-5B69A6412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B2794A5-D7E1-4EBB-B00E-66E7276C6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36C93-64C7-4B61-9D91-483B270D3607}" type="slidenum">
              <a:rPr lang="es-EC" smtClean="0"/>
              <a:t>‹Nº›</a:t>
            </a:fld>
            <a:endParaRPr lang="es-EC"/>
          </a:p>
        </p:txBody>
      </p:sp>
    </p:spTree>
    <p:extLst>
      <p:ext uri="{BB962C8B-B14F-4D97-AF65-F5344CB8AC3E}">
        <p14:creationId xmlns:p14="http://schemas.microsoft.com/office/powerpoint/2010/main" val="265207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64191"/>
          </a:xfrm>
          <a:prstGeom prst="rect">
            <a:avLst/>
          </a:prstGeom>
        </p:spPr>
      </p:pic>
      <p:sp>
        <p:nvSpPr>
          <p:cNvPr id="2" name="Título 1"/>
          <p:cNvSpPr>
            <a:spLocks noGrp="1"/>
          </p:cNvSpPr>
          <p:nvPr>
            <p:ph type="ctrTitle" idx="4294967295"/>
          </p:nvPr>
        </p:nvSpPr>
        <p:spPr>
          <a:xfrm>
            <a:off x="1820863" y="3162300"/>
            <a:ext cx="10371137" cy="1854200"/>
          </a:xfrm>
        </p:spPr>
        <p:txBody>
          <a:bodyPr>
            <a:noAutofit/>
          </a:bodyPr>
          <a:lstStyle/>
          <a:p>
            <a:pPr algn="ctr"/>
            <a:r>
              <a:rPr lang="es-EC" sz="2000" b="1" dirty="0">
                <a:latin typeface="Arial" panose="020B0604020202020204" pitchFamily="34" charset="0"/>
                <a:cs typeface="Arial" panose="020B0604020202020204" pitchFamily="34" charset="0"/>
              </a:rPr>
              <a:t>CARACTERIZACIÓN Y SIMULACIÓN DE UN MODELO DE PROPAGACIÓN PARA DETERMINAR LOS EFECTOS SECUNDARIOS QUE GENERAN SEÑALES ELECTROMAGNÉTICAS DE ALTA POTENCIA Y FRECUENCIAS CUANDO INCIDEN SOBRE LOS SISTEMAS ELECTRÓNICOS Y SUPERFICIE DE VEHÍCULOS DE FUERZAS ARMADAS </a:t>
            </a:r>
            <a:endParaRPr lang="es-EC" sz="2000" b="1" dirty="0">
              <a:solidFill>
                <a:schemeClr val="tx1"/>
              </a:solidFill>
              <a:latin typeface="Arial" panose="020B0604020202020204" pitchFamily="34" charset="0"/>
              <a:cs typeface="Arial" panose="020B0604020202020204" pitchFamily="34" charset="0"/>
            </a:endParaRPr>
          </a:p>
        </p:txBody>
      </p:sp>
      <p:sp>
        <p:nvSpPr>
          <p:cNvPr id="3" name="Subtítulo 2"/>
          <p:cNvSpPr>
            <a:spLocks noGrp="1"/>
          </p:cNvSpPr>
          <p:nvPr>
            <p:ph type="subTitle" idx="4294967295"/>
          </p:nvPr>
        </p:nvSpPr>
        <p:spPr>
          <a:xfrm>
            <a:off x="3048000" y="5016500"/>
            <a:ext cx="9144000" cy="1133475"/>
          </a:xfrm>
        </p:spPr>
        <p:txBody>
          <a:bodyPr>
            <a:normAutofit/>
          </a:bodyPr>
          <a:lstStyle/>
          <a:p>
            <a:pPr marL="45720" indent="0" algn="ctr">
              <a:buNone/>
            </a:pPr>
            <a:r>
              <a:rPr lang="es-EC" sz="2400" b="1" dirty="0"/>
              <a:t>Jonathan Patricio López Muñoz</a:t>
            </a:r>
          </a:p>
          <a:p>
            <a:pPr marL="45720" indent="0" algn="ctr">
              <a:buNone/>
            </a:pPr>
            <a:r>
              <a:rPr lang="es-EC" sz="2400" b="1" dirty="0">
                <a:solidFill>
                  <a:schemeClr val="tx1"/>
                </a:solidFill>
              </a:rPr>
              <a:t>Director: Ing. Jorge Damián Álvarez Veintimilla</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3898" y="154546"/>
            <a:ext cx="5784497" cy="1493949"/>
          </a:xfrm>
          <a:prstGeom prst="rect">
            <a:avLst/>
          </a:prstGeom>
        </p:spPr>
      </p:pic>
      <p:sp>
        <p:nvSpPr>
          <p:cNvPr id="7" name="Subtítulo 2"/>
          <p:cNvSpPr txBox="1">
            <a:spLocks/>
          </p:cNvSpPr>
          <p:nvPr/>
        </p:nvSpPr>
        <p:spPr>
          <a:xfrm>
            <a:off x="2064146" y="2067526"/>
            <a:ext cx="9144000" cy="11328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a:t>Departamento de Eléctrica y Electrónica </a:t>
            </a:r>
          </a:p>
          <a:p>
            <a:r>
              <a:rPr lang="es-EC" b="1" dirty="0"/>
              <a:t>Carrera de Ingeniería en Electrónica y Telecomunicaciones</a:t>
            </a:r>
            <a:r>
              <a:rPr lang="es-EC" dirty="0"/>
              <a:t> </a:t>
            </a:r>
          </a:p>
        </p:txBody>
      </p:sp>
    </p:spTree>
    <p:extLst>
      <p:ext uri="{BB962C8B-B14F-4D97-AF65-F5344CB8AC3E}">
        <p14:creationId xmlns:p14="http://schemas.microsoft.com/office/powerpoint/2010/main" val="1666548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83779" y="678704"/>
            <a:ext cx="8702565" cy="85055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RESULTADOS</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dirty="0"/>
              <a:t>Para el análisis de resultados en </a:t>
            </a:r>
            <a:r>
              <a:rPr lang="es-EC" dirty="0" err="1"/>
              <a:t>Feko</a:t>
            </a:r>
            <a:r>
              <a:rPr lang="es-EC" dirty="0"/>
              <a:t> se ubicó la antena en 4 posiciones, parte delantera, trasera y a los costados del vehículo blindado.</a:t>
            </a:r>
            <a:endParaRPr lang="es-MX" dirty="0"/>
          </a:p>
          <a:p>
            <a:pPr marL="0" indent="0" algn="just">
              <a:buNone/>
            </a:pPr>
            <a:r>
              <a:rPr lang="es-MX" dirty="0"/>
              <a:t>La fuente de ataque se configura en un rango de frecuencias de 10MHz hasta 100MHz y se varía la potencia entre 5W y 1,5KW para determinar a que potencia se inducen corrientes que logren afectar a los sistemas electrónicos al interior del vehículo.</a:t>
            </a:r>
          </a:p>
          <a:p>
            <a:pPr marL="0" indent="0" algn="just">
              <a:buNone/>
            </a:pPr>
            <a:endParaRPr lang="es-EC" dirty="0"/>
          </a:p>
        </p:txBody>
      </p:sp>
    </p:spTree>
    <p:extLst>
      <p:ext uri="{BB962C8B-B14F-4D97-AF65-F5344CB8AC3E}">
        <p14:creationId xmlns:p14="http://schemas.microsoft.com/office/powerpoint/2010/main" val="314872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52247" y="584108"/>
            <a:ext cx="6069725"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ATAQUE FRONTAL</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457200" lvl="1" indent="0">
              <a:buNone/>
            </a:pPr>
            <a:endParaRPr lang="es-EC" sz="2800" dirty="0"/>
          </a:p>
          <a:p>
            <a:pPr marL="0" indent="0" algn="just">
              <a:buNone/>
            </a:pPr>
            <a:endParaRPr lang="es-MX" dirty="0"/>
          </a:p>
        </p:txBody>
      </p:sp>
      <p:pic>
        <p:nvPicPr>
          <p:cNvPr id="7" name="Imagen 6">
            <a:extLst>
              <a:ext uri="{FF2B5EF4-FFF2-40B4-BE49-F238E27FC236}">
                <a16:creationId xmlns:a16="http://schemas.microsoft.com/office/drawing/2014/main" id="{37055E72-30C2-4C13-84EB-CA64C469680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0662" y="1273454"/>
            <a:ext cx="5140587" cy="4851892"/>
          </a:xfrm>
          <a:prstGeom prst="rect">
            <a:avLst/>
          </a:prstGeom>
          <a:noFill/>
          <a:ln>
            <a:noFill/>
          </a:ln>
        </p:spPr>
      </p:pic>
      <p:graphicFrame>
        <p:nvGraphicFramePr>
          <p:cNvPr id="8" name="Tabla 9">
            <a:extLst>
              <a:ext uri="{FF2B5EF4-FFF2-40B4-BE49-F238E27FC236}">
                <a16:creationId xmlns:a16="http://schemas.microsoft.com/office/drawing/2014/main" id="{B13F9F03-1718-4246-9A74-9E19502415C0}"/>
              </a:ext>
            </a:extLst>
          </p:cNvPr>
          <p:cNvGraphicFramePr>
            <a:graphicFrameLocks noGrp="1"/>
          </p:cNvGraphicFramePr>
          <p:nvPr>
            <p:extLst>
              <p:ext uri="{D42A27DB-BD31-4B8C-83A1-F6EECF244321}">
                <p14:modId xmlns:p14="http://schemas.microsoft.com/office/powerpoint/2010/main" val="3519489521"/>
              </p:ext>
            </p:extLst>
          </p:nvPr>
        </p:nvGraphicFramePr>
        <p:xfrm>
          <a:off x="5351378" y="1450472"/>
          <a:ext cx="6251343" cy="3558410"/>
        </p:xfrm>
        <a:graphic>
          <a:graphicData uri="http://schemas.openxmlformats.org/drawingml/2006/table">
            <a:tbl>
              <a:tblPr firstRow="1" bandRow="1">
                <a:tableStyleId>{8799B23B-EC83-4686-B30A-512413B5E67A}</a:tableStyleId>
              </a:tblPr>
              <a:tblGrid>
                <a:gridCol w="2083781">
                  <a:extLst>
                    <a:ext uri="{9D8B030D-6E8A-4147-A177-3AD203B41FA5}">
                      <a16:colId xmlns:a16="http://schemas.microsoft.com/office/drawing/2014/main" val="809937295"/>
                    </a:ext>
                  </a:extLst>
                </a:gridCol>
                <a:gridCol w="2083781">
                  <a:extLst>
                    <a:ext uri="{9D8B030D-6E8A-4147-A177-3AD203B41FA5}">
                      <a16:colId xmlns:a16="http://schemas.microsoft.com/office/drawing/2014/main" val="3436585524"/>
                    </a:ext>
                  </a:extLst>
                </a:gridCol>
                <a:gridCol w="2083781">
                  <a:extLst>
                    <a:ext uri="{9D8B030D-6E8A-4147-A177-3AD203B41FA5}">
                      <a16:colId xmlns:a16="http://schemas.microsoft.com/office/drawing/2014/main" val="2835502030"/>
                    </a:ext>
                  </a:extLst>
                </a:gridCol>
              </a:tblGrid>
              <a:tr h="711682">
                <a:tc>
                  <a:txBody>
                    <a:bodyPr/>
                    <a:lstStyle/>
                    <a:p>
                      <a:r>
                        <a:rPr lang="es-EC" dirty="0"/>
                        <a:t>Frecuencia</a:t>
                      </a:r>
                    </a:p>
                  </a:txBody>
                  <a:tcPr/>
                </a:tc>
                <a:tc>
                  <a:txBody>
                    <a:bodyPr/>
                    <a:lstStyle/>
                    <a:p>
                      <a:r>
                        <a:rPr lang="es-EC" dirty="0"/>
                        <a:t>Potencia</a:t>
                      </a:r>
                    </a:p>
                  </a:txBody>
                  <a:tcPr/>
                </a:tc>
                <a:tc>
                  <a:txBody>
                    <a:bodyPr/>
                    <a:lstStyle/>
                    <a:p>
                      <a:r>
                        <a:rPr lang="es-EC" dirty="0"/>
                        <a:t>Corriente</a:t>
                      </a:r>
                    </a:p>
                  </a:txBody>
                  <a:tcPr/>
                </a:tc>
                <a:extLst>
                  <a:ext uri="{0D108BD9-81ED-4DB2-BD59-A6C34878D82A}">
                    <a16:rowId xmlns:a16="http://schemas.microsoft.com/office/drawing/2014/main" val="3772532527"/>
                  </a:ext>
                </a:extLst>
              </a:tr>
              <a:tr h="711682">
                <a:tc>
                  <a:txBody>
                    <a:bodyPr/>
                    <a:lstStyle/>
                    <a:p>
                      <a:r>
                        <a:rPr lang="es-EC" dirty="0"/>
                        <a:t>70 MHz</a:t>
                      </a:r>
                    </a:p>
                  </a:txBody>
                  <a:tcPr/>
                </a:tc>
                <a:tc>
                  <a:txBody>
                    <a:bodyPr/>
                    <a:lstStyle/>
                    <a:p>
                      <a:r>
                        <a:rPr lang="es-EC" dirty="0"/>
                        <a:t>50W</a:t>
                      </a:r>
                    </a:p>
                  </a:txBody>
                  <a:tcPr/>
                </a:tc>
                <a:tc>
                  <a:txBody>
                    <a:bodyPr/>
                    <a:lstStyle/>
                    <a:p>
                      <a:r>
                        <a:rPr lang="es-EC" dirty="0"/>
                        <a:t>709mA</a:t>
                      </a:r>
                    </a:p>
                  </a:txBody>
                  <a:tcPr/>
                </a:tc>
                <a:extLst>
                  <a:ext uri="{0D108BD9-81ED-4DB2-BD59-A6C34878D82A}">
                    <a16:rowId xmlns:a16="http://schemas.microsoft.com/office/drawing/2014/main" val="1692028152"/>
                  </a:ext>
                </a:extLst>
              </a:tr>
              <a:tr h="711682">
                <a:tc>
                  <a:txBody>
                    <a:bodyPr/>
                    <a:lstStyle/>
                    <a:p>
                      <a:r>
                        <a:rPr lang="es-EC" dirty="0"/>
                        <a:t>70 MHz</a:t>
                      </a:r>
                    </a:p>
                  </a:txBody>
                  <a:tcPr/>
                </a:tc>
                <a:tc>
                  <a:txBody>
                    <a:bodyPr/>
                    <a:lstStyle/>
                    <a:p>
                      <a:r>
                        <a:rPr lang="es-EC" dirty="0"/>
                        <a:t>100W</a:t>
                      </a:r>
                    </a:p>
                  </a:txBody>
                  <a:tcPr/>
                </a:tc>
                <a:tc>
                  <a:txBody>
                    <a:bodyPr/>
                    <a:lstStyle/>
                    <a:p>
                      <a:r>
                        <a:rPr lang="es-EC" dirty="0"/>
                        <a:t>1,18A</a:t>
                      </a:r>
                    </a:p>
                  </a:txBody>
                  <a:tcPr/>
                </a:tc>
                <a:extLst>
                  <a:ext uri="{0D108BD9-81ED-4DB2-BD59-A6C34878D82A}">
                    <a16:rowId xmlns:a16="http://schemas.microsoft.com/office/drawing/2014/main" val="3125073167"/>
                  </a:ext>
                </a:extLst>
              </a:tr>
              <a:tr h="711682">
                <a:tc>
                  <a:txBody>
                    <a:bodyPr/>
                    <a:lstStyle/>
                    <a:p>
                      <a:r>
                        <a:rPr lang="es-EC" dirty="0"/>
                        <a:t>70 MHz</a:t>
                      </a:r>
                    </a:p>
                  </a:txBody>
                  <a:tcPr/>
                </a:tc>
                <a:tc>
                  <a:txBody>
                    <a:bodyPr/>
                    <a:lstStyle/>
                    <a:p>
                      <a:r>
                        <a:rPr lang="es-EC" dirty="0"/>
                        <a:t>500W</a:t>
                      </a:r>
                    </a:p>
                  </a:txBody>
                  <a:tcPr/>
                </a:tc>
                <a:tc>
                  <a:txBody>
                    <a:bodyPr/>
                    <a:lstStyle/>
                    <a:p>
                      <a:r>
                        <a:rPr lang="es-EC" dirty="0"/>
                        <a:t>2,25A</a:t>
                      </a:r>
                    </a:p>
                  </a:txBody>
                  <a:tcPr/>
                </a:tc>
                <a:extLst>
                  <a:ext uri="{0D108BD9-81ED-4DB2-BD59-A6C34878D82A}">
                    <a16:rowId xmlns:a16="http://schemas.microsoft.com/office/drawing/2014/main" val="4065527918"/>
                  </a:ext>
                </a:extLst>
              </a:tr>
              <a:tr h="711682">
                <a:tc>
                  <a:txBody>
                    <a:bodyPr/>
                    <a:lstStyle/>
                    <a:p>
                      <a:r>
                        <a:rPr lang="es-EC" dirty="0"/>
                        <a:t>70 MHz</a:t>
                      </a:r>
                    </a:p>
                  </a:txBody>
                  <a:tcPr/>
                </a:tc>
                <a:tc>
                  <a:txBody>
                    <a:bodyPr/>
                    <a:lstStyle/>
                    <a:p>
                      <a:r>
                        <a:rPr lang="es-EC" dirty="0"/>
                        <a:t>1,5KW</a:t>
                      </a:r>
                    </a:p>
                  </a:txBody>
                  <a:tcPr/>
                </a:tc>
                <a:tc>
                  <a:txBody>
                    <a:bodyPr/>
                    <a:lstStyle/>
                    <a:p>
                      <a:r>
                        <a:rPr lang="es-EC" dirty="0"/>
                        <a:t>3,88A</a:t>
                      </a:r>
                    </a:p>
                  </a:txBody>
                  <a:tcPr/>
                </a:tc>
                <a:extLst>
                  <a:ext uri="{0D108BD9-81ED-4DB2-BD59-A6C34878D82A}">
                    <a16:rowId xmlns:a16="http://schemas.microsoft.com/office/drawing/2014/main" val="3926844116"/>
                  </a:ext>
                </a:extLst>
              </a:tr>
            </a:tbl>
          </a:graphicData>
        </a:graphic>
      </p:graphicFrame>
    </p:spTree>
    <p:extLst>
      <p:ext uri="{BB962C8B-B14F-4D97-AF65-F5344CB8AC3E}">
        <p14:creationId xmlns:p14="http://schemas.microsoft.com/office/powerpoint/2010/main" val="112560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52247" y="584108"/>
            <a:ext cx="7794473"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ATAQUE PARTE TRASERA</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457200" lvl="1" indent="0">
              <a:buNone/>
            </a:pPr>
            <a:endParaRPr lang="es-EC" sz="2800" dirty="0"/>
          </a:p>
          <a:p>
            <a:pPr marL="0" indent="0" algn="just">
              <a:buNone/>
            </a:pPr>
            <a:endParaRPr lang="es-MX" dirty="0"/>
          </a:p>
        </p:txBody>
      </p:sp>
      <p:graphicFrame>
        <p:nvGraphicFramePr>
          <p:cNvPr id="8" name="Tabla 9">
            <a:extLst>
              <a:ext uri="{FF2B5EF4-FFF2-40B4-BE49-F238E27FC236}">
                <a16:creationId xmlns:a16="http://schemas.microsoft.com/office/drawing/2014/main" id="{B13F9F03-1718-4246-9A74-9E19502415C0}"/>
              </a:ext>
            </a:extLst>
          </p:cNvPr>
          <p:cNvGraphicFramePr>
            <a:graphicFrameLocks noGrp="1"/>
          </p:cNvGraphicFramePr>
          <p:nvPr>
            <p:extLst>
              <p:ext uri="{D42A27DB-BD31-4B8C-83A1-F6EECF244321}">
                <p14:modId xmlns:p14="http://schemas.microsoft.com/office/powerpoint/2010/main" val="419209082"/>
              </p:ext>
            </p:extLst>
          </p:nvPr>
        </p:nvGraphicFramePr>
        <p:xfrm>
          <a:off x="5351378" y="1450472"/>
          <a:ext cx="6251343" cy="3558410"/>
        </p:xfrm>
        <a:graphic>
          <a:graphicData uri="http://schemas.openxmlformats.org/drawingml/2006/table">
            <a:tbl>
              <a:tblPr firstRow="1" bandRow="1">
                <a:tableStyleId>{8799B23B-EC83-4686-B30A-512413B5E67A}</a:tableStyleId>
              </a:tblPr>
              <a:tblGrid>
                <a:gridCol w="2083781">
                  <a:extLst>
                    <a:ext uri="{9D8B030D-6E8A-4147-A177-3AD203B41FA5}">
                      <a16:colId xmlns:a16="http://schemas.microsoft.com/office/drawing/2014/main" val="809937295"/>
                    </a:ext>
                  </a:extLst>
                </a:gridCol>
                <a:gridCol w="2083781">
                  <a:extLst>
                    <a:ext uri="{9D8B030D-6E8A-4147-A177-3AD203B41FA5}">
                      <a16:colId xmlns:a16="http://schemas.microsoft.com/office/drawing/2014/main" val="3436585524"/>
                    </a:ext>
                  </a:extLst>
                </a:gridCol>
                <a:gridCol w="2083781">
                  <a:extLst>
                    <a:ext uri="{9D8B030D-6E8A-4147-A177-3AD203B41FA5}">
                      <a16:colId xmlns:a16="http://schemas.microsoft.com/office/drawing/2014/main" val="2835502030"/>
                    </a:ext>
                  </a:extLst>
                </a:gridCol>
              </a:tblGrid>
              <a:tr h="711682">
                <a:tc>
                  <a:txBody>
                    <a:bodyPr/>
                    <a:lstStyle/>
                    <a:p>
                      <a:r>
                        <a:rPr lang="es-EC" dirty="0"/>
                        <a:t>Frecuencia</a:t>
                      </a:r>
                    </a:p>
                  </a:txBody>
                  <a:tcPr/>
                </a:tc>
                <a:tc>
                  <a:txBody>
                    <a:bodyPr/>
                    <a:lstStyle/>
                    <a:p>
                      <a:r>
                        <a:rPr lang="es-EC" dirty="0"/>
                        <a:t>Potencia</a:t>
                      </a:r>
                    </a:p>
                  </a:txBody>
                  <a:tcPr/>
                </a:tc>
                <a:tc>
                  <a:txBody>
                    <a:bodyPr/>
                    <a:lstStyle/>
                    <a:p>
                      <a:r>
                        <a:rPr lang="es-EC" dirty="0"/>
                        <a:t>Corriente</a:t>
                      </a:r>
                    </a:p>
                  </a:txBody>
                  <a:tcPr/>
                </a:tc>
                <a:extLst>
                  <a:ext uri="{0D108BD9-81ED-4DB2-BD59-A6C34878D82A}">
                    <a16:rowId xmlns:a16="http://schemas.microsoft.com/office/drawing/2014/main" val="3772532527"/>
                  </a:ext>
                </a:extLst>
              </a:tr>
              <a:tr h="711682">
                <a:tc>
                  <a:txBody>
                    <a:bodyPr/>
                    <a:lstStyle/>
                    <a:p>
                      <a:r>
                        <a:rPr lang="es-EC" dirty="0"/>
                        <a:t>70 MHz</a:t>
                      </a:r>
                    </a:p>
                  </a:txBody>
                  <a:tcPr/>
                </a:tc>
                <a:tc>
                  <a:txBody>
                    <a:bodyPr/>
                    <a:lstStyle/>
                    <a:p>
                      <a:r>
                        <a:rPr lang="es-EC" dirty="0"/>
                        <a:t>50W</a:t>
                      </a:r>
                    </a:p>
                  </a:txBody>
                  <a:tcPr/>
                </a:tc>
                <a:tc>
                  <a:txBody>
                    <a:bodyPr/>
                    <a:lstStyle/>
                    <a:p>
                      <a:r>
                        <a:rPr lang="es-EC" dirty="0"/>
                        <a:t>807mA</a:t>
                      </a:r>
                    </a:p>
                  </a:txBody>
                  <a:tcPr/>
                </a:tc>
                <a:extLst>
                  <a:ext uri="{0D108BD9-81ED-4DB2-BD59-A6C34878D82A}">
                    <a16:rowId xmlns:a16="http://schemas.microsoft.com/office/drawing/2014/main" val="1692028152"/>
                  </a:ext>
                </a:extLst>
              </a:tr>
              <a:tr h="711682">
                <a:tc>
                  <a:txBody>
                    <a:bodyPr/>
                    <a:lstStyle/>
                    <a:p>
                      <a:r>
                        <a:rPr lang="es-EC" dirty="0"/>
                        <a:t>70 MHz</a:t>
                      </a:r>
                    </a:p>
                  </a:txBody>
                  <a:tcPr/>
                </a:tc>
                <a:tc>
                  <a:txBody>
                    <a:bodyPr/>
                    <a:lstStyle/>
                    <a:p>
                      <a:r>
                        <a:rPr lang="es-EC" dirty="0"/>
                        <a:t>100W</a:t>
                      </a:r>
                    </a:p>
                  </a:txBody>
                  <a:tcPr/>
                </a:tc>
                <a:tc>
                  <a:txBody>
                    <a:bodyPr/>
                    <a:lstStyle/>
                    <a:p>
                      <a:r>
                        <a:rPr lang="es-EC" dirty="0"/>
                        <a:t>1,13A</a:t>
                      </a:r>
                    </a:p>
                  </a:txBody>
                  <a:tcPr/>
                </a:tc>
                <a:extLst>
                  <a:ext uri="{0D108BD9-81ED-4DB2-BD59-A6C34878D82A}">
                    <a16:rowId xmlns:a16="http://schemas.microsoft.com/office/drawing/2014/main" val="3125073167"/>
                  </a:ext>
                </a:extLst>
              </a:tr>
              <a:tr h="711682">
                <a:tc>
                  <a:txBody>
                    <a:bodyPr/>
                    <a:lstStyle/>
                    <a:p>
                      <a:r>
                        <a:rPr lang="es-EC" dirty="0"/>
                        <a:t>70 MHz</a:t>
                      </a:r>
                    </a:p>
                  </a:txBody>
                  <a:tcPr/>
                </a:tc>
                <a:tc>
                  <a:txBody>
                    <a:bodyPr/>
                    <a:lstStyle/>
                    <a:p>
                      <a:r>
                        <a:rPr lang="es-EC" dirty="0"/>
                        <a:t>500W</a:t>
                      </a:r>
                    </a:p>
                  </a:txBody>
                  <a:tcPr/>
                </a:tc>
                <a:tc>
                  <a:txBody>
                    <a:bodyPr/>
                    <a:lstStyle/>
                    <a:p>
                      <a:r>
                        <a:rPr lang="es-EC" dirty="0"/>
                        <a:t>2,5A</a:t>
                      </a:r>
                    </a:p>
                  </a:txBody>
                  <a:tcPr/>
                </a:tc>
                <a:extLst>
                  <a:ext uri="{0D108BD9-81ED-4DB2-BD59-A6C34878D82A}">
                    <a16:rowId xmlns:a16="http://schemas.microsoft.com/office/drawing/2014/main" val="4065527918"/>
                  </a:ext>
                </a:extLst>
              </a:tr>
              <a:tr h="711682">
                <a:tc>
                  <a:txBody>
                    <a:bodyPr/>
                    <a:lstStyle/>
                    <a:p>
                      <a:r>
                        <a:rPr lang="es-EC" dirty="0"/>
                        <a:t>70 MHz</a:t>
                      </a:r>
                    </a:p>
                  </a:txBody>
                  <a:tcPr/>
                </a:tc>
                <a:tc>
                  <a:txBody>
                    <a:bodyPr/>
                    <a:lstStyle/>
                    <a:p>
                      <a:r>
                        <a:rPr lang="es-EC" dirty="0"/>
                        <a:t>1,5KW</a:t>
                      </a:r>
                    </a:p>
                  </a:txBody>
                  <a:tcPr/>
                </a:tc>
                <a:tc>
                  <a:txBody>
                    <a:bodyPr/>
                    <a:lstStyle/>
                    <a:p>
                      <a:r>
                        <a:rPr lang="es-EC" dirty="0"/>
                        <a:t>3,8A</a:t>
                      </a:r>
                    </a:p>
                  </a:txBody>
                  <a:tcPr/>
                </a:tc>
                <a:extLst>
                  <a:ext uri="{0D108BD9-81ED-4DB2-BD59-A6C34878D82A}">
                    <a16:rowId xmlns:a16="http://schemas.microsoft.com/office/drawing/2014/main" val="3926844116"/>
                  </a:ext>
                </a:extLst>
              </a:tr>
            </a:tbl>
          </a:graphicData>
        </a:graphic>
      </p:graphicFrame>
      <p:pic>
        <p:nvPicPr>
          <p:cNvPr id="10" name="Imagen 9">
            <a:extLst>
              <a:ext uri="{FF2B5EF4-FFF2-40B4-BE49-F238E27FC236}">
                <a16:creationId xmlns:a16="http://schemas.microsoft.com/office/drawing/2014/main" id="{B63B95CC-CAE1-4A4C-8321-EF8E0C20EAD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2247" y="1465712"/>
            <a:ext cx="4318635" cy="2428875"/>
          </a:xfrm>
          <a:prstGeom prst="rect">
            <a:avLst/>
          </a:prstGeom>
          <a:noFill/>
          <a:ln>
            <a:noFill/>
          </a:ln>
        </p:spPr>
      </p:pic>
      <p:pic>
        <p:nvPicPr>
          <p:cNvPr id="2" name="Imagen 1">
            <a:extLst>
              <a:ext uri="{FF2B5EF4-FFF2-40B4-BE49-F238E27FC236}">
                <a16:creationId xmlns:a16="http://schemas.microsoft.com/office/drawing/2014/main" id="{051F5569-451E-420D-95CB-1821DEBC82A3}"/>
              </a:ext>
            </a:extLst>
          </p:cNvPr>
          <p:cNvPicPr>
            <a:picLocks noChangeAspect="1"/>
          </p:cNvPicPr>
          <p:nvPr/>
        </p:nvPicPr>
        <p:blipFill>
          <a:blip r:embed="rId6"/>
          <a:stretch>
            <a:fillRect/>
          </a:stretch>
        </p:blipFill>
        <p:spPr>
          <a:xfrm>
            <a:off x="857284" y="3873944"/>
            <a:ext cx="3555904" cy="2225675"/>
          </a:xfrm>
          <a:prstGeom prst="rect">
            <a:avLst/>
          </a:prstGeom>
        </p:spPr>
      </p:pic>
    </p:spTree>
    <p:extLst>
      <p:ext uri="{BB962C8B-B14F-4D97-AF65-F5344CB8AC3E}">
        <p14:creationId xmlns:p14="http://schemas.microsoft.com/office/powerpoint/2010/main" val="78635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52247" y="584108"/>
            <a:ext cx="10547833"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ATAQUE COSTADO DERECHO</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457200" lvl="1" indent="0">
              <a:buNone/>
            </a:pPr>
            <a:endParaRPr lang="es-EC" sz="2800" dirty="0"/>
          </a:p>
          <a:p>
            <a:pPr marL="0" indent="0" algn="just">
              <a:buNone/>
            </a:pPr>
            <a:endParaRPr lang="es-MX" dirty="0"/>
          </a:p>
        </p:txBody>
      </p:sp>
      <p:graphicFrame>
        <p:nvGraphicFramePr>
          <p:cNvPr id="8" name="Tabla 9">
            <a:extLst>
              <a:ext uri="{FF2B5EF4-FFF2-40B4-BE49-F238E27FC236}">
                <a16:creationId xmlns:a16="http://schemas.microsoft.com/office/drawing/2014/main" id="{B13F9F03-1718-4246-9A74-9E19502415C0}"/>
              </a:ext>
            </a:extLst>
          </p:cNvPr>
          <p:cNvGraphicFramePr>
            <a:graphicFrameLocks noGrp="1"/>
          </p:cNvGraphicFramePr>
          <p:nvPr>
            <p:extLst>
              <p:ext uri="{D42A27DB-BD31-4B8C-83A1-F6EECF244321}">
                <p14:modId xmlns:p14="http://schemas.microsoft.com/office/powerpoint/2010/main" val="3266949780"/>
              </p:ext>
            </p:extLst>
          </p:nvPr>
        </p:nvGraphicFramePr>
        <p:xfrm>
          <a:off x="5788258" y="1450472"/>
          <a:ext cx="6251343" cy="3558410"/>
        </p:xfrm>
        <a:graphic>
          <a:graphicData uri="http://schemas.openxmlformats.org/drawingml/2006/table">
            <a:tbl>
              <a:tblPr firstRow="1" bandRow="1">
                <a:tableStyleId>{8799B23B-EC83-4686-B30A-512413B5E67A}</a:tableStyleId>
              </a:tblPr>
              <a:tblGrid>
                <a:gridCol w="2083781">
                  <a:extLst>
                    <a:ext uri="{9D8B030D-6E8A-4147-A177-3AD203B41FA5}">
                      <a16:colId xmlns:a16="http://schemas.microsoft.com/office/drawing/2014/main" val="809937295"/>
                    </a:ext>
                  </a:extLst>
                </a:gridCol>
                <a:gridCol w="2083781">
                  <a:extLst>
                    <a:ext uri="{9D8B030D-6E8A-4147-A177-3AD203B41FA5}">
                      <a16:colId xmlns:a16="http://schemas.microsoft.com/office/drawing/2014/main" val="3436585524"/>
                    </a:ext>
                  </a:extLst>
                </a:gridCol>
                <a:gridCol w="2083781">
                  <a:extLst>
                    <a:ext uri="{9D8B030D-6E8A-4147-A177-3AD203B41FA5}">
                      <a16:colId xmlns:a16="http://schemas.microsoft.com/office/drawing/2014/main" val="2835502030"/>
                    </a:ext>
                  </a:extLst>
                </a:gridCol>
              </a:tblGrid>
              <a:tr h="711682">
                <a:tc>
                  <a:txBody>
                    <a:bodyPr/>
                    <a:lstStyle/>
                    <a:p>
                      <a:r>
                        <a:rPr lang="es-EC" dirty="0"/>
                        <a:t>Frecuencia</a:t>
                      </a:r>
                    </a:p>
                  </a:txBody>
                  <a:tcPr/>
                </a:tc>
                <a:tc>
                  <a:txBody>
                    <a:bodyPr/>
                    <a:lstStyle/>
                    <a:p>
                      <a:r>
                        <a:rPr lang="es-EC" dirty="0"/>
                        <a:t>Potencia</a:t>
                      </a:r>
                    </a:p>
                  </a:txBody>
                  <a:tcPr/>
                </a:tc>
                <a:tc>
                  <a:txBody>
                    <a:bodyPr/>
                    <a:lstStyle/>
                    <a:p>
                      <a:r>
                        <a:rPr lang="es-EC" dirty="0"/>
                        <a:t>Corriente</a:t>
                      </a:r>
                    </a:p>
                  </a:txBody>
                  <a:tcPr/>
                </a:tc>
                <a:extLst>
                  <a:ext uri="{0D108BD9-81ED-4DB2-BD59-A6C34878D82A}">
                    <a16:rowId xmlns:a16="http://schemas.microsoft.com/office/drawing/2014/main" val="3772532527"/>
                  </a:ext>
                </a:extLst>
              </a:tr>
              <a:tr h="711682">
                <a:tc>
                  <a:txBody>
                    <a:bodyPr/>
                    <a:lstStyle/>
                    <a:p>
                      <a:r>
                        <a:rPr lang="es-EC" dirty="0"/>
                        <a:t>70 MHz</a:t>
                      </a:r>
                    </a:p>
                  </a:txBody>
                  <a:tcPr/>
                </a:tc>
                <a:tc>
                  <a:txBody>
                    <a:bodyPr/>
                    <a:lstStyle/>
                    <a:p>
                      <a:r>
                        <a:rPr lang="es-EC" dirty="0"/>
                        <a:t>50W</a:t>
                      </a:r>
                    </a:p>
                  </a:txBody>
                  <a:tcPr/>
                </a:tc>
                <a:tc>
                  <a:txBody>
                    <a:bodyPr/>
                    <a:lstStyle/>
                    <a:p>
                      <a:r>
                        <a:rPr lang="es-EC" dirty="0"/>
                        <a:t>190mA</a:t>
                      </a:r>
                    </a:p>
                  </a:txBody>
                  <a:tcPr/>
                </a:tc>
                <a:extLst>
                  <a:ext uri="{0D108BD9-81ED-4DB2-BD59-A6C34878D82A}">
                    <a16:rowId xmlns:a16="http://schemas.microsoft.com/office/drawing/2014/main" val="1692028152"/>
                  </a:ext>
                </a:extLst>
              </a:tr>
              <a:tr h="711682">
                <a:tc>
                  <a:txBody>
                    <a:bodyPr/>
                    <a:lstStyle/>
                    <a:p>
                      <a:r>
                        <a:rPr lang="es-EC" dirty="0"/>
                        <a:t>70 MHz</a:t>
                      </a:r>
                    </a:p>
                  </a:txBody>
                  <a:tcPr/>
                </a:tc>
                <a:tc>
                  <a:txBody>
                    <a:bodyPr/>
                    <a:lstStyle/>
                    <a:p>
                      <a:r>
                        <a:rPr lang="es-EC" dirty="0"/>
                        <a:t>100W</a:t>
                      </a:r>
                    </a:p>
                  </a:txBody>
                  <a:tcPr/>
                </a:tc>
                <a:tc>
                  <a:txBody>
                    <a:bodyPr/>
                    <a:lstStyle/>
                    <a:p>
                      <a:r>
                        <a:rPr lang="es-EC" dirty="0"/>
                        <a:t>273mA</a:t>
                      </a:r>
                    </a:p>
                  </a:txBody>
                  <a:tcPr/>
                </a:tc>
                <a:extLst>
                  <a:ext uri="{0D108BD9-81ED-4DB2-BD59-A6C34878D82A}">
                    <a16:rowId xmlns:a16="http://schemas.microsoft.com/office/drawing/2014/main" val="3125073167"/>
                  </a:ext>
                </a:extLst>
              </a:tr>
              <a:tr h="711682">
                <a:tc>
                  <a:txBody>
                    <a:bodyPr/>
                    <a:lstStyle/>
                    <a:p>
                      <a:r>
                        <a:rPr lang="es-EC" dirty="0"/>
                        <a:t>70 MHz</a:t>
                      </a:r>
                    </a:p>
                  </a:txBody>
                  <a:tcPr/>
                </a:tc>
                <a:tc>
                  <a:txBody>
                    <a:bodyPr/>
                    <a:lstStyle/>
                    <a:p>
                      <a:r>
                        <a:rPr lang="es-EC" dirty="0"/>
                        <a:t>500W</a:t>
                      </a:r>
                    </a:p>
                  </a:txBody>
                  <a:tcPr/>
                </a:tc>
                <a:tc>
                  <a:txBody>
                    <a:bodyPr/>
                    <a:lstStyle/>
                    <a:p>
                      <a:r>
                        <a:rPr lang="es-EC" dirty="0"/>
                        <a:t>0,61A</a:t>
                      </a:r>
                    </a:p>
                  </a:txBody>
                  <a:tcPr/>
                </a:tc>
                <a:extLst>
                  <a:ext uri="{0D108BD9-81ED-4DB2-BD59-A6C34878D82A}">
                    <a16:rowId xmlns:a16="http://schemas.microsoft.com/office/drawing/2014/main" val="4065527918"/>
                  </a:ext>
                </a:extLst>
              </a:tr>
              <a:tr h="711682">
                <a:tc>
                  <a:txBody>
                    <a:bodyPr/>
                    <a:lstStyle/>
                    <a:p>
                      <a:r>
                        <a:rPr lang="es-EC" dirty="0"/>
                        <a:t>70 MHz</a:t>
                      </a:r>
                    </a:p>
                  </a:txBody>
                  <a:tcPr/>
                </a:tc>
                <a:tc>
                  <a:txBody>
                    <a:bodyPr/>
                    <a:lstStyle/>
                    <a:p>
                      <a:r>
                        <a:rPr lang="es-EC" dirty="0"/>
                        <a:t>1,5KW</a:t>
                      </a:r>
                    </a:p>
                  </a:txBody>
                  <a:tcPr/>
                </a:tc>
                <a:tc>
                  <a:txBody>
                    <a:bodyPr/>
                    <a:lstStyle/>
                    <a:p>
                      <a:r>
                        <a:rPr lang="es-EC" dirty="0"/>
                        <a:t>1,5A</a:t>
                      </a:r>
                    </a:p>
                  </a:txBody>
                  <a:tcPr/>
                </a:tc>
                <a:extLst>
                  <a:ext uri="{0D108BD9-81ED-4DB2-BD59-A6C34878D82A}">
                    <a16:rowId xmlns:a16="http://schemas.microsoft.com/office/drawing/2014/main" val="3926844116"/>
                  </a:ext>
                </a:extLst>
              </a:tr>
            </a:tbl>
          </a:graphicData>
        </a:graphic>
      </p:graphicFrame>
      <p:pic>
        <p:nvPicPr>
          <p:cNvPr id="11" name="Imagen 10">
            <a:extLst>
              <a:ext uri="{FF2B5EF4-FFF2-40B4-BE49-F238E27FC236}">
                <a16:creationId xmlns:a16="http://schemas.microsoft.com/office/drawing/2014/main" id="{2564DC19-9756-40B2-B769-0010AB9FA12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 y="1351347"/>
            <a:ext cx="5635859" cy="3342574"/>
          </a:xfrm>
          <a:prstGeom prst="rect">
            <a:avLst/>
          </a:prstGeom>
          <a:noFill/>
          <a:ln>
            <a:noFill/>
          </a:ln>
        </p:spPr>
      </p:pic>
    </p:spTree>
    <p:extLst>
      <p:ext uri="{BB962C8B-B14F-4D97-AF65-F5344CB8AC3E}">
        <p14:creationId xmlns:p14="http://schemas.microsoft.com/office/powerpoint/2010/main" val="114960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52247" y="584108"/>
            <a:ext cx="10547833"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ATAQUE COSTADO IZQUIERDO</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457200" lvl="1" indent="0">
              <a:buNone/>
            </a:pPr>
            <a:endParaRPr lang="es-EC" sz="2800" dirty="0"/>
          </a:p>
          <a:p>
            <a:pPr marL="0" indent="0" algn="just">
              <a:buNone/>
            </a:pPr>
            <a:endParaRPr lang="es-MX" dirty="0"/>
          </a:p>
        </p:txBody>
      </p:sp>
      <p:graphicFrame>
        <p:nvGraphicFramePr>
          <p:cNvPr id="8" name="Tabla 9">
            <a:extLst>
              <a:ext uri="{FF2B5EF4-FFF2-40B4-BE49-F238E27FC236}">
                <a16:creationId xmlns:a16="http://schemas.microsoft.com/office/drawing/2014/main" id="{B13F9F03-1718-4246-9A74-9E19502415C0}"/>
              </a:ext>
            </a:extLst>
          </p:cNvPr>
          <p:cNvGraphicFramePr>
            <a:graphicFrameLocks noGrp="1"/>
          </p:cNvGraphicFramePr>
          <p:nvPr>
            <p:extLst>
              <p:ext uri="{D42A27DB-BD31-4B8C-83A1-F6EECF244321}">
                <p14:modId xmlns:p14="http://schemas.microsoft.com/office/powerpoint/2010/main" val="3124370602"/>
              </p:ext>
            </p:extLst>
          </p:nvPr>
        </p:nvGraphicFramePr>
        <p:xfrm>
          <a:off x="5788258" y="1450472"/>
          <a:ext cx="6251343" cy="3558410"/>
        </p:xfrm>
        <a:graphic>
          <a:graphicData uri="http://schemas.openxmlformats.org/drawingml/2006/table">
            <a:tbl>
              <a:tblPr firstRow="1" bandRow="1">
                <a:tableStyleId>{8799B23B-EC83-4686-B30A-512413B5E67A}</a:tableStyleId>
              </a:tblPr>
              <a:tblGrid>
                <a:gridCol w="2083781">
                  <a:extLst>
                    <a:ext uri="{9D8B030D-6E8A-4147-A177-3AD203B41FA5}">
                      <a16:colId xmlns:a16="http://schemas.microsoft.com/office/drawing/2014/main" val="809937295"/>
                    </a:ext>
                  </a:extLst>
                </a:gridCol>
                <a:gridCol w="2083781">
                  <a:extLst>
                    <a:ext uri="{9D8B030D-6E8A-4147-A177-3AD203B41FA5}">
                      <a16:colId xmlns:a16="http://schemas.microsoft.com/office/drawing/2014/main" val="3436585524"/>
                    </a:ext>
                  </a:extLst>
                </a:gridCol>
                <a:gridCol w="2083781">
                  <a:extLst>
                    <a:ext uri="{9D8B030D-6E8A-4147-A177-3AD203B41FA5}">
                      <a16:colId xmlns:a16="http://schemas.microsoft.com/office/drawing/2014/main" val="2835502030"/>
                    </a:ext>
                  </a:extLst>
                </a:gridCol>
              </a:tblGrid>
              <a:tr h="711682">
                <a:tc>
                  <a:txBody>
                    <a:bodyPr/>
                    <a:lstStyle/>
                    <a:p>
                      <a:r>
                        <a:rPr lang="es-EC" dirty="0"/>
                        <a:t>Frecuencia</a:t>
                      </a:r>
                    </a:p>
                  </a:txBody>
                  <a:tcPr/>
                </a:tc>
                <a:tc>
                  <a:txBody>
                    <a:bodyPr/>
                    <a:lstStyle/>
                    <a:p>
                      <a:r>
                        <a:rPr lang="es-EC" dirty="0"/>
                        <a:t>Potencia</a:t>
                      </a:r>
                    </a:p>
                  </a:txBody>
                  <a:tcPr/>
                </a:tc>
                <a:tc>
                  <a:txBody>
                    <a:bodyPr/>
                    <a:lstStyle/>
                    <a:p>
                      <a:r>
                        <a:rPr lang="es-EC" dirty="0"/>
                        <a:t>Corriente</a:t>
                      </a:r>
                    </a:p>
                  </a:txBody>
                  <a:tcPr/>
                </a:tc>
                <a:extLst>
                  <a:ext uri="{0D108BD9-81ED-4DB2-BD59-A6C34878D82A}">
                    <a16:rowId xmlns:a16="http://schemas.microsoft.com/office/drawing/2014/main" val="3772532527"/>
                  </a:ext>
                </a:extLst>
              </a:tr>
              <a:tr h="711682">
                <a:tc>
                  <a:txBody>
                    <a:bodyPr/>
                    <a:lstStyle/>
                    <a:p>
                      <a:r>
                        <a:rPr lang="es-EC" dirty="0"/>
                        <a:t>70 MHz</a:t>
                      </a:r>
                    </a:p>
                  </a:txBody>
                  <a:tcPr/>
                </a:tc>
                <a:tc>
                  <a:txBody>
                    <a:bodyPr/>
                    <a:lstStyle/>
                    <a:p>
                      <a:r>
                        <a:rPr lang="es-EC" dirty="0"/>
                        <a:t>50W</a:t>
                      </a:r>
                    </a:p>
                  </a:txBody>
                  <a:tcPr/>
                </a:tc>
                <a:tc>
                  <a:txBody>
                    <a:bodyPr/>
                    <a:lstStyle/>
                    <a:p>
                      <a:r>
                        <a:rPr lang="es-EC" dirty="0"/>
                        <a:t>40mA</a:t>
                      </a:r>
                    </a:p>
                  </a:txBody>
                  <a:tcPr/>
                </a:tc>
                <a:extLst>
                  <a:ext uri="{0D108BD9-81ED-4DB2-BD59-A6C34878D82A}">
                    <a16:rowId xmlns:a16="http://schemas.microsoft.com/office/drawing/2014/main" val="1692028152"/>
                  </a:ext>
                </a:extLst>
              </a:tr>
              <a:tr h="711682">
                <a:tc>
                  <a:txBody>
                    <a:bodyPr/>
                    <a:lstStyle/>
                    <a:p>
                      <a:r>
                        <a:rPr lang="es-EC" dirty="0"/>
                        <a:t>70 MHz</a:t>
                      </a:r>
                    </a:p>
                  </a:txBody>
                  <a:tcPr/>
                </a:tc>
                <a:tc>
                  <a:txBody>
                    <a:bodyPr/>
                    <a:lstStyle/>
                    <a:p>
                      <a:r>
                        <a:rPr lang="es-EC" dirty="0"/>
                        <a:t>100W</a:t>
                      </a:r>
                    </a:p>
                  </a:txBody>
                  <a:tcPr/>
                </a:tc>
                <a:tc>
                  <a:txBody>
                    <a:bodyPr/>
                    <a:lstStyle/>
                    <a:p>
                      <a:r>
                        <a:rPr lang="es-EC" dirty="0"/>
                        <a:t>98mA</a:t>
                      </a:r>
                    </a:p>
                  </a:txBody>
                  <a:tcPr/>
                </a:tc>
                <a:extLst>
                  <a:ext uri="{0D108BD9-81ED-4DB2-BD59-A6C34878D82A}">
                    <a16:rowId xmlns:a16="http://schemas.microsoft.com/office/drawing/2014/main" val="3125073167"/>
                  </a:ext>
                </a:extLst>
              </a:tr>
              <a:tr h="711682">
                <a:tc>
                  <a:txBody>
                    <a:bodyPr/>
                    <a:lstStyle/>
                    <a:p>
                      <a:r>
                        <a:rPr lang="es-EC" dirty="0"/>
                        <a:t>70 MHz</a:t>
                      </a:r>
                    </a:p>
                  </a:txBody>
                  <a:tcPr/>
                </a:tc>
                <a:tc>
                  <a:txBody>
                    <a:bodyPr/>
                    <a:lstStyle/>
                    <a:p>
                      <a:r>
                        <a:rPr lang="es-EC" dirty="0"/>
                        <a:t>500W</a:t>
                      </a:r>
                    </a:p>
                  </a:txBody>
                  <a:tcPr/>
                </a:tc>
                <a:tc>
                  <a:txBody>
                    <a:bodyPr/>
                    <a:lstStyle/>
                    <a:p>
                      <a:r>
                        <a:rPr lang="es-EC" dirty="0"/>
                        <a:t>0,2A</a:t>
                      </a:r>
                    </a:p>
                  </a:txBody>
                  <a:tcPr/>
                </a:tc>
                <a:extLst>
                  <a:ext uri="{0D108BD9-81ED-4DB2-BD59-A6C34878D82A}">
                    <a16:rowId xmlns:a16="http://schemas.microsoft.com/office/drawing/2014/main" val="4065527918"/>
                  </a:ext>
                </a:extLst>
              </a:tr>
              <a:tr h="711682">
                <a:tc>
                  <a:txBody>
                    <a:bodyPr/>
                    <a:lstStyle/>
                    <a:p>
                      <a:r>
                        <a:rPr lang="es-EC" dirty="0"/>
                        <a:t>70 MHz</a:t>
                      </a:r>
                    </a:p>
                  </a:txBody>
                  <a:tcPr/>
                </a:tc>
                <a:tc>
                  <a:txBody>
                    <a:bodyPr/>
                    <a:lstStyle/>
                    <a:p>
                      <a:r>
                        <a:rPr lang="es-EC" dirty="0"/>
                        <a:t>1,5KW</a:t>
                      </a:r>
                    </a:p>
                  </a:txBody>
                  <a:tcPr/>
                </a:tc>
                <a:tc>
                  <a:txBody>
                    <a:bodyPr/>
                    <a:lstStyle/>
                    <a:p>
                      <a:r>
                        <a:rPr lang="es-EC" dirty="0"/>
                        <a:t>0,8A</a:t>
                      </a:r>
                    </a:p>
                  </a:txBody>
                  <a:tcPr/>
                </a:tc>
                <a:extLst>
                  <a:ext uri="{0D108BD9-81ED-4DB2-BD59-A6C34878D82A}">
                    <a16:rowId xmlns:a16="http://schemas.microsoft.com/office/drawing/2014/main" val="3926844116"/>
                  </a:ext>
                </a:extLst>
              </a:tr>
            </a:tbl>
          </a:graphicData>
        </a:graphic>
      </p:graphicFrame>
      <p:pic>
        <p:nvPicPr>
          <p:cNvPr id="7" name="Imagen 6">
            <a:extLst>
              <a:ext uri="{FF2B5EF4-FFF2-40B4-BE49-F238E27FC236}">
                <a16:creationId xmlns:a16="http://schemas.microsoft.com/office/drawing/2014/main" id="{6903B81B-55CF-48A5-B85D-961DEDB0675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1277052"/>
            <a:ext cx="5788258" cy="3101908"/>
          </a:xfrm>
          <a:prstGeom prst="rect">
            <a:avLst/>
          </a:prstGeom>
          <a:noFill/>
          <a:ln>
            <a:noFill/>
          </a:ln>
        </p:spPr>
      </p:pic>
    </p:spTree>
    <p:extLst>
      <p:ext uri="{BB962C8B-B14F-4D97-AF65-F5344CB8AC3E}">
        <p14:creationId xmlns:p14="http://schemas.microsoft.com/office/powerpoint/2010/main" val="1419436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83779" y="678704"/>
            <a:ext cx="8702565" cy="85055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DISEÑO APP MATLAB</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s-EC" sz="2800" dirty="0"/>
              <a:t>Para el diseño de la App de Matlab se utiliza la herramienta App </a:t>
            </a:r>
            <a:r>
              <a:rPr lang="es-EC" sz="2800" dirty="0" err="1"/>
              <a:t>Designer</a:t>
            </a:r>
            <a:r>
              <a:rPr lang="es-EC" sz="2800" dirty="0"/>
              <a:t>.</a:t>
            </a:r>
          </a:p>
          <a:p>
            <a:pPr marL="457200" lvl="1" indent="0">
              <a:buNone/>
            </a:pPr>
            <a:r>
              <a:rPr lang="es-EC" sz="2800" dirty="0"/>
              <a:t>La aplicación consta de 4 pestañas:</a:t>
            </a:r>
          </a:p>
          <a:p>
            <a:pPr lvl="1"/>
            <a:r>
              <a:rPr lang="es-EC" sz="2800" dirty="0"/>
              <a:t>Pestaña de presentación: Breve explicación de la app y descarga de manual de usuario.</a:t>
            </a:r>
          </a:p>
          <a:p>
            <a:pPr lvl="1"/>
            <a:r>
              <a:rPr lang="es-EC" sz="2800" dirty="0"/>
              <a:t>Pestaña Principal: Ingreso de parámetros para calculo de pérdidas.</a:t>
            </a:r>
          </a:p>
          <a:p>
            <a:pPr lvl="1"/>
            <a:r>
              <a:rPr lang="es-EC" sz="2800" dirty="0"/>
              <a:t>Pestaña Resultados: Visualización de curva de pérdidas de propagación.</a:t>
            </a:r>
          </a:p>
          <a:p>
            <a:pPr lvl="1"/>
            <a:r>
              <a:rPr lang="es-EC" sz="2800" dirty="0"/>
              <a:t>Pestaña información: Datos del desarrollador de la App y el tutor del proyecto.</a:t>
            </a:r>
          </a:p>
          <a:p>
            <a:pPr marL="0" indent="0" algn="just">
              <a:buNone/>
            </a:pPr>
            <a:endParaRPr lang="es-MX" dirty="0"/>
          </a:p>
        </p:txBody>
      </p:sp>
    </p:spTree>
    <p:extLst>
      <p:ext uri="{BB962C8B-B14F-4D97-AF65-F5344CB8AC3E}">
        <p14:creationId xmlns:p14="http://schemas.microsoft.com/office/powerpoint/2010/main" val="38696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83779" y="678704"/>
            <a:ext cx="11552621" cy="85055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DISEÑO DE LA APLICACIÓN -  MATLAB</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C" sz="2800" dirty="0"/>
          </a:p>
          <a:p>
            <a:pPr marL="0" indent="0" algn="just">
              <a:buNone/>
            </a:pPr>
            <a:endParaRPr lang="es-MX" dirty="0"/>
          </a:p>
        </p:txBody>
      </p:sp>
      <p:pic>
        <p:nvPicPr>
          <p:cNvPr id="8" name="Imagen 7">
            <a:extLst>
              <a:ext uri="{FF2B5EF4-FFF2-40B4-BE49-F238E27FC236}">
                <a16:creationId xmlns:a16="http://schemas.microsoft.com/office/drawing/2014/main" id="{025F9813-610B-47F1-9F17-6BF2A3CB5C95}"/>
              </a:ext>
            </a:extLst>
          </p:cNvPr>
          <p:cNvPicPr/>
          <p:nvPr/>
        </p:nvPicPr>
        <p:blipFill rotWithShape="1">
          <a:blip r:embed="rId5">
            <a:extLst>
              <a:ext uri="{28A0092B-C50C-407E-A947-70E740481C1C}">
                <a14:useLocalDpi xmlns:a14="http://schemas.microsoft.com/office/drawing/2010/main" val="0"/>
              </a:ext>
            </a:extLst>
          </a:blip>
          <a:srcRect r="27764"/>
          <a:stretch/>
        </p:blipFill>
        <p:spPr bwMode="auto">
          <a:xfrm>
            <a:off x="283778" y="1529258"/>
            <a:ext cx="4643821" cy="4336632"/>
          </a:xfrm>
          <a:prstGeom prst="rect">
            <a:avLst/>
          </a:prstGeom>
          <a:noFill/>
          <a:ln>
            <a:noFill/>
          </a:ln>
        </p:spPr>
      </p:pic>
      <p:sp>
        <p:nvSpPr>
          <p:cNvPr id="11" name="Marcador de contenido 2">
            <a:extLst>
              <a:ext uri="{FF2B5EF4-FFF2-40B4-BE49-F238E27FC236}">
                <a16:creationId xmlns:a16="http://schemas.microsoft.com/office/drawing/2014/main" id="{85DDDD06-1010-407C-8349-EC565BAD118D}"/>
              </a:ext>
            </a:extLst>
          </p:cNvPr>
          <p:cNvSpPr txBox="1">
            <a:spLocks/>
          </p:cNvSpPr>
          <p:nvPr/>
        </p:nvSpPr>
        <p:spPr>
          <a:xfrm>
            <a:off x="5053202" y="1529258"/>
            <a:ext cx="6976237"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s-EC" sz="2800" dirty="0"/>
              <a:t>Los parámetros requeridos para el calculo de pérdidas atreves del blindaje son:</a:t>
            </a:r>
          </a:p>
          <a:p>
            <a:pPr lvl="1"/>
            <a:r>
              <a:rPr lang="es-EC" sz="2800" dirty="0"/>
              <a:t>Conductividad del material.</a:t>
            </a:r>
          </a:p>
          <a:p>
            <a:pPr lvl="1"/>
            <a:r>
              <a:rPr lang="es-EC" sz="2800" dirty="0"/>
              <a:t>Permeabilidad del material.</a:t>
            </a:r>
          </a:p>
          <a:p>
            <a:pPr lvl="1"/>
            <a:r>
              <a:rPr lang="es-EC" sz="2800" dirty="0"/>
              <a:t>Grosor del material.</a:t>
            </a:r>
          </a:p>
          <a:p>
            <a:pPr lvl="1"/>
            <a:r>
              <a:rPr lang="es-EC" sz="2800" dirty="0"/>
              <a:t>Distancia de la antena al blindaje</a:t>
            </a:r>
          </a:p>
          <a:p>
            <a:pPr lvl="1"/>
            <a:r>
              <a:rPr lang="es-EC" sz="2800" dirty="0"/>
              <a:t>Frecuencia de la antena.</a:t>
            </a:r>
          </a:p>
          <a:p>
            <a:pPr lvl="1"/>
            <a:r>
              <a:rPr lang="es-EC" sz="2800" dirty="0"/>
              <a:t>Rango de frecuencias de análisis.</a:t>
            </a:r>
          </a:p>
          <a:p>
            <a:pPr lvl="1"/>
            <a:endParaRPr lang="es-EC" sz="2800" dirty="0"/>
          </a:p>
          <a:p>
            <a:pPr marL="0" indent="0" algn="just">
              <a:buNone/>
            </a:pPr>
            <a:endParaRPr lang="es-MX" dirty="0"/>
          </a:p>
        </p:txBody>
      </p:sp>
    </p:spTree>
    <p:extLst>
      <p:ext uri="{BB962C8B-B14F-4D97-AF65-F5344CB8AC3E}">
        <p14:creationId xmlns:p14="http://schemas.microsoft.com/office/powerpoint/2010/main" val="382302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83779" y="678704"/>
            <a:ext cx="11481501" cy="85055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DISEÑO DE LA APLICACIÓN - MATLAB</a:t>
            </a:r>
          </a:p>
        </p:txBody>
      </p:sp>
      <p:pic>
        <p:nvPicPr>
          <p:cNvPr id="7" name="Imagen 6">
            <a:extLst>
              <a:ext uri="{FF2B5EF4-FFF2-40B4-BE49-F238E27FC236}">
                <a16:creationId xmlns:a16="http://schemas.microsoft.com/office/drawing/2014/main" id="{8FE28C23-B9BF-4421-B886-3E18E423A0F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83779" y="1524356"/>
            <a:ext cx="5009953" cy="4336632"/>
          </a:xfrm>
          <a:prstGeom prst="rect">
            <a:avLst/>
          </a:prstGeom>
          <a:noFill/>
          <a:ln>
            <a:noFill/>
          </a:ln>
        </p:spPr>
      </p:pic>
      <p:sp>
        <p:nvSpPr>
          <p:cNvPr id="8" name="Marcador de contenido 2">
            <a:extLst>
              <a:ext uri="{FF2B5EF4-FFF2-40B4-BE49-F238E27FC236}">
                <a16:creationId xmlns:a16="http://schemas.microsoft.com/office/drawing/2014/main" id="{009014A9-7EE1-4936-AD48-F766ECB521F6}"/>
              </a:ext>
            </a:extLst>
          </p:cNvPr>
          <p:cNvSpPr txBox="1">
            <a:spLocks/>
          </p:cNvSpPr>
          <p:nvPr/>
        </p:nvSpPr>
        <p:spPr>
          <a:xfrm>
            <a:off x="5053202" y="1529258"/>
            <a:ext cx="6976237"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s-EC" sz="2800" dirty="0"/>
              <a:t>Se puede visualizar 3 tipos de resultados:</a:t>
            </a:r>
          </a:p>
          <a:p>
            <a:pPr lvl="1"/>
            <a:r>
              <a:rPr lang="es-EC" sz="2800" dirty="0"/>
              <a:t>Perdidas totales en el blindaje</a:t>
            </a:r>
          </a:p>
          <a:p>
            <a:pPr lvl="1"/>
            <a:r>
              <a:rPr lang="es-EC" sz="2800" dirty="0"/>
              <a:t>Perdidas por absorción</a:t>
            </a:r>
          </a:p>
          <a:p>
            <a:pPr lvl="1"/>
            <a:r>
              <a:rPr lang="es-EC" sz="2800" dirty="0"/>
              <a:t>Perdidas por reflexión</a:t>
            </a:r>
          </a:p>
          <a:p>
            <a:pPr marL="0" indent="0" algn="just">
              <a:buNone/>
            </a:pPr>
            <a:endParaRPr lang="es-MX" dirty="0"/>
          </a:p>
        </p:txBody>
      </p:sp>
    </p:spTree>
    <p:extLst>
      <p:ext uri="{BB962C8B-B14F-4D97-AF65-F5344CB8AC3E}">
        <p14:creationId xmlns:p14="http://schemas.microsoft.com/office/powerpoint/2010/main" val="204609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83779" y="678704"/>
            <a:ext cx="8702565" cy="85055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RESULTADOS DE LA APP</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s-EC" sz="2800" dirty="0"/>
          </a:p>
          <a:p>
            <a:pPr marL="0" indent="0" algn="just">
              <a:buNone/>
            </a:pPr>
            <a:endParaRPr lang="es-MX" dirty="0"/>
          </a:p>
        </p:txBody>
      </p:sp>
      <p:pic>
        <p:nvPicPr>
          <p:cNvPr id="7" name="Imagen 6">
            <a:extLst>
              <a:ext uri="{FF2B5EF4-FFF2-40B4-BE49-F238E27FC236}">
                <a16:creationId xmlns:a16="http://schemas.microsoft.com/office/drawing/2014/main" id="{E5F92792-2128-4942-A482-60AB671F0A6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83779" y="1450472"/>
            <a:ext cx="6005261" cy="4336632"/>
          </a:xfrm>
          <a:prstGeom prst="rect">
            <a:avLst/>
          </a:prstGeom>
        </p:spPr>
      </p:pic>
      <p:sp>
        <p:nvSpPr>
          <p:cNvPr id="8" name="Marcador de contenido 2">
            <a:extLst>
              <a:ext uri="{FF2B5EF4-FFF2-40B4-BE49-F238E27FC236}">
                <a16:creationId xmlns:a16="http://schemas.microsoft.com/office/drawing/2014/main" id="{EDB3A122-91F3-4816-95E1-D855D05E4BC2}"/>
              </a:ext>
            </a:extLst>
          </p:cNvPr>
          <p:cNvSpPr txBox="1">
            <a:spLocks/>
          </p:cNvSpPr>
          <p:nvPr/>
        </p:nvSpPr>
        <p:spPr>
          <a:xfrm>
            <a:off x="6382863" y="1529258"/>
            <a:ext cx="5206962"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t>En el blindaje en estudio se presentan pérdidas de señal altas lo cual determina que es un blindaje efectivo y que las alternativas para vulnerarlo es la utilización de una fuente electromagnética de alta potencia.</a:t>
            </a:r>
          </a:p>
        </p:txBody>
      </p:sp>
    </p:spTree>
    <p:extLst>
      <p:ext uri="{BB962C8B-B14F-4D97-AF65-F5344CB8AC3E}">
        <p14:creationId xmlns:p14="http://schemas.microsoft.com/office/powerpoint/2010/main" val="75889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83779" y="678704"/>
            <a:ext cx="8702565" cy="85055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PERDIDAS POR ABSORCIÓN </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s-EC" sz="2800" dirty="0"/>
          </a:p>
          <a:p>
            <a:pPr marL="0" indent="0" algn="just">
              <a:buNone/>
            </a:pPr>
            <a:endParaRPr lang="es-MX" dirty="0"/>
          </a:p>
        </p:txBody>
      </p:sp>
      <p:sp>
        <p:nvSpPr>
          <p:cNvPr id="8" name="Marcador de contenido 2">
            <a:extLst>
              <a:ext uri="{FF2B5EF4-FFF2-40B4-BE49-F238E27FC236}">
                <a16:creationId xmlns:a16="http://schemas.microsoft.com/office/drawing/2014/main" id="{EDB3A122-91F3-4816-95E1-D855D05E4BC2}"/>
              </a:ext>
            </a:extLst>
          </p:cNvPr>
          <p:cNvSpPr txBox="1">
            <a:spLocks/>
          </p:cNvSpPr>
          <p:nvPr/>
        </p:nvSpPr>
        <p:spPr>
          <a:xfrm>
            <a:off x="6382863" y="1529258"/>
            <a:ext cx="5206962"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t>Al aumentar la frecuencia aumenta las pérdidas por absorción al ser un material altamente conductor.</a:t>
            </a:r>
          </a:p>
        </p:txBody>
      </p:sp>
      <p:pic>
        <p:nvPicPr>
          <p:cNvPr id="10" name="Imagen 9">
            <a:extLst>
              <a:ext uri="{FF2B5EF4-FFF2-40B4-BE49-F238E27FC236}">
                <a16:creationId xmlns:a16="http://schemas.microsoft.com/office/drawing/2014/main" id="{573CDF53-CC5E-4740-A0BB-909D7CEA23C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00116" y="1529258"/>
            <a:ext cx="5609022" cy="4336632"/>
          </a:xfrm>
          <a:prstGeom prst="rect">
            <a:avLst/>
          </a:prstGeom>
        </p:spPr>
      </p:pic>
    </p:spTree>
    <p:extLst>
      <p:ext uri="{BB962C8B-B14F-4D97-AF65-F5344CB8AC3E}">
        <p14:creationId xmlns:p14="http://schemas.microsoft.com/office/powerpoint/2010/main" val="303359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577CE99B-54FE-4E68-BE03-1FDCB3D3865B}"/>
              </a:ext>
            </a:extLst>
          </p:cNvPr>
          <p:cNvSpPr txBox="1">
            <a:spLocks/>
          </p:cNvSpPr>
          <p:nvPr/>
        </p:nvSpPr>
        <p:spPr>
          <a:xfrm>
            <a:off x="465131" y="502367"/>
            <a:ext cx="9875520" cy="1158640"/>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_tradnl" cap="none" dirty="0">
                <a:ln w="0"/>
                <a:solidFill>
                  <a:schemeClr val="tx1"/>
                </a:solidFill>
                <a:effectLst>
                  <a:outerShdw blurRad="38100" dist="19050" dir="2700000" algn="tl" rotWithShape="0">
                    <a:schemeClr val="dk1">
                      <a:alpha val="40000"/>
                    </a:schemeClr>
                  </a:outerShdw>
                </a:effectLst>
                <a:latin typeface="Rockwell (Body)"/>
              </a:rPr>
              <a:t>CONTENIDO</a:t>
            </a:r>
            <a:endParaRPr lang="es-ES_tradnl" b="1" dirty="0">
              <a:latin typeface="Rockwell (Body)"/>
            </a:endParaRPr>
          </a:p>
        </p:txBody>
      </p:sp>
      <p:graphicFrame>
        <p:nvGraphicFramePr>
          <p:cNvPr id="4" name="Diagrama 2">
            <a:extLst>
              <a:ext uri="{FF2B5EF4-FFF2-40B4-BE49-F238E27FC236}">
                <a16:creationId xmlns:a16="http://schemas.microsoft.com/office/drawing/2014/main" id="{9353B5F9-0FA1-4E6E-ACA1-D2F674E81F38}"/>
              </a:ext>
            </a:extLst>
          </p:cNvPr>
          <p:cNvGraphicFramePr/>
          <p:nvPr>
            <p:extLst>
              <p:ext uri="{D42A27DB-BD31-4B8C-83A1-F6EECF244321}">
                <p14:modId xmlns:p14="http://schemas.microsoft.com/office/powerpoint/2010/main" val="413341821"/>
              </p:ext>
            </p:extLst>
          </p:nvPr>
        </p:nvGraphicFramePr>
        <p:xfrm>
          <a:off x="777240" y="1417319"/>
          <a:ext cx="9875520" cy="46465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a 1">
            <a:extLst>
              <a:ext uri="{FF2B5EF4-FFF2-40B4-BE49-F238E27FC236}">
                <a16:creationId xmlns:a16="http://schemas.microsoft.com/office/drawing/2014/main" id="{7A637C65-427F-48C6-B298-0418051CC389}"/>
              </a:ext>
            </a:extLst>
          </p:cNvPr>
          <p:cNvGraphicFramePr/>
          <p:nvPr>
            <p:extLst>
              <p:ext uri="{D42A27DB-BD31-4B8C-83A1-F6EECF244321}">
                <p14:modId xmlns:p14="http://schemas.microsoft.com/office/powerpoint/2010/main" val="61697708"/>
              </p:ext>
            </p:extLst>
          </p:nvPr>
        </p:nvGraphicFramePr>
        <p:xfrm>
          <a:off x="465131" y="1205743"/>
          <a:ext cx="9255760" cy="48581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1342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83779" y="678704"/>
            <a:ext cx="8702565" cy="85055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PERDIDAS POR REFLEXIÓN </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s-EC" sz="2800" dirty="0"/>
          </a:p>
          <a:p>
            <a:pPr marL="0" indent="0" algn="just">
              <a:buNone/>
            </a:pPr>
            <a:endParaRPr lang="es-MX" dirty="0"/>
          </a:p>
        </p:txBody>
      </p:sp>
      <p:sp>
        <p:nvSpPr>
          <p:cNvPr id="8" name="Marcador de contenido 2">
            <a:extLst>
              <a:ext uri="{FF2B5EF4-FFF2-40B4-BE49-F238E27FC236}">
                <a16:creationId xmlns:a16="http://schemas.microsoft.com/office/drawing/2014/main" id="{EDB3A122-91F3-4816-95E1-D855D05E4BC2}"/>
              </a:ext>
            </a:extLst>
          </p:cNvPr>
          <p:cNvSpPr txBox="1">
            <a:spLocks/>
          </p:cNvSpPr>
          <p:nvPr/>
        </p:nvSpPr>
        <p:spPr>
          <a:xfrm>
            <a:off x="6382863" y="1529258"/>
            <a:ext cx="5206962"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t>Al aumentar la frecuencia disminuyen las pérdidas por reflexión las cuales existe y son altas dado que es un material de baja permeabilidad.</a:t>
            </a:r>
          </a:p>
        </p:txBody>
      </p:sp>
      <p:pic>
        <p:nvPicPr>
          <p:cNvPr id="7" name="Imagen 6">
            <a:extLst>
              <a:ext uri="{FF2B5EF4-FFF2-40B4-BE49-F238E27FC236}">
                <a16:creationId xmlns:a16="http://schemas.microsoft.com/office/drawing/2014/main" id="{977AA643-1191-459E-85CF-90D87C4F68D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00116" y="1450472"/>
            <a:ext cx="5682524" cy="4336632"/>
          </a:xfrm>
          <a:prstGeom prst="rect">
            <a:avLst/>
          </a:prstGeom>
        </p:spPr>
      </p:pic>
    </p:spTree>
    <p:extLst>
      <p:ext uri="{BB962C8B-B14F-4D97-AF65-F5344CB8AC3E}">
        <p14:creationId xmlns:p14="http://schemas.microsoft.com/office/powerpoint/2010/main" val="3912463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83779" y="678704"/>
            <a:ext cx="10810941" cy="85055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COMPARACIÓN DE RESULTADOS</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s-EC" sz="2800" dirty="0"/>
          </a:p>
          <a:p>
            <a:pPr marL="0" indent="0" algn="just">
              <a:buNone/>
            </a:pPr>
            <a:endParaRPr lang="es-MX" dirty="0"/>
          </a:p>
        </p:txBody>
      </p:sp>
      <p:sp>
        <p:nvSpPr>
          <p:cNvPr id="8" name="Marcador de contenido 2">
            <a:extLst>
              <a:ext uri="{FF2B5EF4-FFF2-40B4-BE49-F238E27FC236}">
                <a16:creationId xmlns:a16="http://schemas.microsoft.com/office/drawing/2014/main" id="{EDB3A122-91F3-4816-95E1-D855D05E4BC2}"/>
              </a:ext>
            </a:extLst>
          </p:cNvPr>
          <p:cNvSpPr txBox="1">
            <a:spLocks/>
          </p:cNvSpPr>
          <p:nvPr/>
        </p:nvSpPr>
        <p:spPr>
          <a:xfrm>
            <a:off x="6382863" y="1529258"/>
            <a:ext cx="5206962"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MX" dirty="0"/>
          </a:p>
        </p:txBody>
      </p:sp>
      <p:pic>
        <p:nvPicPr>
          <p:cNvPr id="10" name="Imagen 9">
            <a:extLst>
              <a:ext uri="{FF2B5EF4-FFF2-40B4-BE49-F238E27FC236}">
                <a16:creationId xmlns:a16="http://schemas.microsoft.com/office/drawing/2014/main" id="{32CB5369-E823-487E-A5F8-CC509531A4C7}"/>
              </a:ext>
            </a:extLst>
          </p:cNvPr>
          <p:cNvPicPr/>
          <p:nvPr/>
        </p:nvPicPr>
        <p:blipFill>
          <a:blip r:embed="rId5">
            <a:extLst>
              <a:ext uri="{28A0092B-C50C-407E-A947-70E740481C1C}">
                <a14:useLocalDpi xmlns:a14="http://schemas.microsoft.com/office/drawing/2010/main" val="0"/>
              </a:ext>
            </a:extLst>
          </a:blip>
          <a:stretch>
            <a:fillRect/>
          </a:stretch>
        </p:blipFill>
        <p:spPr>
          <a:xfrm>
            <a:off x="0" y="1450472"/>
            <a:ext cx="5547360" cy="4533768"/>
          </a:xfrm>
          <a:prstGeom prst="rect">
            <a:avLst/>
          </a:prstGeom>
        </p:spPr>
      </p:pic>
      <p:sp>
        <p:nvSpPr>
          <p:cNvPr id="7" name="Marcador de contenido 2">
            <a:extLst>
              <a:ext uri="{FF2B5EF4-FFF2-40B4-BE49-F238E27FC236}">
                <a16:creationId xmlns:a16="http://schemas.microsoft.com/office/drawing/2014/main" id="{CAC27D94-9773-4D89-AD4E-E1FC91BCDAC5}"/>
              </a:ext>
            </a:extLst>
          </p:cNvPr>
          <p:cNvSpPr txBox="1">
            <a:spLocks/>
          </p:cNvSpPr>
          <p:nvPr/>
        </p:nvSpPr>
        <p:spPr>
          <a:xfrm>
            <a:off x="5628267" y="1549040"/>
            <a:ext cx="5206962"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t>Se toman los resultados de pérdidas del software </a:t>
            </a:r>
            <a:r>
              <a:rPr lang="es-MX" dirty="0" err="1"/>
              <a:t>Feko</a:t>
            </a:r>
            <a:r>
              <a:rPr lang="es-MX" dirty="0"/>
              <a:t> y se grafican junto con los resultados arrojados por la aplicación desarrollada.</a:t>
            </a:r>
          </a:p>
        </p:txBody>
      </p:sp>
    </p:spTree>
    <p:extLst>
      <p:ext uri="{BB962C8B-B14F-4D97-AF65-F5344CB8AC3E}">
        <p14:creationId xmlns:p14="http://schemas.microsoft.com/office/powerpoint/2010/main" val="1212239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83779" y="678704"/>
            <a:ext cx="10810941" cy="85055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cap="none" dirty="0">
                <a:ln w="0"/>
                <a:solidFill>
                  <a:schemeClr val="tx1"/>
                </a:solidFill>
                <a:effectLst>
                  <a:outerShdw blurRad="38100" dist="19050" dir="2700000" algn="tl" rotWithShape="0">
                    <a:schemeClr val="dk1">
                      <a:alpha val="40000"/>
                    </a:schemeClr>
                  </a:outerShdw>
                </a:effectLst>
                <a:latin typeface="Rockwell (Body)"/>
              </a:rPr>
              <a:t>COMPARACIÓN DE RESULTADOS</a:t>
            </a: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s-EC" sz="2800" dirty="0"/>
          </a:p>
          <a:p>
            <a:pPr marL="0" indent="0" algn="just">
              <a:buNone/>
            </a:pPr>
            <a:endParaRPr lang="es-MX" dirty="0"/>
          </a:p>
        </p:txBody>
      </p:sp>
      <p:sp>
        <p:nvSpPr>
          <p:cNvPr id="8" name="Marcador de contenido 2">
            <a:extLst>
              <a:ext uri="{FF2B5EF4-FFF2-40B4-BE49-F238E27FC236}">
                <a16:creationId xmlns:a16="http://schemas.microsoft.com/office/drawing/2014/main" id="{EDB3A122-91F3-4816-95E1-D855D05E4BC2}"/>
              </a:ext>
            </a:extLst>
          </p:cNvPr>
          <p:cNvSpPr txBox="1">
            <a:spLocks/>
          </p:cNvSpPr>
          <p:nvPr/>
        </p:nvSpPr>
        <p:spPr>
          <a:xfrm>
            <a:off x="6382863" y="1529258"/>
            <a:ext cx="5206962"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MX" dirty="0"/>
          </a:p>
        </p:txBody>
      </p:sp>
      <p:sp>
        <p:nvSpPr>
          <p:cNvPr id="7" name="Marcador de contenido 2">
            <a:extLst>
              <a:ext uri="{FF2B5EF4-FFF2-40B4-BE49-F238E27FC236}">
                <a16:creationId xmlns:a16="http://schemas.microsoft.com/office/drawing/2014/main" id="{CAC27D94-9773-4D89-AD4E-E1FC91BCDAC5}"/>
              </a:ext>
            </a:extLst>
          </p:cNvPr>
          <p:cNvSpPr txBox="1">
            <a:spLocks/>
          </p:cNvSpPr>
          <p:nvPr/>
        </p:nvSpPr>
        <p:spPr>
          <a:xfrm>
            <a:off x="5628267" y="1549040"/>
            <a:ext cx="5206962"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t>Por la gran cantidad de datos que se utilizan al graficar los resultados y la gran aproximación entre las curvas de pérdidas no es posible visualizar su diferencia pero al realizar un zoom se aprecia una diferencia entre los resultados de </a:t>
            </a:r>
            <a:r>
              <a:rPr lang="es-MX" dirty="0" err="1"/>
              <a:t>Feko</a:t>
            </a:r>
            <a:r>
              <a:rPr lang="es-MX" dirty="0"/>
              <a:t> (Azul) y Matlab (Rojo).</a:t>
            </a:r>
          </a:p>
        </p:txBody>
      </p:sp>
      <p:pic>
        <p:nvPicPr>
          <p:cNvPr id="3" name="Imagen 2">
            <a:extLst>
              <a:ext uri="{FF2B5EF4-FFF2-40B4-BE49-F238E27FC236}">
                <a16:creationId xmlns:a16="http://schemas.microsoft.com/office/drawing/2014/main" id="{A8198297-173D-4106-A458-A82811B92D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24" y="1347470"/>
            <a:ext cx="5334000" cy="4000500"/>
          </a:xfrm>
          <a:prstGeom prst="rect">
            <a:avLst/>
          </a:prstGeom>
        </p:spPr>
      </p:pic>
    </p:spTree>
    <p:extLst>
      <p:ext uri="{BB962C8B-B14F-4D97-AF65-F5344CB8AC3E}">
        <p14:creationId xmlns:p14="http://schemas.microsoft.com/office/powerpoint/2010/main" val="111079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9534B379-D61F-4898-8A30-82B89E93AC52}"/>
              </a:ext>
            </a:extLst>
          </p:cNvPr>
          <p:cNvSpPr txBox="1">
            <a:spLocks/>
          </p:cNvSpPr>
          <p:nvPr/>
        </p:nvSpPr>
        <p:spPr>
          <a:xfrm>
            <a:off x="877937" y="2546817"/>
            <a:ext cx="10488455" cy="127563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7200" b="1" dirty="0">
                <a:latin typeface="Rockwell (Body)"/>
              </a:rPr>
              <a:t>CONCLUSIONES</a:t>
            </a:r>
            <a:endParaRPr lang="es-ES" sz="7200" b="1" dirty="0">
              <a:latin typeface="Rockwell (Body)"/>
            </a:endParaRPr>
          </a:p>
        </p:txBody>
      </p:sp>
    </p:spTree>
    <p:extLst>
      <p:ext uri="{BB962C8B-B14F-4D97-AF65-F5344CB8AC3E}">
        <p14:creationId xmlns:p14="http://schemas.microsoft.com/office/powerpoint/2010/main" val="340011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457200" lvl="1" indent="0">
              <a:buNone/>
            </a:pPr>
            <a:endParaRPr lang="es-EC" sz="2800" dirty="0"/>
          </a:p>
          <a:p>
            <a:pPr marL="0" indent="0" algn="just">
              <a:buNone/>
            </a:pPr>
            <a:endParaRPr lang="es-MX" dirty="0"/>
          </a:p>
        </p:txBody>
      </p:sp>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60D66EA9-78BB-4FE7-8502-EA609E9F7F55}"/>
                  </a:ext>
                </a:extLst>
              </p:cNvPr>
              <p:cNvSpPr/>
              <p:nvPr/>
            </p:nvSpPr>
            <p:spPr>
              <a:xfrm>
                <a:off x="283779" y="234573"/>
                <a:ext cx="11624442" cy="6108724"/>
              </a:xfrm>
              <a:prstGeom prst="rect">
                <a:avLst/>
              </a:prstGeom>
            </p:spPr>
            <p:txBody>
              <a:bodyPr wrap="square">
                <a:spAutoFit/>
              </a:bodyPr>
              <a:lstStyle/>
              <a:p>
                <a:pPr marL="514350" indent="-285750" algn="just">
                  <a:lnSpc>
                    <a:spcPct val="200000"/>
                  </a:lnSpc>
                  <a:spcAft>
                    <a:spcPts val="0"/>
                  </a:spcAft>
                  <a:buFont typeface="Arial" panose="020B0604020202020204" pitchFamily="34" charset="0"/>
                  <a:buChar char="•"/>
                </a:pPr>
                <a:r>
                  <a:rPr lang="es-EC" dirty="0">
                    <a:solidFill>
                      <a:srgbClr val="000000"/>
                    </a:solidFill>
                    <a:latin typeface="Calibri" panose="020F0502020204030204" pitchFamily="34" charset="0"/>
                    <a:ea typeface="Calibri" panose="020F0502020204030204" pitchFamily="34" charset="0"/>
                  </a:rPr>
                  <a:t>Se determinó que </a:t>
                </a:r>
                <a:r>
                  <a:rPr lang="es-EC" dirty="0">
                    <a:solidFill>
                      <a:srgbClr val="000000"/>
                    </a:solidFill>
                    <a:latin typeface="Times New Roman" panose="02020603050405020304" pitchFamily="18" charset="0"/>
                    <a:ea typeface="Calibri" panose="020F0502020204030204" pitchFamily="34" charset="0"/>
                  </a:rPr>
                  <a:t>los principales sistemas electrónicos con los que cuentan los vehículos blindados de la familia AMX-13 de la Fuerza Terrestre son radios de comunicación Thompson TRVP13 la cual es de la fabricación original y la radio Motorola DGM8500 E que se ha adaptado al vehículo.</a:t>
                </a:r>
              </a:p>
              <a:p>
                <a:pPr marL="514350" indent="-285750" algn="just">
                  <a:lnSpc>
                    <a:spcPct val="200000"/>
                  </a:lnSpc>
                  <a:buFont typeface="Arial" panose="020B0604020202020204" pitchFamily="34" charset="0"/>
                  <a:buChar char="•"/>
                </a:pPr>
                <a:r>
                  <a:rPr lang="es-EC" dirty="0"/>
                  <a:t>Se determinó que el material de blindaje con el que han sido construidos los vehículos blindados de la familia AMX-13 de la Fuerza Terrestre es de Aluminio 5083 cuya conductividad eléctrica es de 16558500 </a:t>
                </a:r>
                <a14:m>
                  <m:oMath xmlns:m="http://schemas.openxmlformats.org/officeDocument/2006/math">
                    <m:f>
                      <m:fPr>
                        <m:type m:val="skw"/>
                        <m:ctrlPr>
                          <a:rPr lang="es-EC" i="1">
                            <a:latin typeface="Cambria Math" panose="02040503050406030204" pitchFamily="18" charset="0"/>
                          </a:rPr>
                        </m:ctrlPr>
                      </m:fPr>
                      <m:num>
                        <m:r>
                          <a:rPr lang="es-EC" i="1">
                            <a:latin typeface="Cambria Math" panose="02040503050406030204" pitchFamily="18" charset="0"/>
                          </a:rPr>
                          <m:t>𝑆</m:t>
                        </m:r>
                      </m:num>
                      <m:den>
                        <m:r>
                          <a:rPr lang="es-EC" i="1">
                            <a:latin typeface="Cambria Math" panose="02040503050406030204" pitchFamily="18" charset="0"/>
                          </a:rPr>
                          <m:t>𝑚</m:t>
                        </m:r>
                      </m:den>
                    </m:f>
                  </m:oMath>
                </a14:m>
                <a:r>
                  <a:rPr lang="es-EC" dirty="0"/>
                  <a:t> y permeabilidad relativa de 1, parámetros clave para simulaciones en </a:t>
                </a:r>
                <a:r>
                  <a:rPr lang="es-EC" dirty="0" err="1"/>
                  <a:t>Feko</a:t>
                </a:r>
                <a:r>
                  <a:rPr lang="es-EC" dirty="0"/>
                  <a:t> y análisis de perdidas por propagación para eficiencia de blindajes en Matlab. </a:t>
                </a:r>
              </a:p>
              <a:p>
                <a:pPr marL="514350" indent="-285750" algn="just">
                  <a:lnSpc>
                    <a:spcPct val="200000"/>
                  </a:lnSpc>
                  <a:buFont typeface="Arial" panose="020B0604020202020204" pitchFamily="34" charset="0"/>
                  <a:buChar char="•"/>
                </a:pPr>
                <a:r>
                  <a:rPr lang="es-EC" dirty="0"/>
                  <a:t>Se determinó que un modelo de propagación basado en pérdidas por absorción, reflexión y un factor de múltiples reflexiones permite determinar la atenuación en dB cuando una señal electromagnética incide en un blindaje, con lo cual también se conoce la eficiencia del blindaje ante un ataque electromagnético.</a:t>
                </a:r>
              </a:p>
              <a:p>
                <a:pPr marL="228600" algn="just">
                  <a:lnSpc>
                    <a:spcPct val="200000"/>
                  </a:lnSpc>
                  <a:spcAft>
                    <a:spcPts val="0"/>
                  </a:spcAft>
                </a:pPr>
                <a:endParaRPr lang="es-EC" dirty="0">
                  <a:solidFill>
                    <a:srgbClr val="000000"/>
                  </a:solidFill>
                  <a:latin typeface="Calibri" panose="020F0502020204030204" pitchFamily="34" charset="0"/>
                  <a:ea typeface="Calibri" panose="020F0502020204030204" pitchFamily="34" charset="0"/>
                </a:endParaRPr>
              </a:p>
            </p:txBody>
          </p:sp>
        </mc:Choice>
        <mc:Fallback xmlns="">
          <p:sp>
            <p:nvSpPr>
              <p:cNvPr id="2" name="Rectángulo 1">
                <a:extLst>
                  <a:ext uri="{FF2B5EF4-FFF2-40B4-BE49-F238E27FC236}">
                    <a16:creationId xmlns:a16="http://schemas.microsoft.com/office/drawing/2014/main" id="{60D66EA9-78BB-4FE7-8502-EA609E9F7F55}"/>
                  </a:ext>
                </a:extLst>
              </p:cNvPr>
              <p:cNvSpPr>
                <a:spLocks noRot="1" noChangeAspect="1" noMove="1" noResize="1" noEditPoints="1" noAdjustHandles="1" noChangeArrowheads="1" noChangeShapeType="1" noTextEdit="1"/>
              </p:cNvSpPr>
              <p:nvPr/>
            </p:nvSpPr>
            <p:spPr>
              <a:xfrm>
                <a:off x="283779" y="234573"/>
                <a:ext cx="11624442" cy="6108724"/>
              </a:xfrm>
              <a:prstGeom prst="rect">
                <a:avLst/>
              </a:prstGeom>
              <a:blipFill>
                <a:blip r:embed="rId4"/>
                <a:stretch>
                  <a:fillRect r="-472"/>
                </a:stretch>
              </a:blipFill>
            </p:spPr>
            <p:txBody>
              <a:bodyPr/>
              <a:lstStyle/>
              <a:p>
                <a:r>
                  <a:rPr lang="es-EC">
                    <a:noFill/>
                  </a:rPr>
                  <a:t> </a:t>
                </a:r>
              </a:p>
            </p:txBody>
          </p:sp>
        </mc:Fallback>
      </mc:AlternateContent>
    </p:spTree>
    <p:extLst>
      <p:ext uri="{BB962C8B-B14F-4D97-AF65-F5344CB8AC3E}">
        <p14:creationId xmlns:p14="http://schemas.microsoft.com/office/powerpoint/2010/main" val="1784011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457200" lvl="1" indent="0">
              <a:buNone/>
            </a:pPr>
            <a:endParaRPr lang="es-EC" sz="2800" dirty="0"/>
          </a:p>
          <a:p>
            <a:pPr marL="0" indent="0" algn="just">
              <a:buNone/>
            </a:pPr>
            <a:endParaRPr lang="es-MX" dirty="0"/>
          </a:p>
        </p:txBody>
      </p:sp>
      <p:sp>
        <p:nvSpPr>
          <p:cNvPr id="2" name="Rectángulo 1">
            <a:extLst>
              <a:ext uri="{FF2B5EF4-FFF2-40B4-BE49-F238E27FC236}">
                <a16:creationId xmlns:a16="http://schemas.microsoft.com/office/drawing/2014/main" id="{60D66EA9-78BB-4FE7-8502-EA609E9F7F55}"/>
              </a:ext>
            </a:extLst>
          </p:cNvPr>
          <p:cNvSpPr/>
          <p:nvPr/>
        </p:nvSpPr>
        <p:spPr>
          <a:xfrm>
            <a:off x="283779" y="234573"/>
            <a:ext cx="11624442" cy="5554726"/>
          </a:xfrm>
          <a:prstGeom prst="rect">
            <a:avLst/>
          </a:prstGeom>
        </p:spPr>
        <p:txBody>
          <a:bodyPr wrap="square">
            <a:spAutoFit/>
          </a:bodyPr>
          <a:lstStyle/>
          <a:p>
            <a:pPr marL="514350" indent="-285750" algn="just">
              <a:lnSpc>
                <a:spcPct val="200000"/>
              </a:lnSpc>
              <a:buFont typeface="Arial" panose="020B0604020202020204" pitchFamily="34" charset="0"/>
              <a:buChar char="•"/>
            </a:pPr>
            <a:r>
              <a:rPr lang="es-EC" dirty="0"/>
              <a:t>Se determinó que a la frecuencia de 70MHz las ondas electromagnéticas que llegan al blindaje se concentran en gran cantidad en la zona del conductor que es donde se ubican los sistemas electrónicos del vehículo e inducen corrientes, que con potencias a partir de los 500W hasta 1.5KW logran inhabilitar dichos sistemas ya que estas corrientes inducidas son superiores a las soportadas por estos dispositivos electrónicos.</a:t>
            </a:r>
          </a:p>
          <a:p>
            <a:pPr marL="514350" indent="-285750" algn="just">
              <a:lnSpc>
                <a:spcPct val="200000"/>
              </a:lnSpc>
              <a:spcAft>
                <a:spcPts val="0"/>
              </a:spcAft>
              <a:buFont typeface="Arial" panose="020B0604020202020204" pitchFamily="34" charset="0"/>
              <a:buChar char="•"/>
            </a:pPr>
            <a:r>
              <a:rPr lang="es-EC" dirty="0"/>
              <a:t>Se determina que los vehículos blindados de la familia AMX-13 de la Fuerza Terrestre tienen un blindaje efectivo en el caso de un ataque electromagnético que pretenda dañar los sistemas electrónicos en sus interior y que para lograr vulnerar ese blindaje y así averiar dichos sistemas se debe utilizar para el ataque una fuente electromagnética de alta potencia ya que se determinó que a una potencia de 1.5KW se inducen al interior del vehículo corrientes superiores a 3A que logran  inhabilitar a los dispositivos electrónicos del vehículo.</a:t>
            </a:r>
          </a:p>
          <a:p>
            <a:pPr marL="514350" indent="-285750" algn="just">
              <a:lnSpc>
                <a:spcPct val="200000"/>
              </a:lnSpc>
              <a:spcAft>
                <a:spcPts val="0"/>
              </a:spcAft>
              <a:buFont typeface="Arial" panose="020B0604020202020204" pitchFamily="34" charset="0"/>
              <a:buChar char="•"/>
            </a:pPr>
            <a:endParaRPr lang="es-EC"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02155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9534B379-D61F-4898-8A30-82B89E93AC52}"/>
              </a:ext>
            </a:extLst>
          </p:cNvPr>
          <p:cNvSpPr txBox="1">
            <a:spLocks/>
          </p:cNvSpPr>
          <p:nvPr/>
        </p:nvSpPr>
        <p:spPr>
          <a:xfrm>
            <a:off x="877937" y="1909000"/>
            <a:ext cx="10488455"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7200" b="1" dirty="0">
                <a:latin typeface="Rockwell (Body)"/>
              </a:rPr>
              <a:t>RECOMENDACIONES</a:t>
            </a:r>
            <a:endParaRPr lang="es-ES" sz="7200" b="1" dirty="0">
              <a:latin typeface="Rockwell (Body)"/>
            </a:endParaRPr>
          </a:p>
        </p:txBody>
      </p:sp>
    </p:spTree>
    <p:extLst>
      <p:ext uri="{BB962C8B-B14F-4D97-AF65-F5344CB8AC3E}">
        <p14:creationId xmlns:p14="http://schemas.microsoft.com/office/powerpoint/2010/main" val="447470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457200" lvl="1" indent="0">
              <a:buNone/>
            </a:pPr>
            <a:endParaRPr lang="es-EC" sz="2800" dirty="0"/>
          </a:p>
          <a:p>
            <a:pPr marL="0" indent="0" algn="just">
              <a:buNone/>
            </a:pPr>
            <a:endParaRPr lang="es-MX" dirty="0"/>
          </a:p>
        </p:txBody>
      </p:sp>
      <p:sp>
        <p:nvSpPr>
          <p:cNvPr id="2" name="Rectángulo 1">
            <a:extLst>
              <a:ext uri="{FF2B5EF4-FFF2-40B4-BE49-F238E27FC236}">
                <a16:creationId xmlns:a16="http://schemas.microsoft.com/office/drawing/2014/main" id="{60D66EA9-78BB-4FE7-8502-EA609E9F7F55}"/>
              </a:ext>
            </a:extLst>
          </p:cNvPr>
          <p:cNvSpPr/>
          <p:nvPr/>
        </p:nvSpPr>
        <p:spPr>
          <a:xfrm>
            <a:off x="283779" y="234573"/>
            <a:ext cx="11624442" cy="6108724"/>
          </a:xfrm>
          <a:prstGeom prst="rect">
            <a:avLst/>
          </a:prstGeom>
        </p:spPr>
        <p:txBody>
          <a:bodyPr wrap="square">
            <a:spAutoFit/>
          </a:bodyPr>
          <a:lstStyle/>
          <a:p>
            <a:pPr marL="514350" indent="-285750" algn="just">
              <a:lnSpc>
                <a:spcPct val="200000"/>
              </a:lnSpc>
              <a:buFont typeface="Arial" panose="020B0604020202020204" pitchFamily="34" charset="0"/>
              <a:buChar char="•"/>
            </a:pPr>
            <a:r>
              <a:rPr lang="es-EC" dirty="0"/>
              <a:t>Se recomienda el uso de herramientas de diseño externas en las que se tenga conocimiento si se desea realizar una simulación en algún tipo de estructura, dado que es posible la importación de dicha estructura a CADFEKO para su posterior edición, modificación y simulación, esto se lo puede realizar si se da el caso de no comprender como funciona la herramienta de diseño que proporciona </a:t>
            </a:r>
            <a:r>
              <a:rPr lang="es-EC" dirty="0" err="1"/>
              <a:t>Feko</a:t>
            </a:r>
            <a:r>
              <a:rPr lang="es-EC" dirty="0"/>
              <a:t>.</a:t>
            </a:r>
          </a:p>
          <a:p>
            <a:pPr marL="514350" indent="-285750" algn="just">
              <a:lnSpc>
                <a:spcPct val="200000"/>
              </a:lnSpc>
              <a:buFont typeface="Arial" panose="020B0604020202020204" pitchFamily="34" charset="0"/>
              <a:buChar char="•"/>
            </a:pPr>
            <a:r>
              <a:rPr lang="es-EC" dirty="0"/>
              <a:t>Es recomendable la utilización de colores para la distinción de las diferentes capas que puedan conformar a una estructura o modelo 3D con el que se desee trabajar ya que cada capa está representando a un material de construcción diferente y por ende tiene diferente configuración.</a:t>
            </a:r>
          </a:p>
          <a:p>
            <a:pPr marL="514350" indent="-285750" algn="just">
              <a:lnSpc>
                <a:spcPct val="200000"/>
              </a:lnSpc>
              <a:buFont typeface="Arial" panose="020B0604020202020204" pitchFamily="34" charset="0"/>
              <a:buChar char="•"/>
            </a:pPr>
            <a:r>
              <a:rPr lang="es-EC" dirty="0"/>
              <a:t>Se recomienda la utilización de un barrido de frecuencias en </a:t>
            </a:r>
            <a:r>
              <a:rPr lang="es-EC" dirty="0" err="1"/>
              <a:t>Feko</a:t>
            </a:r>
            <a:r>
              <a:rPr lang="es-EC" dirty="0"/>
              <a:t> ya que esto resulta ser una herramienta útil para un análisis más efectivo ya que en una misma simulación se puede observar cómo afecta el ataque electromagnético al blindaje a distintas de frecuencias.</a:t>
            </a:r>
          </a:p>
          <a:p>
            <a:pPr marL="514350" indent="-285750" algn="just">
              <a:lnSpc>
                <a:spcPct val="200000"/>
              </a:lnSpc>
              <a:buFont typeface="Arial" panose="020B0604020202020204" pitchFamily="34" charset="0"/>
              <a:buChar char="•"/>
            </a:pPr>
            <a:endParaRPr lang="es-EC"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46924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457200" lvl="1" indent="0">
              <a:buNone/>
            </a:pPr>
            <a:endParaRPr lang="es-EC" sz="2800" dirty="0"/>
          </a:p>
          <a:p>
            <a:pPr marL="0" indent="0" algn="just">
              <a:buNone/>
            </a:pPr>
            <a:endParaRPr lang="es-MX" dirty="0"/>
          </a:p>
        </p:txBody>
      </p:sp>
      <p:sp>
        <p:nvSpPr>
          <p:cNvPr id="2" name="Rectángulo 1">
            <a:extLst>
              <a:ext uri="{FF2B5EF4-FFF2-40B4-BE49-F238E27FC236}">
                <a16:creationId xmlns:a16="http://schemas.microsoft.com/office/drawing/2014/main" id="{60D66EA9-78BB-4FE7-8502-EA609E9F7F55}"/>
              </a:ext>
            </a:extLst>
          </p:cNvPr>
          <p:cNvSpPr/>
          <p:nvPr/>
        </p:nvSpPr>
        <p:spPr>
          <a:xfrm>
            <a:off x="283779" y="234573"/>
            <a:ext cx="11624442" cy="3892732"/>
          </a:xfrm>
          <a:prstGeom prst="rect">
            <a:avLst/>
          </a:prstGeom>
        </p:spPr>
        <p:txBody>
          <a:bodyPr wrap="square">
            <a:spAutoFit/>
          </a:bodyPr>
          <a:lstStyle/>
          <a:p>
            <a:pPr marL="514350" indent="-285750" algn="just">
              <a:lnSpc>
                <a:spcPct val="200000"/>
              </a:lnSpc>
              <a:buFont typeface="Arial" panose="020B0604020202020204" pitchFamily="34" charset="0"/>
              <a:buChar char="•"/>
            </a:pPr>
            <a:r>
              <a:rPr lang="es-EC" dirty="0"/>
              <a:t>Se recomienda que antes de ejecutar una simulación con las configuraciones pre determinadas en </a:t>
            </a:r>
            <a:r>
              <a:rPr lang="es-EC" dirty="0" err="1"/>
              <a:t>Feko</a:t>
            </a:r>
            <a:r>
              <a:rPr lang="es-EC" dirty="0"/>
              <a:t> se debe conocer acerca de los métodos de solución que presenta este software ya que cada uno de estos métodos se adapta mejor o no al tipo de simulación que se necesite realizar.</a:t>
            </a:r>
          </a:p>
          <a:p>
            <a:pPr marL="514350" indent="-285750" algn="just">
              <a:lnSpc>
                <a:spcPct val="200000"/>
              </a:lnSpc>
              <a:buFont typeface="Arial" panose="020B0604020202020204" pitchFamily="34" charset="0"/>
              <a:buChar char="•"/>
            </a:pPr>
            <a:r>
              <a:rPr lang="es-EC" dirty="0"/>
              <a:t>Es recomendable que cuando se desee realizar un estudio amplio y en un ambiente más cercano a la realidad se utilice </a:t>
            </a:r>
            <a:r>
              <a:rPr lang="es-EC" dirty="0" err="1"/>
              <a:t>Feko</a:t>
            </a:r>
            <a:r>
              <a:rPr lang="es-EC" dirty="0"/>
              <a:t> ya que posee gran cantidad de herramientas para el análisis tales como patrones de radiación, corrientes, potencia mientras que si se desea realizar un análisis rápido del blindaje la aplicación </a:t>
            </a:r>
            <a:r>
              <a:rPr lang="es-EC" dirty="0" err="1"/>
              <a:t>Shielding</a:t>
            </a:r>
            <a:r>
              <a:rPr lang="es-EC" dirty="0"/>
              <a:t> </a:t>
            </a:r>
            <a:r>
              <a:rPr lang="es-EC" dirty="0" err="1"/>
              <a:t>Analyzer</a:t>
            </a:r>
            <a:r>
              <a:rPr lang="es-EC" dirty="0"/>
              <a:t> desarrollada en Matlab es buena opción por bajos costos computacionales y menor tiempo de ejecución. </a:t>
            </a:r>
            <a:endParaRPr lang="es-EC"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5562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453683" y="2951246"/>
            <a:ext cx="11738317" cy="20530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a:latin typeface="Rockwell (Body)"/>
                <a:ea typeface="+mn-ea"/>
                <a:cs typeface="Times New Roman" panose="02020603050405020304" pitchFamily="18" charset="0"/>
              </a:rPr>
              <a:t>GRACIAS POR SU ATENCIÓN</a:t>
            </a:r>
          </a:p>
        </p:txBody>
      </p:sp>
    </p:spTree>
    <p:extLst>
      <p:ext uri="{BB962C8B-B14F-4D97-AF65-F5344CB8AC3E}">
        <p14:creationId xmlns:p14="http://schemas.microsoft.com/office/powerpoint/2010/main" val="370391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8A23377A-D402-443D-A090-0D78B9DD70F0}"/>
              </a:ext>
            </a:extLst>
          </p:cNvPr>
          <p:cNvSpPr txBox="1">
            <a:spLocks/>
          </p:cNvSpPr>
          <p:nvPr/>
        </p:nvSpPr>
        <p:spPr>
          <a:xfrm>
            <a:off x="-2190132" y="714300"/>
            <a:ext cx="10871036" cy="1356360"/>
          </a:xfrm>
          <a:prstGeom prst="rect">
            <a:avLst/>
          </a:prstGeom>
        </p:spPr>
        <p:txBody>
          <a:bodyPr>
            <a:normAutofit fontScale="975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cap="none" dirty="0">
                <a:ln w="0"/>
                <a:solidFill>
                  <a:schemeClr val="tx1"/>
                </a:solidFill>
                <a:effectLst>
                  <a:outerShdw blurRad="38100" dist="19050" dir="2700000" algn="tl" rotWithShape="0">
                    <a:schemeClr val="dk1">
                      <a:alpha val="40000"/>
                    </a:schemeClr>
                  </a:outerShdw>
                </a:effectLst>
                <a:latin typeface="Rockwell (Body)"/>
              </a:rPr>
              <a:t>INTRODUCCIÓN</a:t>
            </a:r>
            <a:endParaRPr lang="es-ES" b="1" dirty="0">
              <a:latin typeface="Rockwell (Body)"/>
            </a:endParaRPr>
          </a:p>
        </p:txBody>
      </p:sp>
      <p:sp>
        <p:nvSpPr>
          <p:cNvPr id="4" name="Marcador de contenido 2"/>
          <p:cNvSpPr txBox="1">
            <a:spLocks/>
          </p:cNvSpPr>
          <p:nvPr/>
        </p:nvSpPr>
        <p:spPr>
          <a:xfrm>
            <a:off x="838200" y="1603337"/>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dirty="0"/>
              <a:t>En el presente proyecto se realizó la caracterización y simulación de un modelo de propagación que permita determinar los rangos de potencia, frecuencias y corrientes que puedan averiar a los sistemas electrónicos de los vehículos blindados de las Fuerzas Armadas.</a:t>
            </a:r>
          </a:p>
          <a:p>
            <a:pPr marL="0" indent="0" algn="just">
              <a:buNone/>
            </a:pPr>
            <a:r>
              <a:rPr lang="es-EC" dirty="0"/>
              <a:t>Como herramientas de análisis se utilizó el software de simulación electromagnética </a:t>
            </a:r>
            <a:r>
              <a:rPr lang="es-EC" dirty="0" err="1"/>
              <a:t>Feko</a:t>
            </a:r>
            <a:r>
              <a:rPr lang="es-EC" dirty="0"/>
              <a:t> para un estudio en un ambiente real y con un modelo en 3D, también se desarrolló una aplicación en Matlab para un rápido estudio de efectividad y pérdidas del blindaje de un vehículo militar.</a:t>
            </a:r>
          </a:p>
        </p:txBody>
      </p:sp>
    </p:spTree>
    <p:extLst>
      <p:ext uri="{BB962C8B-B14F-4D97-AF65-F5344CB8AC3E}">
        <p14:creationId xmlns:p14="http://schemas.microsoft.com/office/powerpoint/2010/main" val="190084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4" name="Marcador de contenido 2"/>
          <p:cNvSpPr txBox="1">
            <a:spLocks/>
          </p:cNvSpPr>
          <p:nvPr/>
        </p:nvSpPr>
        <p:spPr>
          <a:xfrm>
            <a:off x="475592" y="1465078"/>
            <a:ext cx="5404946" cy="31069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C" dirty="0"/>
          </a:p>
        </p:txBody>
      </p:sp>
      <p:sp>
        <p:nvSpPr>
          <p:cNvPr id="6" name="Marcador de contenido 2"/>
          <p:cNvSpPr txBox="1">
            <a:spLocks/>
          </p:cNvSpPr>
          <p:nvPr/>
        </p:nvSpPr>
        <p:spPr>
          <a:xfrm>
            <a:off x="475592" y="1524188"/>
            <a:ext cx="11190892" cy="430765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t>El concepto de guerra electrónica en la actualidad es una realidad en desarrollo por los ejércitos a nivel mundial. La inutilización y averías en sistemas electrónicos como son los de comunicación, navegación e incluso armamentístico generan un gran interés ya que consisten en causar graves daños a la maquinaria de defensa del enemigo sin exponer a personal militar a un combate directo.</a:t>
            </a:r>
          </a:p>
          <a:p>
            <a:pPr marL="0" indent="0" algn="just">
              <a:buNone/>
            </a:pPr>
            <a:r>
              <a:rPr lang="es-MX" dirty="0"/>
              <a:t>Los ataques electromagnéticos para causar daños en sistemas electrónicos juegan un papel importante ya que el desarrollo de armas tales como cañones electromagnéticos de alta potencia en pruebas militares han sido capaces no solo de vulnerar un blindaje y causar daños en equipos electrónicos por las altas corrientes inducidas sino que se logrado destruir el blindaje.</a:t>
            </a:r>
            <a:endParaRPr lang="es-EC" dirty="0"/>
          </a:p>
        </p:txBody>
      </p:sp>
      <p:sp>
        <p:nvSpPr>
          <p:cNvPr id="7" name="Título 1">
            <a:extLst>
              <a:ext uri="{FF2B5EF4-FFF2-40B4-BE49-F238E27FC236}">
                <a16:creationId xmlns:a16="http://schemas.microsoft.com/office/drawing/2014/main" id="{8A23377A-D402-443D-A090-0D78B9DD70F0}"/>
              </a:ext>
            </a:extLst>
          </p:cNvPr>
          <p:cNvSpPr txBox="1">
            <a:spLocks/>
          </p:cNvSpPr>
          <p:nvPr/>
        </p:nvSpPr>
        <p:spPr>
          <a:xfrm>
            <a:off x="475592" y="469199"/>
            <a:ext cx="10871036" cy="992082"/>
          </a:xfrm>
          <a:prstGeom prst="rect">
            <a:avLst/>
          </a:prstGeom>
        </p:spPr>
        <p:txBody>
          <a:bodyPr>
            <a:normAutofit fontScale="975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cap="none" dirty="0">
                <a:ln w="0"/>
                <a:solidFill>
                  <a:schemeClr val="tx1"/>
                </a:solidFill>
                <a:effectLst>
                  <a:outerShdw blurRad="38100" dist="19050" dir="2700000" algn="tl" rotWithShape="0">
                    <a:schemeClr val="dk1">
                      <a:alpha val="40000"/>
                    </a:schemeClr>
                  </a:outerShdw>
                </a:effectLst>
                <a:latin typeface="Rockwell (Body)"/>
              </a:rPr>
              <a:t>JUSTIFICACIÓN</a:t>
            </a:r>
            <a:endParaRPr lang="es-ES" b="1" dirty="0">
              <a:latin typeface="Rockwell (Body)"/>
            </a:endParaRPr>
          </a:p>
        </p:txBody>
      </p:sp>
    </p:spTree>
    <p:extLst>
      <p:ext uri="{BB962C8B-B14F-4D97-AF65-F5344CB8AC3E}">
        <p14:creationId xmlns:p14="http://schemas.microsoft.com/office/powerpoint/2010/main" val="150341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0" y="0"/>
            <a:ext cx="12272907" cy="6858000"/>
          </a:xfrm>
          <a:prstGeom prst="rect">
            <a:avLst/>
          </a:prstGeom>
        </p:spPr>
      </p:pic>
      <p:sp>
        <p:nvSpPr>
          <p:cNvPr id="3" name="Título 1">
            <a:extLst>
              <a:ext uri="{FF2B5EF4-FFF2-40B4-BE49-F238E27FC236}">
                <a16:creationId xmlns:a16="http://schemas.microsoft.com/office/drawing/2014/main" id="{4A2BB734-2492-432F-9324-A7EDC4C59B4C}"/>
              </a:ext>
            </a:extLst>
          </p:cNvPr>
          <p:cNvSpPr txBox="1">
            <a:spLocks/>
          </p:cNvSpPr>
          <p:nvPr/>
        </p:nvSpPr>
        <p:spPr>
          <a:xfrm>
            <a:off x="-14288" y="0"/>
            <a:ext cx="4334040" cy="804672"/>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cap="none" dirty="0">
                <a:ln w="0"/>
                <a:solidFill>
                  <a:schemeClr val="tx1"/>
                </a:solidFill>
                <a:effectLst>
                  <a:outerShdw blurRad="38100" dist="19050" dir="2700000" algn="tl" rotWithShape="0">
                    <a:schemeClr val="dk1">
                      <a:alpha val="40000"/>
                    </a:schemeClr>
                  </a:outerShdw>
                </a:effectLst>
                <a:latin typeface="Rockwell (Body)"/>
              </a:rPr>
              <a:t>OBJETIVOS</a:t>
            </a:r>
          </a:p>
        </p:txBody>
      </p:sp>
      <p:graphicFrame>
        <p:nvGraphicFramePr>
          <p:cNvPr id="4" name="3 Diagrama"/>
          <p:cNvGraphicFramePr/>
          <p:nvPr>
            <p:extLst>
              <p:ext uri="{D42A27DB-BD31-4B8C-83A1-F6EECF244321}">
                <p14:modId xmlns:p14="http://schemas.microsoft.com/office/powerpoint/2010/main" val="3200880847"/>
              </p:ext>
            </p:extLst>
          </p:nvPr>
        </p:nvGraphicFramePr>
        <p:xfrm>
          <a:off x="772511" y="945931"/>
          <a:ext cx="10011103" cy="5092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367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772540" y="568342"/>
            <a:ext cx="12470515" cy="9924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sz="4800" cap="none" dirty="0">
                <a:ln w="0"/>
                <a:solidFill>
                  <a:schemeClr val="tx1"/>
                </a:solidFill>
                <a:effectLst>
                  <a:outerShdw blurRad="38100" dist="19050" dir="2700000" algn="tl" rotWithShape="0">
                    <a:schemeClr val="dk1">
                      <a:alpha val="40000"/>
                    </a:schemeClr>
                  </a:outerShdw>
                </a:effectLst>
                <a:latin typeface="Rockwell (Body)"/>
              </a:rPr>
              <a:t>CONSTRUCCION 3D DEL VEHÍCULO</a:t>
            </a:r>
          </a:p>
        </p:txBody>
      </p:sp>
      <p:sp>
        <p:nvSpPr>
          <p:cNvPr id="4" name="Marcador de contenido 2"/>
          <p:cNvSpPr txBox="1">
            <a:spLocks/>
          </p:cNvSpPr>
          <p:nvPr/>
        </p:nvSpPr>
        <p:spPr>
          <a:xfrm>
            <a:off x="475591" y="1465078"/>
            <a:ext cx="11222383" cy="46715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t>Para la construcción 3D del vehículo blindado es posible la construcción directa en la herramienta CADFEKO o en un software de diseño y su importación a CADFEKO.</a:t>
            </a:r>
          </a:p>
          <a:p>
            <a:pPr marL="0" indent="0" algn="just">
              <a:buNone/>
            </a:pPr>
            <a:r>
              <a:rPr lang="es-MX" dirty="0"/>
              <a:t>Con la ayuda del software SOLIDWORKS se realiza la construcción del modelo en 3D del vehículo blindado y se realiza su importación a CADFEKO, en la cual se da las características necesarias para la simulación como son:</a:t>
            </a:r>
          </a:p>
          <a:p>
            <a:pPr algn="just"/>
            <a:r>
              <a:rPr lang="es-MX" dirty="0"/>
              <a:t>Tipo de material (aluminio 5083)</a:t>
            </a:r>
          </a:p>
          <a:p>
            <a:pPr algn="just"/>
            <a:r>
              <a:rPr lang="es-MX" dirty="0"/>
              <a:t>Conductividad del material</a:t>
            </a:r>
          </a:p>
          <a:p>
            <a:pPr algn="just"/>
            <a:r>
              <a:rPr lang="es-MX" dirty="0"/>
              <a:t>Permeabilidad del material</a:t>
            </a:r>
          </a:p>
          <a:p>
            <a:pPr algn="just"/>
            <a:r>
              <a:rPr lang="es-MX" dirty="0"/>
              <a:t>Grosor del material</a:t>
            </a:r>
          </a:p>
          <a:p>
            <a:pPr algn="just"/>
            <a:endParaRPr lang="es-MX" dirty="0"/>
          </a:p>
        </p:txBody>
      </p:sp>
    </p:spTree>
    <p:extLst>
      <p:ext uri="{BB962C8B-B14F-4D97-AF65-F5344CB8AC3E}">
        <p14:creationId xmlns:p14="http://schemas.microsoft.com/office/powerpoint/2010/main" val="85603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0" y="472755"/>
            <a:ext cx="8849360" cy="804672"/>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cap="none" dirty="0">
                <a:ln w="0"/>
                <a:solidFill>
                  <a:schemeClr val="tx1"/>
                </a:solidFill>
                <a:effectLst>
                  <a:outerShdw blurRad="38100" dist="19050" dir="2700000" algn="tl" rotWithShape="0">
                    <a:schemeClr val="dk1">
                      <a:alpha val="40000"/>
                    </a:schemeClr>
                  </a:outerShdw>
                </a:effectLst>
                <a:latin typeface="Rockwell (Body)"/>
              </a:rPr>
              <a:t>FUENTE DE ATAQUE</a:t>
            </a:r>
          </a:p>
        </p:txBody>
      </p:sp>
      <mc:AlternateContent xmlns:mc="http://schemas.openxmlformats.org/markup-compatibility/2006" xmlns:a14="http://schemas.microsoft.com/office/drawing/2010/main">
        <mc:Choice Requires="a14">
          <p:sp>
            <p:nvSpPr>
              <p:cNvPr id="4" name="Marcador de contenido 2"/>
              <p:cNvSpPr txBox="1">
                <a:spLocks/>
              </p:cNvSpPr>
              <p:nvPr/>
            </p:nvSpPr>
            <p:spPr>
              <a:xfrm>
                <a:off x="475591" y="1465078"/>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000" dirty="0"/>
                  <a:t>La fuente de ataque al vehículo es una antena dipolo con las siguientes características:	</a:t>
                </a:r>
              </a:p>
              <a:p>
                <a:pPr lvl="0"/>
                <a:r>
                  <a:rPr lang="es-ES" sz="2000" dirty="0"/>
                  <a:t>Frecuencia </a:t>
                </a:r>
                <a14:m>
                  <m:oMath xmlns:m="http://schemas.openxmlformats.org/officeDocument/2006/math">
                    <m:r>
                      <a:rPr lang="es-ES" sz="2000" i="1">
                        <a:latin typeface="Cambria Math" panose="02040503050406030204" pitchFamily="18" charset="0"/>
                      </a:rPr>
                      <m:t>6</m:t>
                    </m:r>
                    <m:r>
                      <a:rPr lang="es-ES" sz="2000" i="1">
                        <a:latin typeface="Cambria Math"/>
                      </a:rPr>
                      <m:t>00</m:t>
                    </m:r>
                    <m:r>
                      <a:rPr lang="es-ES" sz="2000" i="1">
                        <a:latin typeface="Cambria Math"/>
                      </a:rPr>
                      <m:t>𝑀𝐻𝑧</m:t>
                    </m:r>
                  </m:oMath>
                </a14:m>
                <a:endParaRPr lang="es-EC" sz="2000" dirty="0"/>
              </a:p>
              <a:p>
                <a:pPr lvl="0"/>
                <a:r>
                  <a:rPr lang="es-ES" sz="2000" dirty="0"/>
                  <a:t>Longitud del dipolo : </a:t>
                </a:r>
                <a14:m>
                  <m:oMath xmlns:m="http://schemas.openxmlformats.org/officeDocument/2006/math">
                    <m:r>
                      <a:rPr lang="es-ES" sz="2000" i="1">
                        <a:latin typeface="Cambria Math"/>
                      </a:rPr>
                      <m:t>𝜆</m:t>
                    </m:r>
                    <m:r>
                      <a:rPr lang="es-ES" sz="2000" i="1">
                        <a:latin typeface="Cambria Math"/>
                      </a:rPr>
                      <m:t>/2</m:t>
                    </m:r>
                  </m:oMath>
                </a14:m>
                <a:endParaRPr lang="es-EC" sz="2000" dirty="0"/>
              </a:p>
              <a:p>
                <a:pPr lvl="0"/>
                <a:r>
                  <a:rPr lang="es-ES" sz="2000" dirty="0"/>
                  <a:t>Impedancia: </a:t>
                </a:r>
                <a14:m>
                  <m:oMath xmlns:m="http://schemas.openxmlformats.org/officeDocument/2006/math">
                    <m:r>
                      <a:rPr lang="es-ES" sz="2000" i="1">
                        <a:latin typeface="Cambria Math"/>
                      </a:rPr>
                      <m:t>50Ω</m:t>
                    </m:r>
                  </m:oMath>
                </a14:m>
                <a:endParaRPr lang="es-EC" sz="2000" dirty="0"/>
              </a:p>
              <a:p>
                <a:pPr lvl="0"/>
                <a:r>
                  <a:rPr lang="es-ES" sz="2000" dirty="0"/>
                  <a:t>Ganancia: </a:t>
                </a:r>
                <a14:m>
                  <m:oMath xmlns:m="http://schemas.openxmlformats.org/officeDocument/2006/math">
                    <m:r>
                      <a:rPr lang="es-ES" sz="2000" i="1">
                        <a:latin typeface="Cambria Math"/>
                      </a:rPr>
                      <m:t>4 </m:t>
                    </m:r>
                    <m:r>
                      <a:rPr lang="es-ES" sz="2000" i="1">
                        <a:latin typeface="Cambria Math"/>
                      </a:rPr>
                      <m:t>𝑑𝐵</m:t>
                    </m:r>
                  </m:oMath>
                </a14:m>
                <a:endParaRPr lang="es-EC" sz="2000" dirty="0"/>
              </a:p>
              <a:p>
                <a:pPr marL="0" indent="0" algn="just">
                  <a:buNone/>
                </a:pPr>
                <a:endParaRPr lang="es-MX" dirty="0"/>
              </a:p>
            </p:txBody>
          </p:sp>
        </mc:Choice>
        <mc:Fallback xmlns="">
          <p:sp>
            <p:nvSpPr>
              <p:cNvPr id="4" name="Marcador de contenido 2"/>
              <p:cNvSpPr txBox="1">
                <a:spLocks noRot="1" noChangeAspect="1" noMove="1" noResize="1" noEditPoints="1" noAdjustHandles="1" noChangeArrowheads="1" noChangeShapeType="1" noTextEdit="1"/>
              </p:cNvSpPr>
              <p:nvPr/>
            </p:nvSpPr>
            <p:spPr>
              <a:xfrm>
                <a:off x="475591" y="1465078"/>
                <a:ext cx="11222383" cy="4336632"/>
              </a:xfrm>
              <a:prstGeom prst="rect">
                <a:avLst/>
              </a:prstGeom>
              <a:blipFill>
                <a:blip r:embed="rId5"/>
                <a:stretch>
                  <a:fillRect l="-543" t="-1404"/>
                </a:stretch>
              </a:blipFill>
            </p:spPr>
            <p:txBody>
              <a:bodyPr/>
              <a:lstStyle/>
              <a:p>
                <a:r>
                  <a:rPr lang="es-EC">
                    <a:noFill/>
                  </a:rPr>
                  <a:t> </a:t>
                </a:r>
              </a:p>
            </p:txBody>
          </p:sp>
        </mc:Fallback>
      </mc:AlternateContent>
      <p:pic>
        <p:nvPicPr>
          <p:cNvPr id="2" name="Imagen 1">
            <a:extLst>
              <a:ext uri="{FF2B5EF4-FFF2-40B4-BE49-F238E27FC236}">
                <a16:creationId xmlns:a16="http://schemas.microsoft.com/office/drawing/2014/main" id="{01C1561E-624F-4E04-8B09-E957227DB7C3}"/>
              </a:ext>
            </a:extLst>
          </p:cNvPr>
          <p:cNvPicPr>
            <a:picLocks noChangeAspect="1"/>
          </p:cNvPicPr>
          <p:nvPr/>
        </p:nvPicPr>
        <p:blipFill>
          <a:blip r:embed="rId6"/>
          <a:stretch>
            <a:fillRect/>
          </a:stretch>
        </p:blipFill>
        <p:spPr>
          <a:xfrm>
            <a:off x="3875087" y="2030730"/>
            <a:ext cx="8201025" cy="3467100"/>
          </a:xfrm>
          <a:prstGeom prst="rect">
            <a:avLst/>
          </a:prstGeom>
        </p:spPr>
      </p:pic>
    </p:spTree>
    <p:extLst>
      <p:ext uri="{BB962C8B-B14F-4D97-AF65-F5344CB8AC3E}">
        <p14:creationId xmlns:p14="http://schemas.microsoft.com/office/powerpoint/2010/main" val="157775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772540" y="568342"/>
            <a:ext cx="12470515" cy="9924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sz="4800" cap="none" dirty="0">
                <a:ln w="0"/>
                <a:solidFill>
                  <a:schemeClr val="tx1"/>
                </a:solidFill>
                <a:effectLst>
                  <a:outerShdw blurRad="38100" dist="19050" dir="2700000" algn="tl" rotWithShape="0">
                    <a:schemeClr val="dk1">
                      <a:alpha val="40000"/>
                    </a:schemeClr>
                  </a:outerShdw>
                </a:effectLst>
                <a:latin typeface="Rockwell (Body)"/>
              </a:rPr>
              <a:t>MODELO DE PROPAGACIÓN</a:t>
            </a:r>
          </a:p>
        </p:txBody>
      </p:sp>
      <mc:AlternateContent xmlns:mc="http://schemas.openxmlformats.org/markup-compatibility/2006" xmlns:a14="http://schemas.microsoft.com/office/drawing/2010/main">
        <mc:Choice Requires="a14">
          <p:sp>
            <p:nvSpPr>
              <p:cNvPr id="4" name="Marcador de contenido 2"/>
              <p:cNvSpPr txBox="1">
                <a:spLocks/>
              </p:cNvSpPr>
              <p:nvPr/>
            </p:nvSpPr>
            <p:spPr>
              <a:xfrm>
                <a:off x="475591" y="1465078"/>
                <a:ext cx="11222383" cy="48245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400" dirty="0"/>
                  <a:t>El modelo de propagación utilizado es un modelo basado en pérdidas por reflexión y absorción que se producen en un material de blindaje cuyas ecuaciones son las siguientes:</a:t>
                </a:r>
              </a:p>
              <a:p>
                <a:pPr marL="0" indent="0" algn="just">
                  <a:buNone/>
                </a:pPr>
                <a:r>
                  <a:rPr lang="es-EC" sz="2400" dirty="0"/>
                  <a:t>Para pérdidas por absorción:</a:t>
                </a:r>
              </a:p>
              <a:p>
                <a:pPr marL="0" indent="0" algn="just">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𝑑𝐵</m:t>
                          </m:r>
                        </m:sub>
                      </m:sSub>
                      <m:r>
                        <a:rPr lang="es-ES" i="1">
                          <a:latin typeface="Cambria Math" panose="02040503050406030204" pitchFamily="18" charset="0"/>
                        </a:rPr>
                        <m:t>=1314∗</m:t>
                      </m:r>
                      <m:sSub>
                        <m:sSubPr>
                          <m:ctrlPr>
                            <a:rPr lang="es-EC"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𝑐𝑚</m:t>
                          </m:r>
                        </m:sub>
                      </m:sSub>
                      <m:r>
                        <a:rPr lang="es-ES" i="1">
                          <a:latin typeface="Cambria Math" panose="02040503050406030204" pitchFamily="18" charset="0"/>
                        </a:rPr>
                        <m:t>∗</m:t>
                      </m:r>
                      <m:rad>
                        <m:radPr>
                          <m:degHide m:val="on"/>
                          <m:ctrlPr>
                            <a:rPr lang="es-EC" i="1">
                              <a:latin typeface="Cambria Math" panose="02040503050406030204" pitchFamily="18" charset="0"/>
                            </a:rPr>
                          </m:ctrlPr>
                        </m:radPr>
                        <m:deg/>
                        <m:e>
                          <m:sSub>
                            <m:sSubPr>
                              <m:ctrlPr>
                                <a:rPr lang="es-EC" i="1">
                                  <a:latin typeface="Cambria Math" panose="02040503050406030204" pitchFamily="18" charset="0"/>
                                </a:rPr>
                              </m:ctrlPr>
                            </m:sSubPr>
                            <m:e>
                              <m:r>
                                <a:rPr lang="es-ES" i="1">
                                  <a:latin typeface="Cambria Math" panose="02040503050406030204" pitchFamily="18" charset="0"/>
                                </a:rPr>
                                <m:t>𝜇</m:t>
                              </m:r>
                            </m:e>
                            <m:sub>
                              <m:r>
                                <a:rPr lang="es-ES" i="1">
                                  <a:latin typeface="Cambria Math" panose="02040503050406030204" pitchFamily="18" charset="0"/>
                                </a:rPr>
                                <m:t>𝑟</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𝑟</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𝑀𝐻𝑧</m:t>
                              </m:r>
                            </m:sub>
                          </m:sSub>
                        </m:e>
                      </m:rad>
                    </m:oMath>
                  </m:oMathPara>
                </a14:m>
                <a:endParaRPr lang="es-EC" dirty="0"/>
              </a:p>
              <a:p>
                <a:pPr marL="0" indent="0" algn="just">
                  <a:buNone/>
                </a:pPr>
                <a:r>
                  <a:rPr lang="es-EC" dirty="0"/>
                  <a:t>Para pérdidas por reflexión:</a:t>
                </a:r>
              </a:p>
              <a:p>
                <a:pPr marL="0" indent="0" algn="just">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𝑑𝐵</m:t>
                          </m:r>
                        </m:sub>
                      </m:sSub>
                      <m:r>
                        <a:rPr lang="es-ES" i="1">
                          <a:latin typeface="Cambria Math" panose="02040503050406030204" pitchFamily="18" charset="0"/>
                        </a:rPr>
                        <m:t>=108.1−10</m:t>
                      </m:r>
                      <m:func>
                        <m:funcPr>
                          <m:ctrlPr>
                            <a:rPr lang="es-EC" i="1">
                              <a:latin typeface="Cambria Math" panose="02040503050406030204" pitchFamily="18" charset="0"/>
                            </a:rPr>
                          </m:ctrlPr>
                        </m:funcPr>
                        <m:fName>
                          <m:r>
                            <m:rPr>
                              <m:sty m:val="p"/>
                            </m:rPr>
                            <a:rPr lang="es-ES">
                              <a:latin typeface="Cambria Math" panose="02040503050406030204" pitchFamily="18" charset="0"/>
                            </a:rPr>
                            <m:t>log</m:t>
                          </m:r>
                        </m:fName>
                        <m:e>
                          <m:d>
                            <m:dPr>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𝜇</m:t>
                                      </m:r>
                                    </m:e>
                                    <m:sub>
                                      <m:r>
                                        <a:rPr lang="es-ES" i="1">
                                          <a:latin typeface="Cambria Math" panose="02040503050406030204" pitchFamily="18" charset="0"/>
                                        </a:rPr>
                                        <m:t>𝑟</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𝑀𝐻𝑧</m:t>
                                      </m:r>
                                    </m:sub>
                                  </m:sSub>
                                </m:num>
                                <m:den>
                                  <m:sSub>
                                    <m:sSubPr>
                                      <m:ctrlPr>
                                        <a:rPr lang="es-EC" i="1">
                                          <a:latin typeface="Cambria Math" panose="02040503050406030204" pitchFamily="18" charset="0"/>
                                        </a:rPr>
                                      </m:ctrlPr>
                                    </m:sSubPr>
                                    <m:e>
                                      <m:r>
                                        <a:rPr lang="es-ES" i="1">
                                          <a:latin typeface="Cambria Math" panose="02040503050406030204" pitchFamily="18" charset="0"/>
                                        </a:rPr>
                                        <m:t>𝜎</m:t>
                                      </m:r>
                                    </m:e>
                                    <m:sub>
                                      <m:r>
                                        <a:rPr lang="es-ES" i="1">
                                          <a:latin typeface="Cambria Math" panose="02040503050406030204" pitchFamily="18" charset="0"/>
                                        </a:rPr>
                                        <m:t>𝑟</m:t>
                                      </m:r>
                                    </m:sub>
                                  </m:sSub>
                                </m:den>
                              </m:f>
                            </m:e>
                          </m:d>
                        </m:e>
                      </m:func>
                    </m:oMath>
                  </m:oMathPara>
                </a14:m>
                <a:endParaRPr lang="es-EC" dirty="0"/>
              </a:p>
              <a:p>
                <a:pPr marL="0" indent="0" algn="just">
                  <a:buNone/>
                </a:pPr>
                <a:r>
                  <a:rPr lang="es-EC" dirty="0"/>
                  <a:t>Los efectividad del blindaje se consigue:</a:t>
                </a:r>
              </a:p>
              <a:p>
                <a:pPr marL="0" indent="0" algn="just">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𝑑𝐵</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𝑑𝐵</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𝑑𝐵</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𝐵</m:t>
                          </m:r>
                        </m:e>
                        <m:sub>
                          <m:r>
                            <a:rPr lang="es-ES" i="1">
                              <a:latin typeface="Cambria Math" panose="02040503050406030204" pitchFamily="18" charset="0"/>
                            </a:rPr>
                            <m:t>𝑑𝐵</m:t>
                          </m:r>
                        </m:sub>
                      </m:sSub>
                      <m:r>
                        <m:rPr>
                          <m:nor/>
                        </m:rPr>
                        <a:rPr lang="es-ES"/>
                        <m:t>          </m:t>
                      </m:r>
                    </m:oMath>
                  </m:oMathPara>
                </a14:m>
                <a:endParaRPr lang="es-EC" dirty="0"/>
              </a:p>
              <a:p>
                <a:pPr marL="0" indent="0" algn="just">
                  <a:buNone/>
                </a:pPr>
                <a:endParaRPr lang="es-EC" dirty="0"/>
              </a:p>
              <a:p>
                <a:pPr marL="0" indent="0" algn="just">
                  <a:buNone/>
                </a:pPr>
                <a:endParaRPr lang="es-EC" dirty="0"/>
              </a:p>
              <a:p>
                <a:pPr marL="0" indent="0" algn="just">
                  <a:buNone/>
                </a:pPr>
                <a:endParaRPr lang="es-EC" sz="2400" dirty="0"/>
              </a:p>
              <a:p>
                <a:pPr marL="0" indent="0" algn="just">
                  <a:buNone/>
                </a:pPr>
                <a:endParaRPr lang="es-MX" dirty="0"/>
              </a:p>
              <a:p>
                <a:pPr marL="0" indent="0" algn="just">
                  <a:buNone/>
                </a:pPr>
                <a:endParaRPr lang="es-MX" dirty="0"/>
              </a:p>
            </p:txBody>
          </p:sp>
        </mc:Choice>
        <mc:Fallback xmlns="">
          <p:sp>
            <p:nvSpPr>
              <p:cNvPr id="4" name="Marcador de contenido 2"/>
              <p:cNvSpPr txBox="1">
                <a:spLocks noRot="1" noChangeAspect="1" noMove="1" noResize="1" noEditPoints="1" noAdjustHandles="1" noChangeArrowheads="1" noChangeShapeType="1" noTextEdit="1"/>
              </p:cNvSpPr>
              <p:nvPr/>
            </p:nvSpPr>
            <p:spPr>
              <a:xfrm>
                <a:off x="475591" y="1465078"/>
                <a:ext cx="11222383" cy="4824580"/>
              </a:xfrm>
              <a:prstGeom prst="rect">
                <a:avLst/>
              </a:prstGeom>
              <a:blipFill>
                <a:blip r:embed="rId5"/>
                <a:stretch>
                  <a:fillRect l="-1086" t="-1768" r="-869"/>
                </a:stretch>
              </a:blipFill>
            </p:spPr>
            <p:txBody>
              <a:bodyPr/>
              <a:lstStyle/>
              <a:p>
                <a:r>
                  <a:rPr lang="es-EC">
                    <a:noFill/>
                  </a:rPr>
                  <a:t> </a:t>
                </a:r>
              </a:p>
            </p:txBody>
          </p:sp>
        </mc:Fallback>
      </mc:AlternateContent>
    </p:spTree>
    <p:extLst>
      <p:ext uri="{BB962C8B-B14F-4D97-AF65-F5344CB8AC3E}">
        <p14:creationId xmlns:p14="http://schemas.microsoft.com/office/powerpoint/2010/main" val="113627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772540" y="568342"/>
            <a:ext cx="12470515" cy="9924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sz="4800" cap="none" dirty="0">
                <a:ln w="0"/>
                <a:solidFill>
                  <a:schemeClr val="tx1"/>
                </a:solidFill>
                <a:effectLst>
                  <a:outerShdw blurRad="38100" dist="19050" dir="2700000" algn="tl" rotWithShape="0">
                    <a:schemeClr val="dk1">
                      <a:alpha val="40000"/>
                    </a:schemeClr>
                  </a:outerShdw>
                </a:effectLst>
                <a:latin typeface="Rockwell (Body)"/>
              </a:rPr>
              <a:t>MODELO DE PROPAGACIÓN</a:t>
            </a:r>
          </a:p>
        </p:txBody>
      </p:sp>
      <mc:AlternateContent xmlns:mc="http://schemas.openxmlformats.org/markup-compatibility/2006" xmlns:a14="http://schemas.microsoft.com/office/drawing/2010/main">
        <mc:Choice Requires="a14">
          <p:sp>
            <p:nvSpPr>
              <p:cNvPr id="4" name="Marcador de contenido 2"/>
              <p:cNvSpPr txBox="1">
                <a:spLocks/>
              </p:cNvSpPr>
              <p:nvPr/>
            </p:nvSpPr>
            <p:spPr>
              <a:xfrm>
                <a:off x="475591" y="1465078"/>
                <a:ext cx="11222383" cy="48245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400" dirty="0"/>
                  <a:t>El factor de múltiples reflexiones B se presenta cuando la atenuación en las pérdidas por absorción es menor a los 9dB  y está dado por la siguiente ecuación:</a:t>
                </a:r>
              </a:p>
              <a:p>
                <a:pPr marL="0" indent="0" algn="just">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𝐵</m:t>
                          </m:r>
                        </m:e>
                        <m:sub>
                          <m:r>
                            <a:rPr lang="es-ES" i="1">
                              <a:latin typeface="Cambria Math" panose="02040503050406030204" pitchFamily="18" charset="0"/>
                            </a:rPr>
                            <m:t>𝑑𝐵</m:t>
                          </m:r>
                        </m:sub>
                      </m:sSub>
                      <m:r>
                        <a:rPr lang="es-ES" i="1">
                          <a:latin typeface="Cambria Math" panose="02040503050406030204" pitchFamily="18" charset="0"/>
                        </a:rPr>
                        <m:t>=20</m:t>
                      </m:r>
                      <m:func>
                        <m:funcPr>
                          <m:ctrlPr>
                            <a:rPr lang="es-EC" i="1">
                              <a:latin typeface="Cambria Math" panose="02040503050406030204" pitchFamily="18" charset="0"/>
                            </a:rPr>
                          </m:ctrlPr>
                        </m:funcPr>
                        <m:fName>
                          <m:r>
                            <m:rPr>
                              <m:sty m:val="p"/>
                            </m:rPr>
                            <a:rPr lang="es-ES">
                              <a:latin typeface="Cambria Math" panose="02040503050406030204" pitchFamily="18" charset="0"/>
                            </a:rPr>
                            <m:t>log</m:t>
                          </m:r>
                        </m:fName>
                        <m:e>
                          <m:d>
                            <m:dPr>
                              <m:ctrlPr>
                                <a:rPr lang="es-EC" i="1">
                                  <a:latin typeface="Cambria Math" panose="02040503050406030204" pitchFamily="18" charset="0"/>
                                </a:rPr>
                              </m:ctrlPr>
                            </m:dPr>
                            <m:e>
                              <m:r>
                                <a:rPr lang="es-ES" i="1">
                                  <a:latin typeface="Cambria Math" panose="02040503050406030204" pitchFamily="18" charset="0"/>
                                </a:rPr>
                                <m:t>1−</m:t>
                              </m:r>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2∗</m:t>
                                      </m:r>
                                      <m:r>
                                        <a:rPr lang="es-ES" i="1">
                                          <a:latin typeface="Cambria Math" panose="02040503050406030204" pitchFamily="18" charset="0"/>
                                        </a:rPr>
                                        <m:t>𝑡</m:t>
                                      </m:r>
                                    </m:num>
                                    <m:den>
                                      <m:r>
                                        <a:rPr lang="es-ES" i="1">
                                          <a:latin typeface="Cambria Math" panose="02040503050406030204" pitchFamily="18" charset="0"/>
                                        </a:rPr>
                                        <m:t>𝛿</m:t>
                                      </m:r>
                                    </m:den>
                                  </m:f>
                                </m:sup>
                              </m:sSup>
                            </m:e>
                          </m:d>
                        </m:e>
                      </m:func>
                    </m:oMath>
                  </m:oMathPara>
                </a14:m>
                <a:endParaRPr lang="es-EC" dirty="0"/>
              </a:p>
              <a:p>
                <a:pPr marL="0" indent="0" algn="just">
                  <a:buNone/>
                </a:pPr>
                <a:r>
                  <a:rPr lang="es-EC" sz="2400" dirty="0"/>
                  <a:t>Si se supero los 9dB de atenuación se considera despreciable.</a:t>
                </a:r>
              </a:p>
              <a:p>
                <a:pPr marL="0" indent="0" algn="just">
                  <a:buNone/>
                </a:pPr>
                <a:endParaRPr lang="es-EC" sz="2400" dirty="0"/>
              </a:p>
              <a:p>
                <a:pPr marL="0" indent="0" algn="just">
                  <a:buNone/>
                </a:pPr>
                <a:endParaRPr lang="es-EC" dirty="0"/>
              </a:p>
              <a:p>
                <a:pPr marL="0" indent="0" algn="just">
                  <a:buNone/>
                </a:pPr>
                <a:endParaRPr lang="es-EC" sz="2400" dirty="0"/>
              </a:p>
              <a:p>
                <a:pPr marL="0" indent="0" algn="just">
                  <a:buNone/>
                </a:pPr>
                <a:endParaRPr lang="es-MX" dirty="0"/>
              </a:p>
              <a:p>
                <a:pPr marL="0" indent="0" algn="just">
                  <a:buNone/>
                </a:pPr>
                <a:endParaRPr lang="es-MX" dirty="0"/>
              </a:p>
            </p:txBody>
          </p:sp>
        </mc:Choice>
        <mc:Fallback xmlns="">
          <p:sp>
            <p:nvSpPr>
              <p:cNvPr id="4" name="Marcador de contenido 2"/>
              <p:cNvSpPr txBox="1">
                <a:spLocks noRot="1" noChangeAspect="1" noMove="1" noResize="1" noEditPoints="1" noAdjustHandles="1" noChangeArrowheads="1" noChangeShapeType="1" noTextEdit="1"/>
              </p:cNvSpPr>
              <p:nvPr/>
            </p:nvSpPr>
            <p:spPr>
              <a:xfrm>
                <a:off x="475591" y="1465078"/>
                <a:ext cx="11222383" cy="4824580"/>
              </a:xfrm>
              <a:prstGeom prst="rect">
                <a:avLst/>
              </a:prstGeom>
              <a:blipFill>
                <a:blip r:embed="rId5"/>
                <a:stretch>
                  <a:fillRect l="-815" t="-1768" r="-869"/>
                </a:stretch>
              </a:blipFill>
            </p:spPr>
            <p:txBody>
              <a:bodyPr/>
              <a:lstStyle/>
              <a:p>
                <a:r>
                  <a:rPr lang="es-EC">
                    <a:noFill/>
                  </a:rPr>
                  <a:t> </a:t>
                </a:r>
              </a:p>
            </p:txBody>
          </p:sp>
        </mc:Fallback>
      </mc:AlternateContent>
    </p:spTree>
    <p:extLst>
      <p:ext uri="{BB962C8B-B14F-4D97-AF65-F5344CB8AC3E}">
        <p14:creationId xmlns:p14="http://schemas.microsoft.com/office/powerpoint/2010/main" val="37988474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8226</TotalTime>
  <Words>1773</Words>
  <Application>Microsoft Office PowerPoint</Application>
  <PresentationFormat>Panorámica</PresentationFormat>
  <Paragraphs>199</Paragraphs>
  <Slides>29</Slides>
  <Notes>24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Calibri Light</vt:lpstr>
      <vt:lpstr>Cambria Math</vt:lpstr>
      <vt:lpstr>Rockwell (Body)</vt:lpstr>
      <vt:lpstr>Times New Roman</vt:lpstr>
      <vt:lpstr>Tema de Office</vt:lpstr>
      <vt:lpstr>CARACTERIZACIÓN Y SIMULACIÓN DE UN MODELO DE PROPAGACIÓN PARA DETERMINAR LOS EFECTOS SECUNDARIOS QUE GENERAN SEÑALES ELECTROMAGNÉTICAS DE ALTA POTENCIA Y FRECUENCIAS CUANDO INCIDEN SOBRE LOS SISTEMAS ELECTRÓNICOS Y SUPERFICIE DE VEHÍCULOS DE FUERZAS ARMADAS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Orti</dc:creator>
  <cp:lastModifiedBy>JONATHAN LOPEZ</cp:lastModifiedBy>
  <cp:revision>183</cp:revision>
  <dcterms:created xsi:type="dcterms:W3CDTF">2017-08-13T19:11:25Z</dcterms:created>
  <dcterms:modified xsi:type="dcterms:W3CDTF">2020-01-14T23:23:41Z</dcterms:modified>
</cp:coreProperties>
</file>