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60" r:id="rId1"/>
    <p:sldMasterId id="2147483672" r:id="rId2"/>
  </p:sldMasterIdLst>
  <p:notesMasterIdLst>
    <p:notesMasterId r:id="rId39"/>
  </p:notesMasterIdLst>
  <p:sldIdLst>
    <p:sldId id="257" r:id="rId3"/>
    <p:sldId id="258" r:id="rId4"/>
    <p:sldId id="281" r:id="rId5"/>
    <p:sldId id="259" r:id="rId6"/>
    <p:sldId id="282" r:id="rId7"/>
    <p:sldId id="283" r:id="rId8"/>
    <p:sldId id="284" r:id="rId9"/>
    <p:sldId id="285" r:id="rId10"/>
    <p:sldId id="261" r:id="rId11"/>
    <p:sldId id="286" r:id="rId12"/>
    <p:sldId id="263" r:id="rId13"/>
    <p:sldId id="287" r:id="rId14"/>
    <p:sldId id="288" r:id="rId15"/>
    <p:sldId id="289" r:id="rId16"/>
    <p:sldId id="290" r:id="rId17"/>
    <p:sldId id="292" r:id="rId18"/>
    <p:sldId id="291" r:id="rId19"/>
    <p:sldId id="293" r:id="rId20"/>
    <p:sldId id="295" r:id="rId21"/>
    <p:sldId id="296" r:id="rId22"/>
    <p:sldId id="298" r:id="rId23"/>
    <p:sldId id="299" r:id="rId24"/>
    <p:sldId id="303" r:id="rId25"/>
    <p:sldId id="312" r:id="rId26"/>
    <p:sldId id="313" r:id="rId27"/>
    <p:sldId id="306" r:id="rId28"/>
    <p:sldId id="307" r:id="rId29"/>
    <p:sldId id="308" r:id="rId30"/>
    <p:sldId id="309" r:id="rId31"/>
    <p:sldId id="310" r:id="rId32"/>
    <p:sldId id="311" r:id="rId33"/>
    <p:sldId id="304" r:id="rId34"/>
    <p:sldId id="300" r:id="rId35"/>
    <p:sldId id="301" r:id="rId36"/>
    <p:sldId id="302"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54"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1" cap="none" spc="0" dirty="0" smtClean="0">
              <a:ln w="0"/>
              <a:solidFill>
                <a:schemeClr val="tx1"/>
              </a:solidFill>
              <a:effectLst>
                <a:outerShdw blurRad="38100" dist="19050" dir="2700000" algn="tl" rotWithShape="0">
                  <a:schemeClr val="dk1">
                    <a:alpha val="40000"/>
                  </a:schemeClr>
                </a:outerShdw>
              </a:effectLst>
            </a:rPr>
            <a:t>Objetivos</a:t>
          </a:r>
          <a:endParaRPr lang="es-EC" sz="1400" b="1" cap="none" spc="0" dirty="0">
            <a:ln w="0"/>
            <a:solidFill>
              <a:schemeClr val="tx1"/>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Descripción de la microrred electrotérmica</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40F30777-60AA-443A-97E2-3094052BBCFE}" srcId="{5A08616C-3A18-46CD-9CA0-74089D2BCFF2}" destId="{6042F47E-06CE-4ECD-AAF6-F9114B6D34C2}" srcOrd="1" destOrd="0" parTransId="{C67B0D30-7DA8-4AA0-B12F-05DEB2E77B83}" sibTransId="{50D44AAC-8F45-4696-A734-E6FB4E894B91}"/>
    <dgm:cxn modelId="{BFA6C43D-C479-4A54-A6C9-350B296416D7}" srcId="{5A08616C-3A18-46CD-9CA0-74089D2BCFF2}" destId="{F1B0E2B4-40A2-4CD9-9CD5-3A30A3043697}" srcOrd="5" destOrd="0" parTransId="{70FC67F6-929D-4F38-B933-E0C31183749E}" sibTransId="{C45DB1E0-CC2B-4C89-970E-E3232DA09662}"/>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8597E1F0-94EF-43DD-884B-44E4CC1C0B98}" type="presOf" srcId="{F875C58C-4961-4BEC-A0E4-B1BE7B722C4D}" destId="{8A357B76-B250-49C6-8883-C872D8727B11}" srcOrd="0" destOrd="0" presId="urn:microsoft.com/office/officeart/2008/layout/VerticalCurvedList"/>
    <dgm:cxn modelId="{7DF15FF6-E269-4CC9-AB2D-1329B492C316}" type="presOf" srcId="{F1B0E2B4-40A2-4CD9-9CD5-3A30A3043697}" destId="{EC5CAC8E-6DC6-46A1-8093-F08D41BEADC3}" srcOrd="0" destOrd="0" presId="urn:microsoft.com/office/officeart/2008/layout/VerticalCurvedList"/>
    <dgm:cxn modelId="{5E074295-1D64-46EF-912E-6369F72CA0D6}" type="presOf" srcId="{2D97240B-C4F0-4947-A66C-A320C840F78F}" destId="{FF4F1B22-371E-4D38-8B6D-38870D0A9A4F}" srcOrd="0" destOrd="0" presId="urn:microsoft.com/office/officeart/2008/layout/VerticalCurvedList"/>
    <dgm:cxn modelId="{D2909761-3FE4-42D0-BB9B-172007326967}" type="presOf" srcId="{8B7AA2B8-75B8-4C72-8240-B7B6530C5FA5}" destId="{6104F513-A661-4E60-A1BE-1123C5A172A1}" srcOrd="0" destOrd="0" presId="urn:microsoft.com/office/officeart/2008/layout/VerticalCurvedList"/>
    <dgm:cxn modelId="{43184329-61F1-4AF0-A001-A8ED5FEBB0B3}" type="presOf" srcId="{5A08616C-3A18-46CD-9CA0-74089D2BCFF2}" destId="{2FBC140A-AF07-4305-8808-3725DD9AAA57}" srcOrd="0" destOrd="0" presId="urn:microsoft.com/office/officeart/2008/layout/VerticalCurvedList"/>
    <dgm:cxn modelId="{19F6540F-1B68-4A41-BA98-52B518B3220F}" type="presOf" srcId="{6042F47E-06CE-4ECD-AAF6-F9114B6D34C2}" destId="{18C93AAF-738F-4585-B07C-EDB636B310BC}" srcOrd="0" destOrd="0" presId="urn:microsoft.com/office/officeart/2008/layout/VerticalCurvedList"/>
    <dgm:cxn modelId="{9D368D13-00A3-4946-BCBC-AC29E1C68AD8}" type="presOf" srcId="{3B6EA3EF-4137-418C-9FB7-DB524A832EC1}" destId="{9A9E09C1-840B-4A81-91E9-935D8E10CE8A}"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841D705-ABF0-409E-890B-C218F99D3FB5}" type="presOf" srcId="{0B969C05-367E-48AB-96A1-4BCD17977249}" destId="{AD8AAFF1-673A-4C9C-A631-116EC80665F1}" srcOrd="0" destOrd="0" presId="urn:microsoft.com/office/officeart/2008/layout/VerticalCurvedList"/>
    <dgm:cxn modelId="{C6AFADE6-D086-4B52-BCF8-2924CF06B9D2}" type="presParOf" srcId="{2FBC140A-AF07-4305-8808-3725DD9AAA57}" destId="{0AC0DB7A-C3DB-4D1A-9839-7032510A1FDF}" srcOrd="0" destOrd="0" presId="urn:microsoft.com/office/officeart/2008/layout/VerticalCurvedList"/>
    <dgm:cxn modelId="{11A575CC-EE15-4719-BFAC-C248FB86592E}" type="presParOf" srcId="{0AC0DB7A-C3DB-4D1A-9839-7032510A1FDF}" destId="{974F6445-9466-4F7A-A6A7-A6F994DBE7B1}" srcOrd="0" destOrd="0" presId="urn:microsoft.com/office/officeart/2008/layout/VerticalCurvedList"/>
    <dgm:cxn modelId="{2FD17566-C4F7-42E9-9411-928D7020960D}" type="presParOf" srcId="{974F6445-9466-4F7A-A6A7-A6F994DBE7B1}" destId="{AC717DAC-BB3A-41EB-8C8D-5A60E37FE43A}" srcOrd="0" destOrd="0" presId="urn:microsoft.com/office/officeart/2008/layout/VerticalCurvedList"/>
    <dgm:cxn modelId="{2EAEC524-1B25-432D-98E8-3BBE08339093}" type="presParOf" srcId="{974F6445-9466-4F7A-A6A7-A6F994DBE7B1}" destId="{AD8AAFF1-673A-4C9C-A631-116EC80665F1}" srcOrd="1" destOrd="0" presId="urn:microsoft.com/office/officeart/2008/layout/VerticalCurvedList"/>
    <dgm:cxn modelId="{E84B52AA-0D24-415A-9120-C068D84C7031}" type="presParOf" srcId="{974F6445-9466-4F7A-A6A7-A6F994DBE7B1}" destId="{D3E0D687-5121-47D1-B94C-6FEDBF842B6B}" srcOrd="2" destOrd="0" presId="urn:microsoft.com/office/officeart/2008/layout/VerticalCurvedList"/>
    <dgm:cxn modelId="{49602B31-2479-4338-8243-3161D1729052}" type="presParOf" srcId="{974F6445-9466-4F7A-A6A7-A6F994DBE7B1}" destId="{111E9CFF-3D63-4B67-B1C3-F60E14887C4A}" srcOrd="3" destOrd="0" presId="urn:microsoft.com/office/officeart/2008/layout/VerticalCurvedList"/>
    <dgm:cxn modelId="{DEA1EFE5-76EB-4B68-A564-7F2E14F00FC3}" type="presParOf" srcId="{0AC0DB7A-C3DB-4D1A-9839-7032510A1FDF}" destId="{FF4F1B22-371E-4D38-8B6D-38870D0A9A4F}" srcOrd="1" destOrd="0" presId="urn:microsoft.com/office/officeart/2008/layout/VerticalCurvedList"/>
    <dgm:cxn modelId="{A12BB7D5-11A4-4FEE-BEE2-24D6485BE921}" type="presParOf" srcId="{0AC0DB7A-C3DB-4D1A-9839-7032510A1FDF}" destId="{8017B0B3-D764-44C3-B499-D4124834A33C}" srcOrd="2" destOrd="0" presId="urn:microsoft.com/office/officeart/2008/layout/VerticalCurvedList"/>
    <dgm:cxn modelId="{1EC075D9-887F-40B8-AD7C-684D7DCDC776}" type="presParOf" srcId="{8017B0B3-D764-44C3-B499-D4124834A33C}" destId="{9991A460-8B6E-4C39-96F1-11A1599EB4D6}" srcOrd="0" destOrd="0" presId="urn:microsoft.com/office/officeart/2008/layout/VerticalCurvedList"/>
    <dgm:cxn modelId="{EB961D08-7D22-459C-B7D4-07BA4F1C3E4D}" type="presParOf" srcId="{0AC0DB7A-C3DB-4D1A-9839-7032510A1FDF}" destId="{18C93AAF-738F-4585-B07C-EDB636B310BC}" srcOrd="3" destOrd="0" presId="urn:microsoft.com/office/officeart/2008/layout/VerticalCurvedList"/>
    <dgm:cxn modelId="{919B67A2-4387-45B4-B224-B7F1E8AA2B72}" type="presParOf" srcId="{0AC0DB7A-C3DB-4D1A-9839-7032510A1FDF}" destId="{E47E85B1-E7B7-4881-BE5F-7739A9E91F75}" srcOrd="4" destOrd="0" presId="urn:microsoft.com/office/officeart/2008/layout/VerticalCurvedList"/>
    <dgm:cxn modelId="{69E64442-A991-4A70-AAEE-B6239D421C93}" type="presParOf" srcId="{E47E85B1-E7B7-4881-BE5F-7739A9E91F75}" destId="{55BBE6ED-D91D-4DCE-803F-1724742B6DD6}" srcOrd="0" destOrd="0" presId="urn:microsoft.com/office/officeart/2008/layout/VerticalCurvedList"/>
    <dgm:cxn modelId="{4F9F0513-AE4E-43AD-B1AF-F6AEB689CAF0}" type="presParOf" srcId="{0AC0DB7A-C3DB-4D1A-9839-7032510A1FDF}" destId="{9A9E09C1-840B-4A81-91E9-935D8E10CE8A}" srcOrd="5" destOrd="0" presId="urn:microsoft.com/office/officeart/2008/layout/VerticalCurvedList"/>
    <dgm:cxn modelId="{7655E1B7-BAB7-45B6-965A-4E371C85CE00}" type="presParOf" srcId="{0AC0DB7A-C3DB-4D1A-9839-7032510A1FDF}" destId="{71194E1E-F1E0-4FE3-9173-D78711403E0E}" srcOrd="6" destOrd="0" presId="urn:microsoft.com/office/officeart/2008/layout/VerticalCurvedList"/>
    <dgm:cxn modelId="{0A175188-83F4-41F6-8364-39BF5F26F52F}" type="presParOf" srcId="{71194E1E-F1E0-4FE3-9173-D78711403E0E}" destId="{59AF04B6-6ADC-4E7B-AF28-88361C34E639}" srcOrd="0" destOrd="0" presId="urn:microsoft.com/office/officeart/2008/layout/VerticalCurvedList"/>
    <dgm:cxn modelId="{80A322A2-63D4-4FCF-BC47-9E610B891C79}" type="presParOf" srcId="{0AC0DB7A-C3DB-4D1A-9839-7032510A1FDF}" destId="{6104F513-A661-4E60-A1BE-1123C5A172A1}" srcOrd="7" destOrd="0" presId="urn:microsoft.com/office/officeart/2008/layout/VerticalCurvedList"/>
    <dgm:cxn modelId="{F0C2E2C3-AC48-4D40-AA92-44EF1CA02680}" type="presParOf" srcId="{0AC0DB7A-C3DB-4D1A-9839-7032510A1FDF}" destId="{FBA53835-5101-488D-BFA0-2CF79C2ADB69}" srcOrd="8" destOrd="0" presId="urn:microsoft.com/office/officeart/2008/layout/VerticalCurvedList"/>
    <dgm:cxn modelId="{F1CCCC90-F261-492F-BBE8-11C1CFD82940}" type="presParOf" srcId="{FBA53835-5101-488D-BFA0-2CF79C2ADB69}" destId="{42BE8852-95CB-4592-A316-D6C16A029E1F}" srcOrd="0" destOrd="0" presId="urn:microsoft.com/office/officeart/2008/layout/VerticalCurvedList"/>
    <dgm:cxn modelId="{C17DCAC8-4A6D-4B32-986C-B8FEF682C484}" type="presParOf" srcId="{0AC0DB7A-C3DB-4D1A-9839-7032510A1FDF}" destId="{8A357B76-B250-49C6-8883-C872D8727B11}" srcOrd="9" destOrd="0" presId="urn:microsoft.com/office/officeart/2008/layout/VerticalCurvedList"/>
    <dgm:cxn modelId="{9189D38F-2A37-4F63-A300-4E8344ABA5E4}" type="presParOf" srcId="{0AC0DB7A-C3DB-4D1A-9839-7032510A1FDF}" destId="{667D70BC-6C32-4E50-9680-1D38FD51559E}" srcOrd="10" destOrd="0" presId="urn:microsoft.com/office/officeart/2008/layout/VerticalCurvedList"/>
    <dgm:cxn modelId="{228E9F36-9A90-42AB-9C14-C9A118D83BA1}" type="presParOf" srcId="{667D70BC-6C32-4E50-9680-1D38FD51559E}" destId="{3880881E-51FF-496F-9BDC-B33E2AEBE85D}" srcOrd="0" destOrd="0" presId="urn:microsoft.com/office/officeart/2008/layout/VerticalCurvedList"/>
    <dgm:cxn modelId="{832DAE7B-C5BE-4271-AE96-6B351546F836}" type="presParOf" srcId="{0AC0DB7A-C3DB-4D1A-9839-7032510A1FDF}" destId="{EC5CAC8E-6DC6-46A1-8093-F08D41BEADC3}" srcOrd="11" destOrd="0" presId="urn:microsoft.com/office/officeart/2008/layout/VerticalCurvedList"/>
    <dgm:cxn modelId="{9A0D0EFF-B481-450A-9E3A-3F05B430E2C4}" type="presParOf" srcId="{0AC0DB7A-C3DB-4D1A-9839-7032510A1FDF}" destId="{00140C88-BC99-478B-8D8D-BA970DA5008E}" srcOrd="12" destOrd="0" presId="urn:microsoft.com/office/officeart/2008/layout/VerticalCurvedList"/>
    <dgm:cxn modelId="{975F0B07-05AE-49B4-8E18-C63C1C18108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1" cap="none" spc="0" dirty="0" smtClean="0">
              <a:ln w="0"/>
              <a:solidFill>
                <a:schemeClr val="bg1">
                  <a:lumMod val="65000"/>
                </a:schemeClr>
              </a:solidFill>
              <a:effectLst>
                <a:outerShdw blurRad="38100" dist="19050" dir="2700000" algn="tl" rotWithShape="0">
                  <a:schemeClr val="dk1">
                    <a:alpha val="40000"/>
                  </a:schemeClr>
                </a:outerShdw>
              </a:effectLst>
            </a:rPr>
            <a:t>Objetivos</a:t>
          </a:r>
          <a:endParaRPr lang="es-EC" sz="1400" b="1" cap="none" spc="0" dirty="0">
            <a:ln w="0"/>
            <a:solidFill>
              <a:schemeClr val="bg1">
                <a:lumMod val="65000"/>
              </a:schemeClr>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1" cap="none" spc="0" dirty="0" smtClean="0">
              <a:ln w="0"/>
              <a:solidFill>
                <a:schemeClr val="tx1"/>
              </a:solidFill>
              <a:effectLst>
                <a:outerShdw blurRad="38100" dist="19050" dir="2700000" algn="tl" rotWithShape="0">
                  <a:schemeClr val="dk1">
                    <a:alpha val="40000"/>
                  </a:schemeClr>
                </a:outerShdw>
              </a:effectLst>
            </a:rPr>
            <a:t>Descripción de la microrred electrotérmica</a:t>
          </a:r>
          <a:endParaRPr lang="es-EC" sz="1400" b="1" cap="none" spc="0" dirty="0">
            <a:ln w="0"/>
            <a:solidFill>
              <a:schemeClr val="tx1"/>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40F30777-60AA-443A-97E2-3094052BBCFE}" srcId="{5A08616C-3A18-46CD-9CA0-74089D2BCFF2}" destId="{6042F47E-06CE-4ECD-AAF6-F9114B6D34C2}" srcOrd="1" destOrd="0" parTransId="{C67B0D30-7DA8-4AA0-B12F-05DEB2E77B83}" sibTransId="{50D44AAC-8F45-4696-A734-E6FB4E894B91}"/>
    <dgm:cxn modelId="{BFA6C43D-C479-4A54-A6C9-350B296416D7}" srcId="{5A08616C-3A18-46CD-9CA0-74089D2BCFF2}" destId="{F1B0E2B4-40A2-4CD9-9CD5-3A30A3043697}" srcOrd="5" destOrd="0" parTransId="{70FC67F6-929D-4F38-B933-E0C31183749E}" sibTransId="{C45DB1E0-CC2B-4C89-970E-E3232DA09662}"/>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8597E1F0-94EF-43DD-884B-44E4CC1C0B98}" type="presOf" srcId="{F875C58C-4961-4BEC-A0E4-B1BE7B722C4D}" destId="{8A357B76-B250-49C6-8883-C872D8727B11}" srcOrd="0" destOrd="0" presId="urn:microsoft.com/office/officeart/2008/layout/VerticalCurvedList"/>
    <dgm:cxn modelId="{7DF15FF6-E269-4CC9-AB2D-1329B492C316}" type="presOf" srcId="{F1B0E2B4-40A2-4CD9-9CD5-3A30A3043697}" destId="{EC5CAC8E-6DC6-46A1-8093-F08D41BEADC3}" srcOrd="0" destOrd="0" presId="urn:microsoft.com/office/officeart/2008/layout/VerticalCurvedList"/>
    <dgm:cxn modelId="{5E074295-1D64-46EF-912E-6369F72CA0D6}" type="presOf" srcId="{2D97240B-C4F0-4947-A66C-A320C840F78F}" destId="{FF4F1B22-371E-4D38-8B6D-38870D0A9A4F}" srcOrd="0" destOrd="0" presId="urn:microsoft.com/office/officeart/2008/layout/VerticalCurvedList"/>
    <dgm:cxn modelId="{D2909761-3FE4-42D0-BB9B-172007326967}" type="presOf" srcId="{8B7AA2B8-75B8-4C72-8240-B7B6530C5FA5}" destId="{6104F513-A661-4E60-A1BE-1123C5A172A1}" srcOrd="0" destOrd="0" presId="urn:microsoft.com/office/officeart/2008/layout/VerticalCurvedList"/>
    <dgm:cxn modelId="{43184329-61F1-4AF0-A001-A8ED5FEBB0B3}" type="presOf" srcId="{5A08616C-3A18-46CD-9CA0-74089D2BCFF2}" destId="{2FBC140A-AF07-4305-8808-3725DD9AAA57}" srcOrd="0" destOrd="0" presId="urn:microsoft.com/office/officeart/2008/layout/VerticalCurvedList"/>
    <dgm:cxn modelId="{19F6540F-1B68-4A41-BA98-52B518B3220F}" type="presOf" srcId="{6042F47E-06CE-4ECD-AAF6-F9114B6D34C2}" destId="{18C93AAF-738F-4585-B07C-EDB636B310BC}" srcOrd="0" destOrd="0" presId="urn:microsoft.com/office/officeart/2008/layout/VerticalCurvedList"/>
    <dgm:cxn modelId="{9D368D13-00A3-4946-BCBC-AC29E1C68AD8}" type="presOf" srcId="{3B6EA3EF-4137-418C-9FB7-DB524A832EC1}" destId="{9A9E09C1-840B-4A81-91E9-935D8E10CE8A}"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841D705-ABF0-409E-890B-C218F99D3FB5}" type="presOf" srcId="{0B969C05-367E-48AB-96A1-4BCD17977249}" destId="{AD8AAFF1-673A-4C9C-A631-116EC80665F1}" srcOrd="0" destOrd="0" presId="urn:microsoft.com/office/officeart/2008/layout/VerticalCurvedList"/>
    <dgm:cxn modelId="{C6AFADE6-D086-4B52-BCF8-2924CF06B9D2}" type="presParOf" srcId="{2FBC140A-AF07-4305-8808-3725DD9AAA57}" destId="{0AC0DB7A-C3DB-4D1A-9839-7032510A1FDF}" srcOrd="0" destOrd="0" presId="urn:microsoft.com/office/officeart/2008/layout/VerticalCurvedList"/>
    <dgm:cxn modelId="{11A575CC-EE15-4719-BFAC-C248FB86592E}" type="presParOf" srcId="{0AC0DB7A-C3DB-4D1A-9839-7032510A1FDF}" destId="{974F6445-9466-4F7A-A6A7-A6F994DBE7B1}" srcOrd="0" destOrd="0" presId="urn:microsoft.com/office/officeart/2008/layout/VerticalCurvedList"/>
    <dgm:cxn modelId="{2FD17566-C4F7-42E9-9411-928D7020960D}" type="presParOf" srcId="{974F6445-9466-4F7A-A6A7-A6F994DBE7B1}" destId="{AC717DAC-BB3A-41EB-8C8D-5A60E37FE43A}" srcOrd="0" destOrd="0" presId="urn:microsoft.com/office/officeart/2008/layout/VerticalCurvedList"/>
    <dgm:cxn modelId="{2EAEC524-1B25-432D-98E8-3BBE08339093}" type="presParOf" srcId="{974F6445-9466-4F7A-A6A7-A6F994DBE7B1}" destId="{AD8AAFF1-673A-4C9C-A631-116EC80665F1}" srcOrd="1" destOrd="0" presId="urn:microsoft.com/office/officeart/2008/layout/VerticalCurvedList"/>
    <dgm:cxn modelId="{E84B52AA-0D24-415A-9120-C068D84C7031}" type="presParOf" srcId="{974F6445-9466-4F7A-A6A7-A6F994DBE7B1}" destId="{D3E0D687-5121-47D1-B94C-6FEDBF842B6B}" srcOrd="2" destOrd="0" presId="urn:microsoft.com/office/officeart/2008/layout/VerticalCurvedList"/>
    <dgm:cxn modelId="{49602B31-2479-4338-8243-3161D1729052}" type="presParOf" srcId="{974F6445-9466-4F7A-A6A7-A6F994DBE7B1}" destId="{111E9CFF-3D63-4B67-B1C3-F60E14887C4A}" srcOrd="3" destOrd="0" presId="urn:microsoft.com/office/officeart/2008/layout/VerticalCurvedList"/>
    <dgm:cxn modelId="{DEA1EFE5-76EB-4B68-A564-7F2E14F00FC3}" type="presParOf" srcId="{0AC0DB7A-C3DB-4D1A-9839-7032510A1FDF}" destId="{FF4F1B22-371E-4D38-8B6D-38870D0A9A4F}" srcOrd="1" destOrd="0" presId="urn:microsoft.com/office/officeart/2008/layout/VerticalCurvedList"/>
    <dgm:cxn modelId="{A12BB7D5-11A4-4FEE-BEE2-24D6485BE921}" type="presParOf" srcId="{0AC0DB7A-C3DB-4D1A-9839-7032510A1FDF}" destId="{8017B0B3-D764-44C3-B499-D4124834A33C}" srcOrd="2" destOrd="0" presId="urn:microsoft.com/office/officeart/2008/layout/VerticalCurvedList"/>
    <dgm:cxn modelId="{1EC075D9-887F-40B8-AD7C-684D7DCDC776}" type="presParOf" srcId="{8017B0B3-D764-44C3-B499-D4124834A33C}" destId="{9991A460-8B6E-4C39-96F1-11A1599EB4D6}" srcOrd="0" destOrd="0" presId="urn:microsoft.com/office/officeart/2008/layout/VerticalCurvedList"/>
    <dgm:cxn modelId="{EB961D08-7D22-459C-B7D4-07BA4F1C3E4D}" type="presParOf" srcId="{0AC0DB7A-C3DB-4D1A-9839-7032510A1FDF}" destId="{18C93AAF-738F-4585-B07C-EDB636B310BC}" srcOrd="3" destOrd="0" presId="urn:microsoft.com/office/officeart/2008/layout/VerticalCurvedList"/>
    <dgm:cxn modelId="{919B67A2-4387-45B4-B224-B7F1E8AA2B72}" type="presParOf" srcId="{0AC0DB7A-C3DB-4D1A-9839-7032510A1FDF}" destId="{E47E85B1-E7B7-4881-BE5F-7739A9E91F75}" srcOrd="4" destOrd="0" presId="urn:microsoft.com/office/officeart/2008/layout/VerticalCurvedList"/>
    <dgm:cxn modelId="{69E64442-A991-4A70-AAEE-B6239D421C93}" type="presParOf" srcId="{E47E85B1-E7B7-4881-BE5F-7739A9E91F75}" destId="{55BBE6ED-D91D-4DCE-803F-1724742B6DD6}" srcOrd="0" destOrd="0" presId="urn:microsoft.com/office/officeart/2008/layout/VerticalCurvedList"/>
    <dgm:cxn modelId="{4F9F0513-AE4E-43AD-B1AF-F6AEB689CAF0}" type="presParOf" srcId="{0AC0DB7A-C3DB-4D1A-9839-7032510A1FDF}" destId="{9A9E09C1-840B-4A81-91E9-935D8E10CE8A}" srcOrd="5" destOrd="0" presId="urn:microsoft.com/office/officeart/2008/layout/VerticalCurvedList"/>
    <dgm:cxn modelId="{7655E1B7-BAB7-45B6-965A-4E371C85CE00}" type="presParOf" srcId="{0AC0DB7A-C3DB-4D1A-9839-7032510A1FDF}" destId="{71194E1E-F1E0-4FE3-9173-D78711403E0E}" srcOrd="6" destOrd="0" presId="urn:microsoft.com/office/officeart/2008/layout/VerticalCurvedList"/>
    <dgm:cxn modelId="{0A175188-83F4-41F6-8364-39BF5F26F52F}" type="presParOf" srcId="{71194E1E-F1E0-4FE3-9173-D78711403E0E}" destId="{59AF04B6-6ADC-4E7B-AF28-88361C34E639}" srcOrd="0" destOrd="0" presId="urn:microsoft.com/office/officeart/2008/layout/VerticalCurvedList"/>
    <dgm:cxn modelId="{80A322A2-63D4-4FCF-BC47-9E610B891C79}" type="presParOf" srcId="{0AC0DB7A-C3DB-4D1A-9839-7032510A1FDF}" destId="{6104F513-A661-4E60-A1BE-1123C5A172A1}" srcOrd="7" destOrd="0" presId="urn:microsoft.com/office/officeart/2008/layout/VerticalCurvedList"/>
    <dgm:cxn modelId="{F0C2E2C3-AC48-4D40-AA92-44EF1CA02680}" type="presParOf" srcId="{0AC0DB7A-C3DB-4D1A-9839-7032510A1FDF}" destId="{FBA53835-5101-488D-BFA0-2CF79C2ADB69}" srcOrd="8" destOrd="0" presId="urn:microsoft.com/office/officeart/2008/layout/VerticalCurvedList"/>
    <dgm:cxn modelId="{F1CCCC90-F261-492F-BBE8-11C1CFD82940}" type="presParOf" srcId="{FBA53835-5101-488D-BFA0-2CF79C2ADB69}" destId="{42BE8852-95CB-4592-A316-D6C16A029E1F}" srcOrd="0" destOrd="0" presId="urn:microsoft.com/office/officeart/2008/layout/VerticalCurvedList"/>
    <dgm:cxn modelId="{C17DCAC8-4A6D-4B32-986C-B8FEF682C484}" type="presParOf" srcId="{0AC0DB7A-C3DB-4D1A-9839-7032510A1FDF}" destId="{8A357B76-B250-49C6-8883-C872D8727B11}" srcOrd="9" destOrd="0" presId="urn:microsoft.com/office/officeart/2008/layout/VerticalCurvedList"/>
    <dgm:cxn modelId="{9189D38F-2A37-4F63-A300-4E8344ABA5E4}" type="presParOf" srcId="{0AC0DB7A-C3DB-4D1A-9839-7032510A1FDF}" destId="{667D70BC-6C32-4E50-9680-1D38FD51559E}" srcOrd="10" destOrd="0" presId="urn:microsoft.com/office/officeart/2008/layout/VerticalCurvedList"/>
    <dgm:cxn modelId="{228E9F36-9A90-42AB-9C14-C9A118D83BA1}" type="presParOf" srcId="{667D70BC-6C32-4E50-9680-1D38FD51559E}" destId="{3880881E-51FF-496F-9BDC-B33E2AEBE85D}" srcOrd="0" destOrd="0" presId="urn:microsoft.com/office/officeart/2008/layout/VerticalCurvedList"/>
    <dgm:cxn modelId="{832DAE7B-C5BE-4271-AE96-6B351546F836}" type="presParOf" srcId="{0AC0DB7A-C3DB-4D1A-9839-7032510A1FDF}" destId="{EC5CAC8E-6DC6-46A1-8093-F08D41BEADC3}" srcOrd="11" destOrd="0" presId="urn:microsoft.com/office/officeart/2008/layout/VerticalCurvedList"/>
    <dgm:cxn modelId="{9A0D0EFF-B481-450A-9E3A-3F05B430E2C4}" type="presParOf" srcId="{0AC0DB7A-C3DB-4D1A-9839-7032510A1FDF}" destId="{00140C88-BC99-478B-8D8D-BA970DA5008E}" srcOrd="12" destOrd="0" presId="urn:microsoft.com/office/officeart/2008/layout/VerticalCurvedList"/>
    <dgm:cxn modelId="{975F0B07-05AE-49B4-8E18-C63C1C18108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1" cap="none" spc="0" dirty="0" smtClean="0">
              <a:ln w="0"/>
              <a:solidFill>
                <a:schemeClr val="bg1">
                  <a:lumMod val="65000"/>
                </a:schemeClr>
              </a:solidFill>
              <a:effectLst>
                <a:outerShdw blurRad="38100" dist="19050" dir="2700000" algn="tl" rotWithShape="0">
                  <a:schemeClr val="dk1">
                    <a:alpha val="40000"/>
                  </a:schemeClr>
                </a:outerShdw>
              </a:effectLst>
            </a:rPr>
            <a:t>Objetivos</a:t>
          </a:r>
          <a:endParaRPr lang="es-EC" sz="1400" b="1" cap="none" spc="0" dirty="0">
            <a:ln w="0"/>
            <a:solidFill>
              <a:schemeClr val="bg1">
                <a:lumMod val="65000"/>
              </a:schemeClr>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solidFill>
                <a:schemeClr val="bg2">
                  <a:lumMod val="75000"/>
                </a:schemeClr>
              </a:solidFill>
              <a:effectLst>
                <a:outerShdw blurRad="38100" dist="19050" dir="2700000" algn="tl" rotWithShape="0">
                  <a:schemeClr val="dk1">
                    <a:alpha val="40000"/>
                  </a:schemeClr>
                </a:outerShdw>
              </a:effectLst>
            </a:rPr>
            <a:t>Descripción de la microrred electrotérmica</a:t>
          </a:r>
          <a:endParaRPr lang="es-EC" sz="1400" b="0" cap="none" spc="0" dirty="0">
            <a:ln w="0"/>
            <a:solidFill>
              <a:schemeClr val="bg2">
                <a:lumMod val="75000"/>
              </a:schemeClr>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1" cap="none" spc="0" dirty="0" smtClean="0">
              <a:ln w="0"/>
              <a:solidFill>
                <a:schemeClr val="tx1"/>
              </a:solidFill>
              <a:effectLst>
                <a:outerShdw blurRad="38100" dist="19050" dir="2700000" algn="tl" rotWithShape="0">
                  <a:schemeClr val="dk1">
                    <a:alpha val="40000"/>
                  </a:schemeClr>
                </a:outerShdw>
              </a:effectLst>
            </a:rPr>
            <a:t>Ajuste de Parámetros del FLC mediante el Algoritmo de Evolución Diferencial</a:t>
          </a:r>
          <a:endParaRPr lang="es-EC" sz="1400" b="1" cap="none" spc="0" dirty="0">
            <a:ln w="0"/>
            <a:solidFill>
              <a:schemeClr val="tx1"/>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40F30777-60AA-443A-97E2-3094052BBCFE}" srcId="{5A08616C-3A18-46CD-9CA0-74089D2BCFF2}" destId="{6042F47E-06CE-4ECD-AAF6-F9114B6D34C2}" srcOrd="1" destOrd="0" parTransId="{C67B0D30-7DA8-4AA0-B12F-05DEB2E77B83}" sibTransId="{50D44AAC-8F45-4696-A734-E6FB4E894B91}"/>
    <dgm:cxn modelId="{BFA6C43D-C479-4A54-A6C9-350B296416D7}" srcId="{5A08616C-3A18-46CD-9CA0-74089D2BCFF2}" destId="{F1B0E2B4-40A2-4CD9-9CD5-3A30A3043697}" srcOrd="5" destOrd="0" parTransId="{70FC67F6-929D-4F38-B933-E0C31183749E}" sibTransId="{C45DB1E0-CC2B-4C89-970E-E3232DA09662}"/>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8597E1F0-94EF-43DD-884B-44E4CC1C0B98}" type="presOf" srcId="{F875C58C-4961-4BEC-A0E4-B1BE7B722C4D}" destId="{8A357B76-B250-49C6-8883-C872D8727B11}" srcOrd="0" destOrd="0" presId="urn:microsoft.com/office/officeart/2008/layout/VerticalCurvedList"/>
    <dgm:cxn modelId="{7DF15FF6-E269-4CC9-AB2D-1329B492C316}" type="presOf" srcId="{F1B0E2B4-40A2-4CD9-9CD5-3A30A3043697}" destId="{EC5CAC8E-6DC6-46A1-8093-F08D41BEADC3}" srcOrd="0" destOrd="0" presId="urn:microsoft.com/office/officeart/2008/layout/VerticalCurvedList"/>
    <dgm:cxn modelId="{5E074295-1D64-46EF-912E-6369F72CA0D6}" type="presOf" srcId="{2D97240B-C4F0-4947-A66C-A320C840F78F}" destId="{FF4F1B22-371E-4D38-8B6D-38870D0A9A4F}" srcOrd="0" destOrd="0" presId="urn:microsoft.com/office/officeart/2008/layout/VerticalCurvedList"/>
    <dgm:cxn modelId="{D2909761-3FE4-42D0-BB9B-172007326967}" type="presOf" srcId="{8B7AA2B8-75B8-4C72-8240-B7B6530C5FA5}" destId="{6104F513-A661-4E60-A1BE-1123C5A172A1}" srcOrd="0" destOrd="0" presId="urn:microsoft.com/office/officeart/2008/layout/VerticalCurvedList"/>
    <dgm:cxn modelId="{43184329-61F1-4AF0-A001-A8ED5FEBB0B3}" type="presOf" srcId="{5A08616C-3A18-46CD-9CA0-74089D2BCFF2}" destId="{2FBC140A-AF07-4305-8808-3725DD9AAA57}" srcOrd="0" destOrd="0" presId="urn:microsoft.com/office/officeart/2008/layout/VerticalCurvedList"/>
    <dgm:cxn modelId="{19F6540F-1B68-4A41-BA98-52B518B3220F}" type="presOf" srcId="{6042F47E-06CE-4ECD-AAF6-F9114B6D34C2}" destId="{18C93AAF-738F-4585-B07C-EDB636B310BC}" srcOrd="0" destOrd="0" presId="urn:microsoft.com/office/officeart/2008/layout/VerticalCurvedList"/>
    <dgm:cxn modelId="{9D368D13-00A3-4946-BCBC-AC29E1C68AD8}" type="presOf" srcId="{3B6EA3EF-4137-418C-9FB7-DB524A832EC1}" destId="{9A9E09C1-840B-4A81-91E9-935D8E10CE8A}"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841D705-ABF0-409E-890B-C218F99D3FB5}" type="presOf" srcId="{0B969C05-367E-48AB-96A1-4BCD17977249}" destId="{AD8AAFF1-673A-4C9C-A631-116EC80665F1}" srcOrd="0" destOrd="0" presId="urn:microsoft.com/office/officeart/2008/layout/VerticalCurvedList"/>
    <dgm:cxn modelId="{C6AFADE6-D086-4B52-BCF8-2924CF06B9D2}" type="presParOf" srcId="{2FBC140A-AF07-4305-8808-3725DD9AAA57}" destId="{0AC0DB7A-C3DB-4D1A-9839-7032510A1FDF}" srcOrd="0" destOrd="0" presId="urn:microsoft.com/office/officeart/2008/layout/VerticalCurvedList"/>
    <dgm:cxn modelId="{11A575CC-EE15-4719-BFAC-C248FB86592E}" type="presParOf" srcId="{0AC0DB7A-C3DB-4D1A-9839-7032510A1FDF}" destId="{974F6445-9466-4F7A-A6A7-A6F994DBE7B1}" srcOrd="0" destOrd="0" presId="urn:microsoft.com/office/officeart/2008/layout/VerticalCurvedList"/>
    <dgm:cxn modelId="{2FD17566-C4F7-42E9-9411-928D7020960D}" type="presParOf" srcId="{974F6445-9466-4F7A-A6A7-A6F994DBE7B1}" destId="{AC717DAC-BB3A-41EB-8C8D-5A60E37FE43A}" srcOrd="0" destOrd="0" presId="urn:microsoft.com/office/officeart/2008/layout/VerticalCurvedList"/>
    <dgm:cxn modelId="{2EAEC524-1B25-432D-98E8-3BBE08339093}" type="presParOf" srcId="{974F6445-9466-4F7A-A6A7-A6F994DBE7B1}" destId="{AD8AAFF1-673A-4C9C-A631-116EC80665F1}" srcOrd="1" destOrd="0" presId="urn:microsoft.com/office/officeart/2008/layout/VerticalCurvedList"/>
    <dgm:cxn modelId="{E84B52AA-0D24-415A-9120-C068D84C7031}" type="presParOf" srcId="{974F6445-9466-4F7A-A6A7-A6F994DBE7B1}" destId="{D3E0D687-5121-47D1-B94C-6FEDBF842B6B}" srcOrd="2" destOrd="0" presId="urn:microsoft.com/office/officeart/2008/layout/VerticalCurvedList"/>
    <dgm:cxn modelId="{49602B31-2479-4338-8243-3161D1729052}" type="presParOf" srcId="{974F6445-9466-4F7A-A6A7-A6F994DBE7B1}" destId="{111E9CFF-3D63-4B67-B1C3-F60E14887C4A}" srcOrd="3" destOrd="0" presId="urn:microsoft.com/office/officeart/2008/layout/VerticalCurvedList"/>
    <dgm:cxn modelId="{DEA1EFE5-76EB-4B68-A564-7F2E14F00FC3}" type="presParOf" srcId="{0AC0DB7A-C3DB-4D1A-9839-7032510A1FDF}" destId="{FF4F1B22-371E-4D38-8B6D-38870D0A9A4F}" srcOrd="1" destOrd="0" presId="urn:microsoft.com/office/officeart/2008/layout/VerticalCurvedList"/>
    <dgm:cxn modelId="{A12BB7D5-11A4-4FEE-BEE2-24D6485BE921}" type="presParOf" srcId="{0AC0DB7A-C3DB-4D1A-9839-7032510A1FDF}" destId="{8017B0B3-D764-44C3-B499-D4124834A33C}" srcOrd="2" destOrd="0" presId="urn:microsoft.com/office/officeart/2008/layout/VerticalCurvedList"/>
    <dgm:cxn modelId="{1EC075D9-887F-40B8-AD7C-684D7DCDC776}" type="presParOf" srcId="{8017B0B3-D764-44C3-B499-D4124834A33C}" destId="{9991A460-8B6E-4C39-96F1-11A1599EB4D6}" srcOrd="0" destOrd="0" presId="urn:microsoft.com/office/officeart/2008/layout/VerticalCurvedList"/>
    <dgm:cxn modelId="{EB961D08-7D22-459C-B7D4-07BA4F1C3E4D}" type="presParOf" srcId="{0AC0DB7A-C3DB-4D1A-9839-7032510A1FDF}" destId="{18C93AAF-738F-4585-B07C-EDB636B310BC}" srcOrd="3" destOrd="0" presId="urn:microsoft.com/office/officeart/2008/layout/VerticalCurvedList"/>
    <dgm:cxn modelId="{919B67A2-4387-45B4-B224-B7F1E8AA2B72}" type="presParOf" srcId="{0AC0DB7A-C3DB-4D1A-9839-7032510A1FDF}" destId="{E47E85B1-E7B7-4881-BE5F-7739A9E91F75}" srcOrd="4" destOrd="0" presId="urn:microsoft.com/office/officeart/2008/layout/VerticalCurvedList"/>
    <dgm:cxn modelId="{69E64442-A991-4A70-AAEE-B6239D421C93}" type="presParOf" srcId="{E47E85B1-E7B7-4881-BE5F-7739A9E91F75}" destId="{55BBE6ED-D91D-4DCE-803F-1724742B6DD6}" srcOrd="0" destOrd="0" presId="urn:microsoft.com/office/officeart/2008/layout/VerticalCurvedList"/>
    <dgm:cxn modelId="{4F9F0513-AE4E-43AD-B1AF-F6AEB689CAF0}" type="presParOf" srcId="{0AC0DB7A-C3DB-4D1A-9839-7032510A1FDF}" destId="{9A9E09C1-840B-4A81-91E9-935D8E10CE8A}" srcOrd="5" destOrd="0" presId="urn:microsoft.com/office/officeart/2008/layout/VerticalCurvedList"/>
    <dgm:cxn modelId="{7655E1B7-BAB7-45B6-965A-4E371C85CE00}" type="presParOf" srcId="{0AC0DB7A-C3DB-4D1A-9839-7032510A1FDF}" destId="{71194E1E-F1E0-4FE3-9173-D78711403E0E}" srcOrd="6" destOrd="0" presId="urn:microsoft.com/office/officeart/2008/layout/VerticalCurvedList"/>
    <dgm:cxn modelId="{0A175188-83F4-41F6-8364-39BF5F26F52F}" type="presParOf" srcId="{71194E1E-F1E0-4FE3-9173-D78711403E0E}" destId="{59AF04B6-6ADC-4E7B-AF28-88361C34E639}" srcOrd="0" destOrd="0" presId="urn:microsoft.com/office/officeart/2008/layout/VerticalCurvedList"/>
    <dgm:cxn modelId="{80A322A2-63D4-4FCF-BC47-9E610B891C79}" type="presParOf" srcId="{0AC0DB7A-C3DB-4D1A-9839-7032510A1FDF}" destId="{6104F513-A661-4E60-A1BE-1123C5A172A1}" srcOrd="7" destOrd="0" presId="urn:microsoft.com/office/officeart/2008/layout/VerticalCurvedList"/>
    <dgm:cxn modelId="{F0C2E2C3-AC48-4D40-AA92-44EF1CA02680}" type="presParOf" srcId="{0AC0DB7A-C3DB-4D1A-9839-7032510A1FDF}" destId="{FBA53835-5101-488D-BFA0-2CF79C2ADB69}" srcOrd="8" destOrd="0" presId="urn:microsoft.com/office/officeart/2008/layout/VerticalCurvedList"/>
    <dgm:cxn modelId="{F1CCCC90-F261-492F-BBE8-11C1CFD82940}" type="presParOf" srcId="{FBA53835-5101-488D-BFA0-2CF79C2ADB69}" destId="{42BE8852-95CB-4592-A316-D6C16A029E1F}" srcOrd="0" destOrd="0" presId="urn:microsoft.com/office/officeart/2008/layout/VerticalCurvedList"/>
    <dgm:cxn modelId="{C17DCAC8-4A6D-4B32-986C-B8FEF682C484}" type="presParOf" srcId="{0AC0DB7A-C3DB-4D1A-9839-7032510A1FDF}" destId="{8A357B76-B250-49C6-8883-C872D8727B11}" srcOrd="9" destOrd="0" presId="urn:microsoft.com/office/officeart/2008/layout/VerticalCurvedList"/>
    <dgm:cxn modelId="{9189D38F-2A37-4F63-A300-4E8344ABA5E4}" type="presParOf" srcId="{0AC0DB7A-C3DB-4D1A-9839-7032510A1FDF}" destId="{667D70BC-6C32-4E50-9680-1D38FD51559E}" srcOrd="10" destOrd="0" presId="urn:microsoft.com/office/officeart/2008/layout/VerticalCurvedList"/>
    <dgm:cxn modelId="{228E9F36-9A90-42AB-9C14-C9A118D83BA1}" type="presParOf" srcId="{667D70BC-6C32-4E50-9680-1D38FD51559E}" destId="{3880881E-51FF-496F-9BDC-B33E2AEBE85D}" srcOrd="0" destOrd="0" presId="urn:microsoft.com/office/officeart/2008/layout/VerticalCurvedList"/>
    <dgm:cxn modelId="{832DAE7B-C5BE-4271-AE96-6B351546F836}" type="presParOf" srcId="{0AC0DB7A-C3DB-4D1A-9839-7032510A1FDF}" destId="{EC5CAC8E-6DC6-46A1-8093-F08D41BEADC3}" srcOrd="11" destOrd="0" presId="urn:microsoft.com/office/officeart/2008/layout/VerticalCurvedList"/>
    <dgm:cxn modelId="{9A0D0EFF-B481-450A-9E3A-3F05B430E2C4}" type="presParOf" srcId="{0AC0DB7A-C3DB-4D1A-9839-7032510A1FDF}" destId="{00140C88-BC99-478B-8D8D-BA970DA5008E}" srcOrd="12" destOrd="0" presId="urn:microsoft.com/office/officeart/2008/layout/VerticalCurvedList"/>
    <dgm:cxn modelId="{975F0B07-05AE-49B4-8E18-C63C1C18108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5D862E-D492-4E65-8518-252E41C42BE7}"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S"/>
        </a:p>
      </dgm:t>
    </dgm:pt>
    <dgm:pt modelId="{E2F410C0-D7FC-46F7-B3F8-80C6BF0EA40A}">
      <dgm:prSet phldrT="[Texto]" custT="1"/>
      <dgm:spPr/>
      <dgm:t>
        <a:bodyPr/>
        <a:lstStyle/>
        <a:p>
          <a:pPr algn="just"/>
          <a:r>
            <a:rPr lang="es-ES" sz="1800" dirty="0" smtClean="0">
              <a:latin typeface="Arial" panose="020B0604020202020204" pitchFamily="34" charset="0"/>
              <a:cs typeface="Arial" panose="020B0604020202020204" pitchFamily="34" charset="0"/>
            </a:rPr>
            <a:t>El algoritmo DE es un algoritmo metaheurístico , inspirado en la naturaleza, basado en vectores, fue desarrollado por R. </a:t>
          </a:r>
          <a:r>
            <a:rPr lang="es-ES" sz="1800" dirty="0" err="1" smtClean="0">
              <a:latin typeface="Arial" panose="020B0604020202020204" pitchFamily="34" charset="0"/>
              <a:cs typeface="Arial" panose="020B0604020202020204" pitchFamily="34" charset="0"/>
            </a:rPr>
            <a:t>Storn</a:t>
          </a:r>
          <a:r>
            <a:rPr lang="es-ES" sz="1800" dirty="0" smtClean="0">
              <a:latin typeface="Arial" panose="020B0604020202020204" pitchFamily="34" charset="0"/>
              <a:cs typeface="Arial" panose="020B0604020202020204" pitchFamily="34" charset="0"/>
            </a:rPr>
            <a:t> y </a:t>
          </a:r>
          <a:r>
            <a:rPr lang="es-ES" sz="1800" dirty="0" err="1" smtClean="0">
              <a:latin typeface="Arial" panose="020B0604020202020204" pitchFamily="34" charset="0"/>
              <a:cs typeface="Arial" panose="020B0604020202020204" pitchFamily="34" charset="0"/>
            </a:rPr>
            <a:t>K.Price</a:t>
          </a:r>
          <a:r>
            <a:rPr lang="es-ES" sz="1800" dirty="0" smtClean="0">
              <a:latin typeface="Arial" panose="020B0604020202020204" pitchFamily="34" charset="0"/>
              <a:cs typeface="Arial" panose="020B0604020202020204" pitchFamily="34" charset="0"/>
            </a:rPr>
            <a:t>.</a:t>
          </a:r>
        </a:p>
        <a:p>
          <a:pPr algn="just"/>
          <a:endParaRPr lang="es-ES" sz="1800" dirty="0" smtClean="0">
            <a:latin typeface="Arial" panose="020B0604020202020204" pitchFamily="34" charset="0"/>
            <a:cs typeface="Arial" panose="020B0604020202020204" pitchFamily="34" charset="0"/>
          </a:endParaRPr>
        </a:p>
        <a:p>
          <a:pPr algn="just"/>
          <a:r>
            <a:rPr lang="es-ES" sz="1800" i="1" dirty="0" smtClean="0">
              <a:latin typeface="Arial" panose="020B0604020202020204" pitchFamily="34" charset="0"/>
              <a:cs typeface="Arial" panose="020B0604020202020204" pitchFamily="34" charset="0"/>
            </a:rPr>
            <a:t>El algoritmo DE intenta replicar computacionalmente el comportamiento biológico de la evolución.  </a:t>
          </a:r>
          <a:r>
            <a:rPr lang="es-ES" sz="1800" b="0" i="1" dirty="0" smtClean="0">
              <a:latin typeface="Arial" panose="020B0604020202020204" pitchFamily="34" charset="0"/>
              <a:cs typeface="Arial" panose="020B0604020202020204" pitchFamily="34" charset="0"/>
            </a:rPr>
            <a:t> </a:t>
          </a:r>
          <a:endParaRPr lang="es-ES" sz="1800" b="0" i="1" dirty="0">
            <a:latin typeface="Arial" panose="020B0604020202020204" pitchFamily="34" charset="0"/>
            <a:cs typeface="Arial" panose="020B0604020202020204" pitchFamily="34" charset="0"/>
          </a:endParaRPr>
        </a:p>
      </dgm:t>
    </dgm:pt>
    <dgm:pt modelId="{06FDC267-2DC5-4E71-A005-CAB9291B18DC}" type="par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92D415AA-39F5-469E-825C-1E8CE7683F7A}" type="sib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DFC21C36-31B7-4004-A5BF-3BE01183882E}">
      <dgm:prSet phldrT="[Texto]" custT="1"/>
      <dgm:spPr/>
      <dgm:t>
        <a:bodyPr/>
        <a:lstStyle/>
        <a:p>
          <a:pPr algn="just"/>
          <a:r>
            <a:rPr lang="es-ES" sz="1800" dirty="0" smtClean="0">
              <a:latin typeface="Arial" panose="020B0604020202020204" pitchFamily="34" charset="0"/>
              <a:cs typeface="Arial" panose="020B0604020202020204" pitchFamily="34" charset="0"/>
            </a:rPr>
            <a:t>Es un algoritmo de búsqueda estocástico con tendencia a auto organizarse, basado en población. En DE, el valor de cada variable está representado por un número real, por lo que no necesita codificación ni decodificación.</a:t>
          </a:r>
          <a:endParaRPr lang="es-ES" sz="1800" b="0" dirty="0">
            <a:latin typeface="Arial" panose="020B0604020202020204" pitchFamily="34" charset="0"/>
            <a:cs typeface="Arial" panose="020B0604020202020204" pitchFamily="34" charset="0"/>
          </a:endParaRPr>
        </a:p>
      </dgm:t>
    </dgm:pt>
    <dgm:pt modelId="{EDB07F6D-C336-476C-8DB2-BE18B2A73256}" type="par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688D0770-1D3A-4F26-8D1B-5DD863BA6ABB}" type="sib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D3E012F5-F3BA-494E-85C4-7D3EF8E4D75B}">
      <dgm:prSet phldrT="[Texto]" custT="1"/>
      <dgm:spPr/>
      <dgm:t>
        <a:bodyPr/>
        <a:lstStyle/>
        <a:p>
          <a:pPr algn="just"/>
          <a:r>
            <a:rPr lang="es-ES" sz="1800" dirty="0" smtClean="0">
              <a:latin typeface="Arial" panose="020B0604020202020204" pitchFamily="34" charset="0"/>
              <a:cs typeface="Arial" panose="020B0604020202020204" pitchFamily="34" charset="0"/>
            </a:rPr>
            <a:t>Las ventajas del algoritmo DE son su estructura simple, facilidad de uso, velocidad y robustez. DE es uno de los mejores algoritmos de tipo genético para resolver problemas con variables de valor real (Yang &amp; </a:t>
          </a:r>
          <a:r>
            <a:rPr lang="es-ES" sz="1800" dirty="0" err="1" smtClean="0">
              <a:latin typeface="Arial" panose="020B0604020202020204" pitchFamily="34" charset="0"/>
              <a:cs typeface="Arial" panose="020B0604020202020204" pitchFamily="34" charset="0"/>
            </a:rPr>
            <a:t>Press</a:t>
          </a:r>
          <a:r>
            <a:rPr lang="es-ES" sz="1800" dirty="0" smtClean="0">
              <a:latin typeface="Arial" panose="020B0604020202020204" pitchFamily="34" charset="0"/>
              <a:cs typeface="Arial" panose="020B0604020202020204" pitchFamily="34" charset="0"/>
            </a:rPr>
            <a:t>, 1995) lo que la convierte en una herramienta de diseño de gran utilidad para aplicaciones prácticas de optimización. </a:t>
          </a:r>
          <a:endParaRPr lang="es-ES" sz="1800" b="0" dirty="0">
            <a:latin typeface="Arial" panose="020B0604020202020204" pitchFamily="34" charset="0"/>
            <a:cs typeface="Arial" panose="020B0604020202020204" pitchFamily="34" charset="0"/>
          </a:endParaRPr>
        </a:p>
      </dgm:t>
    </dgm:pt>
    <dgm:pt modelId="{F4340EEE-96C6-4E6A-BB2A-0488999F1141}" type="par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63205E60-2184-4977-9E59-FE9A26574DCB}" type="sib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C78C1BFF-E7C1-47D4-A2F7-90A4C650A6AB}" type="pres">
      <dgm:prSet presAssocID="{AC5D862E-D492-4E65-8518-252E41C42BE7}" presName="diagram" presStyleCnt="0">
        <dgm:presLayoutVars>
          <dgm:dir/>
          <dgm:resizeHandles val="exact"/>
        </dgm:presLayoutVars>
      </dgm:prSet>
      <dgm:spPr/>
    </dgm:pt>
    <dgm:pt modelId="{2FD2FC05-F6DB-40AB-894D-E224E966E922}" type="pres">
      <dgm:prSet presAssocID="{E2F410C0-D7FC-46F7-B3F8-80C6BF0EA40A}" presName="node" presStyleLbl="node1" presStyleIdx="0" presStyleCnt="3" custScaleX="144796" custScaleY="97833">
        <dgm:presLayoutVars>
          <dgm:bulletEnabled val="1"/>
        </dgm:presLayoutVars>
      </dgm:prSet>
      <dgm:spPr/>
      <dgm:t>
        <a:bodyPr/>
        <a:lstStyle/>
        <a:p>
          <a:endParaRPr lang="es-ES"/>
        </a:p>
      </dgm:t>
    </dgm:pt>
    <dgm:pt modelId="{CE0EF2E4-5338-41A3-8825-F39E0D115C09}" type="pres">
      <dgm:prSet presAssocID="{92D415AA-39F5-469E-825C-1E8CE7683F7A}" presName="sibTrans" presStyleCnt="0"/>
      <dgm:spPr/>
    </dgm:pt>
    <dgm:pt modelId="{31354B6D-AB5A-4182-86D7-095741E45D42}" type="pres">
      <dgm:prSet presAssocID="{DFC21C36-31B7-4004-A5BF-3BE01183882E}" presName="node" presStyleLbl="node1" presStyleIdx="1" presStyleCnt="3">
        <dgm:presLayoutVars>
          <dgm:bulletEnabled val="1"/>
        </dgm:presLayoutVars>
      </dgm:prSet>
      <dgm:spPr/>
      <dgm:t>
        <a:bodyPr/>
        <a:lstStyle/>
        <a:p>
          <a:endParaRPr lang="es-ES"/>
        </a:p>
      </dgm:t>
    </dgm:pt>
    <dgm:pt modelId="{0A0D75DD-03BC-4ACA-965B-D58250AEF9D7}" type="pres">
      <dgm:prSet presAssocID="{688D0770-1D3A-4F26-8D1B-5DD863BA6ABB}" presName="sibTrans" presStyleCnt="0"/>
      <dgm:spPr/>
    </dgm:pt>
    <dgm:pt modelId="{8BE8FF6E-3CB3-4835-ADBA-464F1C41C22B}" type="pres">
      <dgm:prSet presAssocID="{D3E012F5-F3BA-494E-85C4-7D3EF8E4D75B}" presName="node" presStyleLbl="node1" presStyleIdx="2" presStyleCnt="3" custScaleX="121609">
        <dgm:presLayoutVars>
          <dgm:bulletEnabled val="1"/>
        </dgm:presLayoutVars>
      </dgm:prSet>
      <dgm:spPr/>
      <dgm:t>
        <a:bodyPr/>
        <a:lstStyle/>
        <a:p>
          <a:endParaRPr lang="es-ES"/>
        </a:p>
      </dgm:t>
    </dgm:pt>
  </dgm:ptLst>
  <dgm:cxnLst>
    <dgm:cxn modelId="{E2EE0723-3BFD-427F-B03E-B08406128B84}" type="presOf" srcId="{D3E012F5-F3BA-494E-85C4-7D3EF8E4D75B}" destId="{8BE8FF6E-3CB3-4835-ADBA-464F1C41C22B}" srcOrd="0" destOrd="0" presId="urn:microsoft.com/office/officeart/2005/8/layout/default"/>
    <dgm:cxn modelId="{F5F92148-12D2-4F64-BA94-08D1ED5DA9FE}" type="presOf" srcId="{AC5D862E-D492-4E65-8518-252E41C42BE7}" destId="{C78C1BFF-E7C1-47D4-A2F7-90A4C650A6AB}" srcOrd="0" destOrd="0" presId="urn:microsoft.com/office/officeart/2005/8/layout/default"/>
    <dgm:cxn modelId="{ABBCE79D-7C1F-43C5-8FFE-D17AF386CBC3}" srcId="{AC5D862E-D492-4E65-8518-252E41C42BE7}" destId="{DFC21C36-31B7-4004-A5BF-3BE01183882E}" srcOrd="1" destOrd="0" parTransId="{EDB07F6D-C336-476C-8DB2-BE18B2A73256}" sibTransId="{688D0770-1D3A-4F26-8D1B-5DD863BA6ABB}"/>
    <dgm:cxn modelId="{94730D50-2B32-4440-8893-D95CF40C5316}" type="presOf" srcId="{DFC21C36-31B7-4004-A5BF-3BE01183882E}" destId="{31354B6D-AB5A-4182-86D7-095741E45D42}" srcOrd="0" destOrd="0" presId="urn:microsoft.com/office/officeart/2005/8/layout/default"/>
    <dgm:cxn modelId="{5F28516B-84A4-468A-9AEA-381B65E0FB84}" srcId="{AC5D862E-D492-4E65-8518-252E41C42BE7}" destId="{D3E012F5-F3BA-494E-85C4-7D3EF8E4D75B}" srcOrd="2" destOrd="0" parTransId="{F4340EEE-96C6-4E6A-BB2A-0488999F1141}" sibTransId="{63205E60-2184-4977-9E59-FE9A26574DCB}"/>
    <dgm:cxn modelId="{ED548A88-BAF9-44D9-85A8-733F6A69E138}" srcId="{AC5D862E-D492-4E65-8518-252E41C42BE7}" destId="{E2F410C0-D7FC-46F7-B3F8-80C6BF0EA40A}" srcOrd="0" destOrd="0" parTransId="{06FDC267-2DC5-4E71-A005-CAB9291B18DC}" sibTransId="{92D415AA-39F5-469E-825C-1E8CE7683F7A}"/>
    <dgm:cxn modelId="{8B43654B-9BF5-438D-A7E1-E34D2ACD5595}" type="presOf" srcId="{E2F410C0-D7FC-46F7-B3F8-80C6BF0EA40A}" destId="{2FD2FC05-F6DB-40AB-894D-E224E966E922}" srcOrd="0" destOrd="0" presId="urn:microsoft.com/office/officeart/2005/8/layout/default"/>
    <dgm:cxn modelId="{D6760D8C-B1B2-4355-853D-82EEE0C23768}" type="presParOf" srcId="{C78C1BFF-E7C1-47D4-A2F7-90A4C650A6AB}" destId="{2FD2FC05-F6DB-40AB-894D-E224E966E922}" srcOrd="0" destOrd="0" presId="urn:microsoft.com/office/officeart/2005/8/layout/default"/>
    <dgm:cxn modelId="{72B8C869-C687-458B-A31A-B34FD8B73D1A}" type="presParOf" srcId="{C78C1BFF-E7C1-47D4-A2F7-90A4C650A6AB}" destId="{CE0EF2E4-5338-41A3-8825-F39E0D115C09}" srcOrd="1" destOrd="0" presId="urn:microsoft.com/office/officeart/2005/8/layout/default"/>
    <dgm:cxn modelId="{AF21E7FC-9EAD-4527-9803-7031F745F645}" type="presParOf" srcId="{C78C1BFF-E7C1-47D4-A2F7-90A4C650A6AB}" destId="{31354B6D-AB5A-4182-86D7-095741E45D42}" srcOrd="2" destOrd="0" presId="urn:microsoft.com/office/officeart/2005/8/layout/default"/>
    <dgm:cxn modelId="{4399AD18-EEE4-4C40-8B58-DBDE47D24F01}" type="presParOf" srcId="{C78C1BFF-E7C1-47D4-A2F7-90A4C650A6AB}" destId="{0A0D75DD-03BC-4ACA-965B-D58250AEF9D7}" srcOrd="3" destOrd="0" presId="urn:microsoft.com/office/officeart/2005/8/layout/default"/>
    <dgm:cxn modelId="{36F07037-14DE-4BB1-A909-5A0268772FB2}" type="presParOf" srcId="{C78C1BFF-E7C1-47D4-A2F7-90A4C650A6AB}" destId="{8BE8FF6E-3CB3-4835-ADBA-464F1C41C22B}"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C09B56-0E3C-4408-979E-B53EA9E1037C}"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s-ES"/>
        </a:p>
      </dgm:t>
    </dgm:pt>
    <dgm:pt modelId="{E76BD0AF-B6C6-45C1-BD4D-B7A47D73D60D}">
      <dgm:prSet phldrT="[Texto]" custT="1"/>
      <dgm:spPr/>
      <dgm:t>
        <a:bodyPr/>
        <a:lstStyle/>
        <a:p>
          <a:r>
            <a:rPr lang="es-ES" sz="1800" strike="noStrike" dirty="0" smtClean="0">
              <a:latin typeface="Arial" panose="020B0604020202020204" pitchFamily="34" charset="0"/>
              <a:cs typeface="Arial" panose="020B0604020202020204" pitchFamily="34" charset="0"/>
            </a:rPr>
            <a:t>Mutación</a:t>
          </a:r>
          <a:endParaRPr lang="es-ES" sz="1800" strike="noStrike" dirty="0">
            <a:latin typeface="Arial" panose="020B0604020202020204" pitchFamily="34" charset="0"/>
            <a:cs typeface="Arial" panose="020B0604020202020204" pitchFamily="34" charset="0"/>
          </a:endParaRPr>
        </a:p>
      </dgm:t>
    </dgm:pt>
    <dgm:pt modelId="{68600BF7-F914-4187-948B-EFD2C741D7AA}" type="parTrans" cxnId="{90793C21-079D-48E3-9B88-7D26DBDEB5A0}">
      <dgm:prSet/>
      <dgm:spPr/>
      <dgm:t>
        <a:bodyPr/>
        <a:lstStyle/>
        <a:p>
          <a:endParaRPr lang="es-ES" sz="1800" strike="noStrike">
            <a:latin typeface="Arial" panose="020B0604020202020204" pitchFamily="34" charset="0"/>
            <a:cs typeface="Arial" panose="020B0604020202020204" pitchFamily="34" charset="0"/>
          </a:endParaRPr>
        </a:p>
      </dgm:t>
    </dgm:pt>
    <dgm:pt modelId="{9E6732CA-27C7-4E80-9D57-ABFAD5A614E8}" type="sibTrans" cxnId="{90793C21-079D-48E3-9B88-7D26DBDEB5A0}">
      <dgm:prSet/>
      <dgm:spPr/>
      <dgm:t>
        <a:bodyPr/>
        <a:lstStyle/>
        <a:p>
          <a:endParaRPr lang="es-ES" sz="1800" strike="noStrike">
            <a:latin typeface="Arial" panose="020B0604020202020204" pitchFamily="34" charset="0"/>
            <a:cs typeface="Arial" panose="020B0604020202020204" pitchFamily="34" charset="0"/>
          </a:endParaRPr>
        </a:p>
      </dgm:t>
    </dgm:pt>
    <dgm:pt modelId="{73990658-97F9-4686-90B6-DAEA2A5994E5}">
      <dgm:prSet phldrT="[Texto]" custT="1"/>
      <dgm:spPr/>
      <dgm:t>
        <a:bodyPr/>
        <a:lstStyle/>
        <a:p>
          <a:r>
            <a:rPr lang="es-ES" sz="1800" strike="noStrike" dirty="0" smtClean="0">
              <a:latin typeface="Arial" panose="020B0604020202020204" pitchFamily="34" charset="0"/>
              <a:cs typeface="Arial" panose="020B0604020202020204" pitchFamily="34" charset="0"/>
            </a:rPr>
            <a:t>Cruce</a:t>
          </a:r>
          <a:endParaRPr lang="es-ES" sz="1800" strike="noStrike" dirty="0">
            <a:latin typeface="Arial" panose="020B0604020202020204" pitchFamily="34" charset="0"/>
            <a:cs typeface="Arial" panose="020B0604020202020204" pitchFamily="34" charset="0"/>
          </a:endParaRPr>
        </a:p>
      </dgm:t>
    </dgm:pt>
    <dgm:pt modelId="{FF7BA1A5-83AD-4877-AD77-0B11F65C098B}" type="parTrans" cxnId="{D1F17F83-91F2-4170-8B0B-213DA0FBD41D}">
      <dgm:prSet/>
      <dgm:spPr/>
      <dgm:t>
        <a:bodyPr/>
        <a:lstStyle/>
        <a:p>
          <a:endParaRPr lang="es-ES" sz="1800" strike="noStrike">
            <a:latin typeface="Arial" panose="020B0604020202020204" pitchFamily="34" charset="0"/>
            <a:cs typeface="Arial" panose="020B0604020202020204" pitchFamily="34" charset="0"/>
          </a:endParaRPr>
        </a:p>
      </dgm:t>
    </dgm:pt>
    <dgm:pt modelId="{2C7C354D-752B-4DC5-9676-AD36C0A29E86}" type="sibTrans" cxnId="{D1F17F83-91F2-4170-8B0B-213DA0FBD41D}">
      <dgm:prSet/>
      <dgm:spPr/>
      <dgm:t>
        <a:bodyPr/>
        <a:lstStyle/>
        <a:p>
          <a:endParaRPr lang="es-ES" sz="1800" strike="noStrike">
            <a:latin typeface="Arial" panose="020B0604020202020204" pitchFamily="34" charset="0"/>
            <a:cs typeface="Arial" panose="020B0604020202020204" pitchFamily="34" charset="0"/>
          </a:endParaRPr>
        </a:p>
      </dgm:t>
    </dgm:pt>
    <dgm:pt modelId="{B3A7B4CD-3F82-4F26-85D5-E34337D025E9}">
      <dgm:prSet phldrT="[Texto]" custT="1"/>
      <dgm:spPr/>
      <dgm:t>
        <a:bodyPr/>
        <a:lstStyle/>
        <a:p>
          <a:r>
            <a:rPr lang="es-ES" sz="1800" strike="noStrike" dirty="0" smtClean="0">
              <a:latin typeface="Arial" panose="020B0604020202020204" pitchFamily="34" charset="0"/>
              <a:cs typeface="Arial" panose="020B0604020202020204" pitchFamily="34" charset="0"/>
            </a:rPr>
            <a:t>Selección</a:t>
          </a:r>
          <a:endParaRPr lang="es-ES" sz="1800" strike="noStrike" dirty="0">
            <a:latin typeface="Arial" panose="020B0604020202020204" pitchFamily="34" charset="0"/>
            <a:cs typeface="Arial" panose="020B0604020202020204" pitchFamily="34" charset="0"/>
          </a:endParaRPr>
        </a:p>
      </dgm:t>
    </dgm:pt>
    <dgm:pt modelId="{525C158A-3FE4-4031-AA1A-CB2C0401A741}" type="parTrans" cxnId="{3E0A3D14-C06A-445A-80B0-AAF9B696C6A3}">
      <dgm:prSet/>
      <dgm:spPr/>
      <dgm:t>
        <a:bodyPr/>
        <a:lstStyle/>
        <a:p>
          <a:endParaRPr lang="es-ES" sz="1800" strike="noStrike">
            <a:latin typeface="Arial" panose="020B0604020202020204" pitchFamily="34" charset="0"/>
            <a:cs typeface="Arial" panose="020B0604020202020204" pitchFamily="34" charset="0"/>
          </a:endParaRPr>
        </a:p>
      </dgm:t>
    </dgm:pt>
    <dgm:pt modelId="{9AC2850A-53F4-43EC-A925-8920F80D6A82}" type="sibTrans" cxnId="{3E0A3D14-C06A-445A-80B0-AAF9B696C6A3}">
      <dgm:prSet/>
      <dgm:spPr/>
      <dgm:t>
        <a:bodyPr/>
        <a:lstStyle/>
        <a:p>
          <a:endParaRPr lang="es-ES" sz="1800" strike="noStrike">
            <a:latin typeface="Arial" panose="020B0604020202020204" pitchFamily="34" charset="0"/>
            <a:cs typeface="Arial" panose="020B0604020202020204" pitchFamily="34" charset="0"/>
          </a:endParaRPr>
        </a:p>
      </dgm:t>
    </dgm:pt>
    <dgm:pt modelId="{042F996D-C336-4607-BB3B-79002C9B2FBB}" type="pres">
      <dgm:prSet presAssocID="{BCC09B56-0E3C-4408-979E-B53EA9E1037C}" presName="Name0" presStyleCnt="0">
        <dgm:presLayoutVars>
          <dgm:chPref val="3"/>
          <dgm:dir/>
          <dgm:animLvl val="lvl"/>
          <dgm:resizeHandles/>
        </dgm:presLayoutVars>
      </dgm:prSet>
      <dgm:spPr/>
    </dgm:pt>
    <dgm:pt modelId="{4D47A050-0A69-4B52-872E-6898DB58FD42}" type="pres">
      <dgm:prSet presAssocID="{E76BD0AF-B6C6-45C1-BD4D-B7A47D73D60D}" presName="horFlow" presStyleCnt="0"/>
      <dgm:spPr/>
    </dgm:pt>
    <dgm:pt modelId="{578AFBB4-7545-4052-84A9-EE81CF4E165B}" type="pres">
      <dgm:prSet presAssocID="{E76BD0AF-B6C6-45C1-BD4D-B7A47D73D60D}" presName="bigChev" presStyleLbl="node1" presStyleIdx="0" presStyleCnt="3"/>
      <dgm:spPr/>
    </dgm:pt>
    <dgm:pt modelId="{46D90DAF-8914-41B2-9F81-AC490DFDA9FD}" type="pres">
      <dgm:prSet presAssocID="{E76BD0AF-B6C6-45C1-BD4D-B7A47D73D60D}" presName="vSp" presStyleCnt="0"/>
      <dgm:spPr/>
    </dgm:pt>
    <dgm:pt modelId="{29A53BAA-BD61-42FD-986D-7FAF3C1B9A00}" type="pres">
      <dgm:prSet presAssocID="{73990658-97F9-4686-90B6-DAEA2A5994E5}" presName="horFlow" presStyleCnt="0"/>
      <dgm:spPr/>
    </dgm:pt>
    <dgm:pt modelId="{0D8A0368-95E3-48E1-B84C-FDA4CF1D0BAB}" type="pres">
      <dgm:prSet presAssocID="{73990658-97F9-4686-90B6-DAEA2A5994E5}" presName="bigChev" presStyleLbl="node1" presStyleIdx="1" presStyleCnt="3"/>
      <dgm:spPr/>
    </dgm:pt>
    <dgm:pt modelId="{DAF44D59-D138-458F-A724-38FB1A62F428}" type="pres">
      <dgm:prSet presAssocID="{73990658-97F9-4686-90B6-DAEA2A5994E5}" presName="vSp" presStyleCnt="0"/>
      <dgm:spPr/>
    </dgm:pt>
    <dgm:pt modelId="{1720DF44-9D10-44CD-B20A-62FC60990EEF}" type="pres">
      <dgm:prSet presAssocID="{B3A7B4CD-3F82-4F26-85D5-E34337D025E9}" presName="horFlow" presStyleCnt="0"/>
      <dgm:spPr/>
    </dgm:pt>
    <dgm:pt modelId="{ED6E2BA0-B5CB-4628-AF48-5B86537D53AF}" type="pres">
      <dgm:prSet presAssocID="{B3A7B4CD-3F82-4F26-85D5-E34337D025E9}" presName="bigChev" presStyleLbl="node1" presStyleIdx="2" presStyleCnt="3"/>
      <dgm:spPr/>
    </dgm:pt>
  </dgm:ptLst>
  <dgm:cxnLst>
    <dgm:cxn modelId="{90793C21-079D-48E3-9B88-7D26DBDEB5A0}" srcId="{BCC09B56-0E3C-4408-979E-B53EA9E1037C}" destId="{E76BD0AF-B6C6-45C1-BD4D-B7A47D73D60D}" srcOrd="0" destOrd="0" parTransId="{68600BF7-F914-4187-948B-EFD2C741D7AA}" sibTransId="{9E6732CA-27C7-4E80-9D57-ABFAD5A614E8}"/>
    <dgm:cxn modelId="{56336B67-DCB5-461C-8D3F-4B7FC953D815}" type="presOf" srcId="{BCC09B56-0E3C-4408-979E-B53EA9E1037C}" destId="{042F996D-C336-4607-BB3B-79002C9B2FBB}" srcOrd="0" destOrd="0" presId="urn:microsoft.com/office/officeart/2005/8/layout/lProcess3"/>
    <dgm:cxn modelId="{E535DCA7-9D24-4E14-8985-99D3871DE8F2}" type="presOf" srcId="{73990658-97F9-4686-90B6-DAEA2A5994E5}" destId="{0D8A0368-95E3-48E1-B84C-FDA4CF1D0BAB}" srcOrd="0" destOrd="0" presId="urn:microsoft.com/office/officeart/2005/8/layout/lProcess3"/>
    <dgm:cxn modelId="{854CCA7E-4B1D-41BF-8489-3E1F0E6DA16F}" type="presOf" srcId="{B3A7B4CD-3F82-4F26-85D5-E34337D025E9}" destId="{ED6E2BA0-B5CB-4628-AF48-5B86537D53AF}" srcOrd="0" destOrd="0" presId="urn:microsoft.com/office/officeart/2005/8/layout/lProcess3"/>
    <dgm:cxn modelId="{3E0A3D14-C06A-445A-80B0-AAF9B696C6A3}" srcId="{BCC09B56-0E3C-4408-979E-B53EA9E1037C}" destId="{B3A7B4CD-3F82-4F26-85D5-E34337D025E9}" srcOrd="2" destOrd="0" parTransId="{525C158A-3FE4-4031-AA1A-CB2C0401A741}" sibTransId="{9AC2850A-53F4-43EC-A925-8920F80D6A82}"/>
    <dgm:cxn modelId="{D1F17F83-91F2-4170-8B0B-213DA0FBD41D}" srcId="{BCC09B56-0E3C-4408-979E-B53EA9E1037C}" destId="{73990658-97F9-4686-90B6-DAEA2A5994E5}" srcOrd="1" destOrd="0" parTransId="{FF7BA1A5-83AD-4877-AD77-0B11F65C098B}" sibTransId="{2C7C354D-752B-4DC5-9676-AD36C0A29E86}"/>
    <dgm:cxn modelId="{95CFD9CB-8BC9-42C4-B4F9-C5E0EF1FA170}" type="presOf" srcId="{E76BD0AF-B6C6-45C1-BD4D-B7A47D73D60D}" destId="{578AFBB4-7545-4052-84A9-EE81CF4E165B}" srcOrd="0" destOrd="0" presId="urn:microsoft.com/office/officeart/2005/8/layout/lProcess3"/>
    <dgm:cxn modelId="{0CBBF882-47C2-4C0C-8916-FD6FC96FCE1A}" type="presParOf" srcId="{042F996D-C336-4607-BB3B-79002C9B2FBB}" destId="{4D47A050-0A69-4B52-872E-6898DB58FD42}" srcOrd="0" destOrd="0" presId="urn:microsoft.com/office/officeart/2005/8/layout/lProcess3"/>
    <dgm:cxn modelId="{4EEB2F70-594D-4F75-BCA4-90C13EE3E56A}" type="presParOf" srcId="{4D47A050-0A69-4B52-872E-6898DB58FD42}" destId="{578AFBB4-7545-4052-84A9-EE81CF4E165B}" srcOrd="0" destOrd="0" presId="urn:microsoft.com/office/officeart/2005/8/layout/lProcess3"/>
    <dgm:cxn modelId="{ABBE2C46-7431-4A3D-80F5-26DC3F2A3F86}" type="presParOf" srcId="{042F996D-C336-4607-BB3B-79002C9B2FBB}" destId="{46D90DAF-8914-41B2-9F81-AC490DFDA9FD}" srcOrd="1" destOrd="0" presId="urn:microsoft.com/office/officeart/2005/8/layout/lProcess3"/>
    <dgm:cxn modelId="{49F6816C-F1E1-432B-A7CF-FD47E3C8DE09}" type="presParOf" srcId="{042F996D-C336-4607-BB3B-79002C9B2FBB}" destId="{29A53BAA-BD61-42FD-986D-7FAF3C1B9A00}" srcOrd="2" destOrd="0" presId="urn:microsoft.com/office/officeart/2005/8/layout/lProcess3"/>
    <dgm:cxn modelId="{331518A8-659C-44AC-8318-542C6FCA1B0B}" type="presParOf" srcId="{29A53BAA-BD61-42FD-986D-7FAF3C1B9A00}" destId="{0D8A0368-95E3-48E1-B84C-FDA4CF1D0BAB}" srcOrd="0" destOrd="0" presId="urn:microsoft.com/office/officeart/2005/8/layout/lProcess3"/>
    <dgm:cxn modelId="{D0490540-42CA-4AC2-811C-E0B1C9B1F84F}" type="presParOf" srcId="{042F996D-C336-4607-BB3B-79002C9B2FBB}" destId="{DAF44D59-D138-458F-A724-38FB1A62F428}" srcOrd="3" destOrd="0" presId="urn:microsoft.com/office/officeart/2005/8/layout/lProcess3"/>
    <dgm:cxn modelId="{4496C772-12F7-43F5-A9E5-36B08F6ACE13}" type="presParOf" srcId="{042F996D-C336-4607-BB3B-79002C9B2FBB}" destId="{1720DF44-9D10-44CD-B20A-62FC60990EEF}" srcOrd="4" destOrd="0" presId="urn:microsoft.com/office/officeart/2005/8/layout/lProcess3"/>
    <dgm:cxn modelId="{04D52D8F-A57A-4EDC-9C34-1FCEFC388175}" type="presParOf" srcId="{1720DF44-9D10-44CD-B20A-62FC60990EEF}" destId="{ED6E2BA0-B5CB-4628-AF48-5B86537D53AF}"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C09B56-0E3C-4408-979E-B53EA9E1037C}"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s-ES"/>
        </a:p>
      </dgm:t>
    </dgm:pt>
    <dgm:pt modelId="{E76BD0AF-B6C6-45C1-BD4D-B7A47D73D60D}">
      <dgm:prSet phldrT="[Texto]" custT="1"/>
      <dgm:spPr/>
      <dgm:t>
        <a:bodyPr/>
        <a:lstStyle/>
        <a:p>
          <a:r>
            <a:rPr lang="es-ES" sz="1600" strike="noStrike" dirty="0" smtClean="0">
              <a:latin typeface="Arial" panose="020B0604020202020204" pitchFamily="34" charset="0"/>
              <a:cs typeface="Arial" panose="020B0604020202020204" pitchFamily="34" charset="0"/>
            </a:rPr>
            <a:t>Mutación</a:t>
          </a:r>
          <a:endParaRPr lang="es-ES" sz="1600" strike="noStrike" dirty="0">
            <a:latin typeface="Arial" panose="020B0604020202020204" pitchFamily="34" charset="0"/>
            <a:cs typeface="Arial" panose="020B0604020202020204" pitchFamily="34" charset="0"/>
          </a:endParaRPr>
        </a:p>
      </dgm:t>
    </dgm:pt>
    <dgm:pt modelId="{68600BF7-F914-4187-948B-EFD2C741D7AA}" type="parTrans" cxnId="{90793C21-079D-48E3-9B88-7D26DBDEB5A0}">
      <dgm:prSet/>
      <dgm:spPr/>
      <dgm:t>
        <a:bodyPr/>
        <a:lstStyle/>
        <a:p>
          <a:endParaRPr lang="es-ES" sz="1600" strike="noStrike">
            <a:latin typeface="Arial" panose="020B0604020202020204" pitchFamily="34" charset="0"/>
            <a:cs typeface="Arial" panose="020B0604020202020204" pitchFamily="34" charset="0"/>
          </a:endParaRPr>
        </a:p>
      </dgm:t>
    </dgm:pt>
    <dgm:pt modelId="{9E6732CA-27C7-4E80-9D57-ABFAD5A614E8}" type="sibTrans" cxnId="{90793C21-079D-48E3-9B88-7D26DBDEB5A0}">
      <dgm:prSet/>
      <dgm:spPr/>
      <dgm:t>
        <a:bodyPr/>
        <a:lstStyle/>
        <a:p>
          <a:endParaRPr lang="es-ES" sz="1600" strike="noStrike">
            <a:latin typeface="Arial" panose="020B0604020202020204" pitchFamily="34" charset="0"/>
            <a:cs typeface="Arial" panose="020B0604020202020204" pitchFamily="34" charset="0"/>
          </a:endParaRPr>
        </a:p>
      </dgm:t>
    </dgm:pt>
    <dgm:pt modelId="{73990658-97F9-4686-90B6-DAEA2A5994E5}">
      <dgm:prSet phldrT="[Texto]" custT="1"/>
      <dgm:spPr/>
      <dgm:t>
        <a:bodyPr/>
        <a:lstStyle/>
        <a:p>
          <a:r>
            <a:rPr lang="es-ES" sz="1600" strike="noStrike" dirty="0" smtClean="0">
              <a:latin typeface="Arial" panose="020B0604020202020204" pitchFamily="34" charset="0"/>
              <a:cs typeface="Arial" panose="020B0604020202020204" pitchFamily="34" charset="0"/>
            </a:rPr>
            <a:t>Cruce</a:t>
          </a:r>
          <a:endParaRPr lang="es-ES" sz="1600" strike="noStrike" dirty="0">
            <a:latin typeface="Arial" panose="020B0604020202020204" pitchFamily="34" charset="0"/>
            <a:cs typeface="Arial" panose="020B0604020202020204" pitchFamily="34" charset="0"/>
          </a:endParaRPr>
        </a:p>
      </dgm:t>
    </dgm:pt>
    <dgm:pt modelId="{FF7BA1A5-83AD-4877-AD77-0B11F65C098B}" type="parTrans" cxnId="{D1F17F83-91F2-4170-8B0B-213DA0FBD41D}">
      <dgm:prSet/>
      <dgm:spPr/>
      <dgm:t>
        <a:bodyPr/>
        <a:lstStyle/>
        <a:p>
          <a:endParaRPr lang="es-ES" sz="1600" strike="noStrike">
            <a:latin typeface="Arial" panose="020B0604020202020204" pitchFamily="34" charset="0"/>
            <a:cs typeface="Arial" panose="020B0604020202020204" pitchFamily="34" charset="0"/>
          </a:endParaRPr>
        </a:p>
      </dgm:t>
    </dgm:pt>
    <dgm:pt modelId="{2C7C354D-752B-4DC5-9676-AD36C0A29E86}" type="sibTrans" cxnId="{D1F17F83-91F2-4170-8B0B-213DA0FBD41D}">
      <dgm:prSet/>
      <dgm:spPr/>
      <dgm:t>
        <a:bodyPr/>
        <a:lstStyle/>
        <a:p>
          <a:endParaRPr lang="es-ES" sz="1600" strike="noStrike">
            <a:latin typeface="Arial" panose="020B0604020202020204" pitchFamily="34" charset="0"/>
            <a:cs typeface="Arial" panose="020B0604020202020204" pitchFamily="34" charset="0"/>
          </a:endParaRPr>
        </a:p>
      </dgm:t>
    </dgm:pt>
    <dgm:pt modelId="{B3A7B4CD-3F82-4F26-85D5-E34337D025E9}">
      <dgm:prSet phldrT="[Texto]" custT="1"/>
      <dgm:spPr/>
      <dgm:t>
        <a:bodyPr/>
        <a:lstStyle/>
        <a:p>
          <a:r>
            <a:rPr lang="es-ES" sz="1600" strike="noStrike" dirty="0" smtClean="0">
              <a:latin typeface="Arial" panose="020B0604020202020204" pitchFamily="34" charset="0"/>
              <a:cs typeface="Arial" panose="020B0604020202020204" pitchFamily="34" charset="0"/>
            </a:rPr>
            <a:t>Selección</a:t>
          </a:r>
          <a:endParaRPr lang="es-ES" sz="1600" strike="noStrike" dirty="0">
            <a:latin typeface="Arial" panose="020B0604020202020204" pitchFamily="34" charset="0"/>
            <a:cs typeface="Arial" panose="020B0604020202020204" pitchFamily="34" charset="0"/>
          </a:endParaRPr>
        </a:p>
      </dgm:t>
    </dgm:pt>
    <dgm:pt modelId="{525C158A-3FE4-4031-AA1A-CB2C0401A741}" type="parTrans" cxnId="{3E0A3D14-C06A-445A-80B0-AAF9B696C6A3}">
      <dgm:prSet/>
      <dgm:spPr/>
      <dgm:t>
        <a:bodyPr/>
        <a:lstStyle/>
        <a:p>
          <a:endParaRPr lang="es-ES" sz="1600" strike="noStrike">
            <a:latin typeface="Arial" panose="020B0604020202020204" pitchFamily="34" charset="0"/>
            <a:cs typeface="Arial" panose="020B0604020202020204" pitchFamily="34" charset="0"/>
          </a:endParaRPr>
        </a:p>
      </dgm:t>
    </dgm:pt>
    <dgm:pt modelId="{9AC2850A-53F4-43EC-A925-8920F80D6A82}" type="sibTrans" cxnId="{3E0A3D14-C06A-445A-80B0-AAF9B696C6A3}">
      <dgm:prSet/>
      <dgm:spPr/>
      <dgm:t>
        <a:bodyPr/>
        <a:lstStyle/>
        <a:p>
          <a:endParaRPr lang="es-ES" sz="1600" strike="noStrike">
            <a:latin typeface="Arial" panose="020B0604020202020204" pitchFamily="34" charset="0"/>
            <a:cs typeface="Arial" panose="020B0604020202020204" pitchFamily="34" charset="0"/>
          </a:endParaRPr>
        </a:p>
      </dgm:t>
    </dgm:pt>
    <dgm:pt modelId="{5107CE2A-0FC2-438C-81CA-71850EB0B825}">
      <dgm:prSet phldrT="[Texto]" custT="1"/>
      <dgm:spPr/>
      <dgm:t>
        <a:bodyPr/>
        <a:lstStyle/>
        <a:p>
          <a:r>
            <a:rPr lang="es-ES" sz="1600" dirty="0" smtClean="0"/>
            <a:t>La mutación en la evolución de un individuo consiste en la variación aleatoria de uno de sus genes. El algoritmo DE toma como referencia este comportamiento e inicialmente construye vectores aleatorios </a:t>
          </a:r>
          <a:r>
            <a:rPr lang="es-ES" sz="1600" i="1" dirty="0" smtClean="0"/>
            <a:t>x</a:t>
          </a:r>
          <a:r>
            <a:rPr lang="es-ES" sz="1600" i="1" baseline="-25000" dirty="0" smtClean="0"/>
            <a:t>i</a:t>
          </a:r>
          <a:r>
            <a:rPr lang="es-ES" sz="1600" i="1" dirty="0" smtClean="0"/>
            <a:t> </a:t>
          </a:r>
          <a:r>
            <a:rPr lang="es-ES" sz="1600" dirty="0" smtClean="0"/>
            <a:t>en cualquier momento o generación </a:t>
          </a:r>
          <a:r>
            <a:rPr lang="es-ES" sz="1600" i="1" dirty="0" smtClean="0"/>
            <a:t>t</a:t>
          </a:r>
          <a:r>
            <a:rPr lang="es-ES" sz="1600" dirty="0" smtClean="0"/>
            <a:t> que son creados a partir de tres individuos de la población elegidos al azar </a:t>
          </a:r>
          <a:r>
            <a:rPr lang="es-ES" sz="1600" i="1" dirty="0" err="1" smtClean="0"/>
            <a:t>x</a:t>
          </a:r>
          <a:r>
            <a:rPr lang="es-ES" sz="1600" i="1" baseline="-25000" dirty="0" err="1" smtClean="0"/>
            <a:t>p</a:t>
          </a:r>
          <a:r>
            <a:rPr lang="es-ES" sz="1600" i="1" dirty="0" smtClean="0"/>
            <a:t>, </a:t>
          </a:r>
          <a:r>
            <a:rPr lang="es-ES" sz="1600" i="1" dirty="0" err="1" smtClean="0"/>
            <a:t>x</a:t>
          </a:r>
          <a:r>
            <a:rPr lang="es-ES" sz="1600" i="1" baseline="-25000" dirty="0" err="1" smtClean="0"/>
            <a:t>q</a:t>
          </a:r>
          <a:r>
            <a:rPr lang="es-ES" sz="1600" i="1" dirty="0" smtClean="0"/>
            <a:t>,</a:t>
          </a:r>
          <a:r>
            <a:rPr lang="es-ES" sz="1600" dirty="0" smtClean="0"/>
            <a:t> y </a:t>
          </a:r>
          <a:r>
            <a:rPr lang="es-ES" sz="1600" i="1" dirty="0" err="1" smtClean="0"/>
            <a:t>x­</a:t>
          </a:r>
          <a:r>
            <a:rPr lang="es-ES" sz="1600" i="1" baseline="-25000" dirty="0" err="1" smtClean="0"/>
            <a:t>r</a:t>
          </a:r>
          <a:r>
            <a:rPr lang="es-ES" sz="1600" dirty="0" smtClean="0"/>
            <a:t> llamados vectores objetivo en </a:t>
          </a:r>
          <a:r>
            <a:rPr lang="es-ES" sz="1600" i="1" dirty="0" smtClean="0"/>
            <a:t>t</a:t>
          </a:r>
          <a:r>
            <a:rPr lang="es-ES" sz="1600" dirty="0" smtClean="0"/>
            <a:t>, con el objetivo de provocar que un vector en alguno de sus valores varíe de forma aleatoria. La mutación está controlado por </a:t>
          </a:r>
          <a:r>
            <a:rPr lang="es-ES" sz="1600" i="1" dirty="0" smtClean="0"/>
            <a:t>F, el factor de escala </a:t>
          </a:r>
          <a:r>
            <a:rPr lang="es-ES" sz="1600" i="0" dirty="0" smtClean="0"/>
            <a:t>que controla que tan lejos del </a:t>
          </a:r>
          <a:r>
            <a:rPr lang="es-ES" sz="1600" i="1" dirty="0" smtClean="0"/>
            <a:t>xi </a:t>
          </a:r>
          <a:r>
            <a:rPr lang="es-ES" sz="1600" i="0" dirty="0" smtClean="0"/>
            <a:t>se debe generar la descendencia.</a:t>
          </a:r>
          <a:endParaRPr lang="es-ES" sz="1600" i="1" dirty="0" smtClean="0"/>
        </a:p>
      </dgm:t>
    </dgm:pt>
    <dgm:pt modelId="{2C17716F-FC39-4373-8F17-95FA3F379AF6}" type="parTrans" cxnId="{B5F8B298-3D43-4819-BB4C-3189F0CECCF0}">
      <dgm:prSet/>
      <dgm:spPr/>
      <dgm:t>
        <a:bodyPr/>
        <a:lstStyle/>
        <a:p>
          <a:endParaRPr lang="es-ES" sz="1600"/>
        </a:p>
      </dgm:t>
    </dgm:pt>
    <dgm:pt modelId="{B1257355-B55C-4590-987A-11FA9174FC7B}" type="sibTrans" cxnId="{B5F8B298-3D43-4819-BB4C-3189F0CECCF0}">
      <dgm:prSet/>
      <dgm:spPr/>
      <dgm:t>
        <a:bodyPr/>
        <a:lstStyle/>
        <a:p>
          <a:endParaRPr lang="es-ES" sz="1600"/>
        </a:p>
      </dgm:t>
    </dgm:pt>
    <dgm:pt modelId="{E7A9A130-2A9A-4D2F-B60C-ADBE9947766B}">
      <dgm:prSet phldrT="[Texto]" custT="1"/>
      <dgm:spPr/>
      <dgm:t>
        <a:bodyPr/>
        <a:lstStyle/>
        <a:p>
          <a:pPr rtl="0"/>
          <a:r>
            <a:rPr lang="es-ES" altLang="en-US" sz="1600" dirty="0" smtClean="0">
              <a:ea typeface="Times New Roman" panose="02020603050405020304" pitchFamily="18" charset="0"/>
              <a:cs typeface="Times New Roman" panose="02020603050405020304" pitchFamily="18" charset="0"/>
            </a:rPr>
            <a:t>El </a:t>
          </a:r>
          <a:r>
            <a:rPr kumimoji="0" lang="es-ES" altLang="en-US" sz="16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cruce hace referencia a que los genes se “mezclan” para introducir nuevas combinaciones de genes en la población. En el algoritmo DE, una vez obtenidos los vectores aleatorios, se realiza este proceso de recombinación donde se comparan los vectores aleatorios de la mutación con los vectores originales y como resultado aparecen los vectores de prueba. Este proceso es controlado por el parámetro </a:t>
          </a:r>
          <a:r>
            <a:rPr kumimoji="0" lang="es-ES" altLang="en-US" sz="1600" b="0" i="1"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Cr </a:t>
          </a:r>
          <a:r>
            <a:rPr kumimoji="0" lang="es-ES" altLang="en-US" sz="16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sym typeface="Symbol" panose="05050102010706020507" pitchFamily="18" charset="2"/>
            </a:rPr>
            <a:t></a:t>
          </a:r>
          <a:r>
            <a:rPr kumimoji="0" lang="es-ES" altLang="en-US" sz="16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s-ES" altLang="en-US" sz="16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sym typeface="Symbol" panose="05050102010706020507" pitchFamily="18" charset="2"/>
            </a:rPr>
            <a:t>[0, 1] que controla la probabilidad de cruce. </a:t>
          </a:r>
          <a:endParaRPr lang="es-ES" sz="1600" strike="noStrike" dirty="0">
            <a:latin typeface="Arial" panose="020B0604020202020204" pitchFamily="34" charset="0"/>
            <a:cs typeface="Arial" panose="020B0604020202020204" pitchFamily="34" charset="0"/>
          </a:endParaRPr>
        </a:p>
      </dgm:t>
    </dgm:pt>
    <dgm:pt modelId="{4760B9BB-00E6-42FA-A74D-5CF42033361C}" type="parTrans" cxnId="{6127BA49-3F0C-470B-A652-A534B49A24A5}">
      <dgm:prSet/>
      <dgm:spPr/>
      <dgm:t>
        <a:bodyPr/>
        <a:lstStyle/>
        <a:p>
          <a:endParaRPr lang="es-ES" sz="1600"/>
        </a:p>
      </dgm:t>
    </dgm:pt>
    <dgm:pt modelId="{7B974A1C-0171-4683-919D-559485DE5230}" type="sibTrans" cxnId="{6127BA49-3F0C-470B-A652-A534B49A24A5}">
      <dgm:prSet/>
      <dgm:spPr/>
      <dgm:t>
        <a:bodyPr/>
        <a:lstStyle/>
        <a:p>
          <a:endParaRPr lang="es-ES" sz="1600"/>
        </a:p>
      </dgm:t>
    </dgm:pt>
    <dgm:pt modelId="{6E6424AF-85F2-4F31-9E67-BC48350C523A}">
      <dgm:prSet phldrT="[Texto]" custT="1"/>
      <dgm:spPr/>
      <dgm:t>
        <a:bodyPr/>
        <a:lstStyle/>
        <a:p>
          <a:r>
            <a:rPr lang="es-ES" sz="1600" dirty="0" smtClean="0">
              <a:ea typeface="Times New Roman" panose="02020603050405020304" pitchFamily="18" charset="0"/>
            </a:rPr>
            <a:t>Por último, la selección en la evolución hace referencia a escoger qué individuos pasan a la siguiente generación. En el algoritmo DE, se compara los vectores de prueba con los originales, haciendo que el vector de la siguiente generación que pase tenga el mejor valor de función de desempeño</a:t>
          </a:r>
          <a:endParaRPr lang="es-ES" sz="1600" strike="noStrike" dirty="0">
            <a:latin typeface="Arial" panose="020B0604020202020204" pitchFamily="34" charset="0"/>
            <a:cs typeface="Arial" panose="020B0604020202020204" pitchFamily="34" charset="0"/>
          </a:endParaRPr>
        </a:p>
      </dgm:t>
    </dgm:pt>
    <dgm:pt modelId="{32CCCE24-DCC6-43FA-8443-8D48B1200728}" type="parTrans" cxnId="{C29159A1-3A60-4538-BAC2-931D92AA5D20}">
      <dgm:prSet/>
      <dgm:spPr/>
      <dgm:t>
        <a:bodyPr/>
        <a:lstStyle/>
        <a:p>
          <a:endParaRPr lang="es-ES" sz="1600"/>
        </a:p>
      </dgm:t>
    </dgm:pt>
    <dgm:pt modelId="{D27BD7EB-7C44-4C1D-96EB-2BCC85EA7E08}" type="sibTrans" cxnId="{C29159A1-3A60-4538-BAC2-931D92AA5D20}">
      <dgm:prSet/>
      <dgm:spPr/>
      <dgm:t>
        <a:bodyPr/>
        <a:lstStyle/>
        <a:p>
          <a:endParaRPr lang="es-ES" sz="1600"/>
        </a:p>
      </dgm:t>
    </dgm:pt>
    <dgm:pt modelId="{042F996D-C336-4607-BB3B-79002C9B2FBB}" type="pres">
      <dgm:prSet presAssocID="{BCC09B56-0E3C-4408-979E-B53EA9E1037C}" presName="Name0" presStyleCnt="0">
        <dgm:presLayoutVars>
          <dgm:chPref val="3"/>
          <dgm:dir/>
          <dgm:animLvl val="lvl"/>
          <dgm:resizeHandles/>
        </dgm:presLayoutVars>
      </dgm:prSet>
      <dgm:spPr/>
    </dgm:pt>
    <dgm:pt modelId="{4D47A050-0A69-4B52-872E-6898DB58FD42}" type="pres">
      <dgm:prSet presAssocID="{E76BD0AF-B6C6-45C1-BD4D-B7A47D73D60D}" presName="horFlow" presStyleCnt="0"/>
      <dgm:spPr/>
    </dgm:pt>
    <dgm:pt modelId="{578AFBB4-7545-4052-84A9-EE81CF4E165B}" type="pres">
      <dgm:prSet presAssocID="{E76BD0AF-B6C6-45C1-BD4D-B7A47D73D60D}" presName="bigChev" presStyleLbl="node1" presStyleIdx="0" presStyleCnt="3"/>
      <dgm:spPr/>
    </dgm:pt>
    <dgm:pt modelId="{5503C699-F574-4EEA-AF20-C6638C0670BB}" type="pres">
      <dgm:prSet presAssocID="{2C17716F-FC39-4373-8F17-95FA3F379AF6}" presName="parTrans" presStyleCnt="0"/>
      <dgm:spPr/>
    </dgm:pt>
    <dgm:pt modelId="{5A48C0E7-2E48-42B2-86FA-949CC4F5D158}" type="pres">
      <dgm:prSet presAssocID="{5107CE2A-0FC2-438C-81CA-71850EB0B825}" presName="node" presStyleLbl="alignAccFollowNode1" presStyleIdx="0" presStyleCnt="3" custScaleX="551836" custScaleY="262397">
        <dgm:presLayoutVars>
          <dgm:bulletEnabled val="1"/>
        </dgm:presLayoutVars>
      </dgm:prSet>
      <dgm:spPr/>
      <dgm:t>
        <a:bodyPr/>
        <a:lstStyle/>
        <a:p>
          <a:endParaRPr lang="es-ES"/>
        </a:p>
      </dgm:t>
    </dgm:pt>
    <dgm:pt modelId="{46D90DAF-8914-41B2-9F81-AC490DFDA9FD}" type="pres">
      <dgm:prSet presAssocID="{E76BD0AF-B6C6-45C1-BD4D-B7A47D73D60D}" presName="vSp" presStyleCnt="0"/>
      <dgm:spPr/>
    </dgm:pt>
    <dgm:pt modelId="{29A53BAA-BD61-42FD-986D-7FAF3C1B9A00}" type="pres">
      <dgm:prSet presAssocID="{73990658-97F9-4686-90B6-DAEA2A5994E5}" presName="horFlow" presStyleCnt="0"/>
      <dgm:spPr/>
    </dgm:pt>
    <dgm:pt modelId="{0D8A0368-95E3-48E1-B84C-FDA4CF1D0BAB}" type="pres">
      <dgm:prSet presAssocID="{73990658-97F9-4686-90B6-DAEA2A5994E5}" presName="bigChev" presStyleLbl="node1" presStyleIdx="1" presStyleCnt="3"/>
      <dgm:spPr/>
    </dgm:pt>
    <dgm:pt modelId="{F6E6B581-92D5-41DF-ABA0-1484C9A40AAB}" type="pres">
      <dgm:prSet presAssocID="{4760B9BB-00E6-42FA-A74D-5CF42033361C}" presName="parTrans" presStyleCnt="0"/>
      <dgm:spPr/>
    </dgm:pt>
    <dgm:pt modelId="{75F9EAB8-3EA9-488B-8A76-2E751C224D20}" type="pres">
      <dgm:prSet presAssocID="{E7A9A130-2A9A-4D2F-B60C-ADBE9947766B}" presName="node" presStyleLbl="alignAccFollowNode1" presStyleIdx="1" presStyleCnt="3" custScaleX="549656" custScaleY="240269">
        <dgm:presLayoutVars>
          <dgm:bulletEnabled val="1"/>
        </dgm:presLayoutVars>
      </dgm:prSet>
      <dgm:spPr/>
    </dgm:pt>
    <dgm:pt modelId="{DAF44D59-D138-458F-A724-38FB1A62F428}" type="pres">
      <dgm:prSet presAssocID="{73990658-97F9-4686-90B6-DAEA2A5994E5}" presName="vSp" presStyleCnt="0"/>
      <dgm:spPr/>
    </dgm:pt>
    <dgm:pt modelId="{1720DF44-9D10-44CD-B20A-62FC60990EEF}" type="pres">
      <dgm:prSet presAssocID="{B3A7B4CD-3F82-4F26-85D5-E34337D025E9}" presName="horFlow" presStyleCnt="0"/>
      <dgm:spPr/>
    </dgm:pt>
    <dgm:pt modelId="{ED6E2BA0-B5CB-4628-AF48-5B86537D53AF}" type="pres">
      <dgm:prSet presAssocID="{B3A7B4CD-3F82-4F26-85D5-E34337D025E9}" presName="bigChev" presStyleLbl="node1" presStyleIdx="2" presStyleCnt="3"/>
      <dgm:spPr/>
    </dgm:pt>
    <dgm:pt modelId="{EB19693C-B775-41B8-AEC2-3CFE7309B590}" type="pres">
      <dgm:prSet presAssocID="{32CCCE24-DCC6-43FA-8443-8D48B1200728}" presName="parTrans" presStyleCnt="0"/>
      <dgm:spPr/>
    </dgm:pt>
    <dgm:pt modelId="{1705811B-94C1-4EBC-8442-BE289BECF2EE}" type="pres">
      <dgm:prSet presAssocID="{6E6424AF-85F2-4F31-9E67-BC48350C523A}" presName="node" presStyleLbl="alignAccFollowNode1" presStyleIdx="2" presStyleCnt="3" custScaleX="546882" custScaleY="188413">
        <dgm:presLayoutVars>
          <dgm:bulletEnabled val="1"/>
        </dgm:presLayoutVars>
      </dgm:prSet>
      <dgm:spPr/>
    </dgm:pt>
  </dgm:ptLst>
  <dgm:cxnLst>
    <dgm:cxn modelId="{C29159A1-3A60-4538-BAC2-931D92AA5D20}" srcId="{B3A7B4CD-3F82-4F26-85D5-E34337D025E9}" destId="{6E6424AF-85F2-4F31-9E67-BC48350C523A}" srcOrd="0" destOrd="0" parTransId="{32CCCE24-DCC6-43FA-8443-8D48B1200728}" sibTransId="{D27BD7EB-7C44-4C1D-96EB-2BCC85EA7E08}"/>
    <dgm:cxn modelId="{2FF15435-74D0-4B8F-8865-097841AB1972}" type="presOf" srcId="{5107CE2A-0FC2-438C-81CA-71850EB0B825}" destId="{5A48C0E7-2E48-42B2-86FA-949CC4F5D158}" srcOrd="0" destOrd="0" presId="urn:microsoft.com/office/officeart/2005/8/layout/lProcess3"/>
    <dgm:cxn modelId="{3E0A3D14-C06A-445A-80B0-AAF9B696C6A3}" srcId="{BCC09B56-0E3C-4408-979E-B53EA9E1037C}" destId="{B3A7B4CD-3F82-4F26-85D5-E34337D025E9}" srcOrd="2" destOrd="0" parTransId="{525C158A-3FE4-4031-AA1A-CB2C0401A741}" sibTransId="{9AC2850A-53F4-43EC-A925-8920F80D6A82}"/>
    <dgm:cxn modelId="{56336B67-DCB5-461C-8D3F-4B7FC953D815}" type="presOf" srcId="{BCC09B56-0E3C-4408-979E-B53EA9E1037C}" destId="{042F996D-C336-4607-BB3B-79002C9B2FBB}" srcOrd="0" destOrd="0" presId="urn:microsoft.com/office/officeart/2005/8/layout/lProcess3"/>
    <dgm:cxn modelId="{95CFD9CB-8BC9-42C4-B4F9-C5E0EF1FA170}" type="presOf" srcId="{E76BD0AF-B6C6-45C1-BD4D-B7A47D73D60D}" destId="{578AFBB4-7545-4052-84A9-EE81CF4E165B}" srcOrd="0" destOrd="0" presId="urn:microsoft.com/office/officeart/2005/8/layout/lProcess3"/>
    <dgm:cxn modelId="{E1A69AFD-902D-4F01-B565-8DEAA28E5E49}" type="presOf" srcId="{E7A9A130-2A9A-4D2F-B60C-ADBE9947766B}" destId="{75F9EAB8-3EA9-488B-8A76-2E751C224D20}" srcOrd="0" destOrd="0" presId="urn:microsoft.com/office/officeart/2005/8/layout/lProcess3"/>
    <dgm:cxn modelId="{90793C21-079D-48E3-9B88-7D26DBDEB5A0}" srcId="{BCC09B56-0E3C-4408-979E-B53EA9E1037C}" destId="{E76BD0AF-B6C6-45C1-BD4D-B7A47D73D60D}" srcOrd="0" destOrd="0" parTransId="{68600BF7-F914-4187-948B-EFD2C741D7AA}" sibTransId="{9E6732CA-27C7-4E80-9D57-ABFAD5A614E8}"/>
    <dgm:cxn modelId="{23E7347C-D016-4DD3-804E-2687A4DE2A4A}" type="presOf" srcId="{6E6424AF-85F2-4F31-9E67-BC48350C523A}" destId="{1705811B-94C1-4EBC-8442-BE289BECF2EE}" srcOrd="0" destOrd="0" presId="urn:microsoft.com/office/officeart/2005/8/layout/lProcess3"/>
    <dgm:cxn modelId="{6127BA49-3F0C-470B-A652-A534B49A24A5}" srcId="{73990658-97F9-4686-90B6-DAEA2A5994E5}" destId="{E7A9A130-2A9A-4D2F-B60C-ADBE9947766B}" srcOrd="0" destOrd="0" parTransId="{4760B9BB-00E6-42FA-A74D-5CF42033361C}" sibTransId="{7B974A1C-0171-4683-919D-559485DE5230}"/>
    <dgm:cxn modelId="{B5F8B298-3D43-4819-BB4C-3189F0CECCF0}" srcId="{E76BD0AF-B6C6-45C1-BD4D-B7A47D73D60D}" destId="{5107CE2A-0FC2-438C-81CA-71850EB0B825}" srcOrd="0" destOrd="0" parTransId="{2C17716F-FC39-4373-8F17-95FA3F379AF6}" sibTransId="{B1257355-B55C-4590-987A-11FA9174FC7B}"/>
    <dgm:cxn modelId="{D1F17F83-91F2-4170-8B0B-213DA0FBD41D}" srcId="{BCC09B56-0E3C-4408-979E-B53EA9E1037C}" destId="{73990658-97F9-4686-90B6-DAEA2A5994E5}" srcOrd="1" destOrd="0" parTransId="{FF7BA1A5-83AD-4877-AD77-0B11F65C098B}" sibTransId="{2C7C354D-752B-4DC5-9676-AD36C0A29E86}"/>
    <dgm:cxn modelId="{854CCA7E-4B1D-41BF-8489-3E1F0E6DA16F}" type="presOf" srcId="{B3A7B4CD-3F82-4F26-85D5-E34337D025E9}" destId="{ED6E2BA0-B5CB-4628-AF48-5B86537D53AF}" srcOrd="0" destOrd="0" presId="urn:microsoft.com/office/officeart/2005/8/layout/lProcess3"/>
    <dgm:cxn modelId="{E535DCA7-9D24-4E14-8985-99D3871DE8F2}" type="presOf" srcId="{73990658-97F9-4686-90B6-DAEA2A5994E5}" destId="{0D8A0368-95E3-48E1-B84C-FDA4CF1D0BAB}" srcOrd="0" destOrd="0" presId="urn:microsoft.com/office/officeart/2005/8/layout/lProcess3"/>
    <dgm:cxn modelId="{0CBBF882-47C2-4C0C-8916-FD6FC96FCE1A}" type="presParOf" srcId="{042F996D-C336-4607-BB3B-79002C9B2FBB}" destId="{4D47A050-0A69-4B52-872E-6898DB58FD42}" srcOrd="0" destOrd="0" presId="urn:microsoft.com/office/officeart/2005/8/layout/lProcess3"/>
    <dgm:cxn modelId="{4EEB2F70-594D-4F75-BCA4-90C13EE3E56A}" type="presParOf" srcId="{4D47A050-0A69-4B52-872E-6898DB58FD42}" destId="{578AFBB4-7545-4052-84A9-EE81CF4E165B}" srcOrd="0" destOrd="0" presId="urn:microsoft.com/office/officeart/2005/8/layout/lProcess3"/>
    <dgm:cxn modelId="{394D6E26-014E-41ED-95C3-CA503E8438FA}" type="presParOf" srcId="{4D47A050-0A69-4B52-872E-6898DB58FD42}" destId="{5503C699-F574-4EEA-AF20-C6638C0670BB}" srcOrd="1" destOrd="0" presId="urn:microsoft.com/office/officeart/2005/8/layout/lProcess3"/>
    <dgm:cxn modelId="{6B55CF1D-4651-46F7-94D4-D86A021E2BD7}" type="presParOf" srcId="{4D47A050-0A69-4B52-872E-6898DB58FD42}" destId="{5A48C0E7-2E48-42B2-86FA-949CC4F5D158}" srcOrd="2" destOrd="0" presId="urn:microsoft.com/office/officeart/2005/8/layout/lProcess3"/>
    <dgm:cxn modelId="{ABBE2C46-7431-4A3D-80F5-26DC3F2A3F86}" type="presParOf" srcId="{042F996D-C336-4607-BB3B-79002C9B2FBB}" destId="{46D90DAF-8914-41B2-9F81-AC490DFDA9FD}" srcOrd="1" destOrd="0" presId="urn:microsoft.com/office/officeart/2005/8/layout/lProcess3"/>
    <dgm:cxn modelId="{49F6816C-F1E1-432B-A7CF-FD47E3C8DE09}" type="presParOf" srcId="{042F996D-C336-4607-BB3B-79002C9B2FBB}" destId="{29A53BAA-BD61-42FD-986D-7FAF3C1B9A00}" srcOrd="2" destOrd="0" presId="urn:microsoft.com/office/officeart/2005/8/layout/lProcess3"/>
    <dgm:cxn modelId="{331518A8-659C-44AC-8318-542C6FCA1B0B}" type="presParOf" srcId="{29A53BAA-BD61-42FD-986D-7FAF3C1B9A00}" destId="{0D8A0368-95E3-48E1-B84C-FDA4CF1D0BAB}" srcOrd="0" destOrd="0" presId="urn:microsoft.com/office/officeart/2005/8/layout/lProcess3"/>
    <dgm:cxn modelId="{05A9A5BF-5DE1-4B91-B6A3-3E7FBDBB1FE3}" type="presParOf" srcId="{29A53BAA-BD61-42FD-986D-7FAF3C1B9A00}" destId="{F6E6B581-92D5-41DF-ABA0-1484C9A40AAB}" srcOrd="1" destOrd="0" presId="urn:microsoft.com/office/officeart/2005/8/layout/lProcess3"/>
    <dgm:cxn modelId="{3A496560-42C7-434E-83BF-1A5C886A497A}" type="presParOf" srcId="{29A53BAA-BD61-42FD-986D-7FAF3C1B9A00}" destId="{75F9EAB8-3EA9-488B-8A76-2E751C224D20}" srcOrd="2" destOrd="0" presId="urn:microsoft.com/office/officeart/2005/8/layout/lProcess3"/>
    <dgm:cxn modelId="{D0490540-42CA-4AC2-811C-E0B1C9B1F84F}" type="presParOf" srcId="{042F996D-C336-4607-BB3B-79002C9B2FBB}" destId="{DAF44D59-D138-458F-A724-38FB1A62F428}" srcOrd="3" destOrd="0" presId="urn:microsoft.com/office/officeart/2005/8/layout/lProcess3"/>
    <dgm:cxn modelId="{4496C772-12F7-43F5-A9E5-36B08F6ACE13}" type="presParOf" srcId="{042F996D-C336-4607-BB3B-79002C9B2FBB}" destId="{1720DF44-9D10-44CD-B20A-62FC60990EEF}" srcOrd="4" destOrd="0" presId="urn:microsoft.com/office/officeart/2005/8/layout/lProcess3"/>
    <dgm:cxn modelId="{04D52D8F-A57A-4EDC-9C34-1FCEFC388175}" type="presParOf" srcId="{1720DF44-9D10-44CD-B20A-62FC60990EEF}" destId="{ED6E2BA0-B5CB-4628-AF48-5B86537D53AF}" srcOrd="0" destOrd="0" presId="urn:microsoft.com/office/officeart/2005/8/layout/lProcess3"/>
    <dgm:cxn modelId="{3B2C82E5-A724-49E1-8B44-D1AC9FB6C1A4}" type="presParOf" srcId="{1720DF44-9D10-44CD-B20A-62FC60990EEF}" destId="{EB19693C-B775-41B8-AEC2-3CFE7309B590}" srcOrd="1" destOrd="0" presId="urn:microsoft.com/office/officeart/2005/8/layout/lProcess3"/>
    <dgm:cxn modelId="{C2889A5F-23B7-4C9E-95A8-DE9F729BC314}" type="presParOf" srcId="{1720DF44-9D10-44CD-B20A-62FC60990EEF}" destId="{1705811B-94C1-4EBC-8442-BE289BECF2EE}"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Antecedentes , Justificación y alcance</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smtClean="0">
              <a:ln w="0"/>
              <a:solidFill>
                <a:schemeClr val="bg1">
                  <a:lumMod val="75000"/>
                </a:schemeClr>
              </a:solidFill>
              <a:effectLst>
                <a:outerShdw blurRad="38100" dist="19050" dir="2700000" algn="tl" rotWithShape="0">
                  <a:schemeClr val="dk1">
                    <a:alpha val="40000"/>
                  </a:schemeClr>
                </a:outerShdw>
              </a:effectLst>
            </a:rPr>
            <a:t>Objetivos</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Descripción del caso de la microrred electrotérmica</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1" cap="none" spc="0" dirty="0" smtClean="0">
              <a:ln w="0"/>
              <a:effectLst>
                <a:outerShdw blurRad="38100" dist="19050" dir="2700000" algn="tl" rotWithShape="0">
                  <a:schemeClr val="dk1">
                    <a:alpha val="40000"/>
                  </a:schemeClr>
                </a:outerShdw>
              </a:effectLst>
            </a:rPr>
            <a:t>Análisis de Resultados</a:t>
          </a:r>
          <a:endParaRPr lang="es-EC" sz="1400" b="1" cap="none" spc="0" dirty="0">
            <a:ln w="0"/>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Conclusiones y Recomendaciones</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DBA4B883-61BA-4331-8C65-CC0E83281AD9}" type="presOf" srcId="{8B7AA2B8-75B8-4C72-8240-B7B6530C5FA5}" destId="{6104F513-A661-4E60-A1BE-1123C5A172A1}" srcOrd="0" destOrd="0" presId="urn:microsoft.com/office/officeart/2008/layout/VerticalCurvedList"/>
    <dgm:cxn modelId="{680786FF-6A21-4EDB-A993-80D51B1AFD87}" type="presOf" srcId="{F875C58C-4961-4BEC-A0E4-B1BE7B722C4D}" destId="{8A357B76-B250-49C6-8883-C872D8727B11}"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33426865-1636-43DF-A475-A12C4FFF3E93}" type="presOf" srcId="{3B6EA3EF-4137-418C-9FB7-DB524A832EC1}" destId="{9A9E09C1-840B-4A81-91E9-935D8E10CE8A}" srcOrd="0" destOrd="0" presId="urn:microsoft.com/office/officeart/2008/layout/VerticalCurvedList"/>
    <dgm:cxn modelId="{BFA6C43D-C479-4A54-A6C9-350B296416D7}" srcId="{5A08616C-3A18-46CD-9CA0-74089D2BCFF2}" destId="{F1B0E2B4-40A2-4CD9-9CD5-3A30A3043697}" srcOrd="5" destOrd="0" parTransId="{70FC67F6-929D-4F38-B933-E0C31183749E}" sibTransId="{C45DB1E0-CC2B-4C89-970E-E3232DA09662}"/>
    <dgm:cxn modelId="{9CBEB381-C718-44DA-8B74-F8EC532636F6}" type="presOf" srcId="{5A08616C-3A18-46CD-9CA0-74089D2BCFF2}" destId="{2FBC140A-AF07-4305-8808-3725DD9AAA57}"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397CF122-BAB6-4EE1-82D4-E8A699234C7A}" type="presOf" srcId="{6042F47E-06CE-4ECD-AAF6-F9114B6D34C2}" destId="{18C93AAF-738F-4585-B07C-EDB636B310BC}" srcOrd="0" destOrd="0" presId="urn:microsoft.com/office/officeart/2008/layout/VerticalCurvedList"/>
    <dgm:cxn modelId="{A20D401B-1F51-436E-BB1F-F956049B07C3}" type="presOf" srcId="{F1B0E2B4-40A2-4CD9-9CD5-3A30A3043697}" destId="{EC5CAC8E-6DC6-46A1-8093-F08D41BEADC3}"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EB9F3E2-3AF6-4E84-8F5F-E8CFBB29246E}" type="presOf" srcId="{2D97240B-C4F0-4947-A66C-A320C840F78F}" destId="{FF4F1B22-371E-4D38-8B6D-38870D0A9A4F}"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effectLst>
                <a:outerShdw blurRad="38100" dist="19050" dir="2700000" algn="tl" rotWithShape="0">
                  <a:schemeClr val="dk1">
                    <a:alpha val="40000"/>
                  </a:schemeClr>
                </a:outerShdw>
              </a:effectLst>
            </a:rPr>
            <a:t>Antecedentes , Justificación y alcance</a:t>
          </a:r>
          <a:endParaRPr lang="es-EC" sz="1400" b="0" cap="none" spc="0" dirty="0">
            <a:ln w="0"/>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smtClean="0">
              <a:ln w="0"/>
              <a:effectLst>
                <a:outerShdw blurRad="38100" dist="19050" dir="2700000" algn="tl" rotWithShape="0">
                  <a:schemeClr val="dk1">
                    <a:alpha val="40000"/>
                  </a:schemeClr>
                </a:outerShdw>
              </a:effectLst>
            </a:rPr>
            <a:t>Objetivos</a:t>
          </a:r>
          <a:endParaRPr lang="es-EC" sz="1400" b="0" cap="none" spc="0" dirty="0">
            <a:ln w="0"/>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effectLst>
                <a:outerShdw blurRad="38100" dist="19050" dir="2700000" algn="tl" rotWithShape="0">
                  <a:schemeClr val="dk1">
                    <a:alpha val="40000"/>
                  </a:schemeClr>
                </a:outerShdw>
              </a:effectLst>
            </a:rPr>
            <a:t>Descripción del caso de la microrred electrotérmica</a:t>
          </a:r>
          <a:endParaRPr lang="es-EC" sz="1400" b="0" cap="none" spc="0" dirty="0">
            <a:ln w="0"/>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effectLst>
                <a:outerShdw blurRad="38100" dist="19050" dir="2700000" algn="tl" rotWithShape="0">
                  <a:schemeClr val="dk1">
                    <a:alpha val="40000"/>
                  </a:schemeClr>
                </a:outerShdw>
              </a:effectLst>
            </a:rPr>
            <a:t>Análisis de Resultados</a:t>
          </a:r>
          <a:endParaRPr lang="es-EC" sz="1400" b="0" cap="none" spc="0" dirty="0">
            <a:ln w="0"/>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smtClean="0">
              <a:ln w="0"/>
              <a:effectLst>
                <a:outerShdw blurRad="38100" dist="19050" dir="2700000" algn="tl" rotWithShape="0">
                  <a:schemeClr val="dk1">
                    <a:alpha val="40000"/>
                  </a:schemeClr>
                </a:outerShdw>
              </a:effectLst>
            </a:rPr>
            <a:t>Conclusiones y Recomendaciones</a:t>
          </a:r>
          <a:endParaRPr lang="es-EC" sz="1400" b="0" cap="none" spc="0" dirty="0">
            <a:ln w="0"/>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DBA4B883-61BA-4331-8C65-CC0E83281AD9}" type="presOf" srcId="{8B7AA2B8-75B8-4C72-8240-B7B6530C5FA5}" destId="{6104F513-A661-4E60-A1BE-1123C5A172A1}" srcOrd="0" destOrd="0" presId="urn:microsoft.com/office/officeart/2008/layout/VerticalCurvedList"/>
    <dgm:cxn modelId="{680786FF-6A21-4EDB-A993-80D51B1AFD87}" type="presOf" srcId="{F875C58C-4961-4BEC-A0E4-B1BE7B722C4D}" destId="{8A357B76-B250-49C6-8883-C872D8727B11}"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33426865-1636-43DF-A475-A12C4FFF3E93}" type="presOf" srcId="{3B6EA3EF-4137-418C-9FB7-DB524A832EC1}" destId="{9A9E09C1-840B-4A81-91E9-935D8E10CE8A}" srcOrd="0" destOrd="0" presId="urn:microsoft.com/office/officeart/2008/layout/VerticalCurvedList"/>
    <dgm:cxn modelId="{BFA6C43D-C479-4A54-A6C9-350B296416D7}" srcId="{5A08616C-3A18-46CD-9CA0-74089D2BCFF2}" destId="{F1B0E2B4-40A2-4CD9-9CD5-3A30A3043697}" srcOrd="5" destOrd="0" parTransId="{70FC67F6-929D-4F38-B933-E0C31183749E}" sibTransId="{C45DB1E0-CC2B-4C89-970E-E3232DA09662}"/>
    <dgm:cxn modelId="{9CBEB381-C718-44DA-8B74-F8EC532636F6}" type="presOf" srcId="{5A08616C-3A18-46CD-9CA0-74089D2BCFF2}" destId="{2FBC140A-AF07-4305-8808-3725DD9AAA57}"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397CF122-BAB6-4EE1-82D4-E8A699234C7A}" type="presOf" srcId="{6042F47E-06CE-4ECD-AAF6-F9114B6D34C2}" destId="{18C93AAF-738F-4585-B07C-EDB636B310BC}" srcOrd="0" destOrd="0" presId="urn:microsoft.com/office/officeart/2008/layout/VerticalCurvedList"/>
    <dgm:cxn modelId="{A20D401B-1F51-436E-BB1F-F956049B07C3}" type="presOf" srcId="{F1B0E2B4-40A2-4CD9-9CD5-3A30A3043697}" destId="{EC5CAC8E-6DC6-46A1-8093-F08D41BEADC3}"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EB9F3E2-3AF6-4E84-8F5F-E8CFBB29246E}" type="presOf" srcId="{2D97240B-C4F0-4947-A66C-A320C840F78F}" destId="{FF4F1B22-371E-4D38-8B6D-38870D0A9A4F}"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Antecedentes , Justificación y alcance</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smtClean="0">
              <a:ln w="0"/>
              <a:solidFill>
                <a:schemeClr val="bg1">
                  <a:lumMod val="75000"/>
                </a:schemeClr>
              </a:solidFill>
              <a:effectLst>
                <a:outerShdw blurRad="38100" dist="19050" dir="2700000" algn="tl" rotWithShape="0">
                  <a:schemeClr val="dk1">
                    <a:alpha val="40000"/>
                  </a:schemeClr>
                </a:outerShdw>
              </a:effectLst>
            </a:rPr>
            <a:t>Objetivos</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Descripción del caso de la microrred electrotérmica</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solidFill>
                <a:schemeClr val="bg1">
                  <a:lumMod val="75000"/>
                </a:schemeClr>
              </a:solidFill>
              <a:effectLst>
                <a:outerShdw blurRad="38100" dist="19050" dir="2700000" algn="tl" rotWithShape="0">
                  <a:schemeClr val="dk1">
                    <a:alpha val="40000"/>
                  </a:schemeClr>
                </a:outerShdw>
              </a:effectLst>
            </a:rPr>
            <a:t>Análisis de Resultados</a:t>
          </a:r>
          <a:endParaRPr lang="es-EC" sz="1400" b="0" cap="none" spc="0" dirty="0">
            <a:ln w="0"/>
            <a:solidFill>
              <a:schemeClr val="bg1">
                <a:lumMod val="75000"/>
              </a:schemeClr>
            </a:solidFill>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1" cap="none" spc="0" dirty="0" smtClean="0">
              <a:ln w="0"/>
              <a:effectLst>
                <a:outerShdw blurRad="38100" dist="19050" dir="2700000" algn="tl" rotWithShape="0">
                  <a:schemeClr val="dk1">
                    <a:alpha val="40000"/>
                  </a:schemeClr>
                </a:outerShdw>
              </a:effectLst>
            </a:rPr>
            <a:t>Conclusiones y Recomendaciones</a:t>
          </a:r>
          <a:endParaRPr lang="es-EC" sz="1400" b="1" cap="none" spc="0" dirty="0">
            <a:ln w="0"/>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DBA4B883-61BA-4331-8C65-CC0E83281AD9}" type="presOf" srcId="{8B7AA2B8-75B8-4C72-8240-B7B6530C5FA5}" destId="{6104F513-A661-4E60-A1BE-1123C5A172A1}" srcOrd="0" destOrd="0" presId="urn:microsoft.com/office/officeart/2008/layout/VerticalCurvedList"/>
    <dgm:cxn modelId="{680786FF-6A21-4EDB-A993-80D51B1AFD87}" type="presOf" srcId="{F875C58C-4961-4BEC-A0E4-B1BE7B722C4D}" destId="{8A357B76-B250-49C6-8883-C872D8727B11}"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33426865-1636-43DF-A475-A12C4FFF3E93}" type="presOf" srcId="{3B6EA3EF-4137-418C-9FB7-DB524A832EC1}" destId="{9A9E09C1-840B-4A81-91E9-935D8E10CE8A}" srcOrd="0" destOrd="0" presId="urn:microsoft.com/office/officeart/2008/layout/VerticalCurvedList"/>
    <dgm:cxn modelId="{BFA6C43D-C479-4A54-A6C9-350B296416D7}" srcId="{5A08616C-3A18-46CD-9CA0-74089D2BCFF2}" destId="{F1B0E2B4-40A2-4CD9-9CD5-3A30A3043697}" srcOrd="5" destOrd="0" parTransId="{70FC67F6-929D-4F38-B933-E0C31183749E}" sibTransId="{C45DB1E0-CC2B-4C89-970E-E3232DA09662}"/>
    <dgm:cxn modelId="{9CBEB381-C718-44DA-8B74-F8EC532636F6}" type="presOf" srcId="{5A08616C-3A18-46CD-9CA0-74089D2BCFF2}" destId="{2FBC140A-AF07-4305-8808-3725DD9AAA57}"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7A026F2D-3A62-4EB5-B910-87805DB14EB8}" srcId="{5A08616C-3A18-46CD-9CA0-74089D2BCFF2}" destId="{3B6EA3EF-4137-418C-9FB7-DB524A832EC1}" srcOrd="2" destOrd="0" parTransId="{7CF72884-B8FF-46DF-9BF3-98604FDC2AA7}" sibTransId="{B1E99E6A-D053-4C59-A12B-C7960B5E7A27}"/>
    <dgm:cxn modelId="{397CF122-BAB6-4EE1-82D4-E8A699234C7A}" type="presOf" srcId="{6042F47E-06CE-4ECD-AAF6-F9114B6D34C2}" destId="{18C93AAF-738F-4585-B07C-EDB636B310BC}" srcOrd="0" destOrd="0" presId="urn:microsoft.com/office/officeart/2008/layout/VerticalCurvedList"/>
    <dgm:cxn modelId="{A20D401B-1F51-436E-BB1F-F956049B07C3}" type="presOf" srcId="{F1B0E2B4-40A2-4CD9-9CD5-3A30A3043697}" destId="{EC5CAC8E-6DC6-46A1-8093-F08D41BEADC3}"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77E7C3EE-4626-416C-AF8F-877CB867C3D0}" srcId="{5A08616C-3A18-46CD-9CA0-74089D2BCFF2}" destId="{2D97240B-C4F0-4947-A66C-A320C840F78F}" srcOrd="0" destOrd="0" parTransId="{3986E5BD-6CFD-425F-94B5-F08D3B369D31}" sibTransId="{0B969C05-367E-48AB-96A1-4BCD17977249}"/>
    <dgm:cxn modelId="{DEB9F3E2-3AF6-4E84-8F5F-E8CFBB29246E}" type="presOf" srcId="{2D97240B-C4F0-4947-A66C-A320C840F78F}" destId="{FF4F1B22-371E-4D38-8B6D-38870D0A9A4F}"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es-EC"/>
        </a:p>
      </dgm:t>
    </dgm:pt>
    <dgm:pt modelId="{2D97240B-C4F0-4947-A66C-A320C840F78F}">
      <dgm:prSet phldrT="[Texto]" custT="1"/>
      <dgm:spPr/>
      <dgm:t>
        <a:bodyPr/>
        <a:lstStyle/>
        <a:p>
          <a:r>
            <a:rPr lang="es-EC" sz="1400" b="1" cap="none" spc="0" dirty="0" smtClean="0">
              <a:ln w="0"/>
              <a:effectLst>
                <a:outerShdw blurRad="38100" dist="19050" dir="2700000" algn="tl" rotWithShape="0">
                  <a:schemeClr val="dk1">
                    <a:alpha val="40000"/>
                  </a:schemeClr>
                </a:outerShdw>
              </a:effectLst>
            </a:rPr>
            <a:t>Antecedentes , Justificación y alcance</a:t>
          </a:r>
          <a:endParaRPr lang="es-EC" sz="1400" b="1" cap="none" spc="0" dirty="0">
            <a:ln w="0"/>
            <a:effectLst>
              <a:outerShdw blurRad="38100" dist="19050" dir="2700000" algn="tl" rotWithShape="0">
                <a:schemeClr val="dk1">
                  <a:alpha val="40000"/>
                </a:schemeClr>
              </a:outerShdw>
            </a:effectLst>
          </a:endParaRP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smtClean="0">
              <a:ln w="0"/>
              <a:solidFill>
                <a:schemeClr val="accent3"/>
              </a:solidFill>
              <a:effectLst>
                <a:outerShdw blurRad="38100" dist="19050" dir="2700000" algn="tl" rotWithShape="0">
                  <a:schemeClr val="dk1">
                    <a:alpha val="40000"/>
                  </a:schemeClr>
                </a:outerShdw>
              </a:effectLst>
            </a:rPr>
            <a:t>Objetivos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Descripción de la microrred electrotérmica</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cap="none" spc="0" dirty="0">
            <a:ln w="0"/>
            <a:solidFill>
              <a:schemeClr val="accent3"/>
            </a:solidFill>
            <a:effectLst>
              <a:outerShdw blurRad="38100" dist="19050" dir="2700000" algn="tl" rotWithShape="0">
                <a:schemeClr val="dk1">
                  <a:alpha val="40000"/>
                </a:schemeClr>
              </a:outerShdw>
            </a:effectLst>
          </a:endParaRP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t>
        <a:bodyPr/>
        <a:lstStyle/>
        <a:p>
          <a:endParaRPr lang="es-ES"/>
        </a:p>
      </dgm:t>
    </dgm:pt>
    <dgm:pt modelId="{0AC0DB7A-C3DB-4D1A-9839-7032510A1FDF}" type="pres">
      <dgm:prSet presAssocID="{5A08616C-3A18-46CD-9CA0-74089D2BCFF2}" presName="Name1" presStyleCnt="0"/>
      <dgm:spPr/>
      <dgm:t>
        <a:bodyPr/>
        <a:lstStyle/>
        <a:p>
          <a:endParaRPr lang="es-ES"/>
        </a:p>
      </dgm:t>
    </dgm:pt>
    <dgm:pt modelId="{974F6445-9466-4F7A-A6A7-A6F994DBE7B1}" type="pres">
      <dgm:prSet presAssocID="{5A08616C-3A18-46CD-9CA0-74089D2BCFF2}" presName="cycle" presStyleCnt="0"/>
      <dgm:spPr/>
      <dgm:t>
        <a:bodyPr/>
        <a:lstStyle/>
        <a:p>
          <a:endParaRPr lang="es-ES"/>
        </a:p>
      </dgm:t>
    </dgm:pt>
    <dgm:pt modelId="{AC717DAC-BB3A-41EB-8C8D-5A60E37FE43A}" type="pres">
      <dgm:prSet presAssocID="{5A08616C-3A18-46CD-9CA0-74089D2BCFF2}" presName="srcNode" presStyleLbl="node1" presStyleIdx="0" presStyleCnt="6"/>
      <dgm:spPr/>
      <dgm:t>
        <a:bodyPr/>
        <a:lstStyle/>
        <a:p>
          <a:endParaRPr lang="es-ES"/>
        </a:p>
      </dgm:t>
    </dgm:pt>
    <dgm:pt modelId="{AD8AAFF1-673A-4C9C-A631-116EC80665F1}" type="pres">
      <dgm:prSet presAssocID="{5A08616C-3A18-46CD-9CA0-74089D2BCFF2}" presName="conn" presStyleLbl="parChTrans1D2" presStyleIdx="0" presStyleCnt="1"/>
      <dgm:spPr/>
      <dgm:t>
        <a:bodyPr/>
        <a:lstStyle/>
        <a:p>
          <a:endParaRPr lang="es-ES"/>
        </a:p>
      </dgm:t>
    </dgm:pt>
    <dgm:pt modelId="{D3E0D687-5121-47D1-B94C-6FEDBF842B6B}" type="pres">
      <dgm:prSet presAssocID="{5A08616C-3A18-46CD-9CA0-74089D2BCFF2}" presName="extraNode" presStyleLbl="node1" presStyleIdx="0" presStyleCnt="6"/>
      <dgm:spPr/>
      <dgm:t>
        <a:bodyPr/>
        <a:lstStyle/>
        <a:p>
          <a:endParaRPr lang="es-ES"/>
        </a:p>
      </dgm:t>
    </dgm:pt>
    <dgm:pt modelId="{111E9CFF-3D63-4B67-B1C3-F60E14887C4A}" type="pres">
      <dgm:prSet presAssocID="{5A08616C-3A18-46CD-9CA0-74089D2BCFF2}" presName="dstNode" presStyleLbl="node1" presStyleIdx="0" presStyleCnt="6"/>
      <dgm:spPr/>
      <dgm:t>
        <a:bodyPr/>
        <a:lstStyle/>
        <a:p>
          <a:endParaRPr lang="es-ES"/>
        </a:p>
      </dgm:t>
    </dgm:pt>
    <dgm:pt modelId="{FF4F1B22-371E-4D38-8B6D-38870D0A9A4F}" type="pres">
      <dgm:prSet presAssocID="{2D97240B-C4F0-4947-A66C-A320C840F78F}" presName="text_1" presStyleLbl="node1" presStyleIdx="0" presStyleCnt="6">
        <dgm:presLayoutVars>
          <dgm:bulletEnabled val="1"/>
        </dgm:presLayoutVars>
      </dgm:prSet>
      <dgm:spPr/>
      <dgm:t>
        <a:bodyPr/>
        <a:lstStyle/>
        <a:p>
          <a:endParaRPr lang="es-ES"/>
        </a:p>
      </dgm:t>
    </dgm:pt>
    <dgm:pt modelId="{8017B0B3-D764-44C3-B499-D4124834A33C}" type="pres">
      <dgm:prSet presAssocID="{2D97240B-C4F0-4947-A66C-A320C840F78F}" presName="accent_1" presStyleCnt="0"/>
      <dgm:spPr/>
      <dgm:t>
        <a:bodyPr/>
        <a:lstStyle/>
        <a:p>
          <a:endParaRPr lang="es-ES"/>
        </a:p>
      </dgm:t>
    </dgm:pt>
    <dgm:pt modelId="{9991A460-8B6E-4C39-96F1-11A1599EB4D6}" type="pres">
      <dgm:prSet presAssocID="{2D97240B-C4F0-4947-A66C-A320C840F78F}" presName="accentRepeatNode" presStyleLbl="solidFgAcc1" presStyleIdx="0" presStyleCnt="6"/>
      <dgm:spPr/>
      <dgm:t>
        <a:bodyPr/>
        <a:lstStyle/>
        <a:p>
          <a:endParaRPr lang="es-ES"/>
        </a:p>
      </dgm:t>
    </dgm:pt>
    <dgm:pt modelId="{18C93AAF-738F-4585-B07C-EDB636B310BC}" type="pres">
      <dgm:prSet presAssocID="{6042F47E-06CE-4ECD-AAF6-F9114B6D34C2}" presName="text_2" presStyleLbl="node1" presStyleIdx="1" presStyleCnt="6">
        <dgm:presLayoutVars>
          <dgm:bulletEnabled val="1"/>
        </dgm:presLayoutVars>
      </dgm:prSet>
      <dgm:spPr/>
      <dgm:t>
        <a:bodyPr/>
        <a:lstStyle/>
        <a:p>
          <a:endParaRPr lang="es-ES"/>
        </a:p>
      </dgm:t>
    </dgm:pt>
    <dgm:pt modelId="{E47E85B1-E7B7-4881-BE5F-7739A9E91F75}" type="pres">
      <dgm:prSet presAssocID="{6042F47E-06CE-4ECD-AAF6-F9114B6D34C2}" presName="accent_2" presStyleCnt="0"/>
      <dgm:spPr/>
      <dgm:t>
        <a:bodyPr/>
        <a:lstStyle/>
        <a:p>
          <a:endParaRPr lang="es-ES"/>
        </a:p>
      </dgm:t>
    </dgm:pt>
    <dgm:pt modelId="{55BBE6ED-D91D-4DCE-803F-1724742B6DD6}" type="pres">
      <dgm:prSet presAssocID="{6042F47E-06CE-4ECD-AAF6-F9114B6D34C2}" presName="accentRepeatNode" presStyleLbl="solidFgAcc1" presStyleIdx="1" presStyleCnt="6"/>
      <dgm:spPr/>
      <dgm:t>
        <a:bodyPr/>
        <a:lstStyle/>
        <a:p>
          <a:endParaRPr lang="es-ES"/>
        </a:p>
      </dgm:t>
    </dgm:pt>
    <dgm:pt modelId="{9A9E09C1-840B-4A81-91E9-935D8E10CE8A}" type="pres">
      <dgm:prSet presAssocID="{3B6EA3EF-4137-418C-9FB7-DB524A832EC1}" presName="text_3" presStyleLbl="node1" presStyleIdx="2" presStyleCnt="6">
        <dgm:presLayoutVars>
          <dgm:bulletEnabled val="1"/>
        </dgm:presLayoutVars>
      </dgm:prSet>
      <dgm:spPr/>
      <dgm:t>
        <a:bodyPr/>
        <a:lstStyle/>
        <a:p>
          <a:endParaRPr lang="es-ES"/>
        </a:p>
      </dgm:t>
    </dgm:pt>
    <dgm:pt modelId="{71194E1E-F1E0-4FE3-9173-D78711403E0E}" type="pres">
      <dgm:prSet presAssocID="{3B6EA3EF-4137-418C-9FB7-DB524A832EC1}" presName="accent_3" presStyleCnt="0"/>
      <dgm:spPr/>
      <dgm:t>
        <a:bodyPr/>
        <a:lstStyle/>
        <a:p>
          <a:endParaRPr lang="es-ES"/>
        </a:p>
      </dgm:t>
    </dgm:pt>
    <dgm:pt modelId="{59AF04B6-6ADC-4E7B-AF28-88361C34E639}" type="pres">
      <dgm:prSet presAssocID="{3B6EA3EF-4137-418C-9FB7-DB524A832EC1}" presName="accentRepeatNode" presStyleLbl="solidFgAcc1" presStyleIdx="2" presStyleCnt="6"/>
      <dgm:spPr/>
      <dgm:t>
        <a:bodyPr/>
        <a:lstStyle/>
        <a:p>
          <a:endParaRPr lang="es-ES"/>
        </a:p>
      </dgm:t>
    </dgm:pt>
    <dgm:pt modelId="{6104F513-A661-4E60-A1BE-1123C5A172A1}" type="pres">
      <dgm:prSet presAssocID="{8B7AA2B8-75B8-4C72-8240-B7B6530C5FA5}" presName="text_4" presStyleLbl="node1" presStyleIdx="3" presStyleCnt="6">
        <dgm:presLayoutVars>
          <dgm:bulletEnabled val="1"/>
        </dgm:presLayoutVars>
      </dgm:prSet>
      <dgm:spPr/>
      <dgm:t>
        <a:bodyPr/>
        <a:lstStyle/>
        <a:p>
          <a:endParaRPr lang="es-ES"/>
        </a:p>
      </dgm:t>
    </dgm:pt>
    <dgm:pt modelId="{FBA53835-5101-488D-BFA0-2CF79C2ADB69}" type="pres">
      <dgm:prSet presAssocID="{8B7AA2B8-75B8-4C72-8240-B7B6530C5FA5}" presName="accent_4" presStyleCnt="0"/>
      <dgm:spPr/>
      <dgm:t>
        <a:bodyPr/>
        <a:lstStyle/>
        <a:p>
          <a:endParaRPr lang="es-ES"/>
        </a:p>
      </dgm:t>
    </dgm:pt>
    <dgm:pt modelId="{42BE8852-95CB-4592-A316-D6C16A029E1F}" type="pres">
      <dgm:prSet presAssocID="{8B7AA2B8-75B8-4C72-8240-B7B6530C5FA5}" presName="accentRepeatNode" presStyleLbl="solidFgAcc1" presStyleIdx="3" presStyleCnt="6"/>
      <dgm:spPr/>
      <dgm:t>
        <a:bodyPr/>
        <a:lstStyle/>
        <a:p>
          <a:endParaRPr lang="es-ES"/>
        </a:p>
      </dgm:t>
    </dgm:pt>
    <dgm:pt modelId="{8A357B76-B250-49C6-8883-C872D8727B11}" type="pres">
      <dgm:prSet presAssocID="{F875C58C-4961-4BEC-A0E4-B1BE7B722C4D}" presName="text_5" presStyleLbl="node1" presStyleIdx="4" presStyleCnt="6">
        <dgm:presLayoutVars>
          <dgm:bulletEnabled val="1"/>
        </dgm:presLayoutVars>
      </dgm:prSet>
      <dgm:spPr/>
      <dgm:t>
        <a:bodyPr/>
        <a:lstStyle/>
        <a:p>
          <a:endParaRPr lang="es-ES"/>
        </a:p>
      </dgm:t>
    </dgm:pt>
    <dgm:pt modelId="{667D70BC-6C32-4E50-9680-1D38FD51559E}" type="pres">
      <dgm:prSet presAssocID="{F875C58C-4961-4BEC-A0E4-B1BE7B722C4D}" presName="accent_5" presStyleCnt="0"/>
      <dgm:spPr/>
      <dgm:t>
        <a:bodyPr/>
        <a:lstStyle/>
        <a:p>
          <a:endParaRPr lang="es-ES"/>
        </a:p>
      </dgm:t>
    </dgm:pt>
    <dgm:pt modelId="{3880881E-51FF-496F-9BDC-B33E2AEBE85D}" type="pres">
      <dgm:prSet presAssocID="{F875C58C-4961-4BEC-A0E4-B1BE7B722C4D}" presName="accentRepeatNode" presStyleLbl="solidFgAcc1" presStyleIdx="4" presStyleCnt="6"/>
      <dgm:spPr/>
      <dgm:t>
        <a:bodyPr/>
        <a:lstStyle/>
        <a:p>
          <a:endParaRPr lang="es-ES"/>
        </a:p>
      </dgm:t>
    </dgm:pt>
    <dgm:pt modelId="{EC5CAC8E-6DC6-46A1-8093-F08D41BEADC3}" type="pres">
      <dgm:prSet presAssocID="{F1B0E2B4-40A2-4CD9-9CD5-3A30A3043697}" presName="text_6" presStyleLbl="node1" presStyleIdx="5" presStyleCnt="6">
        <dgm:presLayoutVars>
          <dgm:bulletEnabled val="1"/>
        </dgm:presLayoutVars>
      </dgm:prSet>
      <dgm:spPr/>
      <dgm:t>
        <a:bodyPr/>
        <a:lstStyle/>
        <a:p>
          <a:endParaRPr lang="es-ES"/>
        </a:p>
      </dgm:t>
    </dgm:pt>
    <dgm:pt modelId="{00140C88-BC99-478B-8D8D-BA970DA5008E}" type="pres">
      <dgm:prSet presAssocID="{F1B0E2B4-40A2-4CD9-9CD5-3A30A3043697}" presName="accent_6" presStyleCnt="0"/>
      <dgm:spPr/>
      <dgm:t>
        <a:bodyPr/>
        <a:lstStyle/>
        <a:p>
          <a:endParaRPr lang="es-ES"/>
        </a:p>
      </dgm:t>
    </dgm:pt>
    <dgm:pt modelId="{F3DBF5A9-8A72-4905-B59B-FD348024D962}" type="pres">
      <dgm:prSet presAssocID="{F1B0E2B4-40A2-4CD9-9CD5-3A30A3043697}" presName="accentRepeatNode" presStyleLbl="solidFgAcc1" presStyleIdx="5" presStyleCnt="6"/>
      <dgm:spPr/>
      <dgm:t>
        <a:bodyPr/>
        <a:lstStyle/>
        <a:p>
          <a:endParaRPr lang="es-ES"/>
        </a:p>
      </dgm:t>
    </dgm:pt>
  </dgm:ptLst>
  <dgm:cxnLst>
    <dgm:cxn modelId="{40F30777-60AA-443A-97E2-3094052BBCFE}" srcId="{5A08616C-3A18-46CD-9CA0-74089D2BCFF2}" destId="{6042F47E-06CE-4ECD-AAF6-F9114B6D34C2}" srcOrd="1" destOrd="0" parTransId="{C67B0D30-7DA8-4AA0-B12F-05DEB2E77B83}" sibTransId="{50D44AAC-8F45-4696-A734-E6FB4E894B91}"/>
    <dgm:cxn modelId="{D2909761-3FE4-42D0-BB9B-172007326967}" type="presOf" srcId="{8B7AA2B8-75B8-4C72-8240-B7B6530C5FA5}" destId="{6104F513-A661-4E60-A1BE-1123C5A172A1}" srcOrd="0" destOrd="0" presId="urn:microsoft.com/office/officeart/2008/layout/VerticalCurvedList"/>
    <dgm:cxn modelId="{19F6540F-1B68-4A41-BA98-52B518B3220F}" type="presOf" srcId="{6042F47E-06CE-4ECD-AAF6-F9114B6D34C2}" destId="{18C93AAF-738F-4585-B07C-EDB636B310BC}"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7DF15FF6-E269-4CC9-AB2D-1329B492C316}" type="presOf" srcId="{F1B0E2B4-40A2-4CD9-9CD5-3A30A3043697}" destId="{EC5CAC8E-6DC6-46A1-8093-F08D41BEADC3}" srcOrd="0" destOrd="0" presId="urn:microsoft.com/office/officeart/2008/layout/VerticalCurvedList"/>
    <dgm:cxn modelId="{D89BABC2-4B03-4A4F-BC1A-CE226A109B17}" srcId="{5A08616C-3A18-46CD-9CA0-74089D2BCFF2}" destId="{8B7AA2B8-75B8-4C72-8240-B7B6530C5FA5}" srcOrd="3" destOrd="0" parTransId="{D1B1774E-BD5F-4651-91AD-8F52B789F434}" sibTransId="{E5E1C9BC-C1DA-4402-BA9C-6C30773AA031}"/>
    <dgm:cxn modelId="{43184329-61F1-4AF0-A001-A8ED5FEBB0B3}" type="presOf" srcId="{5A08616C-3A18-46CD-9CA0-74089D2BCFF2}" destId="{2FBC140A-AF07-4305-8808-3725DD9AAA57}" srcOrd="0" destOrd="0" presId="urn:microsoft.com/office/officeart/2008/layout/VerticalCurvedList"/>
    <dgm:cxn modelId="{9D368D13-00A3-4946-BCBC-AC29E1C68AD8}" type="presOf" srcId="{3B6EA3EF-4137-418C-9FB7-DB524A832EC1}" destId="{9A9E09C1-840B-4A81-91E9-935D8E10CE8A}" srcOrd="0" destOrd="0" presId="urn:microsoft.com/office/officeart/2008/layout/VerticalCurvedList"/>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5E074295-1D64-46EF-912E-6369F72CA0D6}" type="presOf" srcId="{2D97240B-C4F0-4947-A66C-A320C840F78F}" destId="{FF4F1B22-371E-4D38-8B6D-38870D0A9A4F}" srcOrd="0" destOrd="0" presId="urn:microsoft.com/office/officeart/2008/layout/VerticalCurvedList"/>
    <dgm:cxn modelId="{D841D705-ABF0-409E-890B-C218F99D3FB5}" type="presOf" srcId="{0B969C05-367E-48AB-96A1-4BCD17977249}" destId="{AD8AAFF1-673A-4C9C-A631-116EC80665F1}" srcOrd="0" destOrd="0" presId="urn:microsoft.com/office/officeart/2008/layout/VerticalCurvedList"/>
    <dgm:cxn modelId="{8597E1F0-94EF-43DD-884B-44E4CC1C0B98}" type="presOf" srcId="{F875C58C-4961-4BEC-A0E4-B1BE7B722C4D}" destId="{8A357B76-B250-49C6-8883-C872D8727B11}"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C6AFADE6-D086-4B52-BCF8-2924CF06B9D2}" type="presParOf" srcId="{2FBC140A-AF07-4305-8808-3725DD9AAA57}" destId="{0AC0DB7A-C3DB-4D1A-9839-7032510A1FDF}" srcOrd="0" destOrd="0" presId="urn:microsoft.com/office/officeart/2008/layout/VerticalCurvedList"/>
    <dgm:cxn modelId="{11A575CC-EE15-4719-BFAC-C248FB86592E}" type="presParOf" srcId="{0AC0DB7A-C3DB-4D1A-9839-7032510A1FDF}" destId="{974F6445-9466-4F7A-A6A7-A6F994DBE7B1}" srcOrd="0" destOrd="0" presId="urn:microsoft.com/office/officeart/2008/layout/VerticalCurvedList"/>
    <dgm:cxn modelId="{2FD17566-C4F7-42E9-9411-928D7020960D}" type="presParOf" srcId="{974F6445-9466-4F7A-A6A7-A6F994DBE7B1}" destId="{AC717DAC-BB3A-41EB-8C8D-5A60E37FE43A}" srcOrd="0" destOrd="0" presId="urn:microsoft.com/office/officeart/2008/layout/VerticalCurvedList"/>
    <dgm:cxn modelId="{2EAEC524-1B25-432D-98E8-3BBE08339093}" type="presParOf" srcId="{974F6445-9466-4F7A-A6A7-A6F994DBE7B1}" destId="{AD8AAFF1-673A-4C9C-A631-116EC80665F1}" srcOrd="1" destOrd="0" presId="urn:microsoft.com/office/officeart/2008/layout/VerticalCurvedList"/>
    <dgm:cxn modelId="{E84B52AA-0D24-415A-9120-C068D84C7031}" type="presParOf" srcId="{974F6445-9466-4F7A-A6A7-A6F994DBE7B1}" destId="{D3E0D687-5121-47D1-B94C-6FEDBF842B6B}" srcOrd="2" destOrd="0" presId="urn:microsoft.com/office/officeart/2008/layout/VerticalCurvedList"/>
    <dgm:cxn modelId="{49602B31-2479-4338-8243-3161D1729052}" type="presParOf" srcId="{974F6445-9466-4F7A-A6A7-A6F994DBE7B1}" destId="{111E9CFF-3D63-4B67-B1C3-F60E14887C4A}" srcOrd="3" destOrd="0" presId="urn:microsoft.com/office/officeart/2008/layout/VerticalCurvedList"/>
    <dgm:cxn modelId="{DEA1EFE5-76EB-4B68-A564-7F2E14F00FC3}" type="presParOf" srcId="{0AC0DB7A-C3DB-4D1A-9839-7032510A1FDF}" destId="{FF4F1B22-371E-4D38-8B6D-38870D0A9A4F}" srcOrd="1" destOrd="0" presId="urn:microsoft.com/office/officeart/2008/layout/VerticalCurvedList"/>
    <dgm:cxn modelId="{A12BB7D5-11A4-4FEE-BEE2-24D6485BE921}" type="presParOf" srcId="{0AC0DB7A-C3DB-4D1A-9839-7032510A1FDF}" destId="{8017B0B3-D764-44C3-B499-D4124834A33C}" srcOrd="2" destOrd="0" presId="urn:microsoft.com/office/officeart/2008/layout/VerticalCurvedList"/>
    <dgm:cxn modelId="{1EC075D9-887F-40B8-AD7C-684D7DCDC776}" type="presParOf" srcId="{8017B0B3-D764-44C3-B499-D4124834A33C}" destId="{9991A460-8B6E-4C39-96F1-11A1599EB4D6}" srcOrd="0" destOrd="0" presId="urn:microsoft.com/office/officeart/2008/layout/VerticalCurvedList"/>
    <dgm:cxn modelId="{EB961D08-7D22-459C-B7D4-07BA4F1C3E4D}" type="presParOf" srcId="{0AC0DB7A-C3DB-4D1A-9839-7032510A1FDF}" destId="{18C93AAF-738F-4585-B07C-EDB636B310BC}" srcOrd="3" destOrd="0" presId="urn:microsoft.com/office/officeart/2008/layout/VerticalCurvedList"/>
    <dgm:cxn modelId="{919B67A2-4387-45B4-B224-B7F1E8AA2B72}" type="presParOf" srcId="{0AC0DB7A-C3DB-4D1A-9839-7032510A1FDF}" destId="{E47E85B1-E7B7-4881-BE5F-7739A9E91F75}" srcOrd="4" destOrd="0" presId="urn:microsoft.com/office/officeart/2008/layout/VerticalCurvedList"/>
    <dgm:cxn modelId="{69E64442-A991-4A70-AAEE-B6239D421C93}" type="presParOf" srcId="{E47E85B1-E7B7-4881-BE5F-7739A9E91F75}" destId="{55BBE6ED-D91D-4DCE-803F-1724742B6DD6}" srcOrd="0" destOrd="0" presId="urn:microsoft.com/office/officeart/2008/layout/VerticalCurvedList"/>
    <dgm:cxn modelId="{4F9F0513-AE4E-43AD-B1AF-F6AEB689CAF0}" type="presParOf" srcId="{0AC0DB7A-C3DB-4D1A-9839-7032510A1FDF}" destId="{9A9E09C1-840B-4A81-91E9-935D8E10CE8A}" srcOrd="5" destOrd="0" presId="urn:microsoft.com/office/officeart/2008/layout/VerticalCurvedList"/>
    <dgm:cxn modelId="{7655E1B7-BAB7-45B6-965A-4E371C85CE00}" type="presParOf" srcId="{0AC0DB7A-C3DB-4D1A-9839-7032510A1FDF}" destId="{71194E1E-F1E0-4FE3-9173-D78711403E0E}" srcOrd="6" destOrd="0" presId="urn:microsoft.com/office/officeart/2008/layout/VerticalCurvedList"/>
    <dgm:cxn modelId="{0A175188-83F4-41F6-8364-39BF5F26F52F}" type="presParOf" srcId="{71194E1E-F1E0-4FE3-9173-D78711403E0E}" destId="{59AF04B6-6ADC-4E7B-AF28-88361C34E639}" srcOrd="0" destOrd="0" presId="urn:microsoft.com/office/officeart/2008/layout/VerticalCurvedList"/>
    <dgm:cxn modelId="{80A322A2-63D4-4FCF-BC47-9E610B891C79}" type="presParOf" srcId="{0AC0DB7A-C3DB-4D1A-9839-7032510A1FDF}" destId="{6104F513-A661-4E60-A1BE-1123C5A172A1}" srcOrd="7" destOrd="0" presId="urn:microsoft.com/office/officeart/2008/layout/VerticalCurvedList"/>
    <dgm:cxn modelId="{F0C2E2C3-AC48-4D40-AA92-44EF1CA02680}" type="presParOf" srcId="{0AC0DB7A-C3DB-4D1A-9839-7032510A1FDF}" destId="{FBA53835-5101-488D-BFA0-2CF79C2ADB69}" srcOrd="8" destOrd="0" presId="urn:microsoft.com/office/officeart/2008/layout/VerticalCurvedList"/>
    <dgm:cxn modelId="{F1CCCC90-F261-492F-BBE8-11C1CFD82940}" type="presParOf" srcId="{FBA53835-5101-488D-BFA0-2CF79C2ADB69}" destId="{42BE8852-95CB-4592-A316-D6C16A029E1F}" srcOrd="0" destOrd="0" presId="urn:microsoft.com/office/officeart/2008/layout/VerticalCurvedList"/>
    <dgm:cxn modelId="{C17DCAC8-4A6D-4B32-986C-B8FEF682C484}" type="presParOf" srcId="{0AC0DB7A-C3DB-4D1A-9839-7032510A1FDF}" destId="{8A357B76-B250-49C6-8883-C872D8727B11}" srcOrd="9" destOrd="0" presId="urn:microsoft.com/office/officeart/2008/layout/VerticalCurvedList"/>
    <dgm:cxn modelId="{9189D38F-2A37-4F63-A300-4E8344ABA5E4}" type="presParOf" srcId="{0AC0DB7A-C3DB-4D1A-9839-7032510A1FDF}" destId="{667D70BC-6C32-4E50-9680-1D38FD51559E}" srcOrd="10" destOrd="0" presId="urn:microsoft.com/office/officeart/2008/layout/VerticalCurvedList"/>
    <dgm:cxn modelId="{228E9F36-9A90-42AB-9C14-C9A118D83BA1}" type="presParOf" srcId="{667D70BC-6C32-4E50-9680-1D38FD51559E}" destId="{3880881E-51FF-496F-9BDC-B33E2AEBE85D}" srcOrd="0" destOrd="0" presId="urn:microsoft.com/office/officeart/2008/layout/VerticalCurvedList"/>
    <dgm:cxn modelId="{832DAE7B-C5BE-4271-AE96-6B351546F836}" type="presParOf" srcId="{0AC0DB7A-C3DB-4D1A-9839-7032510A1FDF}" destId="{EC5CAC8E-6DC6-46A1-8093-F08D41BEADC3}" srcOrd="11" destOrd="0" presId="urn:microsoft.com/office/officeart/2008/layout/VerticalCurvedList"/>
    <dgm:cxn modelId="{9A0D0EFF-B481-450A-9E3A-3F05B430E2C4}" type="presParOf" srcId="{0AC0DB7A-C3DB-4D1A-9839-7032510A1FDF}" destId="{00140C88-BC99-478B-8D8D-BA970DA5008E}" srcOrd="12" destOrd="0" presId="urn:microsoft.com/office/officeart/2008/layout/VerticalCurvedList"/>
    <dgm:cxn modelId="{975F0B07-05AE-49B4-8E18-C63C1C181089}" type="presParOf" srcId="{00140C88-BC99-478B-8D8D-BA970DA5008E}" destId="{F3DBF5A9-8A72-4905-B59B-FD348024D96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D862E-D492-4E65-8518-252E41C42BE7}"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S"/>
        </a:p>
      </dgm:t>
    </dgm:pt>
    <dgm:pt modelId="{E2F410C0-D7FC-46F7-B3F8-80C6BF0EA40A}">
      <dgm:prSet phldrT="[Texto]" custT="1"/>
      <dgm:spPr/>
      <dgm:t>
        <a:bodyPr/>
        <a:lstStyle/>
        <a:p>
          <a:pPr algn="just"/>
          <a:r>
            <a:rPr lang="es-ES" sz="1800" b="0" dirty="0" smtClean="0">
              <a:latin typeface="Arial" panose="020B0604020202020204" pitchFamily="34" charset="0"/>
              <a:cs typeface="Arial" panose="020B0604020202020204" pitchFamily="34" charset="0"/>
            </a:rPr>
            <a:t>La sociedad moderna depende en gran medida del suministro de energía eléctrica. La demanda exponencial de esta ha llevado al agotamiento de los combustibles fósiles como el petróleo y carbón (Vera, </a:t>
          </a:r>
          <a:r>
            <a:rPr lang="es-ES" sz="1800" b="0" dirty="0" err="1" smtClean="0">
              <a:latin typeface="Arial" panose="020B0604020202020204" pitchFamily="34" charset="0"/>
              <a:cs typeface="Arial" panose="020B0604020202020204" pitchFamily="34" charset="0"/>
            </a:rPr>
            <a:t>Dufo</a:t>
          </a:r>
          <a:r>
            <a:rPr lang="es-ES" sz="1800" b="0" dirty="0" smtClean="0">
              <a:latin typeface="Arial" panose="020B0604020202020204" pitchFamily="34" charset="0"/>
              <a:cs typeface="Arial" panose="020B0604020202020204" pitchFamily="34" charset="0"/>
            </a:rPr>
            <a:t>-López, &amp; Bernal-Agustín, 2019).</a:t>
          </a:r>
          <a:endParaRPr lang="es-ES" sz="1800" b="0" dirty="0">
            <a:latin typeface="Arial" panose="020B0604020202020204" pitchFamily="34" charset="0"/>
            <a:cs typeface="Arial" panose="020B0604020202020204" pitchFamily="34" charset="0"/>
          </a:endParaRPr>
        </a:p>
      </dgm:t>
    </dgm:pt>
    <dgm:pt modelId="{06FDC267-2DC5-4E71-A005-CAB9291B18DC}" type="par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92D415AA-39F5-469E-825C-1E8CE7683F7A}" type="sib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DFC21C36-31B7-4004-A5BF-3BE01183882E}">
      <dgm:prSet phldrT="[Texto]" custT="1"/>
      <dgm:spPr/>
      <dgm:t>
        <a:bodyPr/>
        <a:lstStyle/>
        <a:p>
          <a:pPr algn="just"/>
          <a:r>
            <a:rPr lang="es-ES" sz="1800" dirty="0" smtClean="0">
              <a:latin typeface="Arial" panose="020B0604020202020204" pitchFamily="34" charset="0"/>
              <a:cs typeface="Arial" panose="020B0604020202020204" pitchFamily="34" charset="0"/>
            </a:rPr>
            <a:t>Se estima que la demanda mundial de energía crecerá en más de un cuarto para el 2040, cuando se espera que las fuentes de energía renovables (RES- </a:t>
          </a:r>
          <a:r>
            <a:rPr lang="es-ES" sz="1800" dirty="0" err="1" smtClean="0">
              <a:latin typeface="Arial" panose="020B0604020202020204" pitchFamily="34" charset="0"/>
              <a:cs typeface="Arial" panose="020B0604020202020204" pitchFamily="34" charset="0"/>
            </a:rPr>
            <a:t>Renewable</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Energy</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Sources</a:t>
          </a:r>
          <a:r>
            <a:rPr lang="es-ES" sz="1800" dirty="0" smtClean="0">
              <a:latin typeface="Arial" panose="020B0604020202020204" pitchFamily="34" charset="0"/>
              <a:cs typeface="Arial" panose="020B0604020202020204" pitchFamily="34" charset="0"/>
            </a:rPr>
            <a:t>) representen el 40% de la combinación energética global (</a:t>
          </a:r>
          <a:r>
            <a:rPr lang="es-ES" sz="1800" dirty="0" err="1" smtClean="0">
              <a:latin typeface="Arial" panose="020B0604020202020204" pitchFamily="34" charset="0"/>
              <a:cs typeface="Arial" panose="020B0604020202020204" pitchFamily="34" charset="0"/>
            </a:rPr>
            <a:t>Wu</a:t>
          </a:r>
          <a:r>
            <a:rPr lang="es-ES" sz="1800" dirty="0" smtClean="0">
              <a:latin typeface="Arial" panose="020B0604020202020204" pitchFamily="34" charset="0"/>
              <a:cs typeface="Arial" panose="020B0604020202020204" pitchFamily="34" charset="0"/>
            </a:rPr>
            <a:t> et al., 2016).</a:t>
          </a:r>
          <a:endParaRPr lang="es-ES" sz="1800" b="0" dirty="0">
            <a:latin typeface="Arial" panose="020B0604020202020204" pitchFamily="34" charset="0"/>
            <a:cs typeface="Arial" panose="020B0604020202020204" pitchFamily="34" charset="0"/>
          </a:endParaRPr>
        </a:p>
      </dgm:t>
    </dgm:pt>
    <dgm:pt modelId="{EDB07F6D-C336-476C-8DB2-BE18B2A73256}" type="par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688D0770-1D3A-4F26-8D1B-5DD863BA6ABB}" type="sib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D3E012F5-F3BA-494E-85C4-7D3EF8E4D75B}">
      <dgm:prSet phldrT="[Texto]" custT="1"/>
      <dgm:spPr/>
      <dgm:t>
        <a:bodyPr/>
        <a:lstStyle/>
        <a:p>
          <a:pPr algn="just"/>
          <a:r>
            <a:rPr lang="es-ES" sz="1800" dirty="0" smtClean="0">
              <a:latin typeface="Arial" panose="020B0604020202020204" pitchFamily="34" charset="0"/>
              <a:cs typeface="Arial" panose="020B0604020202020204" pitchFamily="34" charset="0"/>
            </a:rPr>
            <a:t>De acuerdo a las estadísticas energéticas de la Agencia Internacional de Energía (IEA-International </a:t>
          </a:r>
          <a:r>
            <a:rPr lang="es-ES" sz="1800" dirty="0" err="1" smtClean="0">
              <a:latin typeface="Arial" panose="020B0604020202020204" pitchFamily="34" charset="0"/>
              <a:cs typeface="Arial" panose="020B0604020202020204" pitchFamily="34" charset="0"/>
            </a:rPr>
            <a:t>Energy</a:t>
          </a:r>
          <a:r>
            <a:rPr lang="es-ES" sz="1800" dirty="0" smtClean="0">
              <a:latin typeface="Arial" panose="020B0604020202020204" pitchFamily="34" charset="0"/>
              <a:cs typeface="Arial" panose="020B0604020202020204" pitchFamily="34" charset="0"/>
            </a:rPr>
            <a:t> Agency), la dependencia de energía ha aumentado los últimos 40 años, sin embargo, los sistemas de energía eléctrica no han mejorado de manera significativa durante décadas para sustentar este incremento de consumo energético.</a:t>
          </a:r>
          <a:endParaRPr lang="es-ES" sz="1800" b="0" dirty="0">
            <a:latin typeface="Arial" panose="020B0604020202020204" pitchFamily="34" charset="0"/>
            <a:cs typeface="Arial" panose="020B0604020202020204" pitchFamily="34" charset="0"/>
          </a:endParaRPr>
        </a:p>
      </dgm:t>
    </dgm:pt>
    <dgm:pt modelId="{F4340EEE-96C6-4E6A-BB2A-0488999F1141}" type="par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63205E60-2184-4977-9E59-FE9A26574DCB}" type="sib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C78C1BFF-E7C1-47D4-A2F7-90A4C650A6AB}" type="pres">
      <dgm:prSet presAssocID="{AC5D862E-D492-4E65-8518-252E41C42BE7}" presName="diagram" presStyleCnt="0">
        <dgm:presLayoutVars>
          <dgm:dir/>
          <dgm:resizeHandles val="exact"/>
        </dgm:presLayoutVars>
      </dgm:prSet>
      <dgm:spPr/>
    </dgm:pt>
    <dgm:pt modelId="{2FD2FC05-F6DB-40AB-894D-E224E966E922}" type="pres">
      <dgm:prSet presAssocID="{E2F410C0-D7FC-46F7-B3F8-80C6BF0EA40A}" presName="node" presStyleLbl="node1" presStyleIdx="0" presStyleCnt="3">
        <dgm:presLayoutVars>
          <dgm:bulletEnabled val="1"/>
        </dgm:presLayoutVars>
      </dgm:prSet>
      <dgm:spPr/>
      <dgm:t>
        <a:bodyPr/>
        <a:lstStyle/>
        <a:p>
          <a:endParaRPr lang="es-ES"/>
        </a:p>
      </dgm:t>
    </dgm:pt>
    <dgm:pt modelId="{CE0EF2E4-5338-41A3-8825-F39E0D115C09}" type="pres">
      <dgm:prSet presAssocID="{92D415AA-39F5-469E-825C-1E8CE7683F7A}" presName="sibTrans" presStyleCnt="0"/>
      <dgm:spPr/>
    </dgm:pt>
    <dgm:pt modelId="{31354B6D-AB5A-4182-86D7-095741E45D42}" type="pres">
      <dgm:prSet presAssocID="{DFC21C36-31B7-4004-A5BF-3BE01183882E}" presName="node" presStyleLbl="node1" presStyleIdx="1" presStyleCnt="3">
        <dgm:presLayoutVars>
          <dgm:bulletEnabled val="1"/>
        </dgm:presLayoutVars>
      </dgm:prSet>
      <dgm:spPr/>
      <dgm:t>
        <a:bodyPr/>
        <a:lstStyle/>
        <a:p>
          <a:endParaRPr lang="es-ES"/>
        </a:p>
      </dgm:t>
    </dgm:pt>
    <dgm:pt modelId="{0A0D75DD-03BC-4ACA-965B-D58250AEF9D7}" type="pres">
      <dgm:prSet presAssocID="{688D0770-1D3A-4F26-8D1B-5DD863BA6ABB}" presName="sibTrans" presStyleCnt="0"/>
      <dgm:spPr/>
    </dgm:pt>
    <dgm:pt modelId="{8BE8FF6E-3CB3-4835-ADBA-464F1C41C22B}" type="pres">
      <dgm:prSet presAssocID="{D3E012F5-F3BA-494E-85C4-7D3EF8E4D75B}" presName="node" presStyleLbl="node1" presStyleIdx="2" presStyleCnt="3" custScaleX="133723" custScaleY="110506">
        <dgm:presLayoutVars>
          <dgm:bulletEnabled val="1"/>
        </dgm:presLayoutVars>
      </dgm:prSet>
      <dgm:spPr/>
      <dgm:t>
        <a:bodyPr/>
        <a:lstStyle/>
        <a:p>
          <a:endParaRPr lang="es-ES"/>
        </a:p>
      </dgm:t>
    </dgm:pt>
  </dgm:ptLst>
  <dgm:cxnLst>
    <dgm:cxn modelId="{ED548A88-BAF9-44D9-85A8-733F6A69E138}" srcId="{AC5D862E-D492-4E65-8518-252E41C42BE7}" destId="{E2F410C0-D7FC-46F7-B3F8-80C6BF0EA40A}" srcOrd="0" destOrd="0" parTransId="{06FDC267-2DC5-4E71-A005-CAB9291B18DC}" sibTransId="{92D415AA-39F5-469E-825C-1E8CE7683F7A}"/>
    <dgm:cxn modelId="{ABBCE79D-7C1F-43C5-8FFE-D17AF386CBC3}" srcId="{AC5D862E-D492-4E65-8518-252E41C42BE7}" destId="{DFC21C36-31B7-4004-A5BF-3BE01183882E}" srcOrd="1" destOrd="0" parTransId="{EDB07F6D-C336-476C-8DB2-BE18B2A73256}" sibTransId="{688D0770-1D3A-4F26-8D1B-5DD863BA6ABB}"/>
    <dgm:cxn modelId="{5F28516B-84A4-468A-9AEA-381B65E0FB84}" srcId="{AC5D862E-D492-4E65-8518-252E41C42BE7}" destId="{D3E012F5-F3BA-494E-85C4-7D3EF8E4D75B}" srcOrd="2" destOrd="0" parTransId="{F4340EEE-96C6-4E6A-BB2A-0488999F1141}" sibTransId="{63205E60-2184-4977-9E59-FE9A26574DCB}"/>
    <dgm:cxn modelId="{F5F92148-12D2-4F64-BA94-08D1ED5DA9FE}" type="presOf" srcId="{AC5D862E-D492-4E65-8518-252E41C42BE7}" destId="{C78C1BFF-E7C1-47D4-A2F7-90A4C650A6AB}" srcOrd="0" destOrd="0" presId="urn:microsoft.com/office/officeart/2005/8/layout/default"/>
    <dgm:cxn modelId="{8B43654B-9BF5-438D-A7E1-E34D2ACD5595}" type="presOf" srcId="{E2F410C0-D7FC-46F7-B3F8-80C6BF0EA40A}" destId="{2FD2FC05-F6DB-40AB-894D-E224E966E922}" srcOrd="0" destOrd="0" presId="urn:microsoft.com/office/officeart/2005/8/layout/default"/>
    <dgm:cxn modelId="{E2EE0723-3BFD-427F-B03E-B08406128B84}" type="presOf" srcId="{D3E012F5-F3BA-494E-85C4-7D3EF8E4D75B}" destId="{8BE8FF6E-3CB3-4835-ADBA-464F1C41C22B}" srcOrd="0" destOrd="0" presId="urn:microsoft.com/office/officeart/2005/8/layout/default"/>
    <dgm:cxn modelId="{94730D50-2B32-4440-8893-D95CF40C5316}" type="presOf" srcId="{DFC21C36-31B7-4004-A5BF-3BE01183882E}" destId="{31354B6D-AB5A-4182-86D7-095741E45D42}" srcOrd="0" destOrd="0" presId="urn:microsoft.com/office/officeart/2005/8/layout/default"/>
    <dgm:cxn modelId="{D6760D8C-B1B2-4355-853D-82EEE0C23768}" type="presParOf" srcId="{C78C1BFF-E7C1-47D4-A2F7-90A4C650A6AB}" destId="{2FD2FC05-F6DB-40AB-894D-E224E966E922}" srcOrd="0" destOrd="0" presId="urn:microsoft.com/office/officeart/2005/8/layout/default"/>
    <dgm:cxn modelId="{72B8C869-C687-458B-A31A-B34FD8B73D1A}" type="presParOf" srcId="{C78C1BFF-E7C1-47D4-A2F7-90A4C650A6AB}" destId="{CE0EF2E4-5338-41A3-8825-F39E0D115C09}" srcOrd="1" destOrd="0" presId="urn:microsoft.com/office/officeart/2005/8/layout/default"/>
    <dgm:cxn modelId="{AF21E7FC-9EAD-4527-9803-7031F745F645}" type="presParOf" srcId="{C78C1BFF-E7C1-47D4-A2F7-90A4C650A6AB}" destId="{31354B6D-AB5A-4182-86D7-095741E45D42}" srcOrd="2" destOrd="0" presId="urn:microsoft.com/office/officeart/2005/8/layout/default"/>
    <dgm:cxn modelId="{4399AD18-EEE4-4C40-8B58-DBDE47D24F01}" type="presParOf" srcId="{C78C1BFF-E7C1-47D4-A2F7-90A4C650A6AB}" destId="{0A0D75DD-03BC-4ACA-965B-D58250AEF9D7}" srcOrd="3" destOrd="0" presId="urn:microsoft.com/office/officeart/2005/8/layout/default"/>
    <dgm:cxn modelId="{36F07037-14DE-4BB1-A909-5A0268772FB2}" type="presParOf" srcId="{C78C1BFF-E7C1-47D4-A2F7-90A4C650A6AB}" destId="{8BE8FF6E-3CB3-4835-ADBA-464F1C41C22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D862E-D492-4E65-8518-252E41C42BE7}"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S"/>
        </a:p>
      </dgm:t>
    </dgm:pt>
    <dgm:pt modelId="{E2F410C0-D7FC-46F7-B3F8-80C6BF0EA40A}">
      <dgm:prSet phldrT="[Texto]" custT="1"/>
      <dgm:spPr/>
      <dgm:t>
        <a:bodyPr/>
        <a:lstStyle/>
        <a:p>
          <a:pPr algn="just"/>
          <a:r>
            <a:rPr lang="es-ES" sz="1800" dirty="0" smtClean="0">
              <a:latin typeface="Arial" panose="020B0604020202020204" pitchFamily="34" charset="0"/>
              <a:cs typeface="Arial" panose="020B0604020202020204" pitchFamily="34" charset="0"/>
            </a:rPr>
            <a:t>Gracias al desarrollo de nuevas tecnologías para los sistemas energéticos, aparecen nuevos conceptos en los sistemas de energía modernos. Uno de estos conceptos es el de microrred (MG)</a:t>
          </a:r>
          <a:endParaRPr lang="es-ES" sz="1800" b="0" dirty="0">
            <a:latin typeface="Arial" panose="020B0604020202020204" pitchFamily="34" charset="0"/>
            <a:cs typeface="Arial" panose="020B0604020202020204" pitchFamily="34" charset="0"/>
          </a:endParaRPr>
        </a:p>
      </dgm:t>
    </dgm:pt>
    <dgm:pt modelId="{06FDC267-2DC5-4E71-A005-CAB9291B18DC}" type="par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92D415AA-39F5-469E-825C-1E8CE7683F7A}" type="sibTrans" cxnId="{ED548A88-BAF9-44D9-85A8-733F6A69E138}">
      <dgm:prSet/>
      <dgm:spPr/>
      <dgm:t>
        <a:bodyPr/>
        <a:lstStyle/>
        <a:p>
          <a:pPr algn="just"/>
          <a:endParaRPr lang="es-ES" sz="1800" b="0">
            <a:latin typeface="Arial" panose="020B0604020202020204" pitchFamily="34" charset="0"/>
            <a:cs typeface="Arial" panose="020B0604020202020204" pitchFamily="34" charset="0"/>
          </a:endParaRPr>
        </a:p>
      </dgm:t>
    </dgm:pt>
    <dgm:pt modelId="{DFC21C36-31B7-4004-A5BF-3BE01183882E}">
      <dgm:prSet phldrT="[Texto]" custT="1"/>
      <dgm:spPr/>
      <dgm:t>
        <a:bodyPr/>
        <a:lstStyle/>
        <a:p>
          <a:pPr algn="just"/>
          <a:r>
            <a:rPr lang="es-ES" sz="1800" dirty="0" smtClean="0">
              <a:latin typeface="Arial" panose="020B0604020202020204" pitchFamily="34" charset="0"/>
              <a:cs typeface="Arial" panose="020B0604020202020204" pitchFamily="34" charset="0"/>
            </a:rPr>
            <a:t>Para el 2002 </a:t>
          </a:r>
          <a:r>
            <a:rPr lang="es-ES" sz="1800" dirty="0" err="1" smtClean="0">
              <a:latin typeface="Arial" panose="020B0604020202020204" pitchFamily="34" charset="0"/>
              <a:cs typeface="Arial" panose="020B0604020202020204" pitchFamily="34" charset="0"/>
            </a:rPr>
            <a:t>Lasseter</a:t>
          </a:r>
          <a:r>
            <a:rPr lang="es-ES" sz="1800" dirty="0" smtClean="0">
              <a:latin typeface="Arial" panose="020B0604020202020204" pitchFamily="34" charset="0"/>
              <a:cs typeface="Arial" panose="020B0604020202020204" pitchFamily="34" charset="0"/>
            </a:rPr>
            <a:t> definió a la MG como: “El conjunto de micro fuentes, cargas y sistemas de almacenamiento que operan con un único sistema controlable que puede responder a señales de un controlador central”</a:t>
          </a:r>
          <a:endParaRPr lang="es-ES" sz="1800" b="0" dirty="0">
            <a:latin typeface="Arial" panose="020B0604020202020204" pitchFamily="34" charset="0"/>
            <a:cs typeface="Arial" panose="020B0604020202020204" pitchFamily="34" charset="0"/>
          </a:endParaRPr>
        </a:p>
      </dgm:t>
    </dgm:pt>
    <dgm:pt modelId="{EDB07F6D-C336-476C-8DB2-BE18B2A73256}" type="par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688D0770-1D3A-4F26-8D1B-5DD863BA6ABB}" type="sibTrans" cxnId="{ABBCE79D-7C1F-43C5-8FFE-D17AF386CBC3}">
      <dgm:prSet/>
      <dgm:spPr/>
      <dgm:t>
        <a:bodyPr/>
        <a:lstStyle/>
        <a:p>
          <a:pPr algn="just"/>
          <a:endParaRPr lang="es-ES" sz="1800" b="0">
            <a:latin typeface="Arial" panose="020B0604020202020204" pitchFamily="34" charset="0"/>
            <a:cs typeface="Arial" panose="020B0604020202020204" pitchFamily="34" charset="0"/>
          </a:endParaRPr>
        </a:p>
      </dgm:t>
    </dgm:pt>
    <dgm:pt modelId="{D3E012F5-F3BA-494E-85C4-7D3EF8E4D75B}">
      <dgm:prSet phldrT="[Texto]" custT="1"/>
      <dgm:spPr/>
      <dgm:t>
        <a:bodyPr/>
        <a:lstStyle/>
        <a:p>
          <a:pPr algn="just"/>
          <a:r>
            <a:rPr lang="es-ES" sz="1800" dirty="0" smtClean="0">
              <a:latin typeface="Arial" panose="020B0604020202020204" pitchFamily="34" charset="0"/>
              <a:cs typeface="Arial" panose="020B0604020202020204" pitchFamily="34" charset="0"/>
            </a:rPr>
            <a:t>Las </a:t>
          </a:r>
          <a:r>
            <a:rPr lang="es-ES" sz="1800" dirty="0" err="1" smtClean="0">
              <a:latin typeface="Arial" panose="020B0604020202020204" pitchFamily="34" charset="0"/>
              <a:cs typeface="Arial" panose="020B0604020202020204" pitchFamily="34" charset="0"/>
            </a:rPr>
            <a:t>MGs</a:t>
          </a:r>
          <a:r>
            <a:rPr lang="es-ES" sz="1800" dirty="0" smtClean="0">
              <a:latin typeface="Arial" panose="020B0604020202020204" pitchFamily="34" charset="0"/>
              <a:cs typeface="Arial" panose="020B0604020202020204" pitchFamily="34" charset="0"/>
            </a:rPr>
            <a:t> son una solución para modernizar gradualmente las redes eléctricas existentes.</a:t>
          </a:r>
          <a:endParaRPr lang="es-ES" sz="1800" b="0" dirty="0">
            <a:latin typeface="Arial" panose="020B0604020202020204" pitchFamily="34" charset="0"/>
            <a:cs typeface="Arial" panose="020B0604020202020204" pitchFamily="34" charset="0"/>
          </a:endParaRPr>
        </a:p>
      </dgm:t>
    </dgm:pt>
    <dgm:pt modelId="{F4340EEE-96C6-4E6A-BB2A-0488999F1141}" type="par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63205E60-2184-4977-9E59-FE9A26574DCB}" type="sibTrans" cxnId="{5F28516B-84A4-468A-9AEA-381B65E0FB84}">
      <dgm:prSet/>
      <dgm:spPr/>
      <dgm:t>
        <a:bodyPr/>
        <a:lstStyle/>
        <a:p>
          <a:pPr algn="just"/>
          <a:endParaRPr lang="es-ES" sz="1800" b="0">
            <a:latin typeface="Arial" panose="020B0604020202020204" pitchFamily="34" charset="0"/>
            <a:cs typeface="Arial" panose="020B0604020202020204" pitchFamily="34" charset="0"/>
          </a:endParaRPr>
        </a:p>
      </dgm:t>
    </dgm:pt>
    <dgm:pt modelId="{2B443804-0734-4CC4-A385-E3BABB11A6F3}">
      <dgm:prSet phldrT="[Texto]" custT="1"/>
      <dgm:spPr/>
      <dgm:t>
        <a:bodyPr/>
        <a:lstStyle/>
        <a:p>
          <a:pPr algn="just"/>
          <a:r>
            <a:rPr lang="es-ES" sz="1800" dirty="0" smtClean="0">
              <a:latin typeface="Arial" panose="020B0604020202020204" pitchFamily="34" charset="0"/>
              <a:cs typeface="Arial" panose="020B0604020202020204" pitchFamily="34" charset="0"/>
            </a:rPr>
            <a:t>Las </a:t>
          </a:r>
          <a:r>
            <a:rPr lang="es-ES" sz="1800" dirty="0" err="1" smtClean="0">
              <a:latin typeface="Arial" panose="020B0604020202020204" pitchFamily="34" charset="0"/>
              <a:cs typeface="Arial" panose="020B0604020202020204" pitchFamily="34" charset="0"/>
            </a:rPr>
            <a:t>MGs</a:t>
          </a:r>
          <a:r>
            <a:rPr lang="es-ES" sz="1800" dirty="0" smtClean="0">
              <a:latin typeface="Arial" panose="020B0604020202020204" pitchFamily="34" charset="0"/>
              <a:cs typeface="Arial" panose="020B0604020202020204" pitchFamily="34" charset="0"/>
            </a:rPr>
            <a:t> cuentan con un sistema de gestión energética (EMS) que regulan el flujo de potencia a través de todos los elementos de la misma, de acuerdo a los objetivos que esta persiga, las cargas que pueda gestionar y su arquitectura, por ejemplo, maximizar ingresos, minimizar consumo, incrementar eficiencia, etc. </a:t>
          </a:r>
          <a:endParaRPr lang="es-ES" sz="1800" b="0" dirty="0">
            <a:latin typeface="Arial" panose="020B0604020202020204" pitchFamily="34" charset="0"/>
            <a:cs typeface="Arial" panose="020B0604020202020204" pitchFamily="34" charset="0"/>
          </a:endParaRPr>
        </a:p>
      </dgm:t>
    </dgm:pt>
    <dgm:pt modelId="{5C480610-4929-41B2-9FB7-57FE37533F94}" type="parTrans" cxnId="{2F4417F1-E60A-43F0-9714-BD1F28E5F9AD}">
      <dgm:prSet/>
      <dgm:spPr/>
      <dgm:t>
        <a:bodyPr/>
        <a:lstStyle/>
        <a:p>
          <a:pPr algn="just"/>
          <a:endParaRPr lang="es-ES" sz="2000">
            <a:latin typeface="Arial" panose="020B0604020202020204" pitchFamily="34" charset="0"/>
            <a:cs typeface="Arial" panose="020B0604020202020204" pitchFamily="34" charset="0"/>
          </a:endParaRPr>
        </a:p>
      </dgm:t>
    </dgm:pt>
    <dgm:pt modelId="{DABE2C69-86F9-4A6C-AD1A-D9A3ACB1D248}" type="sibTrans" cxnId="{2F4417F1-E60A-43F0-9714-BD1F28E5F9AD}">
      <dgm:prSet/>
      <dgm:spPr/>
      <dgm:t>
        <a:bodyPr/>
        <a:lstStyle/>
        <a:p>
          <a:pPr algn="just"/>
          <a:endParaRPr lang="es-ES" sz="2000">
            <a:latin typeface="Arial" panose="020B0604020202020204" pitchFamily="34" charset="0"/>
            <a:cs typeface="Arial" panose="020B0604020202020204" pitchFamily="34" charset="0"/>
          </a:endParaRPr>
        </a:p>
      </dgm:t>
    </dgm:pt>
    <dgm:pt modelId="{C78C1BFF-E7C1-47D4-A2F7-90A4C650A6AB}" type="pres">
      <dgm:prSet presAssocID="{AC5D862E-D492-4E65-8518-252E41C42BE7}" presName="diagram" presStyleCnt="0">
        <dgm:presLayoutVars>
          <dgm:dir/>
          <dgm:resizeHandles val="exact"/>
        </dgm:presLayoutVars>
      </dgm:prSet>
      <dgm:spPr/>
    </dgm:pt>
    <dgm:pt modelId="{2FD2FC05-F6DB-40AB-894D-E224E966E922}" type="pres">
      <dgm:prSet presAssocID="{E2F410C0-D7FC-46F7-B3F8-80C6BF0EA40A}" presName="node" presStyleLbl="node1" presStyleIdx="0" presStyleCnt="4">
        <dgm:presLayoutVars>
          <dgm:bulletEnabled val="1"/>
        </dgm:presLayoutVars>
      </dgm:prSet>
      <dgm:spPr/>
      <dgm:t>
        <a:bodyPr/>
        <a:lstStyle/>
        <a:p>
          <a:endParaRPr lang="es-ES"/>
        </a:p>
      </dgm:t>
    </dgm:pt>
    <dgm:pt modelId="{CE0EF2E4-5338-41A3-8825-F39E0D115C09}" type="pres">
      <dgm:prSet presAssocID="{92D415AA-39F5-469E-825C-1E8CE7683F7A}" presName="sibTrans" presStyleCnt="0"/>
      <dgm:spPr/>
    </dgm:pt>
    <dgm:pt modelId="{31354B6D-AB5A-4182-86D7-095741E45D42}" type="pres">
      <dgm:prSet presAssocID="{DFC21C36-31B7-4004-A5BF-3BE01183882E}" presName="node" presStyleLbl="node1" presStyleIdx="1" presStyleCnt="4">
        <dgm:presLayoutVars>
          <dgm:bulletEnabled val="1"/>
        </dgm:presLayoutVars>
      </dgm:prSet>
      <dgm:spPr/>
      <dgm:t>
        <a:bodyPr/>
        <a:lstStyle/>
        <a:p>
          <a:endParaRPr lang="es-ES"/>
        </a:p>
      </dgm:t>
    </dgm:pt>
    <dgm:pt modelId="{0A0D75DD-03BC-4ACA-965B-D58250AEF9D7}" type="pres">
      <dgm:prSet presAssocID="{688D0770-1D3A-4F26-8D1B-5DD863BA6ABB}" presName="sibTrans" presStyleCnt="0"/>
      <dgm:spPr/>
    </dgm:pt>
    <dgm:pt modelId="{8BE8FF6E-3CB3-4835-ADBA-464F1C41C22B}" type="pres">
      <dgm:prSet presAssocID="{D3E012F5-F3BA-494E-85C4-7D3EF8E4D75B}" presName="node" presStyleLbl="node1" presStyleIdx="2" presStyleCnt="4">
        <dgm:presLayoutVars>
          <dgm:bulletEnabled val="1"/>
        </dgm:presLayoutVars>
      </dgm:prSet>
      <dgm:spPr/>
      <dgm:t>
        <a:bodyPr/>
        <a:lstStyle/>
        <a:p>
          <a:endParaRPr lang="es-ES"/>
        </a:p>
      </dgm:t>
    </dgm:pt>
    <dgm:pt modelId="{744ABF7B-B729-4C83-B24F-BB6EEDEFAEC2}" type="pres">
      <dgm:prSet presAssocID="{63205E60-2184-4977-9E59-FE9A26574DCB}" presName="sibTrans" presStyleCnt="0"/>
      <dgm:spPr/>
    </dgm:pt>
    <dgm:pt modelId="{47DE085B-25FC-4850-8A96-CB867E750528}" type="pres">
      <dgm:prSet presAssocID="{2B443804-0734-4CC4-A385-E3BABB11A6F3}" presName="node" presStyleLbl="node1" presStyleIdx="3" presStyleCnt="4" custScaleY="110793">
        <dgm:presLayoutVars>
          <dgm:bulletEnabled val="1"/>
        </dgm:presLayoutVars>
      </dgm:prSet>
      <dgm:spPr/>
      <dgm:t>
        <a:bodyPr/>
        <a:lstStyle/>
        <a:p>
          <a:endParaRPr lang="es-ES"/>
        </a:p>
      </dgm:t>
    </dgm:pt>
  </dgm:ptLst>
  <dgm:cxnLst>
    <dgm:cxn modelId="{2F4417F1-E60A-43F0-9714-BD1F28E5F9AD}" srcId="{AC5D862E-D492-4E65-8518-252E41C42BE7}" destId="{2B443804-0734-4CC4-A385-E3BABB11A6F3}" srcOrd="3" destOrd="0" parTransId="{5C480610-4929-41B2-9FB7-57FE37533F94}" sibTransId="{DABE2C69-86F9-4A6C-AD1A-D9A3ACB1D248}"/>
    <dgm:cxn modelId="{94730D50-2B32-4440-8893-D95CF40C5316}" type="presOf" srcId="{DFC21C36-31B7-4004-A5BF-3BE01183882E}" destId="{31354B6D-AB5A-4182-86D7-095741E45D42}" srcOrd="0" destOrd="0" presId="urn:microsoft.com/office/officeart/2005/8/layout/default"/>
    <dgm:cxn modelId="{8B43654B-9BF5-438D-A7E1-E34D2ACD5595}" type="presOf" srcId="{E2F410C0-D7FC-46F7-B3F8-80C6BF0EA40A}" destId="{2FD2FC05-F6DB-40AB-894D-E224E966E922}" srcOrd="0" destOrd="0" presId="urn:microsoft.com/office/officeart/2005/8/layout/default"/>
    <dgm:cxn modelId="{ED548A88-BAF9-44D9-85A8-733F6A69E138}" srcId="{AC5D862E-D492-4E65-8518-252E41C42BE7}" destId="{E2F410C0-D7FC-46F7-B3F8-80C6BF0EA40A}" srcOrd="0" destOrd="0" parTransId="{06FDC267-2DC5-4E71-A005-CAB9291B18DC}" sibTransId="{92D415AA-39F5-469E-825C-1E8CE7683F7A}"/>
    <dgm:cxn modelId="{E2EE0723-3BFD-427F-B03E-B08406128B84}" type="presOf" srcId="{D3E012F5-F3BA-494E-85C4-7D3EF8E4D75B}" destId="{8BE8FF6E-3CB3-4835-ADBA-464F1C41C22B}" srcOrd="0" destOrd="0" presId="urn:microsoft.com/office/officeart/2005/8/layout/default"/>
    <dgm:cxn modelId="{ABBCE79D-7C1F-43C5-8FFE-D17AF386CBC3}" srcId="{AC5D862E-D492-4E65-8518-252E41C42BE7}" destId="{DFC21C36-31B7-4004-A5BF-3BE01183882E}" srcOrd="1" destOrd="0" parTransId="{EDB07F6D-C336-476C-8DB2-BE18B2A73256}" sibTransId="{688D0770-1D3A-4F26-8D1B-5DD863BA6ABB}"/>
    <dgm:cxn modelId="{E08F687C-5DB0-4515-A142-5CF81A18A96D}" type="presOf" srcId="{2B443804-0734-4CC4-A385-E3BABB11A6F3}" destId="{47DE085B-25FC-4850-8A96-CB867E750528}" srcOrd="0" destOrd="0" presId="urn:microsoft.com/office/officeart/2005/8/layout/default"/>
    <dgm:cxn modelId="{F5F92148-12D2-4F64-BA94-08D1ED5DA9FE}" type="presOf" srcId="{AC5D862E-D492-4E65-8518-252E41C42BE7}" destId="{C78C1BFF-E7C1-47D4-A2F7-90A4C650A6AB}" srcOrd="0" destOrd="0" presId="urn:microsoft.com/office/officeart/2005/8/layout/default"/>
    <dgm:cxn modelId="{5F28516B-84A4-468A-9AEA-381B65E0FB84}" srcId="{AC5D862E-D492-4E65-8518-252E41C42BE7}" destId="{D3E012F5-F3BA-494E-85C4-7D3EF8E4D75B}" srcOrd="2" destOrd="0" parTransId="{F4340EEE-96C6-4E6A-BB2A-0488999F1141}" sibTransId="{63205E60-2184-4977-9E59-FE9A26574DCB}"/>
    <dgm:cxn modelId="{D6760D8C-B1B2-4355-853D-82EEE0C23768}" type="presParOf" srcId="{C78C1BFF-E7C1-47D4-A2F7-90A4C650A6AB}" destId="{2FD2FC05-F6DB-40AB-894D-E224E966E922}" srcOrd="0" destOrd="0" presId="urn:microsoft.com/office/officeart/2005/8/layout/default"/>
    <dgm:cxn modelId="{72B8C869-C687-458B-A31A-B34FD8B73D1A}" type="presParOf" srcId="{C78C1BFF-E7C1-47D4-A2F7-90A4C650A6AB}" destId="{CE0EF2E4-5338-41A3-8825-F39E0D115C09}" srcOrd="1" destOrd="0" presId="urn:microsoft.com/office/officeart/2005/8/layout/default"/>
    <dgm:cxn modelId="{AF21E7FC-9EAD-4527-9803-7031F745F645}" type="presParOf" srcId="{C78C1BFF-E7C1-47D4-A2F7-90A4C650A6AB}" destId="{31354B6D-AB5A-4182-86D7-095741E45D42}" srcOrd="2" destOrd="0" presId="urn:microsoft.com/office/officeart/2005/8/layout/default"/>
    <dgm:cxn modelId="{4399AD18-EEE4-4C40-8B58-DBDE47D24F01}" type="presParOf" srcId="{C78C1BFF-E7C1-47D4-A2F7-90A4C650A6AB}" destId="{0A0D75DD-03BC-4ACA-965B-D58250AEF9D7}" srcOrd="3" destOrd="0" presId="urn:microsoft.com/office/officeart/2005/8/layout/default"/>
    <dgm:cxn modelId="{36F07037-14DE-4BB1-A909-5A0268772FB2}" type="presParOf" srcId="{C78C1BFF-E7C1-47D4-A2F7-90A4C650A6AB}" destId="{8BE8FF6E-3CB3-4835-ADBA-464F1C41C22B}" srcOrd="4" destOrd="0" presId="urn:microsoft.com/office/officeart/2005/8/layout/default"/>
    <dgm:cxn modelId="{062D5FA9-D935-4852-8A22-9DEED675463E}" type="presParOf" srcId="{C78C1BFF-E7C1-47D4-A2F7-90A4C650A6AB}" destId="{744ABF7B-B729-4C83-B24F-BB6EEDEFAEC2}" srcOrd="5" destOrd="0" presId="urn:microsoft.com/office/officeart/2005/8/layout/default"/>
    <dgm:cxn modelId="{59707A9C-32A4-43C3-A2EC-32E337CE6F05}" type="presParOf" srcId="{C78C1BFF-E7C1-47D4-A2F7-90A4C650A6AB}" destId="{47DE085B-25FC-4850-8A96-CB867E75052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B21CB7-81B4-4051-89E5-724DDE1A663D}"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A6B89A96-C242-49B0-B9B2-F35B96F79366}">
      <dgm:prSet phldrT="[Texto]" custT="1"/>
      <dgm:spPr/>
      <dgm:t>
        <a:bodyPr/>
        <a:lstStyle/>
        <a:p>
          <a:pPr algn="just"/>
          <a:r>
            <a:rPr lang="es-ES" sz="1600" dirty="0" smtClean="0">
              <a:latin typeface="Arial" panose="020B0604020202020204" pitchFamily="34" charset="0"/>
              <a:cs typeface="Arial" panose="020B0604020202020204" pitchFamily="34" charset="0"/>
            </a:rPr>
            <a:t>En trabajos previos (D. Arcos-</a:t>
          </a:r>
          <a:r>
            <a:rPr lang="es-ES" sz="1600" dirty="0" err="1" smtClean="0">
              <a:latin typeface="Arial" panose="020B0604020202020204" pitchFamily="34" charset="0"/>
              <a:cs typeface="Arial" panose="020B0604020202020204" pitchFamily="34" charset="0"/>
            </a:rPr>
            <a:t>Aviles</a:t>
          </a:r>
          <a:r>
            <a:rPr lang="es-ES" sz="1600" dirty="0" smtClean="0">
              <a:latin typeface="Arial" panose="020B0604020202020204" pitchFamily="34" charset="0"/>
              <a:cs typeface="Arial" panose="020B0604020202020204" pitchFamily="34" charset="0"/>
            </a:rPr>
            <a:t> et al., 2016; Diego Arcos-</a:t>
          </a:r>
          <a:r>
            <a:rPr lang="es-ES" sz="1600" dirty="0" err="1" smtClean="0">
              <a:latin typeface="Arial" panose="020B0604020202020204" pitchFamily="34" charset="0"/>
              <a:cs typeface="Arial" panose="020B0604020202020204" pitchFamily="34" charset="0"/>
            </a:rPr>
            <a:t>Aviles</a:t>
          </a:r>
          <a:r>
            <a:rPr lang="es-ES" sz="1600" dirty="0" smtClean="0">
              <a:latin typeface="Arial" panose="020B0604020202020204" pitchFamily="34" charset="0"/>
              <a:cs typeface="Arial" panose="020B0604020202020204" pitchFamily="34" charset="0"/>
            </a:rPr>
            <a:t> et al., 2017; Diego Arcos-</a:t>
          </a:r>
          <a:r>
            <a:rPr lang="es-ES" sz="1600" dirty="0" err="1" smtClean="0">
              <a:latin typeface="Arial" panose="020B0604020202020204" pitchFamily="34" charset="0"/>
              <a:cs typeface="Arial" panose="020B0604020202020204" pitchFamily="34" charset="0"/>
            </a:rPr>
            <a:t>Aviles</a:t>
          </a:r>
          <a:r>
            <a:rPr lang="es-ES" sz="1600" dirty="0" smtClean="0">
              <a:latin typeface="Arial" panose="020B0604020202020204" pitchFamily="34" charset="0"/>
              <a:cs typeface="Arial" panose="020B0604020202020204" pitchFamily="34" charset="0"/>
            </a:rPr>
            <a:t>, Pascual, et al., 2018), se desarrollaron varias estrategias de gestión energética, que tenían como objetivo la minimización de los picos, fluctuaciones y rampas del perfil de potencia que una MG intercambia con la red eléctrica.</a:t>
          </a:r>
          <a:endParaRPr lang="es-ES" sz="1600" dirty="0">
            <a:latin typeface="Arial" panose="020B0604020202020204" pitchFamily="34" charset="0"/>
            <a:cs typeface="Arial" panose="020B0604020202020204" pitchFamily="34" charset="0"/>
          </a:endParaRPr>
        </a:p>
      </dgm:t>
    </dgm:pt>
    <dgm:pt modelId="{9AF66534-C520-45B6-B192-DA56E5574CD1}" type="parTrans" cxnId="{8E8DE21C-5047-4C75-822B-33DC4AC60AD3}">
      <dgm:prSet/>
      <dgm:spPr/>
      <dgm:t>
        <a:bodyPr/>
        <a:lstStyle/>
        <a:p>
          <a:pPr algn="just"/>
          <a:endParaRPr lang="es-ES" sz="1600">
            <a:latin typeface="Arial" panose="020B0604020202020204" pitchFamily="34" charset="0"/>
            <a:cs typeface="Arial" panose="020B0604020202020204" pitchFamily="34" charset="0"/>
          </a:endParaRPr>
        </a:p>
      </dgm:t>
    </dgm:pt>
    <dgm:pt modelId="{ED4AFCAB-8075-4FD7-B006-59F5DDEAE133}" type="sibTrans" cxnId="{8E8DE21C-5047-4C75-822B-33DC4AC60AD3}">
      <dgm:prSet custT="1"/>
      <dgm:spPr/>
      <dgm:t>
        <a:bodyPr/>
        <a:lstStyle/>
        <a:p>
          <a:pPr algn="just"/>
          <a:endParaRPr lang="es-ES" sz="1600">
            <a:latin typeface="Arial" panose="020B0604020202020204" pitchFamily="34" charset="0"/>
            <a:cs typeface="Arial" panose="020B0604020202020204" pitchFamily="34" charset="0"/>
          </a:endParaRPr>
        </a:p>
      </dgm:t>
    </dgm:pt>
    <dgm:pt modelId="{A899172B-9C22-4580-A800-08C01C559296}">
      <dgm:prSet phldrT="[Texto]" custT="1"/>
      <dgm:spPr/>
      <dgm:t>
        <a:bodyPr/>
        <a:lstStyle/>
        <a:p>
          <a:pPr algn="just"/>
          <a:r>
            <a:rPr lang="es-ES" sz="1600" dirty="0" smtClean="0">
              <a:latin typeface="Arial" panose="020B0604020202020204" pitchFamily="34" charset="0"/>
              <a:cs typeface="Arial" panose="020B0604020202020204" pitchFamily="34" charset="0"/>
            </a:rPr>
            <a:t>Estas estrategias se basan en un controlador de lógica difusa, donde el ajuste de los parámetros del controlador se lo realiza por métodos heurísticos, es decir, un proceso de prueba y error.</a:t>
          </a:r>
          <a:endParaRPr lang="es-ES" sz="1600" dirty="0">
            <a:latin typeface="Arial" panose="020B0604020202020204" pitchFamily="34" charset="0"/>
            <a:cs typeface="Arial" panose="020B0604020202020204" pitchFamily="34" charset="0"/>
          </a:endParaRPr>
        </a:p>
      </dgm:t>
    </dgm:pt>
    <dgm:pt modelId="{EF7AE59D-49F3-4DF9-86C5-050A20A324FF}" type="parTrans" cxnId="{E3386C68-4ED0-4926-9A43-113002CFF285}">
      <dgm:prSet/>
      <dgm:spPr/>
      <dgm:t>
        <a:bodyPr/>
        <a:lstStyle/>
        <a:p>
          <a:pPr algn="just"/>
          <a:endParaRPr lang="es-ES" sz="1600">
            <a:latin typeface="Arial" panose="020B0604020202020204" pitchFamily="34" charset="0"/>
            <a:cs typeface="Arial" panose="020B0604020202020204" pitchFamily="34" charset="0"/>
          </a:endParaRPr>
        </a:p>
      </dgm:t>
    </dgm:pt>
    <dgm:pt modelId="{A067FCE0-465B-4DE7-9E39-C88F2B6F504B}" type="sibTrans" cxnId="{E3386C68-4ED0-4926-9A43-113002CFF285}">
      <dgm:prSet custT="1"/>
      <dgm:spPr/>
      <dgm:t>
        <a:bodyPr/>
        <a:lstStyle/>
        <a:p>
          <a:pPr algn="just"/>
          <a:endParaRPr lang="es-ES" sz="1600">
            <a:latin typeface="Arial" panose="020B0604020202020204" pitchFamily="34" charset="0"/>
            <a:cs typeface="Arial" panose="020B0604020202020204" pitchFamily="34" charset="0"/>
          </a:endParaRPr>
        </a:p>
      </dgm:t>
    </dgm:pt>
    <dgm:pt modelId="{7B70C813-A531-412E-BD98-3FFA6C879E78}">
      <dgm:prSet phldrT="[Texto]" custT="1"/>
      <dgm:spPr/>
      <dgm:t>
        <a:bodyPr/>
        <a:lstStyle/>
        <a:p>
          <a:pPr algn="just"/>
          <a:r>
            <a:rPr lang="es-ES" sz="1600" dirty="0" smtClean="0">
              <a:latin typeface="Arial" panose="020B0604020202020204" pitchFamily="34" charset="0"/>
              <a:cs typeface="Arial" panose="020B0604020202020204" pitchFamily="34" charset="0"/>
            </a:rPr>
            <a:t>Con el objetivo de mejorar dicho proceso de ajuste de parámetros del controlador, optimizar la estrategia de gestión energética basada en el controlador de lógica difusa y reducir el tiempo de ejecución, se propone un algoritmo de optimización inspirado en la naturaleza, en este caso el algoritmo de evolución diferencial (DE)</a:t>
          </a:r>
          <a:endParaRPr lang="es-ES" sz="1600" dirty="0">
            <a:latin typeface="Arial" panose="020B0604020202020204" pitchFamily="34" charset="0"/>
            <a:cs typeface="Arial" panose="020B0604020202020204" pitchFamily="34" charset="0"/>
          </a:endParaRPr>
        </a:p>
      </dgm:t>
    </dgm:pt>
    <dgm:pt modelId="{AEA69AEA-AE9D-4C1B-97E5-3E4E7A336FDD}" type="parTrans" cxnId="{705CDEB2-7EBD-4668-8B74-B1A0828D6F1B}">
      <dgm:prSet/>
      <dgm:spPr/>
      <dgm:t>
        <a:bodyPr/>
        <a:lstStyle/>
        <a:p>
          <a:pPr algn="just"/>
          <a:endParaRPr lang="es-ES" sz="1600">
            <a:latin typeface="Arial" panose="020B0604020202020204" pitchFamily="34" charset="0"/>
            <a:cs typeface="Arial" panose="020B0604020202020204" pitchFamily="34" charset="0"/>
          </a:endParaRPr>
        </a:p>
      </dgm:t>
    </dgm:pt>
    <dgm:pt modelId="{5DC240A6-D790-4C1E-87E3-A82E08696F55}" type="sibTrans" cxnId="{705CDEB2-7EBD-4668-8B74-B1A0828D6F1B}">
      <dgm:prSet/>
      <dgm:spPr/>
      <dgm:t>
        <a:bodyPr/>
        <a:lstStyle/>
        <a:p>
          <a:pPr algn="just"/>
          <a:endParaRPr lang="es-ES" sz="1600">
            <a:latin typeface="Arial" panose="020B0604020202020204" pitchFamily="34" charset="0"/>
            <a:cs typeface="Arial" panose="020B0604020202020204" pitchFamily="34" charset="0"/>
          </a:endParaRPr>
        </a:p>
      </dgm:t>
    </dgm:pt>
    <dgm:pt modelId="{31E38BC2-A1F8-4E71-B20E-01948112FC24}" type="pres">
      <dgm:prSet presAssocID="{9BB21CB7-81B4-4051-89E5-724DDE1A663D}" presName="outerComposite" presStyleCnt="0">
        <dgm:presLayoutVars>
          <dgm:chMax val="5"/>
          <dgm:dir/>
          <dgm:resizeHandles val="exact"/>
        </dgm:presLayoutVars>
      </dgm:prSet>
      <dgm:spPr/>
    </dgm:pt>
    <dgm:pt modelId="{682B2556-7A59-474A-935E-146FA3D8D831}" type="pres">
      <dgm:prSet presAssocID="{9BB21CB7-81B4-4051-89E5-724DDE1A663D}" presName="dummyMaxCanvas" presStyleCnt="0">
        <dgm:presLayoutVars/>
      </dgm:prSet>
      <dgm:spPr/>
    </dgm:pt>
    <dgm:pt modelId="{3D55C30B-298D-4CEB-8BE7-EB6265602C61}" type="pres">
      <dgm:prSet presAssocID="{9BB21CB7-81B4-4051-89E5-724DDE1A663D}" presName="ThreeNodes_1" presStyleLbl="node1" presStyleIdx="0" presStyleCnt="3">
        <dgm:presLayoutVars>
          <dgm:bulletEnabled val="1"/>
        </dgm:presLayoutVars>
      </dgm:prSet>
      <dgm:spPr/>
      <dgm:t>
        <a:bodyPr/>
        <a:lstStyle/>
        <a:p>
          <a:endParaRPr lang="es-ES"/>
        </a:p>
      </dgm:t>
    </dgm:pt>
    <dgm:pt modelId="{72242193-8A0E-4582-B05C-0F01FC8D53BC}" type="pres">
      <dgm:prSet presAssocID="{9BB21CB7-81B4-4051-89E5-724DDE1A663D}" presName="ThreeNodes_2" presStyleLbl="node1" presStyleIdx="1" presStyleCnt="3" custScaleY="112994">
        <dgm:presLayoutVars>
          <dgm:bulletEnabled val="1"/>
        </dgm:presLayoutVars>
      </dgm:prSet>
      <dgm:spPr/>
      <dgm:t>
        <a:bodyPr/>
        <a:lstStyle/>
        <a:p>
          <a:endParaRPr lang="es-ES"/>
        </a:p>
      </dgm:t>
    </dgm:pt>
    <dgm:pt modelId="{614A2DBF-EF9E-4A7A-9B31-A31025B08998}" type="pres">
      <dgm:prSet presAssocID="{9BB21CB7-81B4-4051-89E5-724DDE1A663D}" presName="ThreeNodes_3" presStyleLbl="node1" presStyleIdx="2" presStyleCnt="3">
        <dgm:presLayoutVars>
          <dgm:bulletEnabled val="1"/>
        </dgm:presLayoutVars>
      </dgm:prSet>
      <dgm:spPr/>
      <dgm:t>
        <a:bodyPr/>
        <a:lstStyle/>
        <a:p>
          <a:endParaRPr lang="es-ES"/>
        </a:p>
      </dgm:t>
    </dgm:pt>
    <dgm:pt modelId="{626935C1-6344-4778-BDF9-48433F6144A4}" type="pres">
      <dgm:prSet presAssocID="{9BB21CB7-81B4-4051-89E5-724DDE1A663D}" presName="ThreeConn_1-2" presStyleLbl="fgAccFollowNode1" presStyleIdx="0" presStyleCnt="2">
        <dgm:presLayoutVars>
          <dgm:bulletEnabled val="1"/>
        </dgm:presLayoutVars>
      </dgm:prSet>
      <dgm:spPr/>
    </dgm:pt>
    <dgm:pt modelId="{34723BBD-655D-4950-9F35-2FC07722E377}" type="pres">
      <dgm:prSet presAssocID="{9BB21CB7-81B4-4051-89E5-724DDE1A663D}" presName="ThreeConn_2-3" presStyleLbl="fgAccFollowNode1" presStyleIdx="1" presStyleCnt="2">
        <dgm:presLayoutVars>
          <dgm:bulletEnabled val="1"/>
        </dgm:presLayoutVars>
      </dgm:prSet>
      <dgm:spPr/>
    </dgm:pt>
    <dgm:pt modelId="{75E16ACF-C3A1-4339-9C4E-61F4C50819DA}" type="pres">
      <dgm:prSet presAssocID="{9BB21CB7-81B4-4051-89E5-724DDE1A663D}" presName="ThreeNodes_1_text" presStyleLbl="node1" presStyleIdx="2" presStyleCnt="3">
        <dgm:presLayoutVars>
          <dgm:bulletEnabled val="1"/>
        </dgm:presLayoutVars>
      </dgm:prSet>
      <dgm:spPr/>
      <dgm:t>
        <a:bodyPr/>
        <a:lstStyle/>
        <a:p>
          <a:endParaRPr lang="es-ES"/>
        </a:p>
      </dgm:t>
    </dgm:pt>
    <dgm:pt modelId="{B8549D00-F97D-411A-AF83-2214720C3E8A}" type="pres">
      <dgm:prSet presAssocID="{9BB21CB7-81B4-4051-89E5-724DDE1A663D}" presName="ThreeNodes_2_text" presStyleLbl="node1" presStyleIdx="2" presStyleCnt="3">
        <dgm:presLayoutVars>
          <dgm:bulletEnabled val="1"/>
        </dgm:presLayoutVars>
      </dgm:prSet>
      <dgm:spPr/>
      <dgm:t>
        <a:bodyPr/>
        <a:lstStyle/>
        <a:p>
          <a:endParaRPr lang="es-ES"/>
        </a:p>
      </dgm:t>
    </dgm:pt>
    <dgm:pt modelId="{3D9F8EB2-E276-42FA-9265-AE34487D97DF}" type="pres">
      <dgm:prSet presAssocID="{9BB21CB7-81B4-4051-89E5-724DDE1A663D}" presName="ThreeNodes_3_text" presStyleLbl="node1" presStyleIdx="2" presStyleCnt="3">
        <dgm:presLayoutVars>
          <dgm:bulletEnabled val="1"/>
        </dgm:presLayoutVars>
      </dgm:prSet>
      <dgm:spPr/>
      <dgm:t>
        <a:bodyPr/>
        <a:lstStyle/>
        <a:p>
          <a:endParaRPr lang="es-ES"/>
        </a:p>
      </dgm:t>
    </dgm:pt>
  </dgm:ptLst>
  <dgm:cxnLst>
    <dgm:cxn modelId="{56AAFEAC-A3D3-4A45-959A-7057AA79E69F}" type="presOf" srcId="{A899172B-9C22-4580-A800-08C01C559296}" destId="{B8549D00-F97D-411A-AF83-2214720C3E8A}" srcOrd="1" destOrd="0" presId="urn:microsoft.com/office/officeart/2005/8/layout/vProcess5"/>
    <dgm:cxn modelId="{D63EDD1B-AFBE-4977-86DF-E63451155272}" type="presOf" srcId="{A067FCE0-465B-4DE7-9E39-C88F2B6F504B}" destId="{34723BBD-655D-4950-9F35-2FC07722E377}" srcOrd="0" destOrd="0" presId="urn:microsoft.com/office/officeart/2005/8/layout/vProcess5"/>
    <dgm:cxn modelId="{01A5C7E9-4A9D-48A3-847E-EDBE720F474F}" type="presOf" srcId="{ED4AFCAB-8075-4FD7-B006-59F5DDEAE133}" destId="{626935C1-6344-4778-BDF9-48433F6144A4}" srcOrd="0" destOrd="0" presId="urn:microsoft.com/office/officeart/2005/8/layout/vProcess5"/>
    <dgm:cxn modelId="{E3386C68-4ED0-4926-9A43-113002CFF285}" srcId="{9BB21CB7-81B4-4051-89E5-724DDE1A663D}" destId="{A899172B-9C22-4580-A800-08C01C559296}" srcOrd="1" destOrd="0" parTransId="{EF7AE59D-49F3-4DF9-86C5-050A20A324FF}" sibTransId="{A067FCE0-465B-4DE7-9E39-C88F2B6F504B}"/>
    <dgm:cxn modelId="{A870089B-A73B-4617-9AC7-EFFF92E99634}" type="presOf" srcId="{9BB21CB7-81B4-4051-89E5-724DDE1A663D}" destId="{31E38BC2-A1F8-4E71-B20E-01948112FC24}" srcOrd="0" destOrd="0" presId="urn:microsoft.com/office/officeart/2005/8/layout/vProcess5"/>
    <dgm:cxn modelId="{F62AC8F0-0164-49E9-A45A-BE2D37D48117}" type="presOf" srcId="{A899172B-9C22-4580-A800-08C01C559296}" destId="{72242193-8A0E-4582-B05C-0F01FC8D53BC}" srcOrd="0" destOrd="0" presId="urn:microsoft.com/office/officeart/2005/8/layout/vProcess5"/>
    <dgm:cxn modelId="{705CDEB2-7EBD-4668-8B74-B1A0828D6F1B}" srcId="{9BB21CB7-81B4-4051-89E5-724DDE1A663D}" destId="{7B70C813-A531-412E-BD98-3FFA6C879E78}" srcOrd="2" destOrd="0" parTransId="{AEA69AEA-AE9D-4C1B-97E5-3E4E7A336FDD}" sibTransId="{5DC240A6-D790-4C1E-87E3-A82E08696F55}"/>
    <dgm:cxn modelId="{76021E77-A3AA-43AD-A5EA-07EDA29AFA29}" type="presOf" srcId="{A6B89A96-C242-49B0-B9B2-F35B96F79366}" destId="{3D55C30B-298D-4CEB-8BE7-EB6265602C61}" srcOrd="0" destOrd="0" presId="urn:microsoft.com/office/officeart/2005/8/layout/vProcess5"/>
    <dgm:cxn modelId="{DF147827-BA55-414B-ACDB-75AA3011F40F}" type="presOf" srcId="{A6B89A96-C242-49B0-B9B2-F35B96F79366}" destId="{75E16ACF-C3A1-4339-9C4E-61F4C50819DA}" srcOrd="1" destOrd="0" presId="urn:microsoft.com/office/officeart/2005/8/layout/vProcess5"/>
    <dgm:cxn modelId="{8E8DE21C-5047-4C75-822B-33DC4AC60AD3}" srcId="{9BB21CB7-81B4-4051-89E5-724DDE1A663D}" destId="{A6B89A96-C242-49B0-B9B2-F35B96F79366}" srcOrd="0" destOrd="0" parTransId="{9AF66534-C520-45B6-B192-DA56E5574CD1}" sibTransId="{ED4AFCAB-8075-4FD7-B006-59F5DDEAE133}"/>
    <dgm:cxn modelId="{53695AF9-192C-49B7-94DD-1182E032169F}" type="presOf" srcId="{7B70C813-A531-412E-BD98-3FFA6C879E78}" destId="{614A2DBF-EF9E-4A7A-9B31-A31025B08998}" srcOrd="0" destOrd="0" presId="urn:microsoft.com/office/officeart/2005/8/layout/vProcess5"/>
    <dgm:cxn modelId="{D481C6F2-3142-47D4-A9E5-9A4AB1D07437}" type="presOf" srcId="{7B70C813-A531-412E-BD98-3FFA6C879E78}" destId="{3D9F8EB2-E276-42FA-9265-AE34487D97DF}" srcOrd="1" destOrd="0" presId="urn:microsoft.com/office/officeart/2005/8/layout/vProcess5"/>
    <dgm:cxn modelId="{AE938A1B-7EA7-49A4-B387-4DFA145518AF}" type="presParOf" srcId="{31E38BC2-A1F8-4E71-B20E-01948112FC24}" destId="{682B2556-7A59-474A-935E-146FA3D8D831}" srcOrd="0" destOrd="0" presId="urn:microsoft.com/office/officeart/2005/8/layout/vProcess5"/>
    <dgm:cxn modelId="{DF712D35-A511-49F5-870D-E951D05E3CEC}" type="presParOf" srcId="{31E38BC2-A1F8-4E71-B20E-01948112FC24}" destId="{3D55C30B-298D-4CEB-8BE7-EB6265602C61}" srcOrd="1" destOrd="0" presId="urn:microsoft.com/office/officeart/2005/8/layout/vProcess5"/>
    <dgm:cxn modelId="{A8B9BBA5-02A5-4C26-8EFC-5EB48A284513}" type="presParOf" srcId="{31E38BC2-A1F8-4E71-B20E-01948112FC24}" destId="{72242193-8A0E-4582-B05C-0F01FC8D53BC}" srcOrd="2" destOrd="0" presId="urn:microsoft.com/office/officeart/2005/8/layout/vProcess5"/>
    <dgm:cxn modelId="{0BC505D7-6E2E-46E3-B604-F5BE942383FC}" type="presParOf" srcId="{31E38BC2-A1F8-4E71-B20E-01948112FC24}" destId="{614A2DBF-EF9E-4A7A-9B31-A31025B08998}" srcOrd="3" destOrd="0" presId="urn:microsoft.com/office/officeart/2005/8/layout/vProcess5"/>
    <dgm:cxn modelId="{D91A453D-8588-4243-9127-469627BC6DB9}" type="presParOf" srcId="{31E38BC2-A1F8-4E71-B20E-01948112FC24}" destId="{626935C1-6344-4778-BDF9-48433F6144A4}" srcOrd="4" destOrd="0" presId="urn:microsoft.com/office/officeart/2005/8/layout/vProcess5"/>
    <dgm:cxn modelId="{D1DC656C-006C-45EE-BA34-12242FBB1EF2}" type="presParOf" srcId="{31E38BC2-A1F8-4E71-B20E-01948112FC24}" destId="{34723BBD-655D-4950-9F35-2FC07722E377}" srcOrd="5" destOrd="0" presId="urn:microsoft.com/office/officeart/2005/8/layout/vProcess5"/>
    <dgm:cxn modelId="{E90D91A3-A741-46D8-BDB2-29D84425192A}" type="presParOf" srcId="{31E38BC2-A1F8-4E71-B20E-01948112FC24}" destId="{75E16ACF-C3A1-4339-9C4E-61F4C50819DA}" srcOrd="6" destOrd="0" presId="urn:microsoft.com/office/officeart/2005/8/layout/vProcess5"/>
    <dgm:cxn modelId="{CAE01FAA-CDF5-4DB5-B799-7C873264D20C}" type="presParOf" srcId="{31E38BC2-A1F8-4E71-B20E-01948112FC24}" destId="{B8549D00-F97D-411A-AF83-2214720C3E8A}" srcOrd="7" destOrd="0" presId="urn:microsoft.com/office/officeart/2005/8/layout/vProcess5"/>
    <dgm:cxn modelId="{8DC87E39-760C-4902-B143-7578450F580F}" type="presParOf" srcId="{31E38BC2-A1F8-4E71-B20E-01948112FC24}" destId="{3D9F8EB2-E276-42FA-9265-AE34487D97D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B21CB7-81B4-4051-89E5-724DDE1A663D}"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A6B89A96-C242-49B0-B9B2-F35B96F79366}">
      <dgm:prSet phldrT="[Texto]" custT="1"/>
      <dgm:spPr/>
      <dgm:t>
        <a:bodyPr/>
        <a:lstStyle/>
        <a:p>
          <a:pPr algn="just"/>
          <a:r>
            <a:rPr lang="es-ES" sz="1800" dirty="0" smtClean="0">
              <a:latin typeface="Arial" panose="020B0604020202020204" pitchFamily="34" charset="0"/>
              <a:cs typeface="Arial" panose="020B0604020202020204" pitchFamily="34" charset="0"/>
            </a:rPr>
            <a:t>Se tomará como base los parámetros y datos reales de la microrred perteneciente a la Universidad Pública de Navarra durante el periodo comprendido entre julio de 2013 a julio de 2014 con un periodo de muestreo de </a:t>
          </a:r>
          <a:r>
            <a:rPr lang="es-ES" sz="1800" i="1" dirty="0" err="1" smtClean="0">
              <a:latin typeface="Arial" panose="020B0604020202020204" pitchFamily="34" charset="0"/>
              <a:cs typeface="Arial" panose="020B0604020202020204" pitchFamily="34" charset="0"/>
            </a:rPr>
            <a:t>T</a:t>
          </a:r>
          <a:r>
            <a:rPr lang="es-ES" sz="1800" i="1" baseline="-25000" dirty="0" err="1" smtClean="0">
              <a:latin typeface="Arial" panose="020B0604020202020204" pitchFamily="34" charset="0"/>
              <a:cs typeface="Arial" panose="020B0604020202020204" pitchFamily="34" charset="0"/>
            </a:rPr>
            <a:t>s</a:t>
          </a:r>
          <a:r>
            <a:rPr lang="es-ES" sz="1800" dirty="0" smtClean="0">
              <a:latin typeface="Arial" panose="020B0604020202020204" pitchFamily="34" charset="0"/>
              <a:cs typeface="Arial" panose="020B0604020202020204" pitchFamily="34" charset="0"/>
            </a:rPr>
            <a:t> = 900 s (Diego Arcos-</a:t>
          </a:r>
          <a:r>
            <a:rPr lang="es-ES" sz="1800" dirty="0" err="1" smtClean="0">
              <a:latin typeface="Arial" panose="020B0604020202020204" pitchFamily="34" charset="0"/>
              <a:cs typeface="Arial" panose="020B0604020202020204" pitchFamily="34" charset="0"/>
            </a:rPr>
            <a:t>Aviles</a:t>
          </a:r>
          <a:r>
            <a:rPr lang="es-ES" sz="1800" dirty="0" smtClean="0">
              <a:latin typeface="Arial" panose="020B0604020202020204" pitchFamily="34" charset="0"/>
              <a:cs typeface="Arial" panose="020B0604020202020204" pitchFamily="34" charset="0"/>
            </a:rPr>
            <a:t> et al., 2019; Diego Arcos-</a:t>
          </a:r>
          <a:r>
            <a:rPr lang="es-ES" sz="1800" dirty="0" err="1" smtClean="0">
              <a:latin typeface="Arial" panose="020B0604020202020204" pitchFamily="34" charset="0"/>
              <a:cs typeface="Arial" panose="020B0604020202020204" pitchFamily="34" charset="0"/>
            </a:rPr>
            <a:t>Aviles</a:t>
          </a:r>
          <a:r>
            <a:rPr lang="es-ES" sz="1800" dirty="0" smtClean="0">
              <a:latin typeface="Arial" panose="020B0604020202020204" pitchFamily="34" charset="0"/>
              <a:cs typeface="Arial" panose="020B0604020202020204" pitchFamily="34" charset="0"/>
            </a:rPr>
            <a:t>, Pascual, et al., 2018)</a:t>
          </a:r>
          <a:endParaRPr lang="es-ES" sz="1800" dirty="0">
            <a:latin typeface="Arial" panose="020B0604020202020204" pitchFamily="34" charset="0"/>
            <a:cs typeface="Arial" panose="020B0604020202020204" pitchFamily="34" charset="0"/>
          </a:endParaRPr>
        </a:p>
      </dgm:t>
    </dgm:pt>
    <dgm:pt modelId="{9AF66534-C520-45B6-B192-DA56E5574CD1}" type="parTrans" cxnId="{8E8DE21C-5047-4C75-822B-33DC4AC60AD3}">
      <dgm:prSet/>
      <dgm:spPr/>
      <dgm:t>
        <a:bodyPr/>
        <a:lstStyle/>
        <a:p>
          <a:pPr algn="just"/>
          <a:endParaRPr lang="es-ES" sz="1800">
            <a:latin typeface="Arial" panose="020B0604020202020204" pitchFamily="34" charset="0"/>
            <a:cs typeface="Arial" panose="020B0604020202020204" pitchFamily="34" charset="0"/>
          </a:endParaRPr>
        </a:p>
      </dgm:t>
    </dgm:pt>
    <dgm:pt modelId="{ED4AFCAB-8075-4FD7-B006-59F5DDEAE133}" type="sibTrans" cxnId="{8E8DE21C-5047-4C75-822B-33DC4AC60AD3}">
      <dgm:prSet custT="1"/>
      <dgm:spPr/>
      <dgm:t>
        <a:bodyPr/>
        <a:lstStyle/>
        <a:p>
          <a:pPr algn="just"/>
          <a:endParaRPr lang="es-ES" sz="1800">
            <a:latin typeface="Arial" panose="020B0604020202020204" pitchFamily="34" charset="0"/>
            <a:cs typeface="Arial" panose="020B0604020202020204" pitchFamily="34" charset="0"/>
          </a:endParaRPr>
        </a:p>
      </dgm:t>
    </dgm:pt>
    <dgm:pt modelId="{A899172B-9C22-4580-A800-08C01C559296}">
      <dgm:prSet phldrT="[Texto]" custT="1"/>
      <dgm:spPr/>
      <dgm:t>
        <a:bodyPr/>
        <a:lstStyle/>
        <a:p>
          <a:pPr algn="just"/>
          <a:r>
            <a:rPr lang="es-ES" sz="1800" dirty="0" smtClean="0">
              <a:latin typeface="Arial" panose="020B0604020202020204" pitchFamily="34" charset="0"/>
              <a:cs typeface="Arial" panose="020B0604020202020204" pitchFamily="34" charset="0"/>
            </a:rPr>
            <a:t>Se valorará los resultados del perfil de red y criterios de calidad obtenidos con el algoritmo DE.  Se considerará también la función de costo global definida en trabajos anteriores (García-Gutiérrez, 2018) por motivos de comparación.</a:t>
          </a:r>
          <a:endParaRPr lang="es-ES" sz="1800" dirty="0">
            <a:latin typeface="Arial" panose="020B0604020202020204" pitchFamily="34" charset="0"/>
            <a:cs typeface="Arial" panose="020B0604020202020204" pitchFamily="34" charset="0"/>
          </a:endParaRPr>
        </a:p>
      </dgm:t>
    </dgm:pt>
    <dgm:pt modelId="{EF7AE59D-49F3-4DF9-86C5-050A20A324FF}" type="parTrans" cxnId="{E3386C68-4ED0-4926-9A43-113002CFF285}">
      <dgm:prSet/>
      <dgm:spPr/>
      <dgm:t>
        <a:bodyPr/>
        <a:lstStyle/>
        <a:p>
          <a:pPr algn="just"/>
          <a:endParaRPr lang="es-ES" sz="1800">
            <a:latin typeface="Arial" panose="020B0604020202020204" pitchFamily="34" charset="0"/>
            <a:cs typeface="Arial" panose="020B0604020202020204" pitchFamily="34" charset="0"/>
          </a:endParaRPr>
        </a:p>
      </dgm:t>
    </dgm:pt>
    <dgm:pt modelId="{A067FCE0-465B-4DE7-9E39-C88F2B6F504B}" type="sibTrans" cxnId="{E3386C68-4ED0-4926-9A43-113002CFF285}">
      <dgm:prSet custT="1"/>
      <dgm:spPr/>
      <dgm:t>
        <a:bodyPr/>
        <a:lstStyle/>
        <a:p>
          <a:pPr algn="just"/>
          <a:endParaRPr lang="es-ES" sz="1800">
            <a:latin typeface="Arial" panose="020B0604020202020204" pitchFamily="34" charset="0"/>
            <a:cs typeface="Arial" panose="020B0604020202020204" pitchFamily="34" charset="0"/>
          </a:endParaRPr>
        </a:p>
      </dgm:t>
    </dgm:pt>
    <dgm:pt modelId="{7B70C813-A531-412E-BD98-3FFA6C879E78}">
      <dgm:prSet phldrT="[Texto]" custT="1"/>
      <dgm:spPr/>
      <dgm:t>
        <a:bodyPr/>
        <a:lstStyle/>
        <a:p>
          <a:pPr algn="just"/>
          <a:r>
            <a:rPr lang="es-ES" sz="1800" dirty="0" smtClean="0">
              <a:latin typeface="Arial" panose="020B0604020202020204" pitchFamily="34" charset="0"/>
              <a:cs typeface="Arial" panose="020B0604020202020204" pitchFamily="34" charset="0"/>
            </a:rPr>
            <a:t>Finalmente se compararán los resultados obtenidos del algoritmo de evolución diferencial con los resultados obtenidos en dos trabajos de titulación anteriores: algoritmo de búsqueda Cuckoo (CS) (García-Gutiérrez, 2018) y el algoritmo de optimización por Enjambre de Partículas (PSO –  </a:t>
          </a:r>
          <a:r>
            <a:rPr lang="es-ES" sz="1800" dirty="0" err="1" smtClean="0">
              <a:latin typeface="Arial" panose="020B0604020202020204" pitchFamily="34" charset="0"/>
              <a:cs typeface="Arial" panose="020B0604020202020204" pitchFamily="34" charset="0"/>
            </a:rPr>
            <a:t>Particle</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Swarm</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Optimization</a:t>
          </a:r>
          <a:r>
            <a:rPr lang="es-ES" sz="1800" dirty="0" smtClean="0">
              <a:latin typeface="Arial" panose="020B0604020202020204" pitchFamily="34" charset="0"/>
              <a:cs typeface="Arial" panose="020B0604020202020204" pitchFamily="34" charset="0"/>
            </a:rPr>
            <a:t>) (Pacheco, 2019)</a:t>
          </a:r>
          <a:r>
            <a:rPr lang="en-US" sz="18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para comprobar la robustez de la estrategia de gestión energética. </a:t>
          </a:r>
          <a:endParaRPr lang="es-ES" sz="1800" dirty="0">
            <a:latin typeface="Arial" panose="020B0604020202020204" pitchFamily="34" charset="0"/>
            <a:cs typeface="Arial" panose="020B0604020202020204" pitchFamily="34" charset="0"/>
          </a:endParaRPr>
        </a:p>
      </dgm:t>
    </dgm:pt>
    <dgm:pt modelId="{AEA69AEA-AE9D-4C1B-97E5-3E4E7A336FDD}" type="parTrans" cxnId="{705CDEB2-7EBD-4668-8B74-B1A0828D6F1B}">
      <dgm:prSet/>
      <dgm:spPr/>
      <dgm:t>
        <a:bodyPr/>
        <a:lstStyle/>
        <a:p>
          <a:pPr algn="just"/>
          <a:endParaRPr lang="es-ES" sz="1800">
            <a:latin typeface="Arial" panose="020B0604020202020204" pitchFamily="34" charset="0"/>
            <a:cs typeface="Arial" panose="020B0604020202020204" pitchFamily="34" charset="0"/>
          </a:endParaRPr>
        </a:p>
      </dgm:t>
    </dgm:pt>
    <dgm:pt modelId="{5DC240A6-D790-4C1E-87E3-A82E08696F55}" type="sibTrans" cxnId="{705CDEB2-7EBD-4668-8B74-B1A0828D6F1B}">
      <dgm:prSet/>
      <dgm:spPr/>
      <dgm:t>
        <a:bodyPr/>
        <a:lstStyle/>
        <a:p>
          <a:pPr algn="just"/>
          <a:endParaRPr lang="es-ES" sz="1800">
            <a:latin typeface="Arial" panose="020B0604020202020204" pitchFamily="34" charset="0"/>
            <a:cs typeface="Arial" panose="020B0604020202020204" pitchFamily="34" charset="0"/>
          </a:endParaRPr>
        </a:p>
      </dgm:t>
    </dgm:pt>
    <dgm:pt modelId="{31E38BC2-A1F8-4E71-B20E-01948112FC24}" type="pres">
      <dgm:prSet presAssocID="{9BB21CB7-81B4-4051-89E5-724DDE1A663D}" presName="outerComposite" presStyleCnt="0">
        <dgm:presLayoutVars>
          <dgm:chMax val="5"/>
          <dgm:dir/>
          <dgm:resizeHandles val="exact"/>
        </dgm:presLayoutVars>
      </dgm:prSet>
      <dgm:spPr/>
    </dgm:pt>
    <dgm:pt modelId="{682B2556-7A59-474A-935E-146FA3D8D831}" type="pres">
      <dgm:prSet presAssocID="{9BB21CB7-81B4-4051-89E5-724DDE1A663D}" presName="dummyMaxCanvas" presStyleCnt="0">
        <dgm:presLayoutVars/>
      </dgm:prSet>
      <dgm:spPr/>
    </dgm:pt>
    <dgm:pt modelId="{3D55C30B-298D-4CEB-8BE7-EB6265602C61}" type="pres">
      <dgm:prSet presAssocID="{9BB21CB7-81B4-4051-89E5-724DDE1A663D}" presName="ThreeNodes_1" presStyleLbl="node1" presStyleIdx="0" presStyleCnt="3">
        <dgm:presLayoutVars>
          <dgm:bulletEnabled val="1"/>
        </dgm:presLayoutVars>
      </dgm:prSet>
      <dgm:spPr/>
      <dgm:t>
        <a:bodyPr/>
        <a:lstStyle/>
        <a:p>
          <a:endParaRPr lang="es-ES"/>
        </a:p>
      </dgm:t>
    </dgm:pt>
    <dgm:pt modelId="{72242193-8A0E-4582-B05C-0F01FC8D53BC}" type="pres">
      <dgm:prSet presAssocID="{9BB21CB7-81B4-4051-89E5-724DDE1A663D}" presName="ThreeNodes_2" presStyleLbl="node1" presStyleIdx="1" presStyleCnt="3" custScaleY="112994">
        <dgm:presLayoutVars>
          <dgm:bulletEnabled val="1"/>
        </dgm:presLayoutVars>
      </dgm:prSet>
      <dgm:spPr/>
      <dgm:t>
        <a:bodyPr/>
        <a:lstStyle/>
        <a:p>
          <a:endParaRPr lang="es-ES"/>
        </a:p>
      </dgm:t>
    </dgm:pt>
    <dgm:pt modelId="{614A2DBF-EF9E-4A7A-9B31-A31025B08998}" type="pres">
      <dgm:prSet presAssocID="{9BB21CB7-81B4-4051-89E5-724DDE1A663D}" presName="ThreeNodes_3" presStyleLbl="node1" presStyleIdx="2" presStyleCnt="3">
        <dgm:presLayoutVars>
          <dgm:bulletEnabled val="1"/>
        </dgm:presLayoutVars>
      </dgm:prSet>
      <dgm:spPr/>
      <dgm:t>
        <a:bodyPr/>
        <a:lstStyle/>
        <a:p>
          <a:endParaRPr lang="es-ES"/>
        </a:p>
      </dgm:t>
    </dgm:pt>
    <dgm:pt modelId="{626935C1-6344-4778-BDF9-48433F6144A4}" type="pres">
      <dgm:prSet presAssocID="{9BB21CB7-81B4-4051-89E5-724DDE1A663D}" presName="ThreeConn_1-2" presStyleLbl="fgAccFollowNode1" presStyleIdx="0" presStyleCnt="2">
        <dgm:presLayoutVars>
          <dgm:bulletEnabled val="1"/>
        </dgm:presLayoutVars>
      </dgm:prSet>
      <dgm:spPr/>
    </dgm:pt>
    <dgm:pt modelId="{34723BBD-655D-4950-9F35-2FC07722E377}" type="pres">
      <dgm:prSet presAssocID="{9BB21CB7-81B4-4051-89E5-724DDE1A663D}" presName="ThreeConn_2-3" presStyleLbl="fgAccFollowNode1" presStyleIdx="1" presStyleCnt="2">
        <dgm:presLayoutVars>
          <dgm:bulletEnabled val="1"/>
        </dgm:presLayoutVars>
      </dgm:prSet>
      <dgm:spPr/>
    </dgm:pt>
    <dgm:pt modelId="{75E16ACF-C3A1-4339-9C4E-61F4C50819DA}" type="pres">
      <dgm:prSet presAssocID="{9BB21CB7-81B4-4051-89E5-724DDE1A663D}" presName="ThreeNodes_1_text" presStyleLbl="node1" presStyleIdx="2" presStyleCnt="3">
        <dgm:presLayoutVars>
          <dgm:bulletEnabled val="1"/>
        </dgm:presLayoutVars>
      </dgm:prSet>
      <dgm:spPr/>
      <dgm:t>
        <a:bodyPr/>
        <a:lstStyle/>
        <a:p>
          <a:endParaRPr lang="es-ES"/>
        </a:p>
      </dgm:t>
    </dgm:pt>
    <dgm:pt modelId="{B8549D00-F97D-411A-AF83-2214720C3E8A}" type="pres">
      <dgm:prSet presAssocID="{9BB21CB7-81B4-4051-89E5-724DDE1A663D}" presName="ThreeNodes_2_text" presStyleLbl="node1" presStyleIdx="2" presStyleCnt="3">
        <dgm:presLayoutVars>
          <dgm:bulletEnabled val="1"/>
        </dgm:presLayoutVars>
      </dgm:prSet>
      <dgm:spPr/>
      <dgm:t>
        <a:bodyPr/>
        <a:lstStyle/>
        <a:p>
          <a:endParaRPr lang="es-ES"/>
        </a:p>
      </dgm:t>
    </dgm:pt>
    <dgm:pt modelId="{3D9F8EB2-E276-42FA-9265-AE34487D97DF}" type="pres">
      <dgm:prSet presAssocID="{9BB21CB7-81B4-4051-89E5-724DDE1A663D}" presName="ThreeNodes_3_text" presStyleLbl="node1" presStyleIdx="2" presStyleCnt="3">
        <dgm:presLayoutVars>
          <dgm:bulletEnabled val="1"/>
        </dgm:presLayoutVars>
      </dgm:prSet>
      <dgm:spPr/>
      <dgm:t>
        <a:bodyPr/>
        <a:lstStyle/>
        <a:p>
          <a:endParaRPr lang="es-ES"/>
        </a:p>
      </dgm:t>
    </dgm:pt>
  </dgm:ptLst>
  <dgm:cxnLst>
    <dgm:cxn modelId="{56AAFEAC-A3D3-4A45-959A-7057AA79E69F}" type="presOf" srcId="{A899172B-9C22-4580-A800-08C01C559296}" destId="{B8549D00-F97D-411A-AF83-2214720C3E8A}" srcOrd="1" destOrd="0" presId="urn:microsoft.com/office/officeart/2005/8/layout/vProcess5"/>
    <dgm:cxn modelId="{D63EDD1B-AFBE-4977-86DF-E63451155272}" type="presOf" srcId="{A067FCE0-465B-4DE7-9E39-C88F2B6F504B}" destId="{34723BBD-655D-4950-9F35-2FC07722E377}" srcOrd="0" destOrd="0" presId="urn:microsoft.com/office/officeart/2005/8/layout/vProcess5"/>
    <dgm:cxn modelId="{01A5C7E9-4A9D-48A3-847E-EDBE720F474F}" type="presOf" srcId="{ED4AFCAB-8075-4FD7-B006-59F5DDEAE133}" destId="{626935C1-6344-4778-BDF9-48433F6144A4}" srcOrd="0" destOrd="0" presId="urn:microsoft.com/office/officeart/2005/8/layout/vProcess5"/>
    <dgm:cxn modelId="{E3386C68-4ED0-4926-9A43-113002CFF285}" srcId="{9BB21CB7-81B4-4051-89E5-724DDE1A663D}" destId="{A899172B-9C22-4580-A800-08C01C559296}" srcOrd="1" destOrd="0" parTransId="{EF7AE59D-49F3-4DF9-86C5-050A20A324FF}" sibTransId="{A067FCE0-465B-4DE7-9E39-C88F2B6F504B}"/>
    <dgm:cxn modelId="{A870089B-A73B-4617-9AC7-EFFF92E99634}" type="presOf" srcId="{9BB21CB7-81B4-4051-89E5-724DDE1A663D}" destId="{31E38BC2-A1F8-4E71-B20E-01948112FC24}" srcOrd="0" destOrd="0" presId="urn:microsoft.com/office/officeart/2005/8/layout/vProcess5"/>
    <dgm:cxn modelId="{F62AC8F0-0164-49E9-A45A-BE2D37D48117}" type="presOf" srcId="{A899172B-9C22-4580-A800-08C01C559296}" destId="{72242193-8A0E-4582-B05C-0F01FC8D53BC}" srcOrd="0" destOrd="0" presId="urn:microsoft.com/office/officeart/2005/8/layout/vProcess5"/>
    <dgm:cxn modelId="{705CDEB2-7EBD-4668-8B74-B1A0828D6F1B}" srcId="{9BB21CB7-81B4-4051-89E5-724DDE1A663D}" destId="{7B70C813-A531-412E-BD98-3FFA6C879E78}" srcOrd="2" destOrd="0" parTransId="{AEA69AEA-AE9D-4C1B-97E5-3E4E7A336FDD}" sibTransId="{5DC240A6-D790-4C1E-87E3-A82E08696F55}"/>
    <dgm:cxn modelId="{76021E77-A3AA-43AD-A5EA-07EDA29AFA29}" type="presOf" srcId="{A6B89A96-C242-49B0-B9B2-F35B96F79366}" destId="{3D55C30B-298D-4CEB-8BE7-EB6265602C61}" srcOrd="0" destOrd="0" presId="urn:microsoft.com/office/officeart/2005/8/layout/vProcess5"/>
    <dgm:cxn modelId="{DF147827-BA55-414B-ACDB-75AA3011F40F}" type="presOf" srcId="{A6B89A96-C242-49B0-B9B2-F35B96F79366}" destId="{75E16ACF-C3A1-4339-9C4E-61F4C50819DA}" srcOrd="1" destOrd="0" presId="urn:microsoft.com/office/officeart/2005/8/layout/vProcess5"/>
    <dgm:cxn modelId="{8E8DE21C-5047-4C75-822B-33DC4AC60AD3}" srcId="{9BB21CB7-81B4-4051-89E5-724DDE1A663D}" destId="{A6B89A96-C242-49B0-B9B2-F35B96F79366}" srcOrd="0" destOrd="0" parTransId="{9AF66534-C520-45B6-B192-DA56E5574CD1}" sibTransId="{ED4AFCAB-8075-4FD7-B006-59F5DDEAE133}"/>
    <dgm:cxn modelId="{53695AF9-192C-49B7-94DD-1182E032169F}" type="presOf" srcId="{7B70C813-A531-412E-BD98-3FFA6C879E78}" destId="{614A2DBF-EF9E-4A7A-9B31-A31025B08998}" srcOrd="0" destOrd="0" presId="urn:microsoft.com/office/officeart/2005/8/layout/vProcess5"/>
    <dgm:cxn modelId="{D481C6F2-3142-47D4-A9E5-9A4AB1D07437}" type="presOf" srcId="{7B70C813-A531-412E-BD98-3FFA6C879E78}" destId="{3D9F8EB2-E276-42FA-9265-AE34487D97DF}" srcOrd="1" destOrd="0" presId="urn:microsoft.com/office/officeart/2005/8/layout/vProcess5"/>
    <dgm:cxn modelId="{AE938A1B-7EA7-49A4-B387-4DFA145518AF}" type="presParOf" srcId="{31E38BC2-A1F8-4E71-B20E-01948112FC24}" destId="{682B2556-7A59-474A-935E-146FA3D8D831}" srcOrd="0" destOrd="0" presId="urn:microsoft.com/office/officeart/2005/8/layout/vProcess5"/>
    <dgm:cxn modelId="{DF712D35-A511-49F5-870D-E951D05E3CEC}" type="presParOf" srcId="{31E38BC2-A1F8-4E71-B20E-01948112FC24}" destId="{3D55C30B-298D-4CEB-8BE7-EB6265602C61}" srcOrd="1" destOrd="0" presId="urn:microsoft.com/office/officeart/2005/8/layout/vProcess5"/>
    <dgm:cxn modelId="{A8B9BBA5-02A5-4C26-8EFC-5EB48A284513}" type="presParOf" srcId="{31E38BC2-A1F8-4E71-B20E-01948112FC24}" destId="{72242193-8A0E-4582-B05C-0F01FC8D53BC}" srcOrd="2" destOrd="0" presId="urn:microsoft.com/office/officeart/2005/8/layout/vProcess5"/>
    <dgm:cxn modelId="{0BC505D7-6E2E-46E3-B604-F5BE942383FC}" type="presParOf" srcId="{31E38BC2-A1F8-4E71-B20E-01948112FC24}" destId="{614A2DBF-EF9E-4A7A-9B31-A31025B08998}" srcOrd="3" destOrd="0" presId="urn:microsoft.com/office/officeart/2005/8/layout/vProcess5"/>
    <dgm:cxn modelId="{D91A453D-8588-4243-9127-469627BC6DB9}" type="presParOf" srcId="{31E38BC2-A1F8-4E71-B20E-01948112FC24}" destId="{626935C1-6344-4778-BDF9-48433F6144A4}" srcOrd="4" destOrd="0" presId="urn:microsoft.com/office/officeart/2005/8/layout/vProcess5"/>
    <dgm:cxn modelId="{D1DC656C-006C-45EE-BA34-12242FBB1EF2}" type="presParOf" srcId="{31E38BC2-A1F8-4E71-B20E-01948112FC24}" destId="{34723BBD-655D-4950-9F35-2FC07722E377}" srcOrd="5" destOrd="0" presId="urn:microsoft.com/office/officeart/2005/8/layout/vProcess5"/>
    <dgm:cxn modelId="{E90D91A3-A741-46D8-BDB2-29D84425192A}" type="presParOf" srcId="{31E38BC2-A1F8-4E71-B20E-01948112FC24}" destId="{75E16ACF-C3A1-4339-9C4E-61F4C50819DA}" srcOrd="6" destOrd="0" presId="urn:microsoft.com/office/officeart/2005/8/layout/vProcess5"/>
    <dgm:cxn modelId="{CAE01FAA-CDF5-4DB5-B799-7C873264D20C}" type="presParOf" srcId="{31E38BC2-A1F8-4E71-B20E-01948112FC24}" destId="{B8549D00-F97D-411A-AF83-2214720C3E8A}" srcOrd="7" destOrd="0" presId="urn:microsoft.com/office/officeart/2005/8/layout/vProcess5"/>
    <dgm:cxn modelId="{8DC87E39-760C-4902-B143-7578450F580F}" type="presParOf" srcId="{31E38BC2-A1F8-4E71-B20E-01948112FC24}" destId="{3D9F8EB2-E276-42FA-9265-AE34487D97D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S"/>
        </a:p>
      </dgm:t>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solidFill>
                <a:schemeClr val="tx1"/>
              </a:solidFill>
              <a:effectLst>
                <a:outerShdw blurRad="38100" dist="19050" dir="2700000" algn="tl" rotWithShape="0">
                  <a:schemeClr val="dk1">
                    <a:alpha val="40000"/>
                  </a:schemeClr>
                </a:outerShdw>
              </a:effectLst>
            </a:rPr>
            <a:t>Objetivos</a:t>
          </a:r>
          <a:endParaRPr lang="es-EC" sz="1400" b="1" kern="1200" cap="none" spc="0" dirty="0">
            <a:ln w="0"/>
            <a:solidFill>
              <a:schemeClr val="tx1"/>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Descripción de la microrred electrotérmica</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solidFill>
                <a:schemeClr val="bg1">
                  <a:lumMod val="65000"/>
                </a:schemeClr>
              </a:solidFill>
              <a:effectLst>
                <a:outerShdw blurRad="38100" dist="19050" dir="2700000" algn="tl" rotWithShape="0">
                  <a:schemeClr val="dk1">
                    <a:alpha val="40000"/>
                  </a:schemeClr>
                </a:outerShdw>
              </a:effectLst>
            </a:rPr>
            <a:t>Objetivos</a:t>
          </a:r>
          <a:endParaRPr lang="es-EC" sz="1400" b="1" kern="1200" cap="none" spc="0" dirty="0">
            <a:ln w="0"/>
            <a:solidFill>
              <a:schemeClr val="bg1">
                <a:lumMod val="65000"/>
              </a:schemeClr>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solidFill>
                <a:schemeClr val="tx1"/>
              </a:solidFill>
              <a:effectLst>
                <a:outerShdw blurRad="38100" dist="19050" dir="2700000" algn="tl" rotWithShape="0">
                  <a:schemeClr val="dk1">
                    <a:alpha val="40000"/>
                  </a:schemeClr>
                </a:outerShdw>
              </a:effectLst>
            </a:rPr>
            <a:t>Descripción de la microrred electrotérmica</a:t>
          </a:r>
          <a:endParaRPr lang="es-EC" sz="1400" b="1" kern="1200" cap="none" spc="0" dirty="0">
            <a:ln w="0"/>
            <a:solidFill>
              <a:schemeClr val="tx1"/>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Antecedentes , Justificación y alcance</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solidFill>
                <a:schemeClr val="bg1">
                  <a:lumMod val="65000"/>
                </a:schemeClr>
              </a:solidFill>
              <a:effectLst>
                <a:outerShdw blurRad="38100" dist="19050" dir="2700000" algn="tl" rotWithShape="0">
                  <a:schemeClr val="dk1">
                    <a:alpha val="40000"/>
                  </a:schemeClr>
                </a:outerShdw>
              </a:effectLst>
            </a:rPr>
            <a:t>Objetivos</a:t>
          </a:r>
          <a:endParaRPr lang="es-EC" sz="1400" b="1" kern="1200" cap="none" spc="0" dirty="0">
            <a:ln w="0"/>
            <a:solidFill>
              <a:schemeClr val="bg1">
                <a:lumMod val="65000"/>
              </a:schemeClr>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2">
                  <a:lumMod val="75000"/>
                </a:schemeClr>
              </a:solidFill>
              <a:effectLst>
                <a:outerShdw blurRad="38100" dist="19050" dir="2700000" algn="tl" rotWithShape="0">
                  <a:schemeClr val="dk1">
                    <a:alpha val="40000"/>
                  </a:schemeClr>
                </a:outerShdw>
              </a:effectLst>
            </a:rPr>
            <a:t>Descripción de la microrred electrotérmica</a:t>
          </a:r>
          <a:endParaRPr lang="es-EC" sz="1400" b="0" kern="1200" cap="none" spc="0" dirty="0">
            <a:ln w="0"/>
            <a:solidFill>
              <a:schemeClr val="bg2">
                <a:lumMod val="75000"/>
              </a:schemeClr>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solidFill>
                <a:schemeClr val="tx1"/>
              </a:solidFill>
              <a:effectLst>
                <a:outerShdw blurRad="38100" dist="19050" dir="2700000" algn="tl" rotWithShape="0">
                  <a:schemeClr val="dk1">
                    <a:alpha val="40000"/>
                  </a:schemeClr>
                </a:outerShdw>
              </a:effectLst>
            </a:rPr>
            <a:t>Ajuste de Parámetros del FLC mediante el Algoritmo de Evolución Diferencial</a:t>
          </a:r>
          <a:endParaRPr lang="es-EC" sz="1400" b="1" kern="1200" cap="none" spc="0" dirty="0">
            <a:ln w="0"/>
            <a:solidFill>
              <a:schemeClr val="tx1"/>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2FC05-F6DB-40AB-894D-E224E966E922}">
      <dsp:nvSpPr>
        <dsp:cNvPr id="0" name=""/>
        <dsp:cNvSpPr/>
      </dsp:nvSpPr>
      <dsp:spPr>
        <a:xfrm>
          <a:off x="1524006" y="451697"/>
          <a:ext cx="5079986" cy="2059409"/>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El algoritmo DE es un algoritmo metaheurístico , inspirado en la naturaleza, basado en vectores, fue desarrollado por R. </a:t>
          </a:r>
          <a:r>
            <a:rPr lang="es-ES" sz="1800" kern="1200" dirty="0" err="1" smtClean="0">
              <a:latin typeface="Arial" panose="020B0604020202020204" pitchFamily="34" charset="0"/>
              <a:cs typeface="Arial" panose="020B0604020202020204" pitchFamily="34" charset="0"/>
            </a:rPr>
            <a:t>Storn</a:t>
          </a:r>
          <a:r>
            <a:rPr lang="es-ES" sz="1800" kern="1200" dirty="0" smtClean="0">
              <a:latin typeface="Arial" panose="020B0604020202020204" pitchFamily="34" charset="0"/>
              <a:cs typeface="Arial" panose="020B0604020202020204" pitchFamily="34" charset="0"/>
            </a:rPr>
            <a:t> y </a:t>
          </a:r>
          <a:r>
            <a:rPr lang="es-ES" sz="1800" kern="1200" dirty="0" err="1" smtClean="0">
              <a:latin typeface="Arial" panose="020B0604020202020204" pitchFamily="34" charset="0"/>
              <a:cs typeface="Arial" panose="020B0604020202020204" pitchFamily="34" charset="0"/>
            </a:rPr>
            <a:t>K.Price</a:t>
          </a:r>
          <a:r>
            <a:rPr lang="es-ES" sz="1800" kern="1200" dirty="0" smtClean="0">
              <a:latin typeface="Arial" panose="020B0604020202020204" pitchFamily="34" charset="0"/>
              <a:cs typeface="Arial" panose="020B0604020202020204" pitchFamily="34" charset="0"/>
            </a:rPr>
            <a:t>.</a:t>
          </a:r>
        </a:p>
        <a:p>
          <a:pPr lvl="0" algn="just" defTabSz="800100">
            <a:lnSpc>
              <a:spcPct val="90000"/>
            </a:lnSpc>
            <a:spcBef>
              <a:spcPct val="0"/>
            </a:spcBef>
            <a:spcAft>
              <a:spcPct val="35000"/>
            </a:spcAft>
          </a:pPr>
          <a:endParaRPr lang="es-ES" sz="1800" kern="1200" dirty="0" smtClean="0">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ES" sz="1800" i="1" kern="1200" dirty="0" smtClean="0">
              <a:latin typeface="Arial" panose="020B0604020202020204" pitchFamily="34" charset="0"/>
              <a:cs typeface="Arial" panose="020B0604020202020204" pitchFamily="34" charset="0"/>
            </a:rPr>
            <a:t>El algoritmo DE intenta replicar computacionalmente el comportamiento biológico de la evolución.  </a:t>
          </a:r>
          <a:r>
            <a:rPr lang="es-ES" sz="1800" b="0" i="1" kern="1200" dirty="0" smtClean="0">
              <a:latin typeface="Arial" panose="020B0604020202020204" pitchFamily="34" charset="0"/>
              <a:cs typeface="Arial" panose="020B0604020202020204" pitchFamily="34" charset="0"/>
            </a:rPr>
            <a:t> </a:t>
          </a:r>
          <a:endParaRPr lang="es-ES" sz="1800" b="0" i="1" kern="1200" dirty="0">
            <a:latin typeface="Arial" panose="020B0604020202020204" pitchFamily="34" charset="0"/>
            <a:cs typeface="Arial" panose="020B0604020202020204" pitchFamily="34" charset="0"/>
          </a:endParaRPr>
        </a:p>
      </dsp:txBody>
      <dsp:txXfrm>
        <a:off x="1524006" y="451697"/>
        <a:ext cx="5079986" cy="2059409"/>
      </dsp:txXfrm>
    </dsp:sp>
    <dsp:sp modelId="{31354B6D-AB5A-4182-86D7-095741E45D42}">
      <dsp:nvSpPr>
        <dsp:cNvPr id="0" name=""/>
        <dsp:cNvSpPr/>
      </dsp:nvSpPr>
      <dsp:spPr>
        <a:xfrm>
          <a:off x="1143" y="2861944"/>
          <a:ext cx="3508374" cy="210502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Es un algoritmo de búsqueda estocástico con tendencia a auto organizarse, basado en población. En DE, el valor de cada variable está representado por un número real, por lo que no necesita codificación ni decodificación.</a:t>
          </a:r>
          <a:endParaRPr lang="es-ES" sz="1800" b="0" kern="1200" dirty="0">
            <a:latin typeface="Arial" panose="020B0604020202020204" pitchFamily="34" charset="0"/>
            <a:cs typeface="Arial" panose="020B0604020202020204" pitchFamily="34" charset="0"/>
          </a:endParaRPr>
        </a:p>
      </dsp:txBody>
      <dsp:txXfrm>
        <a:off x="1143" y="2861944"/>
        <a:ext cx="3508374" cy="2105025"/>
      </dsp:txXfrm>
    </dsp:sp>
    <dsp:sp modelId="{8BE8FF6E-3CB3-4835-ADBA-464F1C41C22B}">
      <dsp:nvSpPr>
        <dsp:cNvPr id="0" name=""/>
        <dsp:cNvSpPr/>
      </dsp:nvSpPr>
      <dsp:spPr>
        <a:xfrm>
          <a:off x="3860356" y="2861944"/>
          <a:ext cx="4266499" cy="210502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Las ventajas del algoritmo DE son su estructura simple, facilidad de uso, velocidad y robustez. DE es uno de los mejores algoritmos de tipo genético para resolver problemas con variables de valor real (Yang &amp; </a:t>
          </a:r>
          <a:r>
            <a:rPr lang="es-ES" sz="1800" kern="1200" dirty="0" err="1" smtClean="0">
              <a:latin typeface="Arial" panose="020B0604020202020204" pitchFamily="34" charset="0"/>
              <a:cs typeface="Arial" panose="020B0604020202020204" pitchFamily="34" charset="0"/>
            </a:rPr>
            <a:t>Press</a:t>
          </a:r>
          <a:r>
            <a:rPr lang="es-ES" sz="1800" kern="1200" dirty="0" smtClean="0">
              <a:latin typeface="Arial" panose="020B0604020202020204" pitchFamily="34" charset="0"/>
              <a:cs typeface="Arial" panose="020B0604020202020204" pitchFamily="34" charset="0"/>
            </a:rPr>
            <a:t>, 1995) lo que la convierte en una herramienta de diseño de gran utilidad para aplicaciones prácticas de optimización. </a:t>
          </a:r>
          <a:endParaRPr lang="es-ES" sz="1800" b="0" kern="1200" dirty="0">
            <a:latin typeface="Arial" panose="020B0604020202020204" pitchFamily="34" charset="0"/>
            <a:cs typeface="Arial" panose="020B0604020202020204" pitchFamily="34" charset="0"/>
          </a:endParaRPr>
        </a:p>
      </dsp:txBody>
      <dsp:txXfrm>
        <a:off x="3860356" y="2861944"/>
        <a:ext cx="4266499" cy="21050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AFBB4-7545-4052-84A9-EE81CF4E165B}">
      <dsp:nvSpPr>
        <dsp:cNvPr id="0" name=""/>
        <dsp:cNvSpPr/>
      </dsp:nvSpPr>
      <dsp:spPr>
        <a:xfrm>
          <a:off x="372853" y="1815"/>
          <a:ext cx="2462713" cy="98508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strike="noStrike" kern="1200" dirty="0" smtClean="0">
              <a:latin typeface="Arial" panose="020B0604020202020204" pitchFamily="34" charset="0"/>
              <a:cs typeface="Arial" panose="020B0604020202020204" pitchFamily="34" charset="0"/>
            </a:rPr>
            <a:t>Mutación</a:t>
          </a:r>
          <a:endParaRPr lang="es-ES" sz="1800" strike="noStrike" kern="1200" dirty="0">
            <a:latin typeface="Arial" panose="020B0604020202020204" pitchFamily="34" charset="0"/>
            <a:cs typeface="Arial" panose="020B0604020202020204" pitchFamily="34" charset="0"/>
          </a:endParaRPr>
        </a:p>
      </dsp:txBody>
      <dsp:txXfrm>
        <a:off x="865396" y="1815"/>
        <a:ext cx="1477628" cy="985085"/>
      </dsp:txXfrm>
    </dsp:sp>
    <dsp:sp modelId="{0D8A0368-95E3-48E1-B84C-FDA4CF1D0BAB}">
      <dsp:nvSpPr>
        <dsp:cNvPr id="0" name=""/>
        <dsp:cNvSpPr/>
      </dsp:nvSpPr>
      <dsp:spPr>
        <a:xfrm>
          <a:off x="372853" y="1124813"/>
          <a:ext cx="2462713" cy="98508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strike="noStrike" kern="1200" dirty="0" smtClean="0">
              <a:latin typeface="Arial" panose="020B0604020202020204" pitchFamily="34" charset="0"/>
              <a:cs typeface="Arial" panose="020B0604020202020204" pitchFamily="34" charset="0"/>
            </a:rPr>
            <a:t>Cruce</a:t>
          </a:r>
          <a:endParaRPr lang="es-ES" sz="1800" strike="noStrike" kern="1200" dirty="0">
            <a:latin typeface="Arial" panose="020B0604020202020204" pitchFamily="34" charset="0"/>
            <a:cs typeface="Arial" panose="020B0604020202020204" pitchFamily="34" charset="0"/>
          </a:endParaRPr>
        </a:p>
      </dsp:txBody>
      <dsp:txXfrm>
        <a:off x="865396" y="1124813"/>
        <a:ext cx="1477628" cy="985085"/>
      </dsp:txXfrm>
    </dsp:sp>
    <dsp:sp modelId="{ED6E2BA0-B5CB-4628-AF48-5B86537D53AF}">
      <dsp:nvSpPr>
        <dsp:cNvPr id="0" name=""/>
        <dsp:cNvSpPr/>
      </dsp:nvSpPr>
      <dsp:spPr>
        <a:xfrm>
          <a:off x="372853" y="2247810"/>
          <a:ext cx="2462713" cy="98508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strike="noStrike" kern="1200" dirty="0" smtClean="0">
              <a:latin typeface="Arial" panose="020B0604020202020204" pitchFamily="34" charset="0"/>
              <a:cs typeface="Arial" panose="020B0604020202020204" pitchFamily="34" charset="0"/>
            </a:rPr>
            <a:t>Selección</a:t>
          </a:r>
          <a:endParaRPr lang="es-ES" sz="1800" strike="noStrike" kern="1200" dirty="0">
            <a:latin typeface="Arial" panose="020B0604020202020204" pitchFamily="34" charset="0"/>
            <a:cs typeface="Arial" panose="020B0604020202020204" pitchFamily="34" charset="0"/>
          </a:endParaRPr>
        </a:p>
      </dsp:txBody>
      <dsp:txXfrm>
        <a:off x="865396" y="2247810"/>
        <a:ext cx="1477628" cy="9850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AFBB4-7545-4052-84A9-EE81CF4E165B}">
      <dsp:nvSpPr>
        <dsp:cNvPr id="0" name=""/>
        <dsp:cNvSpPr/>
      </dsp:nvSpPr>
      <dsp:spPr>
        <a:xfrm>
          <a:off x="214174" y="488168"/>
          <a:ext cx="2067128" cy="82685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strike="noStrike" kern="1200" dirty="0" smtClean="0">
              <a:latin typeface="Arial" panose="020B0604020202020204" pitchFamily="34" charset="0"/>
              <a:cs typeface="Arial" panose="020B0604020202020204" pitchFamily="34" charset="0"/>
            </a:rPr>
            <a:t>Mutación</a:t>
          </a:r>
          <a:endParaRPr lang="es-ES" sz="1600" strike="noStrike" kern="1200" dirty="0">
            <a:latin typeface="Arial" panose="020B0604020202020204" pitchFamily="34" charset="0"/>
            <a:cs typeface="Arial" panose="020B0604020202020204" pitchFamily="34" charset="0"/>
          </a:endParaRPr>
        </a:p>
      </dsp:txBody>
      <dsp:txXfrm>
        <a:off x="627600" y="488168"/>
        <a:ext cx="1240277" cy="826851"/>
      </dsp:txXfrm>
    </dsp:sp>
    <dsp:sp modelId="{5A48C0E7-2E48-42B2-86FA-949CC4F5D158}">
      <dsp:nvSpPr>
        <dsp:cNvPr id="0" name=""/>
        <dsp:cNvSpPr/>
      </dsp:nvSpPr>
      <dsp:spPr>
        <a:xfrm>
          <a:off x="2012576" y="1196"/>
          <a:ext cx="9467942" cy="1800795"/>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t>La mutación en la evolución de un individuo consiste en la variación aleatoria de uno de sus genes. El algoritmo DE toma como referencia este comportamiento e inicialmente construye vectores aleatorios </a:t>
          </a:r>
          <a:r>
            <a:rPr lang="es-ES" sz="1600" i="1" kern="1200" dirty="0" smtClean="0"/>
            <a:t>x</a:t>
          </a:r>
          <a:r>
            <a:rPr lang="es-ES" sz="1600" i="1" kern="1200" baseline="-25000" dirty="0" smtClean="0"/>
            <a:t>i</a:t>
          </a:r>
          <a:r>
            <a:rPr lang="es-ES" sz="1600" i="1" kern="1200" dirty="0" smtClean="0"/>
            <a:t> </a:t>
          </a:r>
          <a:r>
            <a:rPr lang="es-ES" sz="1600" kern="1200" dirty="0" smtClean="0"/>
            <a:t>en cualquier momento o generación </a:t>
          </a:r>
          <a:r>
            <a:rPr lang="es-ES" sz="1600" i="1" kern="1200" dirty="0" smtClean="0"/>
            <a:t>t</a:t>
          </a:r>
          <a:r>
            <a:rPr lang="es-ES" sz="1600" kern="1200" dirty="0" smtClean="0"/>
            <a:t> que son creados a partir de tres individuos de la población elegidos al azar </a:t>
          </a:r>
          <a:r>
            <a:rPr lang="es-ES" sz="1600" i="1" kern="1200" dirty="0" err="1" smtClean="0"/>
            <a:t>x</a:t>
          </a:r>
          <a:r>
            <a:rPr lang="es-ES" sz="1600" i="1" kern="1200" baseline="-25000" dirty="0" err="1" smtClean="0"/>
            <a:t>p</a:t>
          </a:r>
          <a:r>
            <a:rPr lang="es-ES" sz="1600" i="1" kern="1200" dirty="0" smtClean="0"/>
            <a:t>, </a:t>
          </a:r>
          <a:r>
            <a:rPr lang="es-ES" sz="1600" i="1" kern="1200" dirty="0" err="1" smtClean="0"/>
            <a:t>x</a:t>
          </a:r>
          <a:r>
            <a:rPr lang="es-ES" sz="1600" i="1" kern="1200" baseline="-25000" dirty="0" err="1" smtClean="0"/>
            <a:t>q</a:t>
          </a:r>
          <a:r>
            <a:rPr lang="es-ES" sz="1600" i="1" kern="1200" dirty="0" smtClean="0"/>
            <a:t>,</a:t>
          </a:r>
          <a:r>
            <a:rPr lang="es-ES" sz="1600" kern="1200" dirty="0" smtClean="0"/>
            <a:t> y </a:t>
          </a:r>
          <a:r>
            <a:rPr lang="es-ES" sz="1600" i="1" kern="1200" dirty="0" err="1" smtClean="0"/>
            <a:t>x­</a:t>
          </a:r>
          <a:r>
            <a:rPr lang="es-ES" sz="1600" i="1" kern="1200" baseline="-25000" dirty="0" err="1" smtClean="0"/>
            <a:t>r</a:t>
          </a:r>
          <a:r>
            <a:rPr lang="es-ES" sz="1600" kern="1200" dirty="0" smtClean="0"/>
            <a:t> llamados vectores objetivo en </a:t>
          </a:r>
          <a:r>
            <a:rPr lang="es-ES" sz="1600" i="1" kern="1200" dirty="0" smtClean="0"/>
            <a:t>t</a:t>
          </a:r>
          <a:r>
            <a:rPr lang="es-ES" sz="1600" kern="1200" dirty="0" smtClean="0"/>
            <a:t>, con el objetivo de provocar que un vector en alguno de sus valores varíe de forma aleatoria. La mutación está controlado por </a:t>
          </a:r>
          <a:r>
            <a:rPr lang="es-ES" sz="1600" i="1" kern="1200" dirty="0" smtClean="0"/>
            <a:t>F, el factor de escala </a:t>
          </a:r>
          <a:r>
            <a:rPr lang="es-ES" sz="1600" i="0" kern="1200" dirty="0" smtClean="0"/>
            <a:t>que controla que tan lejos del </a:t>
          </a:r>
          <a:r>
            <a:rPr lang="es-ES" sz="1600" i="1" kern="1200" dirty="0" smtClean="0"/>
            <a:t>xi </a:t>
          </a:r>
          <a:r>
            <a:rPr lang="es-ES" sz="1600" i="0" kern="1200" dirty="0" smtClean="0"/>
            <a:t>se debe generar la descendencia.</a:t>
          </a:r>
          <a:endParaRPr lang="es-ES" sz="1600" i="1" kern="1200" dirty="0" smtClean="0"/>
        </a:p>
      </dsp:txBody>
      <dsp:txXfrm>
        <a:off x="2912974" y="1196"/>
        <a:ext cx="7667147" cy="1800795"/>
      </dsp:txXfrm>
    </dsp:sp>
    <dsp:sp modelId="{0D8A0368-95E3-48E1-B84C-FDA4CF1D0BAB}">
      <dsp:nvSpPr>
        <dsp:cNvPr id="0" name=""/>
        <dsp:cNvSpPr/>
      </dsp:nvSpPr>
      <dsp:spPr>
        <a:xfrm>
          <a:off x="214174" y="2328792"/>
          <a:ext cx="2067128" cy="82685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strike="noStrike" kern="1200" dirty="0" smtClean="0">
              <a:latin typeface="Arial" panose="020B0604020202020204" pitchFamily="34" charset="0"/>
              <a:cs typeface="Arial" panose="020B0604020202020204" pitchFamily="34" charset="0"/>
            </a:rPr>
            <a:t>Cruce</a:t>
          </a:r>
          <a:endParaRPr lang="es-ES" sz="1600" strike="noStrike" kern="1200" dirty="0">
            <a:latin typeface="Arial" panose="020B0604020202020204" pitchFamily="34" charset="0"/>
            <a:cs typeface="Arial" panose="020B0604020202020204" pitchFamily="34" charset="0"/>
          </a:endParaRPr>
        </a:p>
      </dsp:txBody>
      <dsp:txXfrm>
        <a:off x="627600" y="2328792"/>
        <a:ext cx="1240277" cy="826851"/>
      </dsp:txXfrm>
    </dsp:sp>
    <dsp:sp modelId="{75F9EAB8-3EA9-488B-8A76-2E751C224D20}">
      <dsp:nvSpPr>
        <dsp:cNvPr id="0" name=""/>
        <dsp:cNvSpPr/>
      </dsp:nvSpPr>
      <dsp:spPr>
        <a:xfrm>
          <a:off x="2012576" y="1917751"/>
          <a:ext cx="9430539" cy="1648934"/>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altLang="en-US" sz="1600" kern="1200" dirty="0" smtClean="0">
              <a:ea typeface="Times New Roman" panose="02020603050405020304" pitchFamily="18" charset="0"/>
              <a:cs typeface="Times New Roman" panose="02020603050405020304" pitchFamily="18" charset="0"/>
            </a:rPr>
            <a:t>El </a:t>
          </a:r>
          <a:r>
            <a:rPr kumimoji="0" lang="es-ES" altLang="en-US" sz="1600" b="0" i="0" u="none" strike="noStrike" kern="1200" cap="none" normalizeH="0" baseline="0" dirty="0" smtClean="0">
              <a:ln>
                <a:noFill/>
              </a:ln>
              <a:solidFill>
                <a:schemeClr val="tx1"/>
              </a:solidFill>
              <a:effectLst/>
              <a:ea typeface="Times New Roman" panose="02020603050405020304" pitchFamily="18" charset="0"/>
              <a:cs typeface="Times New Roman" panose="02020603050405020304" pitchFamily="18" charset="0"/>
            </a:rPr>
            <a:t>cruce hace referencia a que los genes se “mezclan” para introducir nuevas combinaciones de genes en la población. En el algoritmo DE, una vez obtenidos los vectores aleatorios, se realiza este proceso de recombinación donde se comparan los vectores aleatorios de la mutación con los vectores originales y como resultado aparecen los vectores de prueba. Este proceso es controlado por el parámetro </a:t>
          </a:r>
          <a:r>
            <a:rPr kumimoji="0" lang="es-ES" altLang="en-US" sz="1600" b="0" i="1" u="none" strike="noStrike" kern="1200" cap="none" normalizeH="0" baseline="0" dirty="0" smtClean="0">
              <a:ln>
                <a:noFill/>
              </a:ln>
              <a:solidFill>
                <a:schemeClr val="tx1"/>
              </a:solidFill>
              <a:effectLst/>
              <a:ea typeface="Times New Roman" panose="02020603050405020304" pitchFamily="18" charset="0"/>
              <a:cs typeface="Times New Roman" panose="02020603050405020304" pitchFamily="18" charset="0"/>
            </a:rPr>
            <a:t>Cr </a:t>
          </a:r>
          <a:r>
            <a:rPr kumimoji="0" lang="es-ES" altLang="en-US" sz="1600" b="0" i="0" u="none" strike="noStrike" kern="1200" cap="none" normalizeH="0" baseline="0" dirty="0" smtClean="0">
              <a:ln>
                <a:noFill/>
              </a:ln>
              <a:solidFill>
                <a:schemeClr val="tx1"/>
              </a:solidFill>
              <a:effectLst/>
              <a:ea typeface="Times New Roman" panose="02020603050405020304" pitchFamily="18" charset="0"/>
              <a:cs typeface="Times New Roman" panose="02020603050405020304" pitchFamily="18" charset="0"/>
              <a:sym typeface="Symbol" panose="05050102010706020507" pitchFamily="18" charset="2"/>
            </a:rPr>
            <a:t></a:t>
          </a:r>
          <a:r>
            <a:rPr kumimoji="0" lang="es-ES" altLang="en-US" sz="1600" b="0" i="0" u="none" strike="noStrike" kern="1200"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s-ES" altLang="en-US" sz="1600" b="0" i="0" u="none" strike="noStrike" kern="1200" cap="none" normalizeH="0" baseline="0" dirty="0" smtClean="0">
              <a:ln>
                <a:noFill/>
              </a:ln>
              <a:solidFill>
                <a:schemeClr val="tx1"/>
              </a:solidFill>
              <a:effectLst/>
              <a:ea typeface="Times New Roman" panose="02020603050405020304" pitchFamily="18" charset="0"/>
              <a:cs typeface="Times New Roman" panose="02020603050405020304" pitchFamily="18" charset="0"/>
              <a:sym typeface="Symbol" panose="05050102010706020507" pitchFamily="18" charset="2"/>
            </a:rPr>
            <a:t>[0, 1] que controla la probabilidad de cruce. </a:t>
          </a:r>
          <a:endParaRPr lang="es-ES" sz="1600" strike="noStrike" kern="1200" dirty="0">
            <a:latin typeface="Arial" panose="020B0604020202020204" pitchFamily="34" charset="0"/>
            <a:cs typeface="Arial" panose="020B0604020202020204" pitchFamily="34" charset="0"/>
          </a:endParaRPr>
        </a:p>
      </dsp:txBody>
      <dsp:txXfrm>
        <a:off x="2837043" y="1917751"/>
        <a:ext cx="7781605" cy="1648934"/>
      </dsp:txXfrm>
    </dsp:sp>
    <dsp:sp modelId="{ED6E2BA0-B5CB-4628-AF48-5B86537D53AF}">
      <dsp:nvSpPr>
        <dsp:cNvPr id="0" name=""/>
        <dsp:cNvSpPr/>
      </dsp:nvSpPr>
      <dsp:spPr>
        <a:xfrm>
          <a:off x="214174" y="3915545"/>
          <a:ext cx="2067128" cy="82685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strike="noStrike" kern="1200" dirty="0" smtClean="0">
              <a:latin typeface="Arial" panose="020B0604020202020204" pitchFamily="34" charset="0"/>
              <a:cs typeface="Arial" panose="020B0604020202020204" pitchFamily="34" charset="0"/>
            </a:rPr>
            <a:t>Selección</a:t>
          </a:r>
          <a:endParaRPr lang="es-ES" sz="1600" strike="noStrike" kern="1200" dirty="0">
            <a:latin typeface="Arial" panose="020B0604020202020204" pitchFamily="34" charset="0"/>
            <a:cs typeface="Arial" panose="020B0604020202020204" pitchFamily="34" charset="0"/>
          </a:endParaRPr>
        </a:p>
      </dsp:txBody>
      <dsp:txXfrm>
        <a:off x="627600" y="3915545"/>
        <a:ext cx="1240277" cy="826851"/>
      </dsp:txXfrm>
    </dsp:sp>
    <dsp:sp modelId="{1705811B-94C1-4EBC-8442-BE289BECF2EE}">
      <dsp:nvSpPr>
        <dsp:cNvPr id="0" name=""/>
        <dsp:cNvSpPr/>
      </dsp:nvSpPr>
      <dsp:spPr>
        <a:xfrm>
          <a:off x="2012576" y="3682444"/>
          <a:ext cx="9382945" cy="1293053"/>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ea typeface="Times New Roman" panose="02020603050405020304" pitchFamily="18" charset="0"/>
            </a:rPr>
            <a:t>Por último, la selección en la evolución hace referencia a escoger qué individuos pasan a la siguiente generación. En el algoritmo DE, se compara los vectores de prueba con los originales, haciendo que el vector de la siguiente generación que pase tenga el mejor valor de función de desempeño</a:t>
          </a:r>
          <a:endParaRPr lang="es-ES" sz="1600" strike="noStrike" kern="1200" dirty="0">
            <a:latin typeface="Arial" panose="020B0604020202020204" pitchFamily="34" charset="0"/>
            <a:cs typeface="Arial" panose="020B0604020202020204" pitchFamily="34" charset="0"/>
          </a:endParaRPr>
        </a:p>
      </dsp:txBody>
      <dsp:txXfrm>
        <a:off x="2659103" y="3682444"/>
        <a:ext cx="8089892" cy="12930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Antecedentes , Justificación y alcance</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bg1">
                  <a:lumMod val="75000"/>
                </a:schemeClr>
              </a:solidFill>
              <a:effectLst>
                <a:outerShdw blurRad="38100" dist="19050" dir="2700000" algn="tl" rotWithShape="0">
                  <a:schemeClr val="dk1">
                    <a:alpha val="40000"/>
                  </a:schemeClr>
                </a:outerShdw>
              </a:effectLst>
            </a:rPr>
            <a:t>Objetivos</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Descripción del caso de la microrred electrotérmica</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effectLst>
                <a:outerShdw blurRad="38100" dist="19050" dir="2700000" algn="tl" rotWithShape="0">
                  <a:schemeClr val="dk1">
                    <a:alpha val="40000"/>
                  </a:schemeClr>
                </a:outerShdw>
              </a:effectLst>
            </a:rPr>
            <a:t>Análisis de Resultados</a:t>
          </a:r>
          <a:endParaRPr lang="es-EC" sz="1400" b="1" kern="1200" cap="none" spc="0" dirty="0">
            <a:ln w="0"/>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Conclusiones y Recomendaciones</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effectLst>
                <a:outerShdw blurRad="38100" dist="19050" dir="2700000" algn="tl" rotWithShape="0">
                  <a:schemeClr val="dk1">
                    <a:alpha val="40000"/>
                  </a:schemeClr>
                </a:outerShdw>
              </a:effectLst>
            </a:rPr>
            <a:t>Antecedentes , Justificación y alcance</a:t>
          </a:r>
          <a:endParaRPr lang="es-EC" sz="1400" b="0" kern="1200" cap="none" spc="0" dirty="0">
            <a:ln w="0"/>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effectLst>
                <a:outerShdw blurRad="38100" dist="19050" dir="2700000" algn="tl" rotWithShape="0">
                  <a:schemeClr val="dk1">
                    <a:alpha val="40000"/>
                  </a:schemeClr>
                </a:outerShdw>
              </a:effectLst>
            </a:rPr>
            <a:t>Objetivos</a:t>
          </a:r>
          <a:endParaRPr lang="es-EC" sz="1400" b="0" kern="1200" cap="none" spc="0" dirty="0">
            <a:ln w="0"/>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effectLst>
                <a:outerShdw blurRad="38100" dist="19050" dir="2700000" algn="tl" rotWithShape="0">
                  <a:schemeClr val="dk1">
                    <a:alpha val="40000"/>
                  </a:schemeClr>
                </a:outerShdw>
              </a:effectLst>
            </a:rPr>
            <a:t>Descripción del caso de la microrred electrotérmica</a:t>
          </a:r>
          <a:endParaRPr lang="es-EC" sz="1400" b="0" kern="1200" cap="none" spc="0" dirty="0">
            <a:ln w="0"/>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effectLst>
                <a:outerShdw blurRad="38100" dist="19050" dir="2700000" algn="tl" rotWithShape="0">
                  <a:schemeClr val="dk1">
                    <a:alpha val="40000"/>
                  </a:schemeClr>
                </a:outerShdw>
              </a:effectLst>
            </a:rPr>
            <a:t>Análisis de Resultados</a:t>
          </a:r>
          <a:endParaRPr lang="es-EC" sz="1400" b="0" kern="1200" cap="none" spc="0" dirty="0">
            <a:ln w="0"/>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effectLst>
                <a:outerShdw blurRad="38100" dist="19050" dir="2700000" algn="tl" rotWithShape="0">
                  <a:schemeClr val="dk1">
                    <a:alpha val="40000"/>
                  </a:schemeClr>
                </a:outerShdw>
              </a:effectLst>
            </a:rPr>
            <a:t>Conclusiones y Recomendaciones</a:t>
          </a:r>
          <a:endParaRPr lang="es-EC" sz="1400" b="0" kern="1200" cap="none" spc="0" dirty="0">
            <a:ln w="0"/>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Antecedentes , Justificación y alcance</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bg1">
                  <a:lumMod val="75000"/>
                </a:schemeClr>
              </a:solidFill>
              <a:effectLst>
                <a:outerShdw blurRad="38100" dist="19050" dir="2700000" algn="tl" rotWithShape="0">
                  <a:schemeClr val="dk1">
                    <a:alpha val="40000"/>
                  </a:schemeClr>
                </a:outerShdw>
              </a:effectLst>
            </a:rPr>
            <a:t>Objetivos</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Descripción del caso de la microrred electrotérmica</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bg1">
                  <a:lumMod val="75000"/>
                </a:schemeClr>
              </a:solidFill>
              <a:effectLst>
                <a:outerShdw blurRad="38100" dist="19050" dir="2700000" algn="tl" rotWithShape="0">
                  <a:schemeClr val="dk1">
                    <a:alpha val="40000"/>
                  </a:schemeClr>
                </a:outerShdw>
              </a:effectLst>
            </a:rPr>
            <a:t>Análisis de Resultados</a:t>
          </a:r>
          <a:endParaRPr lang="es-EC" sz="1400" b="0" kern="1200" cap="none" spc="0" dirty="0">
            <a:ln w="0"/>
            <a:solidFill>
              <a:schemeClr val="bg1">
                <a:lumMod val="75000"/>
              </a:schemeClr>
            </a:solidFill>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effectLst>
                <a:outerShdw blurRad="38100" dist="19050" dir="2700000" algn="tl" rotWithShape="0">
                  <a:schemeClr val="dk1">
                    <a:alpha val="40000"/>
                  </a:schemeClr>
                </a:outerShdw>
              </a:effectLst>
            </a:rPr>
            <a:t>Conclusiones y Recomendaciones</a:t>
          </a:r>
          <a:endParaRPr lang="es-EC" sz="1400" b="1" kern="1200" cap="none" spc="0" dirty="0">
            <a:ln w="0"/>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6405" y="-798979"/>
          <a:ext cx="6211790" cy="6211790"/>
        </a:xfrm>
        <a:prstGeom prst="blockArc">
          <a:avLst>
            <a:gd name="adj1" fmla="val 18900000"/>
            <a:gd name="adj2" fmla="val 2700000"/>
            <a:gd name="adj3" fmla="val 348"/>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71213" y="242964"/>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1" kern="1200" cap="none" spc="0" dirty="0" smtClean="0">
              <a:ln w="0"/>
              <a:effectLst>
                <a:outerShdw blurRad="38100" dist="19050" dir="2700000" algn="tl" rotWithShape="0">
                  <a:schemeClr val="dk1">
                    <a:alpha val="40000"/>
                  </a:schemeClr>
                </a:outerShdw>
              </a:effectLst>
            </a:rPr>
            <a:t>Antecedentes , Justificación y alcance</a:t>
          </a:r>
          <a:endParaRPr lang="es-EC" sz="1400" b="1" kern="1200" cap="none" spc="0" dirty="0">
            <a:ln w="0"/>
            <a:effectLst>
              <a:outerShdw blurRad="38100" dist="19050" dir="2700000" algn="tl" rotWithShape="0">
                <a:schemeClr val="dk1">
                  <a:alpha val="40000"/>
                </a:schemeClr>
              </a:outerShdw>
            </a:effectLst>
          </a:endParaRPr>
        </a:p>
      </dsp:txBody>
      <dsp:txXfrm>
        <a:off x="371213" y="242964"/>
        <a:ext cx="7206539" cy="485744"/>
      </dsp:txXfrm>
    </dsp:sp>
    <dsp:sp modelId="{9991A460-8B6E-4C39-96F1-11A1599EB4D6}">
      <dsp:nvSpPr>
        <dsp:cNvPr id="0" name=""/>
        <dsp:cNvSpPr/>
      </dsp:nvSpPr>
      <dsp:spPr>
        <a:xfrm>
          <a:off x="67623" y="182246"/>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8C93AAF-738F-4585-B07C-EDB636B310BC}">
      <dsp:nvSpPr>
        <dsp:cNvPr id="0" name=""/>
        <dsp:cNvSpPr/>
      </dsp:nvSpPr>
      <dsp:spPr>
        <a:xfrm>
          <a:off x="770771" y="971488"/>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accent3"/>
              </a:solidFill>
              <a:effectLst>
                <a:outerShdw blurRad="38100" dist="19050" dir="2700000" algn="tl" rotWithShape="0">
                  <a:schemeClr val="dk1">
                    <a:alpha val="40000"/>
                  </a:schemeClr>
                </a:outerShdw>
              </a:effectLst>
            </a:rPr>
            <a:t>Objetivos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770771" y="971488"/>
        <a:ext cx="6806981" cy="485744"/>
      </dsp:txXfrm>
    </dsp:sp>
    <dsp:sp modelId="{55BBE6ED-D91D-4DCE-803F-1724742B6DD6}">
      <dsp:nvSpPr>
        <dsp:cNvPr id="0" name=""/>
        <dsp:cNvSpPr/>
      </dsp:nvSpPr>
      <dsp:spPr>
        <a:xfrm>
          <a:off x="467181" y="910770"/>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9E09C1-840B-4A81-91E9-935D8E10CE8A}">
      <dsp:nvSpPr>
        <dsp:cNvPr id="0" name=""/>
        <dsp:cNvSpPr/>
      </dsp:nvSpPr>
      <dsp:spPr>
        <a:xfrm>
          <a:off x="953479" y="1700012"/>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Descripción de la microrred electrotérmica</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953479" y="1700012"/>
        <a:ext cx="6624274" cy="485744"/>
      </dsp:txXfrm>
    </dsp:sp>
    <dsp:sp modelId="{59AF04B6-6ADC-4E7B-AF28-88361C34E639}">
      <dsp:nvSpPr>
        <dsp:cNvPr id="0" name=""/>
        <dsp:cNvSpPr/>
      </dsp:nvSpPr>
      <dsp:spPr>
        <a:xfrm>
          <a:off x="649889" y="1639294"/>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104F513-A661-4E60-A1BE-1123C5A172A1}">
      <dsp:nvSpPr>
        <dsp:cNvPr id="0" name=""/>
        <dsp:cNvSpPr/>
      </dsp:nvSpPr>
      <dsp:spPr>
        <a:xfrm>
          <a:off x="953479" y="2428075"/>
          <a:ext cx="6624274"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Ajuste de Parámetros del FLC mediante el Algoritmo de Evolución Diferencial</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953479" y="2428075"/>
        <a:ext cx="6624274" cy="485744"/>
      </dsp:txXfrm>
    </dsp:sp>
    <dsp:sp modelId="{42BE8852-95CB-4592-A316-D6C16A029E1F}">
      <dsp:nvSpPr>
        <dsp:cNvPr id="0" name=""/>
        <dsp:cNvSpPr/>
      </dsp:nvSpPr>
      <dsp:spPr>
        <a:xfrm>
          <a:off x="649889" y="2367357"/>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357B76-B250-49C6-8883-C872D8727B11}">
      <dsp:nvSpPr>
        <dsp:cNvPr id="0" name=""/>
        <dsp:cNvSpPr/>
      </dsp:nvSpPr>
      <dsp:spPr>
        <a:xfrm>
          <a:off x="770771" y="3156599"/>
          <a:ext cx="6806981"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dirty="0" smtClean="0">
              <a:ln w="0"/>
              <a:solidFill>
                <a:schemeClr val="accent3"/>
              </a:solidFill>
              <a:effectLst>
                <a:outerShdw blurRad="38100" dist="19050" dir="2700000" algn="tl" rotWithShape="0">
                  <a:schemeClr val="dk1">
                    <a:alpha val="40000"/>
                  </a:schemeClr>
                </a:outerShdw>
              </a:effectLst>
            </a:rPr>
            <a:t>Análisis de Resultados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770771" y="3156599"/>
        <a:ext cx="6806981" cy="485744"/>
      </dsp:txXfrm>
    </dsp:sp>
    <dsp:sp modelId="{3880881E-51FF-496F-9BDC-B33E2AEBE85D}">
      <dsp:nvSpPr>
        <dsp:cNvPr id="0" name=""/>
        <dsp:cNvSpPr/>
      </dsp:nvSpPr>
      <dsp:spPr>
        <a:xfrm>
          <a:off x="467181" y="3095881"/>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5CAC8E-6DC6-46A1-8093-F08D41BEADC3}">
      <dsp:nvSpPr>
        <dsp:cNvPr id="0" name=""/>
        <dsp:cNvSpPr/>
      </dsp:nvSpPr>
      <dsp:spPr>
        <a:xfrm>
          <a:off x="371213" y="3885123"/>
          <a:ext cx="7206539" cy="4857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5559" tIns="35560" rIns="35560" bIns="35560" numCol="1" spcCol="1270" anchor="ctr" anchorCtr="0">
          <a:noAutofit/>
        </a:bodyPr>
        <a:lstStyle/>
        <a:p>
          <a:pPr lvl="0" algn="l" defTabSz="622300">
            <a:lnSpc>
              <a:spcPct val="90000"/>
            </a:lnSpc>
            <a:spcBef>
              <a:spcPct val="0"/>
            </a:spcBef>
            <a:spcAft>
              <a:spcPct val="35000"/>
            </a:spcAft>
          </a:pPr>
          <a:r>
            <a:rPr lang="es-EC" sz="1400" b="0" kern="1200" cap="none" spc="0" smtClean="0">
              <a:ln w="0"/>
              <a:solidFill>
                <a:schemeClr val="accent3"/>
              </a:solidFill>
              <a:effectLst>
                <a:outerShdw blurRad="38100" dist="19050" dir="2700000" algn="tl" rotWithShape="0">
                  <a:schemeClr val="dk1">
                    <a:alpha val="40000"/>
                  </a:schemeClr>
                </a:outerShdw>
              </a:effectLst>
            </a:rPr>
            <a:t>Conclusiones y Recomendaciones</a:t>
          </a:r>
          <a:endParaRPr lang="es-EC" sz="1400" b="0" kern="1200" cap="none" spc="0" dirty="0">
            <a:ln w="0"/>
            <a:solidFill>
              <a:schemeClr val="accent3"/>
            </a:solidFill>
            <a:effectLst>
              <a:outerShdw blurRad="38100" dist="19050" dir="2700000" algn="tl" rotWithShape="0">
                <a:schemeClr val="dk1">
                  <a:alpha val="40000"/>
                </a:schemeClr>
              </a:outerShdw>
            </a:effectLst>
          </a:endParaRPr>
        </a:p>
      </dsp:txBody>
      <dsp:txXfrm>
        <a:off x="371213" y="3885123"/>
        <a:ext cx="7206539" cy="485744"/>
      </dsp:txXfrm>
    </dsp:sp>
    <dsp:sp modelId="{F3DBF5A9-8A72-4905-B59B-FD348024D962}">
      <dsp:nvSpPr>
        <dsp:cNvPr id="0" name=""/>
        <dsp:cNvSpPr/>
      </dsp:nvSpPr>
      <dsp:spPr>
        <a:xfrm>
          <a:off x="67623" y="3824405"/>
          <a:ext cx="607180" cy="607180"/>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2FC05-F6DB-40AB-894D-E224E966E922}">
      <dsp:nvSpPr>
        <dsp:cNvPr id="0" name=""/>
        <dsp:cNvSpPr/>
      </dsp:nvSpPr>
      <dsp:spPr>
        <a:xfrm>
          <a:off x="916" y="272361"/>
          <a:ext cx="3575799" cy="2145479"/>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latin typeface="Arial" panose="020B0604020202020204" pitchFamily="34" charset="0"/>
              <a:cs typeface="Arial" panose="020B0604020202020204" pitchFamily="34" charset="0"/>
            </a:rPr>
            <a:t>La sociedad moderna depende en gran medida del suministro de energía eléctrica. La demanda exponencial de esta ha llevado al agotamiento de los combustibles fósiles como el petróleo y carbón (Vera, </a:t>
          </a:r>
          <a:r>
            <a:rPr lang="es-ES" sz="1800" b="0" kern="1200" dirty="0" err="1" smtClean="0">
              <a:latin typeface="Arial" panose="020B0604020202020204" pitchFamily="34" charset="0"/>
              <a:cs typeface="Arial" panose="020B0604020202020204" pitchFamily="34" charset="0"/>
            </a:rPr>
            <a:t>Dufo</a:t>
          </a:r>
          <a:r>
            <a:rPr lang="es-ES" sz="1800" b="0" kern="1200" dirty="0" smtClean="0">
              <a:latin typeface="Arial" panose="020B0604020202020204" pitchFamily="34" charset="0"/>
              <a:cs typeface="Arial" panose="020B0604020202020204" pitchFamily="34" charset="0"/>
            </a:rPr>
            <a:t>-López, &amp; Bernal-Agustín, 2019).</a:t>
          </a:r>
          <a:endParaRPr lang="es-ES" sz="1800" b="0" kern="1200" dirty="0">
            <a:latin typeface="Arial" panose="020B0604020202020204" pitchFamily="34" charset="0"/>
            <a:cs typeface="Arial" panose="020B0604020202020204" pitchFamily="34" charset="0"/>
          </a:endParaRPr>
        </a:p>
      </dsp:txBody>
      <dsp:txXfrm>
        <a:off x="916" y="272361"/>
        <a:ext cx="3575799" cy="2145479"/>
      </dsp:txXfrm>
    </dsp:sp>
    <dsp:sp modelId="{31354B6D-AB5A-4182-86D7-095741E45D42}">
      <dsp:nvSpPr>
        <dsp:cNvPr id="0" name=""/>
        <dsp:cNvSpPr/>
      </dsp:nvSpPr>
      <dsp:spPr>
        <a:xfrm>
          <a:off x="3934296" y="272361"/>
          <a:ext cx="3575799" cy="2145479"/>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Se estima que la demanda mundial de energía crecerá en más de un cuarto para el 2040, cuando se espera que las fuentes de energía renovables (RES- </a:t>
          </a:r>
          <a:r>
            <a:rPr lang="es-ES" sz="1800" kern="1200" dirty="0" err="1" smtClean="0">
              <a:latin typeface="Arial" panose="020B0604020202020204" pitchFamily="34" charset="0"/>
              <a:cs typeface="Arial" panose="020B0604020202020204" pitchFamily="34" charset="0"/>
            </a:rPr>
            <a:t>Renewable</a:t>
          </a:r>
          <a:r>
            <a:rPr lang="es-ES" sz="1800" kern="1200" dirty="0" smtClean="0">
              <a:latin typeface="Arial" panose="020B0604020202020204" pitchFamily="34" charset="0"/>
              <a:cs typeface="Arial" panose="020B0604020202020204" pitchFamily="34" charset="0"/>
            </a:rPr>
            <a:t> </a:t>
          </a:r>
          <a:r>
            <a:rPr lang="es-ES" sz="1800" kern="1200" dirty="0" err="1" smtClean="0">
              <a:latin typeface="Arial" panose="020B0604020202020204" pitchFamily="34" charset="0"/>
              <a:cs typeface="Arial" panose="020B0604020202020204" pitchFamily="34" charset="0"/>
            </a:rPr>
            <a:t>Energy</a:t>
          </a:r>
          <a:r>
            <a:rPr lang="es-ES" sz="1800" kern="1200" dirty="0" smtClean="0">
              <a:latin typeface="Arial" panose="020B0604020202020204" pitchFamily="34" charset="0"/>
              <a:cs typeface="Arial" panose="020B0604020202020204" pitchFamily="34" charset="0"/>
            </a:rPr>
            <a:t> </a:t>
          </a:r>
          <a:r>
            <a:rPr lang="es-ES" sz="1800" kern="1200" dirty="0" err="1" smtClean="0">
              <a:latin typeface="Arial" panose="020B0604020202020204" pitchFamily="34" charset="0"/>
              <a:cs typeface="Arial" panose="020B0604020202020204" pitchFamily="34" charset="0"/>
            </a:rPr>
            <a:t>Sources</a:t>
          </a:r>
          <a:r>
            <a:rPr lang="es-ES" sz="1800" kern="1200" dirty="0" smtClean="0">
              <a:latin typeface="Arial" panose="020B0604020202020204" pitchFamily="34" charset="0"/>
              <a:cs typeface="Arial" panose="020B0604020202020204" pitchFamily="34" charset="0"/>
            </a:rPr>
            <a:t>) representen el 40% de la combinación energética global (</a:t>
          </a:r>
          <a:r>
            <a:rPr lang="es-ES" sz="1800" kern="1200" dirty="0" err="1" smtClean="0">
              <a:latin typeface="Arial" panose="020B0604020202020204" pitchFamily="34" charset="0"/>
              <a:cs typeface="Arial" panose="020B0604020202020204" pitchFamily="34" charset="0"/>
            </a:rPr>
            <a:t>Wu</a:t>
          </a:r>
          <a:r>
            <a:rPr lang="es-ES" sz="1800" kern="1200" dirty="0" smtClean="0">
              <a:latin typeface="Arial" panose="020B0604020202020204" pitchFamily="34" charset="0"/>
              <a:cs typeface="Arial" panose="020B0604020202020204" pitchFamily="34" charset="0"/>
            </a:rPr>
            <a:t> et al., 2016).</a:t>
          </a:r>
          <a:endParaRPr lang="es-ES" sz="1800" b="0" kern="1200" dirty="0">
            <a:latin typeface="Arial" panose="020B0604020202020204" pitchFamily="34" charset="0"/>
            <a:cs typeface="Arial" panose="020B0604020202020204" pitchFamily="34" charset="0"/>
          </a:endParaRPr>
        </a:p>
      </dsp:txBody>
      <dsp:txXfrm>
        <a:off x="3934296" y="272361"/>
        <a:ext cx="3575799" cy="2145479"/>
      </dsp:txXfrm>
    </dsp:sp>
    <dsp:sp modelId="{8BE8FF6E-3CB3-4835-ADBA-464F1C41C22B}">
      <dsp:nvSpPr>
        <dsp:cNvPr id="0" name=""/>
        <dsp:cNvSpPr/>
      </dsp:nvSpPr>
      <dsp:spPr>
        <a:xfrm>
          <a:off x="1364673" y="2775421"/>
          <a:ext cx="4781666" cy="237088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De acuerdo a las estadísticas energéticas de la Agencia Internacional de Energía (IEA-International </a:t>
          </a:r>
          <a:r>
            <a:rPr lang="es-ES" sz="1800" kern="1200" dirty="0" err="1" smtClean="0">
              <a:latin typeface="Arial" panose="020B0604020202020204" pitchFamily="34" charset="0"/>
              <a:cs typeface="Arial" panose="020B0604020202020204" pitchFamily="34" charset="0"/>
            </a:rPr>
            <a:t>Energy</a:t>
          </a:r>
          <a:r>
            <a:rPr lang="es-ES" sz="1800" kern="1200" dirty="0" smtClean="0">
              <a:latin typeface="Arial" panose="020B0604020202020204" pitchFamily="34" charset="0"/>
              <a:cs typeface="Arial" panose="020B0604020202020204" pitchFamily="34" charset="0"/>
            </a:rPr>
            <a:t> Agency), la dependencia de energía ha aumentado los últimos 40 años, sin embargo, los sistemas de energía eléctrica no han mejorado de manera significativa durante décadas para sustentar este incremento de consumo energético.</a:t>
          </a:r>
          <a:endParaRPr lang="es-ES" sz="1800" b="0" kern="1200" dirty="0">
            <a:latin typeface="Arial" panose="020B0604020202020204" pitchFamily="34" charset="0"/>
            <a:cs typeface="Arial" panose="020B0604020202020204" pitchFamily="34" charset="0"/>
          </a:endParaRPr>
        </a:p>
      </dsp:txBody>
      <dsp:txXfrm>
        <a:off x="1364673" y="2775421"/>
        <a:ext cx="4781666" cy="2370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2FC05-F6DB-40AB-894D-E224E966E922}">
      <dsp:nvSpPr>
        <dsp:cNvPr id="0" name=""/>
        <dsp:cNvSpPr/>
      </dsp:nvSpPr>
      <dsp:spPr>
        <a:xfrm>
          <a:off x="992" y="68846"/>
          <a:ext cx="3869531" cy="23217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Gracias al desarrollo de nuevas tecnologías para los sistemas energéticos, aparecen nuevos conceptos en los sistemas de energía modernos. Uno de estos conceptos es el de microrred (MG)</a:t>
          </a:r>
          <a:endParaRPr lang="es-ES" sz="1800" b="0" kern="1200" dirty="0">
            <a:latin typeface="Arial" panose="020B0604020202020204" pitchFamily="34" charset="0"/>
            <a:cs typeface="Arial" panose="020B0604020202020204" pitchFamily="34" charset="0"/>
          </a:endParaRPr>
        </a:p>
      </dsp:txBody>
      <dsp:txXfrm>
        <a:off x="992" y="68846"/>
        <a:ext cx="3869531" cy="2321718"/>
      </dsp:txXfrm>
    </dsp:sp>
    <dsp:sp modelId="{31354B6D-AB5A-4182-86D7-095741E45D42}">
      <dsp:nvSpPr>
        <dsp:cNvPr id="0" name=""/>
        <dsp:cNvSpPr/>
      </dsp:nvSpPr>
      <dsp:spPr>
        <a:xfrm>
          <a:off x="4257476" y="68846"/>
          <a:ext cx="3869531" cy="23217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Para el 2002 </a:t>
          </a:r>
          <a:r>
            <a:rPr lang="es-ES" sz="1800" kern="1200" dirty="0" err="1" smtClean="0">
              <a:latin typeface="Arial" panose="020B0604020202020204" pitchFamily="34" charset="0"/>
              <a:cs typeface="Arial" panose="020B0604020202020204" pitchFamily="34" charset="0"/>
            </a:rPr>
            <a:t>Lasseter</a:t>
          </a:r>
          <a:r>
            <a:rPr lang="es-ES" sz="1800" kern="1200" dirty="0" smtClean="0">
              <a:latin typeface="Arial" panose="020B0604020202020204" pitchFamily="34" charset="0"/>
              <a:cs typeface="Arial" panose="020B0604020202020204" pitchFamily="34" charset="0"/>
            </a:rPr>
            <a:t> definió a la MG como: “El conjunto de micro fuentes, cargas y sistemas de almacenamiento que operan con un único sistema controlable que puede responder a señales de un controlador central”</a:t>
          </a:r>
          <a:endParaRPr lang="es-ES" sz="1800" b="0" kern="1200" dirty="0">
            <a:latin typeface="Arial" panose="020B0604020202020204" pitchFamily="34" charset="0"/>
            <a:cs typeface="Arial" panose="020B0604020202020204" pitchFamily="34" charset="0"/>
          </a:endParaRPr>
        </a:p>
      </dsp:txBody>
      <dsp:txXfrm>
        <a:off x="4257476" y="68846"/>
        <a:ext cx="3869531" cy="2321718"/>
      </dsp:txXfrm>
    </dsp:sp>
    <dsp:sp modelId="{8BE8FF6E-3CB3-4835-ADBA-464F1C41C22B}">
      <dsp:nvSpPr>
        <dsp:cNvPr id="0" name=""/>
        <dsp:cNvSpPr/>
      </dsp:nvSpPr>
      <dsp:spPr>
        <a:xfrm>
          <a:off x="992" y="2902810"/>
          <a:ext cx="3869531" cy="23217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Las </a:t>
          </a:r>
          <a:r>
            <a:rPr lang="es-ES" sz="1800" kern="1200" dirty="0" err="1" smtClean="0">
              <a:latin typeface="Arial" panose="020B0604020202020204" pitchFamily="34" charset="0"/>
              <a:cs typeface="Arial" panose="020B0604020202020204" pitchFamily="34" charset="0"/>
            </a:rPr>
            <a:t>MGs</a:t>
          </a:r>
          <a:r>
            <a:rPr lang="es-ES" sz="1800" kern="1200" dirty="0" smtClean="0">
              <a:latin typeface="Arial" panose="020B0604020202020204" pitchFamily="34" charset="0"/>
              <a:cs typeface="Arial" panose="020B0604020202020204" pitchFamily="34" charset="0"/>
            </a:rPr>
            <a:t> son una solución para modernizar gradualmente las redes eléctricas existentes.</a:t>
          </a:r>
          <a:endParaRPr lang="es-ES" sz="1800" b="0" kern="1200" dirty="0">
            <a:latin typeface="Arial" panose="020B0604020202020204" pitchFamily="34" charset="0"/>
            <a:cs typeface="Arial" panose="020B0604020202020204" pitchFamily="34" charset="0"/>
          </a:endParaRPr>
        </a:p>
      </dsp:txBody>
      <dsp:txXfrm>
        <a:off x="992" y="2902810"/>
        <a:ext cx="3869531" cy="2321718"/>
      </dsp:txXfrm>
    </dsp:sp>
    <dsp:sp modelId="{47DE085B-25FC-4850-8A96-CB867E750528}">
      <dsp:nvSpPr>
        <dsp:cNvPr id="0" name=""/>
        <dsp:cNvSpPr/>
      </dsp:nvSpPr>
      <dsp:spPr>
        <a:xfrm>
          <a:off x="4257476" y="2777518"/>
          <a:ext cx="3869531" cy="257230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Las </a:t>
          </a:r>
          <a:r>
            <a:rPr lang="es-ES" sz="1800" kern="1200" dirty="0" err="1" smtClean="0">
              <a:latin typeface="Arial" panose="020B0604020202020204" pitchFamily="34" charset="0"/>
              <a:cs typeface="Arial" panose="020B0604020202020204" pitchFamily="34" charset="0"/>
            </a:rPr>
            <a:t>MGs</a:t>
          </a:r>
          <a:r>
            <a:rPr lang="es-ES" sz="1800" kern="1200" dirty="0" smtClean="0">
              <a:latin typeface="Arial" panose="020B0604020202020204" pitchFamily="34" charset="0"/>
              <a:cs typeface="Arial" panose="020B0604020202020204" pitchFamily="34" charset="0"/>
            </a:rPr>
            <a:t> cuentan con un sistema de gestión energética (EMS) que regulan el flujo de potencia a través de todos los elementos de la misma, de acuerdo a los objetivos que esta persiga, las cargas que pueda gestionar y su arquitectura, por ejemplo, maximizar ingresos, minimizar consumo, incrementar eficiencia, etc. </a:t>
          </a:r>
          <a:endParaRPr lang="es-ES" sz="1800" b="0" kern="1200" dirty="0">
            <a:latin typeface="Arial" panose="020B0604020202020204" pitchFamily="34" charset="0"/>
            <a:cs typeface="Arial" panose="020B0604020202020204" pitchFamily="34" charset="0"/>
          </a:endParaRPr>
        </a:p>
      </dsp:txBody>
      <dsp:txXfrm>
        <a:off x="4257476" y="2777518"/>
        <a:ext cx="3869531" cy="2572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C30B-298D-4CEB-8BE7-EB6265602C61}">
      <dsp:nvSpPr>
        <dsp:cNvPr id="0" name=""/>
        <dsp:cNvSpPr/>
      </dsp:nvSpPr>
      <dsp:spPr>
        <a:xfrm>
          <a:off x="0" y="0"/>
          <a:ext cx="9385968" cy="150702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En trabajos previos (D. Arcos-</a:t>
          </a:r>
          <a:r>
            <a:rPr lang="es-ES" sz="1600" kern="1200" dirty="0" err="1" smtClean="0">
              <a:latin typeface="Arial" panose="020B0604020202020204" pitchFamily="34" charset="0"/>
              <a:cs typeface="Arial" panose="020B0604020202020204" pitchFamily="34" charset="0"/>
            </a:rPr>
            <a:t>Aviles</a:t>
          </a:r>
          <a:r>
            <a:rPr lang="es-ES" sz="1600" kern="1200" dirty="0" smtClean="0">
              <a:latin typeface="Arial" panose="020B0604020202020204" pitchFamily="34" charset="0"/>
              <a:cs typeface="Arial" panose="020B0604020202020204" pitchFamily="34" charset="0"/>
            </a:rPr>
            <a:t> et al., 2016; Diego Arcos-</a:t>
          </a:r>
          <a:r>
            <a:rPr lang="es-ES" sz="1600" kern="1200" dirty="0" err="1" smtClean="0">
              <a:latin typeface="Arial" panose="020B0604020202020204" pitchFamily="34" charset="0"/>
              <a:cs typeface="Arial" panose="020B0604020202020204" pitchFamily="34" charset="0"/>
            </a:rPr>
            <a:t>Aviles</a:t>
          </a:r>
          <a:r>
            <a:rPr lang="es-ES" sz="1600" kern="1200" dirty="0" smtClean="0">
              <a:latin typeface="Arial" panose="020B0604020202020204" pitchFamily="34" charset="0"/>
              <a:cs typeface="Arial" panose="020B0604020202020204" pitchFamily="34" charset="0"/>
            </a:rPr>
            <a:t> et al., 2017; Diego Arcos-</a:t>
          </a:r>
          <a:r>
            <a:rPr lang="es-ES" sz="1600" kern="1200" dirty="0" err="1" smtClean="0">
              <a:latin typeface="Arial" panose="020B0604020202020204" pitchFamily="34" charset="0"/>
              <a:cs typeface="Arial" panose="020B0604020202020204" pitchFamily="34" charset="0"/>
            </a:rPr>
            <a:t>Aviles</a:t>
          </a:r>
          <a:r>
            <a:rPr lang="es-ES" sz="1600" kern="1200" dirty="0" smtClean="0">
              <a:latin typeface="Arial" panose="020B0604020202020204" pitchFamily="34" charset="0"/>
              <a:cs typeface="Arial" panose="020B0604020202020204" pitchFamily="34" charset="0"/>
            </a:rPr>
            <a:t>, Pascual, et al., 2018), se desarrollaron varias estrategias de gestión energética, que tenían como objetivo la minimización de los picos, fluctuaciones y rampas del perfil de potencia que una MG intercambia con la red eléctrica.</a:t>
          </a:r>
          <a:endParaRPr lang="es-ES" sz="1600" kern="1200" dirty="0">
            <a:latin typeface="Arial" panose="020B0604020202020204" pitchFamily="34" charset="0"/>
            <a:cs typeface="Arial" panose="020B0604020202020204" pitchFamily="34" charset="0"/>
          </a:endParaRPr>
        </a:p>
      </dsp:txBody>
      <dsp:txXfrm>
        <a:off x="44139" y="44139"/>
        <a:ext cx="7759774" cy="1418744"/>
      </dsp:txXfrm>
    </dsp:sp>
    <dsp:sp modelId="{72242193-8A0E-4582-B05C-0F01FC8D53BC}">
      <dsp:nvSpPr>
        <dsp:cNvPr id="0" name=""/>
        <dsp:cNvSpPr/>
      </dsp:nvSpPr>
      <dsp:spPr>
        <a:xfrm>
          <a:off x="828173" y="1660281"/>
          <a:ext cx="9385968" cy="170284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Estas estrategias se basan en un controlador de lógica difusa, donde el ajuste de los parámetros del controlador se lo realiza por métodos heurísticos, es decir, un proceso de prueba y error.</a:t>
          </a:r>
          <a:endParaRPr lang="es-ES" sz="1600" kern="1200" dirty="0">
            <a:latin typeface="Arial" panose="020B0604020202020204" pitchFamily="34" charset="0"/>
            <a:cs typeface="Arial" panose="020B0604020202020204" pitchFamily="34" charset="0"/>
          </a:endParaRPr>
        </a:p>
      </dsp:txBody>
      <dsp:txXfrm>
        <a:off x="878048" y="1710156"/>
        <a:ext cx="7478480" cy="1603094"/>
      </dsp:txXfrm>
    </dsp:sp>
    <dsp:sp modelId="{614A2DBF-EF9E-4A7A-9B31-A31025B08998}">
      <dsp:nvSpPr>
        <dsp:cNvPr id="0" name=""/>
        <dsp:cNvSpPr/>
      </dsp:nvSpPr>
      <dsp:spPr>
        <a:xfrm>
          <a:off x="1656347" y="3516385"/>
          <a:ext cx="9385968" cy="150702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Con el objetivo de mejorar dicho proceso de ajuste de parámetros del controlador, optimizar la estrategia de gestión energética basada en el controlador de lógica difusa y reducir el tiempo de ejecución, se propone un algoritmo de optimización inspirado en la naturaleza, en este caso el algoritmo de evolución diferencial (DE)</a:t>
          </a:r>
          <a:endParaRPr lang="es-ES" sz="1600" kern="1200" dirty="0">
            <a:latin typeface="Arial" panose="020B0604020202020204" pitchFamily="34" charset="0"/>
            <a:cs typeface="Arial" panose="020B0604020202020204" pitchFamily="34" charset="0"/>
          </a:endParaRPr>
        </a:p>
      </dsp:txBody>
      <dsp:txXfrm>
        <a:off x="1700486" y="3560524"/>
        <a:ext cx="7489952" cy="1418744"/>
      </dsp:txXfrm>
    </dsp:sp>
    <dsp:sp modelId="{626935C1-6344-4778-BDF9-48433F6144A4}">
      <dsp:nvSpPr>
        <dsp:cNvPr id="0" name=""/>
        <dsp:cNvSpPr/>
      </dsp:nvSpPr>
      <dsp:spPr>
        <a:xfrm>
          <a:off x="8406404" y="1142825"/>
          <a:ext cx="979564" cy="9795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8626806" y="1142825"/>
        <a:ext cx="538760" cy="737122"/>
      </dsp:txXfrm>
    </dsp:sp>
    <dsp:sp modelId="{34723BBD-655D-4950-9F35-2FC07722E377}">
      <dsp:nvSpPr>
        <dsp:cNvPr id="0" name=""/>
        <dsp:cNvSpPr/>
      </dsp:nvSpPr>
      <dsp:spPr>
        <a:xfrm>
          <a:off x="9234577" y="2890971"/>
          <a:ext cx="979564" cy="9795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9454979" y="2890971"/>
        <a:ext cx="538760" cy="737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C30B-298D-4CEB-8BE7-EB6265602C61}">
      <dsp:nvSpPr>
        <dsp:cNvPr id="0" name=""/>
        <dsp:cNvSpPr/>
      </dsp:nvSpPr>
      <dsp:spPr>
        <a:xfrm>
          <a:off x="0" y="0"/>
          <a:ext cx="9385968" cy="150702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Se tomará como base los parámetros y datos reales de la microrred perteneciente a la Universidad Pública de Navarra durante el periodo comprendido entre julio de 2013 a julio de 2014 con un periodo de muestreo de </a:t>
          </a:r>
          <a:r>
            <a:rPr lang="es-ES" sz="1800" i="1" kern="1200" dirty="0" err="1" smtClean="0">
              <a:latin typeface="Arial" panose="020B0604020202020204" pitchFamily="34" charset="0"/>
              <a:cs typeface="Arial" panose="020B0604020202020204" pitchFamily="34" charset="0"/>
            </a:rPr>
            <a:t>T</a:t>
          </a:r>
          <a:r>
            <a:rPr lang="es-ES" sz="1800" i="1" kern="1200" baseline="-25000" dirty="0" err="1" smtClean="0">
              <a:latin typeface="Arial" panose="020B0604020202020204" pitchFamily="34" charset="0"/>
              <a:cs typeface="Arial" panose="020B0604020202020204" pitchFamily="34" charset="0"/>
            </a:rPr>
            <a:t>s</a:t>
          </a:r>
          <a:r>
            <a:rPr lang="es-ES" sz="1800" kern="1200" dirty="0" smtClean="0">
              <a:latin typeface="Arial" panose="020B0604020202020204" pitchFamily="34" charset="0"/>
              <a:cs typeface="Arial" panose="020B0604020202020204" pitchFamily="34" charset="0"/>
            </a:rPr>
            <a:t> = 900 s (Diego Arcos-</a:t>
          </a:r>
          <a:r>
            <a:rPr lang="es-ES" sz="1800" kern="1200" dirty="0" err="1" smtClean="0">
              <a:latin typeface="Arial" panose="020B0604020202020204" pitchFamily="34" charset="0"/>
              <a:cs typeface="Arial" panose="020B0604020202020204" pitchFamily="34" charset="0"/>
            </a:rPr>
            <a:t>Aviles</a:t>
          </a:r>
          <a:r>
            <a:rPr lang="es-ES" sz="1800" kern="1200" dirty="0" smtClean="0">
              <a:latin typeface="Arial" panose="020B0604020202020204" pitchFamily="34" charset="0"/>
              <a:cs typeface="Arial" panose="020B0604020202020204" pitchFamily="34" charset="0"/>
            </a:rPr>
            <a:t> et al., 2019; Diego Arcos-</a:t>
          </a:r>
          <a:r>
            <a:rPr lang="es-ES" sz="1800" kern="1200" dirty="0" err="1" smtClean="0">
              <a:latin typeface="Arial" panose="020B0604020202020204" pitchFamily="34" charset="0"/>
              <a:cs typeface="Arial" panose="020B0604020202020204" pitchFamily="34" charset="0"/>
            </a:rPr>
            <a:t>Aviles</a:t>
          </a:r>
          <a:r>
            <a:rPr lang="es-ES" sz="1800" kern="1200" dirty="0" smtClean="0">
              <a:latin typeface="Arial" panose="020B0604020202020204" pitchFamily="34" charset="0"/>
              <a:cs typeface="Arial" panose="020B0604020202020204" pitchFamily="34" charset="0"/>
            </a:rPr>
            <a:t>, Pascual, et al., 2018)</a:t>
          </a:r>
          <a:endParaRPr lang="es-ES" sz="1800" kern="1200" dirty="0">
            <a:latin typeface="Arial" panose="020B0604020202020204" pitchFamily="34" charset="0"/>
            <a:cs typeface="Arial" panose="020B0604020202020204" pitchFamily="34" charset="0"/>
          </a:endParaRPr>
        </a:p>
      </dsp:txBody>
      <dsp:txXfrm>
        <a:off x="44139" y="44139"/>
        <a:ext cx="7759774" cy="1418744"/>
      </dsp:txXfrm>
    </dsp:sp>
    <dsp:sp modelId="{72242193-8A0E-4582-B05C-0F01FC8D53BC}">
      <dsp:nvSpPr>
        <dsp:cNvPr id="0" name=""/>
        <dsp:cNvSpPr/>
      </dsp:nvSpPr>
      <dsp:spPr>
        <a:xfrm>
          <a:off x="828173" y="1660281"/>
          <a:ext cx="9385968" cy="170284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Se valorará los resultados del perfil de red y criterios de calidad obtenidos con el algoritmo DE.  Se considerará también la función de costo global definida en trabajos anteriores (García-Gutiérrez, 2018) por motivos de comparación.</a:t>
          </a:r>
          <a:endParaRPr lang="es-ES" sz="1800" kern="1200" dirty="0">
            <a:latin typeface="Arial" panose="020B0604020202020204" pitchFamily="34" charset="0"/>
            <a:cs typeface="Arial" panose="020B0604020202020204" pitchFamily="34" charset="0"/>
          </a:endParaRPr>
        </a:p>
      </dsp:txBody>
      <dsp:txXfrm>
        <a:off x="878048" y="1710156"/>
        <a:ext cx="7478480" cy="1603094"/>
      </dsp:txXfrm>
    </dsp:sp>
    <dsp:sp modelId="{614A2DBF-EF9E-4A7A-9B31-A31025B08998}">
      <dsp:nvSpPr>
        <dsp:cNvPr id="0" name=""/>
        <dsp:cNvSpPr/>
      </dsp:nvSpPr>
      <dsp:spPr>
        <a:xfrm>
          <a:off x="1656347" y="3516385"/>
          <a:ext cx="9385968" cy="150702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Finalmente se compararán los resultados obtenidos del algoritmo de evolución diferencial con los resultados obtenidos en dos trabajos de titulación anteriores: algoritmo de búsqueda Cuckoo (CS) (García-Gutiérrez, 2018) y el algoritmo de optimización por Enjambre de Partículas (PSO –  </a:t>
          </a:r>
          <a:r>
            <a:rPr lang="es-ES" sz="1800" kern="1200" dirty="0" err="1" smtClean="0">
              <a:latin typeface="Arial" panose="020B0604020202020204" pitchFamily="34" charset="0"/>
              <a:cs typeface="Arial" panose="020B0604020202020204" pitchFamily="34" charset="0"/>
            </a:rPr>
            <a:t>Particle</a:t>
          </a:r>
          <a:r>
            <a:rPr lang="es-ES" sz="1800" kern="1200" dirty="0" smtClean="0">
              <a:latin typeface="Arial" panose="020B0604020202020204" pitchFamily="34" charset="0"/>
              <a:cs typeface="Arial" panose="020B0604020202020204" pitchFamily="34" charset="0"/>
            </a:rPr>
            <a:t> </a:t>
          </a:r>
          <a:r>
            <a:rPr lang="es-ES" sz="1800" kern="1200" dirty="0" err="1" smtClean="0">
              <a:latin typeface="Arial" panose="020B0604020202020204" pitchFamily="34" charset="0"/>
              <a:cs typeface="Arial" panose="020B0604020202020204" pitchFamily="34" charset="0"/>
            </a:rPr>
            <a:t>Swarm</a:t>
          </a:r>
          <a:r>
            <a:rPr lang="es-ES" sz="1800" kern="1200" dirty="0" smtClean="0">
              <a:latin typeface="Arial" panose="020B0604020202020204" pitchFamily="34" charset="0"/>
              <a:cs typeface="Arial" panose="020B0604020202020204" pitchFamily="34" charset="0"/>
            </a:rPr>
            <a:t> </a:t>
          </a:r>
          <a:r>
            <a:rPr lang="es-ES" sz="1800" kern="1200" dirty="0" err="1" smtClean="0">
              <a:latin typeface="Arial" panose="020B0604020202020204" pitchFamily="34" charset="0"/>
              <a:cs typeface="Arial" panose="020B0604020202020204" pitchFamily="34" charset="0"/>
            </a:rPr>
            <a:t>Optimization</a:t>
          </a:r>
          <a:r>
            <a:rPr lang="es-ES" sz="1800" kern="1200" dirty="0" smtClean="0">
              <a:latin typeface="Arial" panose="020B0604020202020204" pitchFamily="34" charset="0"/>
              <a:cs typeface="Arial" panose="020B0604020202020204" pitchFamily="34" charset="0"/>
            </a:rPr>
            <a:t>) (Pacheco, 2019)</a:t>
          </a:r>
          <a:r>
            <a:rPr lang="en-US" sz="1800" kern="1200" dirty="0" smtClean="0">
              <a:latin typeface="Arial" panose="020B0604020202020204" pitchFamily="34" charset="0"/>
              <a:cs typeface="Arial" panose="020B0604020202020204" pitchFamily="34" charset="0"/>
            </a:rPr>
            <a:t> </a:t>
          </a:r>
          <a:r>
            <a:rPr lang="es-ES" sz="1800" kern="1200" dirty="0" smtClean="0">
              <a:latin typeface="Arial" panose="020B0604020202020204" pitchFamily="34" charset="0"/>
              <a:cs typeface="Arial" panose="020B0604020202020204" pitchFamily="34" charset="0"/>
            </a:rPr>
            <a:t>para comprobar la robustez de la estrategia de gestión energética. </a:t>
          </a:r>
          <a:endParaRPr lang="es-ES" sz="1800" kern="1200" dirty="0">
            <a:latin typeface="Arial" panose="020B0604020202020204" pitchFamily="34" charset="0"/>
            <a:cs typeface="Arial" panose="020B0604020202020204" pitchFamily="34" charset="0"/>
          </a:endParaRPr>
        </a:p>
      </dsp:txBody>
      <dsp:txXfrm>
        <a:off x="1700486" y="3560524"/>
        <a:ext cx="7489952" cy="1418744"/>
      </dsp:txXfrm>
    </dsp:sp>
    <dsp:sp modelId="{626935C1-6344-4778-BDF9-48433F6144A4}">
      <dsp:nvSpPr>
        <dsp:cNvPr id="0" name=""/>
        <dsp:cNvSpPr/>
      </dsp:nvSpPr>
      <dsp:spPr>
        <a:xfrm>
          <a:off x="8406404" y="1142825"/>
          <a:ext cx="979564" cy="9795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S" sz="1800" kern="1200">
            <a:latin typeface="Arial" panose="020B0604020202020204" pitchFamily="34" charset="0"/>
            <a:cs typeface="Arial" panose="020B0604020202020204" pitchFamily="34" charset="0"/>
          </a:endParaRPr>
        </a:p>
      </dsp:txBody>
      <dsp:txXfrm>
        <a:off x="8626806" y="1142825"/>
        <a:ext cx="538760" cy="737122"/>
      </dsp:txXfrm>
    </dsp:sp>
    <dsp:sp modelId="{34723BBD-655D-4950-9F35-2FC07722E377}">
      <dsp:nvSpPr>
        <dsp:cNvPr id="0" name=""/>
        <dsp:cNvSpPr/>
      </dsp:nvSpPr>
      <dsp:spPr>
        <a:xfrm>
          <a:off x="9234577" y="2890971"/>
          <a:ext cx="979564" cy="97956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S" sz="1800" kern="1200">
            <a:latin typeface="Arial" panose="020B0604020202020204" pitchFamily="34" charset="0"/>
            <a:cs typeface="Arial" panose="020B0604020202020204" pitchFamily="34" charset="0"/>
          </a:endParaRPr>
        </a:p>
      </dsp:txBody>
      <dsp:txXfrm>
        <a:off x="9454979" y="2890971"/>
        <a:ext cx="538760" cy="737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A3328-CAA6-4DAB-BF28-CF9B843D82C8}" type="datetimeFigureOut">
              <a:rPr lang="en-US" smtClean="0"/>
              <a:t>1/14/2020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50F08-4531-462F-B37E-2109503C4E87}" type="slidenum">
              <a:rPr lang="en-US" smtClean="0"/>
              <a:t>‹Nº›</a:t>
            </a:fld>
            <a:endParaRPr lang="en-US"/>
          </a:p>
        </p:txBody>
      </p:sp>
    </p:spTree>
    <p:extLst>
      <p:ext uri="{BB962C8B-B14F-4D97-AF65-F5344CB8AC3E}">
        <p14:creationId xmlns:p14="http://schemas.microsoft.com/office/powerpoint/2010/main" val="416821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Darwin Aguilar Director Carrera; Docente Designado Dpto.; Jorge Álvarez</a:t>
            </a:r>
            <a:r>
              <a:rPr lang="es-ES" baseline="0" dirty="0"/>
              <a:t> </a:t>
            </a:r>
            <a:r>
              <a:rPr lang="es-ES" dirty="0"/>
              <a:t>director trabajo titulación</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C84BC-9A2D-4ED0-B3E7-85512AB0936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51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40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62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45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B021B9-4CC3-5D41-B870-6324076FD17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02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B021B9-4CC3-5D41-B870-6324076FD17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54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B021B9-4CC3-5D41-B870-6324076FD17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2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16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38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5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15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20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85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1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23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AA67-707E-48C9-A153-66FF5774984E}"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B7FA4-9A3E-4338-9790-AD8A576396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9C8D7AB-719D-4676-AEAD-F0F9A5C78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a16="http://schemas.microsoft.com/office/drawing/2014/main" id="{DBAE134A-5820-4CFF-9C73-D06CC0E7DC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A95E453-2D30-4F34-A2C9-4FBDBD69BB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263F7B9-88AC-4BB4-9496-43813A9A35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19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42947-A3E2-4A31-A3B7-1C1D4C6188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BFD4225-E3DA-4797-AE1E-9B2306528E6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736F25E-B7CE-4787-9C71-D54110E07C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827D6F8-7FF6-4322-A3AA-0DAD85BD0D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4FFD9978-9D62-42F7-A20E-E8452DFB0D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50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3243E4-7CBD-4666-A40D-5DCDA32939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0B9D3CD-B2D8-4EC9-A2D4-951E748D9663}"/>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4E1B7A8-CFE4-43C0-BF0D-918B885348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CF2841E3-AA16-468F-96D7-4066266557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794EAD7E-36CE-40BE-9413-D496F3B4D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55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52"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33" name="Rectangle 25"/>
          <p:cNvSpPr>
            <a:spLocks noChangeArrowheads="1"/>
          </p:cNvSpPr>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34" name="Rectangle 26"/>
          <p:cNvSpPr>
            <a:spLocks noChangeArrowheads="1"/>
          </p:cNvSpPr>
          <p:nvPr/>
        </p:nvSpPr>
        <p:spPr bwMode="auto">
          <a:xfrm>
            <a:off x="609600" y="6245225"/>
            <a:ext cx="28448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435" name="Rectangle 27"/>
          <p:cNvSpPr>
            <a:spLocks noChangeArrowheads="1"/>
          </p:cNvSpPr>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3"/>
            <a:ext cx="1056217"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3"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7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609601"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16768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423703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609601"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4296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609602" y="1535113"/>
            <a:ext cx="53869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2" y="2174875"/>
            <a:ext cx="53869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7420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15085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42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3"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4766734"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609602" y="1435103"/>
            <a:ext cx="401108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91033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76BC6-54CD-4A60-BB78-859B8FB4C6D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080DC9-BBD0-4C47-8136-D8DF08D6CE5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A4465A3-453F-4C0B-8B09-BFFAECA47B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A9D3566-1FED-4B97-8172-D64E7BC3F8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D39DA1DB-2D45-4B27-A90B-F872FC7CE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960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939823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609601"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0622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609602" y="274641"/>
            <a:ext cx="8026399"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9437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A85FA-6A6D-48BE-8EFE-66229CFF8B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6DCC3CF-8F51-4F3B-A3CC-FF3542A41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72F08792-8B01-4DDE-81AB-48E2AD60CA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8853266-ED29-45AC-A3CC-C9E3B5F44A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6EAA2FA0-E4EC-4E3B-B507-609C188EA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E5BFA-8F59-4622-B3BD-26151FF939E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13E1723-5B0E-4F57-8D34-D6B1037C87C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47298970-CE04-4577-BD14-D0C083D76478}"/>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2E729B-5802-4ED6-BD31-B530C92538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A526A6F9-C1D1-4FFB-85FE-EB6548ECD3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86B8E336-6062-459D-AE90-ED56069C4F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0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AE9A-E8BB-4E8F-B2B1-83CD3875D8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B0A5C56-E7C1-4257-9933-A68E43DAE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3F552CDF-881E-41B2-B1FA-3ADF34145571}"/>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2B11E93-7A5D-49A2-8833-32754080E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A1D6E480-6814-41A5-855F-CDAF8054122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A00F47E-F8B7-4A28-AD74-11F00BCB36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1F5B5257-784F-43D2-9E04-0D99A4AE78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E9815F76-9937-49FC-A6FC-D7D5F461E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03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4493C-D452-4E67-B266-21F30192BE4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2139349-205B-47D7-B52C-6AA4FD7EF7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E651D01B-2380-4409-A78A-F0EA57DE97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5C56C055-974A-48C7-A468-97DA6BB8D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3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52267B-D319-491E-826F-CC3275631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260AA5C9-F376-48E8-805A-1E9A74F403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D7D87BEF-1EFE-4275-9387-4AC3FE48F5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9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7792-3646-49B6-B79A-42F3C7363D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575AC1-1242-4CB3-B4E4-325FF254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BA48ED-88B3-4793-8F3F-57F11DA89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0F655BC-0A0F-4C43-AC2F-E3597594D2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C4C570B1-9818-4B30-9194-AD80A63D97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EF84963-2D82-46EB-979E-5490CD89C8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51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6F146-08FC-4205-A287-9AD1D0D662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7C9A1F9-76BE-40B8-86A8-8E5A32097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4F4D323-D421-4536-AB58-4BEAD66D9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21A97D1-C50E-49F5-A29D-46E664105F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307D6F84-A7E2-4DC0-BAC4-14AF961D84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8AF27794-52A9-4496-9226-E26A29EAB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DCBCF3-D4EB-4625-96FC-0E057D4C4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1611309-FA87-4D0D-A7B2-3EBC48CAB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AEC95C7-4C81-4C2E-8C1A-BFA2C3A0D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7C19D-8A27-45BA-8649-B3CBCECA776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BC1B3AD-B747-4F63-83EA-5B69A6412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B2794A5-D7E1-4EBB-B00E-66E7276C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E36C93-64C7-4B61-9D91-483B270D3607}"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69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5" name="Rectangle 21"/>
          <p:cNvSpPr>
            <a:spLocks noChangeArrowheads="1"/>
          </p:cNvSpPr>
          <p:nvPr/>
        </p:nvSpPr>
        <p:spPr bwMode="auto">
          <a:xfrm rot="10800000">
            <a:off x="1" y="6308728"/>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99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5.xml"/><Relationship Id="rId13" Type="http://schemas.openxmlformats.org/officeDocument/2006/relationships/diagramColors" Target="../diagrams/colors16.xml"/><Relationship Id="rId3" Type="http://schemas.openxmlformats.org/officeDocument/2006/relationships/image" Target="../media/image8.png"/><Relationship Id="rId7" Type="http://schemas.openxmlformats.org/officeDocument/2006/relationships/diagramQuickStyle" Target="../diagrams/quickStyle15.xml"/><Relationship Id="rId12" Type="http://schemas.openxmlformats.org/officeDocument/2006/relationships/diagramQuickStyle" Target="../diagrams/quickStyle1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5.xml"/><Relationship Id="rId11" Type="http://schemas.openxmlformats.org/officeDocument/2006/relationships/diagramLayout" Target="../diagrams/layout16.xml"/><Relationship Id="rId5" Type="http://schemas.openxmlformats.org/officeDocument/2006/relationships/diagramData" Target="../diagrams/data15.xml"/><Relationship Id="rId10" Type="http://schemas.openxmlformats.org/officeDocument/2006/relationships/diagramData" Target="../diagrams/data16.xml"/><Relationship Id="rId4" Type="http://schemas.openxmlformats.org/officeDocument/2006/relationships/image" Target="../media/image9.png"/><Relationship Id="rId9" Type="http://schemas.microsoft.com/office/2007/relationships/diagramDrawing" Target="../diagrams/drawing15.xml"/><Relationship Id="rId14" Type="http://schemas.microsoft.com/office/2007/relationships/diagramDrawing" Target="../diagrams/drawing1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8.png"/><Relationship Id="rId7" Type="http://schemas.openxmlformats.org/officeDocument/2006/relationships/diagramQuickStyle" Target="../diagrams/quickStyle1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9.png"/><Relationship Id="rId9" Type="http://schemas.microsoft.com/office/2007/relationships/diagramDrawing" Target="../diagrams/drawing17.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16.wmf"/><Relationship Id="rId4" Type="http://schemas.openxmlformats.org/officeDocument/2006/relationships/image" Target="../media/image8.pn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9.wmf"/><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9.png"/><Relationship Id="rId10" Type="http://schemas.openxmlformats.org/officeDocument/2006/relationships/oleObject" Target="../embeddings/oleObject6.bin"/><Relationship Id="rId4" Type="http://schemas.openxmlformats.org/officeDocument/2006/relationships/image" Target="../media/image8.png"/><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7.wmf"/><Relationship Id="rId3" Type="http://schemas.openxmlformats.org/officeDocument/2006/relationships/notesSlide" Target="../notesSlides/notesSlide9.xml"/><Relationship Id="rId7" Type="http://schemas.openxmlformats.org/officeDocument/2006/relationships/image" Target="../media/image24.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6.wmf"/><Relationship Id="rId5" Type="http://schemas.openxmlformats.org/officeDocument/2006/relationships/image" Target="../media/image9.png"/><Relationship Id="rId10" Type="http://schemas.openxmlformats.org/officeDocument/2006/relationships/oleObject" Target="../embeddings/oleObject9.bin"/><Relationship Id="rId4" Type="http://schemas.openxmlformats.org/officeDocument/2006/relationships/image" Target="../media/image8.png"/><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25804"/>
          <a:stretch/>
        </p:blipFill>
        <p:spPr>
          <a:xfrm>
            <a:off x="1402080" y="110773"/>
            <a:ext cx="2457700" cy="855502"/>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8265" y="157125"/>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2 CuadroTexto">
            <a:extLst>
              <a:ext uri="{FF2B5EF4-FFF2-40B4-BE49-F238E27FC236}">
                <a16:creationId xmlns:a16="http://schemas.microsoft.com/office/drawing/2014/main" id="{E245B1C1-36A4-4621-9848-DC04456C7160}"/>
              </a:ext>
            </a:extLst>
          </p:cNvPr>
          <p:cNvSpPr txBox="1"/>
          <p:nvPr/>
        </p:nvSpPr>
        <p:spPr>
          <a:xfrm>
            <a:off x="2023026" y="1123400"/>
            <a:ext cx="9237372" cy="5416868"/>
          </a:xfrm>
          <a:prstGeom prst="rect">
            <a:avLst/>
          </a:prstGeom>
          <a:noFill/>
        </p:spPr>
        <p:txBody>
          <a:bodyPr wrap="square" rtlCol="0">
            <a:spAutoFit/>
          </a:bodyPr>
          <a:lstStyle/>
          <a:p>
            <a:pPr algn="ctr" fontAlgn="base">
              <a:spcBef>
                <a:spcPct val="0"/>
              </a:spcBef>
              <a:spcAft>
                <a:spcPct val="0"/>
              </a:spcAft>
            </a:pPr>
            <a:r>
              <a:rPr lang="es-ES" sz="1600" b="1" kern="0" dirty="0" smtClean="0">
                <a:solidFill>
                  <a:prstClr val="black"/>
                </a:solidFill>
                <a:latin typeface="Arial" panose="020B0604020202020204" pitchFamily="34" charset="0"/>
                <a:ea typeface="Calibri" pitchFamily="34" charset="0"/>
                <a:cs typeface="Arial" panose="020B0604020202020204" pitchFamily="34" charset="0"/>
                <a:sym typeface="Arial"/>
                <a:rtl val="0"/>
              </a:rPr>
              <a:t>DEPARTAMENTO </a:t>
            </a:r>
            <a:r>
              <a:rPr lang="es-ES" sz="1600" b="1" kern="0" dirty="0">
                <a:solidFill>
                  <a:prstClr val="black"/>
                </a:solidFill>
                <a:latin typeface="Arial" panose="020B0604020202020204" pitchFamily="34" charset="0"/>
                <a:ea typeface="Calibri" pitchFamily="34" charset="0"/>
                <a:cs typeface="Arial" panose="020B0604020202020204" pitchFamily="34" charset="0"/>
                <a:sym typeface="Arial"/>
                <a:rtl val="0"/>
              </a:rPr>
              <a:t>DE ELÉCTRICA, </a:t>
            </a:r>
            <a:r>
              <a:rPr lang="es-ES" sz="1600" b="1" kern="0" dirty="0" smtClean="0">
                <a:solidFill>
                  <a:prstClr val="black"/>
                </a:solidFill>
                <a:latin typeface="Arial" panose="020B0604020202020204" pitchFamily="34" charset="0"/>
                <a:ea typeface="Calibri" pitchFamily="34" charset="0"/>
                <a:cs typeface="Arial" panose="020B0604020202020204" pitchFamily="34" charset="0"/>
                <a:sym typeface="Arial"/>
                <a:rtl val="0"/>
              </a:rPr>
              <a:t>ELECTRÓNICA </a:t>
            </a:r>
            <a:r>
              <a:rPr lang="es-ES" sz="1600" b="1" kern="0" dirty="0">
                <a:solidFill>
                  <a:prstClr val="black"/>
                </a:solidFill>
                <a:latin typeface="Arial" panose="020B0604020202020204" pitchFamily="34" charset="0"/>
                <a:ea typeface="Calibri" pitchFamily="34" charset="0"/>
                <a:cs typeface="Arial" panose="020B0604020202020204" pitchFamily="34" charset="0"/>
                <a:sym typeface="Arial"/>
                <a:rtl val="0"/>
              </a:rPr>
              <a:t>Y TELECOMUNICACIONES</a:t>
            </a:r>
          </a:p>
          <a:p>
            <a:pPr algn="ctr" fontAlgn="base">
              <a:spcBef>
                <a:spcPct val="0"/>
              </a:spcBef>
              <a:spcAft>
                <a:spcPct val="0"/>
              </a:spcAft>
              <a:defRPr/>
            </a:pPr>
            <a:endParaRPr lang="es-EC" sz="1600" b="1" kern="0" dirty="0">
              <a:solidFill>
                <a:prstClr val="black"/>
              </a:solidFill>
              <a:latin typeface="Arial" panose="020B0604020202020204" pitchFamily="34" charset="0"/>
              <a:cs typeface="Arial" panose="020B0604020202020204" pitchFamily="34" charset="0"/>
              <a:sym typeface="Arial"/>
              <a:rtl val="0"/>
            </a:endParaRPr>
          </a:p>
          <a:p>
            <a:pPr algn="ctr" eaLnBrk="0" fontAlgn="base" hangingPunct="0">
              <a:spcBef>
                <a:spcPct val="0"/>
              </a:spcBef>
              <a:spcAft>
                <a:spcPct val="0"/>
              </a:spcAft>
              <a:defRPr/>
            </a:pPr>
            <a:r>
              <a:rPr lang="es-EC" sz="1600" b="1" kern="0" dirty="0">
                <a:solidFill>
                  <a:prstClr val="black"/>
                </a:solidFill>
                <a:latin typeface="Arial" panose="020B0604020202020204" pitchFamily="34" charset="0"/>
                <a:ea typeface="Calibri" pitchFamily="34" charset="0"/>
                <a:cs typeface="Arial" panose="020B0604020202020204" pitchFamily="34" charset="0"/>
                <a:sym typeface="Arial"/>
                <a:rtl val="0"/>
              </a:rPr>
              <a:t>CARRERA DE INGENIERÍA EN ELECTRÓNICA, AUTOMATIZACIÓN Y CONTROL </a:t>
            </a:r>
          </a:p>
          <a:p>
            <a:pPr algn="ctr" eaLnBrk="0" fontAlgn="base" hangingPunct="0">
              <a:spcBef>
                <a:spcPct val="0"/>
              </a:spcBef>
              <a:spcAft>
                <a:spcPct val="0"/>
              </a:spcAft>
              <a:defRPr/>
            </a:pPr>
            <a:endParaRPr lang="es-ES" sz="1600" b="1" kern="0" dirty="0">
              <a:solidFill>
                <a:srgbClr val="000000"/>
              </a:solidFill>
              <a:latin typeface="Arial" panose="020B0604020202020204" pitchFamily="34" charset="0"/>
              <a:cs typeface="Arial" panose="020B0604020202020204" pitchFamily="34" charset="0"/>
              <a:sym typeface="Arial"/>
              <a:rtl val="0"/>
            </a:endParaRPr>
          </a:p>
          <a:p>
            <a:pPr algn="ctr" eaLnBrk="0" fontAlgn="base" hangingPunct="0">
              <a:spcBef>
                <a:spcPct val="0"/>
              </a:spcBef>
              <a:spcAft>
                <a:spcPct val="0"/>
              </a:spcAft>
              <a:defRPr/>
            </a:pPr>
            <a:r>
              <a:rPr lang="es-ES" sz="1600" b="1" kern="0" dirty="0">
                <a:solidFill>
                  <a:srgbClr val="000000"/>
                </a:solidFill>
                <a:latin typeface="Arial" panose="020B0604020202020204" pitchFamily="34" charset="0"/>
                <a:cs typeface="Arial" panose="020B0604020202020204" pitchFamily="34" charset="0"/>
                <a:sym typeface="Arial"/>
                <a:rtl val="0"/>
              </a:rPr>
              <a:t>PROYECTO DE INVESTIGACIÓN PREVIO A LA OBTENCIÓN DEL TÍTULO DE </a:t>
            </a:r>
            <a:r>
              <a:rPr lang="es-ES" sz="1600" b="1" kern="0" dirty="0">
                <a:solidFill>
                  <a:srgbClr val="000000"/>
                </a:solidFill>
                <a:latin typeface="Arial" panose="020B0604020202020204" pitchFamily="34" charset="0"/>
                <a:cs typeface="Arial" panose="020B0604020202020204" pitchFamily="34" charset="0"/>
                <a:sym typeface="Arial"/>
                <a:rtl val="0"/>
              </a:rPr>
              <a:t>INGENIERA</a:t>
            </a:r>
            <a:endParaRPr lang="es-ES" sz="1600" b="1" kern="0" dirty="0">
              <a:solidFill>
                <a:srgbClr val="000000"/>
              </a:solidFill>
              <a:latin typeface="Arial" panose="020B0604020202020204" pitchFamily="34" charset="0"/>
              <a:cs typeface="Arial" panose="020B0604020202020204" pitchFamily="34" charset="0"/>
              <a:sym typeface="Arial"/>
              <a:rtl val="0"/>
            </a:endParaRPr>
          </a:p>
          <a:p>
            <a:pPr algn="ctr" eaLnBrk="0" fontAlgn="base" hangingPunct="0">
              <a:spcBef>
                <a:spcPct val="0"/>
              </a:spcBef>
              <a:spcAft>
                <a:spcPct val="0"/>
              </a:spcAft>
              <a:defRPr/>
            </a:pPr>
            <a:r>
              <a:rPr lang="es-ES" sz="1600" b="1" kern="0" dirty="0">
                <a:solidFill>
                  <a:srgbClr val="000000"/>
                </a:solidFill>
                <a:latin typeface="Arial" panose="020B0604020202020204" pitchFamily="34" charset="0"/>
                <a:cs typeface="Arial" panose="020B0604020202020204" pitchFamily="34" charset="0"/>
                <a:sym typeface="Arial"/>
                <a:rtl val="0"/>
              </a:rPr>
              <a:t> EN ELECTRÓNICA, AUTOMATIZACIÓN Y CONTROL</a:t>
            </a:r>
            <a:endParaRPr lang="es-EC" sz="1600" b="1" kern="0" dirty="0">
              <a:solidFill>
                <a:prstClr val="black"/>
              </a:solidFill>
              <a:latin typeface="Arial" panose="020B0604020202020204" pitchFamily="34" charset="0"/>
              <a:cs typeface="Arial" panose="020B0604020202020204" pitchFamily="34" charset="0"/>
              <a:sym typeface="Arial"/>
              <a:rtl val="0"/>
            </a:endParaRPr>
          </a:p>
          <a:p>
            <a:pPr algn="ctr">
              <a:defRPr/>
            </a:pPr>
            <a:endParaRPr lang="es-ES" sz="2400" b="1" i="1" kern="0" dirty="0">
              <a:solidFill>
                <a:srgbClr val="000000"/>
              </a:solidFill>
              <a:latin typeface="Arial" panose="020B0604020202020204" pitchFamily="34" charset="0"/>
              <a:cs typeface="Arial" panose="020B0604020202020204" pitchFamily="34" charset="0"/>
              <a:sym typeface="Arial"/>
              <a:rtl val="0"/>
            </a:endParaRPr>
          </a:p>
          <a:p>
            <a:pPr algn="ctr"/>
            <a:r>
              <a:rPr lang="es-EC" sz="1600" b="1" kern="0" dirty="0">
                <a:solidFill>
                  <a:srgbClr val="000000"/>
                </a:solidFill>
                <a:latin typeface="Arial" panose="020B0604020202020204" pitchFamily="34" charset="0"/>
                <a:cs typeface="Arial" panose="020B0604020202020204" pitchFamily="34" charset="0"/>
                <a:sym typeface="Arial"/>
                <a:rtl val="0"/>
              </a:rPr>
              <a:t>TEMA:</a:t>
            </a:r>
            <a:r>
              <a:rPr lang="es-EC" b="1" kern="0" dirty="0">
                <a:solidFill>
                  <a:srgbClr val="000000"/>
                </a:solidFill>
                <a:latin typeface="Arial" panose="020B0604020202020204" pitchFamily="34" charset="0"/>
                <a:cs typeface="Arial" panose="020B0604020202020204" pitchFamily="34" charset="0"/>
                <a:sym typeface="Arial"/>
                <a:rtl val="0"/>
              </a:rPr>
              <a:t> </a:t>
            </a:r>
            <a:endParaRPr lang="es-EC" b="1" kern="0" dirty="0">
              <a:solidFill>
                <a:srgbClr val="000000"/>
              </a:solidFill>
              <a:latin typeface="Arial" panose="020B0604020202020204" pitchFamily="34" charset="0"/>
              <a:cs typeface="Arial" panose="020B0604020202020204" pitchFamily="34" charset="0"/>
              <a:sym typeface="Arial"/>
              <a:rtl val="0"/>
            </a:endParaRPr>
          </a:p>
          <a:p>
            <a:pPr algn="ctr" defTabSz="457200"/>
            <a:r>
              <a:rPr lang="es-ES" sz="2000" b="1" kern="0" dirty="0">
                <a:solidFill>
                  <a:srgbClr val="000000"/>
                </a:solidFill>
                <a:latin typeface="Arial" panose="020B0604020202020204" pitchFamily="34" charset="0"/>
                <a:cs typeface="Arial" panose="020B0604020202020204" pitchFamily="34" charset="0"/>
                <a:rtl val="0"/>
              </a:rPr>
              <a:t>“OPTIMIZACIÓN DE PARÁMETROS DE UN CONTROLADOR EN LÓGICA DIFUSA PARA UNA MICRORRED DE USO RESIDENCIAL MEDIANTE EL ALGORITMO EVOLUCIÓN DIFERENCIAL”</a:t>
            </a:r>
            <a:endParaRPr lang="en-US" sz="2000" b="1" kern="0" dirty="0">
              <a:solidFill>
                <a:srgbClr val="000000"/>
              </a:solidFill>
              <a:latin typeface="Arial" panose="020B0604020202020204" pitchFamily="34" charset="0"/>
              <a:cs typeface="Arial" panose="020B0604020202020204" pitchFamily="34" charset="0"/>
              <a:rtl val="0"/>
            </a:endParaRPr>
          </a:p>
          <a:p>
            <a:pPr algn="ctr"/>
            <a:endParaRPr lang="es-ES" sz="2000" b="1" kern="0" dirty="0">
              <a:solidFill>
                <a:srgbClr val="000000"/>
              </a:solidFill>
              <a:latin typeface="Arial" panose="020B0604020202020204" pitchFamily="34" charset="0"/>
              <a:cs typeface="Arial" panose="020B0604020202020204" pitchFamily="34" charset="0"/>
              <a:sym typeface="Arial"/>
              <a:rtl val="0"/>
            </a:endParaRPr>
          </a:p>
          <a:p>
            <a:pPr algn="ctr">
              <a:defRPr/>
            </a:pPr>
            <a:r>
              <a:rPr lang="es-ES" sz="1600" b="1" kern="0" dirty="0">
                <a:solidFill>
                  <a:srgbClr val="000000"/>
                </a:solidFill>
                <a:latin typeface="Arial" panose="020B0604020202020204" pitchFamily="34" charset="0"/>
                <a:cs typeface="Arial" panose="020B0604020202020204" pitchFamily="34" charset="0"/>
                <a:sym typeface="Arial"/>
                <a:rtl val="0"/>
              </a:rPr>
              <a:t>Elaborado por:</a:t>
            </a:r>
          </a:p>
          <a:p>
            <a:pPr algn="ctr">
              <a:defRPr/>
            </a:pPr>
            <a:r>
              <a:rPr lang="es-ES" sz="1600" kern="0" dirty="0">
                <a:solidFill>
                  <a:srgbClr val="000000"/>
                </a:solidFill>
                <a:latin typeface="Arial" panose="020B0604020202020204" pitchFamily="34" charset="0"/>
                <a:cs typeface="Arial" panose="020B0604020202020204" pitchFamily="34" charset="0"/>
                <a:sym typeface="Arial"/>
                <a:rtl val="0"/>
              </a:rPr>
              <a:t>María Daniela Pereira Proaño</a:t>
            </a: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a:defRPr/>
            </a:pP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a:defRPr/>
            </a:pPr>
            <a:r>
              <a:rPr lang="es-ES" sz="1600" b="1" kern="0" dirty="0">
                <a:solidFill>
                  <a:srgbClr val="000000"/>
                </a:solidFill>
                <a:latin typeface="Arial" panose="020B0604020202020204" pitchFamily="34" charset="0"/>
                <a:cs typeface="Arial" panose="020B0604020202020204" pitchFamily="34" charset="0"/>
                <a:sym typeface="Arial"/>
                <a:rtl val="0"/>
              </a:rPr>
              <a:t>Director del Proyecto: </a:t>
            </a:r>
          </a:p>
          <a:p>
            <a:pPr algn="ctr" defTabSz="457200" fontAlgn="base">
              <a:spcBef>
                <a:spcPct val="0"/>
              </a:spcBef>
              <a:spcAft>
                <a:spcPct val="0"/>
              </a:spcAft>
            </a:pPr>
            <a:r>
              <a:rPr lang="es-EC" sz="1600" dirty="0">
                <a:solidFill>
                  <a:srgbClr val="000000"/>
                </a:solidFill>
                <a:latin typeface="Arial" panose="020B0604020202020204" pitchFamily="34" charset="0"/>
                <a:cs typeface="Arial" panose="020B0604020202020204" pitchFamily="34" charset="0"/>
              </a:rPr>
              <a:t>Ing. Diego Arcos Avilés PhD.</a:t>
            </a: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defTabSz="457200" fontAlgn="base">
              <a:spcBef>
                <a:spcPct val="0"/>
              </a:spcBef>
              <a:spcAft>
                <a:spcPct val="0"/>
              </a:spcAft>
            </a:pP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defTabSz="457200" fontAlgn="base">
              <a:spcBef>
                <a:spcPct val="0"/>
              </a:spcBef>
              <a:spcAft>
                <a:spcPct val="0"/>
              </a:spcAft>
            </a:pP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a:defRPr/>
            </a:pPr>
            <a:r>
              <a:rPr lang="es-EC" sz="1600" kern="0" dirty="0">
                <a:solidFill>
                  <a:srgbClr val="000000"/>
                </a:solidFill>
                <a:latin typeface="Arial" panose="020B0604020202020204" pitchFamily="34" charset="0"/>
                <a:cs typeface="Arial" panose="020B0604020202020204" pitchFamily="34" charset="0"/>
                <a:sym typeface="Arial"/>
                <a:rtl val="0"/>
              </a:rPr>
              <a:t>Sangolquí</a:t>
            </a:r>
            <a:r>
              <a:rPr lang="es-EC" sz="1600" kern="0" dirty="0">
                <a:solidFill>
                  <a:srgbClr val="000000"/>
                </a:solidFill>
                <a:latin typeface="Arial" panose="020B0604020202020204" pitchFamily="34" charset="0"/>
                <a:cs typeface="Arial" panose="020B0604020202020204" pitchFamily="34" charset="0"/>
                <a:sym typeface="Arial"/>
                <a:rtl val="0"/>
              </a:rPr>
              <a:t>, </a:t>
            </a:r>
            <a:r>
              <a:rPr lang="es-EC" sz="1600" kern="0" dirty="0" smtClean="0">
                <a:solidFill>
                  <a:srgbClr val="000000"/>
                </a:solidFill>
                <a:latin typeface="Arial" panose="020B0604020202020204" pitchFamily="34" charset="0"/>
                <a:cs typeface="Arial" panose="020B0604020202020204" pitchFamily="34" charset="0"/>
                <a:sym typeface="Arial"/>
                <a:rtl val="0"/>
              </a:rPr>
              <a:t>2020</a:t>
            </a:r>
            <a:endParaRPr lang="en-US" sz="1600" kern="0" dirty="0">
              <a:solidFill>
                <a:srgbClr val="000000"/>
              </a:solidFill>
              <a:latin typeface="Arial" panose="020B060402020202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79318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2923990349"/>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52138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uadroTexto 5">
            <a:extLst>
              <a:ext uri="{FF2B5EF4-FFF2-40B4-BE49-F238E27FC236}">
                <a16:creationId xmlns:a16="http://schemas.microsoft.com/office/drawing/2014/main" id="{288780F4-A167-4FA0-AB56-0CABE28D1A4C}"/>
              </a:ext>
            </a:extLst>
          </p:cNvPr>
          <p:cNvSpPr txBox="1"/>
          <p:nvPr/>
        </p:nvSpPr>
        <p:spPr>
          <a:xfrm>
            <a:off x="495866" y="605594"/>
            <a:ext cx="1620957" cy="369332"/>
          </a:xfrm>
          <a:prstGeom prst="rect">
            <a:avLst/>
          </a:prstGeom>
          <a:noFill/>
        </p:spPr>
        <p:txBody>
          <a:bodyPr wrap="none" rtlCol="0">
            <a:spAutoFit/>
          </a:bodyPr>
          <a:lstStyle/>
          <a:p>
            <a:pPr defTabSz="457200"/>
            <a:r>
              <a:rPr lang="es-EC" b="1" dirty="0">
                <a:solidFill>
                  <a:srgbClr val="000000"/>
                </a:solidFill>
                <a:latin typeface="Arial"/>
              </a:rPr>
              <a:t>Arquitectura </a:t>
            </a:r>
          </a:p>
        </p:txBody>
      </p:sp>
      <p:pic>
        <p:nvPicPr>
          <p:cNvPr id="7" name="Imagen 27">
            <a:extLst>
              <a:ext uri="{FF2B5EF4-FFF2-40B4-BE49-F238E27FC236}">
                <a16:creationId xmlns:a16="http://schemas.microsoft.com/office/drawing/2014/main" id="{D6D8CBC0-6761-4743-8F9C-37283577BA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6421"/>
          <a:stretch>
            <a:fillRect/>
          </a:stretch>
        </p:blipFill>
        <p:spPr bwMode="auto">
          <a:xfrm>
            <a:off x="6285047" y="640218"/>
            <a:ext cx="5156200" cy="48297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2565746-A92C-4F3C-B4C6-D78BFA232911}"/>
              </a:ext>
            </a:extLst>
          </p:cNvPr>
          <p:cNvSpPr>
            <a:spLocks noChangeArrowheads="1"/>
          </p:cNvSpPr>
          <p:nvPr/>
        </p:nvSpPr>
        <p:spPr bwMode="auto">
          <a:xfrm>
            <a:off x="7333360" y="5291339"/>
            <a:ext cx="38314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altLang="es-EC" sz="800" dirty="0">
              <a:solidFill>
                <a:srgbClr val="000000"/>
              </a:solidFill>
              <a:latin typeface="Arial" panose="020B0604020202020204" pitchFamily="34" charset="0"/>
            </a:endParaRPr>
          </a:p>
          <a:p>
            <a:pPr algn="ctr" eaLnBrk="0" fontAlgn="base" hangingPunct="0">
              <a:spcBef>
                <a:spcPct val="0"/>
              </a:spcBef>
              <a:spcAft>
                <a:spcPct val="0"/>
              </a:spcAft>
            </a:pPr>
            <a:r>
              <a:rPr lang="es-EC" altLang="es-EC" sz="1200" b="1" i="1" dirty="0">
                <a:solidFill>
                  <a:srgbClr val="000000"/>
                </a:solidFill>
                <a:latin typeface="Arial"/>
                <a:ea typeface="Calibri" panose="020F0502020204030204" pitchFamily="34" charset="0"/>
                <a:cs typeface="Times New Roman" panose="02020603050405020304" pitchFamily="18" charset="0"/>
              </a:rPr>
              <a:t>F</a:t>
            </a:r>
            <a:r>
              <a:rPr lang="es-EC" altLang="es-EC" sz="1200" b="1" i="1" dirty="0" bmk="">
                <a:solidFill>
                  <a:srgbClr val="000000"/>
                </a:solidFill>
                <a:latin typeface="Arial"/>
                <a:ea typeface="Calibri" panose="020F0502020204030204" pitchFamily="34" charset="0"/>
                <a:cs typeface="Times New Roman" panose="02020603050405020304" pitchFamily="18" charset="0"/>
              </a:rPr>
              <a:t>igura </a:t>
            </a:r>
            <a:r>
              <a:rPr lang="es-EC" altLang="es-EC" sz="1200" b="1" i="1" dirty="0" bmk="_Toc6180997">
                <a:solidFill>
                  <a:srgbClr val="000000"/>
                </a:solidFill>
                <a:latin typeface="Arial"/>
                <a:ea typeface="Calibri" panose="020F0502020204030204" pitchFamily="34" charset="0"/>
                <a:cs typeface="Times New Roman" panose="02020603050405020304" pitchFamily="18" charset="0"/>
              </a:rPr>
              <a:t>1</a:t>
            </a:r>
            <a:r>
              <a:rPr lang="es-EC" altLang="es-EC" sz="1200" i="1" dirty="0" bmk="_Toc6180997">
                <a:solidFill>
                  <a:srgbClr val="000000"/>
                </a:solidFill>
                <a:latin typeface="Arial"/>
                <a:ea typeface="Calibri" panose="020F0502020204030204" pitchFamily="34" charset="0"/>
                <a:cs typeface="Times New Roman" panose="02020603050405020304" pitchFamily="18" charset="0"/>
              </a:rPr>
              <a:t>. </a:t>
            </a:r>
            <a:r>
              <a:rPr lang="es-EC" altLang="es-EC" sz="1200" dirty="0" bmk="_Toc6180997">
                <a:solidFill>
                  <a:srgbClr val="000000"/>
                </a:solidFill>
                <a:latin typeface="Arial"/>
                <a:ea typeface="Calibri" panose="020F0502020204030204" pitchFamily="34" charset="0"/>
                <a:cs typeface="Times New Roman" panose="02020603050405020304" pitchFamily="18" charset="0"/>
              </a:rPr>
              <a:t>Arquitectura de la Microrred Electrotérmica.</a:t>
            </a:r>
            <a:endParaRPr lang="es-EC" altLang="es-EC" sz="800" dirty="0">
              <a:solidFill>
                <a:srgbClr val="000000"/>
              </a:solidFill>
              <a:latin typeface="Arial"/>
            </a:endParaRPr>
          </a:p>
          <a:p>
            <a:pPr algn="ctr" eaLnBrk="0" fontAlgn="base" hangingPunct="0">
              <a:spcBef>
                <a:spcPct val="0"/>
              </a:spcBef>
              <a:spcAft>
                <a:spcPct val="0"/>
              </a:spcAft>
            </a:pPr>
            <a:r>
              <a:rPr lang="es-EC" altLang="es-EC" sz="1000" dirty="0">
                <a:solidFill>
                  <a:srgbClr val="000000"/>
                </a:solidFill>
                <a:latin typeface="Arial"/>
                <a:ea typeface="Calibri" panose="020F0502020204030204" pitchFamily="34" charset="0"/>
                <a:cs typeface="Times New Roman" panose="02020603050405020304" pitchFamily="18" charset="0"/>
              </a:rPr>
              <a:t>Fuente: (D. Arcos-Avilés, Sotomayor, et al., 2017) ©2017 IEEE</a:t>
            </a:r>
            <a:endParaRPr lang="es-EC" altLang="es-EC" dirty="0">
              <a:solidFill>
                <a:srgbClr val="000000"/>
              </a:solidFill>
              <a:latin typeface="Arial"/>
            </a:endParaRPr>
          </a:p>
        </p:txBody>
      </p:sp>
      <p:sp>
        <p:nvSpPr>
          <p:cNvPr id="10" name="Rectángulo 9">
            <a:extLst>
              <a:ext uri="{FF2B5EF4-FFF2-40B4-BE49-F238E27FC236}">
                <a16:creationId xmlns:a16="http://schemas.microsoft.com/office/drawing/2014/main" id="{962F7116-2D59-48AB-8790-8A07A7C27EFF}"/>
              </a:ext>
            </a:extLst>
          </p:cNvPr>
          <p:cNvSpPr/>
          <p:nvPr/>
        </p:nvSpPr>
        <p:spPr>
          <a:xfrm>
            <a:off x="495866" y="1301748"/>
            <a:ext cx="4964906" cy="974626"/>
          </a:xfrm>
          <a:prstGeom prst="rect">
            <a:avLst/>
          </a:prstGeom>
        </p:spPr>
        <p:txBody>
          <a:bodyPr wrap="square">
            <a:spAutoFit/>
          </a:bodyPr>
          <a:lstStyle/>
          <a:p>
            <a:pPr marL="342900" indent="-342900" algn="just" defTabSz="457200">
              <a:lnSpc>
                <a:spcPct val="150000"/>
              </a:lnSpc>
              <a:spcAft>
                <a:spcPts val="800"/>
              </a:spcAft>
              <a:buFont typeface="Symbol" panose="05050102010706020507" pitchFamily="18" charset="2"/>
              <a:buChar char=""/>
            </a:pPr>
            <a:r>
              <a:rPr lang="es-EC" b="1" dirty="0">
                <a:solidFill>
                  <a:srgbClr val="000000"/>
                </a:solidFill>
                <a:latin typeface="Arial (Cuerpo)"/>
                <a:ea typeface="Calibri" panose="020F0502020204030204" pitchFamily="34" charset="0"/>
                <a:cs typeface="Times New Roman" panose="02020603050405020304" pitchFamily="18" charset="0"/>
              </a:rPr>
              <a:t>Sistema híbrido de energía renovable:</a:t>
            </a:r>
          </a:p>
          <a:p>
            <a:pPr algn="just" defTabSz="457200">
              <a:lnSpc>
                <a:spcPct val="150000"/>
              </a:lnSpc>
              <a:spcAft>
                <a:spcPts val="800"/>
              </a:spcAft>
            </a:pPr>
            <a:r>
              <a:rPr lang="es-EC" b="1" dirty="0">
                <a:solidFill>
                  <a:srgbClr val="000000"/>
                </a:solidFill>
                <a:latin typeface="Arial (Cuerpo)"/>
                <a:ea typeface="Calibri" panose="020F0502020204030204" pitchFamily="34" charset="0"/>
                <a:cs typeface="Times New Roman" panose="02020603050405020304" pitchFamily="18" charset="0"/>
              </a:rPr>
              <a:t> </a:t>
            </a:r>
          </a:p>
        </p:txBody>
      </p:sp>
      <p:sp>
        <p:nvSpPr>
          <p:cNvPr id="11" name="Rectángulo 10">
            <a:extLst>
              <a:ext uri="{FF2B5EF4-FFF2-40B4-BE49-F238E27FC236}">
                <a16:creationId xmlns:a16="http://schemas.microsoft.com/office/drawing/2014/main" id="{C25B630B-2F71-4B6A-881A-649E84EBE284}"/>
              </a:ext>
            </a:extLst>
          </p:cNvPr>
          <p:cNvSpPr/>
          <p:nvPr/>
        </p:nvSpPr>
        <p:spPr>
          <a:xfrm>
            <a:off x="1097366" y="1781756"/>
            <a:ext cx="4370309" cy="456535"/>
          </a:xfrm>
          <a:prstGeom prst="rect">
            <a:avLst/>
          </a:prstGeom>
        </p:spPr>
        <p:txBody>
          <a:bodyPr wrap="square">
            <a:spAutoFit/>
          </a:bodyPr>
          <a:lstStyle/>
          <a:p>
            <a:pPr marL="342900" indent="-342900" algn="just" defTabSz="457200">
              <a:lnSpc>
                <a:spcPct val="150000"/>
              </a:lnSpc>
              <a:spcAft>
                <a:spcPts val="800"/>
              </a:spcAft>
              <a:buFont typeface="Wingdings" panose="05000000000000000000" pitchFamily="2" charset="2"/>
              <a:buChar char="q"/>
            </a:pPr>
            <a:r>
              <a:rPr lang="es-EC" dirty="0">
                <a:solidFill>
                  <a:srgbClr val="000000"/>
                </a:solidFill>
                <a:latin typeface="Arial (Cuerpo)"/>
                <a:ea typeface="Calibri" panose="020F0502020204030204" pitchFamily="34" charset="0"/>
                <a:cs typeface="Times New Roman" panose="02020603050405020304" pitchFamily="18" charset="0"/>
              </a:rPr>
              <a:t>Generador fotovoltaico (PV) → 6 kW</a:t>
            </a:r>
          </a:p>
        </p:txBody>
      </p:sp>
      <p:sp>
        <p:nvSpPr>
          <p:cNvPr id="12" name="Rectángulo 11">
            <a:extLst>
              <a:ext uri="{FF2B5EF4-FFF2-40B4-BE49-F238E27FC236}">
                <a16:creationId xmlns:a16="http://schemas.microsoft.com/office/drawing/2014/main" id="{D50EEB58-9643-4A56-AE09-678526F7FEFB}"/>
              </a:ext>
            </a:extLst>
          </p:cNvPr>
          <p:cNvSpPr/>
          <p:nvPr/>
        </p:nvSpPr>
        <p:spPr>
          <a:xfrm>
            <a:off x="1090463" y="2194334"/>
            <a:ext cx="4370309" cy="456535"/>
          </a:xfrm>
          <a:prstGeom prst="rect">
            <a:avLst/>
          </a:prstGeom>
        </p:spPr>
        <p:txBody>
          <a:bodyPr wrap="square">
            <a:spAutoFit/>
          </a:bodyPr>
          <a:lstStyle/>
          <a:p>
            <a:pPr marL="342900" indent="-342900" algn="just" defTabSz="457200">
              <a:lnSpc>
                <a:spcPct val="150000"/>
              </a:lnSpc>
              <a:spcAft>
                <a:spcPts val="800"/>
              </a:spcAft>
              <a:buFont typeface="Wingdings" panose="05000000000000000000" pitchFamily="2" charset="2"/>
              <a:buChar char="q"/>
            </a:pPr>
            <a:r>
              <a:rPr lang="es-EC" dirty="0">
                <a:solidFill>
                  <a:srgbClr val="000000"/>
                </a:solidFill>
                <a:latin typeface="Arial (Cuerpo)"/>
                <a:ea typeface="Calibri" panose="020F0502020204030204" pitchFamily="34" charset="0"/>
                <a:cs typeface="Times New Roman" panose="02020603050405020304" pitchFamily="18" charset="0"/>
              </a:rPr>
              <a:t>Turbina eólica (WT) → 6 kW</a:t>
            </a:r>
          </a:p>
        </p:txBody>
      </p:sp>
      <p:sp>
        <p:nvSpPr>
          <p:cNvPr id="13" name="Rectángulo 12">
            <a:extLst>
              <a:ext uri="{FF2B5EF4-FFF2-40B4-BE49-F238E27FC236}">
                <a16:creationId xmlns:a16="http://schemas.microsoft.com/office/drawing/2014/main" id="{42B5010F-634C-4274-B6AF-995C5C44471F}"/>
              </a:ext>
            </a:extLst>
          </p:cNvPr>
          <p:cNvSpPr/>
          <p:nvPr/>
        </p:nvSpPr>
        <p:spPr>
          <a:xfrm>
            <a:off x="495866" y="2580475"/>
            <a:ext cx="4454261" cy="1390124"/>
          </a:xfrm>
          <a:prstGeom prst="rect">
            <a:avLst/>
          </a:prstGeom>
        </p:spPr>
        <p:txBody>
          <a:bodyPr wrap="square">
            <a:spAutoFit/>
          </a:bodyPr>
          <a:lstStyle/>
          <a:p>
            <a:pPr marL="342900" indent="-342900" algn="just" defTabSz="457200">
              <a:lnSpc>
                <a:spcPct val="150000"/>
              </a:lnSpc>
              <a:spcAft>
                <a:spcPts val="800"/>
              </a:spcAft>
              <a:buFont typeface="Symbol" panose="05050102010706020507" pitchFamily="18" charset="2"/>
              <a:buChar char=""/>
            </a:pPr>
            <a:r>
              <a:rPr lang="es-EC" b="1" dirty="0">
                <a:solidFill>
                  <a:srgbClr val="000000"/>
                </a:solidFill>
                <a:latin typeface="Arial"/>
              </a:rPr>
              <a:t>Sistema de almacenamiento de energía</a:t>
            </a:r>
            <a:r>
              <a:rPr lang="es-EC" b="1" dirty="0">
                <a:solidFill>
                  <a:srgbClr val="000000"/>
                </a:solidFill>
                <a:latin typeface="Arial"/>
                <a:ea typeface="Calibri" panose="020F0502020204030204" pitchFamily="34" charset="0"/>
                <a:cs typeface="Times New Roman" panose="02020603050405020304" pitchFamily="18" charset="0"/>
              </a:rPr>
              <a:t>:</a:t>
            </a:r>
          </a:p>
          <a:p>
            <a:pPr algn="just" defTabSz="457200">
              <a:lnSpc>
                <a:spcPct val="150000"/>
              </a:lnSpc>
              <a:spcAft>
                <a:spcPts val="800"/>
              </a:spcAft>
            </a:pPr>
            <a:r>
              <a:rPr lang="es-EC" b="1" dirty="0">
                <a:solidFill>
                  <a:srgbClr val="000000"/>
                </a:solidFill>
                <a:latin typeface="Arial (Cuerpo)"/>
                <a:ea typeface="Calibri" panose="020F0502020204030204" pitchFamily="34" charset="0"/>
                <a:cs typeface="Times New Roman" panose="02020603050405020304" pitchFamily="18" charset="0"/>
              </a:rPr>
              <a:t> </a:t>
            </a:r>
          </a:p>
        </p:txBody>
      </p:sp>
      <p:sp>
        <p:nvSpPr>
          <p:cNvPr id="14" name="Rectángulo 13">
            <a:extLst>
              <a:ext uri="{FF2B5EF4-FFF2-40B4-BE49-F238E27FC236}">
                <a16:creationId xmlns:a16="http://schemas.microsoft.com/office/drawing/2014/main" id="{56D03D4F-6330-4578-91D4-A2207B18EF49}"/>
              </a:ext>
            </a:extLst>
          </p:cNvPr>
          <p:cNvSpPr/>
          <p:nvPr/>
        </p:nvSpPr>
        <p:spPr>
          <a:xfrm>
            <a:off x="1090463" y="3491015"/>
            <a:ext cx="4572000" cy="646331"/>
          </a:xfrm>
          <a:prstGeom prst="rect">
            <a:avLst/>
          </a:prstGeom>
        </p:spPr>
        <p:txBody>
          <a:bodyPr>
            <a:spAutoFit/>
          </a:bodyPr>
          <a:lstStyle/>
          <a:p>
            <a:pPr marL="285750" indent="-285750" defTabSz="457200">
              <a:buFont typeface="Wingdings" panose="05000000000000000000" pitchFamily="2" charset="2"/>
              <a:buChar char="q"/>
            </a:pPr>
            <a:r>
              <a:rPr lang="es-EC" dirty="0">
                <a:solidFill>
                  <a:srgbClr val="000000"/>
                </a:solidFill>
                <a:latin typeface="Arial"/>
                <a:ea typeface="Calibri" panose="020F0502020204030204" pitchFamily="34" charset="0"/>
                <a:cs typeface="Times New Roman" panose="02020603050405020304" pitchFamily="18" charset="0"/>
              </a:rPr>
              <a:t>Banco de baterías plomo-ácido</a:t>
            </a:r>
            <a:r>
              <a:rPr lang="es-EC" dirty="0">
                <a:solidFill>
                  <a:srgbClr val="000000"/>
                </a:solidFill>
                <a:latin typeface="Arial (Cuerpo)"/>
                <a:ea typeface="Calibri" panose="020F0502020204030204" pitchFamily="34" charset="0"/>
                <a:cs typeface="Times New Roman" panose="02020603050405020304" pitchFamily="18" charset="0"/>
              </a:rPr>
              <a:t> →</a:t>
            </a:r>
            <a:r>
              <a:rPr lang="es-EC" dirty="0">
                <a:solidFill>
                  <a:srgbClr val="000000"/>
                </a:solidFill>
                <a:latin typeface="Arial"/>
                <a:ea typeface="Calibri" panose="020F0502020204030204" pitchFamily="34" charset="0"/>
                <a:cs typeface="Times New Roman" panose="02020603050405020304" pitchFamily="18" charset="0"/>
              </a:rPr>
              <a:t> 72 kWh</a:t>
            </a:r>
            <a:endParaRPr lang="es-EC" dirty="0">
              <a:solidFill>
                <a:srgbClr val="000000"/>
              </a:solidFill>
              <a:latin typeface="Arial"/>
            </a:endParaRPr>
          </a:p>
        </p:txBody>
      </p:sp>
      <p:sp>
        <p:nvSpPr>
          <p:cNvPr id="15" name="Rectángulo 14">
            <a:extLst>
              <a:ext uri="{FF2B5EF4-FFF2-40B4-BE49-F238E27FC236}">
                <a16:creationId xmlns:a16="http://schemas.microsoft.com/office/drawing/2014/main" id="{CC53BA02-C697-45FB-B9D5-545DF00EE0D3}"/>
              </a:ext>
            </a:extLst>
          </p:cNvPr>
          <p:cNvSpPr/>
          <p:nvPr/>
        </p:nvSpPr>
        <p:spPr>
          <a:xfrm>
            <a:off x="495865" y="4146141"/>
            <a:ext cx="4454261" cy="974626"/>
          </a:xfrm>
          <a:prstGeom prst="rect">
            <a:avLst/>
          </a:prstGeom>
        </p:spPr>
        <p:txBody>
          <a:bodyPr wrap="square">
            <a:spAutoFit/>
          </a:bodyPr>
          <a:lstStyle/>
          <a:p>
            <a:pPr marL="342900" indent="-342900" algn="just" defTabSz="457200">
              <a:lnSpc>
                <a:spcPct val="150000"/>
              </a:lnSpc>
              <a:spcAft>
                <a:spcPts val="800"/>
              </a:spcAft>
              <a:buFont typeface="Symbol" panose="05050102010706020507" pitchFamily="18" charset="2"/>
              <a:buChar char=""/>
            </a:pPr>
            <a:r>
              <a:rPr lang="es-EC" b="1" dirty="0">
                <a:solidFill>
                  <a:srgbClr val="000000"/>
                </a:solidFill>
                <a:latin typeface="Arial"/>
                <a:ea typeface="Calibri" panose="020F0502020204030204" pitchFamily="34" charset="0"/>
                <a:cs typeface="Times New Roman" panose="02020603050405020304" pitchFamily="18" charset="0"/>
              </a:rPr>
              <a:t>Demanda de carga doméstica:</a:t>
            </a:r>
          </a:p>
          <a:p>
            <a:pPr algn="just" defTabSz="457200">
              <a:lnSpc>
                <a:spcPct val="150000"/>
              </a:lnSpc>
              <a:spcAft>
                <a:spcPts val="800"/>
              </a:spcAft>
            </a:pPr>
            <a:r>
              <a:rPr lang="es-EC" b="1" dirty="0">
                <a:solidFill>
                  <a:srgbClr val="000000"/>
                </a:solidFill>
                <a:latin typeface="Arial (Cuerpo)"/>
                <a:ea typeface="Calibri" panose="020F0502020204030204" pitchFamily="34" charset="0"/>
                <a:cs typeface="Times New Roman" panose="02020603050405020304" pitchFamily="18" charset="0"/>
              </a:rPr>
              <a:t> </a:t>
            </a:r>
          </a:p>
        </p:txBody>
      </p:sp>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r>
              <a:rPr lang="es-EC" dirty="0">
                <a:solidFill>
                  <a:srgbClr val="000000"/>
                </a:solidFill>
                <a:latin typeface="Arial"/>
                <a:ea typeface="Calibri" panose="020F0502020204030204" pitchFamily="34" charset="0"/>
                <a:cs typeface="Times New Roman" panose="02020603050405020304" pitchFamily="18" charset="0"/>
              </a:rPr>
              <a:t>Cargas eléctricas típicas</a:t>
            </a:r>
            <a:r>
              <a:rPr lang="es-EC" dirty="0">
                <a:solidFill>
                  <a:srgbClr val="000000"/>
                </a:solidFill>
                <a:latin typeface="Arial (Cuerpo)"/>
                <a:ea typeface="Calibri" panose="020F0502020204030204" pitchFamily="34" charset="0"/>
                <a:cs typeface="Times New Roman" panose="02020603050405020304" pitchFamily="18" charset="0"/>
              </a:rPr>
              <a:t> →</a:t>
            </a:r>
            <a:r>
              <a:rPr lang="es-EC" dirty="0">
                <a:solidFill>
                  <a:srgbClr val="000000"/>
                </a:solidFill>
                <a:latin typeface="Arial"/>
                <a:ea typeface="Calibri" panose="020F0502020204030204" pitchFamily="34" charset="0"/>
                <a:cs typeface="Times New Roman" panose="02020603050405020304" pitchFamily="18" charset="0"/>
              </a:rPr>
              <a:t> 7 kWh</a:t>
            </a: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Microrred</a:t>
            </a:r>
            <a:r>
              <a:rPr kumimoji="0" lang="es-ES" sz="3600" i="0" u="none" strike="noStrike" kern="1200" cap="none" spc="0" normalizeH="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Electrotérmica</a:t>
            </a:r>
            <a:endParaRPr kumimoji="0" lang="es-ES" sz="360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Tree>
    <p:extLst>
      <p:ext uri="{BB962C8B-B14F-4D97-AF65-F5344CB8AC3E}">
        <p14:creationId xmlns:p14="http://schemas.microsoft.com/office/powerpoint/2010/main" val="374790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uadroTexto 5">
            <a:extLst>
              <a:ext uri="{FF2B5EF4-FFF2-40B4-BE49-F238E27FC236}">
                <a16:creationId xmlns:a16="http://schemas.microsoft.com/office/drawing/2014/main" id="{288780F4-A167-4FA0-AB56-0CABE28D1A4C}"/>
              </a:ext>
            </a:extLst>
          </p:cNvPr>
          <p:cNvSpPr txBox="1"/>
          <p:nvPr/>
        </p:nvSpPr>
        <p:spPr>
          <a:xfrm>
            <a:off x="495866" y="605594"/>
            <a:ext cx="1620957" cy="369332"/>
          </a:xfrm>
          <a:prstGeom prst="rect">
            <a:avLst/>
          </a:prstGeom>
          <a:noFill/>
        </p:spPr>
        <p:txBody>
          <a:bodyPr wrap="none" rtlCol="0">
            <a:spAutoFit/>
          </a:bodyPr>
          <a:lstStyle/>
          <a:p>
            <a:pPr defTabSz="457200"/>
            <a:r>
              <a:rPr lang="es-EC" b="1" dirty="0">
                <a:solidFill>
                  <a:srgbClr val="000000"/>
                </a:solidFill>
                <a:latin typeface="Arial"/>
              </a:rPr>
              <a:t>Arquitectura </a:t>
            </a:r>
          </a:p>
        </p:txBody>
      </p:sp>
      <p:pic>
        <p:nvPicPr>
          <p:cNvPr id="7" name="Imagen 27">
            <a:extLst>
              <a:ext uri="{FF2B5EF4-FFF2-40B4-BE49-F238E27FC236}">
                <a16:creationId xmlns:a16="http://schemas.microsoft.com/office/drawing/2014/main" id="{D6D8CBC0-6761-4743-8F9C-37283577BA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6421"/>
          <a:stretch>
            <a:fillRect/>
          </a:stretch>
        </p:blipFill>
        <p:spPr bwMode="auto">
          <a:xfrm>
            <a:off x="6285047" y="640218"/>
            <a:ext cx="5156200" cy="48297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2565746-A92C-4F3C-B4C6-D78BFA232911}"/>
              </a:ext>
            </a:extLst>
          </p:cNvPr>
          <p:cNvSpPr>
            <a:spLocks noChangeArrowheads="1"/>
          </p:cNvSpPr>
          <p:nvPr/>
        </p:nvSpPr>
        <p:spPr bwMode="auto">
          <a:xfrm>
            <a:off x="7333360" y="5291339"/>
            <a:ext cx="38314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altLang="es-EC" sz="800" dirty="0">
              <a:solidFill>
                <a:srgbClr val="000000"/>
              </a:solidFill>
              <a:latin typeface="Arial" panose="020B0604020202020204" pitchFamily="34" charset="0"/>
            </a:endParaRPr>
          </a:p>
          <a:p>
            <a:pPr algn="ctr" eaLnBrk="0" fontAlgn="base" hangingPunct="0">
              <a:spcBef>
                <a:spcPct val="0"/>
              </a:spcBef>
              <a:spcAft>
                <a:spcPct val="0"/>
              </a:spcAft>
            </a:pPr>
            <a:r>
              <a:rPr lang="es-EC" altLang="es-EC" sz="1200" b="1" i="1" dirty="0">
                <a:solidFill>
                  <a:srgbClr val="000000"/>
                </a:solidFill>
                <a:latin typeface="Arial"/>
                <a:ea typeface="Calibri" panose="020F0502020204030204" pitchFamily="34" charset="0"/>
                <a:cs typeface="Times New Roman" panose="02020603050405020304" pitchFamily="18" charset="0"/>
              </a:rPr>
              <a:t>F</a:t>
            </a:r>
            <a:r>
              <a:rPr lang="es-EC" altLang="es-EC" sz="1200" b="1" i="1" dirty="0" bmk="">
                <a:solidFill>
                  <a:srgbClr val="000000"/>
                </a:solidFill>
                <a:latin typeface="Arial"/>
                <a:ea typeface="Calibri" panose="020F0502020204030204" pitchFamily="34" charset="0"/>
                <a:cs typeface="Times New Roman" panose="02020603050405020304" pitchFamily="18" charset="0"/>
              </a:rPr>
              <a:t>igura </a:t>
            </a:r>
            <a:r>
              <a:rPr lang="es-EC" altLang="es-EC" sz="1200" b="1" i="1" dirty="0" bmk="_Toc6180997">
                <a:solidFill>
                  <a:srgbClr val="000000"/>
                </a:solidFill>
                <a:latin typeface="Arial"/>
                <a:ea typeface="Calibri" panose="020F0502020204030204" pitchFamily="34" charset="0"/>
                <a:cs typeface="Times New Roman" panose="02020603050405020304" pitchFamily="18" charset="0"/>
              </a:rPr>
              <a:t>1</a:t>
            </a:r>
            <a:r>
              <a:rPr lang="es-EC" altLang="es-EC" sz="1200" i="1" dirty="0" bmk="_Toc6180997">
                <a:solidFill>
                  <a:srgbClr val="000000"/>
                </a:solidFill>
                <a:latin typeface="Arial"/>
                <a:ea typeface="Calibri" panose="020F0502020204030204" pitchFamily="34" charset="0"/>
                <a:cs typeface="Times New Roman" panose="02020603050405020304" pitchFamily="18" charset="0"/>
              </a:rPr>
              <a:t>. </a:t>
            </a:r>
            <a:r>
              <a:rPr lang="es-EC" altLang="es-EC" sz="1200" dirty="0" bmk="_Toc6180997">
                <a:solidFill>
                  <a:srgbClr val="000000"/>
                </a:solidFill>
                <a:latin typeface="Arial"/>
                <a:ea typeface="Calibri" panose="020F0502020204030204" pitchFamily="34" charset="0"/>
                <a:cs typeface="Times New Roman" panose="02020603050405020304" pitchFamily="18" charset="0"/>
              </a:rPr>
              <a:t>Arquitectura de la Microrred Electrotérmica.</a:t>
            </a:r>
            <a:endParaRPr lang="es-EC" altLang="es-EC" sz="800" dirty="0">
              <a:solidFill>
                <a:srgbClr val="000000"/>
              </a:solidFill>
              <a:latin typeface="Arial"/>
            </a:endParaRPr>
          </a:p>
          <a:p>
            <a:pPr algn="ctr" eaLnBrk="0" fontAlgn="base" hangingPunct="0">
              <a:spcBef>
                <a:spcPct val="0"/>
              </a:spcBef>
              <a:spcAft>
                <a:spcPct val="0"/>
              </a:spcAft>
            </a:pPr>
            <a:r>
              <a:rPr lang="es-EC" altLang="es-EC" sz="1000" dirty="0">
                <a:solidFill>
                  <a:srgbClr val="000000"/>
                </a:solidFill>
                <a:latin typeface="Arial"/>
                <a:ea typeface="Calibri" panose="020F0502020204030204" pitchFamily="34" charset="0"/>
                <a:cs typeface="Times New Roman" panose="02020603050405020304" pitchFamily="18" charset="0"/>
              </a:rPr>
              <a:t>Fuente: (D. Arcos-Avilés, Sotomayor, et al., 2017) ©2017 IEEE</a:t>
            </a:r>
            <a:endParaRPr lang="es-EC" altLang="es-EC" dirty="0">
              <a:solidFill>
                <a:srgbClr val="000000"/>
              </a:solidFill>
              <a:latin typeface="Arial"/>
            </a:endParaRPr>
          </a:p>
        </p:txBody>
      </p:sp>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Microrred</a:t>
            </a:r>
            <a:r>
              <a:rPr kumimoji="0" lang="es-ES" sz="3600" i="0" u="none" strike="noStrike" kern="1200" cap="none" spc="0" normalizeH="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Electrotérmica</a:t>
            </a:r>
            <a:endParaRPr kumimoji="0" lang="es-ES" sz="360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
        <p:nvSpPr>
          <p:cNvPr id="17" name="Rectángulo 16">
            <a:extLst>
              <a:ext uri="{FF2B5EF4-FFF2-40B4-BE49-F238E27FC236}">
                <a16:creationId xmlns:a16="http://schemas.microsoft.com/office/drawing/2014/main" id="{962F7116-2D59-48AB-8790-8A07A7C27EFF}"/>
              </a:ext>
            </a:extLst>
          </p:cNvPr>
          <p:cNvSpPr/>
          <p:nvPr/>
        </p:nvSpPr>
        <p:spPr>
          <a:xfrm>
            <a:off x="687505" y="984358"/>
            <a:ext cx="5905800" cy="1025922"/>
          </a:xfrm>
          <a:prstGeom prst="rect">
            <a:avLst/>
          </a:prstGeom>
        </p:spPr>
        <p:txBody>
          <a:bodyPr wrap="square">
            <a:spAutoFit/>
          </a:bodyPr>
          <a:lstStyle/>
          <a:p>
            <a:pPr marL="342900" indent="-342900" algn="just" defTabSz="457200">
              <a:lnSpc>
                <a:spcPct val="150000"/>
              </a:lnSpc>
              <a:spcAft>
                <a:spcPts val="800"/>
              </a:spcAft>
              <a:buFont typeface="Symbol" panose="05050102010706020507" pitchFamily="18" charset="2"/>
              <a:buChar char=""/>
            </a:pPr>
            <a:r>
              <a:rPr lang="es-EC" b="1" dirty="0">
                <a:solidFill>
                  <a:srgbClr val="000000"/>
                </a:solidFill>
                <a:latin typeface="Arial"/>
              </a:rPr>
              <a:t>Sistema doméstico de agua caliente sanitaria</a:t>
            </a:r>
            <a:r>
              <a:rPr lang="es-EC" b="1" dirty="0">
                <a:solidFill>
                  <a:srgbClr val="000000"/>
                </a:solidFill>
                <a:latin typeface="Arial"/>
                <a:ea typeface="Calibri" panose="020F0502020204030204" pitchFamily="34" charset="0"/>
                <a:cs typeface="Times New Roman" panose="02020603050405020304" pitchFamily="18" charset="0"/>
              </a:rPr>
              <a:t>:</a:t>
            </a:r>
          </a:p>
          <a:p>
            <a:pPr algn="just" defTabSz="457200">
              <a:lnSpc>
                <a:spcPct val="150000"/>
              </a:lnSpc>
              <a:spcAft>
                <a:spcPts val="800"/>
              </a:spcAft>
            </a:pPr>
            <a:r>
              <a:rPr lang="es-EC" b="1" dirty="0">
                <a:solidFill>
                  <a:srgbClr val="000000"/>
                </a:solidFill>
                <a:latin typeface="Arial"/>
                <a:ea typeface="Calibri" panose="020F0502020204030204" pitchFamily="34" charset="0"/>
                <a:cs typeface="Times New Roman" panose="02020603050405020304" pitchFamily="18" charset="0"/>
              </a:rPr>
              <a:t> </a:t>
            </a:r>
          </a:p>
        </p:txBody>
      </p:sp>
      <p:sp>
        <p:nvSpPr>
          <p:cNvPr id="19" name="Rectángulo 18">
            <a:extLst>
              <a:ext uri="{FF2B5EF4-FFF2-40B4-BE49-F238E27FC236}">
                <a16:creationId xmlns:a16="http://schemas.microsoft.com/office/drawing/2014/main" id="{C25B630B-2F71-4B6A-881A-649E84EBE284}"/>
              </a:ext>
            </a:extLst>
          </p:cNvPr>
          <p:cNvSpPr/>
          <p:nvPr/>
        </p:nvSpPr>
        <p:spPr>
          <a:xfrm>
            <a:off x="1086453" y="1374283"/>
            <a:ext cx="5155772" cy="507831"/>
          </a:xfrm>
          <a:prstGeom prst="rect">
            <a:avLst/>
          </a:prstGeom>
        </p:spPr>
        <p:txBody>
          <a:bodyPr wrap="square">
            <a:spAutoFit/>
          </a:bodyPr>
          <a:lstStyle/>
          <a:p>
            <a:pPr marL="342900" indent="-342900" algn="just" defTabSz="457200">
              <a:lnSpc>
                <a:spcPct val="150000"/>
              </a:lnSpc>
              <a:spcAft>
                <a:spcPts val="800"/>
              </a:spcAft>
              <a:buFont typeface="Wingdings" panose="05000000000000000000" pitchFamily="2" charset="2"/>
              <a:buChar char="q"/>
            </a:pPr>
            <a:r>
              <a:rPr lang="es-EC" dirty="0">
                <a:solidFill>
                  <a:srgbClr val="000000"/>
                </a:solidFill>
                <a:latin typeface="Arial (Cuerpo)"/>
                <a:ea typeface="Calibri" panose="020F0502020204030204" pitchFamily="34" charset="0"/>
                <a:cs typeface="Times New Roman" panose="02020603050405020304" pitchFamily="18" charset="0"/>
              </a:rPr>
              <a:t>Calentador eléctrico de agua (EWH) → 2 kW</a:t>
            </a:r>
          </a:p>
        </p:txBody>
      </p:sp>
      <p:sp>
        <p:nvSpPr>
          <p:cNvPr id="20" name="Rectángulo 19">
            <a:extLst>
              <a:ext uri="{FF2B5EF4-FFF2-40B4-BE49-F238E27FC236}">
                <a16:creationId xmlns:a16="http://schemas.microsoft.com/office/drawing/2014/main" id="{D50EEB58-9643-4A56-AE09-678526F7FEFB}"/>
              </a:ext>
            </a:extLst>
          </p:cNvPr>
          <p:cNvSpPr/>
          <p:nvPr/>
        </p:nvSpPr>
        <p:spPr>
          <a:xfrm>
            <a:off x="1086453" y="1746576"/>
            <a:ext cx="4370309" cy="507831"/>
          </a:xfrm>
          <a:prstGeom prst="rect">
            <a:avLst/>
          </a:prstGeom>
        </p:spPr>
        <p:txBody>
          <a:bodyPr wrap="square">
            <a:spAutoFit/>
          </a:bodyPr>
          <a:lstStyle/>
          <a:p>
            <a:pPr marL="342900" indent="-342900" algn="just" defTabSz="457200">
              <a:lnSpc>
                <a:spcPct val="150000"/>
              </a:lnSpc>
              <a:spcAft>
                <a:spcPts val="800"/>
              </a:spcAft>
              <a:buFont typeface="Wingdings" panose="05000000000000000000" pitchFamily="2" charset="2"/>
              <a:buChar char="q"/>
            </a:pPr>
            <a:r>
              <a:rPr lang="es-EC" dirty="0">
                <a:solidFill>
                  <a:srgbClr val="000000"/>
                </a:solidFill>
                <a:latin typeface="Arial (Cuerpo)"/>
                <a:ea typeface="Calibri" panose="020F0502020204030204" pitchFamily="34" charset="0"/>
                <a:cs typeface="Times New Roman" panose="02020603050405020304" pitchFamily="18" charset="0"/>
              </a:rPr>
              <a:t>Colectores solares térmicos → 2 kW</a:t>
            </a:r>
          </a:p>
        </p:txBody>
      </p:sp>
      <p:sp>
        <p:nvSpPr>
          <p:cNvPr id="21" name="Rectángulo 20">
            <a:extLst>
              <a:ext uri="{FF2B5EF4-FFF2-40B4-BE49-F238E27FC236}">
                <a16:creationId xmlns:a16="http://schemas.microsoft.com/office/drawing/2014/main" id="{87A83CEB-503C-49AA-B689-ECF72B83B4B1}"/>
              </a:ext>
            </a:extLst>
          </p:cNvPr>
          <p:cNvSpPr/>
          <p:nvPr/>
        </p:nvSpPr>
        <p:spPr>
          <a:xfrm>
            <a:off x="1086449" y="2214375"/>
            <a:ext cx="5394561" cy="369332"/>
          </a:xfrm>
          <a:prstGeom prst="rect">
            <a:avLst/>
          </a:prstGeom>
        </p:spPr>
        <p:txBody>
          <a:bodyPr wrap="square">
            <a:spAutoFit/>
          </a:bodyPr>
          <a:lstStyle/>
          <a:p>
            <a:pPr marL="285750" indent="-285750" defTabSz="457200">
              <a:buFont typeface="Wingdings" panose="05000000000000000000" pitchFamily="2" charset="2"/>
              <a:buChar char="q"/>
            </a:pPr>
            <a:r>
              <a:rPr lang="es-EC" dirty="0">
                <a:solidFill>
                  <a:srgbClr val="000000"/>
                </a:solidFill>
                <a:latin typeface="Arial"/>
                <a:ea typeface="Calibri" panose="020F0502020204030204" pitchFamily="34" charset="0"/>
                <a:cs typeface="Times New Roman" panose="02020603050405020304" pitchFamily="18" charset="0"/>
              </a:rPr>
              <a:t>Sistema de almacenamiento térmico </a:t>
            </a:r>
            <a:r>
              <a:rPr lang="es-EC" dirty="0">
                <a:solidFill>
                  <a:srgbClr val="000000"/>
                </a:solidFill>
                <a:latin typeface="Arial (Cuerpo)"/>
                <a:ea typeface="Calibri" panose="020F0502020204030204" pitchFamily="34" charset="0"/>
                <a:cs typeface="Times New Roman" panose="02020603050405020304" pitchFamily="18" charset="0"/>
              </a:rPr>
              <a:t>→</a:t>
            </a:r>
            <a:r>
              <a:rPr lang="es-EC" dirty="0">
                <a:solidFill>
                  <a:srgbClr val="000000"/>
                </a:solidFill>
                <a:latin typeface="Arial"/>
                <a:ea typeface="Calibri" panose="020F0502020204030204" pitchFamily="34" charset="0"/>
                <a:cs typeface="Times New Roman" panose="02020603050405020304" pitchFamily="18" charset="0"/>
              </a:rPr>
              <a:t> 800 L</a:t>
            </a:r>
            <a:endParaRPr lang="es-EC" dirty="0">
              <a:solidFill>
                <a:srgbClr val="000000"/>
              </a:solidFill>
              <a:latin typeface="Arial"/>
            </a:endParaRPr>
          </a:p>
        </p:txBody>
      </p:sp>
      <p:sp>
        <p:nvSpPr>
          <p:cNvPr id="22" name="CuadroTexto 21">
            <a:extLst>
              <a:ext uri="{FF2B5EF4-FFF2-40B4-BE49-F238E27FC236}">
                <a16:creationId xmlns:a16="http://schemas.microsoft.com/office/drawing/2014/main" id="{288780F4-A167-4FA0-AB56-0CABE28D1A4C}"/>
              </a:ext>
            </a:extLst>
          </p:cNvPr>
          <p:cNvSpPr txBox="1"/>
          <p:nvPr/>
        </p:nvSpPr>
        <p:spPr>
          <a:xfrm>
            <a:off x="711625" y="2672838"/>
            <a:ext cx="4199467" cy="646331"/>
          </a:xfrm>
          <a:prstGeom prst="rect">
            <a:avLst/>
          </a:prstGeom>
          <a:noFill/>
        </p:spPr>
        <p:txBody>
          <a:bodyPr wrap="square" rtlCol="0">
            <a:spAutoFit/>
          </a:bodyPr>
          <a:lstStyle/>
          <a:p>
            <a:pPr algn="ctr" defTabSz="457200"/>
            <a:r>
              <a:rPr lang="es-EC" b="1" u="sng" dirty="0">
                <a:solidFill>
                  <a:srgbClr val="000000"/>
                </a:solidFill>
                <a:latin typeface="Arial"/>
              </a:rPr>
              <a:t>Objetivos de la Estrategia de Gestión Energética</a:t>
            </a:r>
          </a:p>
        </p:txBody>
      </p:sp>
      <p:sp>
        <p:nvSpPr>
          <p:cNvPr id="23" name="Rectángulo 22">
            <a:extLst>
              <a:ext uri="{FF2B5EF4-FFF2-40B4-BE49-F238E27FC236}">
                <a16:creationId xmlns:a16="http://schemas.microsoft.com/office/drawing/2014/main" id="{6850DF8A-B4DB-4899-9475-392E7035A950}"/>
              </a:ext>
            </a:extLst>
          </p:cNvPr>
          <p:cNvSpPr/>
          <p:nvPr/>
        </p:nvSpPr>
        <p:spPr>
          <a:xfrm>
            <a:off x="385224" y="4694816"/>
            <a:ext cx="5623434" cy="2041585"/>
          </a:xfrm>
          <a:prstGeom prst="rect">
            <a:avLst/>
          </a:prstGeom>
        </p:spPr>
        <p:txBody>
          <a:bodyPr wrap="square">
            <a:spAutoFit/>
          </a:bodyPr>
          <a:lstStyle/>
          <a:p>
            <a:pPr marL="285750" indent="-285750" algn="just" defTabSz="457200">
              <a:lnSpc>
                <a:spcPct val="150000"/>
              </a:lnSpc>
              <a:spcAft>
                <a:spcPts val="800"/>
              </a:spcAft>
              <a:buFont typeface="Arial" panose="020B0604020202020204" pitchFamily="34" charset="0"/>
              <a:buChar char="•"/>
            </a:pPr>
            <a:r>
              <a:rPr lang="es-EC" sz="1600" dirty="0">
                <a:solidFill>
                  <a:srgbClr val="000000"/>
                </a:solidFill>
                <a:latin typeface="Arial"/>
              </a:rPr>
              <a:t>Emplear la energía almacenada por el BEES para cubrir parte de la energía requerida por el EWH y mantener la temperatura del agua en el tanque en un rango de temperaturas máxima y mínima de 45</a:t>
            </a:r>
            <a:r>
              <a:rPr lang="es-EC" sz="1600" i="1" baseline="30000" dirty="0">
                <a:solidFill>
                  <a:srgbClr val="000000"/>
                </a:solidFill>
                <a:latin typeface="Arial"/>
              </a:rPr>
              <a:t>o</a:t>
            </a:r>
            <a:r>
              <a:rPr lang="es-EC" sz="1600" i="1" dirty="0">
                <a:solidFill>
                  <a:srgbClr val="000000"/>
                </a:solidFill>
                <a:latin typeface="Arial"/>
              </a:rPr>
              <a:t>C</a:t>
            </a:r>
            <a:r>
              <a:rPr lang="es-EC" sz="1600" dirty="0">
                <a:solidFill>
                  <a:srgbClr val="000000"/>
                </a:solidFill>
                <a:latin typeface="Arial"/>
              </a:rPr>
              <a:t> y 65</a:t>
            </a:r>
            <a:r>
              <a:rPr lang="es-EC" sz="1600" i="1" baseline="30000" dirty="0">
                <a:solidFill>
                  <a:srgbClr val="000000"/>
                </a:solidFill>
                <a:latin typeface="Arial"/>
              </a:rPr>
              <a:t>o</a:t>
            </a:r>
            <a:r>
              <a:rPr lang="es-EC" sz="1600" i="1" dirty="0">
                <a:solidFill>
                  <a:srgbClr val="000000"/>
                </a:solidFill>
                <a:latin typeface="Arial"/>
              </a:rPr>
              <a:t>C</a:t>
            </a:r>
            <a:r>
              <a:rPr lang="es-EC" sz="1600" i="1" dirty="0">
                <a:solidFill>
                  <a:srgbClr val="000000"/>
                </a:solidFill>
                <a:latin typeface="Arial"/>
                <a:cs typeface="Times New Roman" panose="02020603050405020304" pitchFamily="18" charset="0"/>
              </a:rPr>
              <a:t>.</a:t>
            </a:r>
            <a:endParaRPr lang="es-EC" sz="1600" dirty="0">
              <a:solidFill>
                <a:srgbClr val="000000"/>
              </a:solidFill>
              <a:latin typeface="Arial"/>
              <a:ea typeface="Calibri" panose="020F0502020204030204" pitchFamily="34" charset="0"/>
              <a:cs typeface="Times New Roman" panose="02020603050405020304" pitchFamily="18" charset="0"/>
            </a:endParaRPr>
          </a:p>
          <a:p>
            <a:pPr algn="just" defTabSz="457200">
              <a:lnSpc>
                <a:spcPct val="150000"/>
              </a:lnSpc>
              <a:spcAft>
                <a:spcPts val="800"/>
              </a:spcAft>
            </a:pPr>
            <a:r>
              <a:rPr lang="es-EC" sz="1600" dirty="0">
                <a:solidFill>
                  <a:srgbClr val="000000"/>
                </a:solidFill>
                <a:latin typeface="Arial"/>
                <a:ea typeface="Calibri" panose="020F0502020204030204" pitchFamily="34" charset="0"/>
                <a:cs typeface="Times New Roman" panose="02020603050405020304" pitchFamily="18" charset="0"/>
              </a:rPr>
              <a:t> </a:t>
            </a:r>
          </a:p>
        </p:txBody>
      </p:sp>
      <p:sp>
        <p:nvSpPr>
          <p:cNvPr id="24" name="Rectángulo 23">
            <a:extLst>
              <a:ext uri="{FF2B5EF4-FFF2-40B4-BE49-F238E27FC236}">
                <a16:creationId xmlns:a16="http://schemas.microsoft.com/office/drawing/2014/main" id="{E5A196B9-12BF-4326-B14B-0D15E14EDCBF}"/>
              </a:ext>
            </a:extLst>
          </p:cNvPr>
          <p:cNvSpPr/>
          <p:nvPr/>
        </p:nvSpPr>
        <p:spPr>
          <a:xfrm>
            <a:off x="413745" y="3246265"/>
            <a:ext cx="5552041" cy="1341240"/>
          </a:xfrm>
          <a:prstGeom prst="rect">
            <a:avLst/>
          </a:prstGeom>
        </p:spPr>
        <p:txBody>
          <a:bodyPr wrap="square">
            <a:spAutoFit/>
          </a:bodyPr>
          <a:lstStyle/>
          <a:p>
            <a:pPr marL="285750" indent="-285750" algn="just" defTabSz="457200">
              <a:lnSpc>
                <a:spcPct val="150000"/>
              </a:lnSpc>
              <a:spcAft>
                <a:spcPts val="800"/>
              </a:spcAft>
              <a:buFont typeface="Arial" panose="020B0604020202020204" pitchFamily="34" charset="0"/>
              <a:buChar char="•"/>
            </a:pPr>
            <a:r>
              <a:rPr lang="es-EC" sz="1600" dirty="0">
                <a:solidFill>
                  <a:srgbClr val="000000"/>
                </a:solidFill>
                <a:latin typeface="Arial"/>
              </a:rPr>
              <a:t>Minimizar las fluctuaciones perfil del potencia que la microrred intercambia con la red eléctrica</a:t>
            </a:r>
            <a:r>
              <a:rPr lang="es-EC" sz="1600" dirty="0">
                <a:solidFill>
                  <a:srgbClr val="000000"/>
                </a:solidFill>
                <a:latin typeface="Arial"/>
                <a:cs typeface="Times New Roman" panose="02020603050405020304" pitchFamily="18" charset="0"/>
              </a:rPr>
              <a:t>.</a:t>
            </a:r>
            <a:endParaRPr lang="es-EC" sz="1600" dirty="0">
              <a:solidFill>
                <a:srgbClr val="000000"/>
              </a:solidFill>
              <a:latin typeface="Arial"/>
              <a:ea typeface="Calibri" panose="020F0502020204030204" pitchFamily="34" charset="0"/>
              <a:cs typeface="Times New Roman" panose="02020603050405020304" pitchFamily="18" charset="0"/>
            </a:endParaRPr>
          </a:p>
          <a:p>
            <a:pPr algn="just" defTabSz="457200">
              <a:lnSpc>
                <a:spcPct val="150000"/>
              </a:lnSpc>
              <a:spcAft>
                <a:spcPts val="800"/>
              </a:spcAft>
            </a:pPr>
            <a:r>
              <a:rPr lang="es-EC" sz="1600" dirty="0">
                <a:solidFill>
                  <a:srgbClr val="000000"/>
                </a:solidFill>
                <a:latin typeface="Arial"/>
                <a:ea typeface="Calibri" panose="020F0502020204030204" pitchFamily="34" charset="0"/>
                <a:cs typeface="Times New Roman" panose="02020603050405020304" pitchFamily="18" charset="0"/>
              </a:rPr>
              <a:t> </a:t>
            </a:r>
          </a:p>
        </p:txBody>
      </p:sp>
      <p:sp>
        <p:nvSpPr>
          <p:cNvPr id="25" name="Rectángulo 24">
            <a:extLst>
              <a:ext uri="{FF2B5EF4-FFF2-40B4-BE49-F238E27FC236}">
                <a16:creationId xmlns:a16="http://schemas.microsoft.com/office/drawing/2014/main" id="{57E79EE5-DAAF-49F3-8F76-CC6404993E76}"/>
              </a:ext>
            </a:extLst>
          </p:cNvPr>
          <p:cNvSpPr/>
          <p:nvPr/>
        </p:nvSpPr>
        <p:spPr>
          <a:xfrm>
            <a:off x="407758" y="3993223"/>
            <a:ext cx="5455244" cy="830997"/>
          </a:xfrm>
          <a:prstGeom prst="rect">
            <a:avLst/>
          </a:prstGeom>
        </p:spPr>
        <p:txBody>
          <a:bodyPr wrap="square">
            <a:spAutoFit/>
          </a:bodyPr>
          <a:lstStyle/>
          <a:p>
            <a:pPr marL="285750" indent="-285750" algn="just" defTabSz="457200">
              <a:lnSpc>
                <a:spcPct val="150000"/>
              </a:lnSpc>
              <a:buFont typeface="Arial" panose="020B0604020202020204" pitchFamily="34" charset="0"/>
              <a:buChar char="•"/>
            </a:pPr>
            <a:r>
              <a:rPr lang="es-EC" sz="1600" dirty="0">
                <a:solidFill>
                  <a:srgbClr val="000000"/>
                </a:solidFill>
                <a:latin typeface="Arial"/>
                <a:ea typeface="Times New Roman" panose="02020603050405020304" pitchFamily="18" charset="0"/>
                <a:cs typeface="Times New Roman" panose="02020603050405020304" pitchFamily="18" charset="0"/>
              </a:rPr>
              <a:t>Mantener el valor central de SOC de la batería cercano al 75% de su capacidad nominal.</a:t>
            </a:r>
            <a:endParaRPr lang="es-EC" sz="1600" dirty="0">
              <a:solidFill>
                <a:srgbClr val="000000"/>
              </a:solidFill>
              <a:latin typeface="Arial"/>
            </a:endParaRPr>
          </a:p>
        </p:txBody>
      </p:sp>
    </p:spTree>
    <p:extLst>
      <p:ext uri="{BB962C8B-B14F-4D97-AF65-F5344CB8AC3E}">
        <p14:creationId xmlns:p14="http://schemas.microsoft.com/office/powerpoint/2010/main" val="67915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uadroTexto 5">
            <a:extLst>
              <a:ext uri="{FF2B5EF4-FFF2-40B4-BE49-F238E27FC236}">
                <a16:creationId xmlns:a16="http://schemas.microsoft.com/office/drawing/2014/main" id="{288780F4-A167-4FA0-AB56-0CABE28D1A4C}"/>
              </a:ext>
            </a:extLst>
          </p:cNvPr>
          <p:cNvSpPr txBox="1"/>
          <p:nvPr/>
        </p:nvSpPr>
        <p:spPr>
          <a:xfrm>
            <a:off x="495866" y="605594"/>
            <a:ext cx="1620957" cy="369332"/>
          </a:xfrm>
          <a:prstGeom prst="rect">
            <a:avLst/>
          </a:prstGeom>
          <a:noFill/>
        </p:spPr>
        <p:txBody>
          <a:bodyPr wrap="none" rtlCol="0">
            <a:spAutoFit/>
          </a:bodyPr>
          <a:lstStyle/>
          <a:p>
            <a:pPr defTabSz="457200"/>
            <a:r>
              <a:rPr lang="es-EC" b="1" dirty="0">
                <a:solidFill>
                  <a:srgbClr val="000000"/>
                </a:solidFill>
                <a:latin typeface="Arial"/>
              </a:rPr>
              <a:t>Arquitectura </a:t>
            </a:r>
          </a:p>
        </p:txBody>
      </p:sp>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7208801" y="56574"/>
            <a:ext cx="4806736" cy="561047"/>
          </a:xfrm>
          <a:prstGeom prst="rect">
            <a:avLst/>
          </a:prstGeom>
        </p:spPr>
        <p:txBody>
          <a:bodyPr>
            <a:normAutofit fontScale="675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Estrategia de </a:t>
            </a:r>
            <a:r>
              <a:rPr kumimoji="0" lang="es-ES" sz="3600" i="0" u="none" strike="noStrike" kern="1200" cap="none" spc="0" normalizeH="0" baseline="0" noProof="0" dirty="0" err="1"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Gesti</a:t>
            </a:r>
            <a:r>
              <a:rPr lang="es-ES" sz="3600" cap="none" dirty="0" err="1" smtClean="0">
                <a:effectLst>
                  <a:outerShdw blurRad="38100" dist="38100" dir="2700000" algn="tl">
                    <a:srgbClr val="000000">
                      <a:alpha val="43137"/>
                    </a:srgbClr>
                  </a:outerShdw>
                </a:effectLst>
                <a:latin typeface="Rockwell (Body)"/>
              </a:rPr>
              <a:t>ón</a:t>
            </a:r>
            <a:r>
              <a:rPr lang="es-ES" sz="3600" cap="none" dirty="0" smtClean="0">
                <a:effectLst>
                  <a:outerShdw blurRad="38100" dist="38100" dir="2700000" algn="tl">
                    <a:srgbClr val="000000">
                      <a:alpha val="43137"/>
                    </a:srgbClr>
                  </a:outerShdw>
                </a:effectLst>
                <a:latin typeface="Rockwell (Body)"/>
              </a:rPr>
              <a:t> Energética</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pic>
        <p:nvPicPr>
          <p:cNvPr id="26" name="Imagen 25"/>
          <p:cNvPicPr/>
          <p:nvPr/>
        </p:nvPicPr>
        <p:blipFill>
          <a:blip r:embed="rId5">
            <a:extLst>
              <a:ext uri="{28A0092B-C50C-407E-A947-70E740481C1C}">
                <a14:useLocalDpi xmlns:a14="http://schemas.microsoft.com/office/drawing/2010/main" val="0"/>
              </a:ext>
            </a:extLst>
          </a:blip>
          <a:stretch>
            <a:fillRect/>
          </a:stretch>
        </p:blipFill>
        <p:spPr>
          <a:xfrm>
            <a:off x="6737638" y="778970"/>
            <a:ext cx="5117478" cy="4659304"/>
          </a:xfrm>
          <a:prstGeom prst="rect">
            <a:avLst/>
          </a:prstGeom>
        </p:spPr>
      </p:pic>
      <p:sp>
        <p:nvSpPr>
          <p:cNvPr id="27" name="Rectángulo 26"/>
          <p:cNvSpPr/>
          <p:nvPr/>
        </p:nvSpPr>
        <p:spPr>
          <a:xfrm>
            <a:off x="7208801" y="5392442"/>
            <a:ext cx="4790647" cy="646331"/>
          </a:xfrm>
          <a:prstGeom prst="rect">
            <a:avLst/>
          </a:prstGeom>
        </p:spPr>
        <p:txBody>
          <a:bodyPr wrap="square">
            <a:spAutoFit/>
          </a:bodyPr>
          <a:lstStyle/>
          <a:p>
            <a:pPr defTabSz="457200"/>
            <a:r>
              <a:rPr lang="es-EC" altLang="es-EC" sz="1200" b="1" i="1" dirty="0">
                <a:solidFill>
                  <a:srgbClr val="000000"/>
                </a:solidFill>
                <a:latin typeface="Arial"/>
                <a:ea typeface="Calibri" panose="020F0502020204030204" pitchFamily="34" charset="0"/>
                <a:cs typeface="Times New Roman" panose="02020603050405020304" pitchFamily="18" charset="0"/>
              </a:rPr>
              <a:t>F</a:t>
            </a:r>
            <a:r>
              <a:rPr lang="es-EC" altLang="es-EC" sz="1200" b="1" i="1" dirty="0" bmk="">
                <a:solidFill>
                  <a:srgbClr val="000000"/>
                </a:solidFill>
                <a:latin typeface="Arial"/>
                <a:ea typeface="Calibri" panose="020F0502020204030204" pitchFamily="34" charset="0"/>
                <a:cs typeface="Times New Roman" panose="02020603050405020304" pitchFamily="18" charset="0"/>
              </a:rPr>
              <a:t>igura </a:t>
            </a:r>
            <a:r>
              <a:rPr lang="es-EC" altLang="es-EC" sz="1200" b="1" i="1" dirty="0" bmk="_Toc6180997">
                <a:solidFill>
                  <a:srgbClr val="000000"/>
                </a:solidFill>
                <a:latin typeface="Arial"/>
                <a:ea typeface="Calibri" panose="020F0502020204030204" pitchFamily="34" charset="0"/>
                <a:cs typeface="Times New Roman" panose="02020603050405020304" pitchFamily="18" charset="0"/>
              </a:rPr>
              <a:t>2</a:t>
            </a:r>
            <a:r>
              <a:rPr lang="es-EC" altLang="es-EC" sz="1200" i="1" dirty="0" bmk="_Toc6180997">
                <a:solidFill>
                  <a:srgbClr val="000000"/>
                </a:solidFill>
                <a:latin typeface="Arial"/>
                <a:ea typeface="Calibri" panose="020F0502020204030204" pitchFamily="34" charset="0"/>
                <a:cs typeface="Times New Roman" panose="02020603050405020304" pitchFamily="18" charset="0"/>
              </a:rPr>
              <a:t>.  </a:t>
            </a:r>
            <a:r>
              <a:rPr lang="es-ES" sz="1200" dirty="0" bmk="_Toc6180997">
                <a:solidFill>
                  <a:srgbClr val="000000"/>
                </a:solidFill>
                <a:latin typeface="Arial"/>
                <a:ea typeface="Calibri" panose="020F0502020204030204" pitchFamily="34" charset="0"/>
                <a:cs typeface="Times New Roman" panose="02020603050405020304" pitchFamily="18" charset="0"/>
              </a:rPr>
              <a:t>Microrred </a:t>
            </a:r>
            <a:r>
              <a:rPr lang="es-ES" sz="1200" dirty="0" bmk="_Toc6180997">
                <a:solidFill>
                  <a:srgbClr val="000000"/>
                </a:solidFill>
                <a:latin typeface="Arial"/>
                <a:ea typeface="Calibri" panose="020F0502020204030204" pitchFamily="34" charset="0"/>
                <a:cs typeface="Times New Roman" panose="02020603050405020304" pitchFamily="18" charset="0"/>
              </a:rPr>
              <a:t>electrotérmica residencial conectada a la red </a:t>
            </a:r>
            <a:r>
              <a:rPr lang="es-ES" sz="1200" dirty="0" bmk="_Toc6180997">
                <a:solidFill>
                  <a:srgbClr val="000000"/>
                </a:solidFill>
                <a:latin typeface="Arial"/>
                <a:ea typeface="Calibri" panose="020F0502020204030204" pitchFamily="34" charset="0"/>
                <a:cs typeface="Times New Roman" panose="02020603050405020304" pitchFamily="18" charset="0"/>
              </a:rPr>
              <a:t>residencial </a:t>
            </a:r>
          </a:p>
          <a:p>
            <a:pPr defTabSz="457200"/>
            <a:r>
              <a:rPr lang="es-ES" altLang="en-US" sz="1200" dirty="0" bmk="_Toc6180997">
                <a:solidFill>
                  <a:srgbClr val="000000"/>
                </a:solidFill>
                <a:latin typeface="Arial"/>
                <a:ea typeface="Times New Roman" panose="02020603050405020304" pitchFamily="18" charset="0"/>
                <a:cs typeface="Times New Roman" panose="02020603050405020304" pitchFamily="18" charset="0"/>
              </a:rPr>
              <a:t>Fuente: </a:t>
            </a:r>
            <a:r>
              <a:rPr lang="es-ES" altLang="en-US" sz="1200" dirty="0">
                <a:solidFill>
                  <a:srgbClr val="000000"/>
                </a:solidFill>
                <a:latin typeface="Arial"/>
                <a:ea typeface="Times New Roman" panose="02020603050405020304" pitchFamily="18" charset="0"/>
                <a:cs typeface="Times New Roman" panose="02020603050405020304" pitchFamily="18" charset="0"/>
              </a:rPr>
              <a:t>(Diego </a:t>
            </a:r>
            <a:r>
              <a:rPr lang="es-ES" altLang="en-US" sz="1200" dirty="0">
                <a:solidFill>
                  <a:srgbClr val="000000"/>
                </a:solidFill>
                <a:latin typeface="Arial"/>
                <a:ea typeface="Times New Roman" panose="02020603050405020304" pitchFamily="18" charset="0"/>
                <a:cs typeface="Times New Roman" panose="02020603050405020304" pitchFamily="18" charset="0"/>
              </a:rPr>
              <a:t>Arcos-</a:t>
            </a:r>
            <a:r>
              <a:rPr lang="es-ES" altLang="en-US" sz="1200" dirty="0" err="1">
                <a:solidFill>
                  <a:srgbClr val="000000"/>
                </a:solidFill>
                <a:latin typeface="Arial"/>
                <a:ea typeface="Times New Roman" panose="02020603050405020304" pitchFamily="18" charset="0"/>
                <a:cs typeface="Times New Roman" panose="02020603050405020304" pitchFamily="18" charset="0"/>
              </a:rPr>
              <a:t>Aviles</a:t>
            </a:r>
            <a:r>
              <a:rPr lang="es-ES" altLang="en-US" sz="1200" dirty="0">
                <a:solidFill>
                  <a:srgbClr val="000000"/>
                </a:solidFill>
                <a:latin typeface="Arial"/>
                <a:ea typeface="Times New Roman" panose="02020603050405020304" pitchFamily="18" charset="0"/>
                <a:cs typeface="Times New Roman" panose="02020603050405020304" pitchFamily="18" charset="0"/>
              </a:rPr>
              <a:t>, Pascual, et al., 2018)</a:t>
            </a:r>
            <a:r>
              <a:rPr lang="en-US" altLang="en-US" sz="800" dirty="0">
                <a:solidFill>
                  <a:srgbClr val="000000"/>
                </a:solidFill>
                <a:latin typeface="Arial"/>
              </a:rPr>
              <a:t> </a:t>
            </a:r>
            <a:endParaRPr lang="en-US" sz="1200" dirty="0" bmk="_Toc6180997">
              <a:solidFill>
                <a:srgbClr val="000000"/>
              </a:solidFill>
              <a:latin typeface="Arial"/>
              <a:ea typeface="Calibri" panose="020F0502020204030204" pitchFamily="34" charset="0"/>
              <a:cs typeface="Times New Roman" panose="02020603050405020304" pitchFamily="18" charset="0"/>
            </a:endParaRPr>
          </a:p>
        </p:txBody>
      </p:sp>
      <p:sp>
        <p:nvSpPr>
          <p:cNvPr id="28" name="Rectángulo 27"/>
          <p:cNvSpPr/>
          <p:nvPr/>
        </p:nvSpPr>
        <p:spPr>
          <a:xfrm>
            <a:off x="263008" y="1089635"/>
            <a:ext cx="6395497" cy="1477328"/>
          </a:xfrm>
          <a:prstGeom prst="rect">
            <a:avLst/>
          </a:prstGeom>
        </p:spPr>
        <p:txBody>
          <a:bodyPr wrap="square">
            <a:spAutoFit/>
          </a:bodyPr>
          <a:lstStyle/>
          <a:p>
            <a:pPr marL="285750" indent="-285750" algn="just" defTabSz="457200">
              <a:buFont typeface="Arial" panose="020B0604020202020204" pitchFamily="34" charset="0"/>
              <a:buChar char="•"/>
            </a:pP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El EMS basado en </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Fuzzy, e</a:t>
            </a:r>
            <a:r>
              <a:rPr lang="es-E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stá </a:t>
            </a:r>
            <a:r>
              <a:rPr lang="es-E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compuesta de los siguientes bloques: EWH Control, Filtro CMA, Filtro 3H</a:t>
            </a:r>
            <a:r>
              <a:rPr lang="es-E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Filtro pasa bajos, Estimador SOC y el bloque 6 que pertenece al FLC.</a:t>
            </a:r>
            <a:r>
              <a:rPr lang="en-US" altLang="en-US" dirty="0">
                <a:solidFill>
                  <a:srgbClr val="000000"/>
                </a:solidFill>
                <a:latin typeface="Arial" panose="020B0604020202020204" pitchFamily="34" charset="0"/>
                <a:cs typeface="Arial" panose="020B0604020202020204" pitchFamily="34" charset="0"/>
              </a:rPr>
              <a:t> </a:t>
            </a:r>
          </a:p>
          <a:p>
            <a:pPr algn="just" defTabSz="457200"/>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00000"/>
              </a:solidFill>
              <a:latin typeface="Arial" panose="020B0604020202020204" pitchFamily="34" charset="0"/>
              <a:cs typeface="Arial" panose="020B0604020202020204" pitchFamily="34" charset="0"/>
            </a:endParaRPr>
          </a:p>
        </p:txBody>
      </p:sp>
      <p:sp>
        <p:nvSpPr>
          <p:cNvPr id="29" name="Rectángulo 28"/>
          <p:cNvSpPr/>
          <p:nvPr/>
        </p:nvSpPr>
        <p:spPr>
          <a:xfrm>
            <a:off x="234417" y="2491692"/>
            <a:ext cx="6218906" cy="923330"/>
          </a:xfrm>
          <a:prstGeom prst="rect">
            <a:avLst/>
          </a:prstGeom>
        </p:spPr>
        <p:txBody>
          <a:bodyPr wrap="square">
            <a:spAutoFit/>
          </a:bodyPr>
          <a:lstStyle/>
          <a:p>
            <a:pPr marL="285750" indent="-285750" algn="just" defTabSz="457200">
              <a:buFont typeface="Arial" panose="020B0604020202020204" pitchFamily="34" charset="0"/>
              <a:buChar char="•"/>
            </a:pP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Asume un sistema </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de inferencia basado en Mamdani y método de </a:t>
            </a:r>
            <a:r>
              <a:rPr lang="es-E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defuzzificación</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de centroide con dos entradas, una salida y 25 reglas</a:t>
            </a:r>
            <a:endParaRPr lang="en-US" dirty="0">
              <a:solidFill>
                <a:srgbClr val="000000"/>
              </a:solidFill>
              <a:latin typeface="Arial" panose="020B0604020202020204" pitchFamily="34" charset="0"/>
              <a:cs typeface="Arial" panose="020B0604020202020204" pitchFamily="34" charset="0"/>
            </a:endParaRPr>
          </a:p>
        </p:txBody>
      </p:sp>
      <p:sp>
        <p:nvSpPr>
          <p:cNvPr id="30" name="Rectángulo 29"/>
          <p:cNvSpPr/>
          <p:nvPr/>
        </p:nvSpPr>
        <p:spPr>
          <a:xfrm>
            <a:off x="173573" y="3664702"/>
            <a:ext cx="6436991" cy="923330"/>
          </a:xfrm>
          <a:prstGeom prst="rect">
            <a:avLst/>
          </a:prstGeom>
        </p:spPr>
        <p:txBody>
          <a:bodyPr wrap="square">
            <a:spAutoFit/>
          </a:bodyPr>
          <a:lstStyle/>
          <a:p>
            <a:pPr marL="285750" indent="-285750" algn="just" defTabSz="457200">
              <a:buFont typeface="Arial" panose="020B0604020202020204" pitchFamily="34" charset="0"/>
              <a:buChar char="•"/>
            </a:pP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Todos los parámetros de lógica difusa como las </a:t>
            </a:r>
            <a:r>
              <a:rPr lang="es-E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MFs</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y mapeo se ajustan para minimizar un conjunto de </a:t>
            </a:r>
            <a:r>
              <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rPr>
              <a:t>criterios de calidad. </a:t>
            </a:r>
            <a:endParaRPr lang="en-US" b="1"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1" name="Rectángulo 30"/>
              <p:cNvSpPr/>
              <p:nvPr/>
            </p:nvSpPr>
            <p:spPr>
              <a:xfrm>
                <a:off x="394058" y="4699610"/>
                <a:ext cx="6376601" cy="1477328"/>
              </a:xfrm>
              <a:prstGeom prst="rect">
                <a:avLst/>
              </a:prstGeom>
            </p:spPr>
            <p:txBody>
              <a:bodyPr wrap="square">
                <a:spAutoFit/>
              </a:bodyPr>
              <a:lstStyle/>
              <a:p>
                <a:pPr algn="just" defTabSz="457200"/>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Los criterios de calidad son: pico máximo del perfil de red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s-ES" i="1"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G,MAX</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pico mínimo del perfil de red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s-ES" i="1"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G,MIN</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rango de variación de potencia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PVR</a:t>
                </a:r>
                <a14:m>
                  <m:oMath xmlns:m="http://schemas.openxmlformats.org/officeDocument/2006/math">
                    <m:r>
                      <a:rPr lang="es-ES" i="1">
                        <a:solidFill>
                          <a:srgbClr val="000000"/>
                        </a:solidFill>
                        <a:ea typeface="Times New Roman" panose="02020603050405020304" pitchFamily="18" charset="0"/>
                        <a:cs typeface="Times New Roman" panose="02020603050405020304" pitchFamily="18" charset="0"/>
                      </a:rPr>
                      <m:t> </m:t>
                    </m:r>
                  </m:oMath>
                </a14:m>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máxima rampa de potencia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MPD</a:t>
                </a:r>
                <a14:m>
                  <m:oMath xmlns:m="http://schemas.openxmlformats.org/officeDocument/2006/math">
                    <m:r>
                      <a:rPr lang="es-ES" i="1">
                        <a:solidFill>
                          <a:srgbClr val="000000"/>
                        </a:solidFill>
                        <a:ea typeface="Times New Roman" panose="02020603050405020304" pitchFamily="18" charset="0"/>
                        <a:cs typeface="Times New Roman" panose="02020603050405020304" pitchFamily="18" charset="0"/>
                      </a:rPr>
                      <m:t>,</m:t>
                    </m:r>
                  </m:oMath>
                </a14:m>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rampa de media potencia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APD</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y variabilidad del perfil de red </a:t>
                </a: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PPV</a:t>
                </a:r>
                <a:endParaRPr lang="en-US" dirty="0">
                  <a:solidFill>
                    <a:srgbClr val="000000"/>
                  </a:solidFill>
                  <a:latin typeface="Arial" panose="020B0604020202020204" pitchFamily="34" charset="0"/>
                  <a:cs typeface="Arial" panose="020B0604020202020204" pitchFamily="34" charset="0"/>
                </a:endParaRPr>
              </a:p>
            </p:txBody>
          </p:sp>
        </mc:Choice>
        <mc:Fallback>
          <p:sp>
            <p:nvSpPr>
              <p:cNvPr id="31" name="Rectángulo 30"/>
              <p:cNvSpPr>
                <a:spLocks noRot="1" noChangeAspect="1" noMove="1" noResize="1" noEditPoints="1" noAdjustHandles="1" noChangeArrowheads="1" noChangeShapeType="1" noTextEdit="1"/>
              </p:cNvSpPr>
              <p:nvPr/>
            </p:nvSpPr>
            <p:spPr>
              <a:xfrm>
                <a:off x="394058" y="4699610"/>
                <a:ext cx="6376601" cy="1477328"/>
              </a:xfrm>
              <a:prstGeom prst="rect">
                <a:avLst/>
              </a:prstGeom>
              <a:blipFill>
                <a:blip r:embed="rId6"/>
                <a:stretch>
                  <a:fillRect l="-860" t="-2479" r="-765" b="-5785"/>
                </a:stretch>
              </a:blipFill>
            </p:spPr>
            <p:txBody>
              <a:bodyPr/>
              <a:lstStyle/>
              <a:p>
                <a:r>
                  <a:rPr lang="en-US">
                    <a:noFill/>
                  </a:rPr>
                  <a:t> </a:t>
                </a:r>
              </a:p>
            </p:txBody>
          </p:sp>
        </mc:Fallback>
      </mc:AlternateContent>
    </p:spTree>
    <p:extLst>
      <p:ext uri="{BB962C8B-B14F-4D97-AF65-F5344CB8AC3E}">
        <p14:creationId xmlns:p14="http://schemas.microsoft.com/office/powerpoint/2010/main" val="134802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350551980"/>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101533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uadroTexto 5">
            <a:extLst>
              <a:ext uri="{FF2B5EF4-FFF2-40B4-BE49-F238E27FC236}">
                <a16:creationId xmlns:a16="http://schemas.microsoft.com/office/drawing/2014/main" id="{288780F4-A167-4FA0-AB56-0CABE28D1A4C}"/>
              </a:ext>
            </a:extLst>
          </p:cNvPr>
          <p:cNvSpPr txBox="1"/>
          <p:nvPr/>
        </p:nvSpPr>
        <p:spPr>
          <a:xfrm>
            <a:off x="495866" y="605594"/>
            <a:ext cx="4057521" cy="369332"/>
          </a:xfrm>
          <a:prstGeom prst="rect">
            <a:avLst/>
          </a:prstGeom>
          <a:noFill/>
        </p:spPr>
        <p:txBody>
          <a:bodyPr wrap="none" rtlCol="0">
            <a:spAutoFit/>
          </a:bodyPr>
          <a:lstStyle/>
          <a:p>
            <a:pPr defTabSz="457200"/>
            <a:r>
              <a:rPr lang="es-EC" b="1" dirty="0" smtClean="0">
                <a:solidFill>
                  <a:srgbClr val="000000"/>
                </a:solidFill>
                <a:latin typeface="Arial"/>
              </a:rPr>
              <a:t>Algoritmo de Evolución Diferencial </a:t>
            </a:r>
            <a:endParaRPr lang="es-EC" b="1" dirty="0">
              <a:solidFill>
                <a:srgbClr val="000000"/>
              </a:solidFill>
              <a:latin typeface="Arial"/>
            </a:endParaRPr>
          </a:p>
        </p:txBody>
      </p:sp>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graphicFrame>
        <p:nvGraphicFramePr>
          <p:cNvPr id="12" name="Diagrama 11"/>
          <p:cNvGraphicFramePr/>
          <p:nvPr>
            <p:extLst>
              <p:ext uri="{D42A27DB-BD31-4B8C-83A1-F6EECF244321}">
                <p14:modId xmlns:p14="http://schemas.microsoft.com/office/powerpoint/2010/main" val="1006305003"/>
              </p:ext>
            </p:extLst>
          </p:nvPr>
        </p:nvGraphicFramePr>
        <p:xfrm>
          <a:off x="336885" y="84268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uadroTexto 13">
            <a:extLst>
              <a:ext uri="{FF2B5EF4-FFF2-40B4-BE49-F238E27FC236}">
                <a16:creationId xmlns:a16="http://schemas.microsoft.com/office/drawing/2014/main" id="{288780F4-A167-4FA0-AB56-0CABE28D1A4C}"/>
              </a:ext>
            </a:extLst>
          </p:cNvPr>
          <p:cNvSpPr txBox="1"/>
          <p:nvPr/>
        </p:nvSpPr>
        <p:spPr>
          <a:xfrm>
            <a:off x="9068241" y="974926"/>
            <a:ext cx="2947296" cy="646331"/>
          </a:xfrm>
          <a:prstGeom prst="rect">
            <a:avLst/>
          </a:prstGeom>
          <a:noFill/>
        </p:spPr>
        <p:txBody>
          <a:bodyPr wrap="square" rtlCol="0">
            <a:spAutoFit/>
          </a:bodyPr>
          <a:lstStyle/>
          <a:p>
            <a:pPr defTabSz="457200"/>
            <a:r>
              <a:rPr lang="es-EC" dirty="0" smtClean="0">
                <a:solidFill>
                  <a:srgbClr val="000000"/>
                </a:solidFill>
                <a:latin typeface="Arial"/>
              </a:rPr>
              <a:t>El algoritmo DE consta de tres pasos principales:</a:t>
            </a:r>
            <a:endParaRPr lang="es-EC" dirty="0">
              <a:solidFill>
                <a:srgbClr val="000000"/>
              </a:solidFill>
              <a:latin typeface="Arial"/>
            </a:endParaRPr>
          </a:p>
        </p:txBody>
      </p:sp>
      <p:graphicFrame>
        <p:nvGraphicFramePr>
          <p:cNvPr id="3" name="Diagrama 2"/>
          <p:cNvGraphicFramePr/>
          <p:nvPr>
            <p:extLst>
              <p:ext uri="{D42A27DB-BD31-4B8C-83A1-F6EECF244321}">
                <p14:modId xmlns:p14="http://schemas.microsoft.com/office/powerpoint/2010/main" val="3706778145"/>
              </p:ext>
            </p:extLst>
          </p:nvPr>
        </p:nvGraphicFramePr>
        <p:xfrm>
          <a:off x="8807116" y="1978562"/>
          <a:ext cx="3208421" cy="32347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38220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uadroTexto 5">
            <a:extLst>
              <a:ext uri="{FF2B5EF4-FFF2-40B4-BE49-F238E27FC236}">
                <a16:creationId xmlns:a16="http://schemas.microsoft.com/office/drawing/2014/main" id="{288780F4-A167-4FA0-AB56-0CABE28D1A4C}"/>
              </a:ext>
            </a:extLst>
          </p:cNvPr>
          <p:cNvSpPr txBox="1"/>
          <p:nvPr/>
        </p:nvSpPr>
        <p:spPr>
          <a:xfrm>
            <a:off x="495866" y="605594"/>
            <a:ext cx="4057521" cy="369332"/>
          </a:xfrm>
          <a:prstGeom prst="rect">
            <a:avLst/>
          </a:prstGeom>
          <a:noFill/>
        </p:spPr>
        <p:txBody>
          <a:bodyPr wrap="none" rtlCol="0">
            <a:spAutoFit/>
          </a:bodyPr>
          <a:lstStyle/>
          <a:p>
            <a:pPr defTabSz="457200"/>
            <a:r>
              <a:rPr lang="es-EC" b="1" dirty="0" smtClean="0">
                <a:solidFill>
                  <a:srgbClr val="000000"/>
                </a:solidFill>
                <a:latin typeface="Arial"/>
              </a:rPr>
              <a:t>Algoritmo de Evolución Diferencial </a:t>
            </a:r>
            <a:endParaRPr lang="es-EC" b="1" dirty="0">
              <a:solidFill>
                <a:srgbClr val="000000"/>
              </a:solidFill>
              <a:latin typeface="Arial"/>
            </a:endParaRPr>
          </a:p>
        </p:txBody>
      </p:sp>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graphicFrame>
        <p:nvGraphicFramePr>
          <p:cNvPr id="3" name="Diagrama 2"/>
          <p:cNvGraphicFramePr/>
          <p:nvPr>
            <p:extLst>
              <p:ext uri="{D42A27DB-BD31-4B8C-83A1-F6EECF244321}">
                <p14:modId xmlns:p14="http://schemas.microsoft.com/office/powerpoint/2010/main" val="2914605539"/>
              </p:ext>
            </p:extLst>
          </p:nvPr>
        </p:nvGraphicFramePr>
        <p:xfrm>
          <a:off x="320843" y="974925"/>
          <a:ext cx="11694694" cy="49766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1075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4"/>
          <a:stretch>
            <a:fillRect/>
          </a:stretch>
        </p:blipFill>
        <p:spPr>
          <a:xfrm>
            <a:off x="-14288" y="-14288"/>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
        <p:nvSpPr>
          <p:cNvPr id="30" name="CuadroTexto 29">
            <a:extLst>
              <a:ext uri="{FF2B5EF4-FFF2-40B4-BE49-F238E27FC236}">
                <a16:creationId xmlns:a16="http://schemas.microsoft.com/office/drawing/2014/main" id="{288780F4-A167-4FA0-AB56-0CABE28D1A4C}"/>
              </a:ext>
            </a:extLst>
          </p:cNvPr>
          <p:cNvSpPr txBox="1"/>
          <p:nvPr/>
        </p:nvSpPr>
        <p:spPr>
          <a:xfrm>
            <a:off x="1641740" y="642937"/>
            <a:ext cx="4288353" cy="646331"/>
          </a:xfrm>
          <a:prstGeom prst="rect">
            <a:avLst/>
          </a:prstGeom>
          <a:noFill/>
        </p:spPr>
        <p:txBody>
          <a:bodyPr wrap="none" rtlCol="0">
            <a:spAutoFit/>
          </a:bodyPr>
          <a:lstStyle/>
          <a:p>
            <a:r>
              <a:rPr lang="es-EC" b="1" dirty="0">
                <a:latin typeface="Arial" panose="020B0604020202020204" pitchFamily="34" charset="0"/>
                <a:cs typeface="Arial" panose="020B0604020202020204" pitchFamily="34" charset="0"/>
              </a:rPr>
              <a:t>Definición de Parámetros a Optimizar</a:t>
            </a:r>
          </a:p>
          <a:p>
            <a:endParaRPr lang="es-EC" b="1" dirty="0">
              <a:latin typeface="Arial" panose="020B0604020202020204" pitchFamily="34" charset="0"/>
              <a:cs typeface="Arial" panose="020B0604020202020204" pitchFamily="34" charset="0"/>
            </a:endParaRPr>
          </a:p>
        </p:txBody>
      </p:sp>
      <p:sp>
        <p:nvSpPr>
          <p:cNvPr id="31" name="Rectangle 4">
            <a:extLst>
              <a:ext uri="{FF2B5EF4-FFF2-40B4-BE49-F238E27FC236}">
                <a16:creationId xmlns:a16="http://schemas.microsoft.com/office/drawing/2014/main" id="{5B36E4D2-3DFF-4BB0-A08B-2FA8D344DDD6}"/>
              </a:ext>
            </a:extLst>
          </p:cNvPr>
          <p:cNvSpPr>
            <a:spLocks noChangeArrowheads="1"/>
          </p:cNvSpPr>
          <p:nvPr/>
        </p:nvSpPr>
        <p:spPr bwMode="auto">
          <a:xfrm>
            <a:off x="2119154" y="6868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4AC684B3-B2E4-4A6D-9C36-9E6D9B6E56DE}"/>
              </a:ext>
            </a:extLst>
          </p:cNvPr>
          <p:cNvSpPr>
            <a:spLocks noChangeArrowheads="1"/>
          </p:cNvSpPr>
          <p:nvPr/>
        </p:nvSpPr>
        <p:spPr bwMode="auto">
          <a:xfrm>
            <a:off x="2794068" y="3639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graphicFrame>
        <p:nvGraphicFramePr>
          <p:cNvPr id="33" name="Objeto 32">
            <a:extLst>
              <a:ext uri="{FF2B5EF4-FFF2-40B4-BE49-F238E27FC236}">
                <a16:creationId xmlns:a16="http://schemas.microsoft.com/office/drawing/2014/main" id="{25ECCD99-2A19-4ECF-884C-03C3170063D0}"/>
              </a:ext>
            </a:extLst>
          </p:cNvPr>
          <p:cNvGraphicFramePr>
            <a:graphicFrameLocks noChangeAspect="1"/>
          </p:cNvGraphicFramePr>
          <p:nvPr>
            <p:extLst>
              <p:ext uri="{D42A27DB-BD31-4B8C-83A1-F6EECF244321}">
                <p14:modId xmlns:p14="http://schemas.microsoft.com/office/powerpoint/2010/main" val="183434687"/>
              </p:ext>
            </p:extLst>
          </p:nvPr>
        </p:nvGraphicFramePr>
        <p:xfrm>
          <a:off x="2338749" y="5600160"/>
          <a:ext cx="2894333" cy="346212"/>
        </p:xfrm>
        <a:graphic>
          <a:graphicData uri="http://schemas.openxmlformats.org/presentationml/2006/ole">
            <mc:AlternateContent xmlns:mc="http://schemas.openxmlformats.org/markup-compatibility/2006">
              <mc:Choice xmlns:v="urn:schemas-microsoft-com:vml" Requires="v">
                <p:oleObj spid="_x0000_s4120" name="Equation" r:id="rId6" imgW="1981200" imgH="241300" progId="Equation.DSMT4">
                  <p:embed/>
                </p:oleObj>
              </mc:Choice>
              <mc:Fallback>
                <p:oleObj name="Equation" r:id="rId6" imgW="1981200" imgH="241300" progId="Equation.DSMT4">
                  <p:embed/>
                  <p:pic>
                    <p:nvPicPr>
                      <p:cNvPr id="9" name="Objeto 8">
                        <a:extLst>
                          <a:ext uri="{FF2B5EF4-FFF2-40B4-BE49-F238E27FC236}">
                            <a16:creationId xmlns:a16="http://schemas.microsoft.com/office/drawing/2014/main" id="{25ECCD99-2A19-4ECF-884C-03C3170063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749" y="5600160"/>
                        <a:ext cx="2894333" cy="346212"/>
                      </a:xfrm>
                      <a:prstGeom prst="rect">
                        <a:avLst/>
                      </a:prstGeom>
                      <a:noFill/>
                    </p:spPr>
                  </p:pic>
                </p:oleObj>
              </mc:Fallback>
            </mc:AlternateContent>
          </a:graphicData>
        </a:graphic>
      </p:graphicFrame>
      <p:pic>
        <p:nvPicPr>
          <p:cNvPr id="34" name="Imagen 98">
            <a:extLst>
              <a:ext uri="{FF2B5EF4-FFF2-40B4-BE49-F238E27FC236}">
                <a16:creationId xmlns:a16="http://schemas.microsoft.com/office/drawing/2014/main" id="{A304824E-449B-4565-B9CB-4D78FBD988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895" y="1686176"/>
            <a:ext cx="4534419" cy="30773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3910D107-3504-4A76-9F6E-D60DDB6DE539}"/>
              </a:ext>
            </a:extLst>
          </p:cNvPr>
          <p:cNvSpPr/>
          <p:nvPr/>
        </p:nvSpPr>
        <p:spPr>
          <a:xfrm>
            <a:off x="6259060" y="1883864"/>
            <a:ext cx="217457" cy="184364"/>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id="{7B05FB4C-A89A-4BBD-887E-0DB244189826}"/>
              </a:ext>
            </a:extLst>
          </p:cNvPr>
          <p:cNvSpPr/>
          <p:nvPr/>
        </p:nvSpPr>
        <p:spPr>
          <a:xfrm>
            <a:off x="10077501" y="1895243"/>
            <a:ext cx="217457" cy="193764"/>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latin typeface="Arial" panose="020B0604020202020204" pitchFamily="34" charset="0"/>
              <a:cs typeface="Arial" panose="020B0604020202020204" pitchFamily="34" charset="0"/>
            </a:endParaRPr>
          </a:p>
        </p:txBody>
      </p:sp>
      <p:graphicFrame>
        <p:nvGraphicFramePr>
          <p:cNvPr id="37" name="Objeto 36">
            <a:extLst>
              <a:ext uri="{FF2B5EF4-FFF2-40B4-BE49-F238E27FC236}">
                <a16:creationId xmlns:a16="http://schemas.microsoft.com/office/drawing/2014/main" id="{84F3D087-0921-4425-A7B6-A01D50DC22B4}"/>
              </a:ext>
            </a:extLst>
          </p:cNvPr>
          <p:cNvGraphicFramePr>
            <a:graphicFrameLocks noChangeAspect="1"/>
          </p:cNvGraphicFramePr>
          <p:nvPr>
            <p:extLst>
              <p:ext uri="{D42A27DB-BD31-4B8C-83A1-F6EECF244321}">
                <p14:modId xmlns:p14="http://schemas.microsoft.com/office/powerpoint/2010/main" val="693188740"/>
              </p:ext>
            </p:extLst>
          </p:nvPr>
        </p:nvGraphicFramePr>
        <p:xfrm>
          <a:off x="6861982" y="5600160"/>
          <a:ext cx="2991271" cy="346212"/>
        </p:xfrm>
        <a:graphic>
          <a:graphicData uri="http://schemas.openxmlformats.org/presentationml/2006/ole">
            <mc:AlternateContent xmlns:mc="http://schemas.openxmlformats.org/markup-compatibility/2006">
              <mc:Choice xmlns:v="urn:schemas-microsoft-com:vml" Requires="v">
                <p:oleObj spid="_x0000_s4121" name="Equation" r:id="rId9" imgW="2057400" imgH="228600" progId="Equation.DSMT4">
                  <p:embed/>
                </p:oleObj>
              </mc:Choice>
              <mc:Fallback>
                <p:oleObj name="Equation" r:id="rId9" imgW="2057400" imgH="228600" progId="Equation.DSMT4">
                  <p:embed/>
                  <p:pic>
                    <p:nvPicPr>
                      <p:cNvPr id="34" name="Objeto 33">
                        <a:extLst>
                          <a:ext uri="{FF2B5EF4-FFF2-40B4-BE49-F238E27FC236}">
                            <a16:creationId xmlns:a16="http://schemas.microsoft.com/office/drawing/2014/main" id="{84F3D087-0921-4425-A7B6-A01D50DC22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1982" y="5600160"/>
                        <a:ext cx="2991271" cy="346212"/>
                      </a:xfrm>
                      <a:prstGeom prst="rect">
                        <a:avLst/>
                      </a:prstGeom>
                      <a:noFill/>
                    </p:spPr>
                  </p:pic>
                </p:oleObj>
              </mc:Fallback>
            </mc:AlternateContent>
          </a:graphicData>
        </a:graphic>
      </p:graphicFrame>
      <p:sp>
        <p:nvSpPr>
          <p:cNvPr id="38" name="CuadroTexto 37">
            <a:extLst>
              <a:ext uri="{FF2B5EF4-FFF2-40B4-BE49-F238E27FC236}">
                <a16:creationId xmlns:a16="http://schemas.microsoft.com/office/drawing/2014/main" id="{AC27CF33-0C74-4D02-8BB1-31F7C9A561D3}"/>
              </a:ext>
            </a:extLst>
          </p:cNvPr>
          <p:cNvSpPr txBox="1"/>
          <p:nvPr/>
        </p:nvSpPr>
        <p:spPr>
          <a:xfrm>
            <a:off x="1090463" y="1178734"/>
            <a:ext cx="2820481" cy="338554"/>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Entrada: Error de Predicción</a:t>
            </a:r>
          </a:p>
        </p:txBody>
      </p:sp>
      <p:sp>
        <p:nvSpPr>
          <p:cNvPr id="39" name="CuadroTexto 38">
            <a:extLst>
              <a:ext uri="{FF2B5EF4-FFF2-40B4-BE49-F238E27FC236}">
                <a16:creationId xmlns:a16="http://schemas.microsoft.com/office/drawing/2014/main" id="{039A9FE2-DB71-450D-AE1F-65BF909F649D}"/>
              </a:ext>
            </a:extLst>
          </p:cNvPr>
          <p:cNvSpPr txBox="1"/>
          <p:nvPr/>
        </p:nvSpPr>
        <p:spPr>
          <a:xfrm>
            <a:off x="6628183" y="1240712"/>
            <a:ext cx="2820481" cy="338554"/>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Entrada: Estado de Carga</a:t>
            </a:r>
          </a:p>
        </p:txBody>
      </p:sp>
      <p:pic>
        <p:nvPicPr>
          <p:cNvPr id="40" name="Imagen 92">
            <a:extLst>
              <a:ext uri="{FF2B5EF4-FFF2-40B4-BE49-F238E27FC236}">
                <a16:creationId xmlns:a16="http://schemas.microsoft.com/office/drawing/2014/main" id="{2016FDB0-BD5C-4A4F-8DAD-5180A0EB35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558" y="1700158"/>
            <a:ext cx="4033036" cy="3032930"/>
          </a:xfrm>
          <a:prstGeom prst="rect">
            <a:avLst/>
          </a:prstGeom>
          <a:noFill/>
          <a:extLst>
            <a:ext uri="{909E8E84-426E-40DD-AFC4-6F175D3DCCD1}">
              <a14:hiddenFill xmlns:a14="http://schemas.microsoft.com/office/drawing/2010/main">
                <a:solidFill>
                  <a:srgbClr val="FFFFFF"/>
                </a:solidFill>
              </a14:hiddenFill>
            </a:ext>
          </a:extLst>
        </p:spPr>
      </p:pic>
      <p:sp>
        <p:nvSpPr>
          <p:cNvPr id="41" name="Rectángulo 40">
            <a:extLst>
              <a:ext uri="{FF2B5EF4-FFF2-40B4-BE49-F238E27FC236}">
                <a16:creationId xmlns:a16="http://schemas.microsoft.com/office/drawing/2014/main" id="{D7D1A729-D9E4-4D06-A5FA-DCA8BDAF741C}"/>
              </a:ext>
            </a:extLst>
          </p:cNvPr>
          <p:cNvSpPr/>
          <p:nvPr/>
        </p:nvSpPr>
        <p:spPr>
          <a:xfrm>
            <a:off x="1735972" y="1883532"/>
            <a:ext cx="225386" cy="180487"/>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latin typeface="Arial" panose="020B0604020202020204" pitchFamily="34" charset="0"/>
              <a:cs typeface="Arial" panose="020B0604020202020204" pitchFamily="34" charset="0"/>
            </a:endParaRPr>
          </a:p>
        </p:txBody>
      </p:sp>
      <p:sp>
        <p:nvSpPr>
          <p:cNvPr id="42" name="Rectángulo 41">
            <a:extLst>
              <a:ext uri="{FF2B5EF4-FFF2-40B4-BE49-F238E27FC236}">
                <a16:creationId xmlns:a16="http://schemas.microsoft.com/office/drawing/2014/main" id="{71E0F4CB-5D1B-4F3A-8F12-C506A5EC1ADF}"/>
              </a:ext>
            </a:extLst>
          </p:cNvPr>
          <p:cNvSpPr/>
          <p:nvPr/>
        </p:nvSpPr>
        <p:spPr>
          <a:xfrm>
            <a:off x="4366875" y="1899316"/>
            <a:ext cx="225386" cy="180487"/>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latin typeface="Arial" panose="020B0604020202020204" pitchFamily="34" charset="0"/>
              <a:cs typeface="Arial" panose="020B0604020202020204" pitchFamily="34" charset="0"/>
            </a:endParaRPr>
          </a:p>
        </p:txBody>
      </p:sp>
      <p:sp>
        <p:nvSpPr>
          <p:cNvPr id="43" name="Rectangle 48">
            <a:extLst>
              <a:ext uri="{FF2B5EF4-FFF2-40B4-BE49-F238E27FC236}">
                <a16:creationId xmlns:a16="http://schemas.microsoft.com/office/drawing/2014/main" id="{85DF64AF-7281-40B9-BC9F-C1775ED62636}"/>
              </a:ext>
            </a:extLst>
          </p:cNvPr>
          <p:cNvSpPr>
            <a:spLocks noChangeArrowheads="1"/>
          </p:cNvSpPr>
          <p:nvPr/>
        </p:nvSpPr>
        <p:spPr bwMode="auto">
          <a:xfrm>
            <a:off x="1663976" y="12921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44" name="Rectangle 49">
            <a:extLst>
              <a:ext uri="{FF2B5EF4-FFF2-40B4-BE49-F238E27FC236}">
                <a16:creationId xmlns:a16="http://schemas.microsoft.com/office/drawing/2014/main" id="{EC13CFEC-5F4E-4180-B62D-E8DF1BE86C12}"/>
              </a:ext>
            </a:extLst>
          </p:cNvPr>
          <p:cNvSpPr>
            <a:spLocks noChangeArrowheads="1"/>
          </p:cNvSpPr>
          <p:nvPr/>
        </p:nvSpPr>
        <p:spPr bwMode="auto">
          <a:xfrm>
            <a:off x="1663976" y="15207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45" name="Rectangle 50">
            <a:extLst>
              <a:ext uri="{FF2B5EF4-FFF2-40B4-BE49-F238E27FC236}">
                <a16:creationId xmlns:a16="http://schemas.microsoft.com/office/drawing/2014/main" id="{C46549BB-4BAC-439A-96E8-D036B03BBDEF}"/>
              </a:ext>
            </a:extLst>
          </p:cNvPr>
          <p:cNvSpPr>
            <a:spLocks noChangeArrowheads="1"/>
          </p:cNvSpPr>
          <p:nvPr/>
        </p:nvSpPr>
        <p:spPr bwMode="auto">
          <a:xfrm>
            <a:off x="1641740" y="4759533"/>
            <a:ext cx="4082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EC" sz="1200" b="1" i="1" dirty="0">
                <a:latin typeface="Arial" panose="020B0604020202020204" pitchFamily="34" charset="0"/>
                <a:ea typeface="Calibri" panose="020F0502020204030204" pitchFamily="34" charset="0"/>
                <a:cs typeface="Arial" panose="020B0604020202020204" pitchFamily="34" charset="0"/>
              </a:rPr>
              <a:t>F</a:t>
            </a:r>
            <a:r>
              <a:rPr lang="es-EC" altLang="es-EC" sz="1200" b="1" i="1" dirty="0" bmk="">
                <a:latin typeface="Arial" panose="020B0604020202020204" pitchFamily="34" charset="0"/>
                <a:ea typeface="Calibri" panose="020F0502020204030204" pitchFamily="34" charset="0"/>
                <a:cs typeface="Arial" panose="020B0604020202020204" pitchFamily="34" charset="0"/>
              </a:rPr>
              <a:t>igura </a:t>
            </a:r>
            <a:r>
              <a:rPr lang="es-EC" altLang="es-EC" sz="1200" b="1" i="1" dirty="0" bmk="_Toc6181009">
                <a:latin typeface="Arial" panose="020B0604020202020204" pitchFamily="34" charset="0"/>
                <a:ea typeface="Calibri" panose="020F0502020204030204" pitchFamily="34" charset="0"/>
                <a:cs typeface="Arial" panose="020B0604020202020204" pitchFamily="34" charset="0"/>
              </a:rPr>
              <a:t>3.</a:t>
            </a:r>
            <a:r>
              <a:rPr lang="es-EC" altLang="es-EC" sz="1200" i="1" dirty="0" bmk="_Toc6181009">
                <a:latin typeface="Arial" panose="020B0604020202020204" pitchFamily="34" charset="0"/>
                <a:ea typeface="Calibri" panose="020F0502020204030204" pitchFamily="34" charset="0"/>
                <a:cs typeface="Arial" panose="020B0604020202020204" pitchFamily="34" charset="0"/>
              </a:rPr>
              <a:t> </a:t>
            </a:r>
            <a:r>
              <a:rPr lang="es-EC" altLang="es-EC" sz="1200" dirty="0" bmk="_Toc6181009">
                <a:latin typeface="Arial" panose="020B0604020202020204" pitchFamily="34" charset="0"/>
                <a:ea typeface="Calibri" panose="020F0502020204030204" pitchFamily="34" charset="0"/>
                <a:cs typeface="Arial" panose="020B0604020202020204" pitchFamily="34" charset="0"/>
              </a:rPr>
              <a:t>Definición inicial de funciones de pertenencia para la entrada </a:t>
            </a:r>
            <a:r>
              <a:rPr lang="es-EC" altLang="es-EC" sz="1200" i="1" dirty="0" bmk="_Toc6181009">
                <a:latin typeface="Arial" panose="020B0604020202020204" pitchFamily="34" charset="0"/>
                <a:ea typeface="Calibri" panose="020F0502020204030204" pitchFamily="34" charset="0"/>
                <a:cs typeface="Arial" panose="020B0604020202020204" pitchFamily="34" charset="0"/>
              </a:rPr>
              <a:t>P</a:t>
            </a:r>
            <a:r>
              <a:rPr lang="es-EC" altLang="es-EC" sz="1200" i="1" baseline="-30000" dirty="0" bmk="_Toc6181009">
                <a:latin typeface="Arial" panose="020B0604020202020204" pitchFamily="34" charset="0"/>
                <a:ea typeface="Calibri" panose="020F0502020204030204" pitchFamily="34" charset="0"/>
                <a:cs typeface="Arial" panose="020B0604020202020204" pitchFamily="34" charset="0"/>
              </a:rPr>
              <a:t>E</a:t>
            </a:r>
            <a:r>
              <a:rPr lang="es-EC" altLang="es-EC" sz="1200" dirty="0" bmk="_Toc6181009">
                <a:latin typeface="Arial" panose="020B0604020202020204" pitchFamily="34" charset="0"/>
                <a:ea typeface="Calibri" panose="020F0502020204030204" pitchFamily="34" charset="0"/>
                <a:cs typeface="Arial" panose="020B0604020202020204" pitchFamily="34" charset="0"/>
              </a:rPr>
              <a:t>.</a:t>
            </a:r>
            <a:endParaRPr lang="es-EC" altLang="es-EC" sz="8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s-EC" altLang="es-EC" sz="1000" dirty="0">
                <a:latin typeface="Arial" panose="020B0604020202020204" pitchFamily="34" charset="0"/>
                <a:ea typeface="Calibri" panose="020F0502020204030204" pitchFamily="34" charset="0"/>
                <a:cs typeface="Arial" panose="020B0604020202020204" pitchFamily="34" charset="0"/>
              </a:rPr>
              <a:t>Fuente: (D. Arcos-Avilés et al., 2016). ©2016 IEEE.</a:t>
            </a:r>
            <a:endParaRPr lang="es-EC" altLang="es-EC" dirty="0">
              <a:latin typeface="Arial" panose="020B0604020202020204" pitchFamily="34" charset="0"/>
              <a:cs typeface="Arial" panose="020B0604020202020204" pitchFamily="34" charset="0"/>
            </a:endParaRPr>
          </a:p>
        </p:txBody>
      </p:sp>
      <p:sp>
        <p:nvSpPr>
          <p:cNvPr id="46" name="Rectangle 50">
            <a:extLst>
              <a:ext uri="{FF2B5EF4-FFF2-40B4-BE49-F238E27FC236}">
                <a16:creationId xmlns:a16="http://schemas.microsoft.com/office/drawing/2014/main" id="{659068A0-875A-46B1-A861-67C9F0A723EC}"/>
              </a:ext>
            </a:extLst>
          </p:cNvPr>
          <p:cNvSpPr>
            <a:spLocks noChangeArrowheads="1"/>
          </p:cNvSpPr>
          <p:nvPr/>
        </p:nvSpPr>
        <p:spPr bwMode="auto">
          <a:xfrm>
            <a:off x="6259060" y="4753804"/>
            <a:ext cx="4082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EC" sz="1200" b="1" i="1" dirty="0">
                <a:latin typeface="Arial" panose="020B0604020202020204" pitchFamily="34" charset="0"/>
                <a:ea typeface="Calibri" panose="020F0502020204030204" pitchFamily="34" charset="0"/>
                <a:cs typeface="Arial" panose="020B0604020202020204" pitchFamily="34" charset="0"/>
              </a:rPr>
              <a:t>F</a:t>
            </a:r>
            <a:r>
              <a:rPr lang="es-EC" altLang="es-EC" sz="1200" b="1" i="1" dirty="0" bmk="">
                <a:latin typeface="Arial" panose="020B0604020202020204" pitchFamily="34" charset="0"/>
                <a:ea typeface="Calibri" panose="020F0502020204030204" pitchFamily="34" charset="0"/>
                <a:cs typeface="Arial" panose="020B0604020202020204" pitchFamily="34" charset="0"/>
              </a:rPr>
              <a:t>igura </a:t>
            </a:r>
            <a:r>
              <a:rPr lang="es-EC" altLang="es-EC" sz="1200" b="1" i="1" dirty="0" bmk="_Toc6181009">
                <a:latin typeface="Arial" panose="020B0604020202020204" pitchFamily="34" charset="0"/>
                <a:ea typeface="Calibri" panose="020F0502020204030204" pitchFamily="34" charset="0"/>
                <a:cs typeface="Arial" panose="020B0604020202020204" pitchFamily="34" charset="0"/>
              </a:rPr>
              <a:t>4.</a:t>
            </a:r>
            <a:r>
              <a:rPr lang="es-EC" altLang="es-EC" sz="1200" i="1" dirty="0" bmk="_Toc6181009">
                <a:latin typeface="Arial" panose="020B0604020202020204" pitchFamily="34" charset="0"/>
                <a:ea typeface="Calibri" panose="020F0502020204030204" pitchFamily="34" charset="0"/>
                <a:cs typeface="Arial" panose="020B0604020202020204" pitchFamily="34" charset="0"/>
              </a:rPr>
              <a:t> </a:t>
            </a:r>
            <a:r>
              <a:rPr lang="es-EC" altLang="es-EC" sz="1200" dirty="0" bmk="_Toc6181009">
                <a:latin typeface="Arial" panose="020B0604020202020204" pitchFamily="34" charset="0"/>
                <a:ea typeface="Calibri" panose="020F0502020204030204" pitchFamily="34" charset="0"/>
                <a:cs typeface="Arial" panose="020B0604020202020204" pitchFamily="34" charset="0"/>
              </a:rPr>
              <a:t>Definición inicial de funciones de pertenencia para la entrada </a:t>
            </a:r>
            <a:r>
              <a:rPr lang="es-EC" altLang="es-EC" sz="1200" i="1" dirty="0" bmk="_Toc6181009">
                <a:latin typeface="Arial" panose="020B0604020202020204" pitchFamily="34" charset="0"/>
                <a:ea typeface="Calibri" panose="020F0502020204030204" pitchFamily="34" charset="0"/>
                <a:cs typeface="Arial" panose="020B0604020202020204" pitchFamily="34" charset="0"/>
              </a:rPr>
              <a:t>SOC</a:t>
            </a:r>
            <a:r>
              <a:rPr lang="es-EC" altLang="es-EC" sz="1200" dirty="0" bmk="_Toc6181009">
                <a:latin typeface="Arial" panose="020B0604020202020204" pitchFamily="34" charset="0"/>
                <a:ea typeface="Calibri" panose="020F0502020204030204" pitchFamily="34" charset="0"/>
                <a:cs typeface="Arial" panose="020B0604020202020204" pitchFamily="34" charset="0"/>
              </a:rPr>
              <a:t>.</a:t>
            </a:r>
            <a:endParaRPr lang="es-EC" altLang="es-EC" sz="8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s-EC" sz="1000" dirty="0">
                <a:latin typeface="Arial" panose="020B0604020202020204" pitchFamily="34" charset="0"/>
                <a:cs typeface="Arial" panose="020B0604020202020204" pitchFamily="34" charset="0"/>
              </a:rPr>
              <a:t>Fuente: (Diego Arcos-Avilés, Pascual, et al., 2018). ©2018 IEEE.</a:t>
            </a:r>
            <a:r>
              <a:rPr lang="es-EC" altLang="es-EC" sz="1000" dirty="0">
                <a:latin typeface="Arial" panose="020B0604020202020204" pitchFamily="34" charset="0"/>
                <a:ea typeface="Calibri" panose="020F0502020204030204" pitchFamily="34" charset="0"/>
                <a:cs typeface="Arial" panose="020B0604020202020204" pitchFamily="34" charset="0"/>
              </a:rPr>
              <a:t>.</a:t>
            </a:r>
            <a:endParaRPr lang="es-EC" altLang="es-EC"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869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4"/>
          <a:stretch>
            <a:fillRect/>
          </a:stretch>
        </p:blipFill>
        <p:spPr>
          <a:xfrm>
            <a:off x="-14288" y="-14288"/>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
        <p:nvSpPr>
          <p:cNvPr id="31" name="Rectangle 4">
            <a:extLst>
              <a:ext uri="{FF2B5EF4-FFF2-40B4-BE49-F238E27FC236}">
                <a16:creationId xmlns:a16="http://schemas.microsoft.com/office/drawing/2014/main" id="{5B36E4D2-3DFF-4BB0-A08B-2FA8D344DDD6}"/>
              </a:ext>
            </a:extLst>
          </p:cNvPr>
          <p:cNvSpPr>
            <a:spLocks noChangeArrowheads="1"/>
          </p:cNvSpPr>
          <p:nvPr/>
        </p:nvSpPr>
        <p:spPr bwMode="auto">
          <a:xfrm>
            <a:off x="2119154" y="6868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4AC684B3-B2E4-4A6D-9C36-9E6D9B6E56DE}"/>
              </a:ext>
            </a:extLst>
          </p:cNvPr>
          <p:cNvSpPr>
            <a:spLocks noChangeArrowheads="1"/>
          </p:cNvSpPr>
          <p:nvPr/>
        </p:nvSpPr>
        <p:spPr bwMode="auto">
          <a:xfrm>
            <a:off x="2794068" y="3639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43" name="Rectangle 48">
            <a:extLst>
              <a:ext uri="{FF2B5EF4-FFF2-40B4-BE49-F238E27FC236}">
                <a16:creationId xmlns:a16="http://schemas.microsoft.com/office/drawing/2014/main" id="{85DF64AF-7281-40B9-BC9F-C1775ED62636}"/>
              </a:ext>
            </a:extLst>
          </p:cNvPr>
          <p:cNvSpPr>
            <a:spLocks noChangeArrowheads="1"/>
          </p:cNvSpPr>
          <p:nvPr/>
        </p:nvSpPr>
        <p:spPr bwMode="auto">
          <a:xfrm>
            <a:off x="1663976" y="12921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44" name="Rectangle 49">
            <a:extLst>
              <a:ext uri="{FF2B5EF4-FFF2-40B4-BE49-F238E27FC236}">
                <a16:creationId xmlns:a16="http://schemas.microsoft.com/office/drawing/2014/main" id="{EC13CFEC-5F4E-4180-B62D-E8DF1BE86C12}"/>
              </a:ext>
            </a:extLst>
          </p:cNvPr>
          <p:cNvSpPr>
            <a:spLocks noChangeArrowheads="1"/>
          </p:cNvSpPr>
          <p:nvPr/>
        </p:nvSpPr>
        <p:spPr bwMode="auto">
          <a:xfrm>
            <a:off x="1663976" y="15207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288780F4-A167-4FA0-AB56-0CABE28D1A4C}"/>
              </a:ext>
            </a:extLst>
          </p:cNvPr>
          <p:cNvSpPr txBox="1"/>
          <p:nvPr/>
        </p:nvSpPr>
        <p:spPr>
          <a:xfrm>
            <a:off x="1641740" y="642937"/>
            <a:ext cx="4738798" cy="707886"/>
          </a:xfrm>
          <a:prstGeom prst="rect">
            <a:avLst/>
          </a:prstGeom>
          <a:noFill/>
        </p:spPr>
        <p:txBody>
          <a:bodyPr wrap="none" rtlCol="0">
            <a:spAutoFit/>
          </a:bodyPr>
          <a:lstStyle/>
          <a:p>
            <a:r>
              <a:rPr lang="es-EC" sz="2000" b="1" dirty="0">
                <a:latin typeface="Arial" panose="020B0604020202020204" pitchFamily="34" charset="0"/>
                <a:cs typeface="Arial" panose="020B0604020202020204" pitchFamily="34" charset="0"/>
              </a:rPr>
              <a:t>Definición de Parámetros a Optimizar</a:t>
            </a:r>
          </a:p>
          <a:p>
            <a:endParaRPr lang="es-EC" sz="2000" b="1" dirty="0">
              <a:latin typeface="Arial" panose="020B0604020202020204" pitchFamily="34" charset="0"/>
              <a:cs typeface="Arial" panose="020B0604020202020204" pitchFamily="34" charset="0"/>
            </a:endParaRPr>
          </a:p>
        </p:txBody>
      </p:sp>
      <p:sp>
        <p:nvSpPr>
          <p:cNvPr id="23" name="Rectangle 4">
            <a:extLst>
              <a:ext uri="{FF2B5EF4-FFF2-40B4-BE49-F238E27FC236}">
                <a16:creationId xmlns:a16="http://schemas.microsoft.com/office/drawing/2014/main" id="{5B36E4D2-3DFF-4BB0-A08B-2FA8D344DDD6}"/>
              </a:ext>
            </a:extLst>
          </p:cNvPr>
          <p:cNvSpPr>
            <a:spLocks noChangeArrowheads="1"/>
          </p:cNvSpPr>
          <p:nvPr/>
        </p:nvSpPr>
        <p:spPr bwMode="auto">
          <a:xfrm>
            <a:off x="2119154" y="671481"/>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E9554EB4-ADF0-4D28-9EBD-D275454782B6}"/>
              </a:ext>
            </a:extLst>
          </p:cNvPr>
          <p:cNvSpPr txBox="1"/>
          <p:nvPr/>
        </p:nvSpPr>
        <p:spPr>
          <a:xfrm>
            <a:off x="7564529" y="1159310"/>
            <a:ext cx="2287130" cy="369332"/>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Base de Reglas:</a:t>
            </a:r>
          </a:p>
        </p:txBody>
      </p:sp>
      <p:graphicFrame>
        <p:nvGraphicFramePr>
          <p:cNvPr id="25" name="Objeto 24">
            <a:extLst>
              <a:ext uri="{FF2B5EF4-FFF2-40B4-BE49-F238E27FC236}">
                <a16:creationId xmlns:a16="http://schemas.microsoft.com/office/drawing/2014/main" id="{CC9EAD62-E0D0-4214-B8EB-A3333DD02E1C}"/>
              </a:ext>
            </a:extLst>
          </p:cNvPr>
          <p:cNvGraphicFramePr>
            <a:graphicFrameLocks noChangeAspect="1"/>
          </p:cNvGraphicFramePr>
          <p:nvPr>
            <p:extLst>
              <p:ext uri="{D42A27DB-BD31-4B8C-83A1-F6EECF244321}">
                <p14:modId xmlns:p14="http://schemas.microsoft.com/office/powerpoint/2010/main" val="1597499015"/>
              </p:ext>
            </p:extLst>
          </p:nvPr>
        </p:nvGraphicFramePr>
        <p:xfrm>
          <a:off x="7515948" y="4197278"/>
          <a:ext cx="1777075" cy="326646"/>
        </p:xfrm>
        <a:graphic>
          <a:graphicData uri="http://schemas.openxmlformats.org/presentationml/2006/ole">
            <mc:AlternateContent xmlns:mc="http://schemas.openxmlformats.org/markup-compatibility/2006">
              <mc:Choice xmlns:v="urn:schemas-microsoft-com:vml" Requires="v">
                <p:oleObj spid="_x0000_s5158" name="Equation" r:id="rId6" imgW="1295280" imgH="228600" progId="Equation.DSMT4">
                  <p:embed/>
                </p:oleObj>
              </mc:Choice>
              <mc:Fallback>
                <p:oleObj name="Equation" r:id="rId6" imgW="1295280" imgH="228600" progId="Equation.DSMT4">
                  <p:embed/>
                  <p:pic>
                    <p:nvPicPr>
                      <p:cNvPr id="21" name="Objeto 20">
                        <a:extLst>
                          <a:ext uri="{FF2B5EF4-FFF2-40B4-BE49-F238E27FC236}">
                            <a16:creationId xmlns:a16="http://schemas.microsoft.com/office/drawing/2014/main" id="{CC9EAD62-E0D0-4214-B8EB-A3333DD02E1C}"/>
                          </a:ext>
                        </a:extLst>
                      </p:cNvPr>
                      <p:cNvPicPr>
                        <a:picLocks noChangeAspect="1" noChangeArrowheads="1"/>
                      </p:cNvPicPr>
                      <p:nvPr/>
                    </p:nvPicPr>
                    <p:blipFill>
                      <a:blip r:embed="rId7"/>
                      <a:srcRect/>
                      <a:stretch>
                        <a:fillRect/>
                      </a:stretch>
                    </p:blipFill>
                    <p:spPr bwMode="auto">
                      <a:xfrm>
                        <a:off x="7515948" y="4197278"/>
                        <a:ext cx="1777075" cy="326646"/>
                      </a:xfrm>
                      <a:prstGeom prst="rect">
                        <a:avLst/>
                      </a:prstGeom>
                      <a:noFill/>
                    </p:spPr>
                  </p:pic>
                </p:oleObj>
              </mc:Fallback>
            </mc:AlternateContent>
          </a:graphicData>
        </a:graphic>
      </p:graphicFrame>
      <p:sp>
        <p:nvSpPr>
          <p:cNvPr id="26" name="CuadroTexto 25">
            <a:extLst>
              <a:ext uri="{FF2B5EF4-FFF2-40B4-BE49-F238E27FC236}">
                <a16:creationId xmlns:a16="http://schemas.microsoft.com/office/drawing/2014/main" id="{3A213AD8-0E28-4CB2-B997-0575EC0A9E1C}"/>
              </a:ext>
            </a:extLst>
          </p:cNvPr>
          <p:cNvSpPr txBox="1"/>
          <p:nvPr/>
        </p:nvSpPr>
        <p:spPr>
          <a:xfrm>
            <a:off x="2208669" y="1159310"/>
            <a:ext cx="4005863" cy="369332"/>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Salida: Potencia del Controlador</a:t>
            </a:r>
          </a:p>
        </p:txBody>
      </p:sp>
      <p:sp>
        <p:nvSpPr>
          <p:cNvPr id="27" name="Rectangle 11">
            <a:extLst>
              <a:ext uri="{FF2B5EF4-FFF2-40B4-BE49-F238E27FC236}">
                <a16:creationId xmlns:a16="http://schemas.microsoft.com/office/drawing/2014/main" id="{1992E201-9FB1-4D0D-B39F-A4CAA1FD4CA3}"/>
              </a:ext>
            </a:extLst>
          </p:cNvPr>
          <p:cNvSpPr>
            <a:spLocks noChangeArrowheads="1"/>
          </p:cNvSpPr>
          <p:nvPr/>
        </p:nvSpPr>
        <p:spPr bwMode="auto">
          <a:xfrm>
            <a:off x="1908219" y="162874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sp>
        <p:nvSpPr>
          <p:cNvPr id="28" name="Rectangle 12">
            <a:extLst>
              <a:ext uri="{FF2B5EF4-FFF2-40B4-BE49-F238E27FC236}">
                <a16:creationId xmlns:a16="http://schemas.microsoft.com/office/drawing/2014/main" id="{3C56E6D0-37B5-4588-B6D0-E54893834B68}"/>
              </a:ext>
            </a:extLst>
          </p:cNvPr>
          <p:cNvSpPr>
            <a:spLocks noChangeArrowheads="1"/>
          </p:cNvSpPr>
          <p:nvPr/>
        </p:nvSpPr>
        <p:spPr bwMode="auto">
          <a:xfrm>
            <a:off x="1908219" y="185734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sp>
        <p:nvSpPr>
          <p:cNvPr id="29" name="Rectangle 14">
            <a:extLst>
              <a:ext uri="{FF2B5EF4-FFF2-40B4-BE49-F238E27FC236}">
                <a16:creationId xmlns:a16="http://schemas.microsoft.com/office/drawing/2014/main" id="{884C35D4-AB09-4B51-B8EB-008C422E6ABE}"/>
              </a:ext>
            </a:extLst>
          </p:cNvPr>
          <p:cNvSpPr>
            <a:spLocks noChangeArrowheads="1"/>
          </p:cNvSpPr>
          <p:nvPr/>
        </p:nvSpPr>
        <p:spPr bwMode="auto">
          <a:xfrm>
            <a:off x="2356643" y="4499579"/>
            <a:ext cx="81472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graphicFrame>
        <p:nvGraphicFramePr>
          <p:cNvPr id="47" name="Objeto 46">
            <a:extLst>
              <a:ext uri="{FF2B5EF4-FFF2-40B4-BE49-F238E27FC236}">
                <a16:creationId xmlns:a16="http://schemas.microsoft.com/office/drawing/2014/main" id="{72F1329E-D480-4BCE-8578-59A8ED0FF83A}"/>
              </a:ext>
            </a:extLst>
          </p:cNvPr>
          <p:cNvGraphicFramePr>
            <a:graphicFrameLocks noChangeAspect="1"/>
          </p:cNvGraphicFramePr>
          <p:nvPr>
            <p:extLst>
              <p:ext uri="{D42A27DB-BD31-4B8C-83A1-F6EECF244321}">
                <p14:modId xmlns:p14="http://schemas.microsoft.com/office/powerpoint/2010/main" val="2176257342"/>
              </p:ext>
            </p:extLst>
          </p:nvPr>
        </p:nvGraphicFramePr>
        <p:xfrm>
          <a:off x="2103991" y="5247487"/>
          <a:ext cx="3363849" cy="346075"/>
        </p:xfrm>
        <a:graphic>
          <a:graphicData uri="http://schemas.openxmlformats.org/presentationml/2006/ole">
            <mc:AlternateContent xmlns:mc="http://schemas.openxmlformats.org/markup-compatibility/2006">
              <mc:Choice xmlns:v="urn:schemas-microsoft-com:vml" Requires="v">
                <p:oleObj spid="_x0000_s5159" name="Equation" r:id="rId8" imgW="2311400" imgH="241300" progId="Equation.DSMT4">
                  <p:embed/>
                </p:oleObj>
              </mc:Choice>
              <mc:Fallback>
                <p:oleObj name="Equation" r:id="rId8" imgW="2311400" imgH="241300" progId="Equation.DSMT4">
                  <p:embed/>
                  <p:pic>
                    <p:nvPicPr>
                      <p:cNvPr id="23" name="Objeto 22">
                        <a:extLst>
                          <a:ext uri="{FF2B5EF4-FFF2-40B4-BE49-F238E27FC236}">
                            <a16:creationId xmlns:a16="http://schemas.microsoft.com/office/drawing/2014/main" id="{72F1329E-D480-4BCE-8578-59A8ED0FF8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991" y="5247487"/>
                        <a:ext cx="3363849" cy="346075"/>
                      </a:xfrm>
                      <a:prstGeom prst="rect">
                        <a:avLst/>
                      </a:prstGeom>
                      <a:noFill/>
                    </p:spPr>
                  </p:pic>
                </p:oleObj>
              </mc:Fallback>
            </mc:AlternateContent>
          </a:graphicData>
        </a:graphic>
      </p:graphicFrame>
      <p:graphicFrame>
        <p:nvGraphicFramePr>
          <p:cNvPr id="48" name="Objeto 47">
            <a:extLst>
              <a:ext uri="{FF2B5EF4-FFF2-40B4-BE49-F238E27FC236}">
                <a16:creationId xmlns:a16="http://schemas.microsoft.com/office/drawing/2014/main" id="{F5C8B7C3-C44C-49BB-B7C8-03D977BE2FC9}"/>
              </a:ext>
            </a:extLst>
          </p:cNvPr>
          <p:cNvGraphicFramePr>
            <a:graphicFrameLocks noChangeAspect="1"/>
          </p:cNvGraphicFramePr>
          <p:nvPr>
            <p:extLst>
              <p:ext uri="{D42A27DB-BD31-4B8C-83A1-F6EECF244321}">
                <p14:modId xmlns:p14="http://schemas.microsoft.com/office/powerpoint/2010/main" val="342830254"/>
              </p:ext>
            </p:extLst>
          </p:nvPr>
        </p:nvGraphicFramePr>
        <p:xfrm>
          <a:off x="3817863" y="5627234"/>
          <a:ext cx="1128713" cy="317500"/>
        </p:xfrm>
        <a:graphic>
          <a:graphicData uri="http://schemas.openxmlformats.org/presentationml/2006/ole">
            <mc:AlternateContent xmlns:mc="http://schemas.openxmlformats.org/markup-compatibility/2006">
              <mc:Choice xmlns:v="urn:schemas-microsoft-com:vml" Requires="v">
                <p:oleObj spid="_x0000_s5160" name="Equation" r:id="rId10" imgW="622080" imgH="177480" progId="Equation.DSMT4">
                  <p:embed/>
                </p:oleObj>
              </mc:Choice>
              <mc:Fallback>
                <p:oleObj name="Equation" r:id="rId10" imgW="622080" imgH="177480" progId="Equation.DSMT4">
                  <p:embed/>
                  <p:pic>
                    <p:nvPicPr>
                      <p:cNvPr id="35" name="Objeto 34">
                        <a:extLst>
                          <a:ext uri="{FF2B5EF4-FFF2-40B4-BE49-F238E27FC236}">
                            <a16:creationId xmlns:a16="http://schemas.microsoft.com/office/drawing/2014/main" id="{F5C8B7C3-C44C-49BB-B7C8-03D977BE2FC9}"/>
                          </a:ext>
                        </a:extLst>
                      </p:cNvPr>
                      <p:cNvPicPr>
                        <a:picLocks noChangeAspect="1" noChangeArrowheads="1"/>
                      </p:cNvPicPr>
                      <p:nvPr/>
                    </p:nvPicPr>
                    <p:blipFill>
                      <a:blip r:embed="rId11"/>
                      <a:srcRect/>
                      <a:stretch>
                        <a:fillRect/>
                      </a:stretch>
                    </p:blipFill>
                    <p:spPr bwMode="auto">
                      <a:xfrm>
                        <a:off x="3817863" y="5627234"/>
                        <a:ext cx="1128713" cy="317500"/>
                      </a:xfrm>
                      <a:prstGeom prst="rect">
                        <a:avLst/>
                      </a:prstGeom>
                      <a:noFill/>
                    </p:spPr>
                  </p:pic>
                </p:oleObj>
              </mc:Fallback>
            </mc:AlternateContent>
          </a:graphicData>
        </a:graphic>
      </p:graphicFrame>
      <p:sp>
        <p:nvSpPr>
          <p:cNvPr id="49" name="CuadroTexto 48">
            <a:extLst>
              <a:ext uri="{FF2B5EF4-FFF2-40B4-BE49-F238E27FC236}">
                <a16:creationId xmlns:a16="http://schemas.microsoft.com/office/drawing/2014/main" id="{9CECA283-7937-4702-88AA-94816E326125}"/>
              </a:ext>
            </a:extLst>
          </p:cNvPr>
          <p:cNvSpPr txBox="1"/>
          <p:nvPr/>
        </p:nvSpPr>
        <p:spPr>
          <a:xfrm>
            <a:off x="4946575" y="5612822"/>
            <a:ext cx="3806747" cy="646331"/>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Número total de parámetros a optimizar</a:t>
            </a:r>
          </a:p>
        </p:txBody>
      </p:sp>
      <p:pic>
        <p:nvPicPr>
          <p:cNvPr id="50" name="Imagen 104">
            <a:extLst>
              <a:ext uri="{FF2B5EF4-FFF2-40B4-BE49-F238E27FC236}">
                <a16:creationId xmlns:a16="http://schemas.microsoft.com/office/drawing/2014/main" id="{6A6D0364-5167-4426-9C0A-268CA853A9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1739" y="1491275"/>
            <a:ext cx="4454261" cy="3105944"/>
          </a:xfrm>
          <a:prstGeom prst="rect">
            <a:avLst/>
          </a:prstGeom>
          <a:noFill/>
          <a:extLst>
            <a:ext uri="{909E8E84-426E-40DD-AFC4-6F175D3DCCD1}">
              <a14:hiddenFill xmlns:a14="http://schemas.microsoft.com/office/drawing/2010/main">
                <a:solidFill>
                  <a:srgbClr val="FFFFFF"/>
                </a:solidFill>
              </a14:hiddenFill>
            </a:ext>
          </a:extLst>
        </p:spPr>
      </p:pic>
      <p:sp>
        <p:nvSpPr>
          <p:cNvPr id="51" name="Rectángulo 50">
            <a:extLst>
              <a:ext uri="{FF2B5EF4-FFF2-40B4-BE49-F238E27FC236}">
                <a16:creationId xmlns:a16="http://schemas.microsoft.com/office/drawing/2014/main" id="{4CE94A70-9359-4642-82D5-E7B3B18F567A}"/>
              </a:ext>
            </a:extLst>
          </p:cNvPr>
          <p:cNvSpPr/>
          <p:nvPr/>
        </p:nvSpPr>
        <p:spPr>
          <a:xfrm>
            <a:off x="1690065" y="1709435"/>
            <a:ext cx="247431" cy="300545"/>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dirty="0">
              <a:latin typeface="Arial" panose="020B0604020202020204" pitchFamily="34" charset="0"/>
              <a:cs typeface="Arial" panose="020B0604020202020204" pitchFamily="34" charset="0"/>
            </a:endParaRPr>
          </a:p>
        </p:txBody>
      </p:sp>
      <p:sp>
        <p:nvSpPr>
          <p:cNvPr id="52" name="Rectángulo 51">
            <a:extLst>
              <a:ext uri="{FF2B5EF4-FFF2-40B4-BE49-F238E27FC236}">
                <a16:creationId xmlns:a16="http://schemas.microsoft.com/office/drawing/2014/main" id="{2B29D2FB-78A0-4F78-A459-14BD8EEF00FC}"/>
              </a:ext>
            </a:extLst>
          </p:cNvPr>
          <p:cNvSpPr/>
          <p:nvPr/>
        </p:nvSpPr>
        <p:spPr>
          <a:xfrm>
            <a:off x="5848569" y="1734403"/>
            <a:ext cx="247431" cy="270379"/>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000" dirty="0">
              <a:latin typeface="Arial" panose="020B0604020202020204" pitchFamily="34" charset="0"/>
              <a:cs typeface="Arial" panose="020B0604020202020204" pitchFamily="34" charset="0"/>
            </a:endParaRPr>
          </a:p>
        </p:txBody>
      </p:sp>
      <p:sp>
        <p:nvSpPr>
          <p:cNvPr id="53" name="Rectangle 39">
            <a:extLst>
              <a:ext uri="{FF2B5EF4-FFF2-40B4-BE49-F238E27FC236}">
                <a16:creationId xmlns:a16="http://schemas.microsoft.com/office/drawing/2014/main" id="{41715834-C546-400F-B153-93215D507E3E}"/>
              </a:ext>
            </a:extLst>
          </p:cNvPr>
          <p:cNvSpPr>
            <a:spLocks noChangeArrowheads="1"/>
          </p:cNvSpPr>
          <p:nvPr/>
        </p:nvSpPr>
        <p:spPr bwMode="auto">
          <a:xfrm>
            <a:off x="1641740" y="127852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sp>
        <p:nvSpPr>
          <p:cNvPr id="54" name="Rectangle 40">
            <a:extLst>
              <a:ext uri="{FF2B5EF4-FFF2-40B4-BE49-F238E27FC236}">
                <a16:creationId xmlns:a16="http://schemas.microsoft.com/office/drawing/2014/main" id="{0FAE09C5-2400-43D8-A27C-A0F14235A7DF}"/>
              </a:ext>
            </a:extLst>
          </p:cNvPr>
          <p:cNvSpPr>
            <a:spLocks noChangeArrowheads="1"/>
          </p:cNvSpPr>
          <p:nvPr/>
        </p:nvSpPr>
        <p:spPr bwMode="auto">
          <a:xfrm>
            <a:off x="1641740" y="150712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latin typeface="Arial" panose="020B0604020202020204" pitchFamily="34" charset="0"/>
              <a:cs typeface="Arial" panose="020B0604020202020204" pitchFamily="34" charset="0"/>
            </a:endParaRPr>
          </a:p>
        </p:txBody>
      </p:sp>
      <p:sp>
        <p:nvSpPr>
          <p:cNvPr id="55" name="Rectangle 41">
            <a:extLst>
              <a:ext uri="{FF2B5EF4-FFF2-40B4-BE49-F238E27FC236}">
                <a16:creationId xmlns:a16="http://schemas.microsoft.com/office/drawing/2014/main" id="{B7CAB4AB-40B3-46B7-8CBE-89DE1D952FD8}"/>
              </a:ext>
            </a:extLst>
          </p:cNvPr>
          <p:cNvSpPr>
            <a:spLocks noChangeArrowheads="1"/>
          </p:cNvSpPr>
          <p:nvPr/>
        </p:nvSpPr>
        <p:spPr bwMode="auto">
          <a:xfrm>
            <a:off x="1523206" y="4593419"/>
            <a:ext cx="532674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altLang="es-EC" sz="1400" b="1" i="1" dirty="0">
                <a:latin typeface="Arial" panose="020B0604020202020204" pitchFamily="34" charset="0"/>
                <a:ea typeface="Calibri" panose="020F0502020204030204" pitchFamily="34" charset="0"/>
                <a:cs typeface="Arial" panose="020B0604020202020204" pitchFamily="34" charset="0"/>
              </a:rPr>
              <a:t>F</a:t>
            </a:r>
            <a:r>
              <a:rPr lang="es-EC" altLang="es-EC" sz="1400" b="1" i="1" dirty="0" bmk="">
                <a:latin typeface="Arial" panose="020B0604020202020204" pitchFamily="34" charset="0"/>
                <a:ea typeface="Calibri" panose="020F0502020204030204" pitchFamily="34" charset="0"/>
                <a:cs typeface="Arial" panose="020B0604020202020204" pitchFamily="34" charset="0"/>
              </a:rPr>
              <a:t>igura </a:t>
            </a:r>
            <a:r>
              <a:rPr lang="es-EC" altLang="es-EC" sz="1400" b="1" i="1" dirty="0" bmk="">
                <a:latin typeface="Arial" panose="020B0604020202020204" pitchFamily="34" charset="0"/>
                <a:ea typeface="Calibri" panose="020F0502020204030204" pitchFamily="34" charset="0"/>
                <a:cs typeface="Arial" panose="020B0604020202020204" pitchFamily="34" charset="0"/>
              </a:rPr>
              <a:t>5</a:t>
            </a:r>
            <a:r>
              <a:rPr lang="es-EC" altLang="es-EC" sz="1400" b="1" i="1" dirty="0" bmk="_Toc6181011">
                <a:latin typeface="Arial" panose="020B0604020202020204" pitchFamily="34" charset="0"/>
                <a:ea typeface="Calibri" panose="020F0502020204030204" pitchFamily="34" charset="0"/>
                <a:cs typeface="Arial" panose="020B0604020202020204" pitchFamily="34" charset="0"/>
              </a:rPr>
              <a:t>. </a:t>
            </a:r>
            <a:r>
              <a:rPr lang="es-EC" altLang="es-EC" sz="1400" dirty="0" bmk="_Toc6181011">
                <a:latin typeface="Arial" panose="020B0604020202020204" pitchFamily="34" charset="0"/>
                <a:ea typeface="Calibri" panose="020F0502020204030204" pitchFamily="34" charset="0"/>
                <a:cs typeface="Arial" panose="020B0604020202020204" pitchFamily="34" charset="0"/>
              </a:rPr>
              <a:t>Definición inicial de funciones de pertenencia para la salida </a:t>
            </a:r>
            <a:r>
              <a:rPr lang="es-EC" altLang="es-EC" sz="1400" i="1" dirty="0" bmk="_Toc6181011">
                <a:latin typeface="Arial" panose="020B0604020202020204" pitchFamily="34" charset="0"/>
                <a:ea typeface="Calibri" panose="020F0502020204030204" pitchFamily="34" charset="0"/>
                <a:cs typeface="Arial" panose="020B0604020202020204" pitchFamily="34" charset="0"/>
              </a:rPr>
              <a:t>P</a:t>
            </a:r>
            <a:r>
              <a:rPr lang="es-EC" altLang="es-EC" sz="1400" i="1" baseline="-30000" dirty="0" bmk="_Toc6181011">
                <a:latin typeface="Arial" panose="020B0604020202020204" pitchFamily="34" charset="0"/>
                <a:ea typeface="Calibri" panose="020F0502020204030204" pitchFamily="34" charset="0"/>
                <a:cs typeface="Arial" panose="020B0604020202020204" pitchFamily="34" charset="0"/>
              </a:rPr>
              <a:t>FLC</a:t>
            </a:r>
            <a:r>
              <a:rPr lang="es-EC" altLang="es-EC" sz="1400" dirty="0" bmk="_Toc6181011">
                <a:latin typeface="Arial" panose="020B0604020202020204" pitchFamily="34" charset="0"/>
                <a:ea typeface="Calibri" panose="020F0502020204030204" pitchFamily="34" charset="0"/>
                <a:cs typeface="Arial" panose="020B0604020202020204" pitchFamily="34" charset="0"/>
              </a:rPr>
              <a:t>.</a:t>
            </a:r>
            <a:endParaRPr lang="es-EC" altLang="es-EC" sz="9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s-EC" altLang="es-EC" sz="1050" dirty="0">
                <a:latin typeface="Arial" panose="020B0604020202020204" pitchFamily="34" charset="0"/>
                <a:ea typeface="Calibri" panose="020F0502020204030204" pitchFamily="34" charset="0"/>
                <a:cs typeface="Arial" panose="020B0604020202020204" pitchFamily="34" charset="0"/>
              </a:rPr>
              <a:t>Fuente: (D. Arcos-Avilés, Sotomayor, et al., 2017). ©2017 IEEE.</a:t>
            </a:r>
            <a:endParaRPr lang="es-EC" altLang="es-EC" sz="2000" dirty="0">
              <a:latin typeface="Arial" panose="020B0604020202020204" pitchFamily="34" charset="0"/>
              <a:cs typeface="Arial" panose="020B0604020202020204" pitchFamily="34" charset="0"/>
            </a:endParaRPr>
          </a:p>
        </p:txBody>
      </p:sp>
      <p:pic>
        <p:nvPicPr>
          <p:cNvPr id="56" name="Imagen 55">
            <a:extLst>
              <a:ext uri="{FF2B5EF4-FFF2-40B4-BE49-F238E27FC236}">
                <a16:creationId xmlns:a16="http://schemas.microsoft.com/office/drawing/2014/main" id="{21990911-5CBA-4C32-9A13-CC7494C029F1}"/>
              </a:ext>
            </a:extLst>
          </p:cNvPr>
          <p:cNvPicPr>
            <a:picLocks noChangeAspect="1"/>
          </p:cNvPicPr>
          <p:nvPr/>
        </p:nvPicPr>
        <p:blipFill>
          <a:blip r:embed="rId13"/>
          <a:stretch>
            <a:fillRect/>
          </a:stretch>
        </p:blipFill>
        <p:spPr>
          <a:xfrm>
            <a:off x="6245398" y="2041587"/>
            <a:ext cx="4423396" cy="1906975"/>
          </a:xfrm>
          <a:prstGeom prst="rect">
            <a:avLst/>
          </a:prstGeom>
        </p:spPr>
      </p:pic>
      <p:sp>
        <p:nvSpPr>
          <p:cNvPr id="57" name="Rectángulo 56">
            <a:extLst>
              <a:ext uri="{FF2B5EF4-FFF2-40B4-BE49-F238E27FC236}">
                <a16:creationId xmlns:a16="http://schemas.microsoft.com/office/drawing/2014/main" id="{9CC78C5B-C9BF-4991-81C2-7A49BAB6F0CB}"/>
              </a:ext>
            </a:extLst>
          </p:cNvPr>
          <p:cNvSpPr/>
          <p:nvPr/>
        </p:nvSpPr>
        <p:spPr>
          <a:xfrm>
            <a:off x="7403306" y="2819401"/>
            <a:ext cx="2432052" cy="92868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49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69170B6-564B-40BC-BE18-2F4A9B6BC00C}"/>
              </a:ext>
            </a:extLst>
          </p:cNvPr>
          <p:cNvPicPr>
            <a:picLocks noChangeAspect="1"/>
          </p:cNvPicPr>
          <p:nvPr/>
        </p:nvPicPr>
        <p:blipFill>
          <a:blip r:embed="rId4"/>
          <a:stretch>
            <a:fillRect/>
          </a:stretch>
        </p:blipFill>
        <p:spPr>
          <a:xfrm>
            <a:off x="-14288" y="-14288"/>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graphicFrame>
        <p:nvGraphicFramePr>
          <p:cNvPr id="7" name="Objeto 6">
            <a:extLst>
              <a:ext uri="{FF2B5EF4-FFF2-40B4-BE49-F238E27FC236}">
                <a16:creationId xmlns:a16="http://schemas.microsoft.com/office/drawing/2014/main" id="{C0A74D41-1B5F-4E79-8A9F-760EE03CC7EE}"/>
              </a:ext>
            </a:extLst>
          </p:cNvPr>
          <p:cNvGraphicFramePr>
            <a:graphicFrameLocks noChangeAspect="1"/>
          </p:cNvGraphicFramePr>
          <p:nvPr>
            <p:extLst>
              <p:ext uri="{D42A27DB-BD31-4B8C-83A1-F6EECF244321}">
                <p14:modId xmlns:p14="http://schemas.microsoft.com/office/powerpoint/2010/main" val="916384641"/>
              </p:ext>
            </p:extLst>
          </p:nvPr>
        </p:nvGraphicFramePr>
        <p:xfrm>
          <a:off x="1268396" y="1490916"/>
          <a:ext cx="4763436" cy="412220"/>
        </p:xfrm>
        <a:graphic>
          <a:graphicData uri="http://schemas.openxmlformats.org/presentationml/2006/ole">
            <mc:AlternateContent xmlns:mc="http://schemas.openxmlformats.org/markup-compatibility/2006">
              <mc:Choice xmlns:v="urn:schemas-microsoft-com:vml" Requires="v">
                <p:oleObj spid="_x0000_s6195" name="Equation" r:id="rId6" imgW="2959100" imgH="254000" progId="Equation.DSMT4">
                  <p:embed/>
                </p:oleObj>
              </mc:Choice>
              <mc:Fallback>
                <p:oleObj name="Equation" r:id="rId6" imgW="2959100" imgH="254000" progId="Equation.DSMT4">
                  <p:embed/>
                  <p:pic>
                    <p:nvPicPr>
                      <p:cNvPr id="5" name="Objeto 4">
                        <a:extLst>
                          <a:ext uri="{FF2B5EF4-FFF2-40B4-BE49-F238E27FC236}">
                            <a16:creationId xmlns:a16="http://schemas.microsoft.com/office/drawing/2014/main" id="{C0A74D41-1B5F-4E79-8A9F-760EE03CC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396" y="1490916"/>
                        <a:ext cx="4763436" cy="412220"/>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1677EA7E-2742-47F3-AF9E-7E0072C7AF90}"/>
              </a:ext>
            </a:extLst>
          </p:cNvPr>
          <p:cNvGraphicFramePr>
            <a:graphicFrameLocks noChangeAspect="1"/>
          </p:cNvGraphicFramePr>
          <p:nvPr>
            <p:extLst>
              <p:ext uri="{D42A27DB-BD31-4B8C-83A1-F6EECF244321}">
                <p14:modId xmlns:p14="http://schemas.microsoft.com/office/powerpoint/2010/main" val="484344626"/>
              </p:ext>
            </p:extLst>
          </p:nvPr>
        </p:nvGraphicFramePr>
        <p:xfrm>
          <a:off x="1519665" y="2255000"/>
          <a:ext cx="2338567" cy="1680407"/>
        </p:xfrm>
        <a:graphic>
          <a:graphicData uri="http://schemas.openxmlformats.org/presentationml/2006/ole">
            <mc:AlternateContent xmlns:mc="http://schemas.openxmlformats.org/markup-compatibility/2006">
              <mc:Choice xmlns:v="urn:schemas-microsoft-com:vml" Requires="v">
                <p:oleObj spid="_x0000_s6196" name="Equation" r:id="rId8" imgW="1587500" imgH="1143000" progId="Equation.DSMT4">
                  <p:embed/>
                </p:oleObj>
              </mc:Choice>
              <mc:Fallback>
                <p:oleObj name="Equation" r:id="rId8" imgW="1587500" imgH="1143000" progId="Equation.DSMT4">
                  <p:embed/>
                  <p:pic>
                    <p:nvPicPr>
                      <p:cNvPr id="6" name="Objeto 5">
                        <a:extLst>
                          <a:ext uri="{FF2B5EF4-FFF2-40B4-BE49-F238E27FC236}">
                            <a16:creationId xmlns:a16="http://schemas.microsoft.com/office/drawing/2014/main" id="{1677EA7E-2742-47F3-AF9E-7E0072C7AF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665" y="2255000"/>
                        <a:ext cx="2338567" cy="1680407"/>
                      </a:xfrm>
                      <a:prstGeom prst="rect">
                        <a:avLst/>
                      </a:prstGeom>
                      <a:noFill/>
                    </p:spPr>
                  </p:pic>
                </p:oleObj>
              </mc:Fallback>
            </mc:AlternateContent>
          </a:graphicData>
        </a:graphic>
      </p:graphicFrame>
      <p:sp>
        <p:nvSpPr>
          <p:cNvPr id="9" name="Rectangle 3">
            <a:extLst>
              <a:ext uri="{FF2B5EF4-FFF2-40B4-BE49-F238E27FC236}">
                <a16:creationId xmlns:a16="http://schemas.microsoft.com/office/drawing/2014/main" id="{F48E05DF-4F39-4384-BE0C-D8F95D1BC726}"/>
              </a:ext>
            </a:extLst>
          </p:cNvPr>
          <p:cNvSpPr>
            <a:spLocks noChangeArrowheads="1"/>
          </p:cNvSpPr>
          <p:nvPr/>
        </p:nvSpPr>
        <p:spPr bwMode="auto">
          <a:xfrm>
            <a:off x="413835" y="1047897"/>
            <a:ext cx="13532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EC" altLang="es-EC" sz="2000" dirty="0">
                <a:latin typeface="Arial" panose="020B0604020202020204" pitchFamily="34" charset="0"/>
                <a:ea typeface="Calibri" panose="020F0502020204030204" pitchFamily="34" charset="0"/>
                <a:cs typeface="Times New Roman" panose="02020603050405020304" pitchFamily="18" charset="0"/>
              </a:rPr>
              <a:t>Minimizar:</a:t>
            </a:r>
            <a:endParaRPr lang="es-EC" altLang="es-EC" sz="2000" dirty="0">
              <a:latin typeface="Arial" panose="020B0604020202020204" pitchFamily="34" charset="0"/>
            </a:endParaRPr>
          </a:p>
        </p:txBody>
      </p:sp>
      <p:sp>
        <p:nvSpPr>
          <p:cNvPr id="10" name="Rectangle 4">
            <a:extLst>
              <a:ext uri="{FF2B5EF4-FFF2-40B4-BE49-F238E27FC236}">
                <a16:creationId xmlns:a16="http://schemas.microsoft.com/office/drawing/2014/main" id="{A24F9D48-58B7-4FD1-8D3B-2B01849C153D}"/>
              </a:ext>
            </a:extLst>
          </p:cNvPr>
          <p:cNvSpPr>
            <a:spLocks noChangeArrowheads="1"/>
          </p:cNvSpPr>
          <p:nvPr/>
        </p:nvSpPr>
        <p:spPr bwMode="auto">
          <a:xfrm>
            <a:off x="413835" y="1666289"/>
            <a:ext cx="31571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altLang="es-EC" sz="2000" dirty="0">
                <a:latin typeface="Arial" panose="020B0604020202020204" pitchFamily="34" charset="0"/>
                <a:ea typeface="Times New Roman" panose="02020603050405020304" pitchFamily="18" charset="0"/>
                <a:cs typeface="Times New Roman" panose="02020603050405020304" pitchFamily="18" charset="0"/>
              </a:rPr>
              <a:t> 			</a:t>
            </a:r>
            <a:endParaRPr lang="es-EC" altLang="es-EC" sz="2000" dirty="0">
              <a:latin typeface="Arial" panose="020B0604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s-EC" altLang="es-EC" sz="2000" dirty="0">
                <a:latin typeface="Arial" panose="020B0604020202020204" pitchFamily="34" charset="0"/>
                <a:ea typeface="Calibri" panose="020F0502020204030204" pitchFamily="34" charset="0"/>
                <a:cs typeface="Times New Roman" panose="02020603050405020304" pitchFamily="18" charset="0"/>
              </a:rPr>
              <a:t>Sujeto a:</a:t>
            </a:r>
            <a:endParaRPr lang="es-EC" altLang="es-EC" sz="20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561FE3F9-D37C-4B7C-AE01-11AD1B24EC9D}"/>
              </a:ext>
            </a:extLst>
          </p:cNvPr>
          <p:cNvGraphicFramePr>
            <a:graphicFrameLocks noChangeAspect="1"/>
          </p:cNvGraphicFramePr>
          <p:nvPr>
            <p:extLst>
              <p:ext uri="{D42A27DB-BD31-4B8C-83A1-F6EECF244321}">
                <p14:modId xmlns:p14="http://schemas.microsoft.com/office/powerpoint/2010/main" val="4092164184"/>
              </p:ext>
            </p:extLst>
          </p:nvPr>
        </p:nvGraphicFramePr>
        <p:xfrm>
          <a:off x="3031320" y="4136432"/>
          <a:ext cx="7174542" cy="656394"/>
        </p:xfrm>
        <a:graphic>
          <a:graphicData uri="http://schemas.openxmlformats.org/presentationml/2006/ole">
            <mc:AlternateContent xmlns:mc="http://schemas.openxmlformats.org/markup-compatibility/2006">
              <mc:Choice xmlns:v="urn:schemas-microsoft-com:vml" Requires="v">
                <p:oleObj spid="_x0000_s6197" name="Equation" r:id="rId10" imgW="4483100" imgH="406400" progId="Equation.DSMT4">
                  <p:embed/>
                </p:oleObj>
              </mc:Choice>
              <mc:Fallback>
                <p:oleObj name="Equation" r:id="rId10" imgW="4483100" imgH="406400" progId="Equation.DSMT4">
                  <p:embed/>
                  <p:pic>
                    <p:nvPicPr>
                      <p:cNvPr id="16" name="Objeto 15">
                        <a:extLst>
                          <a:ext uri="{FF2B5EF4-FFF2-40B4-BE49-F238E27FC236}">
                            <a16:creationId xmlns:a16="http://schemas.microsoft.com/office/drawing/2014/main" id="{561FE3F9-D37C-4B7C-AE01-11AD1B24EC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1320" y="4136432"/>
                        <a:ext cx="7174542" cy="656394"/>
                      </a:xfrm>
                      <a:prstGeom prst="rect">
                        <a:avLst/>
                      </a:prstGeom>
                      <a:noFill/>
                    </p:spPr>
                  </p:pic>
                </p:oleObj>
              </mc:Fallback>
            </mc:AlternateContent>
          </a:graphicData>
        </a:graphic>
      </p:graphicFrame>
      <p:graphicFrame>
        <p:nvGraphicFramePr>
          <p:cNvPr id="15" name="Objeto 14">
            <a:extLst>
              <a:ext uri="{FF2B5EF4-FFF2-40B4-BE49-F238E27FC236}">
                <a16:creationId xmlns:a16="http://schemas.microsoft.com/office/drawing/2014/main" id="{EB13FC78-7D7E-45F9-9E84-F4B31AB9AACE}"/>
              </a:ext>
            </a:extLst>
          </p:cNvPr>
          <p:cNvGraphicFramePr>
            <a:graphicFrameLocks noChangeAspect="1"/>
          </p:cNvGraphicFramePr>
          <p:nvPr>
            <p:extLst>
              <p:ext uri="{D42A27DB-BD31-4B8C-83A1-F6EECF244321}">
                <p14:modId xmlns:p14="http://schemas.microsoft.com/office/powerpoint/2010/main" val="802409400"/>
              </p:ext>
            </p:extLst>
          </p:nvPr>
        </p:nvGraphicFramePr>
        <p:xfrm>
          <a:off x="3031320" y="5035488"/>
          <a:ext cx="6001024" cy="615857"/>
        </p:xfrm>
        <a:graphic>
          <a:graphicData uri="http://schemas.openxmlformats.org/presentationml/2006/ole">
            <mc:AlternateContent xmlns:mc="http://schemas.openxmlformats.org/markup-compatibility/2006">
              <mc:Choice xmlns:v="urn:schemas-microsoft-com:vml" Requires="v">
                <p:oleObj spid="_x0000_s6198" name="Equation" r:id="rId12" imgW="3987800" imgH="406400" progId="Equation.DSMT4">
                  <p:embed/>
                </p:oleObj>
              </mc:Choice>
              <mc:Fallback>
                <p:oleObj name="Equation" r:id="rId12" imgW="3987800" imgH="406400" progId="Equation.DSMT4">
                  <p:embed/>
                  <p:pic>
                    <p:nvPicPr>
                      <p:cNvPr id="24" name="Objeto 23">
                        <a:extLst>
                          <a:ext uri="{FF2B5EF4-FFF2-40B4-BE49-F238E27FC236}">
                            <a16:creationId xmlns:a16="http://schemas.microsoft.com/office/drawing/2014/main" id="{EB13FC78-7D7E-45F9-9E84-F4B31AB9AA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1320" y="5035488"/>
                        <a:ext cx="6001024" cy="615857"/>
                      </a:xfrm>
                      <a:prstGeom prst="rect">
                        <a:avLst/>
                      </a:prstGeom>
                      <a:noFill/>
                    </p:spPr>
                  </p:pic>
                </p:oleObj>
              </mc:Fallback>
            </mc:AlternateContent>
          </a:graphicData>
        </a:graphic>
      </p:graphicFrame>
      <p:sp>
        <p:nvSpPr>
          <p:cNvPr id="20" name="Rectangle 4">
            <a:extLst>
              <a:ext uri="{FF2B5EF4-FFF2-40B4-BE49-F238E27FC236}">
                <a16:creationId xmlns:a16="http://schemas.microsoft.com/office/drawing/2014/main" id="{1DB0F7E2-C2CF-4EC8-B93C-4E4F4E63081D}"/>
              </a:ext>
            </a:extLst>
          </p:cNvPr>
          <p:cNvSpPr>
            <a:spLocks noChangeArrowheads="1"/>
          </p:cNvSpPr>
          <p:nvPr/>
        </p:nvSpPr>
        <p:spPr bwMode="auto">
          <a:xfrm>
            <a:off x="219276" y="584133"/>
            <a:ext cx="52443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C" altLang="es-EC" sz="2000" b="1" dirty="0">
                <a:latin typeface="Arial" panose="020B0604020202020204" pitchFamily="34" charset="0"/>
                <a:ea typeface="Calibri" panose="020F0502020204030204" pitchFamily="34" charset="0"/>
                <a:cs typeface="Times New Roman" panose="02020603050405020304" pitchFamily="18" charset="0"/>
              </a:rPr>
              <a:t>Función de costo</a:t>
            </a:r>
            <a:r>
              <a:rPr lang="es-EC" altLang="es-EC" sz="2000" b="1" dirty="0" smtClean="0">
                <a:latin typeface="Arial" panose="020B0604020202020204" pitchFamily="34" charset="0"/>
                <a:ea typeface="Calibri" panose="020F0502020204030204" pitchFamily="34" charset="0"/>
                <a:cs typeface="Times New Roman" panose="02020603050405020304" pitchFamily="18" charset="0"/>
              </a:rPr>
              <a:t>: </a:t>
            </a:r>
            <a:r>
              <a:rPr lang="es-ES" sz="2000" dirty="0" smtClean="0">
                <a:latin typeface="Arial" panose="020B0604020202020204" pitchFamily="34" charset="0"/>
                <a:cs typeface="Arial" panose="020B0604020202020204" pitchFamily="34" charset="0"/>
              </a:rPr>
              <a:t>(García-Gutiérrez, 2018)</a:t>
            </a:r>
            <a:endParaRPr lang="es-ES" sz="2000" dirty="0" smtClean="0"/>
          </a:p>
        </p:txBody>
      </p:sp>
    </p:spTree>
    <p:extLst>
      <p:ext uri="{BB962C8B-B14F-4D97-AF65-F5344CB8AC3E}">
        <p14:creationId xmlns:p14="http://schemas.microsoft.com/office/powerpoint/2010/main" val="183863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4062168414"/>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344398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
        <p:nvSpPr>
          <p:cNvPr id="20" name="Rectangle 4">
            <a:extLst>
              <a:ext uri="{FF2B5EF4-FFF2-40B4-BE49-F238E27FC236}">
                <a16:creationId xmlns:a16="http://schemas.microsoft.com/office/drawing/2014/main" id="{1DB0F7E2-C2CF-4EC8-B93C-4E4F4E63081D}"/>
              </a:ext>
            </a:extLst>
          </p:cNvPr>
          <p:cNvSpPr>
            <a:spLocks noChangeArrowheads="1"/>
          </p:cNvSpPr>
          <p:nvPr/>
        </p:nvSpPr>
        <p:spPr bwMode="auto">
          <a:xfrm>
            <a:off x="219276" y="584133"/>
            <a:ext cx="52443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altLang="es-EC" sz="2000" b="1" dirty="0" smtClean="0">
                <a:latin typeface="Arial" panose="020B0604020202020204" pitchFamily="34" charset="0"/>
                <a:ea typeface="Calibri" panose="020F0502020204030204" pitchFamily="34" charset="0"/>
                <a:cs typeface="Times New Roman" panose="02020603050405020304" pitchFamily="18" charset="0"/>
              </a:rPr>
              <a:t>Inicialización del algoritmo</a:t>
            </a:r>
            <a:endParaRPr lang="es-ES" sz="2000" dirty="0" smtClean="0"/>
          </a:p>
        </p:txBody>
      </p:sp>
      <p:pic>
        <p:nvPicPr>
          <p:cNvPr id="4" name="Imagen 3"/>
          <p:cNvPicPr>
            <a:picLocks noChangeAspect="1"/>
          </p:cNvPicPr>
          <p:nvPr/>
        </p:nvPicPr>
        <p:blipFill>
          <a:blip r:embed="rId5"/>
          <a:stretch>
            <a:fillRect/>
          </a:stretch>
        </p:blipFill>
        <p:spPr>
          <a:xfrm>
            <a:off x="3879252" y="1485059"/>
            <a:ext cx="4130158" cy="2772494"/>
          </a:xfrm>
          <a:prstGeom prst="rect">
            <a:avLst/>
          </a:prstGeom>
        </p:spPr>
      </p:pic>
      <p:sp>
        <p:nvSpPr>
          <p:cNvPr id="5" name="Rectángulo 4"/>
          <p:cNvSpPr/>
          <p:nvPr/>
        </p:nvSpPr>
        <p:spPr>
          <a:xfrm>
            <a:off x="3879252" y="911039"/>
            <a:ext cx="6096000" cy="584775"/>
          </a:xfrm>
          <a:prstGeom prst="rect">
            <a:avLst/>
          </a:prstGeom>
        </p:spPr>
        <p:txBody>
          <a:bodyPr>
            <a:spAutoFit/>
          </a:bodyPr>
          <a:lstStyle/>
          <a:p>
            <a:r>
              <a:rPr lang="es-ES" sz="1600" b="1" dirty="0">
                <a:latin typeface="Arial" panose="020B0604020202020204" pitchFamily="34" charset="0"/>
                <a:ea typeface="Times New Roman" panose="02020603050405020304" pitchFamily="18" charset="0"/>
                <a:cs typeface="Arial" panose="020B0604020202020204" pitchFamily="34" charset="0"/>
              </a:rPr>
              <a:t>Tabla </a:t>
            </a:r>
            <a:r>
              <a:rPr lang="es-ES" sz="1600" b="1" dirty="0" smtClean="0">
                <a:latin typeface="Arial" panose="020B0604020202020204" pitchFamily="34" charset="0"/>
                <a:ea typeface="Times New Roman" panose="02020603050405020304" pitchFamily="18" charset="0"/>
                <a:cs typeface="Arial" panose="020B0604020202020204" pitchFamily="34" charset="0"/>
              </a:rPr>
              <a:t>2</a:t>
            </a:r>
            <a:r>
              <a:rPr lang="es-ES" sz="1600" b="1" dirty="0">
                <a:latin typeface="Arial" panose="020B0604020202020204" pitchFamily="34" charset="0"/>
                <a:ea typeface="Times New Roman" panose="02020603050405020304" pitchFamily="18" charset="0"/>
                <a:cs typeface="Arial" panose="020B0604020202020204" pitchFamily="34" charset="0"/>
              </a:rPr>
              <a:t/>
            </a:r>
            <a:br>
              <a:rPr lang="es-ES" sz="1600" b="1" dirty="0">
                <a:latin typeface="Arial" panose="020B0604020202020204" pitchFamily="34" charset="0"/>
                <a:ea typeface="Times New Roman" panose="02020603050405020304" pitchFamily="18" charset="0"/>
                <a:cs typeface="Arial" panose="020B0604020202020204" pitchFamily="34" charset="0"/>
              </a:rPr>
            </a:br>
            <a:r>
              <a:rPr lang="es-ES" sz="1600" i="1" dirty="0" smtClean="0">
                <a:latin typeface="Arial" panose="020B0604020202020204" pitchFamily="34" charset="0"/>
                <a:ea typeface="Times New Roman" panose="02020603050405020304" pitchFamily="18" charset="0"/>
                <a:cs typeface="Arial" panose="020B0604020202020204" pitchFamily="34" charset="0"/>
              </a:rPr>
              <a:t>Parámetros iniciales del </a:t>
            </a:r>
            <a:r>
              <a:rPr lang="es-ES" sz="1600" i="1" dirty="0" err="1" smtClean="0">
                <a:latin typeface="Arial" panose="020B0604020202020204" pitchFamily="34" charset="0"/>
                <a:ea typeface="Times New Roman" panose="02020603050405020304" pitchFamily="18" charset="0"/>
                <a:cs typeface="Arial" panose="020B0604020202020204" pitchFamily="34" charset="0"/>
              </a:rPr>
              <a:t>algotimo</a:t>
            </a:r>
            <a:r>
              <a:rPr lang="es-ES" sz="1600" i="1" dirty="0" smtClean="0">
                <a:latin typeface="Arial" panose="020B0604020202020204" pitchFamily="34" charset="0"/>
                <a:ea typeface="Times New Roman" panose="02020603050405020304" pitchFamily="18" charset="0"/>
                <a:cs typeface="Arial" panose="020B0604020202020204" pitchFamily="34" charset="0"/>
              </a:rPr>
              <a:t> DE</a:t>
            </a:r>
            <a:endParaRPr lang="en-US" sz="16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6F9785C5-9CFD-4976-B42B-CF67DF47FF8C}"/>
              </a:ext>
            </a:extLst>
          </p:cNvPr>
          <p:cNvSpPr txBox="1"/>
          <p:nvPr/>
        </p:nvSpPr>
        <p:spPr>
          <a:xfrm>
            <a:off x="219276" y="4466780"/>
            <a:ext cx="3659976" cy="646331"/>
          </a:xfrm>
          <a:prstGeom prst="rect">
            <a:avLst/>
          </a:prstGeom>
          <a:noFill/>
        </p:spPr>
        <p:txBody>
          <a:bodyPr wrap="none" rtlCol="0">
            <a:spAutoFit/>
          </a:bodyPr>
          <a:lstStyle/>
          <a:p>
            <a:pPr defTabSz="457200"/>
            <a:r>
              <a:rPr lang="es-EC" b="1" dirty="0">
                <a:solidFill>
                  <a:srgbClr val="000000"/>
                </a:solidFill>
                <a:latin typeface="Arial"/>
              </a:rPr>
              <a:t>Generación de población inicial</a:t>
            </a:r>
          </a:p>
          <a:p>
            <a:pPr defTabSz="457200"/>
            <a:endParaRPr lang="es-EC" b="1" dirty="0">
              <a:solidFill>
                <a:srgbClr val="000000"/>
              </a:solidFill>
              <a:latin typeface="Arial"/>
            </a:endParaRPr>
          </a:p>
        </p:txBody>
      </p:sp>
      <p:sp>
        <p:nvSpPr>
          <p:cNvPr id="21" name="Rectángulo 20">
            <a:extLst>
              <a:ext uri="{FF2B5EF4-FFF2-40B4-BE49-F238E27FC236}">
                <a16:creationId xmlns:a16="http://schemas.microsoft.com/office/drawing/2014/main" id="{FD44222A-556B-45A7-B11E-E3CB768A69DD}"/>
              </a:ext>
            </a:extLst>
          </p:cNvPr>
          <p:cNvSpPr/>
          <p:nvPr/>
        </p:nvSpPr>
        <p:spPr>
          <a:xfrm>
            <a:off x="346339" y="4869093"/>
            <a:ext cx="8482807" cy="872034"/>
          </a:xfrm>
          <a:prstGeom prst="rect">
            <a:avLst/>
          </a:prstGeom>
        </p:spPr>
        <p:txBody>
          <a:bodyPr wrap="square">
            <a:spAutoFit/>
          </a:bodyPr>
          <a:lstStyle/>
          <a:p>
            <a:pPr marL="285750" indent="-285750" algn="just" defTabSz="457200">
              <a:lnSpc>
                <a:spcPct val="150000"/>
              </a:lnSpc>
              <a:spcAft>
                <a:spcPts val="800"/>
              </a:spcAft>
              <a:buFont typeface="Arial" panose="020B0604020202020204" pitchFamily="34" charset="0"/>
              <a:buChar char="•"/>
            </a:pPr>
            <a:r>
              <a:rPr lang="es-EC" dirty="0">
                <a:solidFill>
                  <a:srgbClr val="000000"/>
                </a:solidFill>
                <a:latin typeface="Arial"/>
              </a:rPr>
              <a:t>Se genera un conjunto de soluciones muestreadas aleatoriamente del espacio de búsqueda definido de acuerdo a las condiciones del problema</a:t>
            </a:r>
            <a:r>
              <a:rPr lang="es-EC" dirty="0" smtClean="0">
                <a:solidFill>
                  <a:srgbClr val="000000"/>
                </a:solidFill>
                <a:latin typeface="Arial"/>
              </a:rPr>
              <a:t>.</a:t>
            </a:r>
            <a:endParaRPr lang="es-EC" dirty="0">
              <a:solidFill>
                <a:srgbClr val="000000"/>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964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
        <p:nvSpPr>
          <p:cNvPr id="20" name="Rectangle 4">
            <a:extLst>
              <a:ext uri="{FF2B5EF4-FFF2-40B4-BE49-F238E27FC236}">
                <a16:creationId xmlns:a16="http://schemas.microsoft.com/office/drawing/2014/main" id="{1DB0F7E2-C2CF-4EC8-B93C-4E4F4E63081D}"/>
              </a:ext>
            </a:extLst>
          </p:cNvPr>
          <p:cNvSpPr>
            <a:spLocks noChangeArrowheads="1"/>
          </p:cNvSpPr>
          <p:nvPr/>
        </p:nvSpPr>
        <p:spPr bwMode="auto">
          <a:xfrm>
            <a:off x="219276" y="584133"/>
            <a:ext cx="52443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altLang="es-EC" sz="2000" b="1" dirty="0" smtClean="0">
                <a:latin typeface="Arial" panose="020B0604020202020204" pitchFamily="34" charset="0"/>
                <a:ea typeface="Calibri" panose="020F0502020204030204" pitchFamily="34" charset="0"/>
                <a:cs typeface="Times New Roman" panose="02020603050405020304" pitchFamily="18" charset="0"/>
              </a:rPr>
              <a:t>Inicialización del algoritmo</a:t>
            </a:r>
            <a:endParaRPr lang="es-ES" sz="2000" dirty="0" smtClean="0"/>
          </a:p>
        </p:txBody>
      </p:sp>
      <p:pic>
        <p:nvPicPr>
          <p:cNvPr id="6" name="Imagen 5"/>
          <p:cNvPicPr/>
          <p:nvPr/>
        </p:nvPicPr>
        <p:blipFill>
          <a:blip r:embed="rId5">
            <a:extLst>
              <a:ext uri="{28A0092B-C50C-407E-A947-70E740481C1C}">
                <a14:useLocalDpi xmlns:a14="http://schemas.microsoft.com/office/drawing/2010/main" val="0"/>
              </a:ext>
            </a:extLst>
          </a:blip>
          <a:stretch>
            <a:fillRect/>
          </a:stretch>
        </p:blipFill>
        <p:spPr>
          <a:xfrm>
            <a:off x="6281358" y="828551"/>
            <a:ext cx="5910642" cy="4712078"/>
          </a:xfrm>
          <a:prstGeom prst="rect">
            <a:avLst/>
          </a:prstGeom>
        </p:spPr>
      </p:pic>
      <p:sp>
        <p:nvSpPr>
          <p:cNvPr id="8" name="Rectangle 1"/>
          <p:cNvSpPr>
            <a:spLocks noChangeArrowheads="1"/>
          </p:cNvSpPr>
          <p:nvPr/>
        </p:nvSpPr>
        <p:spPr bwMode="auto">
          <a:xfrm>
            <a:off x="7181477" y="5403933"/>
            <a:ext cx="483406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Figura 6</a:t>
            </a:r>
            <a:r>
              <a:rPr kumimoji="0" lang="es-E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Ejemplo de la generación de los vectores y proceso del algoritmo 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  (Santana, 2004)</a:t>
            </a:r>
            <a:r>
              <a:rPr kumimoji="0" lang="en-US"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6"/>
          <a:srcRect l="4283" t="26727" r="56403" b="18804"/>
          <a:stretch/>
        </p:blipFill>
        <p:spPr>
          <a:xfrm>
            <a:off x="324660" y="1195853"/>
            <a:ext cx="5730886" cy="4466293"/>
          </a:xfrm>
          <a:prstGeom prst="rect">
            <a:avLst/>
          </a:prstGeom>
        </p:spPr>
      </p:pic>
    </p:spTree>
    <p:extLst>
      <p:ext uri="{BB962C8B-B14F-4D97-AF65-F5344CB8AC3E}">
        <p14:creationId xmlns:p14="http://schemas.microsoft.com/office/powerpoint/2010/main" val="2862062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16" name="Rectángulo 15">
            <a:extLst>
              <a:ext uri="{FF2B5EF4-FFF2-40B4-BE49-F238E27FC236}">
                <a16:creationId xmlns:a16="http://schemas.microsoft.com/office/drawing/2014/main" id="{87A83CEB-503C-49AA-B689-ECF72B83B4B1}"/>
              </a:ext>
            </a:extLst>
          </p:cNvPr>
          <p:cNvSpPr/>
          <p:nvPr/>
        </p:nvSpPr>
        <p:spPr>
          <a:xfrm>
            <a:off x="1090463" y="4792826"/>
            <a:ext cx="4572000" cy="369332"/>
          </a:xfrm>
          <a:prstGeom prst="rect">
            <a:avLst/>
          </a:prstGeom>
        </p:spPr>
        <p:txBody>
          <a:bodyPr>
            <a:spAutoFit/>
          </a:bodyPr>
          <a:lstStyle/>
          <a:p>
            <a:pPr marL="285750" indent="-285750" defTabSz="457200">
              <a:buFont typeface="Wingdings" panose="05000000000000000000" pitchFamily="2" charset="2"/>
              <a:buChar char="q"/>
            </a:pPr>
            <a:endParaRPr lang="es-EC" dirty="0">
              <a:solidFill>
                <a:srgbClr val="000000"/>
              </a:solidFill>
              <a:latin typeface="Arial"/>
            </a:endParaRPr>
          </a:p>
        </p:txBody>
      </p:sp>
      <p:sp>
        <p:nvSpPr>
          <p:cNvPr id="18" name="Título 1">
            <a:extLst>
              <a:ext uri="{FF2B5EF4-FFF2-40B4-BE49-F238E27FC236}">
                <a16:creationId xmlns:a16="http://schemas.microsoft.com/office/drawing/2014/main" id="{8A23377A-D402-443D-A090-0D78B9DD70F0}"/>
              </a:ext>
            </a:extLst>
          </p:cNvPr>
          <p:cNvSpPr txBox="1">
            <a:spLocks/>
          </p:cNvSpPr>
          <p:nvPr/>
        </p:nvSpPr>
        <p:spPr>
          <a:xfrm>
            <a:off x="6256421" y="56574"/>
            <a:ext cx="5759116" cy="561047"/>
          </a:xfrm>
          <a:prstGeom prst="rect">
            <a:avLst/>
          </a:prstGeom>
        </p:spPr>
        <p:txBody>
          <a:bodyPr>
            <a:normAutofit fontScale="60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i="0" u="none" strike="noStrike" kern="1200" cap="none" spc="0" normalizeH="0" baseline="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Ajuste de parámetros del FLC</a:t>
            </a:r>
            <a:r>
              <a:rPr kumimoji="0" lang="es-ES" sz="3600" i="0" u="none" strike="noStrike" kern="1200" cap="none" spc="0" normalizeH="0" noProof="0" dirty="0" smtClean="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rPr>
              <a:t> mediante DE</a:t>
            </a:r>
            <a:endParaRPr kumimoji="0" lang="es-ES" sz="3600" i="0" u="none" strike="noStrike" kern="1200" cap="none" spc="0" normalizeH="0" baseline="0" noProof="0" dirty="0">
              <a:ln>
                <a:noFill/>
              </a:ln>
              <a:blipFill>
                <a:blip r:embed="rId4">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pic>
        <p:nvPicPr>
          <p:cNvPr id="9" name="Imagen 8"/>
          <p:cNvPicPr/>
          <p:nvPr/>
        </p:nvPicPr>
        <p:blipFill rotWithShape="1">
          <a:blip r:embed="rId5">
            <a:extLst>
              <a:ext uri="{28A0092B-C50C-407E-A947-70E740481C1C}">
                <a14:useLocalDpi xmlns:a14="http://schemas.microsoft.com/office/drawing/2010/main" val="0"/>
              </a:ext>
            </a:extLst>
          </a:blip>
          <a:srcRect l="-305" t="2564" r="39997" b="1141"/>
          <a:stretch/>
        </p:blipFill>
        <p:spPr bwMode="auto">
          <a:xfrm>
            <a:off x="2817018" y="0"/>
            <a:ext cx="3102829" cy="6858000"/>
          </a:xfrm>
          <a:prstGeom prst="rect">
            <a:avLst/>
          </a:prstGeom>
          <a:ln>
            <a:noFill/>
          </a:ln>
          <a:extLst>
            <a:ext uri="{53640926-AAD7-44D8-BBD7-CCE9431645EC}">
              <a14:shadowObscured xmlns:a14="http://schemas.microsoft.com/office/drawing/2010/main"/>
            </a:ext>
          </a:extLst>
        </p:spPr>
      </p:pic>
      <p:sp>
        <p:nvSpPr>
          <p:cNvPr id="10" name="Rectangle 6">
            <a:extLst>
              <a:ext uri="{FF2B5EF4-FFF2-40B4-BE49-F238E27FC236}">
                <a16:creationId xmlns:a16="http://schemas.microsoft.com/office/drawing/2014/main" id="{575B4557-A754-4063-9B4E-04B8CEC31FA1}"/>
              </a:ext>
            </a:extLst>
          </p:cNvPr>
          <p:cNvSpPr>
            <a:spLocks noChangeArrowheads="1"/>
          </p:cNvSpPr>
          <p:nvPr/>
        </p:nvSpPr>
        <p:spPr bwMode="auto">
          <a:xfrm>
            <a:off x="5919847" y="5657326"/>
            <a:ext cx="307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EC" altLang="es-EC" sz="1200" b="1" i="1"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lang="es-EC" altLang="es-EC" sz="1200" b="1" i="1" dirty="0" smtClean="0" bmk="_Toc6181013">
                <a:latin typeface="Arial" panose="020B0604020202020204" pitchFamily="34" charset="0"/>
                <a:ea typeface="Calibri" panose="020F0502020204030204" pitchFamily="34" charset="0"/>
                <a:cs typeface="Arial" panose="020B0604020202020204" pitchFamily="34" charset="0"/>
              </a:rPr>
              <a:t>7</a:t>
            </a:r>
            <a:r>
              <a:rPr kumimoji="0" lang="es-EC" altLang="es-EC" sz="1200" b="1" i="1" u="none" strike="noStrike" cap="none" normalizeH="0" baseline="0" dirty="0" smtClean="0" bmk="_Toc618101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EC" sz="1200" b="0" i="0" u="none" strike="noStrike" cap="none" normalizeH="0" baseline="0" dirty="0" bmk="_Toc618101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Diagrama de Flujo del algoritmo implementado.</a:t>
            </a:r>
            <a:endParaRPr kumimoji="0" lang="es-EC" altLang="es-EC"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456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38891799"/>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226235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angle 3"/>
          <p:cNvSpPr>
            <a:spLocks noChangeArrowheads="1"/>
          </p:cNvSpPr>
          <p:nvPr/>
        </p:nvSpPr>
        <p:spPr bwMode="auto">
          <a:xfrm>
            <a:off x="159294" y="667173"/>
            <a:ext cx="22824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600" b="1" dirty="0" smtClean="0">
                <a:latin typeface="Arial" panose="020B0604020202020204" pitchFamily="34" charset="0"/>
                <a:cs typeface="Arial" panose="020B0604020202020204" pitchFamily="34" charset="0"/>
              </a:rPr>
              <a:t>Tiempo de ejecución</a:t>
            </a: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722426" y="2661894"/>
            <a:ext cx="6124575" cy="2133600"/>
          </a:xfrm>
          <a:prstGeom prst="rect">
            <a:avLst/>
          </a:prstGeom>
        </p:spPr>
      </p:pic>
      <p:sp>
        <p:nvSpPr>
          <p:cNvPr id="6" name="Rectángulo 5"/>
          <p:cNvSpPr/>
          <p:nvPr/>
        </p:nvSpPr>
        <p:spPr>
          <a:xfrm>
            <a:off x="1677972" y="5021342"/>
            <a:ext cx="7346621" cy="954107"/>
          </a:xfrm>
          <a:prstGeom prst="rect">
            <a:avLst/>
          </a:prstGeom>
          <a:ln>
            <a:solidFill>
              <a:schemeClr val="accent6"/>
            </a:solidFill>
          </a:ln>
        </p:spPr>
        <p:txBody>
          <a:bodyPr wrap="square">
            <a:spAutoFit/>
          </a:bodyPr>
          <a:lstStyle/>
          <a:p>
            <a:pPr algn="just"/>
            <a:r>
              <a:rPr lang="es-ES" sz="1400" dirty="0" smtClean="0">
                <a:latin typeface="Arial" panose="020B0604020202020204" pitchFamily="34" charset="0"/>
                <a:ea typeface="Times New Roman" panose="02020603050405020304" pitchFamily="18" charset="0"/>
                <a:cs typeface="Arial" panose="020B0604020202020204" pitchFamily="34" charset="0"/>
              </a:rPr>
              <a:t>El </a:t>
            </a:r>
            <a:r>
              <a:rPr lang="es-ES" sz="1400" dirty="0">
                <a:latin typeface="Arial" panose="020B0604020202020204" pitchFamily="34" charset="0"/>
                <a:ea typeface="Times New Roman" panose="02020603050405020304" pitchFamily="18" charset="0"/>
                <a:cs typeface="Arial" panose="020B0604020202020204" pitchFamily="34" charset="0"/>
              </a:rPr>
              <a:t>algoritmo de optimización PSO tiene menor tiempo de convergencia ya que el número de partículas al igual que el número de iteraciones es menor, en comparación al número de nidos y población del algoritmo de Cuckoo y DE respectivamente. Esto es posible ya que la característica del algoritmo PSO es la convergencia rápida.</a:t>
            </a:r>
            <a:endParaRPr lang="en-US" sz="1400" dirty="0">
              <a:latin typeface="Arial" panose="020B0604020202020204" pitchFamily="34" charset="0"/>
              <a:cs typeface="Arial" panose="020B0604020202020204" pitchFamily="34" charset="0"/>
            </a:endParaRPr>
          </a:p>
        </p:txBody>
      </p:sp>
      <p:sp>
        <p:nvSpPr>
          <p:cNvPr id="7" name="Rectángulo 6"/>
          <p:cNvSpPr/>
          <p:nvPr/>
        </p:nvSpPr>
        <p:spPr>
          <a:xfrm>
            <a:off x="557208" y="1051052"/>
            <a:ext cx="11028333" cy="1384995"/>
          </a:xfrm>
          <a:prstGeom prst="rect">
            <a:avLst/>
          </a:prstGeom>
        </p:spPr>
        <p:txBody>
          <a:bodyPr wrap="square">
            <a:spAutoFit/>
          </a:bodyPr>
          <a:lstStyle/>
          <a:p>
            <a:pPr indent="180340" algn="just">
              <a:lnSpc>
                <a:spcPct val="200000"/>
              </a:lnSpc>
              <a:spcAft>
                <a:spcPts val="800"/>
              </a:spcAft>
            </a:pPr>
            <a:r>
              <a:rPr lang="es-ES" sz="1400" dirty="0">
                <a:latin typeface="Arial" panose="020B0604020202020204" pitchFamily="34" charset="0"/>
                <a:ea typeface="Times New Roman" panose="02020603050405020304" pitchFamily="18" charset="0"/>
                <a:cs typeface="Arial" panose="020B0604020202020204" pitchFamily="34" charset="0"/>
              </a:rPr>
              <a:t>El proceso de optimización en total de los parámetros con el algoritmo DE del controlador de Lógica Difusa tomó aproximadamente 1080 horas equivalente a 45 días en una computadora INTEL® Core (TM) i7-8750H CPU @ 2.20 GHz y el programa Matlab que ejecutó 300 iteraciones en total para encontrar la solución que se presenta.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3714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11266" name="Imagen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4" y="1382430"/>
            <a:ext cx="6096000" cy="3178175"/>
          </a:xfrm>
          <a:prstGeom prst="rect">
            <a:avLst/>
          </a:prstGeom>
          <a:noFill/>
          <a:extLst>
            <a:ext uri="{909E8E84-426E-40DD-AFC4-6F175D3DCCD1}">
              <a14:hiddenFill xmlns:a14="http://schemas.microsoft.com/office/drawing/2010/main">
                <a:solidFill>
                  <a:srgbClr val="FFFFFF"/>
                </a:solidFill>
              </a14:hiddenFill>
            </a:ext>
          </a:extLst>
        </p:spPr>
      </p:pic>
      <p:pic>
        <p:nvPicPr>
          <p:cNvPr id="11265" name="Imagen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525" y="1474504"/>
            <a:ext cx="6065838" cy="2994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9294" y="697950"/>
            <a:ext cx="23262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Entrada:</a:t>
            </a:r>
            <a:r>
              <a:rPr lang="es-ES" altLang="en-US" sz="1200" b="1" dirty="0" smtClean="0">
                <a:latin typeface="Arial" panose="020B0604020202020204" pitchFamily="34" charset="0"/>
                <a:ea typeface="Times New Roman" panose="02020603050405020304" pitchFamily="18" charset="0"/>
                <a:cs typeface="Arial" panose="020B0604020202020204" pitchFamily="34" charset="0"/>
              </a:rPr>
              <a:t> Error de predicción</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4"/>
          <p:cNvSpPr>
            <a:spLocks noChangeArrowheads="1"/>
          </p:cNvSpPr>
          <p:nvPr/>
        </p:nvSpPr>
        <p:spPr bwMode="auto">
          <a:xfrm>
            <a:off x="1322433" y="4468529"/>
            <a:ext cx="32800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8</a:t>
            </a:r>
            <a:r>
              <a:rPr kumimoji="0" lang="es-ES" altLang="en-US" sz="1200" b="0" i="0" u="none" strike="noStrike" cap="none" normalizeH="0" baseline="0" dirty="0" smtClean="0" bmk="_Toc29049364">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MF ajustadas entrada </a:t>
            </a:r>
            <a:r>
              <a:rPr kumimoji="0" lang="es-ES" altLang="en-US" sz="1200" b="0" i="1" u="none" strike="noStrike" cap="none" normalizeH="0" baseline="0" dirty="0" smtClean="0" bmk="_Toc29049364">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s-ES" altLang="en-US" sz="1200" b="0" i="1" u="none" strike="noStrike" cap="none" normalizeH="0" baseline="-30000" dirty="0" smtClean="0" bmk="_Toc29049364">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t>
            </a:r>
            <a:r>
              <a:rPr kumimoji="0" lang="es-ES" altLang="en-US" sz="1200" b="0" i="0" u="none" strike="noStrike" cap="none" normalizeH="0" baseline="0" dirty="0" smtClean="0" bmk="_Toc29049364">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vs CS</a:t>
            </a:r>
            <a:endParaRPr kumimoji="0" lang="en-US"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7560819" y="4422103"/>
            <a:ext cx="33922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9</a:t>
            </a:r>
            <a:r>
              <a:rPr kumimoji="0" lang="es-ES" altLang="en-US" sz="1200" b="0" i="0" u="none" strike="noStrike" cap="none" normalizeH="0" baseline="0" dirty="0" smtClean="0" bmk="_Toc2904936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MF ajustadas entrada </a:t>
            </a:r>
            <a:r>
              <a:rPr kumimoji="0" lang="es-ES" altLang="en-US" sz="1200" b="0" i="1" u="none" strike="noStrike" cap="none" normalizeH="0" baseline="0" dirty="0" smtClean="0" bmk="_Toc2904936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s-ES" altLang="en-US" sz="1200" b="0" i="1" u="none" strike="noStrike" cap="none" normalizeH="0" baseline="-30000" dirty="0" smtClean="0" bmk="_Toc2904936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t>
            </a:r>
            <a:r>
              <a:rPr kumimoji="0" lang="es-ES" altLang="en-US" sz="1200" b="0" i="0" u="none" strike="noStrike" cap="none" normalizeH="0" baseline="0" dirty="0" smtClean="0" bmk="_Toc2904936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vs PSO</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97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angle 3"/>
          <p:cNvSpPr>
            <a:spLocks noChangeArrowheads="1"/>
          </p:cNvSpPr>
          <p:nvPr/>
        </p:nvSpPr>
        <p:spPr bwMode="auto">
          <a:xfrm>
            <a:off x="140441" y="620986"/>
            <a:ext cx="29899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Entrada:</a:t>
            </a:r>
            <a:r>
              <a:rPr lang="es-ES" altLang="en-US" sz="1200" b="1" dirty="0" smtClean="0">
                <a:latin typeface="Arial" panose="020B0604020202020204" pitchFamily="34" charset="0"/>
                <a:ea typeface="Times New Roman" panose="02020603050405020304" pitchFamily="18" charset="0"/>
                <a:cs typeface="Arial" panose="020B0604020202020204" pitchFamily="34" charset="0"/>
              </a:rPr>
              <a:t> Estado de Carga de Baterías</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7415" name="Imagen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168216"/>
            <a:ext cx="6027738" cy="29495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779" y="2522233"/>
            <a:ext cx="6065838" cy="2895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1074656" y="4117791"/>
            <a:ext cx="35269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S" altLang="en-US" sz="1200" b="1" i="1" u="none" strike="noStrike" cap="none" normalizeH="0" baseline="0" dirty="0" smtClean="0" bmk="_Toc29049366">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r>
              <a:rPr kumimoji="0" lang="es-ES" altLang="en-US" sz="1200" b="0" i="0" u="none" strike="noStrike" cap="none" normalizeH="0" baseline="0" dirty="0" smtClean="0" bmk="_Toc29049366">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MF ajustadas entrada </a:t>
            </a:r>
            <a:r>
              <a:rPr kumimoji="0" lang="es-ES" altLang="en-US" sz="1200" b="0" i="1" u="none" strike="noStrike" cap="none" normalizeH="0" baseline="0" dirty="0" smtClean="0" bmk="_Toc29049366">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SOC</a:t>
            </a:r>
            <a:r>
              <a:rPr kumimoji="0" lang="es-ES" altLang="en-US" sz="1200" b="0" i="0" u="none" strike="noStrike" cap="none" normalizeH="0" baseline="0" dirty="0" smtClean="0" bmk="_Toc29049366">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vs CS</a:t>
            </a:r>
            <a:endParaRPr kumimoji="0" lang="en-US"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7189313" y="5494572"/>
            <a:ext cx="3639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S" altLang="en-US" sz="1200" b="1" i="1" u="none" strike="noStrike" cap="none" normalizeH="0" baseline="0" dirty="0" smtClean="0" bmk="_Toc29049367">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a:t>
            </a:r>
            <a:r>
              <a:rPr kumimoji="0" lang="es-ES" altLang="en-US" sz="1200" b="0" i="0" u="none" strike="noStrike" cap="none" normalizeH="0" baseline="0" dirty="0" smtClean="0" bmk="_Toc29049367">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MF ajustadas entrada </a:t>
            </a:r>
            <a:r>
              <a:rPr kumimoji="0" lang="es-ES" altLang="en-US" sz="1200" b="0" i="1" u="none" strike="noStrike" cap="none" normalizeH="0" baseline="0" dirty="0" smtClean="0" bmk="_Toc29049367">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SOC</a:t>
            </a:r>
            <a:r>
              <a:rPr kumimoji="0" lang="es-ES" altLang="en-US" sz="1200" b="0" i="0" u="none" strike="noStrike" cap="none" normalizeH="0" baseline="0" dirty="0" smtClean="0" bmk="_Toc29049367">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vs PSO</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8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angle 3"/>
          <p:cNvSpPr>
            <a:spLocks noChangeArrowheads="1"/>
          </p:cNvSpPr>
          <p:nvPr/>
        </p:nvSpPr>
        <p:spPr bwMode="auto">
          <a:xfrm>
            <a:off x="159294" y="620985"/>
            <a:ext cx="26196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200" b="1" dirty="0" smtClean="0">
                <a:latin typeface="Arial" panose="020B0604020202020204" pitchFamily="34" charset="0"/>
                <a:cs typeface="Arial" panose="020B0604020202020204" pitchFamily="34" charset="0"/>
              </a:rPr>
              <a:t>Salida: Potencia del Controlador</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6391" name="Imagen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759484"/>
            <a:ext cx="6049963"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Imagen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1" y="2139492"/>
            <a:ext cx="6149975" cy="30781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15271" y="4364763"/>
            <a:ext cx="355257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ea typeface="Times New Roman" panose="02020603050405020304" pitchFamily="18" charset="0"/>
                <a:cs typeface="Arial" panose="020B0604020202020204" pitchFamily="34" charset="0"/>
              </a:rPr>
              <a:t>igura </a:t>
            </a:r>
            <a:r>
              <a:rPr lang="es-ES" altLang="en-US" sz="1200" b="1" i="1" dirty="0" smtClean="0" bmk="_Toc29049368">
                <a:ea typeface="Times New Roman" panose="02020603050405020304" pitchFamily="18" charset="0"/>
                <a:cs typeface="Arial" panose="020B0604020202020204" pitchFamily="34" charset="0"/>
              </a:rPr>
              <a:t>12</a:t>
            </a:r>
            <a:r>
              <a:rPr kumimoji="0" lang="es-ES" altLang="en-US" sz="1200" b="0" i="0" u="none" strike="noStrike" cap="none" normalizeH="0" baseline="0" dirty="0" smtClean="0" bmk="_Toc29049368">
                <a:ln>
                  <a:noFill/>
                </a:ln>
                <a:solidFill>
                  <a:schemeClr val="tx1"/>
                </a:solidFill>
                <a:effectLst/>
                <a:ea typeface="Times New Roman" panose="02020603050405020304" pitchFamily="18" charset="0"/>
                <a:cs typeface="Arial" panose="020B0604020202020204" pitchFamily="34" charset="0"/>
              </a:rPr>
              <a:t> MF ajustadas salida </a:t>
            </a:r>
            <a:r>
              <a:rPr kumimoji="0" lang="es-ES" altLang="en-US" sz="1200" b="0" i="1" u="none" strike="noStrike" cap="none" normalizeH="0" baseline="0" dirty="0" smtClean="0" bmk="_Toc29049368">
                <a:ln>
                  <a:noFill/>
                </a:ln>
                <a:solidFill>
                  <a:schemeClr val="tx1"/>
                </a:solidFill>
                <a:effectLst/>
                <a:ea typeface="Times New Roman" panose="02020603050405020304" pitchFamily="18" charset="0"/>
                <a:cs typeface="Arial" panose="020B0604020202020204" pitchFamily="34" charset="0"/>
              </a:rPr>
              <a:t>P</a:t>
            </a:r>
            <a:r>
              <a:rPr kumimoji="0" lang="es-ES" altLang="en-US" sz="1200" b="0" i="1" u="none" strike="noStrike" cap="none" normalizeH="0" baseline="-30000" dirty="0" smtClean="0" bmk="_Toc29049368">
                <a:ln>
                  <a:noFill/>
                </a:ln>
                <a:solidFill>
                  <a:schemeClr val="tx1"/>
                </a:solidFill>
                <a:effectLst/>
                <a:ea typeface="Times New Roman" panose="02020603050405020304" pitchFamily="18" charset="0"/>
                <a:cs typeface="Arial" panose="020B0604020202020204" pitchFamily="34" charset="0"/>
              </a:rPr>
              <a:t>FLC</a:t>
            </a:r>
            <a:r>
              <a:rPr kumimoji="0" lang="es-ES" altLang="en-US" sz="1200" b="0" i="0" u="none" strike="noStrike" cap="none" normalizeH="0" baseline="0" dirty="0" smtClean="0" bmk="_Toc29049368">
                <a:ln>
                  <a:noFill/>
                </a:ln>
                <a:solidFill>
                  <a:schemeClr val="tx1"/>
                </a:solidFill>
                <a:effectLst/>
                <a:ea typeface="Times New Roman" panose="02020603050405020304" pitchFamily="18" charset="0"/>
                <a:cs typeface="Arial" panose="020B0604020202020204" pitchFamily="34" charset="0"/>
              </a:rPr>
              <a:t>, DE vs CS</a:t>
            </a:r>
            <a:endParaRPr kumimoji="0" lang="en-US" altLang="en-US" sz="800" b="0" i="0" u="none" strike="noStrike" cap="none" normalizeH="0" baseline="0" dirty="0" smtClean="0">
              <a:ln>
                <a:noFill/>
              </a:ln>
              <a:solidFill>
                <a:schemeClr val="tx1"/>
              </a:solidFill>
              <a:effectLst/>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cs typeface="Arial" panose="020B0604020202020204" pitchFamily="34" charset="0"/>
            </a:endParaRPr>
          </a:p>
        </p:txBody>
      </p:sp>
      <p:sp>
        <p:nvSpPr>
          <p:cNvPr id="11" name="Rectangle 10"/>
          <p:cNvSpPr>
            <a:spLocks noChangeArrowheads="1"/>
          </p:cNvSpPr>
          <p:nvPr/>
        </p:nvSpPr>
        <p:spPr bwMode="auto">
          <a:xfrm>
            <a:off x="7370164" y="5217655"/>
            <a:ext cx="35381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13</a:t>
            </a:r>
            <a:r>
              <a:rPr kumimoji="0" lang="es-ES" altLang="en-US" sz="1200" b="0" i="0" u="none" strike="noStrike" cap="none" normalizeH="0" baseline="0" dirty="0" smtClean="0" bmk="_Toc29049369">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MF ajustadas salida </a:t>
            </a:r>
            <a:r>
              <a:rPr kumimoji="0" lang="es-ES" altLang="en-US" sz="1200" b="0" i="1" u="none" strike="noStrike" cap="none" normalizeH="0" baseline="0" dirty="0" smtClean="0" bmk="_Toc29049369">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s-ES" altLang="en-US" sz="1200" b="0" i="1" u="none" strike="noStrike" cap="none" normalizeH="0" baseline="-30000" dirty="0" smtClean="0" bmk="_Toc29049369">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FLC, </a:t>
            </a:r>
            <a:r>
              <a:rPr kumimoji="0" lang="es-ES" altLang="en-US" sz="1200" b="0" i="0" u="none" strike="noStrike" cap="none" normalizeH="0" baseline="0" dirty="0" smtClean="0" bmk="_Toc29049369">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 vs PSO</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68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40454" y="-16605"/>
            <a:ext cx="12272907" cy="6858000"/>
          </a:xfrm>
          <a:prstGeom prst="rect">
            <a:avLst/>
          </a:prstGeom>
        </p:spPr>
      </p:pic>
      <p:sp>
        <p:nvSpPr>
          <p:cNvPr id="2" name="Rectangle 3"/>
          <p:cNvSpPr>
            <a:spLocks noChangeArrowheads="1"/>
          </p:cNvSpPr>
          <p:nvPr/>
        </p:nvSpPr>
        <p:spPr bwMode="auto">
          <a:xfrm>
            <a:off x="426706" y="582230"/>
            <a:ext cx="25651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200" b="1" dirty="0" smtClean="0">
                <a:latin typeface="Arial" panose="020B0604020202020204" pitchFamily="34" charset="0"/>
                <a:cs typeface="Arial" panose="020B0604020202020204" pitchFamily="34" charset="0"/>
              </a:rPr>
              <a:t>Base de Reglas del Controlador</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1" name="Imagen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984" y="917930"/>
            <a:ext cx="3086100" cy="450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01269" y="5411378"/>
            <a:ext cx="25075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lang="es-ES" altLang="en-US" sz="1200" b="1" i="1" dirty="0" smtClean="0" bmk="_Toc29049370">
                <a:latin typeface="Arial" panose="020B0604020202020204" pitchFamily="34" charset="0"/>
                <a:ea typeface="Times New Roman" panose="02020603050405020304" pitchFamily="18" charset="0"/>
                <a:cs typeface="Arial" panose="020B0604020202020204" pitchFamily="34" charset="0"/>
              </a:rPr>
              <a:t>14</a:t>
            </a:r>
            <a:r>
              <a:rPr kumimoji="0" lang="es-ES" altLang="en-US" sz="1200" b="0" i="0" u="none" strike="noStrike" cap="none" normalizeH="0" baseline="0" dirty="0" smtClean="0" bmk="_Toc2904937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Superficie EMS-PSO, EMS-CS y EMS-DE</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a:stretch>
            <a:fillRect/>
          </a:stretch>
        </p:blipFill>
        <p:spPr>
          <a:xfrm>
            <a:off x="6324356" y="917930"/>
            <a:ext cx="4542197" cy="4902996"/>
          </a:xfrm>
          <a:prstGeom prst="rect">
            <a:avLst/>
          </a:prstGeom>
        </p:spPr>
      </p:pic>
      <p:sp>
        <p:nvSpPr>
          <p:cNvPr id="10" name="Rectángulo 9"/>
          <p:cNvSpPr/>
          <p:nvPr/>
        </p:nvSpPr>
        <p:spPr>
          <a:xfrm>
            <a:off x="6286648" y="669212"/>
            <a:ext cx="9189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Arial" panose="020B0604020202020204" pitchFamily="34" charset="0"/>
              </a:rPr>
              <a:t>Tabla 4</a:t>
            </a:r>
            <a:endParaRPr lang="en-US" sz="1200" dirty="0">
              <a:latin typeface="Arial" panose="020B0604020202020204" pitchFamily="34" charset="0"/>
              <a:cs typeface="Arial" panose="020B0604020202020204" pitchFamily="34" charset="0"/>
            </a:endParaRPr>
          </a:p>
        </p:txBody>
      </p:sp>
      <p:sp>
        <p:nvSpPr>
          <p:cNvPr id="11" name="Rectángulo 10"/>
          <p:cNvSpPr/>
          <p:nvPr/>
        </p:nvSpPr>
        <p:spPr>
          <a:xfrm>
            <a:off x="6273246" y="2436637"/>
            <a:ext cx="9189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Arial" panose="020B0604020202020204" pitchFamily="34" charset="0"/>
              </a:rPr>
              <a:t>Tabla 5</a:t>
            </a:r>
            <a:endParaRPr lang="en-US" sz="1200" dirty="0">
              <a:latin typeface="Arial" panose="020B0604020202020204" pitchFamily="34" charset="0"/>
              <a:cs typeface="Arial" panose="020B0604020202020204" pitchFamily="34" charset="0"/>
            </a:endParaRPr>
          </a:p>
        </p:txBody>
      </p:sp>
      <p:sp>
        <p:nvSpPr>
          <p:cNvPr id="12" name="Rectángulo 11"/>
          <p:cNvSpPr/>
          <p:nvPr/>
        </p:nvSpPr>
        <p:spPr>
          <a:xfrm>
            <a:off x="6286648" y="3990281"/>
            <a:ext cx="9189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Arial" panose="020B0604020202020204" pitchFamily="34" charset="0"/>
              </a:rPr>
              <a:t>Tabla 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59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2733" y="41268"/>
            <a:ext cx="3900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200" b="1" dirty="0" smtClean="0">
                <a:latin typeface="Arial" panose="020B0604020202020204" pitchFamily="34" charset="0"/>
                <a:cs typeface="Arial" panose="020B0604020202020204" pitchFamily="34" charset="0"/>
              </a:rPr>
              <a:t>Evaluación de la Estrategia de Gestión Energética</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4338" name="Imagen 17"/>
          <p:cNvPicPr>
            <a:picLocks noChangeAspect="1" noChangeArrowheads="1"/>
          </p:cNvPicPr>
          <p:nvPr/>
        </p:nvPicPr>
        <p:blipFill>
          <a:blip r:embed="rId2" cstate="print">
            <a:extLst>
              <a:ext uri="{28A0092B-C50C-407E-A947-70E740481C1C}">
                <a14:useLocalDpi xmlns:a14="http://schemas.microsoft.com/office/drawing/2010/main" val="0"/>
              </a:ext>
            </a:extLst>
          </a:blip>
          <a:srcRect b="3241"/>
          <a:stretch>
            <a:fillRect/>
          </a:stretch>
        </p:blipFill>
        <p:spPr bwMode="auto">
          <a:xfrm>
            <a:off x="0" y="249744"/>
            <a:ext cx="5632450" cy="3137103"/>
          </a:xfrm>
          <a:prstGeom prst="rect">
            <a:avLst/>
          </a:prstGeom>
          <a:noFill/>
          <a:extLst>
            <a:ext uri="{909E8E84-426E-40DD-AFC4-6F175D3DCCD1}">
              <a14:hiddenFill xmlns:a14="http://schemas.microsoft.com/office/drawing/2010/main">
                <a:solidFill>
                  <a:srgbClr val="FFFFFF"/>
                </a:solidFill>
              </a14:hiddenFill>
            </a:ext>
          </a:extLst>
        </p:spPr>
      </p:pic>
      <p:pic>
        <p:nvPicPr>
          <p:cNvPr id="14337" name="Imagen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625" y="433545"/>
            <a:ext cx="5646738" cy="2484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219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38668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5477863" y="2908038"/>
            <a:ext cx="65245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S" altLang="en-US" sz="1200" b="1" i="1" u="none" strike="noStrike" cap="none" normalizeH="0" baseline="0" dirty="0" smtClean="0" bmk="_Toc2904937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kumimoji="0" lang="es-ES" altLang="en-US" sz="1200" b="0" i="0" u="none" strike="noStrike" cap="none" normalizeH="0" baseline="0" dirty="0" smtClean="0" bmk="_Toc2904937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Comparación de perfil de potencia y SOC de batería entre EMS-DE, EMS-CS y EMS-PSO con picos máximos</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0" y="3489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Imagen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3" y="3321581"/>
            <a:ext cx="618807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586" y="3436925"/>
            <a:ext cx="5950007" cy="28341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p:cNvSpPr>
            <a:spLocks noChangeArrowheads="1"/>
          </p:cNvSpPr>
          <p:nvPr/>
        </p:nvSpPr>
        <p:spPr bwMode="auto">
          <a:xfrm rot="10800000" flipV="1">
            <a:off x="580759" y="6424601"/>
            <a:ext cx="8159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lang="es-ES" altLang="en-US" sz="1200" b="1" i="1" dirty="0" smtClean="0" bmk="_Toc29049372">
                <a:latin typeface="Arial" panose="020B0604020202020204" pitchFamily="34" charset="0"/>
                <a:ea typeface="Times New Roman" panose="02020603050405020304" pitchFamily="18" charset="0"/>
                <a:cs typeface="Arial" panose="020B0604020202020204" pitchFamily="34" charset="0"/>
              </a:rPr>
              <a:t>16</a:t>
            </a:r>
            <a:r>
              <a:rPr kumimoji="0" lang="es-ES" altLang="en-US" sz="1200" b="0" i="0" u="none" strike="noStrike" cap="none" normalizeH="0" baseline="0" dirty="0" smtClean="0" bmk="_Toc29049372">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Comparación de perfil de red y SOC de batería entre EMS-DE, EMS-CS y EMS-PSO con picos mínimos</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7" name="4 Imagen"/>
          <p:cNvPicPr>
            <a:picLocks noChangeAspect="1" noChangeArrowheads="1"/>
          </p:cNvPicPr>
          <p:nvPr/>
        </p:nvPicPr>
        <p:blipFill>
          <a:blip r:embed="rId6"/>
          <a:srcRect l="6454" t="35651" r="48363" b="40483"/>
          <a:stretch>
            <a:fillRect/>
          </a:stretch>
        </p:blipFill>
        <p:spPr bwMode="auto">
          <a:xfrm>
            <a:off x="9813303" y="6323447"/>
            <a:ext cx="2010017" cy="457801"/>
          </a:xfrm>
          <a:prstGeom prst="rect">
            <a:avLst/>
          </a:prstGeom>
          <a:noFill/>
          <a:ln w="9525">
            <a:noFill/>
            <a:miter lim="800000"/>
            <a:headEnd/>
            <a:tailEnd/>
          </a:ln>
        </p:spPr>
      </p:pic>
    </p:spTree>
    <p:extLst>
      <p:ext uri="{BB962C8B-B14F-4D97-AF65-F5344CB8AC3E}">
        <p14:creationId xmlns:p14="http://schemas.microsoft.com/office/powerpoint/2010/main" val="364027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500332987"/>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250106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angle 3"/>
          <p:cNvSpPr>
            <a:spLocks noChangeArrowheads="1"/>
          </p:cNvSpPr>
          <p:nvPr/>
        </p:nvSpPr>
        <p:spPr bwMode="auto">
          <a:xfrm>
            <a:off x="83879" y="166650"/>
            <a:ext cx="3900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200" b="1" dirty="0" smtClean="0">
                <a:latin typeface="Arial" panose="020B0604020202020204" pitchFamily="34" charset="0"/>
                <a:cs typeface="Arial" panose="020B0604020202020204" pitchFamily="34" charset="0"/>
              </a:rPr>
              <a:t>Evaluación de la Estrategia de Gestión Energética</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3314" name="Imagen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73066"/>
            <a:ext cx="5965825" cy="3260725"/>
          </a:xfrm>
          <a:prstGeom prst="rect">
            <a:avLst/>
          </a:prstGeom>
          <a:noFill/>
          <a:extLst>
            <a:ext uri="{909E8E84-426E-40DD-AFC4-6F175D3DCCD1}">
              <a14:hiddenFill xmlns:a14="http://schemas.microsoft.com/office/drawing/2010/main">
                <a:solidFill>
                  <a:srgbClr val="FFFFFF"/>
                </a:solidFill>
              </a14:hiddenFill>
            </a:ext>
          </a:extLst>
        </p:spPr>
      </p:pic>
      <p:pic>
        <p:nvPicPr>
          <p:cNvPr id="13313" name="Imagen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2165" y="2341045"/>
            <a:ext cx="6042025" cy="3208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249391" y="4233791"/>
            <a:ext cx="563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S" altLang="en-US" sz="1200" b="1" i="1" u="none" strike="noStrike" cap="none" normalizeH="0" baseline="0" dirty="0" smtClean="0" bmk="_Toc29049373">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17</a:t>
            </a:r>
            <a:r>
              <a:rPr kumimoji="0" lang="es-ES" altLang="en-US" sz="1200" b="0" i="0" u="none" strike="noStrike" cap="none" normalizeH="0" baseline="0" dirty="0" smtClean="0" bmk="_Toc29049373">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Resultados de la simulación SOC promedio diario EMS-DE, EMS-PSO y EMS-CS</a:t>
            </a:r>
            <a:endParaRPr kumimoji="0" lang="en-US"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rot="10800000" flipV="1">
            <a:off x="6787297" y="5504050"/>
            <a:ext cx="5165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lang="es-ES" altLang="en-US" sz="1200" b="1" i="1" dirty="0" smtClean="0" bmk="_Toc29049374">
                <a:latin typeface="Arial" panose="020B0604020202020204" pitchFamily="34" charset="0"/>
                <a:ea typeface="Times New Roman" panose="02020603050405020304" pitchFamily="18" charset="0"/>
                <a:cs typeface="Arial" panose="020B0604020202020204" pitchFamily="34" charset="0"/>
              </a:rPr>
              <a:t>18</a:t>
            </a:r>
            <a:r>
              <a:rPr kumimoji="0" lang="es-ES" altLang="en-US" sz="1200" b="0" i="0" u="none" strike="noStrike" cap="none" normalizeH="0" baseline="0" dirty="0" smtClean="0" bmk="_Toc29049374">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Comparación de la evolución SOC en el mes de septiembre 2013</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827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angle 3"/>
          <p:cNvSpPr>
            <a:spLocks noChangeArrowheads="1"/>
          </p:cNvSpPr>
          <p:nvPr/>
        </p:nvSpPr>
        <p:spPr bwMode="auto">
          <a:xfrm>
            <a:off x="225281" y="808894"/>
            <a:ext cx="3900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n-US" sz="1200" b="1" dirty="0" smtClean="0">
                <a:latin typeface="Arial" panose="020B0604020202020204" pitchFamily="34" charset="0"/>
                <a:cs typeface="Arial" panose="020B0604020202020204" pitchFamily="34" charset="0"/>
              </a:rPr>
              <a:t>Evaluación de la Estrategia de Gestión Energética</a:t>
            </a:r>
            <a:endParaRPr kumimoji="0" lang="en-US" alt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5389845" y="1518567"/>
            <a:ext cx="6551674" cy="3058630"/>
          </a:xfrm>
          <a:prstGeom prst="rect">
            <a:avLst/>
          </a:prstGeom>
        </p:spPr>
      </p:pic>
      <p:sp>
        <p:nvSpPr>
          <p:cNvPr id="3" name="Rectangle 2"/>
          <p:cNvSpPr>
            <a:spLocks noChangeArrowheads="1"/>
          </p:cNvSpPr>
          <p:nvPr/>
        </p:nvSpPr>
        <p:spPr bwMode="auto">
          <a:xfrm>
            <a:off x="424206" y="10383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33" name="Imagen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93" y="1376721"/>
            <a:ext cx="4590171" cy="3342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0122" y="4954714"/>
            <a:ext cx="4676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t>
            </a:r>
            <a:r>
              <a:rPr kumimoji="0" lang="es-ES" altLang="en-US"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igura </a:t>
            </a:r>
            <a:r>
              <a:rPr kumimoji="0" lang="es-ES" altLang="en-US" sz="1200" b="1" i="1" u="none" strike="noStrike" cap="none" normalizeH="0" baseline="0" dirty="0" smtClean="0" bmk="_Toc2904937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r>
              <a:rPr kumimoji="0" lang="es-ES" altLang="en-US" sz="1200" b="0" i="0" u="none" strike="noStrike" cap="none" normalizeH="0" baseline="0" dirty="0" smtClean="0" bmk="_Toc29049375">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Histograma (en %) de los rangos de batería SOC establecidos para EMS-DE, EMS-CS y EMS-PSO</a:t>
            </a:r>
            <a:endParaRPr kumimoji="0" lang="es-E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ángulo 7"/>
          <p:cNvSpPr/>
          <p:nvPr/>
        </p:nvSpPr>
        <p:spPr>
          <a:xfrm>
            <a:off x="5389845" y="1266951"/>
            <a:ext cx="9189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Arial" panose="020B0604020202020204" pitchFamily="34" charset="0"/>
              </a:rPr>
              <a:t>Tabla 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23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534146020"/>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396935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9022080" y="5976818"/>
            <a:ext cx="2987040"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6354325" y="43934"/>
            <a:ext cx="5335510" cy="468018"/>
          </a:xfrm>
        </p:spPr>
        <p:txBody>
          <a:bodyPr/>
          <a:lstStyle/>
          <a:p>
            <a:r>
              <a:rPr lang="es-ES" sz="2400" b="0" i="0" dirty="0">
                <a:solidFill>
                  <a:schemeClr val="tx1"/>
                </a:solidFill>
                <a:effectLst>
                  <a:outerShdw blurRad="38100" dist="38100" dir="2700000" algn="tl">
                    <a:srgbClr val="000000">
                      <a:alpha val="43137"/>
                    </a:srgbClr>
                  </a:outerShdw>
                </a:effectLst>
              </a:rPr>
              <a:t>Conclusiones y Recomendaciones</a:t>
            </a:r>
            <a:endParaRPr lang="es-EC" sz="2400" b="0" i="0" dirty="0">
              <a:solidFill>
                <a:schemeClr val="tx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641740" y="642936"/>
            <a:ext cx="16979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800" b="1" u="none" strike="noStrike" kern="1200" cap="none" spc="0" normalizeH="0" baseline="0" noProof="0" dirty="0">
                <a:ln>
                  <a:noFill/>
                </a:ln>
                <a:solidFill>
                  <a:srgbClr val="000000"/>
                </a:solidFill>
                <a:effectLst/>
                <a:uLnTx/>
                <a:uFillTx/>
                <a:latin typeface="Arial"/>
                <a:ea typeface="+mn-ea"/>
                <a:cs typeface="+mn-cs"/>
              </a:rPr>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1523207"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ángulo 11">
            <a:extLst>
              <a:ext uri="{FF2B5EF4-FFF2-40B4-BE49-F238E27FC236}">
                <a16:creationId xmlns:a16="http://schemas.microsoft.com/office/drawing/2014/main" id="{D36527A7-1220-4CF4-84D2-718CF780CBF8}"/>
              </a:ext>
            </a:extLst>
          </p:cNvPr>
          <p:cNvSpPr/>
          <p:nvPr/>
        </p:nvSpPr>
        <p:spPr>
          <a:xfrm>
            <a:off x="1523205" y="1116969"/>
            <a:ext cx="10028714" cy="2585323"/>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b="0" i="0" u="none" strike="noStrike" kern="1200" cap="none" spc="0" normalizeH="0" baseline="0" noProof="0" dirty="0" smtClean="0">
                <a:ln>
                  <a:noFill/>
                </a:ln>
                <a:solidFill>
                  <a:srgbClr val="000000"/>
                </a:solidFill>
                <a:effectLst/>
                <a:uLnTx/>
                <a:uFillTx/>
                <a:latin typeface="Arial"/>
                <a:ea typeface="+mn-ea"/>
                <a:cs typeface="+mn-cs"/>
              </a:rPr>
              <a:t>La estrategia EMS -DE logra una potencia máxima alimentada a la red de </a:t>
            </a:r>
            <a:r>
              <a:rPr kumimoji="0" lang="es-ES" b="0" i="1" u="none" strike="noStrike" kern="1200" cap="none" spc="0" normalizeH="0" baseline="0" noProof="0" dirty="0" smtClean="0">
                <a:ln>
                  <a:noFill/>
                </a:ln>
                <a:solidFill>
                  <a:srgbClr val="000000"/>
                </a:solidFill>
                <a:effectLst/>
                <a:uLnTx/>
                <a:uFillTx/>
                <a:latin typeface="Arial"/>
                <a:ea typeface="+mn-ea"/>
                <a:cs typeface="+mn-cs"/>
              </a:rPr>
              <a:t>P</a:t>
            </a:r>
            <a:r>
              <a:rPr kumimoji="0" lang="es-ES" b="0" i="1" u="none" strike="noStrike" kern="1200" cap="none" spc="0" normalizeH="0" baseline="-25000" noProof="0" dirty="0" smtClean="0">
                <a:ln>
                  <a:noFill/>
                </a:ln>
                <a:solidFill>
                  <a:srgbClr val="000000"/>
                </a:solidFill>
                <a:effectLst/>
                <a:uLnTx/>
                <a:uFillTx/>
                <a:latin typeface="Arial"/>
                <a:ea typeface="+mn-ea"/>
                <a:cs typeface="+mn-cs"/>
              </a:rPr>
              <a:t>G,MIN</a:t>
            </a:r>
            <a:r>
              <a:rPr kumimoji="0" lang="es-ES" b="0" i="0" u="none" strike="noStrike" kern="1200" cap="none" spc="0" normalizeH="0" baseline="-25000" noProof="0" dirty="0" smtClean="0">
                <a:ln>
                  <a:noFill/>
                </a:ln>
                <a:solidFill>
                  <a:srgbClr val="000000"/>
                </a:solidFill>
                <a:effectLst/>
                <a:uLnTx/>
                <a:uFillTx/>
                <a:latin typeface="Arial"/>
                <a:ea typeface="+mn-ea"/>
                <a:cs typeface="+mn-cs"/>
              </a:rPr>
              <a:t>  </a:t>
            </a:r>
            <a:r>
              <a:rPr kumimoji="0" lang="es-ES" b="0" i="0" u="none" strike="noStrike" kern="1200" cap="none" spc="0" normalizeH="0" baseline="0" noProof="0" dirty="0" smtClean="0">
                <a:ln>
                  <a:noFill/>
                </a:ln>
                <a:solidFill>
                  <a:srgbClr val="000000"/>
                </a:solidFill>
                <a:effectLst/>
                <a:uLnTx/>
                <a:uFillTx/>
                <a:latin typeface="Arial"/>
                <a:ea typeface="+mn-ea"/>
                <a:cs typeface="+mn-cs"/>
              </a:rPr>
              <a:t>= -1.598 kW, a diferencia de las propuestas de EMS–PSO y EMS-CS que tienen un </a:t>
            </a:r>
            <a:r>
              <a:rPr kumimoji="0" lang="es-ES" b="0" i="1" u="none" strike="noStrike" kern="1200" cap="none" spc="0" normalizeH="0" baseline="0" noProof="0" dirty="0" smtClean="0">
                <a:ln>
                  <a:noFill/>
                </a:ln>
                <a:solidFill>
                  <a:srgbClr val="000000"/>
                </a:solidFill>
                <a:effectLst/>
                <a:uLnTx/>
                <a:uFillTx/>
                <a:latin typeface="Arial"/>
                <a:ea typeface="+mn-ea"/>
                <a:cs typeface="+mn-cs"/>
              </a:rPr>
              <a:t>P</a:t>
            </a:r>
            <a:r>
              <a:rPr kumimoji="0" lang="es-ES" b="0" i="1" u="none" strike="noStrike" kern="1200" cap="none" spc="0" normalizeH="0" baseline="-25000" noProof="0" dirty="0" smtClean="0">
                <a:ln>
                  <a:noFill/>
                </a:ln>
                <a:solidFill>
                  <a:srgbClr val="000000"/>
                </a:solidFill>
                <a:effectLst/>
                <a:uLnTx/>
                <a:uFillTx/>
                <a:latin typeface="Arial"/>
                <a:ea typeface="+mn-ea"/>
                <a:cs typeface="+mn-cs"/>
              </a:rPr>
              <a:t>G,MIN </a:t>
            </a:r>
            <a:r>
              <a:rPr kumimoji="0" lang="es-ES" b="0" i="1" u="none" strike="noStrike" kern="1200" cap="none" spc="0" normalizeH="0" baseline="0" noProof="0" dirty="0" smtClean="0">
                <a:ln>
                  <a:noFill/>
                </a:ln>
                <a:solidFill>
                  <a:srgbClr val="000000"/>
                </a:solidFill>
                <a:effectLst/>
                <a:uLnTx/>
                <a:uFillTx/>
                <a:latin typeface="Arial"/>
                <a:ea typeface="+mn-ea"/>
                <a:cs typeface="+mn-cs"/>
              </a:rPr>
              <a:t>= </a:t>
            </a:r>
            <a:r>
              <a:rPr kumimoji="0" lang="es-ES" b="0" i="0" u="none" strike="noStrike" kern="1200" cap="none" spc="0" normalizeH="0" baseline="0" noProof="0" dirty="0" smtClean="0">
                <a:ln>
                  <a:noFill/>
                </a:ln>
                <a:solidFill>
                  <a:srgbClr val="000000"/>
                </a:solidFill>
                <a:effectLst/>
                <a:uLnTx/>
                <a:uFillTx/>
                <a:latin typeface="Arial"/>
                <a:ea typeface="+mn-ea"/>
                <a:cs typeface="+mn-cs"/>
              </a:rPr>
              <a:t>-1.71 y</a:t>
            </a:r>
            <a:r>
              <a:rPr kumimoji="0" lang="es-ES" b="0" i="1" u="none" strike="noStrike" kern="1200" cap="none" spc="0" normalizeH="0" baseline="0" noProof="0" dirty="0" smtClean="0">
                <a:ln>
                  <a:noFill/>
                </a:ln>
                <a:solidFill>
                  <a:srgbClr val="000000"/>
                </a:solidFill>
                <a:effectLst/>
                <a:uLnTx/>
                <a:uFillTx/>
                <a:latin typeface="Arial"/>
                <a:ea typeface="+mn-ea"/>
                <a:cs typeface="+mn-cs"/>
              </a:rPr>
              <a:t> P</a:t>
            </a:r>
            <a:r>
              <a:rPr kumimoji="0" lang="es-ES" b="0" i="1" u="none" strike="noStrike" kern="1200" cap="none" spc="0" normalizeH="0" baseline="-25000" noProof="0" dirty="0" smtClean="0">
                <a:ln>
                  <a:noFill/>
                </a:ln>
                <a:solidFill>
                  <a:srgbClr val="000000"/>
                </a:solidFill>
                <a:effectLst/>
                <a:uLnTx/>
                <a:uFillTx/>
                <a:latin typeface="Arial"/>
                <a:ea typeface="+mn-ea"/>
                <a:cs typeface="+mn-cs"/>
              </a:rPr>
              <a:t>G,MIN</a:t>
            </a:r>
            <a:r>
              <a:rPr kumimoji="0" lang="es-ES" b="0" i="0" u="none" strike="noStrike" kern="1200" cap="none" spc="0" normalizeH="0" baseline="-25000" noProof="0" dirty="0" smtClean="0">
                <a:ln>
                  <a:noFill/>
                </a:ln>
                <a:solidFill>
                  <a:srgbClr val="000000"/>
                </a:solidFill>
                <a:effectLst/>
                <a:uLnTx/>
                <a:uFillTx/>
                <a:latin typeface="Arial"/>
                <a:ea typeface="+mn-ea"/>
                <a:cs typeface="+mn-cs"/>
              </a:rPr>
              <a:t> </a:t>
            </a:r>
            <a:r>
              <a:rPr kumimoji="0" lang="es-ES" b="0" i="0" u="none" strike="noStrike" kern="1200" cap="none" spc="0" normalizeH="0" baseline="0" noProof="0" dirty="0" smtClean="0">
                <a:ln>
                  <a:noFill/>
                </a:ln>
                <a:solidFill>
                  <a:srgbClr val="000000"/>
                </a:solidFill>
                <a:effectLst/>
                <a:uLnTx/>
                <a:uFillTx/>
                <a:latin typeface="Arial"/>
                <a:ea typeface="+mn-ea"/>
                <a:cs typeface="+mn-cs"/>
              </a:rPr>
              <a:t>= -1.66 kW respectivamente . A pesar de que la estrategia EMS-DE tiene el menor pico positivo y negativo en el perfil de red, presenta puntos donde las fluctuaciones son más notorias a diferencia de las otras dos estrategias, incluso el SOC evidencia que el EMS-CS y EMS-PSO oscila más cerca del 75% que el EMS-DE.</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ángulo 4"/>
          <p:cNvSpPr/>
          <p:nvPr/>
        </p:nvSpPr>
        <p:spPr>
          <a:xfrm>
            <a:off x="1523206" y="3806993"/>
            <a:ext cx="10028713" cy="2169825"/>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s-ES" b="0"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El </a:t>
            </a: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comportamiento de la estrategia EMS-DE con respecto a la evolución del SOC de la batería en el año de estudio, la batería se mantuvo en la capacidad nominal de 70%-80% el 47.2% del año, a diferencia del EMS-CS tuvo un mejor desempeño, ya que se mantuvo el 48.35% del año, una diferencia de 1.15% equivalente a aproximadamente 6 días de diferencia.</a:t>
            </a:r>
            <a:endParaRPr kumimoji="0" lang="en-U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805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8976321" y="5906392"/>
            <a:ext cx="303279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6308566" y="74915"/>
            <a:ext cx="5335510" cy="468018"/>
          </a:xfrm>
        </p:spPr>
        <p:txBody>
          <a:bodyPr/>
          <a:lstStyle/>
          <a:p>
            <a:r>
              <a:rPr lang="es-ES" sz="2400" b="0" i="0" dirty="0">
                <a:solidFill>
                  <a:schemeClr val="tx1"/>
                </a:solidFill>
                <a:effectLst>
                  <a:outerShdw blurRad="38100" dist="38100" dir="2700000" algn="tl">
                    <a:srgbClr val="000000">
                      <a:alpha val="43137"/>
                    </a:srgbClr>
                  </a:outerShdw>
                </a:effectLst>
              </a:rPr>
              <a:t>Conclusiones y Recomendaciones</a:t>
            </a:r>
            <a:endParaRPr lang="es-EC" sz="2400" b="0" i="0" dirty="0">
              <a:solidFill>
                <a:schemeClr val="tx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641740" y="642936"/>
            <a:ext cx="16979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800" b="1" u="none" strike="noStrike" kern="1200" cap="none" spc="0" normalizeH="0" baseline="0" noProof="0" dirty="0">
                <a:ln>
                  <a:noFill/>
                </a:ln>
                <a:solidFill>
                  <a:srgbClr val="000000"/>
                </a:solidFill>
                <a:effectLst/>
                <a:uLnTx/>
                <a:uFillTx/>
                <a:latin typeface="Arial"/>
                <a:ea typeface="+mn-ea"/>
                <a:cs typeface="+mn-cs"/>
              </a:rPr>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1523207"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ángulo 4"/>
          <p:cNvSpPr/>
          <p:nvPr/>
        </p:nvSpPr>
        <p:spPr>
          <a:xfrm>
            <a:off x="1641739" y="1198005"/>
            <a:ext cx="8834198" cy="5078313"/>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La estrategia EMS con el algoritmo DE propuesta ha mejorado el perfil de potencia de la red y la evolución del SOC de la batería y cumple con los objetivos propuestos, sin embargo, al compararse con las otras estrategias, la que mejor se ajusta a la aplicación de la MG es el EMS-CS, seguido del EMS-DE y finalmente el EMS-PSO. Esto se puede observar también cuando se analiza los parámetros de calidad. La estrategia EMS-CS logra una reducción importante en el criterio </a:t>
            </a:r>
            <a:r>
              <a:rPr kumimoji="0" lang="es-ES" sz="1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MPD</a:t>
            </a:r>
            <a:r>
              <a:rPr kumimoji="0" lang="es-E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con respecto a las otras estrategias. En cuanto al EMS-DE y EMS-CS, los indicadores </a:t>
            </a:r>
            <a:r>
              <a:rPr kumimoji="0" lang="es-ES" sz="1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P</a:t>
            </a:r>
            <a:r>
              <a:rPr kumimoji="0" lang="es-ES" sz="1800" b="0" i="1" u="none" strike="noStrike" kern="1200" cap="none" spc="0" normalizeH="0" baseline="-25000" noProof="0" dirty="0">
                <a:ln>
                  <a:noFill/>
                </a:ln>
                <a:solidFill>
                  <a:srgbClr val="000000"/>
                </a:solidFill>
                <a:effectLst/>
                <a:uLnTx/>
                <a:uFillTx/>
                <a:latin typeface="Arial"/>
                <a:ea typeface="Times New Roman" panose="02020603050405020304" pitchFamily="18" charset="0"/>
                <a:cs typeface="+mn-cs"/>
              </a:rPr>
              <a:t>G, MAX</a:t>
            </a:r>
            <a:r>
              <a:rPr kumimoji="0" lang="es-ES" sz="1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P</a:t>
            </a:r>
            <a:r>
              <a:rPr kumimoji="0" lang="es-ES" sz="1800" b="0" i="1" u="none" strike="noStrike" kern="1200" cap="none" spc="0" normalizeH="0" baseline="-25000" noProof="0" dirty="0">
                <a:ln>
                  <a:noFill/>
                </a:ln>
                <a:solidFill>
                  <a:srgbClr val="000000"/>
                </a:solidFill>
                <a:effectLst/>
                <a:uLnTx/>
                <a:uFillTx/>
                <a:latin typeface="Arial"/>
                <a:ea typeface="Times New Roman" panose="02020603050405020304" pitchFamily="18" charset="0"/>
                <a:cs typeface="+mn-cs"/>
              </a:rPr>
              <a:t>G, MIN </a:t>
            </a:r>
            <a:r>
              <a:rPr kumimoji="0" lang="es-E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se redujeron en 0.3% y 3.73%, por el contrario, </a:t>
            </a:r>
            <a:r>
              <a:rPr kumimoji="0" lang="es-ES" sz="1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MPD</a:t>
            </a:r>
            <a:r>
              <a:rPr kumimoji="0" lang="es-E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no se pudo reducir y aumentó en un 79.6%, y en un 3.2% en el criterio </a:t>
            </a:r>
            <a:r>
              <a:rPr kumimoji="0" lang="es-ES" sz="18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PPV</a:t>
            </a:r>
            <a:r>
              <a:rPr kumimoji="0" lang="es-E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En cambio, </a:t>
            </a:r>
            <a:r>
              <a:rPr kumimoji="0" lang="es-ES" sz="1800" b="0" i="0" u="none" strike="noStrike" kern="1200" cap="none" spc="0" normalizeH="0" baseline="0" noProof="0" dirty="0">
                <a:ln>
                  <a:noFill/>
                </a:ln>
                <a:solidFill>
                  <a:srgbClr val="000000"/>
                </a:solidFill>
                <a:effectLst/>
                <a:uLnTx/>
                <a:uFillTx/>
                <a:latin typeface="Arial"/>
                <a:ea typeface="+mn-ea"/>
                <a:cs typeface="+mn-cs"/>
              </a:rPr>
              <a:t>el </a:t>
            </a:r>
            <a:r>
              <a:rPr kumimoji="0" lang="es-ES" sz="1800" b="0" i="1" u="none" strike="noStrike" kern="1200" cap="none" spc="0" normalizeH="0" baseline="0" noProof="0" dirty="0">
                <a:ln>
                  <a:noFill/>
                </a:ln>
                <a:solidFill>
                  <a:srgbClr val="000000"/>
                </a:solidFill>
                <a:effectLst/>
                <a:uLnTx/>
                <a:uFillTx/>
                <a:latin typeface="Arial"/>
                <a:ea typeface="+mn-ea"/>
                <a:cs typeface="+mn-cs"/>
              </a:rPr>
              <a:t>MPD</a:t>
            </a:r>
            <a:r>
              <a:rPr kumimoji="0" lang="es-ES" sz="1800" b="0" i="0" u="none" strike="noStrike" kern="1200" cap="none" spc="0" normalizeH="0" baseline="0" noProof="0" dirty="0">
                <a:ln>
                  <a:noFill/>
                </a:ln>
                <a:solidFill>
                  <a:srgbClr val="000000"/>
                </a:solidFill>
                <a:effectLst/>
                <a:uLnTx/>
                <a:uFillTx/>
                <a:latin typeface="Arial"/>
                <a:ea typeface="+mn-ea"/>
                <a:cs typeface="+mn-cs"/>
              </a:rPr>
              <a:t> del EMS-DE se reduce en un 0.37% en comparación al </a:t>
            </a:r>
            <a:r>
              <a:rPr kumimoji="0" lang="es-ES" sz="1800" b="0" i="1" u="none" strike="noStrike" kern="1200" cap="none" spc="0" normalizeH="0" baseline="0" noProof="0" dirty="0">
                <a:ln>
                  <a:noFill/>
                </a:ln>
                <a:solidFill>
                  <a:srgbClr val="000000"/>
                </a:solidFill>
                <a:effectLst/>
                <a:uLnTx/>
                <a:uFillTx/>
                <a:latin typeface="Arial"/>
                <a:ea typeface="+mn-ea"/>
                <a:cs typeface="+mn-cs"/>
              </a:rPr>
              <a:t>MPD</a:t>
            </a:r>
            <a:r>
              <a:rPr kumimoji="0" lang="es-ES" sz="1800" b="0" i="0" u="none" strike="noStrike" kern="1200" cap="none" spc="0" normalizeH="0" baseline="0" noProof="0" dirty="0">
                <a:ln>
                  <a:noFill/>
                </a:ln>
                <a:solidFill>
                  <a:srgbClr val="000000"/>
                </a:solidFill>
                <a:effectLst/>
                <a:uLnTx/>
                <a:uFillTx/>
                <a:latin typeface="Arial"/>
                <a:ea typeface="+mn-ea"/>
                <a:cs typeface="+mn-cs"/>
              </a:rPr>
              <a:t> obtenido con el EMS-PSO.</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96557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9028601" y="5947418"/>
            <a:ext cx="301099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6704090" y="43934"/>
            <a:ext cx="5335510" cy="468018"/>
          </a:xfrm>
        </p:spPr>
        <p:txBody>
          <a:bodyPr/>
          <a:lstStyle/>
          <a:p>
            <a:r>
              <a:rPr lang="es-ES" sz="2400" b="0" i="0" dirty="0">
                <a:solidFill>
                  <a:schemeClr val="tx1"/>
                </a:solidFill>
                <a:effectLst>
                  <a:outerShdw blurRad="38100" dist="38100" dir="2700000" algn="tl">
                    <a:srgbClr val="000000">
                      <a:alpha val="43137"/>
                    </a:srgbClr>
                  </a:outerShdw>
                </a:effectLst>
              </a:rPr>
              <a:t>Conclusiones y Recomendaciones</a:t>
            </a:r>
            <a:endParaRPr lang="es-EC" sz="2400" b="0" i="0" dirty="0">
              <a:solidFill>
                <a:schemeClr val="tx1"/>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1523207"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CuadroTexto 7">
            <a:extLst>
              <a:ext uri="{FF2B5EF4-FFF2-40B4-BE49-F238E27FC236}">
                <a16:creationId xmlns:a16="http://schemas.microsoft.com/office/drawing/2014/main" id="{5C7F6F27-1886-4C82-B396-E95239E5ADF6}"/>
              </a:ext>
            </a:extLst>
          </p:cNvPr>
          <p:cNvSpPr txBox="1"/>
          <p:nvPr/>
        </p:nvSpPr>
        <p:spPr>
          <a:xfrm>
            <a:off x="1641739" y="860066"/>
            <a:ext cx="2223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800" b="1" u="none" strike="noStrike" kern="1200" cap="none" spc="0" normalizeH="0" baseline="0" noProof="0" dirty="0">
                <a:ln>
                  <a:noFill/>
                </a:ln>
                <a:solidFill>
                  <a:srgbClr val="000000"/>
                </a:solidFill>
                <a:effectLst/>
                <a:uLnTx/>
                <a:uFillTx/>
                <a:latin typeface="Arial"/>
                <a:ea typeface="+mn-ea"/>
                <a:cs typeface="+mn-cs"/>
              </a:rPr>
              <a:t>Recomendaciones</a:t>
            </a:r>
          </a:p>
        </p:txBody>
      </p:sp>
      <p:sp>
        <p:nvSpPr>
          <p:cNvPr id="5" name="Rectángulo 4"/>
          <p:cNvSpPr/>
          <p:nvPr/>
        </p:nvSpPr>
        <p:spPr>
          <a:xfrm>
            <a:off x="1832124" y="1632264"/>
            <a:ext cx="8291385" cy="3621504"/>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Definir los parámetros de los algoritmos de optimización de acuerdo al caso de estudio y requerimientos del problema, por ejemplo, en el caso de </a:t>
            </a:r>
            <a:r>
              <a:rPr kumimoji="0" lang="es-ES"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DE</a:t>
            </a: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seleccionar </a:t>
            </a:r>
            <a:r>
              <a:rPr kumimoji="0" lang="es-ES"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Cr</a:t>
            </a: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y </a:t>
            </a:r>
            <a:r>
              <a:rPr kumimoji="0" lang="es-ES"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F</a:t>
            </a: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de acuerdo a la experticia o a modo de ensayo, ya que al ser un proceso metaheurístico se pueden hallar nuevas soluciones que generen nuevos resultados los cuales pueden ajustarse o no al problema</a:t>
            </a:r>
            <a:r>
              <a:rPr kumimoji="0" lang="es-ES" b="0"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a:t>
            </a:r>
          </a:p>
          <a:p>
            <a:pPr marL="0" marR="0" lvl="0" indent="0" algn="just" defTabSz="457200" rtl="0" eaLnBrk="1" fontAlgn="auto" latinLnBrk="0" hangingPunct="1">
              <a:lnSpc>
                <a:spcPct val="150000"/>
              </a:lnSpc>
              <a:spcBef>
                <a:spcPts val="0"/>
              </a:spcBef>
              <a:spcAft>
                <a:spcPts val="80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s-E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Iniciar con una distribución uniforme las funciones de pertenencia para mantener la simetría de las mismas en el rango del universo de discurso.</a:t>
            </a:r>
            <a:endParaRPr kumimoji="0" lang="en-U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245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2951246"/>
            <a:ext cx="11738317" cy="20530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1" i="0" u="none" strike="noStrike" kern="1200" cap="none" spc="0" normalizeH="0" baseline="0" noProof="0" dirty="0">
                <a:ln>
                  <a:noFill/>
                </a:ln>
                <a:solidFill>
                  <a:prstClr val="black"/>
                </a:solidFill>
                <a:effectLst/>
                <a:uLnTx/>
                <a:uFillTx/>
                <a:latin typeface="Rockwell (Body)"/>
                <a:ea typeface="+mj-ea"/>
                <a:cs typeface="Times New Roman" panose="02020603050405020304" pitchFamily="18" charset="0"/>
              </a:rPr>
              <a:t>GRACIAS POR SU ATENCIÓN</a:t>
            </a:r>
          </a:p>
        </p:txBody>
      </p:sp>
    </p:spTree>
    <p:extLst>
      <p:ext uri="{BB962C8B-B14F-4D97-AF65-F5344CB8AC3E}">
        <p14:creationId xmlns:p14="http://schemas.microsoft.com/office/powerpoint/2010/main" val="258829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7"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Rockwell (Body)"/>
                <a:ea typeface="+mj-ea"/>
                <a:cs typeface="+mj-cs"/>
              </a:rPr>
              <a:t>Antecedentes</a:t>
            </a:r>
            <a:endParaRPr kumimoji="0" lang="es-ES" sz="3600" b="1" i="0" u="none" strike="noStrike" kern="1200" cap="none"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graphicFrame>
        <p:nvGraphicFramePr>
          <p:cNvPr id="2" name="Diagrama 1"/>
          <p:cNvGraphicFramePr/>
          <p:nvPr>
            <p:extLst>
              <p:ext uri="{D42A27DB-BD31-4B8C-83A1-F6EECF244321}">
                <p14:modId xmlns:p14="http://schemas.microsoft.com/office/powerpoint/2010/main" val="1865260359"/>
              </p:ext>
            </p:extLst>
          </p:nvPr>
        </p:nvGraphicFramePr>
        <p:xfrm>
          <a:off x="256674" y="719666"/>
          <a:ext cx="75110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2" descr="Resultado de imagen para consumo energe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6" name="Picture 6" descr="Resultado de imagen para consumo energet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1216" y="2526383"/>
            <a:ext cx="4062396" cy="2121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7"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Rockwell (Body)"/>
                <a:ea typeface="+mj-ea"/>
                <a:cs typeface="+mj-cs"/>
              </a:rPr>
              <a:t>Antecedentes</a:t>
            </a:r>
            <a:endParaRPr kumimoji="0" lang="es-ES" sz="3600" b="1" i="0" u="none" strike="noStrike" kern="1200" cap="none"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graphicFrame>
        <p:nvGraphicFramePr>
          <p:cNvPr id="2" name="Diagrama 1"/>
          <p:cNvGraphicFramePr/>
          <p:nvPr>
            <p:extLst>
              <p:ext uri="{D42A27DB-BD31-4B8C-83A1-F6EECF244321}">
                <p14:modId xmlns:p14="http://schemas.microsoft.com/office/powerpoint/2010/main" val="1424028981"/>
              </p:ext>
            </p:extLst>
          </p:nvPr>
        </p:nvGraphicFramePr>
        <p:xfrm>
          <a:off x="256674"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58" name="Picture 2" descr="Resultado de imagen para microrr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5966" y="2516336"/>
            <a:ext cx="3358134" cy="1461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7"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Rockwell (Body)"/>
                <a:ea typeface="+mj-ea"/>
                <a:cs typeface="+mj-cs"/>
              </a:rPr>
              <a:t>Justificación</a:t>
            </a:r>
            <a:endParaRPr lang="es-ES" sz="3600" cap="none" dirty="0">
              <a:ln w="0"/>
              <a:solidFill>
                <a:prstClr val="black"/>
              </a:solidFill>
              <a:effectLst>
                <a:outerShdw blurRad="38100" dist="38100" dir="2700000" algn="tl">
                  <a:srgbClr val="000000">
                    <a:alpha val="43137"/>
                  </a:srgbClr>
                </a:outerShdw>
              </a:effectLst>
              <a:latin typeface="Rockwell (Body)"/>
            </a:endParaRPr>
          </a:p>
        </p:txBody>
      </p:sp>
      <p:graphicFrame>
        <p:nvGraphicFramePr>
          <p:cNvPr id="3" name="Diagrama 2"/>
          <p:cNvGraphicFramePr/>
          <p:nvPr>
            <p:extLst>
              <p:ext uri="{D42A27DB-BD31-4B8C-83A1-F6EECF244321}">
                <p14:modId xmlns:p14="http://schemas.microsoft.com/office/powerpoint/2010/main" val="2052775928"/>
              </p:ext>
            </p:extLst>
          </p:nvPr>
        </p:nvGraphicFramePr>
        <p:xfrm>
          <a:off x="534388" y="917296"/>
          <a:ext cx="11042316" cy="5023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081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7"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Rockwell (Body)"/>
                <a:ea typeface="+mj-ea"/>
                <a:cs typeface="+mj-cs"/>
              </a:rPr>
              <a:t>Alcance</a:t>
            </a:r>
            <a:endParaRPr lang="es-ES" sz="3600" cap="none" dirty="0">
              <a:ln w="0"/>
              <a:solidFill>
                <a:prstClr val="black"/>
              </a:solidFill>
              <a:effectLst>
                <a:outerShdw blurRad="38100" dist="38100" dir="2700000" algn="tl">
                  <a:srgbClr val="000000">
                    <a:alpha val="43137"/>
                  </a:srgbClr>
                </a:outerShdw>
              </a:effectLst>
              <a:latin typeface="Rockwell (Body)"/>
            </a:endParaRPr>
          </a:p>
        </p:txBody>
      </p:sp>
      <p:graphicFrame>
        <p:nvGraphicFramePr>
          <p:cNvPr id="3" name="Diagrama 2"/>
          <p:cNvGraphicFramePr/>
          <p:nvPr>
            <p:extLst>
              <p:ext uri="{D42A27DB-BD31-4B8C-83A1-F6EECF244321}">
                <p14:modId xmlns:p14="http://schemas.microsoft.com/office/powerpoint/2010/main" val="1561138163"/>
              </p:ext>
            </p:extLst>
          </p:nvPr>
        </p:nvGraphicFramePr>
        <p:xfrm>
          <a:off x="534388" y="917296"/>
          <a:ext cx="11042316" cy="5023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297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2">
            <a:extLst>
              <a:ext uri="{FF2B5EF4-FFF2-40B4-BE49-F238E27FC236}">
                <a16:creationId xmlns:a16="http://schemas.microsoft.com/office/drawing/2014/main" id="{9353B5F9-0FA1-4E6E-ACA1-D2F674E81F38}"/>
              </a:ext>
            </a:extLst>
          </p:cNvPr>
          <p:cNvGraphicFramePr/>
          <p:nvPr>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3712005285"/>
              </p:ext>
            </p:extLst>
          </p:nvPr>
        </p:nvGraphicFramePr>
        <p:xfrm>
          <a:off x="2301353" y="1188208"/>
          <a:ext cx="7641624" cy="4613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288780F4-A167-4FA0-AB56-0CABE28D1A4C}"/>
              </a:ext>
            </a:extLst>
          </p:cNvPr>
          <p:cNvSpPr txBox="1"/>
          <p:nvPr/>
        </p:nvSpPr>
        <p:spPr>
          <a:xfrm>
            <a:off x="486709" y="538407"/>
            <a:ext cx="966931" cy="369332"/>
          </a:xfrm>
          <a:prstGeom prst="rect">
            <a:avLst/>
          </a:prstGeom>
          <a:noFill/>
        </p:spPr>
        <p:txBody>
          <a:bodyPr wrap="none" rtlCol="0">
            <a:spAutoFit/>
          </a:bodyPr>
          <a:lstStyle/>
          <a:p>
            <a:pPr defTabSz="457200"/>
            <a:r>
              <a:rPr lang="es-EC" b="1" dirty="0">
                <a:solidFill>
                  <a:srgbClr val="000000"/>
                </a:solidFill>
                <a:latin typeface="Arial"/>
              </a:rPr>
              <a:t>ÍNDICE</a:t>
            </a:r>
          </a:p>
        </p:txBody>
      </p:sp>
    </p:spTree>
    <p:extLst>
      <p:ext uri="{BB962C8B-B14F-4D97-AF65-F5344CB8AC3E}">
        <p14:creationId xmlns:p14="http://schemas.microsoft.com/office/powerpoint/2010/main" val="146475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0" y="0"/>
            <a:ext cx="12272907" cy="6858000"/>
          </a:xfrm>
          <a:prstGeom prst="rect">
            <a:avLst/>
          </a:prstGeom>
        </p:spPr>
      </p:pic>
      <p:sp>
        <p:nvSpPr>
          <p:cNvPr id="7" name="CuadroTexto 6">
            <a:extLst>
              <a:ext uri="{FF2B5EF4-FFF2-40B4-BE49-F238E27FC236}">
                <a16:creationId xmlns:a16="http://schemas.microsoft.com/office/drawing/2014/main" id="{288780F4-A167-4FA0-AB56-0CABE28D1A4C}"/>
              </a:ext>
            </a:extLst>
          </p:cNvPr>
          <p:cNvSpPr txBox="1"/>
          <p:nvPr/>
        </p:nvSpPr>
        <p:spPr>
          <a:xfrm>
            <a:off x="1641740" y="642936"/>
            <a:ext cx="2031325" cy="369332"/>
          </a:xfrm>
          <a:prstGeom prst="rect">
            <a:avLst/>
          </a:prstGeom>
          <a:noFill/>
        </p:spPr>
        <p:txBody>
          <a:bodyPr wrap="none" rtlCol="0">
            <a:spAutoFit/>
          </a:bodyPr>
          <a:lstStyle/>
          <a:p>
            <a:r>
              <a:rPr lang="es-EC" b="1" dirty="0">
                <a:latin typeface="Arial" panose="020B0604020202020204" pitchFamily="34" charset="0"/>
                <a:cs typeface="Arial" panose="020B0604020202020204" pitchFamily="34" charset="0"/>
              </a:rPr>
              <a:t>Objetivo General</a:t>
            </a:r>
          </a:p>
        </p:txBody>
      </p:sp>
      <p:sp>
        <p:nvSpPr>
          <p:cNvPr id="8" name="CuadroTexto 7">
            <a:extLst>
              <a:ext uri="{FF2B5EF4-FFF2-40B4-BE49-F238E27FC236}">
                <a16:creationId xmlns:a16="http://schemas.microsoft.com/office/drawing/2014/main" id="{FC06962F-FDD9-4579-A8B6-2E5E1B56ACB4}"/>
              </a:ext>
            </a:extLst>
          </p:cNvPr>
          <p:cNvSpPr txBox="1"/>
          <p:nvPr/>
        </p:nvSpPr>
        <p:spPr>
          <a:xfrm>
            <a:off x="2264038" y="974959"/>
            <a:ext cx="8307708"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Optimizar los parámetros de un controlador </a:t>
            </a:r>
            <a:r>
              <a:rPr lang="es-ES" dirty="0" err="1">
                <a:latin typeface="Arial" panose="020B0604020202020204" pitchFamily="34" charset="0"/>
                <a:cs typeface="Arial" panose="020B0604020202020204" pitchFamily="34" charset="0"/>
              </a:rPr>
              <a:t>Fuzzy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Logic</a:t>
            </a:r>
            <a:r>
              <a:rPr lang="es-ES" dirty="0">
                <a:latin typeface="Arial" panose="020B0604020202020204" pitchFamily="34" charset="0"/>
                <a:cs typeface="Arial" panose="020B0604020202020204" pitchFamily="34" charset="0"/>
              </a:rPr>
              <a:t> del sistema de gestión energética de una microrred electro-térmica para minimizar los picos y fluctuaciones del perfil de potencia intercambiado con la red.</a:t>
            </a:r>
            <a:endParaRPr lang="en-US"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31DC76B-0707-4B95-9B01-48138A776202}"/>
              </a:ext>
            </a:extLst>
          </p:cNvPr>
          <p:cNvSpPr txBox="1"/>
          <p:nvPr/>
        </p:nvSpPr>
        <p:spPr>
          <a:xfrm>
            <a:off x="1641740" y="2383169"/>
            <a:ext cx="2582758" cy="369332"/>
          </a:xfrm>
          <a:prstGeom prst="rect">
            <a:avLst/>
          </a:prstGeom>
          <a:noFill/>
        </p:spPr>
        <p:txBody>
          <a:bodyPr wrap="none" rtlCol="0">
            <a:spAutoFit/>
          </a:bodyPr>
          <a:lstStyle/>
          <a:p>
            <a:r>
              <a:rPr lang="es-EC" b="1" dirty="0">
                <a:latin typeface="Arial" panose="020B0604020202020204" pitchFamily="34" charset="0"/>
                <a:cs typeface="Arial" panose="020B0604020202020204" pitchFamily="34" charset="0"/>
              </a:rPr>
              <a:t>Objetivos Específicos</a:t>
            </a:r>
          </a:p>
        </p:txBody>
      </p:sp>
      <p:sp>
        <p:nvSpPr>
          <p:cNvPr id="10" name="CuadroTexto 9">
            <a:extLst>
              <a:ext uri="{FF2B5EF4-FFF2-40B4-BE49-F238E27FC236}">
                <a16:creationId xmlns:a16="http://schemas.microsoft.com/office/drawing/2014/main" id="{02269903-672A-4533-BEC4-ECFCD7FB16A9}"/>
              </a:ext>
            </a:extLst>
          </p:cNvPr>
          <p:cNvSpPr txBox="1"/>
          <p:nvPr/>
        </p:nvSpPr>
        <p:spPr>
          <a:xfrm>
            <a:off x="2261937" y="2757919"/>
            <a:ext cx="8309809" cy="9233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Implementar el algoritmo de optimización de evolución diferencial orientado al ajuste de parámetros de EMS basado en </a:t>
            </a:r>
            <a:r>
              <a:rPr lang="es-ES" dirty="0" err="1">
                <a:latin typeface="Arial" panose="020B0604020202020204" pitchFamily="34" charset="0"/>
                <a:cs typeface="Arial" panose="020B0604020202020204" pitchFamily="34" charset="0"/>
              </a:rPr>
              <a:t>Fuzzy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Logic</a:t>
            </a:r>
            <a:r>
              <a:rPr lang="es-E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F908BE7-55B6-43DA-936E-966E0B731181}"/>
              </a:ext>
            </a:extLst>
          </p:cNvPr>
          <p:cNvSpPr txBox="1"/>
          <p:nvPr/>
        </p:nvSpPr>
        <p:spPr>
          <a:xfrm>
            <a:off x="2261937" y="3613435"/>
            <a:ext cx="8452088"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Evaluar los criterios de calidad del perfil de potencia de la microrred resultantes de la optimización por el algoritmo DE mediante la función de costo global.</a:t>
            </a:r>
            <a:endParaRPr lang="en-US"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24E8D767-F34D-4B7A-9439-D5436ED45AAC}"/>
              </a:ext>
            </a:extLst>
          </p:cNvPr>
          <p:cNvSpPr txBox="1"/>
          <p:nvPr/>
        </p:nvSpPr>
        <p:spPr>
          <a:xfrm>
            <a:off x="2261937" y="4884449"/>
            <a:ext cx="8580424"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Comparar el perfil intercambiado con la red eléctrica obtenido para el controlador FLC optimizado mediante el algoritmo de evolución diferencial con el resultado obtenido mediante el algoritmo CS y PSO.</a:t>
            </a:r>
            <a:endParaRPr lang="en-US" dirty="0">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8A23377A-D402-443D-A090-0D78B9DD70F0}"/>
              </a:ext>
            </a:extLst>
          </p:cNvPr>
          <p:cNvSpPr txBox="1">
            <a:spLocks/>
          </p:cNvSpPr>
          <p:nvPr/>
        </p:nvSpPr>
        <p:spPr>
          <a:xfrm>
            <a:off x="7994865" y="56574"/>
            <a:ext cx="4020672" cy="56104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0" i="0" u="none"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Rockwell (Body)"/>
                <a:ea typeface="+mj-ea"/>
                <a:cs typeface="+mj-cs"/>
              </a:rPr>
              <a:t>Objetivos</a:t>
            </a:r>
            <a:endParaRPr kumimoji="0" lang="es-ES" sz="3600" b="1" i="0" u="none" strike="noStrike" kern="1200" cap="none"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uLnTx/>
              <a:uFillTx/>
              <a:latin typeface="Rockwell (Body)"/>
              <a:ea typeface="+mj-ea"/>
              <a:cs typeface="+mj-cs"/>
            </a:endParaRPr>
          </a:p>
        </p:txBody>
      </p:sp>
    </p:spTree>
    <p:extLst>
      <p:ext uri="{BB962C8B-B14F-4D97-AF65-F5344CB8AC3E}">
        <p14:creationId xmlns:p14="http://schemas.microsoft.com/office/powerpoint/2010/main" val="49386800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2823</Words>
  <Application>Microsoft Office PowerPoint</Application>
  <PresentationFormat>Panorámica</PresentationFormat>
  <Paragraphs>237</Paragraphs>
  <Slides>36</Slides>
  <Notes>16</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2</vt:i4>
      </vt:variant>
      <vt:variant>
        <vt:lpstr>Títulos de diapositiva</vt:lpstr>
      </vt:variant>
      <vt:variant>
        <vt:i4>36</vt:i4>
      </vt:variant>
    </vt:vector>
  </HeadingPairs>
  <TitlesOfParts>
    <vt:vector size="48" baseType="lpstr">
      <vt:lpstr>Arial</vt:lpstr>
      <vt:lpstr>Arial (Cuerpo)</vt:lpstr>
      <vt:lpstr>Calibri</vt:lpstr>
      <vt:lpstr>Calibri Light</vt:lpstr>
      <vt:lpstr>Rockwell (Body)</vt:lpstr>
      <vt:lpstr>Symbol</vt:lpstr>
      <vt:lpstr>Times New Roman</vt:lpstr>
      <vt:lpstr>Wingdings</vt:lpstr>
      <vt:lpstr>1_Tema de Office</vt:lpstr>
      <vt:lpstr>TemaESPE</vt:lpstr>
      <vt:lpstr>Equation</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Conclusiones y Recomendaciones</vt:lpstr>
      <vt:lpstr>Conclusiones y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dc:creator>
  <cp:lastModifiedBy>Daniela</cp:lastModifiedBy>
  <cp:revision>29</cp:revision>
  <dcterms:created xsi:type="dcterms:W3CDTF">2020-01-15T02:51:22Z</dcterms:created>
  <dcterms:modified xsi:type="dcterms:W3CDTF">2020-01-15T05:48:13Z</dcterms:modified>
</cp:coreProperties>
</file>