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80" r:id="rId5"/>
    <p:sldMasterId id="2147483692" r:id="rId6"/>
  </p:sldMasterIdLst>
  <p:notesMasterIdLst>
    <p:notesMasterId r:id="rId63"/>
  </p:notesMasterIdLst>
  <p:handoutMasterIdLst>
    <p:handoutMasterId r:id="rId64"/>
  </p:handoutMasterIdLst>
  <p:sldIdLst>
    <p:sldId id="364" r:id="rId7"/>
    <p:sldId id="356" r:id="rId8"/>
    <p:sldId id="277" r:id="rId9"/>
    <p:sldId id="297" r:id="rId10"/>
    <p:sldId id="257" r:id="rId11"/>
    <p:sldId id="359" r:id="rId12"/>
    <p:sldId id="301" r:id="rId13"/>
    <p:sldId id="306" r:id="rId14"/>
    <p:sldId id="347" r:id="rId15"/>
    <p:sldId id="283" r:id="rId16"/>
    <p:sldId id="308" r:id="rId17"/>
    <p:sldId id="304" r:id="rId18"/>
    <p:sldId id="305" r:id="rId19"/>
    <p:sldId id="267" r:id="rId20"/>
    <p:sldId id="307" r:id="rId21"/>
    <p:sldId id="309" r:id="rId22"/>
    <p:sldId id="311" r:id="rId23"/>
    <p:sldId id="313" r:id="rId24"/>
    <p:sldId id="314" r:id="rId25"/>
    <p:sldId id="315" r:id="rId26"/>
    <p:sldId id="316" r:id="rId27"/>
    <p:sldId id="317" r:id="rId28"/>
    <p:sldId id="319" r:id="rId29"/>
    <p:sldId id="289" r:id="rId30"/>
    <p:sldId id="320" r:id="rId31"/>
    <p:sldId id="321" r:id="rId32"/>
    <p:sldId id="361" r:id="rId33"/>
    <p:sldId id="322" r:id="rId34"/>
    <p:sldId id="338" r:id="rId35"/>
    <p:sldId id="323" r:id="rId36"/>
    <p:sldId id="324" r:id="rId37"/>
    <p:sldId id="325" r:id="rId38"/>
    <p:sldId id="326" r:id="rId39"/>
    <p:sldId id="327" r:id="rId40"/>
    <p:sldId id="339" r:id="rId41"/>
    <p:sldId id="329" r:id="rId42"/>
    <p:sldId id="360" r:id="rId43"/>
    <p:sldId id="332" r:id="rId44"/>
    <p:sldId id="333" r:id="rId45"/>
    <p:sldId id="334" r:id="rId46"/>
    <p:sldId id="294" r:id="rId47"/>
    <p:sldId id="343" r:id="rId48"/>
    <p:sldId id="348" r:id="rId49"/>
    <p:sldId id="349" r:id="rId50"/>
    <p:sldId id="354" r:id="rId51"/>
    <p:sldId id="350" r:id="rId52"/>
    <p:sldId id="351" r:id="rId53"/>
    <p:sldId id="357" r:id="rId54"/>
    <p:sldId id="352" r:id="rId55"/>
    <p:sldId id="353" r:id="rId56"/>
    <p:sldId id="290" r:id="rId57"/>
    <p:sldId id="337" r:id="rId58"/>
    <p:sldId id="341" r:id="rId59"/>
    <p:sldId id="288" r:id="rId60"/>
    <p:sldId id="342" r:id="rId61"/>
    <p:sldId id="295" r:id="rId6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929B"/>
    <a:srgbClr val="B2606E"/>
    <a:srgbClr val="FFFFFF"/>
    <a:srgbClr val="248CD2"/>
    <a:srgbClr val="AB678E"/>
    <a:srgbClr val="0B2B41"/>
    <a:srgbClr val="0D3047"/>
    <a:srgbClr val="114263"/>
    <a:srgbClr val="401918"/>
    <a:srgbClr val="731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2" autoAdjust="0"/>
    <p:restoredTop sz="94703" autoAdjust="0"/>
  </p:normalViewPr>
  <p:slideViewPr>
    <p:cSldViewPr snapToGrid="0">
      <p:cViewPr varScale="1">
        <p:scale>
          <a:sx n="70" d="100"/>
          <a:sy n="70" d="100"/>
        </p:scale>
        <p:origin x="678" y="60"/>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6" d="100"/>
          <a:sy n="86" d="100"/>
        </p:scale>
        <p:origin x="300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Nueva%20carpeta\ANALISIS%20PREGRAD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000" dirty="0" smtClean="0"/>
              <a:t>GRADO</a:t>
            </a:r>
            <a:endParaRPr lang="es-CO" sz="1000" dirty="0"/>
          </a:p>
          <a:p>
            <a:pPr>
              <a:defRPr sz="1000"/>
            </a:pPr>
            <a:endParaRPr lang="es-CO"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manualLayout>
          <c:layoutTarget val="inner"/>
          <c:xMode val="edge"/>
          <c:yMode val="edge"/>
          <c:x val="0.11281186349204561"/>
          <c:y val="0.16771327167045805"/>
          <c:w val="0.64595871191583543"/>
          <c:h val="0.81718475574444382"/>
        </c:manualLayout>
      </c:layout>
      <c:radarChart>
        <c:radarStyle val="marker"/>
        <c:varyColors val="0"/>
        <c:ser>
          <c:idx val="0"/>
          <c:order val="0"/>
          <c:tx>
            <c:strRef>
              <c:f>'Matriz de componentea'!$C$4</c:f>
              <c:strCache>
                <c:ptCount val="1"/>
                <c:pt idx="0">
                  <c:v>SANGOLQUI</c:v>
                </c:pt>
              </c:strCache>
            </c:strRef>
          </c:tx>
          <c:spPr>
            <a:ln w="28575" cap="rnd">
              <a:solidFill>
                <a:srgbClr val="00B050"/>
              </a:solidFill>
              <a:round/>
            </a:ln>
            <a:effectLst/>
          </c:spPr>
          <c:marker>
            <c:symbol val="circle"/>
            <c:size val="5"/>
            <c:spPr>
              <a:solidFill>
                <a:schemeClr val="accent1"/>
              </a:solidFill>
              <a:ln w="9525">
                <a:solidFill>
                  <a:schemeClr val="accent1"/>
                </a:solidFill>
              </a:ln>
              <a:effectLst/>
            </c:spPr>
          </c:marker>
          <c:cat>
            <c:strRef>
              <c:f>'Matriz de componentea'!$B$5:$B$9</c:f>
              <c:strCache>
                <c:ptCount val="5"/>
                <c:pt idx="0">
                  <c:v>DIMENSION CAPACIDAD DE RESPUESTA</c:v>
                </c:pt>
                <c:pt idx="1">
                  <c:v>DIMENSION EMPATIA</c:v>
                </c:pt>
                <c:pt idx="2">
                  <c:v>DIMENSION FIABILIDAD</c:v>
                </c:pt>
                <c:pt idx="3">
                  <c:v>DIMENSION TANGIBILIDAD</c:v>
                </c:pt>
                <c:pt idx="4">
                  <c:v>DIMENSION SEGURIDAD</c:v>
                </c:pt>
              </c:strCache>
            </c:strRef>
          </c:cat>
          <c:val>
            <c:numRef>
              <c:f>'Matriz de componentea'!$C$5:$C$9</c:f>
              <c:numCache>
                <c:formatCode>General</c:formatCode>
                <c:ptCount val="5"/>
                <c:pt idx="0">
                  <c:v>0.91700000000000004</c:v>
                </c:pt>
                <c:pt idx="1">
                  <c:v>0.90200000000000002</c:v>
                </c:pt>
                <c:pt idx="2">
                  <c:v>0.89200000000000002</c:v>
                </c:pt>
                <c:pt idx="3">
                  <c:v>0.749</c:v>
                </c:pt>
                <c:pt idx="4">
                  <c:v>0.745</c:v>
                </c:pt>
              </c:numCache>
            </c:numRef>
          </c:val>
          <c:extLst>
            <c:ext xmlns:c16="http://schemas.microsoft.com/office/drawing/2014/chart" uri="{C3380CC4-5D6E-409C-BE32-E72D297353CC}">
              <c16:uniqueId val="{00000000-E2B2-4066-B888-D9C8F6C89E42}"/>
            </c:ext>
          </c:extLst>
        </c:ser>
        <c:ser>
          <c:idx val="1"/>
          <c:order val="1"/>
          <c:tx>
            <c:strRef>
              <c:f>'Matriz de componentea'!$D$4</c:f>
              <c:strCache>
                <c:ptCount val="1"/>
                <c:pt idx="0">
                  <c:v>SANTO DOMINGO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'Matriz de componentea'!$B$5:$B$9</c:f>
              <c:strCache>
                <c:ptCount val="5"/>
                <c:pt idx="0">
                  <c:v>DIMENSION CAPACIDAD DE RESPUESTA</c:v>
                </c:pt>
                <c:pt idx="1">
                  <c:v>DIMENSION EMPATIA</c:v>
                </c:pt>
                <c:pt idx="2">
                  <c:v>DIMENSION FIABILIDAD</c:v>
                </c:pt>
                <c:pt idx="3">
                  <c:v>DIMENSION TANGIBILIDAD</c:v>
                </c:pt>
                <c:pt idx="4">
                  <c:v>DIMENSION SEGURIDAD</c:v>
                </c:pt>
              </c:strCache>
            </c:strRef>
          </c:cat>
          <c:val>
            <c:numRef>
              <c:f>'Matriz de componentea'!$D$5:$D$9</c:f>
              <c:numCache>
                <c:formatCode>General</c:formatCode>
                <c:ptCount val="5"/>
                <c:pt idx="0">
                  <c:v>0.93100000000000005</c:v>
                </c:pt>
                <c:pt idx="1">
                  <c:v>0.92300000000000004</c:v>
                </c:pt>
                <c:pt idx="2">
                  <c:v>0.90800000000000003</c:v>
                </c:pt>
                <c:pt idx="3">
                  <c:v>0.77800000000000002</c:v>
                </c:pt>
                <c:pt idx="4">
                  <c:v>0.73699999999999999</c:v>
                </c:pt>
              </c:numCache>
            </c:numRef>
          </c:val>
          <c:extLst>
            <c:ext xmlns:c16="http://schemas.microsoft.com/office/drawing/2014/chart" uri="{C3380CC4-5D6E-409C-BE32-E72D297353CC}">
              <c16:uniqueId val="{00000001-E2B2-4066-B888-D9C8F6C89E42}"/>
            </c:ext>
          </c:extLst>
        </c:ser>
        <c:ser>
          <c:idx val="2"/>
          <c:order val="2"/>
          <c:tx>
            <c:strRef>
              <c:f>'Matriz de componentea'!$E$4</c:f>
              <c:strCache>
                <c:ptCount val="1"/>
                <c:pt idx="0">
                  <c:v>IASA I</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'Matriz de componentea'!$B$5:$B$9</c:f>
              <c:strCache>
                <c:ptCount val="5"/>
                <c:pt idx="0">
                  <c:v>DIMENSION CAPACIDAD DE RESPUESTA</c:v>
                </c:pt>
                <c:pt idx="1">
                  <c:v>DIMENSION EMPATIA</c:v>
                </c:pt>
                <c:pt idx="2">
                  <c:v>DIMENSION FIABILIDAD</c:v>
                </c:pt>
                <c:pt idx="3">
                  <c:v>DIMENSION TANGIBILIDAD</c:v>
                </c:pt>
                <c:pt idx="4">
                  <c:v>DIMENSION SEGURIDAD</c:v>
                </c:pt>
              </c:strCache>
            </c:strRef>
          </c:cat>
          <c:val>
            <c:numRef>
              <c:f>'Matriz de componentea'!$E$5:$E$9</c:f>
              <c:numCache>
                <c:formatCode>General</c:formatCode>
                <c:ptCount val="5"/>
                <c:pt idx="0">
                  <c:v>0.92500000000000004</c:v>
                </c:pt>
                <c:pt idx="1">
                  <c:v>0.91700000000000004</c:v>
                </c:pt>
                <c:pt idx="2">
                  <c:v>0.91200000000000003</c:v>
                </c:pt>
                <c:pt idx="3">
                  <c:v>0.84099999999999997</c:v>
                </c:pt>
                <c:pt idx="4">
                  <c:v>0.77200000000000002</c:v>
                </c:pt>
              </c:numCache>
            </c:numRef>
          </c:val>
          <c:extLst>
            <c:ext xmlns:c16="http://schemas.microsoft.com/office/drawing/2014/chart" uri="{C3380CC4-5D6E-409C-BE32-E72D297353CC}">
              <c16:uniqueId val="{00000002-E2B2-4066-B888-D9C8F6C89E42}"/>
            </c:ext>
          </c:extLst>
        </c:ser>
        <c:ser>
          <c:idx val="3"/>
          <c:order val="3"/>
          <c:tx>
            <c:strRef>
              <c:f>'Matriz de componentea'!$F$4</c:f>
              <c:strCache>
                <c:ptCount val="1"/>
                <c:pt idx="0">
                  <c:v>LATACUNGA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'Matriz de componentea'!$B$5:$B$9</c:f>
              <c:strCache>
                <c:ptCount val="5"/>
                <c:pt idx="0">
                  <c:v>DIMENSION CAPACIDAD DE RESPUESTA</c:v>
                </c:pt>
                <c:pt idx="1">
                  <c:v>DIMENSION EMPATIA</c:v>
                </c:pt>
                <c:pt idx="2">
                  <c:v>DIMENSION FIABILIDAD</c:v>
                </c:pt>
                <c:pt idx="3">
                  <c:v>DIMENSION TANGIBILIDAD</c:v>
                </c:pt>
                <c:pt idx="4">
                  <c:v>DIMENSION SEGURIDAD</c:v>
                </c:pt>
              </c:strCache>
            </c:strRef>
          </c:cat>
          <c:val>
            <c:numRef>
              <c:f>'Matriz de componentea'!$F$5:$F$9</c:f>
              <c:numCache>
                <c:formatCode>General</c:formatCode>
                <c:ptCount val="5"/>
                <c:pt idx="0">
                  <c:v>0.90200000000000002</c:v>
                </c:pt>
                <c:pt idx="1">
                  <c:v>0.89500000000000002</c:v>
                </c:pt>
                <c:pt idx="2">
                  <c:v>0.82799999999999996</c:v>
                </c:pt>
                <c:pt idx="3">
                  <c:v>0.81599999999999995</c:v>
                </c:pt>
                <c:pt idx="4">
                  <c:v>0.77800000000000002</c:v>
                </c:pt>
              </c:numCache>
            </c:numRef>
          </c:val>
          <c:extLst>
            <c:ext xmlns:c16="http://schemas.microsoft.com/office/drawing/2014/chart" uri="{C3380CC4-5D6E-409C-BE32-E72D297353CC}">
              <c16:uniqueId val="{00000003-E2B2-4066-B888-D9C8F6C89E42}"/>
            </c:ext>
          </c:extLst>
        </c:ser>
        <c:dLbls>
          <c:showLegendKey val="0"/>
          <c:showVal val="0"/>
          <c:showCatName val="0"/>
          <c:showSerName val="0"/>
          <c:showPercent val="0"/>
          <c:showBubbleSize val="0"/>
        </c:dLbls>
        <c:axId val="1037407040"/>
        <c:axId val="1037406624"/>
      </c:radarChart>
      <c:catAx>
        <c:axId val="103740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1037406624"/>
        <c:crosses val="autoZero"/>
        <c:auto val="1"/>
        <c:lblAlgn val="ctr"/>
        <c:lblOffset val="100"/>
        <c:noMultiLvlLbl val="0"/>
      </c:catAx>
      <c:valAx>
        <c:axId val="1037406624"/>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1037407040"/>
        <c:crosses val="autoZero"/>
        <c:crossBetween val="between"/>
      </c:valAx>
      <c:spPr>
        <a:noFill/>
        <a:ln>
          <a:noFill/>
        </a:ln>
        <a:effectLst/>
      </c:spPr>
    </c:plotArea>
    <c:legend>
      <c:legendPos val="r"/>
      <c:layout>
        <c:manualLayout>
          <c:xMode val="edge"/>
          <c:yMode val="edge"/>
          <c:x val="0.77579223254705743"/>
          <c:y val="9.7516556137014293E-2"/>
          <c:w val="0.18131999046938288"/>
          <c:h val="0.133925449440803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legend>
    <c:plotVisOnly val="1"/>
    <c:dispBlanksAs val="gap"/>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latin typeface="Times New Roman" panose="02020603050405020304" pitchFamily="18" charset="0"/>
                <a:cs typeface="Times New Roman" panose="02020603050405020304" pitchFamily="18" charset="0"/>
              </a:rPr>
              <a:t>IDIOMAS</a:t>
            </a:r>
          </a:p>
          <a:p>
            <a:pPr>
              <a:defRPr sz="1000">
                <a:latin typeface="Times New Roman" panose="02020603050405020304" pitchFamily="18" charset="0"/>
                <a:cs typeface="Times New Roman" panose="02020603050405020304" pitchFamily="18" charset="0"/>
              </a:defRPr>
            </a:pPr>
            <a:endParaRPr lang="en-US" sz="100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manualLayout>
          <c:layoutTarget val="inner"/>
          <c:xMode val="edge"/>
          <c:yMode val="edge"/>
          <c:x val="0.18275476055185047"/>
          <c:y val="0.14312457204210882"/>
          <c:w val="0.61114877761729935"/>
          <c:h val="0.80526967509120106"/>
        </c:manualLayout>
      </c:layout>
      <c:radarChart>
        <c:radarStyle val="marker"/>
        <c:varyColors val="0"/>
        <c:ser>
          <c:idx val="0"/>
          <c:order val="0"/>
          <c:tx>
            <c:strRef>
              <c:f>'Matriz de componentea'!$H$4</c:f>
              <c:strCache>
                <c:ptCount val="1"/>
                <c:pt idx="0">
                  <c:v>SANGOLQUI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'Matriz de componentea'!$G$5:$G$9</c:f>
              <c:strCache>
                <c:ptCount val="5"/>
                <c:pt idx="0">
                  <c:v>DIMENSION CAPACIDAD DE RESPUESTA</c:v>
                </c:pt>
                <c:pt idx="1">
                  <c:v>DIMENSION EMPATIA</c:v>
                </c:pt>
                <c:pt idx="2">
                  <c:v>DIMENSION FIABILIDAD</c:v>
                </c:pt>
                <c:pt idx="3">
                  <c:v>DIMENSION TANGIBILIDAD</c:v>
                </c:pt>
                <c:pt idx="4">
                  <c:v>DIMENSION SEGURIDAD</c:v>
                </c:pt>
              </c:strCache>
            </c:strRef>
          </c:cat>
          <c:val>
            <c:numRef>
              <c:f>'Matriz de componentea'!$H$5:$H$9</c:f>
              <c:numCache>
                <c:formatCode>General</c:formatCode>
                <c:ptCount val="5"/>
                <c:pt idx="0">
                  <c:v>0.92400000000000004</c:v>
                </c:pt>
                <c:pt idx="1">
                  <c:v>0.88</c:v>
                </c:pt>
                <c:pt idx="2">
                  <c:v>0.874</c:v>
                </c:pt>
                <c:pt idx="3">
                  <c:v>0.72399999999999998</c:v>
                </c:pt>
                <c:pt idx="4">
                  <c:v>0.68700000000000006</c:v>
                </c:pt>
              </c:numCache>
            </c:numRef>
          </c:val>
          <c:extLst>
            <c:ext xmlns:c16="http://schemas.microsoft.com/office/drawing/2014/chart" uri="{C3380CC4-5D6E-409C-BE32-E72D297353CC}">
              <c16:uniqueId val="{00000000-30A8-4BEF-9A35-F0BAA30934BC}"/>
            </c:ext>
          </c:extLst>
        </c:ser>
        <c:ser>
          <c:idx val="1"/>
          <c:order val="1"/>
          <c:tx>
            <c:strRef>
              <c:f>'Matriz de componentea'!$I$4</c:f>
              <c:strCache>
                <c:ptCount val="1"/>
                <c:pt idx="0">
                  <c:v>EL INCA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'Matriz de componentea'!$G$5:$G$9</c:f>
              <c:strCache>
                <c:ptCount val="5"/>
                <c:pt idx="0">
                  <c:v>DIMENSION CAPACIDAD DE RESPUESTA</c:v>
                </c:pt>
                <c:pt idx="1">
                  <c:v>DIMENSION EMPATIA</c:v>
                </c:pt>
                <c:pt idx="2">
                  <c:v>DIMENSION FIABILIDAD</c:v>
                </c:pt>
                <c:pt idx="3">
                  <c:v>DIMENSION TANGIBILIDAD</c:v>
                </c:pt>
                <c:pt idx="4">
                  <c:v>DIMENSION SEGURIDAD</c:v>
                </c:pt>
              </c:strCache>
            </c:strRef>
          </c:cat>
          <c:val>
            <c:numRef>
              <c:f>'Matriz de componentea'!$I$5:$I$9</c:f>
              <c:numCache>
                <c:formatCode>General</c:formatCode>
                <c:ptCount val="5"/>
                <c:pt idx="0">
                  <c:v>0.92800000000000005</c:v>
                </c:pt>
                <c:pt idx="1">
                  <c:v>0.85799999999999998</c:v>
                </c:pt>
                <c:pt idx="2">
                  <c:v>0.85399999999999998</c:v>
                </c:pt>
                <c:pt idx="3">
                  <c:v>0.81699999999999995</c:v>
                </c:pt>
                <c:pt idx="4">
                  <c:v>0.80700000000000005</c:v>
                </c:pt>
              </c:numCache>
            </c:numRef>
          </c:val>
          <c:extLst>
            <c:ext xmlns:c16="http://schemas.microsoft.com/office/drawing/2014/chart" uri="{C3380CC4-5D6E-409C-BE32-E72D297353CC}">
              <c16:uniqueId val="{00000001-30A8-4BEF-9A35-F0BAA30934BC}"/>
            </c:ext>
          </c:extLst>
        </c:ser>
        <c:ser>
          <c:idx val="2"/>
          <c:order val="2"/>
          <c:tx>
            <c:strRef>
              <c:f>'Matriz de componentea'!$J$4</c:f>
              <c:strCache>
                <c:ptCount val="1"/>
                <c:pt idx="0">
                  <c:v>LATACUNGA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'Matriz de componentea'!$G$5:$G$9</c:f>
              <c:strCache>
                <c:ptCount val="5"/>
                <c:pt idx="0">
                  <c:v>DIMENSION CAPACIDAD DE RESPUESTA</c:v>
                </c:pt>
                <c:pt idx="1">
                  <c:v>DIMENSION EMPATIA</c:v>
                </c:pt>
                <c:pt idx="2">
                  <c:v>DIMENSION FIABILIDAD</c:v>
                </c:pt>
                <c:pt idx="3">
                  <c:v>DIMENSION TANGIBILIDAD</c:v>
                </c:pt>
                <c:pt idx="4">
                  <c:v>DIMENSION SEGURIDAD</c:v>
                </c:pt>
              </c:strCache>
            </c:strRef>
          </c:cat>
          <c:val>
            <c:numRef>
              <c:f>'Matriz de componentea'!$J$5:$J$9</c:f>
              <c:numCache>
                <c:formatCode>General</c:formatCode>
                <c:ptCount val="5"/>
                <c:pt idx="0">
                  <c:v>0.92700000000000005</c:v>
                </c:pt>
                <c:pt idx="1">
                  <c:v>0.86599999999999999</c:v>
                </c:pt>
                <c:pt idx="2">
                  <c:v>0.85499999999999998</c:v>
                </c:pt>
                <c:pt idx="3">
                  <c:v>0.80500000000000005</c:v>
                </c:pt>
                <c:pt idx="4">
                  <c:v>0.72899999999999998</c:v>
                </c:pt>
              </c:numCache>
            </c:numRef>
          </c:val>
          <c:extLst>
            <c:ext xmlns:c16="http://schemas.microsoft.com/office/drawing/2014/chart" uri="{C3380CC4-5D6E-409C-BE32-E72D297353CC}">
              <c16:uniqueId val="{00000002-30A8-4BEF-9A35-F0BAA30934BC}"/>
            </c:ext>
          </c:extLst>
        </c:ser>
        <c:dLbls>
          <c:showLegendKey val="0"/>
          <c:showVal val="0"/>
          <c:showCatName val="0"/>
          <c:showSerName val="0"/>
          <c:showPercent val="0"/>
          <c:showBubbleSize val="0"/>
        </c:dLbls>
        <c:axId val="1037407040"/>
        <c:axId val="1037406624"/>
      </c:radarChart>
      <c:catAx>
        <c:axId val="103740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1037406624"/>
        <c:crosses val="autoZero"/>
        <c:auto val="1"/>
        <c:lblAlgn val="ctr"/>
        <c:lblOffset val="100"/>
        <c:noMultiLvlLbl val="0"/>
      </c:catAx>
      <c:valAx>
        <c:axId val="1037406624"/>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7407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a:t>CEC Y POSGRADO</a:t>
            </a:r>
          </a:p>
          <a:p>
            <a:pPr>
              <a:defRPr sz="1000"/>
            </a:pPr>
            <a:endParaRPr lang="en-US" sz="100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manualLayout>
          <c:layoutTarget val="inner"/>
          <c:xMode val="edge"/>
          <c:yMode val="edge"/>
          <c:x val="0.21062966154677212"/>
          <c:y val="0.1378435165543746"/>
          <c:w val="0.5991593562087989"/>
          <c:h val="0.76396536837773099"/>
        </c:manualLayout>
      </c:layout>
      <c:radarChart>
        <c:radarStyle val="marker"/>
        <c:varyColors val="0"/>
        <c:ser>
          <c:idx val="0"/>
          <c:order val="0"/>
          <c:tx>
            <c:strRef>
              <c:f>'Matriz de componentea'!$L$4</c:f>
              <c:strCache>
                <c:ptCount val="1"/>
                <c:pt idx="0">
                  <c:v>CEC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'Matriz de componentea'!$K$5:$K$9</c:f>
              <c:strCache>
                <c:ptCount val="5"/>
                <c:pt idx="0">
                  <c:v>DIMENSION CAPACIDAD DE RESPUESTA</c:v>
                </c:pt>
                <c:pt idx="1">
                  <c:v>DIMENSION EMPATIA</c:v>
                </c:pt>
                <c:pt idx="2">
                  <c:v>DIMENSION FIABILIDAD</c:v>
                </c:pt>
                <c:pt idx="3">
                  <c:v>DIMENSION TANGIBILIDAD</c:v>
                </c:pt>
                <c:pt idx="4">
                  <c:v>DIMENSION SEGURIDAD</c:v>
                </c:pt>
              </c:strCache>
            </c:strRef>
          </c:cat>
          <c:val>
            <c:numRef>
              <c:f>'Matriz de componentea'!$L$5:$L$9</c:f>
              <c:numCache>
                <c:formatCode>General</c:formatCode>
                <c:ptCount val="5"/>
                <c:pt idx="0">
                  <c:v>0.93</c:v>
                </c:pt>
                <c:pt idx="1">
                  <c:v>0.92800000000000005</c:v>
                </c:pt>
                <c:pt idx="2">
                  <c:v>0.89800000000000002</c:v>
                </c:pt>
                <c:pt idx="3">
                  <c:v>0.86099999999999999</c:v>
                </c:pt>
                <c:pt idx="4">
                  <c:v>0.84199999999999997</c:v>
                </c:pt>
              </c:numCache>
            </c:numRef>
          </c:val>
          <c:extLst>
            <c:ext xmlns:c16="http://schemas.microsoft.com/office/drawing/2014/chart" uri="{C3380CC4-5D6E-409C-BE32-E72D297353CC}">
              <c16:uniqueId val="{00000000-617C-43F1-8566-F591D7E8E1E5}"/>
            </c:ext>
          </c:extLst>
        </c:ser>
        <c:ser>
          <c:idx val="1"/>
          <c:order val="1"/>
          <c:tx>
            <c:strRef>
              <c:f>'Matriz de componentea'!$M$4</c:f>
              <c:strCache>
                <c:ptCount val="1"/>
                <c:pt idx="0">
                  <c:v>POSGRADO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'Matriz de componentea'!$K$5:$K$9</c:f>
              <c:strCache>
                <c:ptCount val="5"/>
                <c:pt idx="0">
                  <c:v>DIMENSION CAPACIDAD DE RESPUESTA</c:v>
                </c:pt>
                <c:pt idx="1">
                  <c:v>DIMENSION EMPATIA</c:v>
                </c:pt>
                <c:pt idx="2">
                  <c:v>DIMENSION FIABILIDAD</c:v>
                </c:pt>
                <c:pt idx="3">
                  <c:v>DIMENSION TANGIBILIDAD</c:v>
                </c:pt>
                <c:pt idx="4">
                  <c:v>DIMENSION SEGURIDAD</c:v>
                </c:pt>
              </c:strCache>
            </c:strRef>
          </c:cat>
          <c:val>
            <c:numRef>
              <c:f>'Matriz de componentea'!$M$5:$M$9</c:f>
              <c:numCache>
                <c:formatCode>General</c:formatCode>
                <c:ptCount val="5"/>
                <c:pt idx="0">
                  <c:v>0.91500000000000004</c:v>
                </c:pt>
                <c:pt idx="1">
                  <c:v>0.89500000000000002</c:v>
                </c:pt>
                <c:pt idx="2">
                  <c:v>0.875</c:v>
                </c:pt>
                <c:pt idx="3">
                  <c:v>0.79900000000000004</c:v>
                </c:pt>
                <c:pt idx="4">
                  <c:v>0.78500000000000003</c:v>
                </c:pt>
              </c:numCache>
            </c:numRef>
          </c:val>
          <c:extLst>
            <c:ext xmlns:c16="http://schemas.microsoft.com/office/drawing/2014/chart" uri="{C3380CC4-5D6E-409C-BE32-E72D297353CC}">
              <c16:uniqueId val="{00000001-617C-43F1-8566-F591D7E8E1E5}"/>
            </c:ext>
          </c:extLst>
        </c:ser>
        <c:dLbls>
          <c:showLegendKey val="0"/>
          <c:showVal val="0"/>
          <c:showCatName val="0"/>
          <c:showSerName val="0"/>
          <c:showPercent val="0"/>
          <c:showBubbleSize val="0"/>
        </c:dLbls>
        <c:axId val="1037407040"/>
        <c:axId val="1037406624"/>
      </c:radarChart>
      <c:catAx>
        <c:axId val="103740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1037406624"/>
        <c:crosses val="autoZero"/>
        <c:auto val="1"/>
        <c:lblAlgn val="ctr"/>
        <c:lblOffset val="100"/>
        <c:noMultiLvlLbl val="0"/>
      </c:catAx>
      <c:valAx>
        <c:axId val="1037406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1037407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legend>
    <c:plotVisOnly val="1"/>
    <c:dispBlanksAs val="gap"/>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s-EC" sz="3200" dirty="0">
                <a:solidFill>
                  <a:schemeClr val="tx1"/>
                </a:solidFill>
              </a:rPr>
              <a:t>NIVEL DE CUMPLIMIENTO GENERAL</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DF92-4269-8206-EDA3209A5A68}"/>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DF92-4269-8206-EDA3209A5A68}"/>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DF92-4269-8206-EDA3209A5A6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Hoja1!$B$2:$B$5</c:f>
              <c:strCache>
                <c:ptCount val="4"/>
                <c:pt idx="0">
                  <c:v>PREGRADO</c:v>
                </c:pt>
                <c:pt idx="1">
                  <c:v>IDIOMAS</c:v>
                </c:pt>
                <c:pt idx="2">
                  <c:v>CEC</c:v>
                </c:pt>
                <c:pt idx="3">
                  <c:v>POSGRADO</c:v>
                </c:pt>
              </c:strCache>
            </c:strRef>
          </c:cat>
          <c:val>
            <c:numRef>
              <c:f>Hoja1!$C$2:$C$5</c:f>
              <c:numCache>
                <c:formatCode>0.00%</c:formatCode>
                <c:ptCount val="4"/>
                <c:pt idx="0">
                  <c:v>0.65649999999999997</c:v>
                </c:pt>
                <c:pt idx="1">
                  <c:v>0.53049999999999997</c:v>
                </c:pt>
                <c:pt idx="2">
                  <c:v>0.54039999999999999</c:v>
                </c:pt>
                <c:pt idx="3">
                  <c:v>0.71460000000000001</c:v>
                </c:pt>
              </c:numCache>
            </c:numRef>
          </c:val>
          <c:extLst>
            <c:ext xmlns:c16="http://schemas.microsoft.com/office/drawing/2014/chart" uri="{C3380CC4-5D6E-409C-BE32-E72D297353CC}">
              <c16:uniqueId val="{00000006-DF92-4269-8206-EDA3209A5A68}"/>
            </c:ext>
          </c:extLst>
        </c:ser>
        <c:dLbls>
          <c:dLblPos val="outEnd"/>
          <c:showLegendKey val="0"/>
          <c:showVal val="1"/>
          <c:showCatName val="0"/>
          <c:showSerName val="0"/>
          <c:showPercent val="0"/>
          <c:showBubbleSize val="0"/>
        </c:dLbls>
        <c:gapWidth val="100"/>
        <c:overlap val="-24"/>
        <c:axId val="407115216"/>
        <c:axId val="295288584"/>
      </c:barChart>
      <c:catAx>
        <c:axId val="4071152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CO"/>
          </a:p>
        </c:txPr>
        <c:crossAx val="295288584"/>
        <c:crosses val="autoZero"/>
        <c:auto val="1"/>
        <c:lblAlgn val="ctr"/>
        <c:lblOffset val="100"/>
        <c:noMultiLvlLbl val="0"/>
      </c:catAx>
      <c:valAx>
        <c:axId val="295288584"/>
        <c:scaling>
          <c:orientation val="minMax"/>
        </c:scaling>
        <c:delete val="1"/>
        <c:axPos val="l"/>
        <c:numFmt formatCode="0.00%" sourceLinked="1"/>
        <c:majorTickMark val="none"/>
        <c:minorTickMark val="none"/>
        <c:tickLblPos val="nextTo"/>
        <c:crossAx val="40711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BE9DA-F1C9-45CE-85BA-12F1A4FC8799}" type="doc">
      <dgm:prSet loTypeId="urn:microsoft.com/office/officeart/2005/8/layout/cycle3" loCatId="cycle" qsTypeId="urn:microsoft.com/office/officeart/2005/8/quickstyle/simple3" qsCatId="simple" csTypeId="urn:microsoft.com/office/officeart/2005/8/colors/colorful2" csCatId="colorful" phldr="1"/>
      <dgm:spPr/>
      <dgm:t>
        <a:bodyPr/>
        <a:lstStyle/>
        <a:p>
          <a:endParaRPr lang="es-ES"/>
        </a:p>
      </dgm:t>
    </dgm:pt>
    <dgm:pt modelId="{12D13B05-5DCC-4C64-88B1-944DDEE4BFC7}">
      <dgm:prSet phldrT="[Texto]"/>
      <dgm:spPr/>
      <dgm:t>
        <a:bodyPr/>
        <a:lstStyle/>
        <a:p>
          <a:r>
            <a:rPr lang="es-ES" b="1" dirty="0" smtClean="0"/>
            <a:t>1.- Ciclos de servicios (</a:t>
          </a:r>
          <a:r>
            <a:rPr lang="es-ES" b="1" dirty="0" err="1" smtClean="0"/>
            <a:t>Customer</a:t>
          </a:r>
          <a:r>
            <a:rPr lang="es-ES" b="1" dirty="0" smtClean="0"/>
            <a:t> </a:t>
          </a:r>
          <a:r>
            <a:rPr lang="es-ES" b="1" dirty="0" err="1" smtClean="0"/>
            <a:t>Journey</a:t>
          </a:r>
          <a:r>
            <a:rPr lang="es-ES" b="1" dirty="0" smtClean="0"/>
            <a:t>)</a:t>
          </a:r>
          <a:endParaRPr lang="es-ES" b="1" dirty="0"/>
        </a:p>
      </dgm:t>
    </dgm:pt>
    <dgm:pt modelId="{EFA99394-DCEF-4CB7-B26C-5FD667C7789C}" type="parTrans" cxnId="{623EB5CF-3EDE-413D-B5BA-481B13F58AE8}">
      <dgm:prSet/>
      <dgm:spPr/>
      <dgm:t>
        <a:bodyPr/>
        <a:lstStyle/>
        <a:p>
          <a:endParaRPr lang="es-ES"/>
        </a:p>
      </dgm:t>
    </dgm:pt>
    <dgm:pt modelId="{8CE9B7AE-1832-4647-BFAB-597052F2BE71}" type="sibTrans" cxnId="{623EB5CF-3EDE-413D-B5BA-481B13F58AE8}">
      <dgm:prSet/>
      <dgm:spPr/>
      <dgm:t>
        <a:bodyPr/>
        <a:lstStyle/>
        <a:p>
          <a:endParaRPr lang="es-ES">
            <a:solidFill>
              <a:schemeClr val="tx1"/>
            </a:solidFill>
          </a:endParaRPr>
        </a:p>
      </dgm:t>
    </dgm:pt>
    <dgm:pt modelId="{9D3FFD00-2D51-4FA2-88FB-E95E7C663FE6}">
      <dgm:prSet phldrT="[Texto]"/>
      <dgm:spPr/>
      <dgm:t>
        <a:bodyPr/>
        <a:lstStyle/>
        <a:p>
          <a:r>
            <a:rPr lang="es-ES" b="1" dirty="0" smtClean="0"/>
            <a:t>2.- Matrices de servicio (Dimensiones de calidad y Momentos de verdad)</a:t>
          </a:r>
          <a:endParaRPr lang="es-ES" b="1" dirty="0"/>
        </a:p>
      </dgm:t>
    </dgm:pt>
    <dgm:pt modelId="{6BC03950-D397-4113-B4FA-2953926ADD02}" type="parTrans" cxnId="{B550DE32-1AC1-4981-8797-81BDC3BDFD88}">
      <dgm:prSet/>
      <dgm:spPr/>
      <dgm:t>
        <a:bodyPr/>
        <a:lstStyle/>
        <a:p>
          <a:endParaRPr lang="es-ES"/>
        </a:p>
      </dgm:t>
    </dgm:pt>
    <dgm:pt modelId="{E2A5C76B-7094-4F56-9BD0-D01200985797}" type="sibTrans" cxnId="{B550DE32-1AC1-4981-8797-81BDC3BDFD88}">
      <dgm:prSet/>
      <dgm:spPr/>
      <dgm:t>
        <a:bodyPr/>
        <a:lstStyle/>
        <a:p>
          <a:endParaRPr lang="es-ES"/>
        </a:p>
      </dgm:t>
    </dgm:pt>
    <dgm:pt modelId="{00DB9B98-1968-4B02-BB10-EA190CA2E35F}">
      <dgm:prSet phldrT="[Texto]"/>
      <dgm:spPr/>
      <dgm:t>
        <a:bodyPr/>
        <a:lstStyle/>
        <a:p>
          <a:r>
            <a:rPr lang="es-ES" b="1" dirty="0" smtClean="0"/>
            <a:t>3.- Hojas de control </a:t>
          </a:r>
          <a:endParaRPr lang="es-ES" b="1" dirty="0"/>
        </a:p>
      </dgm:t>
    </dgm:pt>
    <dgm:pt modelId="{84F001A6-B235-4B64-8D85-28B8ACFF60B3}" type="parTrans" cxnId="{EE31A11D-2A6D-41C9-AEC2-F4AC15E62113}">
      <dgm:prSet/>
      <dgm:spPr/>
      <dgm:t>
        <a:bodyPr/>
        <a:lstStyle/>
        <a:p>
          <a:endParaRPr lang="es-ES"/>
        </a:p>
      </dgm:t>
    </dgm:pt>
    <dgm:pt modelId="{D85CAD1A-2592-4275-8351-2FD7A40FEBDE}" type="sibTrans" cxnId="{EE31A11D-2A6D-41C9-AEC2-F4AC15E62113}">
      <dgm:prSet/>
      <dgm:spPr/>
      <dgm:t>
        <a:bodyPr/>
        <a:lstStyle/>
        <a:p>
          <a:endParaRPr lang="es-ES"/>
        </a:p>
      </dgm:t>
    </dgm:pt>
    <dgm:pt modelId="{D3041DBF-7040-4C04-94A5-37139E679443}">
      <dgm:prSet phldrT="[Texto]"/>
      <dgm:spPr/>
      <dgm:t>
        <a:bodyPr/>
        <a:lstStyle/>
        <a:p>
          <a:r>
            <a:rPr lang="es-ES" b="1" dirty="0" smtClean="0"/>
            <a:t>4.- Cuestionarios para medir la satisfacción de los usuarios del servicio</a:t>
          </a:r>
          <a:endParaRPr lang="es-ES" b="1" dirty="0"/>
        </a:p>
      </dgm:t>
    </dgm:pt>
    <dgm:pt modelId="{17AC8AFD-3777-4EE0-905F-86014EAA973A}" type="parTrans" cxnId="{59DBF8CB-32FC-48EB-AF33-DB92A5D7FFE8}">
      <dgm:prSet/>
      <dgm:spPr/>
      <dgm:t>
        <a:bodyPr/>
        <a:lstStyle/>
        <a:p>
          <a:endParaRPr lang="es-ES"/>
        </a:p>
      </dgm:t>
    </dgm:pt>
    <dgm:pt modelId="{EC7EE6DA-3ED1-4576-A305-9609E9343F44}" type="sibTrans" cxnId="{59DBF8CB-32FC-48EB-AF33-DB92A5D7FFE8}">
      <dgm:prSet/>
      <dgm:spPr/>
      <dgm:t>
        <a:bodyPr/>
        <a:lstStyle/>
        <a:p>
          <a:endParaRPr lang="es-ES"/>
        </a:p>
      </dgm:t>
    </dgm:pt>
    <dgm:pt modelId="{6FD52297-0DAF-490E-8EFF-8DA751273DFD}">
      <dgm:prSet phldrT="[Texto]"/>
      <dgm:spPr/>
      <dgm:t>
        <a:bodyPr/>
        <a:lstStyle/>
        <a:p>
          <a:r>
            <a:rPr lang="es-ES" b="1" dirty="0" smtClean="0"/>
            <a:t>5.- Evaluación de Servicio (Auditoría de servicio)</a:t>
          </a:r>
          <a:endParaRPr lang="es-ES" b="1" dirty="0"/>
        </a:p>
      </dgm:t>
    </dgm:pt>
    <dgm:pt modelId="{F0EE5F38-1F81-4EFF-A303-5132FAEED6DD}" type="parTrans" cxnId="{8ED5924A-7E43-4B22-AB28-28778394EED7}">
      <dgm:prSet/>
      <dgm:spPr/>
      <dgm:t>
        <a:bodyPr/>
        <a:lstStyle/>
        <a:p>
          <a:endParaRPr lang="es-ES"/>
        </a:p>
      </dgm:t>
    </dgm:pt>
    <dgm:pt modelId="{B70A8B09-B4B3-427E-BBDC-623D88EDBA1F}" type="sibTrans" cxnId="{8ED5924A-7E43-4B22-AB28-28778394EED7}">
      <dgm:prSet/>
      <dgm:spPr/>
      <dgm:t>
        <a:bodyPr/>
        <a:lstStyle/>
        <a:p>
          <a:endParaRPr lang="es-ES"/>
        </a:p>
      </dgm:t>
    </dgm:pt>
    <dgm:pt modelId="{1C1EE758-2AF2-4E48-85D0-325E2CD297B4}">
      <dgm:prSet/>
      <dgm:spPr/>
      <dgm:t>
        <a:bodyPr/>
        <a:lstStyle/>
        <a:p>
          <a:r>
            <a:rPr lang="es-ES" b="1" dirty="0" smtClean="0"/>
            <a:t>6.- Mejora de Servicio. </a:t>
          </a:r>
          <a:endParaRPr lang="es-ES" b="1" dirty="0"/>
        </a:p>
      </dgm:t>
    </dgm:pt>
    <dgm:pt modelId="{991C3956-9975-4088-8D21-F1EF9D3A078A}" type="parTrans" cxnId="{46732525-06A6-4A92-9E4C-CD5B669A2D74}">
      <dgm:prSet/>
      <dgm:spPr/>
      <dgm:t>
        <a:bodyPr/>
        <a:lstStyle/>
        <a:p>
          <a:endParaRPr lang="es-ES"/>
        </a:p>
      </dgm:t>
    </dgm:pt>
    <dgm:pt modelId="{7874D280-B01D-4217-979F-E5340124ED59}" type="sibTrans" cxnId="{46732525-06A6-4A92-9E4C-CD5B669A2D74}">
      <dgm:prSet/>
      <dgm:spPr/>
      <dgm:t>
        <a:bodyPr/>
        <a:lstStyle/>
        <a:p>
          <a:endParaRPr lang="es-ES"/>
        </a:p>
      </dgm:t>
    </dgm:pt>
    <dgm:pt modelId="{BC877EFD-268D-4CDE-996D-7FFB277EC5E1}" type="pres">
      <dgm:prSet presAssocID="{3D0BE9DA-F1C9-45CE-85BA-12F1A4FC8799}" presName="Name0" presStyleCnt="0">
        <dgm:presLayoutVars>
          <dgm:dir/>
          <dgm:resizeHandles val="exact"/>
        </dgm:presLayoutVars>
      </dgm:prSet>
      <dgm:spPr/>
      <dgm:t>
        <a:bodyPr/>
        <a:lstStyle/>
        <a:p>
          <a:endParaRPr lang="es-ES"/>
        </a:p>
      </dgm:t>
    </dgm:pt>
    <dgm:pt modelId="{0BFBA78E-7655-4C49-8BCE-BF591DD189B7}" type="pres">
      <dgm:prSet presAssocID="{3D0BE9DA-F1C9-45CE-85BA-12F1A4FC8799}" presName="cycle" presStyleCnt="0"/>
      <dgm:spPr/>
      <dgm:t>
        <a:bodyPr/>
        <a:lstStyle/>
        <a:p>
          <a:endParaRPr lang="es-ES"/>
        </a:p>
      </dgm:t>
    </dgm:pt>
    <dgm:pt modelId="{52E08101-B089-483B-9602-78953CBE0B14}" type="pres">
      <dgm:prSet presAssocID="{12D13B05-5DCC-4C64-88B1-944DDEE4BFC7}" presName="nodeFirstNode" presStyleLbl="node1" presStyleIdx="0" presStyleCnt="6">
        <dgm:presLayoutVars>
          <dgm:bulletEnabled val="1"/>
        </dgm:presLayoutVars>
      </dgm:prSet>
      <dgm:spPr/>
      <dgm:t>
        <a:bodyPr/>
        <a:lstStyle/>
        <a:p>
          <a:endParaRPr lang="es-ES"/>
        </a:p>
      </dgm:t>
    </dgm:pt>
    <dgm:pt modelId="{6AC7A2C0-435C-47D0-BC70-1EBDA4CE6EE1}" type="pres">
      <dgm:prSet presAssocID="{8CE9B7AE-1832-4647-BFAB-597052F2BE71}" presName="sibTransFirstNode" presStyleLbl="bgShp" presStyleIdx="0" presStyleCnt="1"/>
      <dgm:spPr/>
      <dgm:t>
        <a:bodyPr/>
        <a:lstStyle/>
        <a:p>
          <a:endParaRPr lang="es-ES"/>
        </a:p>
      </dgm:t>
    </dgm:pt>
    <dgm:pt modelId="{512AA61F-5607-4829-9ECF-D22FA9A91042}" type="pres">
      <dgm:prSet presAssocID="{9D3FFD00-2D51-4FA2-88FB-E95E7C663FE6}" presName="nodeFollowingNodes" presStyleLbl="node1" presStyleIdx="1" presStyleCnt="6">
        <dgm:presLayoutVars>
          <dgm:bulletEnabled val="1"/>
        </dgm:presLayoutVars>
      </dgm:prSet>
      <dgm:spPr/>
      <dgm:t>
        <a:bodyPr/>
        <a:lstStyle/>
        <a:p>
          <a:endParaRPr lang="es-ES"/>
        </a:p>
      </dgm:t>
    </dgm:pt>
    <dgm:pt modelId="{B7D3E268-81C0-4102-A3DD-880752442473}" type="pres">
      <dgm:prSet presAssocID="{00DB9B98-1968-4B02-BB10-EA190CA2E35F}" presName="nodeFollowingNodes" presStyleLbl="node1" presStyleIdx="2" presStyleCnt="6">
        <dgm:presLayoutVars>
          <dgm:bulletEnabled val="1"/>
        </dgm:presLayoutVars>
      </dgm:prSet>
      <dgm:spPr/>
      <dgm:t>
        <a:bodyPr/>
        <a:lstStyle/>
        <a:p>
          <a:endParaRPr lang="es-ES"/>
        </a:p>
      </dgm:t>
    </dgm:pt>
    <dgm:pt modelId="{301EF151-48D5-49EE-83C1-523F61392486}" type="pres">
      <dgm:prSet presAssocID="{D3041DBF-7040-4C04-94A5-37139E679443}" presName="nodeFollowingNodes" presStyleLbl="node1" presStyleIdx="3" presStyleCnt="6">
        <dgm:presLayoutVars>
          <dgm:bulletEnabled val="1"/>
        </dgm:presLayoutVars>
      </dgm:prSet>
      <dgm:spPr/>
      <dgm:t>
        <a:bodyPr/>
        <a:lstStyle/>
        <a:p>
          <a:endParaRPr lang="es-ES"/>
        </a:p>
      </dgm:t>
    </dgm:pt>
    <dgm:pt modelId="{79036A16-A26B-4004-B771-E0345CF1666C}" type="pres">
      <dgm:prSet presAssocID="{6FD52297-0DAF-490E-8EFF-8DA751273DFD}" presName="nodeFollowingNodes" presStyleLbl="node1" presStyleIdx="4" presStyleCnt="6">
        <dgm:presLayoutVars>
          <dgm:bulletEnabled val="1"/>
        </dgm:presLayoutVars>
      </dgm:prSet>
      <dgm:spPr/>
      <dgm:t>
        <a:bodyPr/>
        <a:lstStyle/>
        <a:p>
          <a:endParaRPr lang="es-ES"/>
        </a:p>
      </dgm:t>
    </dgm:pt>
    <dgm:pt modelId="{283C8155-1E76-449B-830E-4EFB1A511449}" type="pres">
      <dgm:prSet presAssocID="{1C1EE758-2AF2-4E48-85D0-325E2CD297B4}" presName="nodeFollowingNodes" presStyleLbl="node1" presStyleIdx="5" presStyleCnt="6">
        <dgm:presLayoutVars>
          <dgm:bulletEnabled val="1"/>
        </dgm:presLayoutVars>
      </dgm:prSet>
      <dgm:spPr/>
      <dgm:t>
        <a:bodyPr/>
        <a:lstStyle/>
        <a:p>
          <a:endParaRPr lang="es-ES"/>
        </a:p>
      </dgm:t>
    </dgm:pt>
  </dgm:ptLst>
  <dgm:cxnLst>
    <dgm:cxn modelId="{59DBF8CB-32FC-48EB-AF33-DB92A5D7FFE8}" srcId="{3D0BE9DA-F1C9-45CE-85BA-12F1A4FC8799}" destId="{D3041DBF-7040-4C04-94A5-37139E679443}" srcOrd="3" destOrd="0" parTransId="{17AC8AFD-3777-4EE0-905F-86014EAA973A}" sibTransId="{EC7EE6DA-3ED1-4576-A305-9609E9343F44}"/>
    <dgm:cxn modelId="{07269682-6E0B-43A0-9392-6FDC70C76396}" type="presOf" srcId="{00DB9B98-1968-4B02-BB10-EA190CA2E35F}" destId="{B7D3E268-81C0-4102-A3DD-880752442473}" srcOrd="0" destOrd="0" presId="urn:microsoft.com/office/officeart/2005/8/layout/cycle3"/>
    <dgm:cxn modelId="{8ED5924A-7E43-4B22-AB28-28778394EED7}" srcId="{3D0BE9DA-F1C9-45CE-85BA-12F1A4FC8799}" destId="{6FD52297-0DAF-490E-8EFF-8DA751273DFD}" srcOrd="4" destOrd="0" parTransId="{F0EE5F38-1F81-4EFF-A303-5132FAEED6DD}" sibTransId="{B70A8B09-B4B3-427E-BBDC-623D88EDBA1F}"/>
    <dgm:cxn modelId="{BC8A3B61-F32E-4A48-B5F4-59E37814CCD6}" type="presOf" srcId="{1C1EE758-2AF2-4E48-85D0-325E2CD297B4}" destId="{283C8155-1E76-449B-830E-4EFB1A511449}" srcOrd="0" destOrd="0" presId="urn:microsoft.com/office/officeart/2005/8/layout/cycle3"/>
    <dgm:cxn modelId="{F96CE463-DA5C-4B98-9FE6-94C66D370723}" type="presOf" srcId="{3D0BE9DA-F1C9-45CE-85BA-12F1A4FC8799}" destId="{BC877EFD-268D-4CDE-996D-7FFB277EC5E1}" srcOrd="0" destOrd="0" presId="urn:microsoft.com/office/officeart/2005/8/layout/cycle3"/>
    <dgm:cxn modelId="{EE31A11D-2A6D-41C9-AEC2-F4AC15E62113}" srcId="{3D0BE9DA-F1C9-45CE-85BA-12F1A4FC8799}" destId="{00DB9B98-1968-4B02-BB10-EA190CA2E35F}" srcOrd="2" destOrd="0" parTransId="{84F001A6-B235-4B64-8D85-28B8ACFF60B3}" sibTransId="{D85CAD1A-2592-4275-8351-2FD7A40FEBDE}"/>
    <dgm:cxn modelId="{D301DC7B-E28B-40D7-894B-0DE85C94ED4C}" type="presOf" srcId="{8CE9B7AE-1832-4647-BFAB-597052F2BE71}" destId="{6AC7A2C0-435C-47D0-BC70-1EBDA4CE6EE1}" srcOrd="0" destOrd="0" presId="urn:microsoft.com/office/officeart/2005/8/layout/cycle3"/>
    <dgm:cxn modelId="{E62DA954-8E76-4D1F-BC4F-0C3536655692}" type="presOf" srcId="{12D13B05-5DCC-4C64-88B1-944DDEE4BFC7}" destId="{52E08101-B089-483B-9602-78953CBE0B14}" srcOrd="0" destOrd="0" presId="urn:microsoft.com/office/officeart/2005/8/layout/cycle3"/>
    <dgm:cxn modelId="{B550DE32-1AC1-4981-8797-81BDC3BDFD88}" srcId="{3D0BE9DA-F1C9-45CE-85BA-12F1A4FC8799}" destId="{9D3FFD00-2D51-4FA2-88FB-E95E7C663FE6}" srcOrd="1" destOrd="0" parTransId="{6BC03950-D397-4113-B4FA-2953926ADD02}" sibTransId="{E2A5C76B-7094-4F56-9BD0-D01200985797}"/>
    <dgm:cxn modelId="{2A8200E6-ECBD-4D50-BBA0-E7E1F2E646D0}" type="presOf" srcId="{9D3FFD00-2D51-4FA2-88FB-E95E7C663FE6}" destId="{512AA61F-5607-4829-9ECF-D22FA9A91042}" srcOrd="0" destOrd="0" presId="urn:microsoft.com/office/officeart/2005/8/layout/cycle3"/>
    <dgm:cxn modelId="{B614243C-2639-4707-81FE-3A206BD87109}" type="presOf" srcId="{6FD52297-0DAF-490E-8EFF-8DA751273DFD}" destId="{79036A16-A26B-4004-B771-E0345CF1666C}" srcOrd="0" destOrd="0" presId="urn:microsoft.com/office/officeart/2005/8/layout/cycle3"/>
    <dgm:cxn modelId="{46732525-06A6-4A92-9E4C-CD5B669A2D74}" srcId="{3D0BE9DA-F1C9-45CE-85BA-12F1A4FC8799}" destId="{1C1EE758-2AF2-4E48-85D0-325E2CD297B4}" srcOrd="5" destOrd="0" parTransId="{991C3956-9975-4088-8D21-F1EF9D3A078A}" sibTransId="{7874D280-B01D-4217-979F-E5340124ED59}"/>
    <dgm:cxn modelId="{623EB5CF-3EDE-413D-B5BA-481B13F58AE8}" srcId="{3D0BE9DA-F1C9-45CE-85BA-12F1A4FC8799}" destId="{12D13B05-5DCC-4C64-88B1-944DDEE4BFC7}" srcOrd="0" destOrd="0" parTransId="{EFA99394-DCEF-4CB7-B26C-5FD667C7789C}" sibTransId="{8CE9B7AE-1832-4647-BFAB-597052F2BE71}"/>
    <dgm:cxn modelId="{A6D21288-3165-4D53-90FE-0CBB3B8E5D2F}" type="presOf" srcId="{D3041DBF-7040-4C04-94A5-37139E679443}" destId="{301EF151-48D5-49EE-83C1-523F61392486}" srcOrd="0" destOrd="0" presId="urn:microsoft.com/office/officeart/2005/8/layout/cycle3"/>
    <dgm:cxn modelId="{16877E1A-EC50-4C67-A76B-C95DA6A152BD}" type="presParOf" srcId="{BC877EFD-268D-4CDE-996D-7FFB277EC5E1}" destId="{0BFBA78E-7655-4C49-8BCE-BF591DD189B7}" srcOrd="0" destOrd="0" presId="urn:microsoft.com/office/officeart/2005/8/layout/cycle3"/>
    <dgm:cxn modelId="{01499BBC-25C7-4F33-A759-20D143F0A2B5}" type="presParOf" srcId="{0BFBA78E-7655-4C49-8BCE-BF591DD189B7}" destId="{52E08101-B089-483B-9602-78953CBE0B14}" srcOrd="0" destOrd="0" presId="urn:microsoft.com/office/officeart/2005/8/layout/cycle3"/>
    <dgm:cxn modelId="{A7B6CF27-8CB9-42CD-8A16-2399D757B3F7}" type="presParOf" srcId="{0BFBA78E-7655-4C49-8BCE-BF591DD189B7}" destId="{6AC7A2C0-435C-47D0-BC70-1EBDA4CE6EE1}" srcOrd="1" destOrd="0" presId="urn:microsoft.com/office/officeart/2005/8/layout/cycle3"/>
    <dgm:cxn modelId="{C9D1AB8B-D3A3-4B77-8F69-5D4F1CC35F12}" type="presParOf" srcId="{0BFBA78E-7655-4C49-8BCE-BF591DD189B7}" destId="{512AA61F-5607-4829-9ECF-D22FA9A91042}" srcOrd="2" destOrd="0" presId="urn:microsoft.com/office/officeart/2005/8/layout/cycle3"/>
    <dgm:cxn modelId="{3E4FCF0F-E6AA-40A8-8518-2EEB3B9C80C6}" type="presParOf" srcId="{0BFBA78E-7655-4C49-8BCE-BF591DD189B7}" destId="{B7D3E268-81C0-4102-A3DD-880752442473}" srcOrd="3" destOrd="0" presId="urn:microsoft.com/office/officeart/2005/8/layout/cycle3"/>
    <dgm:cxn modelId="{156E15B5-1AB6-47AA-81C3-26B364066692}" type="presParOf" srcId="{0BFBA78E-7655-4C49-8BCE-BF591DD189B7}" destId="{301EF151-48D5-49EE-83C1-523F61392486}" srcOrd="4" destOrd="0" presId="urn:microsoft.com/office/officeart/2005/8/layout/cycle3"/>
    <dgm:cxn modelId="{D5505B99-7627-4CD1-AFE6-058EE2188089}" type="presParOf" srcId="{0BFBA78E-7655-4C49-8BCE-BF591DD189B7}" destId="{79036A16-A26B-4004-B771-E0345CF1666C}" srcOrd="5" destOrd="0" presId="urn:microsoft.com/office/officeart/2005/8/layout/cycle3"/>
    <dgm:cxn modelId="{524C4AD2-3905-4030-B3CB-EED03B07C9AC}" type="presParOf" srcId="{0BFBA78E-7655-4C49-8BCE-BF591DD189B7}" destId="{283C8155-1E76-449B-830E-4EFB1A511449}"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B76A5E-A9B1-4FE8-A952-3F9493B3C1E4}"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s-ES"/>
        </a:p>
      </dgm:t>
    </dgm:pt>
    <dgm:pt modelId="{9D01AAEE-FA81-40A4-8726-FF746029E81B}">
      <dgm:prSet phldrT="[Texto]"/>
      <dgm:spPr/>
      <dgm:t>
        <a:bodyPr/>
        <a:lstStyle/>
        <a:p>
          <a:r>
            <a:rPr lang="es-CO" dirty="0" smtClean="0">
              <a:solidFill>
                <a:schemeClr val="tx1"/>
              </a:solidFill>
            </a:rPr>
            <a:t>Pruebas KMO y Bartlett:</a:t>
          </a:r>
          <a:endParaRPr lang="es-ES" dirty="0">
            <a:solidFill>
              <a:schemeClr val="tx1"/>
            </a:solidFill>
          </a:endParaRPr>
        </a:p>
      </dgm:t>
    </dgm:pt>
    <dgm:pt modelId="{ACF59152-7107-4D85-ACA3-AF849DCD41DA}" type="parTrans" cxnId="{CF3BAA84-8EA1-4669-B441-20183DC5505C}">
      <dgm:prSet/>
      <dgm:spPr/>
      <dgm:t>
        <a:bodyPr/>
        <a:lstStyle/>
        <a:p>
          <a:endParaRPr lang="es-ES">
            <a:solidFill>
              <a:schemeClr val="tx1"/>
            </a:solidFill>
          </a:endParaRPr>
        </a:p>
      </dgm:t>
    </dgm:pt>
    <dgm:pt modelId="{EC1EADCB-4EFB-4C33-AD7B-6DBCCE4FCC98}" type="sibTrans" cxnId="{CF3BAA84-8EA1-4669-B441-20183DC5505C}">
      <dgm:prSet/>
      <dgm:spPr/>
      <dgm:t>
        <a:bodyPr/>
        <a:lstStyle/>
        <a:p>
          <a:endParaRPr lang="es-ES">
            <a:solidFill>
              <a:schemeClr val="tx1"/>
            </a:solidFill>
          </a:endParaRPr>
        </a:p>
      </dgm:t>
    </dgm:pt>
    <dgm:pt modelId="{A780A96C-F5D1-4BD0-BE5B-6E0734D92C56}">
      <dgm:prSet phldrT="[Texto]" custT="1"/>
      <dgm:spPr/>
      <dgm:t>
        <a:bodyPr/>
        <a:lstStyle/>
        <a:p>
          <a:r>
            <a:rPr lang="es-CO" sz="1600" dirty="0" smtClean="0"/>
            <a:t>Este coeficiente ayuda a establecer si las relaciones entre las variables de la matriz de correlaciones son adecuadas arrojando un valor entre 0 y 1 si el resultado es mayor a 0,5 el análisis factorial es adecuado para explicar los resultados</a:t>
          </a:r>
          <a:endParaRPr lang="es-ES" sz="1600" dirty="0"/>
        </a:p>
      </dgm:t>
    </dgm:pt>
    <dgm:pt modelId="{902FB1E2-7F2A-4CA1-97C8-3CA684021151}" type="parTrans" cxnId="{9C4E5E74-3AC1-49B2-A361-55B2DC7733EE}">
      <dgm:prSet/>
      <dgm:spPr/>
      <dgm:t>
        <a:bodyPr/>
        <a:lstStyle/>
        <a:p>
          <a:endParaRPr lang="es-ES">
            <a:solidFill>
              <a:schemeClr val="tx1"/>
            </a:solidFill>
          </a:endParaRPr>
        </a:p>
      </dgm:t>
    </dgm:pt>
    <dgm:pt modelId="{79842D0B-D1EB-4705-BB0E-5B3A3449A505}" type="sibTrans" cxnId="{9C4E5E74-3AC1-49B2-A361-55B2DC7733EE}">
      <dgm:prSet/>
      <dgm:spPr/>
      <dgm:t>
        <a:bodyPr/>
        <a:lstStyle/>
        <a:p>
          <a:endParaRPr lang="es-ES">
            <a:solidFill>
              <a:schemeClr val="tx1"/>
            </a:solidFill>
          </a:endParaRPr>
        </a:p>
      </dgm:t>
    </dgm:pt>
    <dgm:pt modelId="{12995D3A-082F-462D-A66F-C1450269321B}">
      <dgm:prSet phldrT="[Texto]"/>
      <dgm:spPr/>
      <dgm:t>
        <a:bodyPr/>
        <a:lstStyle/>
        <a:p>
          <a:r>
            <a:rPr lang="es-CO" smtClean="0">
              <a:solidFill>
                <a:schemeClr val="tx1"/>
              </a:solidFill>
            </a:rPr>
            <a:t>Matriz de correlaciones: </a:t>
          </a:r>
          <a:endParaRPr lang="es-ES" dirty="0">
            <a:solidFill>
              <a:schemeClr val="tx1"/>
            </a:solidFill>
          </a:endParaRPr>
        </a:p>
      </dgm:t>
    </dgm:pt>
    <dgm:pt modelId="{88E947DC-5057-47A3-8BA7-D0EC5DC8707D}" type="parTrans" cxnId="{77A1DC28-6157-4C9A-86B1-614F1F507640}">
      <dgm:prSet/>
      <dgm:spPr/>
      <dgm:t>
        <a:bodyPr/>
        <a:lstStyle/>
        <a:p>
          <a:endParaRPr lang="es-ES">
            <a:solidFill>
              <a:schemeClr val="tx1"/>
            </a:solidFill>
          </a:endParaRPr>
        </a:p>
      </dgm:t>
    </dgm:pt>
    <dgm:pt modelId="{6A903404-F3F9-42FC-9909-CD3F140FA750}" type="sibTrans" cxnId="{77A1DC28-6157-4C9A-86B1-614F1F507640}">
      <dgm:prSet/>
      <dgm:spPr/>
      <dgm:t>
        <a:bodyPr/>
        <a:lstStyle/>
        <a:p>
          <a:endParaRPr lang="es-ES">
            <a:solidFill>
              <a:schemeClr val="tx1"/>
            </a:solidFill>
          </a:endParaRPr>
        </a:p>
      </dgm:t>
    </dgm:pt>
    <dgm:pt modelId="{D4031C41-265E-4808-B7B4-27FBD7DD2A8A}">
      <dgm:prSet phldrT="[Texto]" custT="1"/>
      <dgm:spPr/>
      <dgm:t>
        <a:bodyPr/>
        <a:lstStyle/>
        <a:p>
          <a:r>
            <a:rPr lang="es-CO" sz="1600" smtClean="0"/>
            <a:t>Reúne la correlación o grado de asociación entre las dimensiones estudiadas siendo que cuando más se acerca a 1 estarán fuertemente relacionadas.</a:t>
          </a:r>
          <a:endParaRPr lang="es-ES" sz="1600" dirty="0"/>
        </a:p>
      </dgm:t>
    </dgm:pt>
    <dgm:pt modelId="{50C2DD64-351D-4D48-9CD4-0AF8F633CEE0}" type="parTrans" cxnId="{19AE7904-51E9-4D1B-9756-0847131E4EC1}">
      <dgm:prSet/>
      <dgm:spPr/>
      <dgm:t>
        <a:bodyPr/>
        <a:lstStyle/>
        <a:p>
          <a:endParaRPr lang="es-ES">
            <a:solidFill>
              <a:schemeClr val="tx1"/>
            </a:solidFill>
          </a:endParaRPr>
        </a:p>
      </dgm:t>
    </dgm:pt>
    <dgm:pt modelId="{D4C4588E-F64C-4E02-B21E-7EE8E9C86931}" type="sibTrans" cxnId="{19AE7904-51E9-4D1B-9756-0847131E4EC1}">
      <dgm:prSet/>
      <dgm:spPr/>
      <dgm:t>
        <a:bodyPr/>
        <a:lstStyle/>
        <a:p>
          <a:endParaRPr lang="es-ES">
            <a:solidFill>
              <a:schemeClr val="tx1"/>
            </a:solidFill>
          </a:endParaRPr>
        </a:p>
      </dgm:t>
    </dgm:pt>
    <dgm:pt modelId="{23EDE387-0A27-4219-BDAD-1D213AC0E7B7}">
      <dgm:prSet phldrT="[Texto]"/>
      <dgm:spPr/>
      <dgm:t>
        <a:bodyPr/>
        <a:lstStyle/>
        <a:p>
          <a:r>
            <a:rPr lang="es-CO" smtClean="0">
              <a:solidFill>
                <a:schemeClr val="tx1"/>
              </a:solidFill>
            </a:rPr>
            <a:t>Varianza total explicada:</a:t>
          </a:r>
          <a:endParaRPr lang="es-ES" dirty="0">
            <a:solidFill>
              <a:schemeClr val="tx1"/>
            </a:solidFill>
          </a:endParaRPr>
        </a:p>
      </dgm:t>
    </dgm:pt>
    <dgm:pt modelId="{7300D277-7306-48BD-BBBC-10307DEC2701}" type="parTrans" cxnId="{D94EB601-F5C5-42F6-A193-E8F570FC3CDC}">
      <dgm:prSet/>
      <dgm:spPr/>
      <dgm:t>
        <a:bodyPr/>
        <a:lstStyle/>
        <a:p>
          <a:endParaRPr lang="es-ES">
            <a:solidFill>
              <a:schemeClr val="tx1"/>
            </a:solidFill>
          </a:endParaRPr>
        </a:p>
      </dgm:t>
    </dgm:pt>
    <dgm:pt modelId="{153A147D-DA05-41CC-AF71-AA359AE42A65}" type="sibTrans" cxnId="{D94EB601-F5C5-42F6-A193-E8F570FC3CDC}">
      <dgm:prSet/>
      <dgm:spPr/>
      <dgm:t>
        <a:bodyPr/>
        <a:lstStyle/>
        <a:p>
          <a:endParaRPr lang="es-ES">
            <a:solidFill>
              <a:schemeClr val="tx1"/>
            </a:solidFill>
          </a:endParaRPr>
        </a:p>
      </dgm:t>
    </dgm:pt>
    <dgm:pt modelId="{4BCF7D2F-FA34-403D-9D51-8755EF6C6932}">
      <dgm:prSet phldrT="[Texto]" custT="1"/>
      <dgm:spPr/>
      <dgm:t>
        <a:bodyPr/>
        <a:lstStyle/>
        <a:p>
          <a:r>
            <a:rPr lang="es-CO" sz="1600" dirty="0" smtClean="0"/>
            <a:t>Devuelve en orden de importancia el o los componentes que tienen mayor cantidad de varianza explicada de las respuestas de los encuestados.</a:t>
          </a:r>
          <a:endParaRPr lang="es-ES" sz="1600" dirty="0"/>
        </a:p>
      </dgm:t>
    </dgm:pt>
    <dgm:pt modelId="{C20B76B2-D4C8-47A0-9207-2F52AE7DE9ED}" type="parTrans" cxnId="{53ACDF2A-B0C2-4EA9-AFAF-65FFB089D312}">
      <dgm:prSet/>
      <dgm:spPr/>
      <dgm:t>
        <a:bodyPr/>
        <a:lstStyle/>
        <a:p>
          <a:endParaRPr lang="es-ES">
            <a:solidFill>
              <a:schemeClr val="tx1"/>
            </a:solidFill>
          </a:endParaRPr>
        </a:p>
      </dgm:t>
    </dgm:pt>
    <dgm:pt modelId="{95DBC0D4-0A4E-4608-B607-E18FC1B9127B}" type="sibTrans" cxnId="{53ACDF2A-B0C2-4EA9-AFAF-65FFB089D312}">
      <dgm:prSet/>
      <dgm:spPr/>
      <dgm:t>
        <a:bodyPr/>
        <a:lstStyle/>
        <a:p>
          <a:endParaRPr lang="es-ES">
            <a:solidFill>
              <a:schemeClr val="tx1"/>
            </a:solidFill>
          </a:endParaRPr>
        </a:p>
      </dgm:t>
    </dgm:pt>
    <dgm:pt modelId="{5AC643B3-96E3-4F6B-B293-D141F6EC95BF}">
      <dgm:prSet phldrT="[Texto]"/>
      <dgm:spPr/>
      <dgm:t>
        <a:bodyPr/>
        <a:lstStyle/>
        <a:p>
          <a:r>
            <a:rPr lang="es-CO" smtClean="0">
              <a:solidFill>
                <a:schemeClr val="tx1"/>
              </a:solidFill>
            </a:rPr>
            <a:t>Matriz de componentes:</a:t>
          </a:r>
          <a:endParaRPr lang="es-ES" dirty="0">
            <a:solidFill>
              <a:schemeClr val="tx1"/>
            </a:solidFill>
          </a:endParaRPr>
        </a:p>
      </dgm:t>
    </dgm:pt>
    <dgm:pt modelId="{027173A4-8707-409A-920E-6DD39B36F1BB}" type="parTrans" cxnId="{D785156C-1382-4A94-9124-EFB877351A73}">
      <dgm:prSet/>
      <dgm:spPr/>
      <dgm:t>
        <a:bodyPr/>
        <a:lstStyle/>
        <a:p>
          <a:endParaRPr lang="es-ES"/>
        </a:p>
      </dgm:t>
    </dgm:pt>
    <dgm:pt modelId="{42EA27FF-8CBA-4A3B-B5D6-96F2E409A0EE}" type="sibTrans" cxnId="{D785156C-1382-4A94-9124-EFB877351A73}">
      <dgm:prSet/>
      <dgm:spPr/>
      <dgm:t>
        <a:bodyPr/>
        <a:lstStyle/>
        <a:p>
          <a:endParaRPr lang="es-ES"/>
        </a:p>
      </dgm:t>
    </dgm:pt>
    <dgm:pt modelId="{2A2CA8FA-4A0A-4E71-8988-7F2594F5D744}">
      <dgm:prSet custT="1"/>
      <dgm:spPr/>
      <dgm:t>
        <a:bodyPr/>
        <a:lstStyle/>
        <a:p>
          <a:r>
            <a:rPr lang="es-CO" sz="1600" dirty="0" smtClean="0"/>
            <a:t>Muestra el peso de las variables al momento de definir la puntuación que definen las respuestas de los encuestados</a:t>
          </a:r>
          <a:endParaRPr lang="es-ES" sz="1600" dirty="0"/>
        </a:p>
      </dgm:t>
    </dgm:pt>
    <dgm:pt modelId="{F0C819D5-4D61-494D-84F2-1C79FEC451C6}" type="parTrans" cxnId="{5F15D93D-A692-4F39-8295-E36B01B3C04C}">
      <dgm:prSet/>
      <dgm:spPr/>
      <dgm:t>
        <a:bodyPr/>
        <a:lstStyle/>
        <a:p>
          <a:endParaRPr lang="es-ES"/>
        </a:p>
      </dgm:t>
    </dgm:pt>
    <dgm:pt modelId="{485E29E6-58C2-40F5-941C-0854A40B424F}" type="sibTrans" cxnId="{5F15D93D-A692-4F39-8295-E36B01B3C04C}">
      <dgm:prSet/>
      <dgm:spPr/>
      <dgm:t>
        <a:bodyPr/>
        <a:lstStyle/>
        <a:p>
          <a:endParaRPr lang="es-ES"/>
        </a:p>
      </dgm:t>
    </dgm:pt>
    <dgm:pt modelId="{4786CD6A-223B-4433-8DEE-EB496C2FC79A}" type="pres">
      <dgm:prSet presAssocID="{08B76A5E-A9B1-4FE8-A952-3F9493B3C1E4}" presName="Name0" presStyleCnt="0">
        <dgm:presLayoutVars>
          <dgm:chPref val="3"/>
          <dgm:dir/>
          <dgm:animLvl val="lvl"/>
          <dgm:resizeHandles/>
        </dgm:presLayoutVars>
      </dgm:prSet>
      <dgm:spPr/>
      <dgm:t>
        <a:bodyPr/>
        <a:lstStyle/>
        <a:p>
          <a:endParaRPr lang="es-ES"/>
        </a:p>
      </dgm:t>
    </dgm:pt>
    <dgm:pt modelId="{EFD8A9DB-B1B3-4432-A1E7-B1FC2DCF2A94}" type="pres">
      <dgm:prSet presAssocID="{9D01AAEE-FA81-40A4-8726-FF746029E81B}" presName="horFlow" presStyleCnt="0"/>
      <dgm:spPr/>
      <dgm:t>
        <a:bodyPr/>
        <a:lstStyle/>
        <a:p>
          <a:endParaRPr lang="es-ES"/>
        </a:p>
      </dgm:t>
    </dgm:pt>
    <dgm:pt modelId="{6D65849A-32B3-4D81-883D-84B6ABE437D9}" type="pres">
      <dgm:prSet presAssocID="{9D01AAEE-FA81-40A4-8726-FF746029E81B}" presName="bigChev" presStyleLbl="node1" presStyleIdx="0" presStyleCnt="4"/>
      <dgm:spPr/>
      <dgm:t>
        <a:bodyPr/>
        <a:lstStyle/>
        <a:p>
          <a:endParaRPr lang="es-ES"/>
        </a:p>
      </dgm:t>
    </dgm:pt>
    <dgm:pt modelId="{1182AE6C-73A9-4202-A77B-1FC2BEC3B8F0}" type="pres">
      <dgm:prSet presAssocID="{902FB1E2-7F2A-4CA1-97C8-3CA684021151}" presName="parTrans" presStyleCnt="0"/>
      <dgm:spPr/>
      <dgm:t>
        <a:bodyPr/>
        <a:lstStyle/>
        <a:p>
          <a:endParaRPr lang="es-ES"/>
        </a:p>
      </dgm:t>
    </dgm:pt>
    <dgm:pt modelId="{DDA490E0-1E25-465E-9C28-6D3B53CAB7A8}" type="pres">
      <dgm:prSet presAssocID="{A780A96C-F5D1-4BD0-BE5B-6E0734D92C56}" presName="node" presStyleLbl="alignAccFollowNode1" presStyleIdx="0" presStyleCnt="4" custScaleX="194862" custScaleY="107772">
        <dgm:presLayoutVars>
          <dgm:bulletEnabled val="1"/>
        </dgm:presLayoutVars>
      </dgm:prSet>
      <dgm:spPr/>
      <dgm:t>
        <a:bodyPr/>
        <a:lstStyle/>
        <a:p>
          <a:endParaRPr lang="es-ES"/>
        </a:p>
      </dgm:t>
    </dgm:pt>
    <dgm:pt modelId="{C4503B02-8CB5-4FA7-ABA6-507DF48D5976}" type="pres">
      <dgm:prSet presAssocID="{9D01AAEE-FA81-40A4-8726-FF746029E81B}" presName="vSp" presStyleCnt="0"/>
      <dgm:spPr/>
      <dgm:t>
        <a:bodyPr/>
        <a:lstStyle/>
        <a:p>
          <a:endParaRPr lang="es-ES"/>
        </a:p>
      </dgm:t>
    </dgm:pt>
    <dgm:pt modelId="{246FA5E9-113C-44F6-B6F6-5042A4FBB26F}" type="pres">
      <dgm:prSet presAssocID="{12995D3A-082F-462D-A66F-C1450269321B}" presName="horFlow" presStyleCnt="0"/>
      <dgm:spPr/>
      <dgm:t>
        <a:bodyPr/>
        <a:lstStyle/>
        <a:p>
          <a:endParaRPr lang="es-ES"/>
        </a:p>
      </dgm:t>
    </dgm:pt>
    <dgm:pt modelId="{865C6594-C7FA-4A1A-B45D-B0052B98C8D3}" type="pres">
      <dgm:prSet presAssocID="{12995D3A-082F-462D-A66F-C1450269321B}" presName="bigChev" presStyleLbl="node1" presStyleIdx="1" presStyleCnt="4"/>
      <dgm:spPr/>
      <dgm:t>
        <a:bodyPr/>
        <a:lstStyle/>
        <a:p>
          <a:endParaRPr lang="es-ES"/>
        </a:p>
      </dgm:t>
    </dgm:pt>
    <dgm:pt modelId="{471D304E-129C-45FD-9816-AAB6A4159151}" type="pres">
      <dgm:prSet presAssocID="{50C2DD64-351D-4D48-9CD4-0AF8F633CEE0}" presName="parTrans" presStyleCnt="0"/>
      <dgm:spPr/>
      <dgm:t>
        <a:bodyPr/>
        <a:lstStyle/>
        <a:p>
          <a:endParaRPr lang="es-ES"/>
        </a:p>
      </dgm:t>
    </dgm:pt>
    <dgm:pt modelId="{E87A5907-0AFC-468B-BF6B-97D01414702A}" type="pres">
      <dgm:prSet presAssocID="{D4031C41-265E-4808-B7B4-27FBD7DD2A8A}" presName="node" presStyleLbl="alignAccFollowNode1" presStyleIdx="1" presStyleCnt="4" custScaleX="193748" custScaleY="107783">
        <dgm:presLayoutVars>
          <dgm:bulletEnabled val="1"/>
        </dgm:presLayoutVars>
      </dgm:prSet>
      <dgm:spPr/>
      <dgm:t>
        <a:bodyPr/>
        <a:lstStyle/>
        <a:p>
          <a:endParaRPr lang="es-ES"/>
        </a:p>
      </dgm:t>
    </dgm:pt>
    <dgm:pt modelId="{42DDFCDD-C7A9-4D65-AFE7-F5B3B0A034F3}" type="pres">
      <dgm:prSet presAssocID="{12995D3A-082F-462D-A66F-C1450269321B}" presName="vSp" presStyleCnt="0"/>
      <dgm:spPr/>
      <dgm:t>
        <a:bodyPr/>
        <a:lstStyle/>
        <a:p>
          <a:endParaRPr lang="es-ES"/>
        </a:p>
      </dgm:t>
    </dgm:pt>
    <dgm:pt modelId="{B742D9F1-99AF-41C7-9323-9542F7C768F7}" type="pres">
      <dgm:prSet presAssocID="{23EDE387-0A27-4219-BDAD-1D213AC0E7B7}" presName="horFlow" presStyleCnt="0"/>
      <dgm:spPr/>
      <dgm:t>
        <a:bodyPr/>
        <a:lstStyle/>
        <a:p>
          <a:endParaRPr lang="es-ES"/>
        </a:p>
      </dgm:t>
    </dgm:pt>
    <dgm:pt modelId="{684DE6F1-ECFB-4042-93BF-4F1A77F9CA3A}" type="pres">
      <dgm:prSet presAssocID="{23EDE387-0A27-4219-BDAD-1D213AC0E7B7}" presName="bigChev" presStyleLbl="node1" presStyleIdx="2" presStyleCnt="4"/>
      <dgm:spPr/>
      <dgm:t>
        <a:bodyPr/>
        <a:lstStyle/>
        <a:p>
          <a:endParaRPr lang="es-ES"/>
        </a:p>
      </dgm:t>
    </dgm:pt>
    <dgm:pt modelId="{54D54ED7-59E5-44EE-8C2C-8BBEC354ADC8}" type="pres">
      <dgm:prSet presAssocID="{C20B76B2-D4C8-47A0-9207-2F52AE7DE9ED}" presName="parTrans" presStyleCnt="0"/>
      <dgm:spPr/>
      <dgm:t>
        <a:bodyPr/>
        <a:lstStyle/>
        <a:p>
          <a:endParaRPr lang="es-ES"/>
        </a:p>
      </dgm:t>
    </dgm:pt>
    <dgm:pt modelId="{029639E1-ED2D-4BA0-B6AB-46C6D3D6F402}" type="pres">
      <dgm:prSet presAssocID="{4BCF7D2F-FA34-403D-9D51-8755EF6C6932}" presName="node" presStyleLbl="alignAccFollowNode1" presStyleIdx="2" presStyleCnt="4" custScaleX="199931" custScaleY="107772">
        <dgm:presLayoutVars>
          <dgm:bulletEnabled val="1"/>
        </dgm:presLayoutVars>
      </dgm:prSet>
      <dgm:spPr/>
      <dgm:t>
        <a:bodyPr/>
        <a:lstStyle/>
        <a:p>
          <a:endParaRPr lang="es-ES"/>
        </a:p>
      </dgm:t>
    </dgm:pt>
    <dgm:pt modelId="{704C7BEF-C13D-4A38-BF64-CAE333199A87}" type="pres">
      <dgm:prSet presAssocID="{23EDE387-0A27-4219-BDAD-1D213AC0E7B7}" presName="vSp" presStyleCnt="0"/>
      <dgm:spPr/>
      <dgm:t>
        <a:bodyPr/>
        <a:lstStyle/>
        <a:p>
          <a:endParaRPr lang="es-ES"/>
        </a:p>
      </dgm:t>
    </dgm:pt>
    <dgm:pt modelId="{4B6A54F1-5276-4DEB-A4B7-4182E1461B0A}" type="pres">
      <dgm:prSet presAssocID="{5AC643B3-96E3-4F6B-B293-D141F6EC95BF}" presName="horFlow" presStyleCnt="0"/>
      <dgm:spPr/>
      <dgm:t>
        <a:bodyPr/>
        <a:lstStyle/>
        <a:p>
          <a:endParaRPr lang="es-ES"/>
        </a:p>
      </dgm:t>
    </dgm:pt>
    <dgm:pt modelId="{5BBA8305-5BD1-4109-800A-4DE176A2B543}" type="pres">
      <dgm:prSet presAssocID="{5AC643B3-96E3-4F6B-B293-D141F6EC95BF}" presName="bigChev" presStyleLbl="node1" presStyleIdx="3" presStyleCnt="4"/>
      <dgm:spPr/>
      <dgm:t>
        <a:bodyPr/>
        <a:lstStyle/>
        <a:p>
          <a:endParaRPr lang="es-ES"/>
        </a:p>
      </dgm:t>
    </dgm:pt>
    <dgm:pt modelId="{E0998CCA-4E37-4231-8215-EF3E50E5EABA}" type="pres">
      <dgm:prSet presAssocID="{F0C819D5-4D61-494D-84F2-1C79FEC451C6}" presName="parTrans" presStyleCnt="0"/>
      <dgm:spPr/>
      <dgm:t>
        <a:bodyPr/>
        <a:lstStyle/>
        <a:p>
          <a:endParaRPr lang="es-ES"/>
        </a:p>
      </dgm:t>
    </dgm:pt>
    <dgm:pt modelId="{83D3CCF4-7AE3-4C7B-BFF2-A0E7A139975E}" type="pres">
      <dgm:prSet presAssocID="{2A2CA8FA-4A0A-4E71-8988-7F2594F5D744}" presName="node" presStyleLbl="alignAccFollowNode1" presStyleIdx="3" presStyleCnt="4" custScaleX="202231">
        <dgm:presLayoutVars>
          <dgm:bulletEnabled val="1"/>
        </dgm:presLayoutVars>
      </dgm:prSet>
      <dgm:spPr/>
      <dgm:t>
        <a:bodyPr/>
        <a:lstStyle/>
        <a:p>
          <a:endParaRPr lang="es-ES"/>
        </a:p>
      </dgm:t>
    </dgm:pt>
  </dgm:ptLst>
  <dgm:cxnLst>
    <dgm:cxn modelId="{A71BFE01-DA3A-466F-9CBB-07F3FEB7FED3}" type="presOf" srcId="{2A2CA8FA-4A0A-4E71-8988-7F2594F5D744}" destId="{83D3CCF4-7AE3-4C7B-BFF2-A0E7A139975E}" srcOrd="0" destOrd="0" presId="urn:microsoft.com/office/officeart/2005/8/layout/lProcess3"/>
    <dgm:cxn modelId="{53ACDF2A-B0C2-4EA9-AFAF-65FFB089D312}" srcId="{23EDE387-0A27-4219-BDAD-1D213AC0E7B7}" destId="{4BCF7D2F-FA34-403D-9D51-8755EF6C6932}" srcOrd="0" destOrd="0" parTransId="{C20B76B2-D4C8-47A0-9207-2F52AE7DE9ED}" sibTransId="{95DBC0D4-0A4E-4608-B607-E18FC1B9127B}"/>
    <dgm:cxn modelId="{9050CACD-2142-44EB-944B-3FB36908E6AF}" type="presOf" srcId="{5AC643B3-96E3-4F6B-B293-D141F6EC95BF}" destId="{5BBA8305-5BD1-4109-800A-4DE176A2B543}" srcOrd="0" destOrd="0" presId="urn:microsoft.com/office/officeart/2005/8/layout/lProcess3"/>
    <dgm:cxn modelId="{D785156C-1382-4A94-9124-EFB877351A73}" srcId="{08B76A5E-A9B1-4FE8-A952-3F9493B3C1E4}" destId="{5AC643B3-96E3-4F6B-B293-D141F6EC95BF}" srcOrd="3" destOrd="0" parTransId="{027173A4-8707-409A-920E-6DD39B36F1BB}" sibTransId="{42EA27FF-8CBA-4A3B-B5D6-96F2E409A0EE}"/>
    <dgm:cxn modelId="{A1E4EF07-67A2-4590-AD68-C645E48AE73A}" type="presOf" srcId="{9D01AAEE-FA81-40A4-8726-FF746029E81B}" destId="{6D65849A-32B3-4D81-883D-84B6ABE437D9}" srcOrd="0" destOrd="0" presId="urn:microsoft.com/office/officeart/2005/8/layout/lProcess3"/>
    <dgm:cxn modelId="{D94EB601-F5C5-42F6-A193-E8F570FC3CDC}" srcId="{08B76A5E-A9B1-4FE8-A952-3F9493B3C1E4}" destId="{23EDE387-0A27-4219-BDAD-1D213AC0E7B7}" srcOrd="2" destOrd="0" parTransId="{7300D277-7306-48BD-BBBC-10307DEC2701}" sibTransId="{153A147D-DA05-41CC-AF71-AA359AE42A65}"/>
    <dgm:cxn modelId="{CF3BAA84-8EA1-4669-B441-20183DC5505C}" srcId="{08B76A5E-A9B1-4FE8-A952-3F9493B3C1E4}" destId="{9D01AAEE-FA81-40A4-8726-FF746029E81B}" srcOrd="0" destOrd="0" parTransId="{ACF59152-7107-4D85-ACA3-AF849DCD41DA}" sibTransId="{EC1EADCB-4EFB-4C33-AD7B-6DBCCE4FCC98}"/>
    <dgm:cxn modelId="{226CD050-3934-4C2C-BF95-9F863B96C49E}" type="presOf" srcId="{A780A96C-F5D1-4BD0-BE5B-6E0734D92C56}" destId="{DDA490E0-1E25-465E-9C28-6D3B53CAB7A8}" srcOrd="0" destOrd="0" presId="urn:microsoft.com/office/officeart/2005/8/layout/lProcess3"/>
    <dgm:cxn modelId="{19AE7904-51E9-4D1B-9756-0847131E4EC1}" srcId="{12995D3A-082F-462D-A66F-C1450269321B}" destId="{D4031C41-265E-4808-B7B4-27FBD7DD2A8A}" srcOrd="0" destOrd="0" parTransId="{50C2DD64-351D-4D48-9CD4-0AF8F633CEE0}" sibTransId="{D4C4588E-F64C-4E02-B21E-7EE8E9C86931}"/>
    <dgm:cxn modelId="{77A1DC28-6157-4C9A-86B1-614F1F507640}" srcId="{08B76A5E-A9B1-4FE8-A952-3F9493B3C1E4}" destId="{12995D3A-082F-462D-A66F-C1450269321B}" srcOrd="1" destOrd="0" parTransId="{88E947DC-5057-47A3-8BA7-D0EC5DC8707D}" sibTransId="{6A903404-F3F9-42FC-9909-CD3F140FA750}"/>
    <dgm:cxn modelId="{64F5CC48-08AC-4AC2-9559-6480BCB5686E}" type="presOf" srcId="{D4031C41-265E-4808-B7B4-27FBD7DD2A8A}" destId="{E87A5907-0AFC-468B-BF6B-97D01414702A}" srcOrd="0" destOrd="0" presId="urn:microsoft.com/office/officeart/2005/8/layout/lProcess3"/>
    <dgm:cxn modelId="{4511EA1B-3BD7-48CC-ABC0-4AE309F5C107}" type="presOf" srcId="{23EDE387-0A27-4219-BDAD-1D213AC0E7B7}" destId="{684DE6F1-ECFB-4042-93BF-4F1A77F9CA3A}" srcOrd="0" destOrd="0" presId="urn:microsoft.com/office/officeart/2005/8/layout/lProcess3"/>
    <dgm:cxn modelId="{5F15D93D-A692-4F39-8295-E36B01B3C04C}" srcId="{5AC643B3-96E3-4F6B-B293-D141F6EC95BF}" destId="{2A2CA8FA-4A0A-4E71-8988-7F2594F5D744}" srcOrd="0" destOrd="0" parTransId="{F0C819D5-4D61-494D-84F2-1C79FEC451C6}" sibTransId="{485E29E6-58C2-40F5-941C-0854A40B424F}"/>
    <dgm:cxn modelId="{9C4E5E74-3AC1-49B2-A361-55B2DC7733EE}" srcId="{9D01AAEE-FA81-40A4-8726-FF746029E81B}" destId="{A780A96C-F5D1-4BD0-BE5B-6E0734D92C56}" srcOrd="0" destOrd="0" parTransId="{902FB1E2-7F2A-4CA1-97C8-3CA684021151}" sibTransId="{79842D0B-D1EB-4705-BB0E-5B3A3449A505}"/>
    <dgm:cxn modelId="{414DC9E0-060E-4B50-8725-F365EEA38D71}" type="presOf" srcId="{12995D3A-082F-462D-A66F-C1450269321B}" destId="{865C6594-C7FA-4A1A-B45D-B0052B98C8D3}" srcOrd="0" destOrd="0" presId="urn:microsoft.com/office/officeart/2005/8/layout/lProcess3"/>
    <dgm:cxn modelId="{E0D56E9B-F280-4454-BEAD-C24789848AB8}" type="presOf" srcId="{08B76A5E-A9B1-4FE8-A952-3F9493B3C1E4}" destId="{4786CD6A-223B-4433-8DEE-EB496C2FC79A}" srcOrd="0" destOrd="0" presId="urn:microsoft.com/office/officeart/2005/8/layout/lProcess3"/>
    <dgm:cxn modelId="{AEBFB645-BA29-494E-9676-A1B09F4A51F0}" type="presOf" srcId="{4BCF7D2F-FA34-403D-9D51-8755EF6C6932}" destId="{029639E1-ED2D-4BA0-B6AB-46C6D3D6F402}" srcOrd="0" destOrd="0" presId="urn:microsoft.com/office/officeart/2005/8/layout/lProcess3"/>
    <dgm:cxn modelId="{52FAC51F-5375-4F24-BC98-F1792EB00805}" type="presParOf" srcId="{4786CD6A-223B-4433-8DEE-EB496C2FC79A}" destId="{EFD8A9DB-B1B3-4432-A1E7-B1FC2DCF2A94}" srcOrd="0" destOrd="0" presId="urn:microsoft.com/office/officeart/2005/8/layout/lProcess3"/>
    <dgm:cxn modelId="{BE99BAE0-2072-4B3D-86E9-F47CAE028CC5}" type="presParOf" srcId="{EFD8A9DB-B1B3-4432-A1E7-B1FC2DCF2A94}" destId="{6D65849A-32B3-4D81-883D-84B6ABE437D9}" srcOrd="0" destOrd="0" presId="urn:microsoft.com/office/officeart/2005/8/layout/lProcess3"/>
    <dgm:cxn modelId="{CD146258-BCA1-4F61-8615-919887A72C0A}" type="presParOf" srcId="{EFD8A9DB-B1B3-4432-A1E7-B1FC2DCF2A94}" destId="{1182AE6C-73A9-4202-A77B-1FC2BEC3B8F0}" srcOrd="1" destOrd="0" presId="urn:microsoft.com/office/officeart/2005/8/layout/lProcess3"/>
    <dgm:cxn modelId="{C833435F-EDF2-4439-A8A6-B0914A27041B}" type="presParOf" srcId="{EFD8A9DB-B1B3-4432-A1E7-B1FC2DCF2A94}" destId="{DDA490E0-1E25-465E-9C28-6D3B53CAB7A8}" srcOrd="2" destOrd="0" presId="urn:microsoft.com/office/officeart/2005/8/layout/lProcess3"/>
    <dgm:cxn modelId="{DBADDB53-076F-4D42-9448-4CDD607F4525}" type="presParOf" srcId="{4786CD6A-223B-4433-8DEE-EB496C2FC79A}" destId="{C4503B02-8CB5-4FA7-ABA6-507DF48D5976}" srcOrd="1" destOrd="0" presId="urn:microsoft.com/office/officeart/2005/8/layout/lProcess3"/>
    <dgm:cxn modelId="{5B768DB5-85E5-43B3-A5E1-7DD32F211738}" type="presParOf" srcId="{4786CD6A-223B-4433-8DEE-EB496C2FC79A}" destId="{246FA5E9-113C-44F6-B6F6-5042A4FBB26F}" srcOrd="2" destOrd="0" presId="urn:microsoft.com/office/officeart/2005/8/layout/lProcess3"/>
    <dgm:cxn modelId="{FEE4E3F8-1C7A-4973-BFEF-38BBB91DEF21}" type="presParOf" srcId="{246FA5E9-113C-44F6-B6F6-5042A4FBB26F}" destId="{865C6594-C7FA-4A1A-B45D-B0052B98C8D3}" srcOrd="0" destOrd="0" presId="urn:microsoft.com/office/officeart/2005/8/layout/lProcess3"/>
    <dgm:cxn modelId="{9D1008CA-05C1-4D08-97C5-B6578B07637F}" type="presParOf" srcId="{246FA5E9-113C-44F6-B6F6-5042A4FBB26F}" destId="{471D304E-129C-45FD-9816-AAB6A4159151}" srcOrd="1" destOrd="0" presId="urn:microsoft.com/office/officeart/2005/8/layout/lProcess3"/>
    <dgm:cxn modelId="{5AA22009-0635-4012-BB23-F755E031B5F0}" type="presParOf" srcId="{246FA5E9-113C-44F6-B6F6-5042A4FBB26F}" destId="{E87A5907-0AFC-468B-BF6B-97D01414702A}" srcOrd="2" destOrd="0" presId="urn:microsoft.com/office/officeart/2005/8/layout/lProcess3"/>
    <dgm:cxn modelId="{3C454C9B-B205-40D7-9FA7-516F5D8C85D6}" type="presParOf" srcId="{4786CD6A-223B-4433-8DEE-EB496C2FC79A}" destId="{42DDFCDD-C7A9-4D65-AFE7-F5B3B0A034F3}" srcOrd="3" destOrd="0" presId="urn:microsoft.com/office/officeart/2005/8/layout/lProcess3"/>
    <dgm:cxn modelId="{C2386F23-8275-4D71-A553-FA471B1A4012}" type="presParOf" srcId="{4786CD6A-223B-4433-8DEE-EB496C2FC79A}" destId="{B742D9F1-99AF-41C7-9323-9542F7C768F7}" srcOrd="4" destOrd="0" presId="urn:microsoft.com/office/officeart/2005/8/layout/lProcess3"/>
    <dgm:cxn modelId="{BEE19A5A-93DB-4020-9505-B9C4796F0799}" type="presParOf" srcId="{B742D9F1-99AF-41C7-9323-9542F7C768F7}" destId="{684DE6F1-ECFB-4042-93BF-4F1A77F9CA3A}" srcOrd="0" destOrd="0" presId="urn:microsoft.com/office/officeart/2005/8/layout/lProcess3"/>
    <dgm:cxn modelId="{4ED91DCF-FF37-4599-9A0A-0283C14C2928}" type="presParOf" srcId="{B742D9F1-99AF-41C7-9323-9542F7C768F7}" destId="{54D54ED7-59E5-44EE-8C2C-8BBEC354ADC8}" srcOrd="1" destOrd="0" presId="urn:microsoft.com/office/officeart/2005/8/layout/lProcess3"/>
    <dgm:cxn modelId="{0EF59AA5-D5DA-4517-9857-24E745B3B906}" type="presParOf" srcId="{B742D9F1-99AF-41C7-9323-9542F7C768F7}" destId="{029639E1-ED2D-4BA0-B6AB-46C6D3D6F402}" srcOrd="2" destOrd="0" presId="urn:microsoft.com/office/officeart/2005/8/layout/lProcess3"/>
    <dgm:cxn modelId="{8E24A503-F348-4AFB-80BB-4BCBD492DCC3}" type="presParOf" srcId="{4786CD6A-223B-4433-8DEE-EB496C2FC79A}" destId="{704C7BEF-C13D-4A38-BF64-CAE333199A87}" srcOrd="5" destOrd="0" presId="urn:microsoft.com/office/officeart/2005/8/layout/lProcess3"/>
    <dgm:cxn modelId="{62A2A80A-0067-47A9-8EC8-A32744656E75}" type="presParOf" srcId="{4786CD6A-223B-4433-8DEE-EB496C2FC79A}" destId="{4B6A54F1-5276-4DEB-A4B7-4182E1461B0A}" srcOrd="6" destOrd="0" presId="urn:microsoft.com/office/officeart/2005/8/layout/lProcess3"/>
    <dgm:cxn modelId="{67E812E8-E939-4C66-BC59-63D8E8596B39}" type="presParOf" srcId="{4B6A54F1-5276-4DEB-A4B7-4182E1461B0A}" destId="{5BBA8305-5BD1-4109-800A-4DE176A2B543}" srcOrd="0" destOrd="0" presId="urn:microsoft.com/office/officeart/2005/8/layout/lProcess3"/>
    <dgm:cxn modelId="{FF5D86EF-2C78-463C-811E-30C0E901FE6B}" type="presParOf" srcId="{4B6A54F1-5276-4DEB-A4B7-4182E1461B0A}" destId="{E0998CCA-4E37-4231-8215-EF3E50E5EABA}" srcOrd="1" destOrd="0" presId="urn:microsoft.com/office/officeart/2005/8/layout/lProcess3"/>
    <dgm:cxn modelId="{E4BD4EAB-D5DC-410F-859F-2C1A420FAC10}" type="presParOf" srcId="{4B6A54F1-5276-4DEB-A4B7-4182E1461B0A}" destId="{83D3CCF4-7AE3-4C7B-BFF2-A0E7A139975E}"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7A2C0-435C-47D0-BC70-1EBDA4CE6EE1}">
      <dsp:nvSpPr>
        <dsp:cNvPr id="0" name=""/>
        <dsp:cNvSpPr/>
      </dsp:nvSpPr>
      <dsp:spPr>
        <a:xfrm>
          <a:off x="3174216" y="-4485"/>
          <a:ext cx="6189929" cy="6189929"/>
        </a:xfrm>
        <a:prstGeom prst="circularArrow">
          <a:avLst>
            <a:gd name="adj1" fmla="val 5274"/>
            <a:gd name="adj2" fmla="val 312630"/>
            <a:gd name="adj3" fmla="val 14188530"/>
            <a:gd name="adj4" fmla="val 17150230"/>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2E08101-B089-483B-9602-78953CBE0B14}">
      <dsp:nvSpPr>
        <dsp:cNvPr id="0" name=""/>
        <dsp:cNvSpPr/>
      </dsp:nvSpPr>
      <dsp:spPr>
        <a:xfrm>
          <a:off x="5066159" y="2462"/>
          <a:ext cx="2406043" cy="120302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1.- Ciclos de servicios (</a:t>
          </a:r>
          <a:r>
            <a:rPr lang="es-ES" sz="1700" b="1" kern="1200" dirty="0" err="1" smtClean="0"/>
            <a:t>Customer</a:t>
          </a:r>
          <a:r>
            <a:rPr lang="es-ES" sz="1700" b="1" kern="1200" dirty="0" smtClean="0"/>
            <a:t> </a:t>
          </a:r>
          <a:r>
            <a:rPr lang="es-ES" sz="1700" b="1" kern="1200" dirty="0" err="1" smtClean="0"/>
            <a:t>Journey</a:t>
          </a:r>
          <a:r>
            <a:rPr lang="es-ES" sz="1700" b="1" kern="1200" dirty="0" smtClean="0"/>
            <a:t>)</a:t>
          </a:r>
          <a:endParaRPr lang="es-ES" sz="1700" b="1" kern="1200" dirty="0"/>
        </a:p>
      </dsp:txBody>
      <dsp:txXfrm>
        <a:off x="5124886" y="61189"/>
        <a:ext cx="2288589" cy="1085567"/>
      </dsp:txXfrm>
    </dsp:sp>
    <dsp:sp modelId="{512AA61F-5607-4829-9ECF-D22FA9A91042}">
      <dsp:nvSpPr>
        <dsp:cNvPr id="0" name=""/>
        <dsp:cNvSpPr/>
      </dsp:nvSpPr>
      <dsp:spPr>
        <a:xfrm>
          <a:off x="7240860" y="1258026"/>
          <a:ext cx="2406043" cy="1203021"/>
        </a:xfrm>
        <a:prstGeom prst="roundRect">
          <a:avLst/>
        </a:prstGeom>
        <a:gradFill rotWithShape="0">
          <a:gsLst>
            <a:gs pos="0">
              <a:schemeClr val="accent2">
                <a:hueOff val="-1905871"/>
                <a:satOff val="6003"/>
                <a:lumOff val="6078"/>
                <a:alphaOff val="0"/>
                <a:lumMod val="110000"/>
                <a:satMod val="105000"/>
                <a:tint val="67000"/>
              </a:schemeClr>
            </a:gs>
            <a:gs pos="50000">
              <a:schemeClr val="accent2">
                <a:hueOff val="-1905871"/>
                <a:satOff val="6003"/>
                <a:lumOff val="6078"/>
                <a:alphaOff val="0"/>
                <a:lumMod val="105000"/>
                <a:satMod val="103000"/>
                <a:tint val="73000"/>
              </a:schemeClr>
            </a:gs>
            <a:gs pos="100000">
              <a:schemeClr val="accent2">
                <a:hueOff val="-1905871"/>
                <a:satOff val="6003"/>
                <a:lumOff val="6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2.- Matrices de servicio (Dimensiones de calidad y Momentos de verdad)</a:t>
          </a:r>
          <a:endParaRPr lang="es-ES" sz="1700" b="1" kern="1200" dirty="0"/>
        </a:p>
      </dsp:txBody>
      <dsp:txXfrm>
        <a:off x="7299587" y="1316753"/>
        <a:ext cx="2288589" cy="1085567"/>
      </dsp:txXfrm>
    </dsp:sp>
    <dsp:sp modelId="{B7D3E268-81C0-4102-A3DD-880752442473}">
      <dsp:nvSpPr>
        <dsp:cNvPr id="0" name=""/>
        <dsp:cNvSpPr/>
      </dsp:nvSpPr>
      <dsp:spPr>
        <a:xfrm>
          <a:off x="7240860" y="3769153"/>
          <a:ext cx="2406043" cy="1203021"/>
        </a:xfrm>
        <a:prstGeom prst="roundRect">
          <a:avLst/>
        </a:prstGeom>
        <a:gradFill rotWithShape="0">
          <a:gsLst>
            <a:gs pos="0">
              <a:schemeClr val="accent2">
                <a:hueOff val="-3811743"/>
                <a:satOff val="12005"/>
                <a:lumOff val="12156"/>
                <a:alphaOff val="0"/>
                <a:lumMod val="110000"/>
                <a:satMod val="105000"/>
                <a:tint val="67000"/>
              </a:schemeClr>
            </a:gs>
            <a:gs pos="50000">
              <a:schemeClr val="accent2">
                <a:hueOff val="-3811743"/>
                <a:satOff val="12005"/>
                <a:lumOff val="12156"/>
                <a:alphaOff val="0"/>
                <a:lumMod val="105000"/>
                <a:satMod val="103000"/>
                <a:tint val="73000"/>
              </a:schemeClr>
            </a:gs>
            <a:gs pos="100000">
              <a:schemeClr val="accent2">
                <a:hueOff val="-3811743"/>
                <a:satOff val="12005"/>
                <a:lumOff val="121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3.- Hojas de control </a:t>
          </a:r>
          <a:endParaRPr lang="es-ES" sz="1700" b="1" kern="1200" dirty="0"/>
        </a:p>
      </dsp:txBody>
      <dsp:txXfrm>
        <a:off x="7299587" y="3827880"/>
        <a:ext cx="2288589" cy="1085567"/>
      </dsp:txXfrm>
    </dsp:sp>
    <dsp:sp modelId="{301EF151-48D5-49EE-83C1-523F61392486}">
      <dsp:nvSpPr>
        <dsp:cNvPr id="0" name=""/>
        <dsp:cNvSpPr/>
      </dsp:nvSpPr>
      <dsp:spPr>
        <a:xfrm>
          <a:off x="5066159" y="5024717"/>
          <a:ext cx="2406043" cy="1203021"/>
        </a:xfrm>
        <a:prstGeom prst="roundRect">
          <a:avLst/>
        </a:prstGeom>
        <a:gradFill rotWithShape="0">
          <a:gsLst>
            <a:gs pos="0">
              <a:schemeClr val="accent2">
                <a:hueOff val="-5717614"/>
                <a:satOff val="18008"/>
                <a:lumOff val="18235"/>
                <a:alphaOff val="0"/>
                <a:lumMod val="110000"/>
                <a:satMod val="105000"/>
                <a:tint val="67000"/>
              </a:schemeClr>
            </a:gs>
            <a:gs pos="50000">
              <a:schemeClr val="accent2">
                <a:hueOff val="-5717614"/>
                <a:satOff val="18008"/>
                <a:lumOff val="18235"/>
                <a:alphaOff val="0"/>
                <a:lumMod val="105000"/>
                <a:satMod val="103000"/>
                <a:tint val="73000"/>
              </a:schemeClr>
            </a:gs>
            <a:gs pos="100000">
              <a:schemeClr val="accent2">
                <a:hueOff val="-5717614"/>
                <a:satOff val="18008"/>
                <a:lumOff val="182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4.- Cuestionarios para medir la satisfacción de los usuarios del servicio</a:t>
          </a:r>
          <a:endParaRPr lang="es-ES" sz="1700" b="1" kern="1200" dirty="0"/>
        </a:p>
      </dsp:txBody>
      <dsp:txXfrm>
        <a:off x="5124886" y="5083444"/>
        <a:ext cx="2288589" cy="1085567"/>
      </dsp:txXfrm>
    </dsp:sp>
    <dsp:sp modelId="{79036A16-A26B-4004-B771-E0345CF1666C}">
      <dsp:nvSpPr>
        <dsp:cNvPr id="0" name=""/>
        <dsp:cNvSpPr/>
      </dsp:nvSpPr>
      <dsp:spPr>
        <a:xfrm>
          <a:off x="2891459" y="3769153"/>
          <a:ext cx="2406043" cy="1203021"/>
        </a:xfrm>
        <a:prstGeom prst="roundRect">
          <a:avLst/>
        </a:prstGeom>
        <a:gradFill rotWithShape="0">
          <a:gsLst>
            <a:gs pos="0">
              <a:schemeClr val="accent2">
                <a:hueOff val="-7623486"/>
                <a:satOff val="24010"/>
                <a:lumOff val="24313"/>
                <a:alphaOff val="0"/>
                <a:lumMod val="110000"/>
                <a:satMod val="105000"/>
                <a:tint val="67000"/>
              </a:schemeClr>
            </a:gs>
            <a:gs pos="50000">
              <a:schemeClr val="accent2">
                <a:hueOff val="-7623486"/>
                <a:satOff val="24010"/>
                <a:lumOff val="24313"/>
                <a:alphaOff val="0"/>
                <a:lumMod val="105000"/>
                <a:satMod val="103000"/>
                <a:tint val="73000"/>
              </a:schemeClr>
            </a:gs>
            <a:gs pos="100000">
              <a:schemeClr val="accent2">
                <a:hueOff val="-7623486"/>
                <a:satOff val="24010"/>
                <a:lumOff val="2431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5.- Evaluación de Servicio (Auditoría de servicio)</a:t>
          </a:r>
          <a:endParaRPr lang="es-ES" sz="1700" b="1" kern="1200" dirty="0"/>
        </a:p>
      </dsp:txBody>
      <dsp:txXfrm>
        <a:off x="2950186" y="3827880"/>
        <a:ext cx="2288589" cy="1085567"/>
      </dsp:txXfrm>
    </dsp:sp>
    <dsp:sp modelId="{283C8155-1E76-449B-830E-4EFB1A511449}">
      <dsp:nvSpPr>
        <dsp:cNvPr id="0" name=""/>
        <dsp:cNvSpPr/>
      </dsp:nvSpPr>
      <dsp:spPr>
        <a:xfrm>
          <a:off x="2891459" y="1258026"/>
          <a:ext cx="2406043" cy="1203021"/>
        </a:xfrm>
        <a:prstGeom prst="roundRect">
          <a:avLst/>
        </a:prstGeom>
        <a:gradFill rotWithShape="0">
          <a:gsLst>
            <a:gs pos="0">
              <a:schemeClr val="accent2">
                <a:hueOff val="-9529357"/>
                <a:satOff val="30013"/>
                <a:lumOff val="30391"/>
                <a:alphaOff val="0"/>
                <a:lumMod val="110000"/>
                <a:satMod val="105000"/>
                <a:tint val="67000"/>
              </a:schemeClr>
            </a:gs>
            <a:gs pos="50000">
              <a:schemeClr val="accent2">
                <a:hueOff val="-9529357"/>
                <a:satOff val="30013"/>
                <a:lumOff val="30391"/>
                <a:alphaOff val="0"/>
                <a:lumMod val="105000"/>
                <a:satMod val="103000"/>
                <a:tint val="73000"/>
              </a:schemeClr>
            </a:gs>
            <a:gs pos="100000">
              <a:schemeClr val="accent2">
                <a:hueOff val="-9529357"/>
                <a:satOff val="30013"/>
                <a:lumOff val="3039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6.- Mejora de Servicio. </a:t>
          </a:r>
          <a:endParaRPr lang="es-ES" sz="1700" b="1" kern="1200" dirty="0"/>
        </a:p>
      </dsp:txBody>
      <dsp:txXfrm>
        <a:off x="2950186" y="1316753"/>
        <a:ext cx="2288589" cy="1085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5849A-32B3-4D81-883D-84B6ABE437D9}">
      <dsp:nvSpPr>
        <dsp:cNvPr id="0" name=""/>
        <dsp:cNvSpPr/>
      </dsp:nvSpPr>
      <dsp:spPr>
        <a:xfrm>
          <a:off x="3141" y="225719"/>
          <a:ext cx="3274857" cy="130994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CO" sz="2600" kern="1200" dirty="0" smtClean="0">
              <a:solidFill>
                <a:schemeClr val="tx1"/>
              </a:solidFill>
            </a:rPr>
            <a:t>Pruebas KMO y Bartlett:</a:t>
          </a:r>
          <a:endParaRPr lang="es-ES" sz="2600" kern="1200" dirty="0">
            <a:solidFill>
              <a:schemeClr val="tx1"/>
            </a:solidFill>
          </a:endParaRPr>
        </a:p>
      </dsp:txBody>
      <dsp:txXfrm>
        <a:off x="658112" y="225719"/>
        <a:ext cx="1964915" cy="1309942"/>
      </dsp:txXfrm>
    </dsp:sp>
    <dsp:sp modelId="{DDA490E0-1E25-465E-9C28-6D3B53CAB7A8}">
      <dsp:nvSpPr>
        <dsp:cNvPr id="0" name=""/>
        <dsp:cNvSpPr/>
      </dsp:nvSpPr>
      <dsp:spPr>
        <a:xfrm>
          <a:off x="2852267" y="294814"/>
          <a:ext cx="5296605" cy="1171753"/>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CO" sz="1600" kern="1200" dirty="0" smtClean="0"/>
            <a:t>Este coeficiente ayuda a establecer si las relaciones entre las variables de la matriz de correlaciones son adecuadas arrojando un valor entre 0 y 1 si el resultado es mayor a 0,5 el análisis factorial es adecuado para explicar los resultados</a:t>
          </a:r>
          <a:endParaRPr lang="es-ES" sz="1600" kern="1200" dirty="0"/>
        </a:p>
      </dsp:txBody>
      <dsp:txXfrm>
        <a:off x="3438144" y="294814"/>
        <a:ext cx="4124852" cy="1171753"/>
      </dsp:txXfrm>
    </dsp:sp>
    <dsp:sp modelId="{865C6594-C7FA-4A1A-B45D-B0052B98C8D3}">
      <dsp:nvSpPr>
        <dsp:cNvPr id="0" name=""/>
        <dsp:cNvSpPr/>
      </dsp:nvSpPr>
      <dsp:spPr>
        <a:xfrm>
          <a:off x="3141" y="1719054"/>
          <a:ext cx="3274857" cy="1309942"/>
        </a:xfrm>
        <a:prstGeom prst="chevron">
          <a:avLst/>
        </a:prstGeom>
        <a:solidFill>
          <a:schemeClr val="accent3">
            <a:hueOff val="5764638"/>
            <a:satOff val="-19753"/>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CO" sz="2600" kern="1200" smtClean="0">
              <a:solidFill>
                <a:schemeClr val="tx1"/>
              </a:solidFill>
            </a:rPr>
            <a:t>Matriz de correlaciones: </a:t>
          </a:r>
          <a:endParaRPr lang="es-ES" sz="2600" kern="1200" dirty="0">
            <a:solidFill>
              <a:schemeClr val="tx1"/>
            </a:solidFill>
          </a:endParaRPr>
        </a:p>
      </dsp:txBody>
      <dsp:txXfrm>
        <a:off x="658112" y="1719054"/>
        <a:ext cx="1964915" cy="1309942"/>
      </dsp:txXfrm>
    </dsp:sp>
    <dsp:sp modelId="{E87A5907-0AFC-468B-BF6B-97D01414702A}">
      <dsp:nvSpPr>
        <dsp:cNvPr id="0" name=""/>
        <dsp:cNvSpPr/>
      </dsp:nvSpPr>
      <dsp:spPr>
        <a:xfrm>
          <a:off x="2852267" y="1788089"/>
          <a:ext cx="5266325" cy="1171873"/>
        </a:xfrm>
        <a:prstGeom prst="chevron">
          <a:avLst/>
        </a:prstGeom>
        <a:solidFill>
          <a:schemeClr val="accent3">
            <a:tint val="40000"/>
            <a:alpha val="90000"/>
            <a:hueOff val="6086533"/>
            <a:satOff val="-22905"/>
            <a:lumOff val="-969"/>
            <a:alphaOff val="0"/>
          </a:schemeClr>
        </a:solidFill>
        <a:ln w="12700" cap="flat" cmpd="sng" algn="ctr">
          <a:solidFill>
            <a:schemeClr val="accent3">
              <a:tint val="40000"/>
              <a:alpha val="90000"/>
              <a:hueOff val="6086533"/>
              <a:satOff val="-22905"/>
              <a:lumOff val="-9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CO" sz="1600" kern="1200" smtClean="0"/>
            <a:t>Reúne la correlación o grado de asociación entre las dimensiones estudiadas siendo que cuando más se acerca a 1 estarán fuertemente relacionadas.</a:t>
          </a:r>
          <a:endParaRPr lang="es-ES" sz="1600" kern="1200" dirty="0"/>
        </a:p>
      </dsp:txBody>
      <dsp:txXfrm>
        <a:off x="3438204" y="1788089"/>
        <a:ext cx="4094452" cy="1171873"/>
      </dsp:txXfrm>
    </dsp:sp>
    <dsp:sp modelId="{684DE6F1-ECFB-4042-93BF-4F1A77F9CA3A}">
      <dsp:nvSpPr>
        <dsp:cNvPr id="0" name=""/>
        <dsp:cNvSpPr/>
      </dsp:nvSpPr>
      <dsp:spPr>
        <a:xfrm>
          <a:off x="3141" y="3212389"/>
          <a:ext cx="3274857" cy="1309942"/>
        </a:xfrm>
        <a:prstGeom prst="chevron">
          <a:avLst/>
        </a:prstGeom>
        <a:solidFill>
          <a:schemeClr val="accent3">
            <a:hueOff val="11529275"/>
            <a:satOff val="-39505"/>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CO" sz="2600" kern="1200" smtClean="0">
              <a:solidFill>
                <a:schemeClr val="tx1"/>
              </a:solidFill>
            </a:rPr>
            <a:t>Varianza total explicada:</a:t>
          </a:r>
          <a:endParaRPr lang="es-ES" sz="2600" kern="1200" dirty="0">
            <a:solidFill>
              <a:schemeClr val="tx1"/>
            </a:solidFill>
          </a:endParaRPr>
        </a:p>
      </dsp:txBody>
      <dsp:txXfrm>
        <a:off x="658112" y="3212389"/>
        <a:ext cx="1964915" cy="1309942"/>
      </dsp:txXfrm>
    </dsp:sp>
    <dsp:sp modelId="{029639E1-ED2D-4BA0-B6AB-46C6D3D6F402}">
      <dsp:nvSpPr>
        <dsp:cNvPr id="0" name=""/>
        <dsp:cNvSpPr/>
      </dsp:nvSpPr>
      <dsp:spPr>
        <a:xfrm>
          <a:off x="2852267" y="3281484"/>
          <a:ext cx="5434387" cy="1171753"/>
        </a:xfrm>
        <a:prstGeom prst="chevron">
          <a:avLst/>
        </a:prstGeom>
        <a:solidFill>
          <a:schemeClr val="accent3">
            <a:tint val="40000"/>
            <a:alpha val="90000"/>
            <a:hueOff val="12173067"/>
            <a:satOff val="-45811"/>
            <a:lumOff val="-1939"/>
            <a:alphaOff val="0"/>
          </a:schemeClr>
        </a:solidFill>
        <a:ln w="12700" cap="flat" cmpd="sng" algn="ctr">
          <a:solidFill>
            <a:schemeClr val="accent3">
              <a:tint val="40000"/>
              <a:alpha val="90000"/>
              <a:hueOff val="12173067"/>
              <a:satOff val="-45811"/>
              <a:lumOff val="-19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CO" sz="1600" kern="1200" dirty="0" smtClean="0"/>
            <a:t>Devuelve en orden de importancia el o los componentes que tienen mayor cantidad de varianza explicada de las respuestas de los encuestados.</a:t>
          </a:r>
          <a:endParaRPr lang="es-ES" sz="1600" kern="1200" dirty="0"/>
        </a:p>
      </dsp:txBody>
      <dsp:txXfrm>
        <a:off x="3438144" y="3281484"/>
        <a:ext cx="4262634" cy="1171753"/>
      </dsp:txXfrm>
    </dsp:sp>
    <dsp:sp modelId="{5BBA8305-5BD1-4109-800A-4DE176A2B543}">
      <dsp:nvSpPr>
        <dsp:cNvPr id="0" name=""/>
        <dsp:cNvSpPr/>
      </dsp:nvSpPr>
      <dsp:spPr>
        <a:xfrm>
          <a:off x="3141" y="4705724"/>
          <a:ext cx="3274857" cy="1309942"/>
        </a:xfrm>
        <a:prstGeom prst="chevron">
          <a:avLst/>
        </a:prstGeom>
        <a:solidFill>
          <a:schemeClr val="accent3">
            <a:hueOff val="17293912"/>
            <a:satOff val="-59258"/>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CO" sz="2600" kern="1200" smtClean="0">
              <a:solidFill>
                <a:schemeClr val="tx1"/>
              </a:solidFill>
            </a:rPr>
            <a:t>Matriz de componentes:</a:t>
          </a:r>
          <a:endParaRPr lang="es-ES" sz="2600" kern="1200" dirty="0">
            <a:solidFill>
              <a:schemeClr val="tx1"/>
            </a:solidFill>
          </a:endParaRPr>
        </a:p>
      </dsp:txBody>
      <dsp:txXfrm>
        <a:off x="658112" y="4705724"/>
        <a:ext cx="1964915" cy="1309942"/>
      </dsp:txXfrm>
    </dsp:sp>
    <dsp:sp modelId="{83D3CCF4-7AE3-4C7B-BFF2-A0E7A139975E}">
      <dsp:nvSpPr>
        <dsp:cNvPr id="0" name=""/>
        <dsp:cNvSpPr/>
      </dsp:nvSpPr>
      <dsp:spPr>
        <a:xfrm>
          <a:off x="2852267" y="4817069"/>
          <a:ext cx="5496904" cy="1087252"/>
        </a:xfrm>
        <a:prstGeom prst="chevron">
          <a:avLst/>
        </a:prstGeom>
        <a:solidFill>
          <a:schemeClr val="accent3">
            <a:tint val="40000"/>
            <a:alpha val="90000"/>
            <a:hueOff val="18259600"/>
            <a:satOff val="-68716"/>
            <a:lumOff val="-2908"/>
            <a:alphaOff val="0"/>
          </a:schemeClr>
        </a:solidFill>
        <a:ln w="12700" cap="flat" cmpd="sng" algn="ctr">
          <a:solidFill>
            <a:schemeClr val="accent3">
              <a:tint val="40000"/>
              <a:alpha val="90000"/>
              <a:hueOff val="18259600"/>
              <a:satOff val="-68716"/>
              <a:lumOff val="-29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CO" sz="1600" kern="1200" dirty="0" smtClean="0"/>
            <a:t>Muestra el peso de las variables al momento de definir la puntuación que definen las respuestas de los encuestados</a:t>
          </a:r>
          <a:endParaRPr lang="es-ES" sz="1600" kern="1200" dirty="0"/>
        </a:p>
      </dsp:txBody>
      <dsp:txXfrm>
        <a:off x="3395893" y="4817069"/>
        <a:ext cx="4409652" cy="108725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E18523F-AC55-4A96-BCAA-B164308639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369D026-9EA8-4612-B08D-A04E3131FB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713741-5466-4294-8EEA-091546152741}" type="datetimeFigureOut">
              <a:rPr lang="es-ES" smtClean="0"/>
              <a:t>08/01/2020</a:t>
            </a:fld>
            <a:endParaRPr lang="es-ES"/>
          </a:p>
        </p:txBody>
      </p:sp>
      <p:sp>
        <p:nvSpPr>
          <p:cNvPr id="4" name="Marcador de pie de página 3">
            <a:extLst>
              <a:ext uri="{FF2B5EF4-FFF2-40B4-BE49-F238E27FC236}">
                <a16:creationId xmlns:a16="http://schemas.microsoft.com/office/drawing/2014/main" id="{09AF8D1C-C782-46BB-81A0-EE60403AAD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5E4849C-C831-4E22-967B-5B69709BEF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A72C46-0AD4-41DC-B111-882819DE2F46}" type="slidenum">
              <a:rPr lang="es-ES" smtClean="0"/>
              <a:t>‹Nº›</a:t>
            </a:fld>
            <a:endParaRPr lang="es-ES"/>
          </a:p>
        </p:txBody>
      </p:sp>
    </p:spTree>
    <p:extLst>
      <p:ext uri="{BB962C8B-B14F-4D97-AF65-F5344CB8AC3E}">
        <p14:creationId xmlns:p14="http://schemas.microsoft.com/office/powerpoint/2010/main" val="28434811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8C12B-85F7-4E4C-A3B5-3B4CEEAE6A00}" type="datetimeFigureOut">
              <a:rPr lang="es-ES" smtClean="0"/>
              <a:t>08/01/2020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endParaRPr lang="es-ES" dirty="0"/>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B8399-5CE9-4AF3-B21F-15CC16B1DBE3}" type="slidenum">
              <a:rPr lang="es-ES" smtClean="0"/>
              <a:t>‹Nº›</a:t>
            </a:fld>
            <a:endParaRPr lang="es-ES" dirty="0"/>
          </a:p>
        </p:txBody>
      </p:sp>
    </p:spTree>
    <p:extLst>
      <p:ext uri="{BB962C8B-B14F-4D97-AF65-F5344CB8AC3E}">
        <p14:creationId xmlns:p14="http://schemas.microsoft.com/office/powerpoint/2010/main" val="29953364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48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0933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14</a:t>
            </a:fld>
            <a:endParaRPr lang="es-ES"/>
          </a:p>
        </p:txBody>
      </p:sp>
    </p:spTree>
    <p:extLst>
      <p:ext uri="{BB962C8B-B14F-4D97-AF65-F5344CB8AC3E}">
        <p14:creationId xmlns:p14="http://schemas.microsoft.com/office/powerpoint/2010/main" val="2547032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60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938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900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24</a:t>
            </a:fld>
            <a:endParaRPr lang="es-ES"/>
          </a:p>
        </p:txBody>
      </p:sp>
    </p:spTree>
    <p:extLst>
      <p:ext uri="{BB962C8B-B14F-4D97-AF65-F5344CB8AC3E}">
        <p14:creationId xmlns:p14="http://schemas.microsoft.com/office/powerpoint/2010/main" val="1433260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164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5695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7698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333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3</a:t>
            </a:fld>
            <a:endParaRPr lang="es-ES"/>
          </a:p>
        </p:txBody>
      </p:sp>
    </p:spTree>
    <p:extLst>
      <p:ext uri="{BB962C8B-B14F-4D97-AF65-F5344CB8AC3E}">
        <p14:creationId xmlns:p14="http://schemas.microsoft.com/office/powerpoint/2010/main" val="796542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6207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0384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6837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2464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5947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4739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9227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1831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41</a:t>
            </a:fld>
            <a:endParaRPr lang="es-ES"/>
          </a:p>
        </p:txBody>
      </p:sp>
    </p:spTree>
    <p:extLst>
      <p:ext uri="{BB962C8B-B14F-4D97-AF65-F5344CB8AC3E}">
        <p14:creationId xmlns:p14="http://schemas.microsoft.com/office/powerpoint/2010/main" val="1435835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51</a:t>
            </a:fld>
            <a:endParaRPr lang="es-ES"/>
          </a:p>
        </p:txBody>
      </p:sp>
    </p:spTree>
    <p:extLst>
      <p:ext uri="{BB962C8B-B14F-4D97-AF65-F5344CB8AC3E}">
        <p14:creationId xmlns:p14="http://schemas.microsoft.com/office/powerpoint/2010/main" val="418919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5</a:t>
            </a:fld>
            <a:endParaRPr lang="es-ES"/>
          </a:p>
        </p:txBody>
      </p:sp>
    </p:spTree>
    <p:extLst>
      <p:ext uri="{BB962C8B-B14F-4D97-AF65-F5344CB8AC3E}">
        <p14:creationId xmlns:p14="http://schemas.microsoft.com/office/powerpoint/2010/main" val="2187613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52</a:t>
            </a:fld>
            <a:endParaRPr lang="es-ES"/>
          </a:p>
        </p:txBody>
      </p:sp>
    </p:spTree>
    <p:extLst>
      <p:ext uri="{BB962C8B-B14F-4D97-AF65-F5344CB8AC3E}">
        <p14:creationId xmlns:p14="http://schemas.microsoft.com/office/powerpoint/2010/main" val="655256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53</a:t>
            </a:fld>
            <a:endParaRPr lang="es-ES"/>
          </a:p>
        </p:txBody>
      </p:sp>
    </p:spTree>
    <p:extLst>
      <p:ext uri="{BB962C8B-B14F-4D97-AF65-F5344CB8AC3E}">
        <p14:creationId xmlns:p14="http://schemas.microsoft.com/office/powerpoint/2010/main" val="1144102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54</a:t>
            </a:fld>
            <a:endParaRPr lang="es-ES"/>
          </a:p>
        </p:txBody>
      </p:sp>
    </p:spTree>
    <p:extLst>
      <p:ext uri="{BB962C8B-B14F-4D97-AF65-F5344CB8AC3E}">
        <p14:creationId xmlns:p14="http://schemas.microsoft.com/office/powerpoint/2010/main" val="3276682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55</a:t>
            </a:fld>
            <a:endParaRPr lang="es-ES"/>
          </a:p>
        </p:txBody>
      </p:sp>
    </p:spTree>
    <p:extLst>
      <p:ext uri="{BB962C8B-B14F-4D97-AF65-F5344CB8AC3E}">
        <p14:creationId xmlns:p14="http://schemas.microsoft.com/office/powerpoint/2010/main" val="317137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56</a:t>
            </a:fld>
            <a:endParaRPr lang="es-ES"/>
          </a:p>
        </p:txBody>
      </p:sp>
    </p:spTree>
    <p:extLst>
      <p:ext uri="{BB962C8B-B14F-4D97-AF65-F5344CB8AC3E}">
        <p14:creationId xmlns:p14="http://schemas.microsoft.com/office/powerpoint/2010/main" val="245529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6</a:t>
            </a:fld>
            <a:endParaRPr lang="es-ES"/>
          </a:p>
        </p:txBody>
      </p:sp>
    </p:spTree>
    <p:extLst>
      <p:ext uri="{BB962C8B-B14F-4D97-AF65-F5344CB8AC3E}">
        <p14:creationId xmlns:p14="http://schemas.microsoft.com/office/powerpoint/2010/main" val="214098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35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822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10</a:t>
            </a:fld>
            <a:endParaRPr lang="es-ES"/>
          </a:p>
        </p:txBody>
      </p:sp>
    </p:spTree>
    <p:extLst>
      <p:ext uri="{BB962C8B-B14F-4D97-AF65-F5344CB8AC3E}">
        <p14:creationId xmlns:p14="http://schemas.microsoft.com/office/powerpoint/2010/main" val="312891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722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519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_01">
    <p:spTree>
      <p:nvGrpSpPr>
        <p:cNvPr id="1" name=""/>
        <p:cNvGrpSpPr/>
        <p:nvPr/>
      </p:nvGrpSpPr>
      <p:grpSpPr>
        <a:xfrm>
          <a:off x="0" y="0"/>
          <a:ext cx="0" cy="0"/>
          <a:chOff x="0" y="0"/>
          <a:chExt cx="0" cy="0"/>
        </a:xfrm>
      </p:grpSpPr>
      <p:sp>
        <p:nvSpPr>
          <p:cNvPr id="10" name="Forma libre: Forma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2" name="Marcador de posición de imagen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es-ES" noProof="0"/>
              <a:t>Insertar imagen</a:t>
            </a:r>
          </a:p>
        </p:txBody>
      </p:sp>
      <p:sp>
        <p:nvSpPr>
          <p:cNvPr id="2" name="Título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grpSp>
        <p:nvGrpSpPr>
          <p:cNvPr id="6" name="Grupo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Elipse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Elipse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ágenes_Texto importante 01">
    <p:spTree>
      <p:nvGrpSpPr>
        <p:cNvPr id="1" name=""/>
        <p:cNvGrpSpPr/>
        <p:nvPr/>
      </p:nvGrpSpPr>
      <p:grpSpPr>
        <a:xfrm>
          <a:off x="0" y="0"/>
          <a:ext cx="0" cy="0"/>
          <a:chOff x="0" y="0"/>
          <a:chExt cx="0" cy="0"/>
        </a:xfrm>
      </p:grpSpPr>
      <p:sp>
        <p:nvSpPr>
          <p:cNvPr id="17" name="Marcador de posición de imagen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12" name="Marcador de posición de imagen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s-ES" noProof="0"/>
              <a:t>Insertar imagen</a:t>
            </a:r>
          </a:p>
        </p:txBody>
      </p:sp>
      <p:sp>
        <p:nvSpPr>
          <p:cNvPr id="13" name="Marcador de posición de texto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es-ES" noProof="0" smtClean="0"/>
              <a:t>Haga clic para modificar el estilo de título del patrón</a:t>
            </a:r>
            <a:endParaRPr lang="es-ES" noProof="0"/>
          </a:p>
        </p:txBody>
      </p:sp>
      <p:sp>
        <p:nvSpPr>
          <p:cNvPr id="20" name="Marcador de número de diapositiva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ángulo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Elipse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5" name="Marcador de número de diapositiva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0" name="Título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es-ES" noProof="0"/>
              <a:t>TÍTULO</a:t>
            </a:r>
          </a:p>
        </p:txBody>
      </p:sp>
      <p:sp>
        <p:nvSpPr>
          <p:cNvPr id="17" name="Marcador de texto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Nombre</a:t>
            </a:r>
          </a:p>
        </p:txBody>
      </p:sp>
      <p:sp>
        <p:nvSpPr>
          <p:cNvPr id="18" name="Marcador de texto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Teléfono</a:t>
            </a:r>
          </a:p>
        </p:txBody>
      </p:sp>
      <p:sp>
        <p:nvSpPr>
          <p:cNvPr id="19" name="Marcador de texto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Correo electrónico</a:t>
            </a:r>
          </a:p>
        </p:txBody>
      </p:sp>
      <p:sp>
        <p:nvSpPr>
          <p:cNvPr id="20" name="Marcador de texto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Sitio web</a:t>
            </a:r>
          </a:p>
        </p:txBody>
      </p:sp>
      <p:sp>
        <p:nvSpPr>
          <p:cNvPr id="3" name="Marcador de contenido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
        <p:nvSpPr>
          <p:cNvPr id="28" name="Marcador de contenido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
        <p:nvSpPr>
          <p:cNvPr id="29" name="Marcador de contenido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
        <p:nvSpPr>
          <p:cNvPr id="30" name="Marcador de contenido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grpSp>
        <p:nvGrpSpPr>
          <p:cNvPr id="6" name="Grupo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Elipse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Elipse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3" name="Forma libre: Forma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0" name="Forma libre: Forma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 name="Título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grpSp>
        <p:nvGrpSpPr>
          <p:cNvPr id="6" name="Grupo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Elipse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Elipse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contenido 2">
            <a:extLst>
              <a:ext uri="{FF2B5EF4-FFF2-40B4-BE49-F238E27FC236}">
                <a16:creationId xmlns:a16="http://schemas.microsoft.com/office/drawing/2014/main" id="{C7BBA6D3-FEB9-412B-8FBB-095FC3A60ABF}"/>
              </a:ext>
            </a:extLst>
          </p:cNvPr>
          <p:cNvSpPr>
            <a:spLocks noGrp="1"/>
          </p:cNvSpPr>
          <p:nvPr>
            <p:ph idx="1" hasCustomPrompt="1"/>
          </p:nvPr>
        </p:nvSpPr>
        <p:spPr>
          <a:xfrm>
            <a:off x="633186" y="1825625"/>
            <a:ext cx="10815864"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contenido 2">
            <a:extLst>
              <a:ext uri="{FF2B5EF4-FFF2-40B4-BE49-F238E27FC236}">
                <a16:creationId xmlns:a16="http://schemas.microsoft.com/office/drawing/2014/main" id="{64A4F74B-B2CD-407C-865A-037EDFAC9DB0}"/>
              </a:ext>
            </a:extLst>
          </p:cNvPr>
          <p:cNvSpPr>
            <a:spLocks noGrp="1"/>
          </p:cNvSpPr>
          <p:nvPr>
            <p:ph sz="half" idx="1" hasCustomPrompt="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contenido 3">
            <a:extLst>
              <a:ext uri="{FF2B5EF4-FFF2-40B4-BE49-F238E27FC236}">
                <a16:creationId xmlns:a16="http://schemas.microsoft.com/office/drawing/2014/main" id="{A2548E2E-973A-4D52-ACB9-BF564F407308}"/>
              </a:ext>
            </a:extLst>
          </p:cNvPr>
          <p:cNvSpPr>
            <a:spLocks noGrp="1"/>
          </p:cNvSpPr>
          <p:nvPr>
            <p:ph sz="half" idx="2" hasCustomPrompt="1"/>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texto 2">
            <a:extLst>
              <a:ext uri="{FF2B5EF4-FFF2-40B4-BE49-F238E27FC236}">
                <a16:creationId xmlns:a16="http://schemas.microsoft.com/office/drawing/2014/main" id="{10CD1AD0-C8B7-4785-A47D-D822CF4F248F}"/>
              </a:ext>
            </a:extLst>
          </p:cNvPr>
          <p:cNvSpPr>
            <a:spLocks noGrp="1"/>
          </p:cNvSpPr>
          <p:nvPr>
            <p:ph type="body" idx="1" hasCustomPrompt="1"/>
          </p:nvPr>
        </p:nvSpPr>
        <p:spPr>
          <a:xfrm>
            <a:off x="633186" y="1681163"/>
            <a:ext cx="533214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0" name="Marcador de posición de texto 4">
            <a:extLst>
              <a:ext uri="{FF2B5EF4-FFF2-40B4-BE49-F238E27FC236}">
                <a16:creationId xmlns:a16="http://schemas.microsoft.com/office/drawing/2014/main" id="{90A1BBCF-EEF1-4C9A-BA10-9657A79560D3}"/>
              </a:ext>
            </a:extLst>
          </p:cNvPr>
          <p:cNvSpPr>
            <a:spLocks noGrp="1"/>
          </p:cNvSpPr>
          <p:nvPr>
            <p:ph type="body" sz="quarter" idx="3" hasCustomPrompt="1"/>
          </p:nvPr>
        </p:nvSpPr>
        <p:spPr>
          <a:xfrm>
            <a:off x="6172200" y="1681163"/>
            <a:ext cx="527685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1" name="Marcador de posición de contenido 3">
            <a:extLst>
              <a:ext uri="{FF2B5EF4-FFF2-40B4-BE49-F238E27FC236}">
                <a16:creationId xmlns:a16="http://schemas.microsoft.com/office/drawing/2014/main" id="{79F8415A-57A2-4D5C-97B0-E78499CC7C6F}"/>
              </a:ext>
            </a:extLst>
          </p:cNvPr>
          <p:cNvSpPr>
            <a:spLocks noGrp="1"/>
          </p:cNvSpPr>
          <p:nvPr>
            <p:ph sz="half" idx="2" hasCustomPrompt="1"/>
          </p:nvPr>
        </p:nvSpPr>
        <p:spPr>
          <a:xfrm>
            <a:off x="633186" y="2505075"/>
            <a:ext cx="533214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posición de contenido 5">
            <a:extLst>
              <a:ext uri="{FF2B5EF4-FFF2-40B4-BE49-F238E27FC236}">
                <a16:creationId xmlns:a16="http://schemas.microsoft.com/office/drawing/2014/main" id="{37A31490-A10D-455A-B515-E26064D0E10A}"/>
              </a:ext>
            </a:extLst>
          </p:cNvPr>
          <p:cNvSpPr>
            <a:spLocks noGrp="1"/>
          </p:cNvSpPr>
          <p:nvPr>
            <p:ph sz="quarter" idx="4" hasCustomPrompt="1"/>
          </p:nvPr>
        </p:nvSpPr>
        <p:spPr>
          <a:xfrm>
            <a:off x="6172200" y="2505075"/>
            <a:ext cx="527685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ido con leyenda">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texto 3">
            <a:extLst>
              <a:ext uri="{FF2B5EF4-FFF2-40B4-BE49-F238E27FC236}">
                <a16:creationId xmlns:a16="http://schemas.microsoft.com/office/drawing/2014/main" id="{9F5DF135-B773-4FF0-A198-68776815912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0" name="Marcador de posición de contenido 2">
            <a:extLst>
              <a:ext uri="{FF2B5EF4-FFF2-40B4-BE49-F238E27FC236}">
                <a16:creationId xmlns:a16="http://schemas.microsoft.com/office/drawing/2014/main" id="{4D4BA48E-457A-42FA-BC00-3AE386B38A0C}"/>
              </a:ext>
            </a:extLst>
          </p:cNvPr>
          <p:cNvSpPr>
            <a:spLocks noGrp="1"/>
          </p:cNvSpPr>
          <p:nvPr>
            <p:ph idx="1" hasCustomPrompt="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Título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_02">
    <p:spTree>
      <p:nvGrpSpPr>
        <p:cNvPr id="1" name=""/>
        <p:cNvGrpSpPr/>
        <p:nvPr/>
      </p:nvGrpSpPr>
      <p:grpSpPr>
        <a:xfrm>
          <a:off x="0" y="0"/>
          <a:ext cx="0" cy="0"/>
          <a:chOff x="0" y="0"/>
          <a:chExt cx="0" cy="0"/>
        </a:xfrm>
      </p:grpSpPr>
      <p:sp>
        <p:nvSpPr>
          <p:cNvPr id="10" name="Forma libre: Forma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2" name="Marcador de posición de imagen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defRPr>
            </a:lvl1pPr>
          </a:lstStyle>
          <a:p>
            <a:pPr rtl="0"/>
            <a:r>
              <a:rPr lang="es-ES" noProof="0"/>
              <a:t>Insertar imagen</a:t>
            </a:r>
          </a:p>
        </p:txBody>
      </p:sp>
      <p:sp>
        <p:nvSpPr>
          <p:cNvPr id="2" name="Título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Título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a:p>
        </p:txBody>
      </p:sp>
      <p:sp>
        <p:nvSpPr>
          <p:cNvPr id="10" name="Marcador de posición de texto 3">
            <a:extLst>
              <a:ext uri="{FF2B5EF4-FFF2-40B4-BE49-F238E27FC236}">
                <a16:creationId xmlns:a16="http://schemas.microsoft.com/office/drawing/2014/main" id="{436B2E80-B2B9-4309-8C9B-11D0B83C43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1" name="Marcador de posición de imagen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Tree>
    <p:extLst>
      <p:ext uri="{BB962C8B-B14F-4D97-AF65-F5344CB8AC3E}">
        <p14:creationId xmlns:p14="http://schemas.microsoft.com/office/powerpoint/2010/main" val="429434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72"/>
        <p:cNvGrpSpPr/>
        <p:nvPr/>
      </p:nvGrpSpPr>
      <p:grpSpPr>
        <a:xfrm>
          <a:off x="0" y="0"/>
          <a:ext cx="0" cy="0"/>
          <a:chOff x="0" y="0"/>
          <a:chExt cx="0" cy="0"/>
        </a:xfrm>
      </p:grpSpPr>
      <p:sp>
        <p:nvSpPr>
          <p:cNvPr id="73" name="Google Shape;73;p12"/>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74" name="Google Shape;74;p12"/>
          <p:cNvSpPr/>
          <p:nvPr/>
        </p:nvSpPr>
        <p:spPr>
          <a:xfrm>
            <a:off x="3447300" y="0"/>
            <a:ext cx="87448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2"/>
          <p:cNvSpPr txBox="1">
            <a:spLocks noGrp="1"/>
          </p:cNvSpPr>
          <p:nvPr>
            <p:ph type="title"/>
          </p:nvPr>
        </p:nvSpPr>
        <p:spPr>
          <a:xfrm>
            <a:off x="312600" y="767333"/>
            <a:ext cx="27284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6" name="Google Shape;76;p12"/>
          <p:cNvSpPr txBox="1">
            <a:spLocks noGrp="1"/>
          </p:cNvSpPr>
          <p:nvPr>
            <p:ph type="body" idx="1"/>
          </p:nvPr>
        </p:nvSpPr>
        <p:spPr>
          <a:xfrm>
            <a:off x="4092433" y="767333"/>
            <a:ext cx="2386400" cy="5308000"/>
          </a:xfrm>
          <a:prstGeom prst="rect">
            <a:avLst/>
          </a:prstGeom>
        </p:spPr>
        <p:txBody>
          <a:bodyPr spcFirstLastPara="1" wrap="square" lIns="91425" tIns="91425" rIns="91425" bIns="91425" anchor="t" anchorCtr="0"/>
          <a:lstStyle>
            <a:lvl1pPr marL="609585" lvl="0" indent="-380990" rtl="0">
              <a:spcBef>
                <a:spcPts val="800"/>
              </a:spcBef>
              <a:spcAft>
                <a:spcPts val="0"/>
              </a:spcAft>
              <a:buSzPts val="900"/>
              <a:buChar char="▪"/>
              <a:defRPr sz="1200"/>
            </a:lvl1pPr>
            <a:lvl2pPr marL="1219170" lvl="1" indent="-380990" rtl="0">
              <a:spcBef>
                <a:spcPts val="0"/>
              </a:spcBef>
              <a:spcAft>
                <a:spcPts val="0"/>
              </a:spcAft>
              <a:buSzPts val="900"/>
              <a:buChar char="-"/>
              <a:defRPr sz="1200"/>
            </a:lvl2pPr>
            <a:lvl3pPr marL="1828754" lvl="2" indent="-380990" rtl="0">
              <a:spcBef>
                <a:spcPts val="0"/>
              </a:spcBef>
              <a:spcAft>
                <a:spcPts val="0"/>
              </a:spcAft>
              <a:buSzPts val="900"/>
              <a:buChar char="-"/>
              <a:defRPr sz="1200"/>
            </a:lvl3pPr>
            <a:lvl4pPr marL="2438339" lvl="3" indent="-380990" rtl="0">
              <a:spcBef>
                <a:spcPts val="0"/>
              </a:spcBef>
              <a:spcAft>
                <a:spcPts val="0"/>
              </a:spcAft>
              <a:buSzPts val="900"/>
              <a:buChar char="-"/>
              <a:defRPr sz="1200"/>
            </a:lvl4pPr>
            <a:lvl5pPr marL="3047924" lvl="4" indent="-380990" rtl="0">
              <a:spcBef>
                <a:spcPts val="0"/>
              </a:spcBef>
              <a:spcAft>
                <a:spcPts val="0"/>
              </a:spcAft>
              <a:buSzPts val="900"/>
              <a:buChar char="-"/>
              <a:defRPr sz="1200"/>
            </a:lvl5pPr>
            <a:lvl6pPr marL="3657509" lvl="5" indent="-380990" rtl="0">
              <a:spcBef>
                <a:spcPts val="0"/>
              </a:spcBef>
              <a:spcAft>
                <a:spcPts val="0"/>
              </a:spcAft>
              <a:buSzPts val="900"/>
              <a:buChar char="-"/>
              <a:defRPr sz="1200"/>
            </a:lvl6pPr>
            <a:lvl7pPr marL="4267093" lvl="6" indent="-380990" rtl="0">
              <a:spcBef>
                <a:spcPts val="0"/>
              </a:spcBef>
              <a:spcAft>
                <a:spcPts val="0"/>
              </a:spcAft>
              <a:buSzPts val="900"/>
              <a:buChar char="-"/>
              <a:defRPr sz="1200"/>
            </a:lvl7pPr>
            <a:lvl8pPr marL="4876678" lvl="7" indent="-380990" rtl="0">
              <a:spcBef>
                <a:spcPts val="0"/>
              </a:spcBef>
              <a:spcAft>
                <a:spcPts val="0"/>
              </a:spcAft>
              <a:buSzPts val="900"/>
              <a:buChar char="-"/>
              <a:defRPr sz="1200"/>
            </a:lvl8pPr>
            <a:lvl9pPr marL="5486263" lvl="8" indent="-380990" rtl="0">
              <a:spcBef>
                <a:spcPts val="0"/>
              </a:spcBef>
              <a:spcAft>
                <a:spcPts val="0"/>
              </a:spcAft>
              <a:buSzPts val="900"/>
              <a:buChar char="-"/>
              <a:defRPr sz="1200"/>
            </a:lvl9pPr>
          </a:lstStyle>
          <a:p>
            <a:endParaRPr/>
          </a:p>
        </p:txBody>
      </p:sp>
      <p:sp>
        <p:nvSpPr>
          <p:cNvPr id="77" name="Google Shape;77;p12"/>
          <p:cNvSpPr txBox="1">
            <a:spLocks noGrp="1"/>
          </p:cNvSpPr>
          <p:nvPr>
            <p:ph type="body" idx="2"/>
          </p:nvPr>
        </p:nvSpPr>
        <p:spPr>
          <a:xfrm>
            <a:off x="6601341" y="767333"/>
            <a:ext cx="2386400" cy="5308000"/>
          </a:xfrm>
          <a:prstGeom prst="rect">
            <a:avLst/>
          </a:prstGeom>
        </p:spPr>
        <p:txBody>
          <a:bodyPr spcFirstLastPara="1" wrap="square" lIns="91425" tIns="91425" rIns="91425" bIns="91425" anchor="t" anchorCtr="0"/>
          <a:lstStyle>
            <a:lvl1pPr marL="609585" lvl="0" indent="-380990" rtl="0">
              <a:spcBef>
                <a:spcPts val="800"/>
              </a:spcBef>
              <a:spcAft>
                <a:spcPts val="0"/>
              </a:spcAft>
              <a:buSzPts val="900"/>
              <a:buChar char="▪"/>
              <a:defRPr sz="1200"/>
            </a:lvl1pPr>
            <a:lvl2pPr marL="1219170" lvl="1" indent="-380990" rtl="0">
              <a:spcBef>
                <a:spcPts val="0"/>
              </a:spcBef>
              <a:spcAft>
                <a:spcPts val="0"/>
              </a:spcAft>
              <a:buSzPts val="900"/>
              <a:buChar char="-"/>
              <a:defRPr sz="1200"/>
            </a:lvl2pPr>
            <a:lvl3pPr marL="1828754" lvl="2" indent="-380990" rtl="0">
              <a:spcBef>
                <a:spcPts val="0"/>
              </a:spcBef>
              <a:spcAft>
                <a:spcPts val="0"/>
              </a:spcAft>
              <a:buSzPts val="900"/>
              <a:buChar char="-"/>
              <a:defRPr sz="1200"/>
            </a:lvl3pPr>
            <a:lvl4pPr marL="2438339" lvl="3" indent="-380990" rtl="0">
              <a:spcBef>
                <a:spcPts val="0"/>
              </a:spcBef>
              <a:spcAft>
                <a:spcPts val="0"/>
              </a:spcAft>
              <a:buSzPts val="900"/>
              <a:buChar char="-"/>
              <a:defRPr sz="1200"/>
            </a:lvl4pPr>
            <a:lvl5pPr marL="3047924" lvl="4" indent="-380990" rtl="0">
              <a:spcBef>
                <a:spcPts val="0"/>
              </a:spcBef>
              <a:spcAft>
                <a:spcPts val="0"/>
              </a:spcAft>
              <a:buSzPts val="900"/>
              <a:buChar char="-"/>
              <a:defRPr sz="1200"/>
            </a:lvl5pPr>
            <a:lvl6pPr marL="3657509" lvl="5" indent="-380990" rtl="0">
              <a:spcBef>
                <a:spcPts val="0"/>
              </a:spcBef>
              <a:spcAft>
                <a:spcPts val="0"/>
              </a:spcAft>
              <a:buSzPts val="900"/>
              <a:buChar char="-"/>
              <a:defRPr sz="1200"/>
            </a:lvl6pPr>
            <a:lvl7pPr marL="4267093" lvl="6" indent="-380990" rtl="0">
              <a:spcBef>
                <a:spcPts val="0"/>
              </a:spcBef>
              <a:spcAft>
                <a:spcPts val="0"/>
              </a:spcAft>
              <a:buSzPts val="900"/>
              <a:buChar char="-"/>
              <a:defRPr sz="1200"/>
            </a:lvl7pPr>
            <a:lvl8pPr marL="4876678" lvl="7" indent="-380990" rtl="0">
              <a:spcBef>
                <a:spcPts val="0"/>
              </a:spcBef>
              <a:spcAft>
                <a:spcPts val="0"/>
              </a:spcAft>
              <a:buSzPts val="900"/>
              <a:buChar char="-"/>
              <a:defRPr sz="1200"/>
            </a:lvl8pPr>
            <a:lvl9pPr marL="5486263" lvl="8" indent="-380990" rtl="0">
              <a:spcBef>
                <a:spcPts val="0"/>
              </a:spcBef>
              <a:spcAft>
                <a:spcPts val="0"/>
              </a:spcAft>
              <a:buSzPts val="900"/>
              <a:buChar char="-"/>
              <a:defRPr sz="1200"/>
            </a:lvl9pPr>
          </a:lstStyle>
          <a:p>
            <a:endParaRPr/>
          </a:p>
        </p:txBody>
      </p:sp>
      <p:sp>
        <p:nvSpPr>
          <p:cNvPr id="78" name="Google Shape;78;p12"/>
          <p:cNvSpPr txBox="1">
            <a:spLocks noGrp="1"/>
          </p:cNvSpPr>
          <p:nvPr>
            <p:ph type="body" idx="3"/>
          </p:nvPr>
        </p:nvSpPr>
        <p:spPr>
          <a:xfrm>
            <a:off x="9110248" y="767333"/>
            <a:ext cx="2386400" cy="5308000"/>
          </a:xfrm>
          <a:prstGeom prst="rect">
            <a:avLst/>
          </a:prstGeom>
        </p:spPr>
        <p:txBody>
          <a:bodyPr spcFirstLastPara="1" wrap="square" lIns="91425" tIns="91425" rIns="91425" bIns="91425" anchor="t" anchorCtr="0"/>
          <a:lstStyle>
            <a:lvl1pPr marL="609585" lvl="0" indent="-380990" rtl="0">
              <a:spcBef>
                <a:spcPts val="800"/>
              </a:spcBef>
              <a:spcAft>
                <a:spcPts val="0"/>
              </a:spcAft>
              <a:buSzPts val="900"/>
              <a:buChar char="▪"/>
              <a:defRPr sz="1200"/>
            </a:lvl1pPr>
            <a:lvl2pPr marL="1219170" lvl="1" indent="-380990" rtl="0">
              <a:spcBef>
                <a:spcPts val="0"/>
              </a:spcBef>
              <a:spcAft>
                <a:spcPts val="0"/>
              </a:spcAft>
              <a:buSzPts val="900"/>
              <a:buChar char="-"/>
              <a:defRPr sz="1200"/>
            </a:lvl2pPr>
            <a:lvl3pPr marL="1828754" lvl="2" indent="-380990" rtl="0">
              <a:spcBef>
                <a:spcPts val="0"/>
              </a:spcBef>
              <a:spcAft>
                <a:spcPts val="0"/>
              </a:spcAft>
              <a:buSzPts val="900"/>
              <a:buChar char="-"/>
              <a:defRPr sz="1200"/>
            </a:lvl3pPr>
            <a:lvl4pPr marL="2438339" lvl="3" indent="-380990" rtl="0">
              <a:spcBef>
                <a:spcPts val="0"/>
              </a:spcBef>
              <a:spcAft>
                <a:spcPts val="0"/>
              </a:spcAft>
              <a:buSzPts val="900"/>
              <a:buChar char="-"/>
              <a:defRPr sz="1200"/>
            </a:lvl4pPr>
            <a:lvl5pPr marL="3047924" lvl="4" indent="-380990" rtl="0">
              <a:spcBef>
                <a:spcPts val="0"/>
              </a:spcBef>
              <a:spcAft>
                <a:spcPts val="0"/>
              </a:spcAft>
              <a:buSzPts val="900"/>
              <a:buChar char="-"/>
              <a:defRPr sz="1200"/>
            </a:lvl5pPr>
            <a:lvl6pPr marL="3657509" lvl="5" indent="-380990" rtl="0">
              <a:spcBef>
                <a:spcPts val="0"/>
              </a:spcBef>
              <a:spcAft>
                <a:spcPts val="0"/>
              </a:spcAft>
              <a:buSzPts val="900"/>
              <a:buChar char="-"/>
              <a:defRPr sz="1200"/>
            </a:lvl6pPr>
            <a:lvl7pPr marL="4267093" lvl="6" indent="-380990" rtl="0">
              <a:spcBef>
                <a:spcPts val="0"/>
              </a:spcBef>
              <a:spcAft>
                <a:spcPts val="0"/>
              </a:spcAft>
              <a:buSzPts val="900"/>
              <a:buChar char="-"/>
              <a:defRPr sz="1200"/>
            </a:lvl7pPr>
            <a:lvl8pPr marL="4876678" lvl="7" indent="-380990" rtl="0">
              <a:spcBef>
                <a:spcPts val="0"/>
              </a:spcBef>
              <a:spcAft>
                <a:spcPts val="0"/>
              </a:spcAft>
              <a:buSzPts val="900"/>
              <a:buChar char="-"/>
              <a:defRPr sz="1200"/>
            </a:lvl8pPr>
            <a:lvl9pPr marL="5486263" lvl="8" indent="-380990" rtl="0">
              <a:spcBef>
                <a:spcPts val="0"/>
              </a:spcBef>
              <a:spcAft>
                <a:spcPts val="0"/>
              </a:spcAft>
              <a:buSzPts val="900"/>
              <a:buChar char="-"/>
              <a:defRPr sz="1200"/>
            </a:lvl9pPr>
          </a:lstStyle>
          <a:p>
            <a:endParaRPr/>
          </a:p>
        </p:txBody>
      </p:sp>
      <p:sp>
        <p:nvSpPr>
          <p:cNvPr id="79" name="Google Shape;79;p12"/>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4039101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129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763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2"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638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1"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1"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132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9"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9" y="2505076"/>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2" y="2505076"/>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661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443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91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0" y="457200"/>
            <a:ext cx="3932236"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78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_03">
    <p:spTree>
      <p:nvGrpSpPr>
        <p:cNvPr id="1" name=""/>
        <p:cNvGrpSpPr/>
        <p:nvPr/>
      </p:nvGrpSpPr>
      <p:grpSpPr>
        <a:xfrm>
          <a:off x="0" y="0"/>
          <a:ext cx="0" cy="0"/>
          <a:chOff x="0" y="0"/>
          <a:chExt cx="0" cy="0"/>
        </a:xfrm>
      </p:grpSpPr>
      <p:sp>
        <p:nvSpPr>
          <p:cNvPr id="7" name="Marcador de posición de imagen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es-ES" noProof="0"/>
              <a:t>Insertar imagen</a:t>
            </a:r>
          </a:p>
        </p:txBody>
      </p:sp>
      <p:sp>
        <p:nvSpPr>
          <p:cNvPr id="2" name="Título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es-ES" noProof="0"/>
              <a:t>TÍTULO</a:t>
            </a:r>
          </a:p>
        </p:txBody>
      </p:sp>
      <p:sp>
        <p:nvSpPr>
          <p:cNvPr id="3" name="Subtítulo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es-ES" noProof="0"/>
              <a:t>Subtítulo</a:t>
            </a:r>
          </a:p>
        </p:txBody>
      </p:sp>
    </p:spTree>
    <p:extLst>
      <p:ext uri="{BB962C8B-B14F-4D97-AF65-F5344CB8AC3E}">
        <p14:creationId xmlns:p14="http://schemas.microsoft.com/office/powerpoint/2010/main" val="3477175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0" y="457200"/>
            <a:ext cx="3932236"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s-EC"/>
          </a:p>
        </p:txBody>
      </p:sp>
      <p:sp>
        <p:nvSpPr>
          <p:cNvPr id="4" name="Marcador de texto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254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339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899"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199"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180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440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056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536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451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167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013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7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spTree>
      <p:nvGrpSpPr>
        <p:cNvPr id="1" name=""/>
        <p:cNvGrpSpPr/>
        <p:nvPr/>
      </p:nvGrpSpPr>
      <p:grpSpPr>
        <a:xfrm>
          <a:off x="0" y="0"/>
          <a:ext cx="0" cy="0"/>
          <a:chOff x="0" y="0"/>
          <a:chExt cx="0" cy="0"/>
        </a:xfrm>
      </p:grpSpPr>
      <p:sp>
        <p:nvSpPr>
          <p:cNvPr id="7" name="Marcador de posición de imagen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es-ES" noProof="0"/>
              <a:t>Insertar imagen</a:t>
            </a:r>
          </a:p>
        </p:txBody>
      </p:sp>
      <p:sp>
        <p:nvSpPr>
          <p:cNvPr id="2" name="Título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es-ES" noProof="0" smtClean="0"/>
              <a:t>Haga clic para modificar el estilo de título del patrón</a:t>
            </a:r>
            <a:endParaRPr lang="es-ES" noProof="0"/>
          </a:p>
        </p:txBody>
      </p:sp>
      <p:sp>
        <p:nvSpPr>
          <p:cNvPr id="3" name="Marcador de posición de texto 2">
            <a:extLst>
              <a:ext uri="{FF2B5EF4-FFF2-40B4-BE49-F238E27FC236}">
                <a16:creationId xmlns:a16="http://schemas.microsoft.com/office/drawing/2014/main" id="{2728D712-0D13-4ECD-9BEB-B8EE651FF63F}"/>
              </a:ext>
            </a:extLst>
          </p:cNvPr>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es-ES" noProof="0"/>
              <a:t>Editar estilos de texto del patrón</a:t>
            </a:r>
          </a:p>
        </p:txBody>
      </p:sp>
    </p:spTree>
    <p:extLst>
      <p:ext uri="{BB962C8B-B14F-4D97-AF65-F5344CB8AC3E}">
        <p14:creationId xmlns:p14="http://schemas.microsoft.com/office/powerpoint/2010/main" val="3411308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97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989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63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392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flipH="1">
            <a:off x="-9500" y="0"/>
            <a:ext cx="34568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15;p3"/>
          <p:cNvSpPr/>
          <p:nvPr/>
        </p:nvSpPr>
        <p:spPr>
          <a:xfrm>
            <a:off x="3447304" y="0"/>
            <a:ext cx="1508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p3"/>
          <p:cNvSpPr txBox="1">
            <a:spLocks noGrp="1"/>
          </p:cNvSpPr>
          <p:nvPr>
            <p:ph type="ctrTitle"/>
          </p:nvPr>
        </p:nvSpPr>
        <p:spPr>
          <a:xfrm>
            <a:off x="369467" y="378933"/>
            <a:ext cx="2698800" cy="49040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endParaRPr/>
          </a:p>
        </p:txBody>
      </p:sp>
      <p:sp>
        <p:nvSpPr>
          <p:cNvPr id="17" name="Google Shape;17;p3"/>
          <p:cNvSpPr txBox="1">
            <a:spLocks noGrp="1"/>
          </p:cNvSpPr>
          <p:nvPr>
            <p:ph type="subTitle" idx="1"/>
          </p:nvPr>
        </p:nvSpPr>
        <p:spPr>
          <a:xfrm>
            <a:off x="369467" y="5310733"/>
            <a:ext cx="2698800" cy="1046400"/>
          </a:xfrm>
          <a:prstGeom prst="rect">
            <a:avLst/>
          </a:prstGeom>
        </p:spPr>
        <p:txBody>
          <a:bodyPr spcFirstLastPara="1" wrap="square" lIns="91425" tIns="91425" rIns="91425" bIns="91425" anchor="t" anchorCtr="0"/>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9pPr>
          </a:lstStyle>
          <a:p>
            <a:endParaRPr/>
          </a:p>
        </p:txBody>
      </p:sp>
      <p:sp>
        <p:nvSpPr>
          <p:cNvPr id="18" name="Google Shape;18;p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CO"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604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917" y="0"/>
            <a:ext cx="61008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11;p2"/>
          <p:cNvSpPr txBox="1">
            <a:spLocks noGrp="1"/>
          </p:cNvSpPr>
          <p:nvPr>
            <p:ph type="ctrTitle"/>
          </p:nvPr>
        </p:nvSpPr>
        <p:spPr>
          <a:xfrm>
            <a:off x="625233" y="3183000"/>
            <a:ext cx="4848800" cy="3012000"/>
          </a:xfrm>
          <a:prstGeom prst="rect">
            <a:avLst/>
          </a:prstGeom>
        </p:spPr>
        <p:txBody>
          <a:bodyPr spcFirstLastPara="1" wrap="square" lIns="91425" tIns="91425" rIns="91425" bIns="91425" anchor="t" anchorCtr="0"/>
          <a:lstStyle>
            <a:lvl1pPr lvl="0">
              <a:spcBef>
                <a:spcPts val="0"/>
              </a:spcBef>
              <a:spcAft>
                <a:spcPts val="0"/>
              </a:spcAft>
              <a:buClr>
                <a:srgbClr val="F67031"/>
              </a:buClr>
              <a:buSzPts val="3000"/>
              <a:buNone/>
              <a:defRPr sz="4000" b="1">
                <a:solidFill>
                  <a:srgbClr val="F67031"/>
                </a:solidFill>
              </a:defRPr>
            </a:lvl1pPr>
            <a:lvl2pPr lvl="1">
              <a:spcBef>
                <a:spcPts val="0"/>
              </a:spcBef>
              <a:spcAft>
                <a:spcPts val="0"/>
              </a:spcAft>
              <a:buClr>
                <a:srgbClr val="F67031"/>
              </a:buClr>
              <a:buSzPts val="3000"/>
              <a:buNone/>
              <a:defRPr sz="4000" b="1">
                <a:solidFill>
                  <a:srgbClr val="F67031"/>
                </a:solidFill>
              </a:defRPr>
            </a:lvl2pPr>
            <a:lvl3pPr lvl="2">
              <a:spcBef>
                <a:spcPts val="0"/>
              </a:spcBef>
              <a:spcAft>
                <a:spcPts val="0"/>
              </a:spcAft>
              <a:buClr>
                <a:srgbClr val="F67031"/>
              </a:buClr>
              <a:buSzPts val="3000"/>
              <a:buNone/>
              <a:defRPr sz="4000" b="1">
                <a:solidFill>
                  <a:srgbClr val="F67031"/>
                </a:solidFill>
              </a:defRPr>
            </a:lvl3pPr>
            <a:lvl4pPr lvl="3">
              <a:spcBef>
                <a:spcPts val="0"/>
              </a:spcBef>
              <a:spcAft>
                <a:spcPts val="0"/>
              </a:spcAft>
              <a:buClr>
                <a:srgbClr val="F67031"/>
              </a:buClr>
              <a:buSzPts val="3000"/>
              <a:buNone/>
              <a:defRPr sz="4000" b="1">
                <a:solidFill>
                  <a:srgbClr val="F67031"/>
                </a:solidFill>
              </a:defRPr>
            </a:lvl4pPr>
            <a:lvl5pPr lvl="4">
              <a:spcBef>
                <a:spcPts val="0"/>
              </a:spcBef>
              <a:spcAft>
                <a:spcPts val="0"/>
              </a:spcAft>
              <a:buClr>
                <a:srgbClr val="F67031"/>
              </a:buClr>
              <a:buSzPts val="3000"/>
              <a:buNone/>
              <a:defRPr sz="4000" b="1">
                <a:solidFill>
                  <a:srgbClr val="F67031"/>
                </a:solidFill>
              </a:defRPr>
            </a:lvl5pPr>
            <a:lvl6pPr lvl="5">
              <a:spcBef>
                <a:spcPts val="0"/>
              </a:spcBef>
              <a:spcAft>
                <a:spcPts val="0"/>
              </a:spcAft>
              <a:buClr>
                <a:srgbClr val="F67031"/>
              </a:buClr>
              <a:buSzPts val="3000"/>
              <a:buNone/>
              <a:defRPr sz="4000" b="1">
                <a:solidFill>
                  <a:srgbClr val="F67031"/>
                </a:solidFill>
              </a:defRPr>
            </a:lvl6pPr>
            <a:lvl7pPr lvl="6">
              <a:spcBef>
                <a:spcPts val="0"/>
              </a:spcBef>
              <a:spcAft>
                <a:spcPts val="0"/>
              </a:spcAft>
              <a:buClr>
                <a:srgbClr val="F67031"/>
              </a:buClr>
              <a:buSzPts val="3000"/>
              <a:buNone/>
              <a:defRPr sz="4000" b="1">
                <a:solidFill>
                  <a:srgbClr val="F67031"/>
                </a:solidFill>
              </a:defRPr>
            </a:lvl7pPr>
            <a:lvl8pPr lvl="7">
              <a:spcBef>
                <a:spcPts val="0"/>
              </a:spcBef>
              <a:spcAft>
                <a:spcPts val="0"/>
              </a:spcAft>
              <a:buClr>
                <a:srgbClr val="F67031"/>
              </a:buClr>
              <a:buSzPts val="3000"/>
              <a:buNone/>
              <a:defRPr sz="4000" b="1">
                <a:solidFill>
                  <a:srgbClr val="F67031"/>
                </a:solidFill>
              </a:defRPr>
            </a:lvl8pPr>
            <a:lvl9pPr lvl="8">
              <a:spcBef>
                <a:spcPts val="0"/>
              </a:spcBef>
              <a:spcAft>
                <a:spcPts val="0"/>
              </a:spcAft>
              <a:buClr>
                <a:srgbClr val="F67031"/>
              </a:buClr>
              <a:buSzPts val="3000"/>
              <a:buNone/>
              <a:defRPr sz="4000" b="1">
                <a:solidFill>
                  <a:srgbClr val="F67031"/>
                </a:solidFill>
              </a:defRPr>
            </a:lvl9pPr>
          </a:lstStyle>
          <a:p>
            <a:endParaRPr/>
          </a:p>
        </p:txBody>
      </p:sp>
      <p:sp>
        <p:nvSpPr>
          <p:cNvPr id="12" name="Google Shape;12;p2"/>
          <p:cNvSpPr/>
          <p:nvPr/>
        </p:nvSpPr>
        <p:spPr>
          <a:xfrm>
            <a:off x="6099867" y="-200"/>
            <a:ext cx="247200" cy="6858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49957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2 columns with intro text">
  <p:cSld name="Title + 2 columns with intro text">
    <p:spTree>
      <p:nvGrpSpPr>
        <p:cNvPr id="1" name="Shape 45"/>
        <p:cNvGrpSpPr/>
        <p:nvPr/>
      </p:nvGrpSpPr>
      <p:grpSpPr>
        <a:xfrm>
          <a:off x="0" y="0"/>
          <a:ext cx="0" cy="0"/>
          <a:chOff x="0" y="0"/>
          <a:chExt cx="0" cy="0"/>
        </a:xfrm>
      </p:grpSpPr>
      <p:sp>
        <p:nvSpPr>
          <p:cNvPr id="46" name="Google Shape;46;p8"/>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7" name="Google Shape;47;p8"/>
          <p:cNvSpPr/>
          <p:nvPr/>
        </p:nvSpPr>
        <p:spPr>
          <a:xfrm>
            <a:off x="3447300" y="0"/>
            <a:ext cx="87448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48;p8"/>
          <p:cNvSpPr txBox="1">
            <a:spLocks noGrp="1"/>
          </p:cNvSpPr>
          <p:nvPr>
            <p:ph type="title"/>
          </p:nvPr>
        </p:nvSpPr>
        <p:spPr>
          <a:xfrm>
            <a:off x="312600" y="767333"/>
            <a:ext cx="27284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4120833" y="767333"/>
            <a:ext cx="7461600" cy="1610400"/>
          </a:xfrm>
          <a:prstGeom prst="rect">
            <a:avLst/>
          </a:prstGeom>
        </p:spPr>
        <p:txBody>
          <a:bodyPr spcFirstLastPara="1" wrap="square" lIns="91425" tIns="91425" rIns="91425" bIns="91425" anchor="t" anchorCtr="0"/>
          <a:lstStyle>
            <a:lvl1pPr marL="609585" lvl="0" indent="-440256" rtl="0">
              <a:spcBef>
                <a:spcPts val="80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1pPr>
            <a:lvl2pPr marL="1219170" lvl="1"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2pPr>
            <a:lvl3pPr marL="1828754" lvl="2"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3pPr>
            <a:lvl4pPr marL="2438339" lvl="3"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4pPr>
            <a:lvl5pPr marL="3047924" lvl="4"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5pPr>
            <a:lvl6pPr marL="3657509" lvl="5"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6pPr>
            <a:lvl7pPr marL="4267093" lvl="6"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7pPr>
            <a:lvl8pPr marL="4876678" lvl="7"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8pPr>
            <a:lvl9pPr marL="5486263" lvl="8"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1" name="Google Shape;51;p8"/>
          <p:cNvSpPr txBox="1">
            <a:spLocks noGrp="1"/>
          </p:cNvSpPr>
          <p:nvPr>
            <p:ph type="body" idx="2"/>
          </p:nvPr>
        </p:nvSpPr>
        <p:spPr>
          <a:xfrm>
            <a:off x="4120833" y="2672433"/>
            <a:ext cx="3636000" cy="3402800"/>
          </a:xfrm>
          <a:prstGeom prst="rect">
            <a:avLst/>
          </a:prstGeom>
        </p:spPr>
        <p:txBody>
          <a:bodyPr spcFirstLastPara="1" wrap="square" lIns="91425" tIns="91425" rIns="91425" bIns="91425" anchor="t" anchorCtr="0"/>
          <a:lstStyle>
            <a:lvl1pPr marL="609585" lvl="0" indent="-397923" rtl="0">
              <a:spcBef>
                <a:spcPts val="800"/>
              </a:spcBef>
              <a:spcAft>
                <a:spcPts val="0"/>
              </a:spcAft>
              <a:buSzPts val="1100"/>
              <a:buChar char="▪"/>
              <a:defRPr sz="1467"/>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
        <p:nvSpPr>
          <p:cNvPr id="52" name="Google Shape;52;p8"/>
          <p:cNvSpPr txBox="1">
            <a:spLocks noGrp="1"/>
          </p:cNvSpPr>
          <p:nvPr>
            <p:ph type="body" idx="3"/>
          </p:nvPr>
        </p:nvSpPr>
        <p:spPr>
          <a:xfrm>
            <a:off x="7946325" y="2672433"/>
            <a:ext cx="3636000" cy="3402800"/>
          </a:xfrm>
          <a:prstGeom prst="rect">
            <a:avLst/>
          </a:prstGeom>
        </p:spPr>
        <p:txBody>
          <a:bodyPr spcFirstLastPara="1" wrap="square" lIns="91425" tIns="91425" rIns="91425" bIns="91425" anchor="t" anchorCtr="0"/>
          <a:lstStyle>
            <a:lvl1pPr marL="609585" lvl="0" indent="-397923" rtl="0">
              <a:spcBef>
                <a:spcPts val="800"/>
              </a:spcBef>
              <a:spcAft>
                <a:spcPts val="0"/>
              </a:spcAft>
              <a:buSzPts val="1100"/>
              <a:buChar char="▪"/>
              <a:defRPr sz="1467"/>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Tree>
    <p:extLst>
      <p:ext uri="{BB962C8B-B14F-4D97-AF65-F5344CB8AC3E}">
        <p14:creationId xmlns:p14="http://schemas.microsoft.com/office/powerpoint/2010/main" val="2944665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
        <p:cNvGrpSpPr/>
        <p:nvPr/>
      </p:nvGrpSpPr>
      <p:grpSpPr>
        <a:xfrm>
          <a:off x="0" y="0"/>
          <a:ext cx="0" cy="0"/>
          <a:chOff x="0" y="0"/>
          <a:chExt cx="0" cy="0"/>
        </a:xfrm>
      </p:grpSpPr>
      <p:sp>
        <p:nvSpPr>
          <p:cNvPr id="20" name="Google Shape;20;p4"/>
          <p:cNvSpPr/>
          <p:nvPr/>
        </p:nvSpPr>
        <p:spPr>
          <a:xfrm flipH="1">
            <a:off x="6091216" y="0"/>
            <a:ext cx="61008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21;p4"/>
          <p:cNvSpPr txBox="1">
            <a:spLocks noGrp="1"/>
          </p:cNvSpPr>
          <p:nvPr>
            <p:ph type="subTitle" idx="1"/>
          </p:nvPr>
        </p:nvSpPr>
        <p:spPr>
          <a:xfrm>
            <a:off x="862067" y="2652667"/>
            <a:ext cx="4329200" cy="28352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sz="4000" i="1">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sz="4000" i="1">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sz="4000" i="1">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sz="4000" i="1">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sz="4000" i="1">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sz="4000" i="1">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sz="4000" i="1">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sz="40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3" name="Google Shape;23;p4"/>
          <p:cNvSpPr/>
          <p:nvPr/>
        </p:nvSpPr>
        <p:spPr>
          <a:xfrm flipH="1">
            <a:off x="5940400" y="0"/>
            <a:ext cx="1508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24;p4"/>
          <p:cNvSpPr txBox="1">
            <a:spLocks noGrp="1"/>
          </p:cNvSpPr>
          <p:nvPr>
            <p:ph type="body" idx="2"/>
          </p:nvPr>
        </p:nvSpPr>
        <p:spPr>
          <a:xfrm>
            <a:off x="6840300" y="1354667"/>
            <a:ext cx="4627600" cy="4133200"/>
          </a:xfrm>
          <a:prstGeom prst="rect">
            <a:avLst/>
          </a:prstGeom>
        </p:spPr>
        <p:txBody>
          <a:bodyPr spcFirstLastPara="1" wrap="square" lIns="91425" tIns="91425" rIns="91425" bIns="91425" anchor="t" anchorCtr="0"/>
          <a:lstStyle>
            <a:lvl1pPr marL="609585" lvl="0" indent="-457189" rtl="0">
              <a:spcBef>
                <a:spcPts val="0"/>
              </a:spcBef>
              <a:spcAft>
                <a:spcPts val="0"/>
              </a:spcAft>
              <a:buClr>
                <a:srgbClr val="F67031"/>
              </a:buClr>
              <a:buSzPts val="1800"/>
              <a:buAutoNum type="arabicPeriod"/>
              <a:defRPr sz="2400"/>
            </a:lvl1pPr>
            <a:lvl2pPr marL="1219170" lvl="1" indent="-423323" rtl="0">
              <a:spcBef>
                <a:spcPts val="1333"/>
              </a:spcBef>
              <a:spcAft>
                <a:spcPts val="0"/>
              </a:spcAft>
              <a:buSzPts val="1400"/>
              <a:buAutoNum type="alphaLcPeriod"/>
              <a:defRPr>
                <a:solidFill>
                  <a:srgbClr val="999999"/>
                </a:solidFill>
              </a:defRPr>
            </a:lvl2pPr>
            <a:lvl3pPr marL="1828754" lvl="2" indent="-423323" rtl="0">
              <a:spcBef>
                <a:spcPts val="1333"/>
              </a:spcBef>
              <a:spcAft>
                <a:spcPts val="0"/>
              </a:spcAft>
              <a:buSzPts val="1400"/>
              <a:buAutoNum type="romanLcPeriod"/>
              <a:defRPr>
                <a:solidFill>
                  <a:srgbClr val="999999"/>
                </a:solidFill>
              </a:defRPr>
            </a:lvl3pPr>
            <a:lvl4pPr marL="2438339" lvl="3" indent="-423323" rtl="0">
              <a:spcBef>
                <a:spcPts val="1333"/>
              </a:spcBef>
              <a:spcAft>
                <a:spcPts val="0"/>
              </a:spcAft>
              <a:buSzPts val="1400"/>
              <a:buAutoNum type="arabicPeriod"/>
              <a:defRPr>
                <a:solidFill>
                  <a:srgbClr val="999999"/>
                </a:solidFill>
              </a:defRPr>
            </a:lvl4pPr>
            <a:lvl5pPr marL="3047924" lvl="4" indent="-423323" rtl="0">
              <a:spcBef>
                <a:spcPts val="1333"/>
              </a:spcBef>
              <a:spcAft>
                <a:spcPts val="0"/>
              </a:spcAft>
              <a:buClr>
                <a:srgbClr val="999999"/>
              </a:buClr>
              <a:buSzPts val="1400"/>
              <a:buAutoNum type="alphaLcPeriod"/>
              <a:defRPr>
                <a:solidFill>
                  <a:srgbClr val="999999"/>
                </a:solidFill>
              </a:defRPr>
            </a:lvl5pPr>
            <a:lvl6pPr marL="3657509" lvl="5" indent="-423323" rtl="0">
              <a:spcBef>
                <a:spcPts val="1333"/>
              </a:spcBef>
              <a:spcAft>
                <a:spcPts val="0"/>
              </a:spcAft>
              <a:buClr>
                <a:srgbClr val="999999"/>
              </a:buClr>
              <a:buSzPts val="1400"/>
              <a:buAutoNum type="romanLcPeriod"/>
              <a:defRPr>
                <a:solidFill>
                  <a:srgbClr val="999999"/>
                </a:solidFill>
              </a:defRPr>
            </a:lvl6pPr>
            <a:lvl7pPr marL="4267093" lvl="6" indent="-423323" rtl="0">
              <a:spcBef>
                <a:spcPts val="1333"/>
              </a:spcBef>
              <a:spcAft>
                <a:spcPts val="0"/>
              </a:spcAft>
              <a:buClr>
                <a:srgbClr val="999999"/>
              </a:buClr>
              <a:buSzPts val="1400"/>
              <a:buAutoNum type="arabicPeriod"/>
              <a:defRPr>
                <a:solidFill>
                  <a:srgbClr val="999999"/>
                </a:solidFill>
              </a:defRPr>
            </a:lvl7pPr>
            <a:lvl8pPr marL="4876678" lvl="7" indent="-423323" rtl="0">
              <a:spcBef>
                <a:spcPts val="1333"/>
              </a:spcBef>
              <a:spcAft>
                <a:spcPts val="0"/>
              </a:spcAft>
              <a:buClr>
                <a:srgbClr val="999999"/>
              </a:buClr>
              <a:buSzPts val="1400"/>
              <a:buAutoNum type="alphaLcPeriod"/>
              <a:defRPr>
                <a:solidFill>
                  <a:srgbClr val="999999"/>
                </a:solidFill>
              </a:defRPr>
            </a:lvl8pPr>
            <a:lvl9pPr marL="5486263" lvl="8" indent="-423323" rtl="0">
              <a:spcBef>
                <a:spcPts val="1333"/>
              </a:spcBef>
              <a:spcAft>
                <a:spcPts val="1333"/>
              </a:spcAft>
              <a:buClr>
                <a:srgbClr val="999999"/>
              </a:buClr>
              <a:buSzPts val="1400"/>
              <a:buAutoNum type="romanLcPeriod"/>
              <a:defRPr>
                <a:solidFill>
                  <a:srgbClr val="999999"/>
                </a:solidFill>
              </a:defRPr>
            </a:lvl9pPr>
          </a:lstStyle>
          <a:p>
            <a:endParaRPr/>
          </a:p>
        </p:txBody>
      </p:sp>
      <p:sp>
        <p:nvSpPr>
          <p:cNvPr id="25" name="Google Shape;25;p4"/>
          <p:cNvSpPr txBox="1">
            <a:spLocks noGrp="1"/>
          </p:cNvSpPr>
          <p:nvPr>
            <p:ph type="title"/>
          </p:nvPr>
        </p:nvSpPr>
        <p:spPr>
          <a:xfrm>
            <a:off x="862097" y="1354667"/>
            <a:ext cx="4329200" cy="12980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3679616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72"/>
        <p:cNvGrpSpPr/>
        <p:nvPr/>
      </p:nvGrpSpPr>
      <p:grpSpPr>
        <a:xfrm>
          <a:off x="0" y="0"/>
          <a:ext cx="0" cy="0"/>
          <a:chOff x="0" y="0"/>
          <a:chExt cx="0" cy="0"/>
        </a:xfrm>
      </p:grpSpPr>
      <p:sp>
        <p:nvSpPr>
          <p:cNvPr id="73" name="Google Shape;73;p12"/>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74" name="Google Shape;74;p12"/>
          <p:cNvSpPr/>
          <p:nvPr/>
        </p:nvSpPr>
        <p:spPr>
          <a:xfrm>
            <a:off x="3447300" y="0"/>
            <a:ext cx="87448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75;p12"/>
          <p:cNvSpPr txBox="1">
            <a:spLocks noGrp="1"/>
          </p:cNvSpPr>
          <p:nvPr>
            <p:ph type="title"/>
          </p:nvPr>
        </p:nvSpPr>
        <p:spPr>
          <a:xfrm>
            <a:off x="312600" y="767333"/>
            <a:ext cx="27284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6" name="Google Shape;76;p12"/>
          <p:cNvSpPr txBox="1">
            <a:spLocks noGrp="1"/>
          </p:cNvSpPr>
          <p:nvPr>
            <p:ph type="body" idx="1"/>
          </p:nvPr>
        </p:nvSpPr>
        <p:spPr>
          <a:xfrm>
            <a:off x="4092433" y="767333"/>
            <a:ext cx="2386400" cy="5308000"/>
          </a:xfrm>
          <a:prstGeom prst="rect">
            <a:avLst/>
          </a:prstGeom>
        </p:spPr>
        <p:txBody>
          <a:bodyPr spcFirstLastPara="1" wrap="square" lIns="91425" tIns="91425" rIns="91425" bIns="91425" anchor="t" anchorCtr="0"/>
          <a:lstStyle>
            <a:lvl1pPr marL="609585" lvl="0" indent="-380990" rtl="0">
              <a:spcBef>
                <a:spcPts val="800"/>
              </a:spcBef>
              <a:spcAft>
                <a:spcPts val="0"/>
              </a:spcAft>
              <a:buSzPts val="900"/>
              <a:buChar char="▪"/>
              <a:defRPr sz="1200"/>
            </a:lvl1pPr>
            <a:lvl2pPr marL="1219170" lvl="1" indent="-380990" rtl="0">
              <a:spcBef>
                <a:spcPts val="0"/>
              </a:spcBef>
              <a:spcAft>
                <a:spcPts val="0"/>
              </a:spcAft>
              <a:buSzPts val="900"/>
              <a:buChar char="-"/>
              <a:defRPr sz="1200"/>
            </a:lvl2pPr>
            <a:lvl3pPr marL="1828754" lvl="2" indent="-380990" rtl="0">
              <a:spcBef>
                <a:spcPts val="0"/>
              </a:spcBef>
              <a:spcAft>
                <a:spcPts val="0"/>
              </a:spcAft>
              <a:buSzPts val="900"/>
              <a:buChar char="-"/>
              <a:defRPr sz="1200"/>
            </a:lvl3pPr>
            <a:lvl4pPr marL="2438339" lvl="3" indent="-380990" rtl="0">
              <a:spcBef>
                <a:spcPts val="0"/>
              </a:spcBef>
              <a:spcAft>
                <a:spcPts val="0"/>
              </a:spcAft>
              <a:buSzPts val="900"/>
              <a:buChar char="-"/>
              <a:defRPr sz="1200"/>
            </a:lvl4pPr>
            <a:lvl5pPr marL="3047924" lvl="4" indent="-380990" rtl="0">
              <a:spcBef>
                <a:spcPts val="0"/>
              </a:spcBef>
              <a:spcAft>
                <a:spcPts val="0"/>
              </a:spcAft>
              <a:buSzPts val="900"/>
              <a:buChar char="-"/>
              <a:defRPr sz="1200"/>
            </a:lvl5pPr>
            <a:lvl6pPr marL="3657509" lvl="5" indent="-380990" rtl="0">
              <a:spcBef>
                <a:spcPts val="0"/>
              </a:spcBef>
              <a:spcAft>
                <a:spcPts val="0"/>
              </a:spcAft>
              <a:buSzPts val="900"/>
              <a:buChar char="-"/>
              <a:defRPr sz="1200"/>
            </a:lvl6pPr>
            <a:lvl7pPr marL="4267093" lvl="6" indent="-380990" rtl="0">
              <a:spcBef>
                <a:spcPts val="0"/>
              </a:spcBef>
              <a:spcAft>
                <a:spcPts val="0"/>
              </a:spcAft>
              <a:buSzPts val="900"/>
              <a:buChar char="-"/>
              <a:defRPr sz="1200"/>
            </a:lvl7pPr>
            <a:lvl8pPr marL="4876678" lvl="7" indent="-380990" rtl="0">
              <a:spcBef>
                <a:spcPts val="0"/>
              </a:spcBef>
              <a:spcAft>
                <a:spcPts val="0"/>
              </a:spcAft>
              <a:buSzPts val="900"/>
              <a:buChar char="-"/>
              <a:defRPr sz="1200"/>
            </a:lvl8pPr>
            <a:lvl9pPr marL="5486263" lvl="8" indent="-380990" rtl="0">
              <a:spcBef>
                <a:spcPts val="0"/>
              </a:spcBef>
              <a:spcAft>
                <a:spcPts val="0"/>
              </a:spcAft>
              <a:buSzPts val="900"/>
              <a:buChar char="-"/>
              <a:defRPr sz="1200"/>
            </a:lvl9pPr>
          </a:lstStyle>
          <a:p>
            <a:endParaRPr/>
          </a:p>
        </p:txBody>
      </p:sp>
      <p:sp>
        <p:nvSpPr>
          <p:cNvPr id="77" name="Google Shape;77;p12"/>
          <p:cNvSpPr txBox="1">
            <a:spLocks noGrp="1"/>
          </p:cNvSpPr>
          <p:nvPr>
            <p:ph type="body" idx="2"/>
          </p:nvPr>
        </p:nvSpPr>
        <p:spPr>
          <a:xfrm>
            <a:off x="6601341" y="767333"/>
            <a:ext cx="2386400" cy="5308000"/>
          </a:xfrm>
          <a:prstGeom prst="rect">
            <a:avLst/>
          </a:prstGeom>
        </p:spPr>
        <p:txBody>
          <a:bodyPr spcFirstLastPara="1" wrap="square" lIns="91425" tIns="91425" rIns="91425" bIns="91425" anchor="t" anchorCtr="0"/>
          <a:lstStyle>
            <a:lvl1pPr marL="609585" lvl="0" indent="-380990" rtl="0">
              <a:spcBef>
                <a:spcPts val="800"/>
              </a:spcBef>
              <a:spcAft>
                <a:spcPts val="0"/>
              </a:spcAft>
              <a:buSzPts val="900"/>
              <a:buChar char="▪"/>
              <a:defRPr sz="1200"/>
            </a:lvl1pPr>
            <a:lvl2pPr marL="1219170" lvl="1" indent="-380990" rtl="0">
              <a:spcBef>
                <a:spcPts val="0"/>
              </a:spcBef>
              <a:spcAft>
                <a:spcPts val="0"/>
              </a:spcAft>
              <a:buSzPts val="900"/>
              <a:buChar char="-"/>
              <a:defRPr sz="1200"/>
            </a:lvl2pPr>
            <a:lvl3pPr marL="1828754" lvl="2" indent="-380990" rtl="0">
              <a:spcBef>
                <a:spcPts val="0"/>
              </a:spcBef>
              <a:spcAft>
                <a:spcPts val="0"/>
              </a:spcAft>
              <a:buSzPts val="900"/>
              <a:buChar char="-"/>
              <a:defRPr sz="1200"/>
            </a:lvl3pPr>
            <a:lvl4pPr marL="2438339" lvl="3" indent="-380990" rtl="0">
              <a:spcBef>
                <a:spcPts val="0"/>
              </a:spcBef>
              <a:spcAft>
                <a:spcPts val="0"/>
              </a:spcAft>
              <a:buSzPts val="900"/>
              <a:buChar char="-"/>
              <a:defRPr sz="1200"/>
            </a:lvl4pPr>
            <a:lvl5pPr marL="3047924" lvl="4" indent="-380990" rtl="0">
              <a:spcBef>
                <a:spcPts val="0"/>
              </a:spcBef>
              <a:spcAft>
                <a:spcPts val="0"/>
              </a:spcAft>
              <a:buSzPts val="900"/>
              <a:buChar char="-"/>
              <a:defRPr sz="1200"/>
            </a:lvl5pPr>
            <a:lvl6pPr marL="3657509" lvl="5" indent="-380990" rtl="0">
              <a:spcBef>
                <a:spcPts val="0"/>
              </a:spcBef>
              <a:spcAft>
                <a:spcPts val="0"/>
              </a:spcAft>
              <a:buSzPts val="900"/>
              <a:buChar char="-"/>
              <a:defRPr sz="1200"/>
            </a:lvl6pPr>
            <a:lvl7pPr marL="4267093" lvl="6" indent="-380990" rtl="0">
              <a:spcBef>
                <a:spcPts val="0"/>
              </a:spcBef>
              <a:spcAft>
                <a:spcPts val="0"/>
              </a:spcAft>
              <a:buSzPts val="900"/>
              <a:buChar char="-"/>
              <a:defRPr sz="1200"/>
            </a:lvl7pPr>
            <a:lvl8pPr marL="4876678" lvl="7" indent="-380990" rtl="0">
              <a:spcBef>
                <a:spcPts val="0"/>
              </a:spcBef>
              <a:spcAft>
                <a:spcPts val="0"/>
              </a:spcAft>
              <a:buSzPts val="900"/>
              <a:buChar char="-"/>
              <a:defRPr sz="1200"/>
            </a:lvl8pPr>
            <a:lvl9pPr marL="5486263" lvl="8" indent="-380990" rtl="0">
              <a:spcBef>
                <a:spcPts val="0"/>
              </a:spcBef>
              <a:spcAft>
                <a:spcPts val="0"/>
              </a:spcAft>
              <a:buSzPts val="900"/>
              <a:buChar char="-"/>
              <a:defRPr sz="1200"/>
            </a:lvl9pPr>
          </a:lstStyle>
          <a:p>
            <a:endParaRPr/>
          </a:p>
        </p:txBody>
      </p:sp>
      <p:sp>
        <p:nvSpPr>
          <p:cNvPr id="78" name="Google Shape;78;p12"/>
          <p:cNvSpPr txBox="1">
            <a:spLocks noGrp="1"/>
          </p:cNvSpPr>
          <p:nvPr>
            <p:ph type="body" idx="3"/>
          </p:nvPr>
        </p:nvSpPr>
        <p:spPr>
          <a:xfrm>
            <a:off x="9110248" y="767333"/>
            <a:ext cx="2386400" cy="5308000"/>
          </a:xfrm>
          <a:prstGeom prst="rect">
            <a:avLst/>
          </a:prstGeom>
        </p:spPr>
        <p:txBody>
          <a:bodyPr spcFirstLastPara="1" wrap="square" lIns="91425" tIns="91425" rIns="91425" bIns="91425" anchor="t" anchorCtr="0"/>
          <a:lstStyle>
            <a:lvl1pPr marL="609585" lvl="0" indent="-380990" rtl="0">
              <a:spcBef>
                <a:spcPts val="800"/>
              </a:spcBef>
              <a:spcAft>
                <a:spcPts val="0"/>
              </a:spcAft>
              <a:buSzPts val="900"/>
              <a:buChar char="▪"/>
              <a:defRPr sz="1200"/>
            </a:lvl1pPr>
            <a:lvl2pPr marL="1219170" lvl="1" indent="-380990" rtl="0">
              <a:spcBef>
                <a:spcPts val="0"/>
              </a:spcBef>
              <a:spcAft>
                <a:spcPts val="0"/>
              </a:spcAft>
              <a:buSzPts val="900"/>
              <a:buChar char="-"/>
              <a:defRPr sz="1200"/>
            </a:lvl2pPr>
            <a:lvl3pPr marL="1828754" lvl="2" indent="-380990" rtl="0">
              <a:spcBef>
                <a:spcPts val="0"/>
              </a:spcBef>
              <a:spcAft>
                <a:spcPts val="0"/>
              </a:spcAft>
              <a:buSzPts val="900"/>
              <a:buChar char="-"/>
              <a:defRPr sz="1200"/>
            </a:lvl3pPr>
            <a:lvl4pPr marL="2438339" lvl="3" indent="-380990" rtl="0">
              <a:spcBef>
                <a:spcPts val="0"/>
              </a:spcBef>
              <a:spcAft>
                <a:spcPts val="0"/>
              </a:spcAft>
              <a:buSzPts val="900"/>
              <a:buChar char="-"/>
              <a:defRPr sz="1200"/>
            </a:lvl4pPr>
            <a:lvl5pPr marL="3047924" lvl="4" indent="-380990" rtl="0">
              <a:spcBef>
                <a:spcPts val="0"/>
              </a:spcBef>
              <a:spcAft>
                <a:spcPts val="0"/>
              </a:spcAft>
              <a:buSzPts val="900"/>
              <a:buChar char="-"/>
              <a:defRPr sz="1200"/>
            </a:lvl5pPr>
            <a:lvl6pPr marL="3657509" lvl="5" indent="-380990" rtl="0">
              <a:spcBef>
                <a:spcPts val="0"/>
              </a:spcBef>
              <a:spcAft>
                <a:spcPts val="0"/>
              </a:spcAft>
              <a:buSzPts val="900"/>
              <a:buChar char="-"/>
              <a:defRPr sz="1200"/>
            </a:lvl6pPr>
            <a:lvl7pPr marL="4267093" lvl="6" indent="-380990" rtl="0">
              <a:spcBef>
                <a:spcPts val="0"/>
              </a:spcBef>
              <a:spcAft>
                <a:spcPts val="0"/>
              </a:spcAft>
              <a:buSzPts val="900"/>
              <a:buChar char="-"/>
              <a:defRPr sz="1200"/>
            </a:lvl7pPr>
            <a:lvl8pPr marL="4876678" lvl="7" indent="-380990" rtl="0">
              <a:spcBef>
                <a:spcPts val="0"/>
              </a:spcBef>
              <a:spcAft>
                <a:spcPts val="0"/>
              </a:spcAft>
              <a:buSzPts val="900"/>
              <a:buChar char="-"/>
              <a:defRPr sz="1200"/>
            </a:lvl8pPr>
            <a:lvl9pPr marL="5486263" lvl="8" indent="-380990" rtl="0">
              <a:spcBef>
                <a:spcPts val="0"/>
              </a:spcBef>
              <a:spcAft>
                <a:spcPts val="0"/>
              </a:spcAft>
              <a:buSzPts val="900"/>
              <a:buChar char="-"/>
              <a:defRPr sz="1200"/>
            </a:lvl9pPr>
          </a:lstStyle>
          <a:p>
            <a:endParaRPr/>
          </a:p>
        </p:txBody>
      </p:sp>
      <p:sp>
        <p:nvSpPr>
          <p:cNvPr id="79" name="Google Shape;79;p12"/>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79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ido_2 column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4" name="Marcador de texto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13" name="Marcador de texto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es-ES" noProof="0"/>
              <a:t>Icono</a:t>
            </a:r>
          </a:p>
        </p:txBody>
      </p:sp>
      <p:sp>
        <p:nvSpPr>
          <p:cNvPr id="17" name="Marcador de contenido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es-ES" noProof="0"/>
              <a:t>Icono</a:t>
            </a:r>
          </a:p>
        </p:txBody>
      </p:sp>
      <p:sp>
        <p:nvSpPr>
          <p:cNvPr id="18" name="Marcador de número de diapositiva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ido_3 column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4" name="Marcador de texto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13" name="Marcador de texto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7" name="Marcador de contenido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8" name="Marcador de texto 12">
            <a:extLst>
              <a:ext uri="{FF2B5EF4-FFF2-40B4-BE49-F238E27FC236}">
                <a16:creationId xmlns:a16="http://schemas.microsoft.com/office/drawing/2014/main" id="{DEF523FD-B1FC-40A7-93AA-389CB38E17C0}"/>
              </a:ext>
            </a:extLst>
          </p:cNvPr>
          <p:cNvSpPr>
            <a:spLocks noGrp="1"/>
          </p:cNvSpPr>
          <p:nvPr>
            <p:ph type="body" sz="quarter" idx="15" hasCustomPrompt="1"/>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10" name="Marcador de contenido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1" name="Marcador de número de diapositiva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ido_2 columna Vertical">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3" name="Marcador de posición de texto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1" name="Marcador de texto 12">
            <a:extLst>
              <a:ext uri="{FF2B5EF4-FFF2-40B4-BE49-F238E27FC236}">
                <a16:creationId xmlns:a16="http://schemas.microsoft.com/office/drawing/2014/main" id="{C3BB8EAB-4266-4938-A8CB-6D18C938017F}"/>
              </a:ext>
            </a:extLst>
          </p:cNvPr>
          <p:cNvSpPr>
            <a:spLocks noGrp="1"/>
          </p:cNvSpPr>
          <p:nvPr>
            <p:ph type="body" sz="quarter" idx="14" hasCustomPrompt="1"/>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12" name="Marcador de contenido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5" name="Marcador de número de diapositiva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ido_1 column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3" name="Marcador de texto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8" name="Marcador de número de diapositiva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ido">
    <p:spTree>
      <p:nvGrpSpPr>
        <p:cNvPr id="1" name=""/>
        <p:cNvGrpSpPr/>
        <p:nvPr/>
      </p:nvGrpSpPr>
      <p:grpSpPr>
        <a:xfrm>
          <a:off x="0" y="0"/>
          <a:ext cx="0" cy="0"/>
          <a:chOff x="0" y="0"/>
          <a:chExt cx="0" cy="0"/>
        </a:xfrm>
      </p:grpSpPr>
      <p:sp>
        <p:nvSpPr>
          <p:cNvPr id="13" name="Marcador de texto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es-ES" noProof="0"/>
              <a:t>Icono</a:t>
            </a:r>
          </a:p>
        </p:txBody>
      </p:sp>
      <p:grpSp>
        <p:nvGrpSpPr>
          <p:cNvPr id="11" name="Grupo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ángulo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Elipse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5" name="Marcador de número de diapositiva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Marcador de posición de número de diapositiva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rtl="0"/>
            <a:fld id="{817179DE-9BF3-494C-804F-0C7C90AC8700}" type="slidenum">
              <a:rPr lang="es-ES" noProof="0" smtClean="0"/>
              <a:pPr algn="ctr" rtl="0"/>
              <a:t>‹Nº›</a:t>
            </a:fld>
            <a:endParaRPr lang="es-ES" noProof="0"/>
          </a:p>
        </p:txBody>
      </p:sp>
      <p:sp>
        <p:nvSpPr>
          <p:cNvPr id="2" name="Marcador de posición de título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1794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s-EC"/>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50">
            <a:alpha val="68000"/>
          </a:srgb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939609-EBC5-45D8-81D6-2D93C1F9F2FF}"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6217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microsoft.com/office/2007/relationships/hdphoto" Target="../media/hdphoto3.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1.svg"/><Relationship Id="rId4" Type="http://schemas.microsoft.com/office/2007/relationships/hdphoto" Target="../media/hdphoto4.wdp"/></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1.svg"/><Relationship Id="rId4" Type="http://schemas.microsoft.com/office/2007/relationships/hdphoto" Target="../media/hdphoto4.wdp"/></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1.svg"/><Relationship Id="rId4" Type="http://schemas.microsoft.com/office/2007/relationships/hdphoto" Target="../media/hdphoto4.wdp"/></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044850" y="1989598"/>
            <a:ext cx="10815864" cy="830997"/>
          </a:xfrm>
        </p:spPr>
        <p:txBody>
          <a:bodyPr/>
          <a:lstStyle/>
          <a:p>
            <a:pPr algn="ctr"/>
            <a:r>
              <a:rPr lang="es-EC" sz="1600" b="1" dirty="0">
                <a:latin typeface="Times New Roman" panose="02020603050405020304" pitchFamily="18" charset="0"/>
                <a:cs typeface="Times New Roman" panose="02020603050405020304" pitchFamily="18" charset="0"/>
              </a:rPr>
              <a:t>DEPARTAMENTO DE CIENCIAS ECONÓMICAS ADMINISTRATIVAS Y DE COMERCIO – </a:t>
            </a:r>
            <a:r>
              <a:rPr lang="es-EC" sz="1600" b="1" dirty="0" smtClean="0">
                <a:latin typeface="Times New Roman" panose="02020603050405020304" pitchFamily="18" charset="0"/>
                <a:cs typeface="Times New Roman" panose="02020603050405020304" pitchFamily="18" charset="0"/>
              </a:rPr>
              <a:t>CEAC</a:t>
            </a:r>
            <a:br>
              <a:rPr lang="es-EC" sz="1600" b="1" dirty="0" smtClean="0">
                <a:latin typeface="Times New Roman" panose="02020603050405020304" pitchFamily="18" charset="0"/>
                <a:cs typeface="Times New Roman" panose="02020603050405020304" pitchFamily="18" charset="0"/>
              </a:rPr>
            </a:br>
            <a:r>
              <a:rPr lang="es-EC" sz="1600" b="1" dirty="0" smtClean="0">
                <a:latin typeface="Times New Roman" panose="02020603050405020304" pitchFamily="18" charset="0"/>
                <a:cs typeface="Times New Roman" panose="02020603050405020304" pitchFamily="18" charset="0"/>
              </a:rPr>
              <a:t/>
            </a:r>
            <a:br>
              <a:rPr lang="es-EC" sz="1600" b="1" dirty="0" smtClean="0">
                <a:latin typeface="Times New Roman" panose="02020603050405020304" pitchFamily="18" charset="0"/>
                <a:cs typeface="Times New Roman" panose="02020603050405020304" pitchFamily="18" charset="0"/>
              </a:rPr>
            </a:br>
            <a:r>
              <a:rPr lang="es-EC" sz="1400" b="1" dirty="0" smtClean="0">
                <a:latin typeface="Times New Roman" panose="02020603050405020304" pitchFamily="18" charset="0"/>
                <a:cs typeface="Times New Roman" panose="02020603050405020304" pitchFamily="18" charset="0"/>
              </a:rPr>
              <a:t>CARRERA DE INGENIERÍA EN MERCADOTECNIA</a:t>
            </a:r>
            <a:r>
              <a:rPr lang="es-CO" sz="1400" dirty="0">
                <a:latin typeface="Times New Roman" panose="02020603050405020304" pitchFamily="18" charset="0"/>
                <a:cs typeface="Times New Roman" panose="02020603050405020304" pitchFamily="18" charset="0"/>
              </a:rPr>
              <a:t/>
            </a:r>
            <a:br>
              <a:rPr lang="es-CO" sz="1400" dirty="0">
                <a:latin typeface="Times New Roman" panose="02020603050405020304" pitchFamily="18" charset="0"/>
                <a:cs typeface="Times New Roman" panose="02020603050405020304" pitchFamily="18" charset="0"/>
              </a:rPr>
            </a:br>
            <a:endParaRPr lang="es-CO" sz="1400" dirty="0">
              <a:latin typeface="Times New Roman" panose="02020603050405020304" pitchFamily="18" charset="0"/>
              <a:cs typeface="Times New Roman" panose="02020603050405020304" pitchFamily="18" charset="0"/>
            </a:endParaRPr>
          </a:p>
        </p:txBody>
      </p:sp>
      <p:pic>
        <p:nvPicPr>
          <p:cNvPr id="9218"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391" y="232812"/>
            <a:ext cx="5731454" cy="1480250"/>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28BAA8DA-C40B-4AB9-9407-30FB70335152}"/>
              </a:ext>
            </a:extLst>
          </p:cNvPr>
          <p:cNvSpPr txBox="1">
            <a:spLocks/>
          </p:cNvSpPr>
          <p:nvPr/>
        </p:nvSpPr>
        <p:spPr>
          <a:xfrm>
            <a:off x="1218472" y="3653545"/>
            <a:ext cx="10009837" cy="891596"/>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tx1"/>
                </a:solidFill>
                <a:latin typeface="Corbel" panose="020B0503020204020204" pitchFamily="34" charset="0"/>
                <a:ea typeface="+mj-ea"/>
                <a:cs typeface="+mj-cs"/>
              </a:defRPr>
            </a:lvl1pPr>
          </a:lstStyle>
          <a:p>
            <a:pPr algn="ctr"/>
            <a:r>
              <a:rPr lang="es-EC" sz="1400" b="1" dirty="0" smtClean="0">
                <a:latin typeface="Times New Roman" panose="02020603050405020304" pitchFamily="18" charset="0"/>
                <a:cs typeface="Times New Roman" panose="02020603050405020304" pitchFamily="18" charset="0"/>
              </a:rPr>
              <a:t>“ANÁLISIS DEL SERVICIO AL USUARIO QUE OFRECE LA UNIVERSIDAD DE LAS FUERZAS ARMADAS – ESPE, PERÍODO MARZO-JULIO 2019”</a:t>
            </a:r>
            <a:br>
              <a:rPr lang="es-EC" sz="1400" b="1" dirty="0" smtClean="0">
                <a:latin typeface="Times New Roman" panose="02020603050405020304" pitchFamily="18" charset="0"/>
                <a:cs typeface="Times New Roman" panose="02020603050405020304" pitchFamily="18" charset="0"/>
              </a:rPr>
            </a:br>
            <a:endParaRPr lang="es-CO" sz="1400" dirty="0">
              <a:latin typeface="Times New Roman" panose="02020603050405020304" pitchFamily="18" charset="0"/>
              <a:cs typeface="Times New Roman" panose="02020603050405020304" pitchFamily="18" charset="0"/>
            </a:endParaRPr>
          </a:p>
        </p:txBody>
      </p:sp>
      <p:sp>
        <p:nvSpPr>
          <p:cNvPr id="10" name="Subtítulo 11">
            <a:extLst>
              <a:ext uri="{FF2B5EF4-FFF2-40B4-BE49-F238E27FC236}">
                <a16:creationId xmlns:a16="http://schemas.microsoft.com/office/drawing/2014/main" id="{B28A8D9C-5123-4D2B-9272-016EF90E0E50}"/>
              </a:ext>
            </a:extLst>
          </p:cNvPr>
          <p:cNvSpPr txBox="1">
            <a:spLocks/>
          </p:cNvSpPr>
          <p:nvPr/>
        </p:nvSpPr>
        <p:spPr>
          <a:xfrm>
            <a:off x="1821655" y="4046686"/>
            <a:ext cx="6612662" cy="1517852"/>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1800" dirty="0"/>
          </a:p>
        </p:txBody>
      </p:sp>
      <p:sp>
        <p:nvSpPr>
          <p:cNvPr id="11" name="Subtítulo 11">
            <a:extLst>
              <a:ext uri="{FF2B5EF4-FFF2-40B4-BE49-F238E27FC236}">
                <a16:creationId xmlns:a16="http://schemas.microsoft.com/office/drawing/2014/main" id="{B28A8D9C-5123-4D2B-9272-016EF90E0E50}"/>
              </a:ext>
            </a:extLst>
          </p:cNvPr>
          <p:cNvSpPr txBox="1">
            <a:spLocks/>
          </p:cNvSpPr>
          <p:nvPr/>
        </p:nvSpPr>
        <p:spPr>
          <a:xfrm>
            <a:off x="2654230" y="5560789"/>
            <a:ext cx="6773775" cy="87185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rgbClr val="B260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b="1" dirty="0" smtClean="0">
                <a:solidFill>
                  <a:schemeClr val="tx1"/>
                </a:solidFill>
                <a:latin typeface="Times New Roman" panose="02020603050405020304" pitchFamily="18" charset="0"/>
                <a:cs typeface="Times New Roman" panose="02020603050405020304" pitchFamily="18" charset="0"/>
              </a:rPr>
              <a:t>DIRECTOR: ING. VEGA DÁVILA, IVÁN MARCELO, MBA.</a:t>
            </a:r>
          </a:p>
          <a:p>
            <a:r>
              <a:rPr lang="es-ES" sz="1400" b="1" dirty="0" smtClean="0">
                <a:solidFill>
                  <a:schemeClr val="tx1"/>
                </a:solidFill>
                <a:latin typeface="Times New Roman" panose="02020603050405020304" pitchFamily="18" charset="0"/>
                <a:cs typeface="Times New Roman" panose="02020603050405020304" pitchFamily="18" charset="0"/>
              </a:rPr>
              <a:t>SANGOLQUÍ</a:t>
            </a:r>
          </a:p>
          <a:p>
            <a:r>
              <a:rPr lang="es-ES" sz="1400" b="1" dirty="0" smtClean="0">
                <a:solidFill>
                  <a:schemeClr val="tx1"/>
                </a:solidFill>
                <a:latin typeface="Times New Roman" panose="02020603050405020304" pitchFamily="18" charset="0"/>
                <a:cs typeface="Times New Roman" panose="02020603050405020304" pitchFamily="18" charset="0"/>
              </a:rPr>
              <a:t>2020</a:t>
            </a:r>
            <a:endParaRPr lang="es-ES" sz="1400" b="1" dirty="0">
              <a:solidFill>
                <a:schemeClr val="tx1"/>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2067301" y="2938903"/>
            <a:ext cx="8525301" cy="542008"/>
          </a:xfrm>
          <a:prstGeom prst="rect">
            <a:avLst/>
          </a:prstGeom>
        </p:spPr>
        <p:txBody>
          <a:bodyPr wrap="square">
            <a:spAutoFit/>
          </a:bodyPr>
          <a:lstStyle/>
          <a:p>
            <a:pPr algn="ctr">
              <a:lnSpc>
                <a:spcPct val="107000"/>
              </a:lnSpc>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INGENIERO EN MERCADOTECNIA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175391" y="4042857"/>
            <a:ext cx="6096000" cy="1355115"/>
          </a:xfrm>
          <a:prstGeom prst="rect">
            <a:avLst/>
          </a:prstGeom>
        </p:spPr>
        <p:txBody>
          <a:bodyPr>
            <a:spAutoFit/>
          </a:bodyPr>
          <a:lstStyle/>
          <a:p>
            <a:pPr indent="270510" algn="ctr">
              <a:lnSpc>
                <a:spcPct val="107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AUTORES:  SOLÓRZANO </a:t>
            </a:r>
            <a:r>
              <a:rPr lang="es-EC" sz="1400" b="1" dirty="0" err="1">
                <a:latin typeface="Times New Roman" panose="02020603050405020304" pitchFamily="18" charset="0"/>
                <a:ea typeface="Calibri" panose="020F0502020204030204" pitchFamily="34" charset="0"/>
                <a:cs typeface="Times New Roman" panose="02020603050405020304" pitchFamily="18" charset="0"/>
              </a:rPr>
              <a:t>SOLÓRZANO</a:t>
            </a:r>
            <a:r>
              <a:rPr lang="es-EC" sz="1400" b="1" dirty="0">
                <a:latin typeface="Times New Roman" panose="02020603050405020304" pitchFamily="18" charset="0"/>
                <a:ea typeface="Calibri" panose="020F0502020204030204" pitchFamily="34" charset="0"/>
                <a:cs typeface="Times New Roman" panose="02020603050405020304" pitchFamily="18" charset="0"/>
              </a:rPr>
              <a:t>, DANNY ELIZABETH</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      CARRIÓN CARCELÉN, PAOLA ANDREA</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                                ALCÍVAR PÉREZ, JOSÉ LUIS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119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Marcador de posición de imagen 6" descr="chico caminando con mochila y una bicicleta">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8562110" y="0"/>
            <a:ext cx="3629892" cy="6858000"/>
          </a:xfrm>
        </p:spPr>
      </p:pic>
      <p:grpSp>
        <p:nvGrpSpPr>
          <p:cNvPr id="11" name="Grupo 10" descr="elemento decorativo">
            <a:extLst>
              <a:ext uri="{FF2B5EF4-FFF2-40B4-BE49-F238E27FC236}">
                <a16:creationId xmlns:a16="http://schemas.microsoft.com/office/drawing/2014/main" id="{AB025618-C830-4992-9CD3-D9E49BC79E67}"/>
              </a:ext>
            </a:extLst>
          </p:cNvPr>
          <p:cNvGrpSpPr/>
          <p:nvPr/>
        </p:nvGrpSpPr>
        <p:grpSpPr>
          <a:xfrm>
            <a:off x="4303886" y="0"/>
            <a:ext cx="7388298" cy="6858000"/>
            <a:chOff x="1826589" y="0"/>
            <a:chExt cx="7388298" cy="6858000"/>
          </a:xfrm>
        </p:grpSpPr>
        <p:sp>
          <p:nvSpPr>
            <p:cNvPr id="10" name="Paralelogramo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Paralelogramo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2" name="Paralelogramo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4" name="Rectángulo 13" descr="elemento decorativo">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7" name="Marcador de número de diapositiva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10</a:t>
            </a:fld>
            <a:endParaRPr lang="es-ES" sz="1200">
              <a:solidFill>
                <a:schemeClr val="bg1"/>
              </a:solidFill>
            </a:endParaRPr>
          </a:p>
        </p:txBody>
      </p:sp>
      <p:graphicFrame>
        <p:nvGraphicFramePr>
          <p:cNvPr id="30" name="Diagrama 29"/>
          <p:cNvGraphicFramePr/>
          <p:nvPr>
            <p:extLst>
              <p:ext uri="{D42A27DB-BD31-4B8C-83A1-F6EECF244321}">
                <p14:modId xmlns:p14="http://schemas.microsoft.com/office/powerpoint/2010/main" val="415545527"/>
              </p:ext>
            </p:extLst>
          </p:nvPr>
        </p:nvGraphicFramePr>
        <p:xfrm>
          <a:off x="-346363" y="313899"/>
          <a:ext cx="12538363" cy="62302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ángulo 11"/>
          <p:cNvSpPr/>
          <p:nvPr/>
        </p:nvSpPr>
        <p:spPr>
          <a:xfrm>
            <a:off x="562484" y="0"/>
            <a:ext cx="105507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ln w="22225">
                <a:solidFill>
                  <a:schemeClr val="accent2"/>
                </a:solidFill>
                <a:prstDash val="solid"/>
              </a:ln>
              <a:solidFill>
                <a:schemeClr val="accent2">
                  <a:lumMod val="40000"/>
                  <a:lumOff val="60000"/>
                </a:schemeClr>
              </a:solidFill>
            </a:endParaRPr>
          </a:p>
        </p:txBody>
      </p:sp>
      <p:sp>
        <p:nvSpPr>
          <p:cNvPr id="16" name="CuadroTexto 15"/>
          <p:cNvSpPr txBox="1"/>
          <p:nvPr/>
        </p:nvSpPr>
        <p:spPr>
          <a:xfrm>
            <a:off x="793207" y="197583"/>
            <a:ext cx="593630" cy="6370975"/>
          </a:xfrm>
          <a:prstGeom prst="rect">
            <a:avLst/>
          </a:prstGeom>
          <a:noFill/>
        </p:spPr>
        <p:txBody>
          <a:bodyPr wrap="square" rtlCol="0">
            <a:spAutoFit/>
          </a:bodyPr>
          <a:lstStyle/>
          <a:p>
            <a:pPr algn="ctr"/>
            <a:r>
              <a:rPr lang="es-CO" sz="2400" b="1" dirty="0" smtClean="0"/>
              <a:t>A</a:t>
            </a:r>
          </a:p>
          <a:p>
            <a:pPr algn="ctr"/>
            <a:r>
              <a:rPr lang="es-CO" sz="2400" b="1" dirty="0" smtClean="0"/>
              <a:t>N</a:t>
            </a:r>
          </a:p>
          <a:p>
            <a:pPr algn="ctr"/>
            <a:r>
              <a:rPr lang="es-CO" sz="2400" b="1" dirty="0" smtClean="0"/>
              <a:t>Á</a:t>
            </a:r>
          </a:p>
          <a:p>
            <a:pPr algn="ctr"/>
            <a:r>
              <a:rPr lang="es-CO" sz="2400" b="1" dirty="0" smtClean="0"/>
              <a:t>L</a:t>
            </a:r>
          </a:p>
          <a:p>
            <a:pPr algn="ctr"/>
            <a:r>
              <a:rPr lang="es-CO" sz="2400" b="1" dirty="0" smtClean="0"/>
              <a:t>I</a:t>
            </a:r>
          </a:p>
          <a:p>
            <a:pPr algn="ctr"/>
            <a:r>
              <a:rPr lang="es-CO" sz="2400" b="1" dirty="0" smtClean="0"/>
              <a:t>S</a:t>
            </a:r>
          </a:p>
          <a:p>
            <a:pPr algn="ctr"/>
            <a:r>
              <a:rPr lang="es-CO" sz="2400" b="1" dirty="0" smtClean="0"/>
              <a:t>I</a:t>
            </a:r>
          </a:p>
          <a:p>
            <a:pPr algn="ctr"/>
            <a:r>
              <a:rPr lang="es-CO" sz="2400" b="1" dirty="0" smtClean="0"/>
              <a:t>S </a:t>
            </a:r>
          </a:p>
          <a:p>
            <a:pPr algn="ctr"/>
            <a:endParaRPr lang="es-CO" sz="2400" b="1" dirty="0"/>
          </a:p>
          <a:p>
            <a:pPr algn="ctr"/>
            <a:r>
              <a:rPr lang="es-CO" sz="2400" b="1" dirty="0" smtClean="0"/>
              <a:t>D</a:t>
            </a:r>
          </a:p>
          <a:p>
            <a:pPr algn="ctr"/>
            <a:r>
              <a:rPr lang="es-CO" sz="2400" b="1" dirty="0" smtClean="0"/>
              <a:t>E </a:t>
            </a:r>
          </a:p>
          <a:p>
            <a:pPr algn="ctr"/>
            <a:endParaRPr lang="es-CO" sz="2400" b="1" dirty="0" smtClean="0"/>
          </a:p>
          <a:p>
            <a:pPr algn="ctr"/>
            <a:r>
              <a:rPr lang="es-CO" sz="2400" b="1" dirty="0" smtClean="0"/>
              <a:t>C</a:t>
            </a:r>
          </a:p>
          <a:p>
            <a:pPr algn="ctr"/>
            <a:r>
              <a:rPr lang="es-CO" sz="2400" b="1" dirty="0" smtClean="0"/>
              <a:t>A</a:t>
            </a:r>
          </a:p>
          <a:p>
            <a:pPr algn="ctr"/>
            <a:r>
              <a:rPr lang="es-CO" sz="2400" b="1" dirty="0" smtClean="0"/>
              <a:t>M</a:t>
            </a:r>
          </a:p>
          <a:p>
            <a:pPr algn="ctr"/>
            <a:r>
              <a:rPr lang="es-CO" sz="2400" b="1" dirty="0" smtClean="0"/>
              <a:t>P</a:t>
            </a:r>
          </a:p>
          <a:p>
            <a:pPr algn="ctr"/>
            <a:r>
              <a:rPr lang="es-CO" sz="2400" b="1" dirty="0" smtClean="0"/>
              <a:t>O </a:t>
            </a:r>
            <a:endParaRPr lang="es-CO" sz="2400" b="1" dirty="0"/>
          </a:p>
        </p:txBody>
      </p:sp>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10</a:t>
            </a:fld>
            <a:endParaRPr lang="es-ES" noProof="0"/>
          </a:p>
        </p:txBody>
      </p:sp>
    </p:spTree>
    <p:extLst>
      <p:ext uri="{BB962C8B-B14F-4D97-AF65-F5344CB8AC3E}">
        <p14:creationId xmlns:p14="http://schemas.microsoft.com/office/powerpoint/2010/main" val="211882317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0" y="2377439"/>
            <a:ext cx="3469728" cy="3697893"/>
          </a:xfrm>
          <a:prstGeom prst="rect">
            <a:avLst/>
          </a:prstGeom>
        </p:spPr>
        <p:txBody>
          <a:bodyPr spcFirstLastPara="1" vert="horz" wrap="square" lIns="121900" tIns="121900" rIns="121900" bIns="121900" rtlCol="0" anchor="t" anchorCtr="0">
            <a:noAutofit/>
          </a:bodyPr>
          <a:lstStyle/>
          <a:p>
            <a:pPr algn="ctr"/>
            <a:r>
              <a:rPr lang="es-CO" sz="3600" b="1" dirty="0" smtClean="0"/>
              <a:t>APLICACIÓN DE LA METODOLOGIA AVATIUN CONSULT</a:t>
            </a:r>
            <a:endParaRPr lang="es-CO" sz="3600" b="1" dirty="0"/>
          </a:p>
        </p:txBody>
      </p:sp>
      <p:sp>
        <p:nvSpPr>
          <p:cNvPr id="212" name="Google Shape;212;p25"/>
          <p:cNvSpPr txBox="1">
            <a:spLocks noGrp="1"/>
          </p:cNvSpPr>
          <p:nvPr>
            <p:ph type="body" idx="1"/>
          </p:nvPr>
        </p:nvSpPr>
        <p:spPr>
          <a:xfrm>
            <a:off x="3469728" y="725093"/>
            <a:ext cx="3648077" cy="3668855"/>
          </a:xfrm>
          <a:prstGeom prst="rect">
            <a:avLst/>
          </a:prstGeom>
        </p:spPr>
        <p:txBody>
          <a:bodyPr spcFirstLastPara="1" vert="horz" wrap="square" lIns="121900" tIns="121900" rIns="121900" bIns="121900" rtlCol="0" anchor="t" anchorCtr="0">
            <a:noAutofit/>
          </a:bodyPr>
          <a:lstStyle/>
          <a:p>
            <a:pPr marL="228594" indent="-228594" algn="just"/>
            <a:endParaRPr lang="es-EC" sz="1467" dirty="0"/>
          </a:p>
          <a:p>
            <a:pPr marL="228594" indent="-228594" algn="just"/>
            <a:endParaRPr lang="es-EC" sz="1467" dirty="0"/>
          </a:p>
          <a:p>
            <a:pPr marL="228594" indent="-228594" algn="just"/>
            <a:endParaRPr lang="es-EC" sz="1467" dirty="0"/>
          </a:p>
          <a:p>
            <a:pPr marL="0" indent="0" algn="just">
              <a:buNone/>
            </a:pPr>
            <a:endParaRPr lang="es-EC" sz="1467" dirty="0"/>
          </a:p>
        </p:txBody>
      </p:sp>
      <p:pic>
        <p:nvPicPr>
          <p:cNvPr id="2" name="Imagen 1"/>
          <p:cNvPicPr>
            <a:picLocks noChangeAspect="1"/>
          </p:cNvPicPr>
          <p:nvPr/>
        </p:nvPicPr>
        <p:blipFill>
          <a:blip r:embed="rId3"/>
          <a:stretch>
            <a:fillRect/>
          </a:stretch>
        </p:blipFill>
        <p:spPr>
          <a:xfrm>
            <a:off x="3562719" y="595846"/>
            <a:ext cx="8537285" cy="5479486"/>
          </a:xfrm>
          <a:prstGeom prst="rect">
            <a:avLst/>
          </a:prstGeom>
        </p:spPr>
      </p:pic>
      <p:sp>
        <p:nvSpPr>
          <p:cNvPr id="3" name="Marcador de número de diapositiva 2"/>
          <p:cNvSpPr>
            <a:spLocks noGrp="1"/>
          </p:cNvSpPr>
          <p:nvPr>
            <p:ph type="sldNum" idx="12"/>
          </p:nvPr>
        </p:nvSpPr>
        <p:spPr/>
        <p:txBody>
          <a:bodyPr/>
          <a:lstStyle/>
          <a:p>
            <a:fld id="{00000000-1234-1234-1234-123412341234}" type="slidenum">
              <a:rPr lang="es-CO" smtClean="0"/>
              <a:pPr/>
              <a:t>11</a:t>
            </a:fld>
            <a:endParaRPr lang="es-CO"/>
          </a:p>
        </p:txBody>
      </p:sp>
    </p:spTree>
    <p:extLst>
      <p:ext uri="{BB962C8B-B14F-4D97-AF65-F5344CB8AC3E}">
        <p14:creationId xmlns:p14="http://schemas.microsoft.com/office/powerpoint/2010/main" val="335419591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201763" y="2199144"/>
            <a:ext cx="2887580" cy="4133991"/>
          </a:xfrm>
          <a:prstGeom prst="rect">
            <a:avLst/>
          </a:prstGeom>
        </p:spPr>
        <p:txBody>
          <a:bodyPr spcFirstLastPara="1" vert="horz" wrap="square" lIns="121900" tIns="121900" rIns="121900" bIns="121900" rtlCol="0" anchor="t" anchorCtr="0">
            <a:noAutofit/>
          </a:bodyPr>
          <a:lstStyle/>
          <a:p>
            <a:pPr algn="ctr"/>
            <a:r>
              <a:rPr lang="es-CO" sz="3600" b="1" dirty="0" smtClean="0"/>
              <a:t>CICLOS DE SERVICIOS</a:t>
            </a:r>
            <a:endParaRPr sz="3600" b="1"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sp>
        <p:nvSpPr>
          <p:cNvPr id="26" name="Título 1">
            <a:extLst>
              <a:ext uri="{FF2B5EF4-FFF2-40B4-BE49-F238E27FC236}">
                <a16:creationId xmlns:a16="http://schemas.microsoft.com/office/drawing/2014/main" id="{9CA93274-9541-423F-BDC0-C3D5E5E48F10}"/>
              </a:ext>
            </a:extLst>
          </p:cNvPr>
          <p:cNvSpPr txBox="1">
            <a:spLocks/>
          </p:cNvSpPr>
          <p:nvPr/>
        </p:nvSpPr>
        <p:spPr>
          <a:xfrm>
            <a:off x="4290391" y="235525"/>
            <a:ext cx="7158872"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Modelo de Ciclos de Servicios</a:t>
            </a:r>
            <a:endParaRPr lang="es-EC" sz="1867" b="1" dirty="0">
              <a:solidFill>
                <a:schemeClr val="tx1"/>
              </a:solidFill>
              <a:latin typeface="Nunito Sans" panose="020B0604020202020204" charset="0"/>
              <a:cs typeface="Times New Roman" panose="02020603050405020304" pitchFamily="18" charset="0"/>
            </a:endParaRPr>
          </a:p>
        </p:txBody>
      </p:sp>
      <p:sp>
        <p:nvSpPr>
          <p:cNvPr id="2" name="Marcador de número de diapositiva 1"/>
          <p:cNvSpPr>
            <a:spLocks noGrp="1"/>
          </p:cNvSpPr>
          <p:nvPr>
            <p:ph type="sldNum" idx="12"/>
          </p:nvPr>
        </p:nvSpPr>
        <p:spPr/>
        <p:txBody>
          <a:bodyPr/>
          <a:lstStyle/>
          <a:p>
            <a:fld id="{00000000-1234-1234-1234-123412341234}" type="slidenum">
              <a:rPr lang="es-CO" smtClean="0"/>
              <a:pPr/>
              <a:t>12</a:t>
            </a:fld>
            <a:endParaRPr lang="es-CO"/>
          </a:p>
        </p:txBody>
      </p:sp>
      <p:graphicFrame>
        <p:nvGraphicFramePr>
          <p:cNvPr id="3" name="Tabla 2"/>
          <p:cNvGraphicFramePr>
            <a:graphicFrameLocks noGrp="1"/>
          </p:cNvGraphicFramePr>
          <p:nvPr>
            <p:extLst>
              <p:ext uri="{D42A27DB-BD31-4B8C-83A1-F6EECF244321}">
                <p14:modId xmlns:p14="http://schemas.microsoft.com/office/powerpoint/2010/main" val="651916435"/>
              </p:ext>
            </p:extLst>
          </p:nvPr>
        </p:nvGraphicFramePr>
        <p:xfrm>
          <a:off x="4154284" y="767333"/>
          <a:ext cx="6775298" cy="1706880"/>
        </p:xfrm>
        <a:graphic>
          <a:graphicData uri="http://schemas.openxmlformats.org/drawingml/2006/table">
            <a:tbl>
              <a:tblPr firstRow="1" firstCol="1" bandRow="1">
                <a:tableStyleId>{E8B1032C-EA38-4F05-BA0D-38AFFFC7BED3}</a:tableStyleId>
              </a:tblPr>
              <a:tblGrid>
                <a:gridCol w="3182476">
                  <a:extLst>
                    <a:ext uri="{9D8B030D-6E8A-4147-A177-3AD203B41FA5}">
                      <a16:colId xmlns:a16="http://schemas.microsoft.com/office/drawing/2014/main" val="2491357677"/>
                    </a:ext>
                  </a:extLst>
                </a:gridCol>
                <a:gridCol w="3592822">
                  <a:extLst>
                    <a:ext uri="{9D8B030D-6E8A-4147-A177-3AD203B41FA5}">
                      <a16:colId xmlns:a16="http://schemas.microsoft.com/office/drawing/2014/main" val="2949220635"/>
                    </a:ext>
                  </a:extLst>
                </a:gridCol>
              </a:tblGrid>
              <a:tr h="321310">
                <a:tc>
                  <a:txBody>
                    <a:bodyPr/>
                    <a:lstStyle/>
                    <a:p>
                      <a:pPr lvl="0" algn="l">
                        <a:lnSpc>
                          <a:spcPct val="200000"/>
                        </a:lnSpc>
                        <a:spcAft>
                          <a:spcPts val="0"/>
                        </a:spcAft>
                      </a:pPr>
                      <a:r>
                        <a:rPr lang="es-CO" sz="1400" dirty="0" smtClean="0">
                          <a:effectLst/>
                        </a:rPr>
                        <a:t>            Segmento</a:t>
                      </a:r>
                      <a:r>
                        <a:rPr lang="es-CO" sz="1400" dirty="0">
                          <a:effectLst/>
                        </a:rPr>
                        <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200000"/>
                        </a:lnSpc>
                        <a:spcAft>
                          <a:spcPts val="0"/>
                        </a:spcAft>
                      </a:pPr>
                      <a:r>
                        <a:rPr lang="es-CO" sz="1400" b="0" dirty="0">
                          <a:effectLst/>
                        </a:rPr>
                        <a:t>Usuario Interno (Estudiantes)</a:t>
                      </a:r>
                      <a:endParaRPr lang="es-CO"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8607186"/>
                  </a:ext>
                </a:extLst>
              </a:tr>
              <a:tr h="321310">
                <a:tc>
                  <a:txBody>
                    <a:bodyPr/>
                    <a:lstStyle/>
                    <a:p>
                      <a:pPr marL="457200" lvl="0">
                        <a:lnSpc>
                          <a:spcPct val="200000"/>
                        </a:lnSpc>
                        <a:spcAft>
                          <a:spcPts val="0"/>
                        </a:spcAft>
                      </a:pPr>
                      <a:r>
                        <a:rPr lang="es-CO" sz="1400" dirty="0">
                          <a:effectLst/>
                        </a:rPr>
                        <a:t>Canal:</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200000"/>
                        </a:lnSpc>
                        <a:spcAft>
                          <a:spcPts val="0"/>
                        </a:spcAft>
                      </a:pPr>
                      <a:r>
                        <a:rPr lang="es-CO" sz="1400">
                          <a:effectLst/>
                        </a:rPr>
                        <a:t>Presencial</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3746792"/>
                  </a:ext>
                </a:extLst>
              </a:tr>
              <a:tr h="321310">
                <a:tc>
                  <a:txBody>
                    <a:bodyPr/>
                    <a:lstStyle/>
                    <a:p>
                      <a:pPr marL="457200" lvl="0">
                        <a:lnSpc>
                          <a:spcPct val="200000"/>
                        </a:lnSpc>
                        <a:spcAft>
                          <a:spcPts val="0"/>
                        </a:spcAft>
                      </a:pPr>
                      <a:r>
                        <a:rPr lang="es-CO" sz="1400" dirty="0">
                          <a:effectLst/>
                        </a:rPr>
                        <a:t>Producto/Servicio/Requerimiento: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200000"/>
                        </a:lnSpc>
                        <a:spcAft>
                          <a:spcPts val="0"/>
                        </a:spcAft>
                      </a:pPr>
                      <a:r>
                        <a:rPr lang="es-CO" sz="1400">
                          <a:effectLst/>
                        </a:rPr>
                        <a:t>Clases de aprendizaje</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7235892"/>
                  </a:ext>
                </a:extLst>
              </a:tr>
              <a:tr h="311785">
                <a:tc>
                  <a:txBody>
                    <a:bodyPr/>
                    <a:lstStyle/>
                    <a:p>
                      <a:pPr marL="457200" lvl="0">
                        <a:lnSpc>
                          <a:spcPct val="200000"/>
                        </a:lnSpc>
                        <a:spcAft>
                          <a:spcPts val="0"/>
                        </a:spcAft>
                      </a:pPr>
                      <a:r>
                        <a:rPr lang="es-CO" sz="1400" dirty="0">
                          <a:effectLst/>
                        </a:rPr>
                        <a:t>Nombre del Ciclo del Servicio: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just">
                        <a:lnSpc>
                          <a:spcPct val="200000"/>
                        </a:lnSpc>
                        <a:spcAft>
                          <a:spcPts val="0"/>
                        </a:spcAft>
                      </a:pPr>
                      <a:r>
                        <a:rPr lang="es-CO" sz="1400" dirty="0">
                          <a:effectLst/>
                        </a:rPr>
                        <a:t>Servicio de Clase Magistral</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083898"/>
                  </a:ext>
                </a:extLst>
              </a:tr>
            </a:tbl>
          </a:graphicData>
        </a:graphic>
      </p:graphicFrame>
      <p:pic>
        <p:nvPicPr>
          <p:cNvPr id="4" name="Imagen 3"/>
          <p:cNvPicPr>
            <a:picLocks noChangeAspect="1"/>
          </p:cNvPicPr>
          <p:nvPr/>
        </p:nvPicPr>
        <p:blipFill>
          <a:blip r:embed="rId3"/>
          <a:stretch>
            <a:fillRect/>
          </a:stretch>
        </p:blipFill>
        <p:spPr>
          <a:xfrm>
            <a:off x="4430078" y="2609393"/>
            <a:ext cx="6215175" cy="4031739"/>
          </a:xfrm>
          <a:prstGeom prst="rect">
            <a:avLst/>
          </a:prstGeom>
        </p:spPr>
      </p:pic>
    </p:spTree>
    <p:extLst>
      <p:ext uri="{BB962C8B-B14F-4D97-AF65-F5344CB8AC3E}">
        <p14:creationId xmlns:p14="http://schemas.microsoft.com/office/powerpoint/2010/main" val="151128491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29865" y="2286002"/>
            <a:ext cx="2887580" cy="3740096"/>
          </a:xfrm>
          <a:prstGeom prst="rect">
            <a:avLst/>
          </a:prstGeom>
        </p:spPr>
        <p:txBody>
          <a:bodyPr spcFirstLastPara="1" vert="horz" wrap="square" lIns="121900" tIns="121900" rIns="121900" bIns="121900" rtlCol="0" anchor="t" anchorCtr="0">
            <a:noAutofit/>
          </a:bodyPr>
          <a:lstStyle/>
          <a:p>
            <a:pPr algn="ctr"/>
            <a:r>
              <a:rPr lang="es-CO" sz="3600" b="1" dirty="0" smtClean="0"/>
              <a:t>MATRIZ DE CICLOS DE SERVICIO</a:t>
            </a:r>
            <a:endParaRPr sz="3600" b="1"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565710891"/>
              </p:ext>
            </p:extLst>
          </p:nvPr>
        </p:nvGraphicFramePr>
        <p:xfrm>
          <a:off x="3782290" y="2286002"/>
          <a:ext cx="8183623" cy="2834968"/>
        </p:xfrm>
        <a:graphic>
          <a:graphicData uri="http://schemas.openxmlformats.org/drawingml/2006/table">
            <a:tbl>
              <a:tblPr firstRow="1" bandRow="1">
                <a:tableStyleId>{ED083AE6-46FA-4A59-8FB0-9F97EB10719F}</a:tableStyleId>
              </a:tblPr>
              <a:tblGrid>
                <a:gridCol w="711200">
                  <a:extLst>
                    <a:ext uri="{9D8B030D-6E8A-4147-A177-3AD203B41FA5}">
                      <a16:colId xmlns:a16="http://schemas.microsoft.com/office/drawing/2014/main" val="2739271856"/>
                    </a:ext>
                  </a:extLst>
                </a:gridCol>
                <a:gridCol w="1301911">
                  <a:extLst>
                    <a:ext uri="{9D8B030D-6E8A-4147-A177-3AD203B41FA5}">
                      <a16:colId xmlns:a16="http://schemas.microsoft.com/office/drawing/2014/main" val="1648502893"/>
                    </a:ext>
                  </a:extLst>
                </a:gridCol>
                <a:gridCol w="1494156">
                  <a:extLst>
                    <a:ext uri="{9D8B030D-6E8A-4147-A177-3AD203B41FA5}">
                      <a16:colId xmlns:a16="http://schemas.microsoft.com/office/drawing/2014/main" val="2218170633"/>
                    </a:ext>
                  </a:extLst>
                </a:gridCol>
                <a:gridCol w="1169089">
                  <a:extLst>
                    <a:ext uri="{9D8B030D-6E8A-4147-A177-3AD203B41FA5}">
                      <a16:colId xmlns:a16="http://schemas.microsoft.com/office/drawing/2014/main" val="2056833581"/>
                    </a:ext>
                  </a:extLst>
                </a:gridCol>
                <a:gridCol w="1169089">
                  <a:extLst>
                    <a:ext uri="{9D8B030D-6E8A-4147-A177-3AD203B41FA5}">
                      <a16:colId xmlns:a16="http://schemas.microsoft.com/office/drawing/2014/main" val="3119940405"/>
                    </a:ext>
                  </a:extLst>
                </a:gridCol>
                <a:gridCol w="1169089">
                  <a:extLst>
                    <a:ext uri="{9D8B030D-6E8A-4147-A177-3AD203B41FA5}">
                      <a16:colId xmlns:a16="http://schemas.microsoft.com/office/drawing/2014/main" val="311958046"/>
                    </a:ext>
                  </a:extLst>
                </a:gridCol>
                <a:gridCol w="1169089">
                  <a:extLst>
                    <a:ext uri="{9D8B030D-6E8A-4147-A177-3AD203B41FA5}">
                      <a16:colId xmlns:a16="http://schemas.microsoft.com/office/drawing/2014/main" val="4188963262"/>
                    </a:ext>
                  </a:extLst>
                </a:gridCol>
              </a:tblGrid>
              <a:tr h="438459">
                <a:tc gridSpan="7">
                  <a:txBody>
                    <a:bodyPr/>
                    <a:lstStyle/>
                    <a:p>
                      <a:pPr algn="ctr"/>
                      <a:r>
                        <a:rPr lang="es-CO" dirty="0" smtClean="0"/>
                        <a:t>NOMBRE DEL SERVICIO</a:t>
                      </a:r>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dirty="0"/>
                    </a:p>
                  </a:txBody>
                  <a:tcPr/>
                </a:tc>
                <a:extLst>
                  <a:ext uri="{0D108BD9-81ED-4DB2-BD59-A6C34878D82A}">
                    <a16:rowId xmlns:a16="http://schemas.microsoft.com/office/drawing/2014/main" val="1885068517"/>
                  </a:ext>
                </a:extLst>
              </a:tr>
              <a:tr h="438459">
                <a:tc gridSpan="7">
                  <a:txBody>
                    <a:bodyPr/>
                    <a:lstStyle/>
                    <a:p>
                      <a:pPr algn="ctr"/>
                      <a:r>
                        <a:rPr lang="es-CO" dirty="0" smtClean="0"/>
                        <a:t>Unidad que proporciona</a:t>
                      </a:r>
                      <a:r>
                        <a:rPr lang="es-CO" baseline="0" dirty="0" smtClean="0"/>
                        <a:t> el servicio</a:t>
                      </a:r>
                      <a:endParaRPr lang="es-CO" dirty="0"/>
                    </a:p>
                  </a:txBody>
                  <a:tcPr>
                    <a:noFill/>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874630225"/>
                  </a:ext>
                </a:extLst>
              </a:tr>
              <a:tr h="438459">
                <a:tc gridSpan="7">
                  <a:txBody>
                    <a:bodyPr/>
                    <a:lstStyle/>
                    <a:p>
                      <a:pPr algn="ctr"/>
                      <a:r>
                        <a:rPr lang="es-CO" dirty="0" smtClean="0"/>
                        <a:t>Director responsable</a:t>
                      </a:r>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3536519169"/>
                  </a:ext>
                </a:extLst>
              </a:tr>
              <a:tr h="438459">
                <a:tc rowSpan="2">
                  <a:txBody>
                    <a:bodyPr/>
                    <a:lstStyle/>
                    <a:p>
                      <a:pPr algn="ctr"/>
                      <a:r>
                        <a:rPr lang="es-CO" dirty="0" smtClean="0"/>
                        <a:t>Ord.</a:t>
                      </a:r>
                      <a:endParaRPr lang="es-CO" dirty="0"/>
                    </a:p>
                  </a:txBody>
                  <a:tcPr/>
                </a:tc>
                <a:tc rowSpan="2">
                  <a:txBody>
                    <a:bodyPr/>
                    <a:lstStyle/>
                    <a:p>
                      <a:pPr algn="ctr"/>
                      <a:r>
                        <a:rPr lang="es-CO" dirty="0" smtClean="0"/>
                        <a:t>Momentos de verdad</a:t>
                      </a:r>
                      <a:endParaRPr lang="es-CO" dirty="0"/>
                    </a:p>
                  </a:txBody>
                  <a:tcPr/>
                </a:tc>
                <a:tc gridSpan="5">
                  <a:txBody>
                    <a:bodyPr/>
                    <a:lstStyle/>
                    <a:p>
                      <a:pPr algn="ctr"/>
                      <a:r>
                        <a:rPr lang="es-CO" dirty="0" smtClean="0"/>
                        <a:t>Dimensiones de calidad</a:t>
                      </a:r>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2365216625"/>
                  </a:ext>
                </a:extLst>
              </a:tr>
              <a:tr h="1081132">
                <a:tc vMerge="1">
                  <a:txBody>
                    <a:bodyPr/>
                    <a:lstStyle/>
                    <a:p>
                      <a:endParaRPr lang="es-CO" dirty="0"/>
                    </a:p>
                  </a:txBody>
                  <a:tcPr/>
                </a:tc>
                <a:tc vMerge="1">
                  <a:txBody>
                    <a:bodyPr/>
                    <a:lstStyle/>
                    <a:p>
                      <a:endParaRPr lang="es-CO" dirty="0"/>
                    </a:p>
                  </a:txBody>
                  <a:tcPr/>
                </a:tc>
                <a:tc>
                  <a:txBody>
                    <a:bodyPr/>
                    <a:lstStyle/>
                    <a:p>
                      <a:pPr algn="ctr"/>
                      <a:r>
                        <a:rPr lang="es-CO" dirty="0" smtClean="0"/>
                        <a:t>Tangibilidad</a:t>
                      </a:r>
                      <a:endParaRPr lang="es-CO" dirty="0"/>
                    </a:p>
                  </a:txBody>
                  <a:tcPr/>
                </a:tc>
                <a:tc>
                  <a:txBody>
                    <a:bodyPr/>
                    <a:lstStyle/>
                    <a:p>
                      <a:pPr algn="ctr"/>
                      <a:r>
                        <a:rPr lang="es-CO" dirty="0" smtClean="0"/>
                        <a:t>Fiabilidad</a:t>
                      </a:r>
                      <a:endParaRPr lang="es-CO" dirty="0"/>
                    </a:p>
                  </a:txBody>
                  <a:tcPr/>
                </a:tc>
                <a:tc>
                  <a:txBody>
                    <a:bodyPr/>
                    <a:lstStyle/>
                    <a:p>
                      <a:pPr algn="ctr"/>
                      <a:r>
                        <a:rPr lang="es-CO" dirty="0" smtClean="0"/>
                        <a:t>Capacidad de respuesta</a:t>
                      </a:r>
                      <a:endParaRPr lang="es-CO" dirty="0"/>
                    </a:p>
                  </a:txBody>
                  <a:tcPr/>
                </a:tc>
                <a:tc>
                  <a:txBody>
                    <a:bodyPr/>
                    <a:lstStyle/>
                    <a:p>
                      <a:pPr algn="ctr"/>
                      <a:r>
                        <a:rPr lang="es-CO" dirty="0" smtClean="0"/>
                        <a:t>Empatía</a:t>
                      </a:r>
                      <a:endParaRPr lang="es-CO" dirty="0"/>
                    </a:p>
                  </a:txBody>
                  <a:tcPr/>
                </a:tc>
                <a:tc>
                  <a:txBody>
                    <a:bodyPr/>
                    <a:lstStyle/>
                    <a:p>
                      <a:pPr algn="ctr"/>
                      <a:r>
                        <a:rPr lang="es-CO" dirty="0" smtClean="0"/>
                        <a:t>Seguridad</a:t>
                      </a:r>
                      <a:endParaRPr lang="es-CO" dirty="0"/>
                    </a:p>
                  </a:txBody>
                  <a:tcPr/>
                </a:tc>
                <a:extLst>
                  <a:ext uri="{0D108BD9-81ED-4DB2-BD59-A6C34878D82A}">
                    <a16:rowId xmlns:a16="http://schemas.microsoft.com/office/drawing/2014/main" val="4047487825"/>
                  </a:ext>
                </a:extLst>
              </a:tr>
            </a:tbl>
          </a:graphicData>
        </a:graphic>
      </p:graphicFrame>
      <p:sp>
        <p:nvSpPr>
          <p:cNvPr id="2" name="Marcador de número de diapositiva 1"/>
          <p:cNvSpPr>
            <a:spLocks noGrp="1"/>
          </p:cNvSpPr>
          <p:nvPr>
            <p:ph type="sldNum" idx="12"/>
          </p:nvPr>
        </p:nvSpPr>
        <p:spPr/>
        <p:txBody>
          <a:bodyPr/>
          <a:lstStyle/>
          <a:p>
            <a:fld id="{00000000-1234-1234-1234-123412341234}" type="slidenum">
              <a:rPr lang="es-CO" smtClean="0"/>
              <a:pPr/>
              <a:t>13</a:t>
            </a:fld>
            <a:endParaRPr lang="es-CO"/>
          </a:p>
        </p:txBody>
      </p:sp>
      <p:sp>
        <p:nvSpPr>
          <p:cNvPr id="6" name="Título 1">
            <a:extLst>
              <a:ext uri="{FF2B5EF4-FFF2-40B4-BE49-F238E27FC236}">
                <a16:creationId xmlns:a16="http://schemas.microsoft.com/office/drawing/2014/main" id="{9CA93274-9541-423F-BDC0-C3D5E5E48F10}"/>
              </a:ext>
            </a:extLst>
          </p:cNvPr>
          <p:cNvSpPr txBox="1">
            <a:spLocks/>
          </p:cNvSpPr>
          <p:nvPr/>
        </p:nvSpPr>
        <p:spPr>
          <a:xfrm>
            <a:off x="4290391" y="235525"/>
            <a:ext cx="7158872"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Modelo de Matriz de Servicios</a:t>
            </a:r>
            <a:endParaRPr lang="es-EC" sz="1867" b="1" dirty="0">
              <a:solidFill>
                <a:schemeClr val="tx1"/>
              </a:solidFill>
              <a:latin typeface="Nunito Sans" panose="020B0604020202020204" charset="0"/>
              <a:cs typeface="Times New Roman" panose="02020603050405020304" pitchFamily="18" charset="0"/>
            </a:endParaRPr>
          </a:p>
        </p:txBody>
      </p:sp>
    </p:spTree>
    <p:extLst>
      <p:ext uri="{BB962C8B-B14F-4D97-AF65-F5344CB8AC3E}">
        <p14:creationId xmlns:p14="http://schemas.microsoft.com/office/powerpoint/2010/main" val="408901278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descr="vista aérea de escalera en espiral">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pic>
        <p:nvPicPr>
          <p:cNvPr id="6" name="Marcador de posición de imagen 5" descr="libro abierto con público viendo una obra en segundo plano">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4" cstate="email">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170547"/>
            <a:ext cx="8087304" cy="6858000"/>
          </a:xfrm>
        </p:spPr>
      </p:pic>
      <p:sp>
        <p:nvSpPr>
          <p:cNvPr id="33" name="Título 32">
            <a:extLst>
              <a:ext uri="{FF2B5EF4-FFF2-40B4-BE49-F238E27FC236}">
                <a16:creationId xmlns:a16="http://schemas.microsoft.com/office/drawing/2014/main" id="{18CDD97B-6E25-4FB4-B239-493E54AA0830}"/>
              </a:ext>
            </a:extLst>
          </p:cNvPr>
          <p:cNvSpPr>
            <a:spLocks noGrp="1"/>
          </p:cNvSpPr>
          <p:nvPr>
            <p:ph type="title"/>
          </p:nvPr>
        </p:nvSpPr>
        <p:spPr>
          <a:xfrm>
            <a:off x="646215" y="2606040"/>
            <a:ext cx="6031675" cy="822960"/>
          </a:xfrm>
        </p:spPr>
        <p:txBody>
          <a:bodyPr rtlCol="0"/>
          <a:lstStyle/>
          <a:p>
            <a:pPr rtl="0"/>
            <a:r>
              <a:rPr lang="es-ES" sz="6600" b="1" dirty="0" smtClean="0">
                <a:solidFill>
                  <a:schemeClr val="bg1"/>
                </a:solidFill>
              </a:rPr>
              <a:t>METODOLOGIA</a:t>
            </a:r>
            <a:endParaRPr lang="es-ES" sz="6600" b="1" dirty="0">
              <a:solidFill>
                <a:schemeClr val="bg1"/>
              </a:solidFill>
            </a:endParaRPr>
          </a:p>
        </p:txBody>
      </p:sp>
      <p:sp>
        <p:nvSpPr>
          <p:cNvPr id="8" name="Rectángulo 7" descr="elemento decorativo">
            <a:extLst>
              <a:ext uri="{FF2B5EF4-FFF2-40B4-BE49-F238E27FC236}">
                <a16:creationId xmlns:a16="http://schemas.microsoft.com/office/drawing/2014/main" id="{4E4A96D9-2D70-4D9E-B61C-9B23F3FD516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7" name="Marcador de número de diapositiva 5">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14</a:t>
            </a:fld>
            <a:endParaRPr lang="es-ES" sz="1200">
              <a:solidFill>
                <a:schemeClr val="bg1"/>
              </a:solidFill>
            </a:endParaRPr>
          </a:p>
        </p:txBody>
      </p:sp>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14</a:t>
            </a:fld>
            <a:endParaRPr lang="es-ES" noProof="0"/>
          </a:p>
        </p:txBody>
      </p:sp>
    </p:spTree>
    <p:extLst>
      <p:ext uri="{BB962C8B-B14F-4D97-AF65-F5344CB8AC3E}">
        <p14:creationId xmlns:p14="http://schemas.microsoft.com/office/powerpoint/2010/main" val="307731235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0" y="2419643"/>
            <a:ext cx="3435927" cy="3655690"/>
          </a:xfrm>
          <a:prstGeom prst="rect">
            <a:avLst/>
          </a:prstGeom>
        </p:spPr>
        <p:txBody>
          <a:bodyPr spcFirstLastPara="1" vert="horz" wrap="square" lIns="121900" tIns="121900" rIns="121900" bIns="121900" rtlCol="0" anchor="t" anchorCtr="0">
            <a:noAutofit/>
          </a:bodyPr>
          <a:lstStyle/>
          <a:p>
            <a:pPr algn="ctr"/>
            <a:r>
              <a:rPr lang="es-CO" sz="3200" b="1" dirty="0" smtClean="0"/>
              <a:t>TIPOLOGIA </a:t>
            </a:r>
            <a:br>
              <a:rPr lang="es-CO" sz="3200" b="1" dirty="0" smtClean="0"/>
            </a:br>
            <a:r>
              <a:rPr lang="es-CO" sz="3200" b="1" dirty="0" smtClean="0"/>
              <a:t>DE INVESTIGACION</a:t>
            </a:r>
            <a:endParaRPr sz="3200" b="1"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195443633"/>
              </p:ext>
            </p:extLst>
          </p:nvPr>
        </p:nvGraphicFramePr>
        <p:xfrm>
          <a:off x="4014440" y="501429"/>
          <a:ext cx="7760405" cy="2748918"/>
        </p:xfrm>
        <a:graphic>
          <a:graphicData uri="http://schemas.openxmlformats.org/drawingml/2006/table">
            <a:tbl>
              <a:tblPr firstRow="1" firstCol="1" bandRow="1"/>
              <a:tblGrid>
                <a:gridCol w="1755425">
                  <a:extLst>
                    <a:ext uri="{9D8B030D-6E8A-4147-A177-3AD203B41FA5}">
                      <a16:colId xmlns:a16="http://schemas.microsoft.com/office/drawing/2014/main" val="34928568"/>
                    </a:ext>
                  </a:extLst>
                </a:gridCol>
                <a:gridCol w="1517174">
                  <a:extLst>
                    <a:ext uri="{9D8B030D-6E8A-4147-A177-3AD203B41FA5}">
                      <a16:colId xmlns:a16="http://schemas.microsoft.com/office/drawing/2014/main" val="2832433769"/>
                    </a:ext>
                  </a:extLst>
                </a:gridCol>
                <a:gridCol w="4487806">
                  <a:extLst>
                    <a:ext uri="{9D8B030D-6E8A-4147-A177-3AD203B41FA5}">
                      <a16:colId xmlns:a16="http://schemas.microsoft.com/office/drawing/2014/main" val="3316722091"/>
                    </a:ext>
                  </a:extLst>
                </a:gridCol>
              </a:tblGrid>
              <a:tr h="623306">
                <a:tc>
                  <a:txBody>
                    <a:bodyPr/>
                    <a:lstStyle/>
                    <a:p>
                      <a:pPr algn="l">
                        <a:lnSpc>
                          <a:spcPct val="107000"/>
                        </a:lnSpc>
                        <a:spcAft>
                          <a:spcPts val="0"/>
                        </a:spcAft>
                      </a:pPr>
                      <a:r>
                        <a:rPr lang="es-CO" sz="1800" b="1" dirty="0">
                          <a:effectLst/>
                          <a:latin typeface="+mj-lt"/>
                          <a:ea typeface="Times New Roman" panose="02020603050405020304" pitchFamily="18" charset="0"/>
                          <a:cs typeface="Times New Roman" panose="02020603050405020304" pitchFamily="18" charset="0"/>
                        </a:rPr>
                        <a:t>Criterio</a:t>
                      </a:r>
                      <a:endParaRPr lang="es-CO" sz="24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a:lnSpc>
                          <a:spcPct val="107000"/>
                        </a:lnSpc>
                        <a:spcAft>
                          <a:spcPts val="0"/>
                        </a:spcAft>
                      </a:pPr>
                      <a:r>
                        <a:rPr lang="es-CO" sz="1800" b="1" dirty="0">
                          <a:effectLst/>
                          <a:latin typeface="+mj-lt"/>
                          <a:ea typeface="Times New Roman" panose="02020603050405020304" pitchFamily="18" charset="0"/>
                          <a:cs typeface="Times New Roman" panose="02020603050405020304" pitchFamily="18" charset="0"/>
                        </a:rPr>
                        <a:t>Tipo de Investigación</a:t>
                      </a:r>
                      <a:endParaRPr lang="es-CO" sz="24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a:lnSpc>
                          <a:spcPct val="107000"/>
                        </a:lnSpc>
                        <a:spcAft>
                          <a:spcPts val="0"/>
                        </a:spcAft>
                      </a:pPr>
                      <a:r>
                        <a:rPr lang="es-CO" sz="1800" b="1" dirty="0">
                          <a:effectLst/>
                          <a:latin typeface="+mj-lt"/>
                          <a:ea typeface="Times New Roman" panose="02020603050405020304" pitchFamily="18" charset="0"/>
                          <a:cs typeface="Times New Roman" panose="02020603050405020304" pitchFamily="18" charset="0"/>
                        </a:rPr>
                        <a:t>Descripción</a:t>
                      </a:r>
                      <a:endParaRPr lang="es-CO" sz="24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756389"/>
                  </a:ext>
                </a:extLst>
              </a:tr>
              <a:tr h="1488211">
                <a:tc>
                  <a:txBody>
                    <a:bodyPr/>
                    <a:lstStyle/>
                    <a:p>
                      <a:pPr>
                        <a:lnSpc>
                          <a:spcPct val="107000"/>
                        </a:lnSpc>
                        <a:spcAft>
                          <a:spcPts val="0"/>
                        </a:spcAft>
                      </a:pPr>
                      <a:r>
                        <a:rPr lang="es-CO" sz="1800">
                          <a:effectLst/>
                          <a:latin typeface="+mj-lt"/>
                          <a:ea typeface="Times New Roman" panose="02020603050405020304" pitchFamily="18" charset="0"/>
                          <a:cs typeface="Times New Roman" panose="02020603050405020304" pitchFamily="18" charset="0"/>
                        </a:rPr>
                        <a:t>Por su objetivo</a:t>
                      </a:r>
                      <a:endParaRPr lang="es-CO"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dirty="0">
                          <a:effectLst/>
                          <a:latin typeface="+mj-lt"/>
                          <a:ea typeface="Times New Roman" panose="02020603050405020304" pitchFamily="18" charset="0"/>
                          <a:cs typeface="Times New Roman" panose="02020603050405020304" pitchFamily="18" charset="0"/>
                        </a:rPr>
                        <a:t>Exploratoria </a:t>
                      </a:r>
                      <a:endParaRPr lang="es-CO"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800" dirty="0">
                          <a:effectLst/>
                          <a:latin typeface="+mj-lt"/>
                          <a:ea typeface="Times New Roman" panose="02020603050405020304" pitchFamily="18" charset="0"/>
                          <a:cs typeface="Times New Roman" panose="02020603050405020304" pitchFamily="18" charset="0"/>
                        </a:rPr>
                        <a:t>Se centra en proponer soluciones eficientes a problemas reales poco estudiados con énfasis en el comportamiento de los usuarios, específicamente a los contemplados en los servicios que brinda la ESPE</a:t>
                      </a:r>
                      <a:endParaRPr lang="es-CO"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345259"/>
                  </a:ext>
                </a:extLst>
              </a:tr>
              <a:tr h="637401">
                <a:tc>
                  <a:txBody>
                    <a:bodyPr/>
                    <a:lstStyle/>
                    <a:p>
                      <a:pPr>
                        <a:lnSpc>
                          <a:spcPct val="107000"/>
                        </a:lnSpc>
                        <a:spcAft>
                          <a:spcPts val="0"/>
                        </a:spcAft>
                      </a:pPr>
                      <a:r>
                        <a:rPr lang="es-CO" sz="1800">
                          <a:effectLst/>
                          <a:latin typeface="+mj-lt"/>
                          <a:ea typeface="Times New Roman" panose="02020603050405020304" pitchFamily="18" charset="0"/>
                          <a:cs typeface="Times New Roman" panose="02020603050405020304" pitchFamily="18" charset="0"/>
                        </a:rPr>
                        <a:t>Por su enfoque</a:t>
                      </a:r>
                      <a:endParaRPr lang="es-CO"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dirty="0" smtClean="0">
                          <a:effectLst/>
                          <a:latin typeface="+mj-lt"/>
                          <a:ea typeface="Calibri" panose="020F0502020204030204" pitchFamily="34" charset="0"/>
                          <a:cs typeface="Times New Roman" panose="02020603050405020304" pitchFamily="18" charset="0"/>
                        </a:rPr>
                        <a:t>Mixto</a:t>
                      </a:r>
                      <a:endParaRPr lang="es-CO"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800" kern="1200" dirty="0" smtClean="0">
                          <a:solidFill>
                            <a:schemeClr val="tx1"/>
                          </a:solidFill>
                          <a:effectLst/>
                          <a:latin typeface="+mj-lt"/>
                          <a:ea typeface="Times New Roman" panose="02020603050405020304" pitchFamily="18" charset="0"/>
                          <a:cs typeface="Times New Roman" panose="02020603050405020304" pitchFamily="18" charset="0"/>
                        </a:rPr>
                        <a:t>Enfoque Cualitativo y Cuantitativo</a:t>
                      </a:r>
                      <a:endParaRPr lang="es-CO" sz="1800"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606477"/>
                  </a:ext>
                </a:extLst>
              </a:tr>
            </a:tbl>
          </a:graphicData>
        </a:graphic>
      </p:graphicFrame>
      <p:sp>
        <p:nvSpPr>
          <p:cNvPr id="2" name="Marcador de número de diapositiva 1"/>
          <p:cNvSpPr>
            <a:spLocks noGrp="1"/>
          </p:cNvSpPr>
          <p:nvPr>
            <p:ph type="sldNum" idx="12"/>
          </p:nvPr>
        </p:nvSpPr>
        <p:spPr/>
        <p:txBody>
          <a:bodyPr/>
          <a:lstStyle/>
          <a:p>
            <a:fld id="{00000000-1234-1234-1234-123412341234}" type="slidenum">
              <a:rPr lang="es-CO" smtClean="0"/>
              <a:pPr/>
              <a:t>15</a:t>
            </a:fld>
            <a:endParaRPr lang="es-CO"/>
          </a:p>
        </p:txBody>
      </p:sp>
      <p:sp>
        <p:nvSpPr>
          <p:cNvPr id="4" name="Rectángulo 3"/>
          <p:cNvSpPr/>
          <p:nvPr/>
        </p:nvSpPr>
        <p:spPr>
          <a:xfrm>
            <a:off x="4312693" y="3739487"/>
            <a:ext cx="2906973" cy="12032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smtClean="0"/>
              <a:t>Unidad </a:t>
            </a:r>
            <a:r>
              <a:rPr lang="es-CO" b="1" dirty="0" err="1" smtClean="0"/>
              <a:t>Muestral</a:t>
            </a:r>
            <a:r>
              <a:rPr lang="es-CO" b="1" dirty="0" smtClean="0"/>
              <a:t>:</a:t>
            </a:r>
          </a:p>
          <a:p>
            <a:pPr algn="ctr"/>
            <a:r>
              <a:rPr lang="es-CO" dirty="0" smtClean="0"/>
              <a:t>Estudiantes de la Universidad de las Fuerzas Armadas ESPE</a:t>
            </a:r>
          </a:p>
          <a:p>
            <a:pPr algn="ctr"/>
            <a:endParaRPr lang="es-CO" dirty="0"/>
          </a:p>
        </p:txBody>
      </p:sp>
      <p:sp>
        <p:nvSpPr>
          <p:cNvPr id="7" name="Rectángulo 6"/>
          <p:cNvSpPr/>
          <p:nvPr/>
        </p:nvSpPr>
        <p:spPr>
          <a:xfrm>
            <a:off x="7590430" y="3739487"/>
            <a:ext cx="2906973" cy="9280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smtClean="0"/>
              <a:t>Variables </a:t>
            </a:r>
            <a:r>
              <a:rPr lang="es-CO" b="1" dirty="0" err="1" smtClean="0"/>
              <a:t>Estratificadoras</a:t>
            </a:r>
            <a:r>
              <a:rPr lang="es-CO" b="1" dirty="0" smtClean="0"/>
              <a:t>:</a:t>
            </a:r>
          </a:p>
          <a:p>
            <a:pPr algn="ctr"/>
            <a:r>
              <a:rPr lang="es-CO" dirty="0" smtClean="0"/>
              <a:t>Edad, Sexo, Campus, Carrera</a:t>
            </a:r>
          </a:p>
        </p:txBody>
      </p:sp>
      <p:sp>
        <p:nvSpPr>
          <p:cNvPr id="8" name="Rectángulo 7"/>
          <p:cNvSpPr/>
          <p:nvPr/>
        </p:nvSpPr>
        <p:spPr>
          <a:xfrm>
            <a:off x="7590430" y="4942765"/>
            <a:ext cx="2906973" cy="9280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smtClean="0"/>
              <a:t>Sesgos y Limitaciones</a:t>
            </a:r>
            <a:r>
              <a:rPr lang="es-CO" dirty="0" smtClean="0"/>
              <a:t>:</a:t>
            </a:r>
          </a:p>
          <a:p>
            <a:pPr algn="ctr"/>
            <a:r>
              <a:rPr lang="es-CO" dirty="0" smtClean="0"/>
              <a:t>Apertura a encuestadores</a:t>
            </a:r>
          </a:p>
        </p:txBody>
      </p:sp>
      <p:sp>
        <p:nvSpPr>
          <p:cNvPr id="10" name="Rectángulo 9"/>
          <p:cNvSpPr/>
          <p:nvPr/>
        </p:nvSpPr>
        <p:spPr>
          <a:xfrm>
            <a:off x="4312692" y="5129857"/>
            <a:ext cx="2906973" cy="12032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smtClean="0"/>
              <a:t>12.722 </a:t>
            </a:r>
            <a:r>
              <a:rPr lang="es-CO" dirty="0" smtClean="0"/>
              <a:t>estudiantes matriculados en el periodo Marzo-Julio 2019</a:t>
            </a:r>
            <a:endParaRPr lang="es-CO" dirty="0"/>
          </a:p>
        </p:txBody>
      </p:sp>
    </p:spTree>
    <p:extLst>
      <p:ext uri="{BB962C8B-B14F-4D97-AF65-F5344CB8AC3E}">
        <p14:creationId xmlns:p14="http://schemas.microsoft.com/office/powerpoint/2010/main" val="179855787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0" y="2075628"/>
            <a:ext cx="3463636" cy="5308000"/>
          </a:xfrm>
          <a:prstGeom prst="rect">
            <a:avLst/>
          </a:prstGeom>
        </p:spPr>
        <p:txBody>
          <a:bodyPr spcFirstLastPara="1" vert="horz" wrap="square" lIns="121900" tIns="121900" rIns="121900" bIns="121900" rtlCol="0" anchor="t" anchorCtr="0">
            <a:noAutofit/>
          </a:bodyPr>
          <a:lstStyle/>
          <a:p>
            <a:pPr algn="ctr"/>
            <a:r>
              <a:rPr lang="es-CO" sz="3200" b="1" dirty="0" smtClean="0"/>
              <a:t>INSTRUMENTOS DE INVESTIGACIÓN</a:t>
            </a:r>
            <a:endParaRPr sz="3200" b="1"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084368291"/>
              </p:ext>
            </p:extLst>
          </p:nvPr>
        </p:nvGraphicFramePr>
        <p:xfrm>
          <a:off x="4156363" y="767333"/>
          <a:ext cx="7370617" cy="5396460"/>
        </p:xfrm>
        <a:graphic>
          <a:graphicData uri="http://schemas.openxmlformats.org/drawingml/2006/table">
            <a:tbl>
              <a:tblPr firstRow="1" firstCol="1" bandRow="1"/>
              <a:tblGrid>
                <a:gridCol w="1773382">
                  <a:extLst>
                    <a:ext uri="{9D8B030D-6E8A-4147-A177-3AD203B41FA5}">
                      <a16:colId xmlns:a16="http://schemas.microsoft.com/office/drawing/2014/main" val="2338840274"/>
                    </a:ext>
                  </a:extLst>
                </a:gridCol>
                <a:gridCol w="1520763">
                  <a:extLst>
                    <a:ext uri="{9D8B030D-6E8A-4147-A177-3AD203B41FA5}">
                      <a16:colId xmlns:a16="http://schemas.microsoft.com/office/drawing/2014/main" val="1030993365"/>
                    </a:ext>
                  </a:extLst>
                </a:gridCol>
                <a:gridCol w="1945378">
                  <a:extLst>
                    <a:ext uri="{9D8B030D-6E8A-4147-A177-3AD203B41FA5}">
                      <a16:colId xmlns:a16="http://schemas.microsoft.com/office/drawing/2014/main" val="1371116202"/>
                    </a:ext>
                  </a:extLst>
                </a:gridCol>
                <a:gridCol w="2131094">
                  <a:extLst>
                    <a:ext uri="{9D8B030D-6E8A-4147-A177-3AD203B41FA5}">
                      <a16:colId xmlns:a16="http://schemas.microsoft.com/office/drawing/2014/main" val="1894429083"/>
                    </a:ext>
                  </a:extLst>
                </a:gridCol>
              </a:tblGrid>
              <a:tr h="196391">
                <a:tc>
                  <a:txBody>
                    <a:bodyPr/>
                    <a:lstStyle/>
                    <a:p>
                      <a:pPr>
                        <a:lnSpc>
                          <a:spcPct val="107000"/>
                        </a:lnSpc>
                        <a:spcAft>
                          <a:spcPts val="0"/>
                        </a:spcAft>
                      </a:pPr>
                      <a:r>
                        <a:rPr lang="es-CO" sz="1800" b="1" dirty="0" smtClean="0">
                          <a:effectLst/>
                          <a:latin typeface="+mj-lt"/>
                          <a:ea typeface="Times New Roman" panose="02020603050405020304" pitchFamily="18" charset="0"/>
                          <a:cs typeface="Times New Roman" panose="02020603050405020304" pitchFamily="18" charset="0"/>
                        </a:rPr>
                        <a:t>INSTRUMENTO</a:t>
                      </a:r>
                      <a:endParaRPr lang="es-CO" sz="1800" b="1" dirty="0">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s-CO" sz="1800" b="1" dirty="0" smtClean="0">
                          <a:effectLst/>
                          <a:latin typeface="+mj-lt"/>
                          <a:ea typeface="Times New Roman" panose="02020603050405020304" pitchFamily="18" charset="0"/>
                          <a:cs typeface="Times New Roman" panose="02020603050405020304" pitchFamily="18" charset="0"/>
                        </a:rPr>
                        <a:t>ENFOQUE</a:t>
                      </a:r>
                      <a:endParaRPr lang="es-CO" sz="1800" b="1" dirty="0">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s-CO" sz="1800" b="1" dirty="0" smtClean="0">
                          <a:effectLst/>
                          <a:latin typeface="+mj-lt"/>
                          <a:ea typeface="Times New Roman" panose="02020603050405020304" pitchFamily="18" charset="0"/>
                          <a:cs typeface="Times New Roman" panose="02020603050405020304" pitchFamily="18" charset="0"/>
                        </a:rPr>
                        <a:t>MEDICIÓN</a:t>
                      </a:r>
                      <a:endParaRPr lang="es-CO" sz="1800" b="1" dirty="0">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s-CO" sz="1800" b="1" dirty="0" smtClean="0">
                          <a:effectLst/>
                          <a:latin typeface="+mj-lt"/>
                          <a:ea typeface="Times New Roman" panose="02020603050405020304" pitchFamily="18" charset="0"/>
                          <a:cs typeface="Times New Roman" panose="02020603050405020304" pitchFamily="18" charset="0"/>
                        </a:rPr>
                        <a:t>ANÁLISIS</a:t>
                      </a:r>
                      <a:endParaRPr lang="es-CO" sz="1800" b="1" dirty="0">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561295563"/>
                  </a:ext>
                </a:extLst>
              </a:tr>
              <a:tr h="1429663">
                <a:tc>
                  <a:txBody>
                    <a:bodyPr/>
                    <a:lstStyle/>
                    <a:p>
                      <a:pPr>
                        <a:lnSpc>
                          <a:spcPct val="107000"/>
                        </a:lnSpc>
                        <a:spcAft>
                          <a:spcPts val="0"/>
                        </a:spcAft>
                      </a:pPr>
                      <a:r>
                        <a:rPr lang="es-CO" sz="1600">
                          <a:solidFill>
                            <a:schemeClr val="tx1"/>
                          </a:solidFill>
                          <a:effectLst/>
                          <a:latin typeface="+mj-lt"/>
                          <a:ea typeface="Times New Roman" panose="02020603050405020304" pitchFamily="18" charset="0"/>
                          <a:cs typeface="Times New Roman" panose="02020603050405020304" pitchFamily="18" charset="0"/>
                        </a:rPr>
                        <a:t>Matriz de ciclos de servicios</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dirty="0">
                          <a:solidFill>
                            <a:schemeClr val="tx1"/>
                          </a:solidFill>
                          <a:effectLst/>
                          <a:latin typeface="+mj-lt"/>
                          <a:ea typeface="Times New Roman" panose="02020603050405020304" pitchFamily="18" charset="0"/>
                          <a:cs typeface="Times New Roman" panose="02020603050405020304" pitchFamily="18" charset="0"/>
                        </a:rPr>
                        <a:t>Cualitativo</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dirty="0">
                          <a:solidFill>
                            <a:schemeClr val="tx1"/>
                          </a:solidFill>
                          <a:effectLst/>
                          <a:latin typeface="+mj-lt"/>
                          <a:ea typeface="Times New Roman" panose="02020603050405020304" pitchFamily="18" charset="0"/>
                          <a:cs typeface="Times New Roman" panose="02020603050405020304" pitchFamily="18" charset="0"/>
                        </a:rPr>
                        <a:t>Dimensiones de calidad</a:t>
                      </a:r>
                      <a:endParaRPr lang="es-CO" sz="16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600" dirty="0">
                          <a:solidFill>
                            <a:schemeClr val="tx1"/>
                          </a:solidFill>
                          <a:effectLst/>
                          <a:latin typeface="+mj-lt"/>
                          <a:ea typeface="Times New Roman" panose="02020603050405020304" pitchFamily="18" charset="0"/>
                          <a:cs typeface="Times New Roman" panose="02020603050405020304" pitchFamily="18" charset="0"/>
                        </a:rPr>
                        <a:t>Tangibilidad</a:t>
                      </a:r>
                      <a:endParaRPr lang="es-CO" sz="16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600" dirty="0">
                          <a:solidFill>
                            <a:schemeClr val="tx1"/>
                          </a:solidFill>
                          <a:effectLst/>
                          <a:latin typeface="+mj-lt"/>
                          <a:ea typeface="Times New Roman" panose="02020603050405020304" pitchFamily="18" charset="0"/>
                          <a:cs typeface="Times New Roman" panose="02020603050405020304" pitchFamily="18" charset="0"/>
                        </a:rPr>
                        <a:t>Confiabilidad</a:t>
                      </a:r>
                      <a:endParaRPr lang="es-CO" sz="16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600" dirty="0">
                          <a:solidFill>
                            <a:schemeClr val="tx1"/>
                          </a:solidFill>
                          <a:effectLst/>
                          <a:latin typeface="+mj-lt"/>
                          <a:ea typeface="Times New Roman" panose="02020603050405020304" pitchFamily="18" charset="0"/>
                          <a:cs typeface="Times New Roman" panose="02020603050405020304" pitchFamily="18" charset="0"/>
                        </a:rPr>
                        <a:t>Cap. de respuesta</a:t>
                      </a:r>
                      <a:endParaRPr lang="es-CO" sz="16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600" dirty="0">
                          <a:solidFill>
                            <a:schemeClr val="tx1"/>
                          </a:solidFill>
                          <a:effectLst/>
                          <a:latin typeface="+mj-lt"/>
                          <a:ea typeface="Times New Roman" panose="02020603050405020304" pitchFamily="18" charset="0"/>
                          <a:cs typeface="Times New Roman" panose="02020603050405020304" pitchFamily="18" charset="0"/>
                        </a:rPr>
                        <a:t>Empatía</a:t>
                      </a:r>
                      <a:endParaRPr lang="es-CO" sz="16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600" dirty="0">
                          <a:solidFill>
                            <a:schemeClr val="tx1"/>
                          </a:solidFill>
                          <a:effectLst/>
                          <a:latin typeface="+mj-lt"/>
                          <a:ea typeface="Times New Roman" panose="02020603050405020304" pitchFamily="18" charset="0"/>
                          <a:cs typeface="Times New Roman" panose="02020603050405020304" pitchFamily="18" charset="0"/>
                        </a:rPr>
                        <a:t>Seguridad</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dirty="0">
                          <a:solidFill>
                            <a:schemeClr val="tx1"/>
                          </a:solidFill>
                          <a:effectLst/>
                          <a:latin typeface="+mj-lt"/>
                          <a:ea typeface="Times New Roman" panose="02020603050405020304" pitchFamily="18" charset="0"/>
                          <a:cs typeface="Times New Roman" panose="02020603050405020304" pitchFamily="18" charset="0"/>
                        </a:rPr>
                        <a:t>Observación directa</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18279755"/>
                  </a:ext>
                </a:extLst>
              </a:tr>
              <a:tr h="607482">
                <a:tc>
                  <a:txBody>
                    <a:bodyPr/>
                    <a:lstStyle/>
                    <a:p>
                      <a:pPr>
                        <a:lnSpc>
                          <a:spcPct val="107000"/>
                        </a:lnSpc>
                        <a:spcAft>
                          <a:spcPts val="0"/>
                        </a:spcAft>
                      </a:pPr>
                      <a:r>
                        <a:rPr lang="es-CO" sz="1600">
                          <a:solidFill>
                            <a:schemeClr val="tx1"/>
                          </a:solidFill>
                          <a:effectLst/>
                          <a:latin typeface="+mj-lt"/>
                          <a:ea typeface="Times New Roman" panose="02020603050405020304" pitchFamily="18" charset="0"/>
                          <a:cs typeface="Times New Roman" panose="02020603050405020304" pitchFamily="18" charset="0"/>
                        </a:rPr>
                        <a:t>Campaña de comunicación</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dirty="0">
                          <a:solidFill>
                            <a:schemeClr val="tx1"/>
                          </a:solidFill>
                          <a:effectLst/>
                          <a:latin typeface="+mj-lt"/>
                          <a:ea typeface="Times New Roman" panose="02020603050405020304" pitchFamily="18" charset="0"/>
                          <a:cs typeface="Times New Roman" panose="02020603050405020304" pitchFamily="18" charset="0"/>
                        </a:rPr>
                        <a:t>Cualitativo</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s-CO" sz="1600">
                          <a:solidFill>
                            <a:schemeClr val="tx1"/>
                          </a:solidFill>
                          <a:effectLst/>
                          <a:latin typeface="+mj-lt"/>
                          <a:ea typeface="Times New Roman" panose="02020603050405020304" pitchFamily="18" charset="0"/>
                          <a:cs typeface="Times New Roman" panose="02020603050405020304" pitchFamily="18" charset="0"/>
                        </a:rPr>
                        <a:t>Likes</a:t>
                      </a:r>
                      <a:endParaRPr lang="es-CO" sz="160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600">
                          <a:solidFill>
                            <a:schemeClr val="tx1"/>
                          </a:solidFill>
                          <a:effectLst/>
                          <a:latin typeface="+mj-lt"/>
                          <a:ea typeface="Times New Roman" panose="02020603050405020304" pitchFamily="18" charset="0"/>
                          <a:cs typeface="Times New Roman" panose="02020603050405020304" pitchFamily="18" charset="0"/>
                        </a:rPr>
                        <a:t>Vistas</a:t>
                      </a:r>
                      <a:endParaRPr lang="es-CO" sz="160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sz="1600">
                          <a:solidFill>
                            <a:schemeClr val="tx1"/>
                          </a:solidFill>
                          <a:effectLst/>
                          <a:latin typeface="+mj-lt"/>
                          <a:ea typeface="Times New Roman" panose="02020603050405020304" pitchFamily="18" charset="0"/>
                          <a:cs typeface="Times New Roman" panose="02020603050405020304" pitchFamily="18" charset="0"/>
                        </a:rPr>
                        <a:t>Comentarios</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dirty="0">
                          <a:solidFill>
                            <a:schemeClr val="tx1"/>
                          </a:solidFill>
                          <a:effectLst/>
                          <a:latin typeface="+mj-lt"/>
                          <a:ea typeface="Times New Roman" panose="02020603050405020304" pitchFamily="18" charset="0"/>
                          <a:cs typeface="Times New Roman" panose="02020603050405020304" pitchFamily="18" charset="0"/>
                        </a:rPr>
                        <a:t>Observación directa</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2413236505"/>
                  </a:ext>
                </a:extLst>
              </a:tr>
              <a:tr h="886712">
                <a:tc>
                  <a:txBody>
                    <a:bodyPr/>
                    <a:lstStyle/>
                    <a:p>
                      <a:pPr>
                        <a:lnSpc>
                          <a:spcPct val="107000"/>
                        </a:lnSpc>
                        <a:spcAft>
                          <a:spcPts val="0"/>
                        </a:spcAft>
                      </a:pPr>
                      <a:r>
                        <a:rPr lang="es-CO" sz="1600">
                          <a:solidFill>
                            <a:schemeClr val="tx1"/>
                          </a:solidFill>
                          <a:effectLst/>
                          <a:latin typeface="+mj-lt"/>
                          <a:ea typeface="Times New Roman" panose="02020603050405020304" pitchFamily="18" charset="0"/>
                          <a:cs typeface="Times New Roman" panose="02020603050405020304" pitchFamily="18" charset="0"/>
                        </a:rPr>
                        <a:t>Hojas de Control</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a:solidFill>
                            <a:schemeClr val="tx1"/>
                          </a:solidFill>
                          <a:effectLst/>
                          <a:latin typeface="+mj-lt"/>
                          <a:ea typeface="Times New Roman" panose="02020603050405020304" pitchFamily="18" charset="0"/>
                          <a:cs typeface="Times New Roman" panose="02020603050405020304" pitchFamily="18" charset="0"/>
                        </a:rPr>
                        <a:t>Cualitativo</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dirty="0">
                          <a:solidFill>
                            <a:schemeClr val="tx1"/>
                          </a:solidFill>
                          <a:effectLst/>
                          <a:latin typeface="+mj-lt"/>
                          <a:ea typeface="Times New Roman" panose="02020603050405020304" pitchFamily="18" charset="0"/>
                          <a:cs typeface="Times New Roman" panose="02020603050405020304" pitchFamily="18" charset="0"/>
                        </a:rPr>
                        <a:t>Respuestas cerradas (si – no)</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dirty="0">
                          <a:solidFill>
                            <a:schemeClr val="tx1"/>
                          </a:solidFill>
                          <a:effectLst/>
                          <a:latin typeface="+mj-lt"/>
                          <a:ea typeface="Times New Roman" panose="02020603050405020304" pitchFamily="18" charset="0"/>
                          <a:cs typeface="Times New Roman" panose="02020603050405020304" pitchFamily="18" charset="0"/>
                        </a:rPr>
                        <a:t>Estadística descriptiva (media, promedio, porcentaje)</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257460403"/>
                  </a:ext>
                </a:extLst>
              </a:tr>
              <a:tr h="1032807">
                <a:tc>
                  <a:txBody>
                    <a:bodyPr/>
                    <a:lstStyle/>
                    <a:p>
                      <a:pPr>
                        <a:lnSpc>
                          <a:spcPct val="107000"/>
                        </a:lnSpc>
                        <a:spcAft>
                          <a:spcPts val="0"/>
                        </a:spcAft>
                      </a:pPr>
                      <a:r>
                        <a:rPr lang="es-CO" sz="1600">
                          <a:solidFill>
                            <a:schemeClr val="tx1"/>
                          </a:solidFill>
                          <a:effectLst/>
                          <a:latin typeface="+mj-lt"/>
                          <a:ea typeface="Times New Roman" panose="02020603050405020304" pitchFamily="18" charset="0"/>
                          <a:cs typeface="Times New Roman" panose="02020603050405020304" pitchFamily="18" charset="0"/>
                        </a:rPr>
                        <a:t>Encuestas</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dirty="0" smtClean="0">
                          <a:solidFill>
                            <a:schemeClr val="tx1"/>
                          </a:solidFill>
                          <a:effectLst/>
                          <a:latin typeface="+mj-lt"/>
                          <a:ea typeface="Times New Roman" panose="02020603050405020304" pitchFamily="18" charset="0"/>
                          <a:cs typeface="Times New Roman" panose="02020603050405020304" pitchFamily="18" charset="0"/>
                        </a:rPr>
                        <a:t>Cuantitativo</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a:solidFill>
                            <a:schemeClr val="tx1"/>
                          </a:solidFill>
                          <a:effectLst/>
                          <a:latin typeface="+mj-lt"/>
                          <a:ea typeface="Times New Roman" panose="02020603050405020304" pitchFamily="18" charset="0"/>
                          <a:cs typeface="Times New Roman" panose="02020603050405020304" pitchFamily="18" charset="0"/>
                        </a:rPr>
                        <a:t>Escala de Likert </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dirty="0">
                          <a:solidFill>
                            <a:schemeClr val="tx1"/>
                          </a:solidFill>
                          <a:effectLst/>
                          <a:latin typeface="+mj-lt"/>
                          <a:ea typeface="Times New Roman" panose="02020603050405020304" pitchFamily="18" charset="0"/>
                          <a:cs typeface="Times New Roman" panose="02020603050405020304" pitchFamily="18" charset="0"/>
                        </a:rPr>
                        <a:t>Estadística inferencial,</a:t>
                      </a:r>
                      <a:endParaRPr lang="es-CO" sz="16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s-CO" sz="1600" dirty="0">
                          <a:solidFill>
                            <a:schemeClr val="tx1"/>
                          </a:solidFill>
                          <a:effectLst/>
                          <a:latin typeface="+mj-lt"/>
                          <a:ea typeface="Times New Roman" panose="02020603050405020304" pitchFamily="18" charset="0"/>
                          <a:cs typeface="Times New Roman" panose="02020603050405020304" pitchFamily="18" charset="0"/>
                        </a:rPr>
                        <a:t>Análisis de componentes principales no lineales</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59555996"/>
                  </a:ext>
                </a:extLst>
              </a:tr>
              <a:tr h="563349">
                <a:tc>
                  <a:txBody>
                    <a:bodyPr/>
                    <a:lstStyle/>
                    <a:p>
                      <a:pPr>
                        <a:lnSpc>
                          <a:spcPct val="107000"/>
                        </a:lnSpc>
                        <a:spcAft>
                          <a:spcPts val="0"/>
                        </a:spcAft>
                      </a:pPr>
                      <a:r>
                        <a:rPr lang="es-CO" sz="1600">
                          <a:solidFill>
                            <a:schemeClr val="tx1"/>
                          </a:solidFill>
                          <a:effectLst/>
                          <a:latin typeface="+mj-lt"/>
                          <a:ea typeface="Times New Roman" panose="02020603050405020304" pitchFamily="18" charset="0"/>
                          <a:cs typeface="Times New Roman" panose="02020603050405020304" pitchFamily="18" charset="0"/>
                        </a:rPr>
                        <a:t>Auditoria Interna de servicios</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a:solidFill>
                            <a:schemeClr val="tx1"/>
                          </a:solidFill>
                          <a:effectLst/>
                          <a:latin typeface="+mj-lt"/>
                          <a:ea typeface="Times New Roman" panose="02020603050405020304" pitchFamily="18" charset="0"/>
                          <a:cs typeface="Times New Roman" panose="02020603050405020304" pitchFamily="18" charset="0"/>
                        </a:rPr>
                        <a:t>Cualitativo</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a:solidFill>
                            <a:schemeClr val="tx1"/>
                          </a:solidFill>
                          <a:effectLst/>
                          <a:latin typeface="+mj-lt"/>
                          <a:ea typeface="Times New Roman" panose="02020603050405020304" pitchFamily="18" charset="0"/>
                          <a:cs typeface="Times New Roman" panose="02020603050405020304" pitchFamily="18" charset="0"/>
                        </a:rPr>
                        <a:t>Trato interpersonal</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nSpc>
                          <a:spcPct val="107000"/>
                        </a:lnSpc>
                        <a:spcAft>
                          <a:spcPts val="0"/>
                        </a:spcAft>
                      </a:pPr>
                      <a:r>
                        <a:rPr lang="es-CO" sz="1600" dirty="0">
                          <a:solidFill>
                            <a:schemeClr val="tx1"/>
                          </a:solidFill>
                          <a:effectLst/>
                          <a:latin typeface="+mj-lt"/>
                          <a:ea typeface="Times New Roman" panose="02020603050405020304" pitchFamily="18" charset="0"/>
                          <a:cs typeface="Times New Roman" panose="02020603050405020304" pitchFamily="18" charset="0"/>
                        </a:rPr>
                        <a:t>Observación directa</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634" marR="44634"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2803165594"/>
                  </a:ext>
                </a:extLst>
              </a:tr>
            </a:tbl>
          </a:graphicData>
        </a:graphic>
      </p:graphicFrame>
      <p:sp>
        <p:nvSpPr>
          <p:cNvPr id="2" name="Marcador de número de diapositiva 1"/>
          <p:cNvSpPr>
            <a:spLocks noGrp="1"/>
          </p:cNvSpPr>
          <p:nvPr>
            <p:ph type="sldNum" idx="12"/>
          </p:nvPr>
        </p:nvSpPr>
        <p:spPr/>
        <p:txBody>
          <a:bodyPr/>
          <a:lstStyle/>
          <a:p>
            <a:fld id="{00000000-1234-1234-1234-123412341234}" type="slidenum">
              <a:rPr lang="es-CO" smtClean="0"/>
              <a:pPr/>
              <a:t>16</a:t>
            </a:fld>
            <a:endParaRPr lang="es-CO"/>
          </a:p>
        </p:txBody>
      </p:sp>
    </p:spTree>
    <p:extLst>
      <p:ext uri="{BB962C8B-B14F-4D97-AF65-F5344CB8AC3E}">
        <p14:creationId xmlns:p14="http://schemas.microsoft.com/office/powerpoint/2010/main" val="198891970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12599" y="2447777"/>
            <a:ext cx="2887580" cy="3627555"/>
          </a:xfrm>
          <a:prstGeom prst="rect">
            <a:avLst/>
          </a:prstGeom>
        </p:spPr>
        <p:txBody>
          <a:bodyPr spcFirstLastPara="1" vert="horz" wrap="square" lIns="121900" tIns="121900" rIns="121900" bIns="121900" rtlCol="0" anchor="t" anchorCtr="0">
            <a:noAutofit/>
          </a:bodyPr>
          <a:lstStyle/>
          <a:p>
            <a:pPr algn="ctr"/>
            <a:r>
              <a:rPr lang="es-CO" sz="3600" b="1" dirty="0" smtClean="0"/>
              <a:t>POBLACION Y MUESTRA</a:t>
            </a:r>
            <a:endParaRPr sz="3600" b="1" dirty="0"/>
          </a:p>
        </p:txBody>
      </p:sp>
      <p:sp>
        <p:nvSpPr>
          <p:cNvPr id="212" name="Google Shape;212;p25"/>
          <p:cNvSpPr txBox="1">
            <a:spLocks noGrp="1"/>
          </p:cNvSpPr>
          <p:nvPr>
            <p:ph type="body" idx="1"/>
          </p:nvPr>
        </p:nvSpPr>
        <p:spPr>
          <a:xfrm>
            <a:off x="3469728" y="725093"/>
            <a:ext cx="3648077" cy="3668855"/>
          </a:xfrm>
          <a:prstGeom prst="rect">
            <a:avLst/>
          </a:prstGeom>
        </p:spPr>
        <p:txBody>
          <a:bodyPr spcFirstLastPara="1" vert="horz" wrap="square" lIns="121900" tIns="121900" rIns="121900" bIns="121900" rtlCol="0" anchor="t" anchorCtr="0">
            <a:noAutofit/>
          </a:bodyPr>
          <a:lstStyle/>
          <a:p>
            <a:pPr marL="228594" indent="-228594" algn="just"/>
            <a:endParaRPr lang="es-EC" sz="1467" dirty="0"/>
          </a:p>
          <a:p>
            <a:pPr marL="228594" indent="-228594" algn="just"/>
            <a:endParaRPr lang="es-EC" sz="1467" dirty="0"/>
          </a:p>
          <a:p>
            <a:pPr marL="228594" indent="-228594" algn="just"/>
            <a:endParaRPr lang="es-EC" sz="1467" dirty="0"/>
          </a:p>
          <a:p>
            <a:pPr marL="0" indent="0" algn="just">
              <a:buNone/>
            </a:pPr>
            <a:endParaRPr lang="es-EC" sz="1467"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6639952" y="235525"/>
            <a:ext cx="5078436"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Técnica de Recolección  de datos para Tamaño de Población</a:t>
            </a:r>
            <a:endParaRPr lang="es-EC" sz="1867" b="1" dirty="0">
              <a:solidFill>
                <a:schemeClr val="tx1"/>
              </a:solidFill>
              <a:latin typeface="Nunito Sans" panose="020B060402020202020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ángulo 1"/>
              <p:cNvSpPr/>
              <p:nvPr/>
            </p:nvSpPr>
            <p:spPr>
              <a:xfrm>
                <a:off x="6379877" y="5677673"/>
                <a:ext cx="2928429" cy="694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mtClean="0">
                          <a:latin typeface="Cambria Math" panose="02040503050406030204" pitchFamily="18" charset="0"/>
                        </a:rPr>
                        <m:t>=</m:t>
                      </m:r>
                      <m:f>
                        <m:fPr>
                          <m:ctrlPr>
                            <a:rPr lang="es-CO" i="1">
                              <a:latin typeface="Cambria Math" panose="02040503050406030204" pitchFamily="18" charset="0"/>
                            </a:rPr>
                          </m:ctrlPr>
                        </m:fPr>
                        <m:num>
                          <m:r>
                            <a:rPr lang="es-CO" i="1">
                              <a:latin typeface="Cambria Math" panose="02040503050406030204" pitchFamily="18" charset="0"/>
                            </a:rPr>
                            <m:t>𝑁</m:t>
                          </m:r>
                          <m:r>
                            <a:rPr lang="es-CO" i="0">
                              <a:latin typeface="Cambria Math" panose="02040503050406030204" pitchFamily="18" charset="0"/>
                            </a:rPr>
                            <m:t>∗</m:t>
                          </m:r>
                          <m:sSup>
                            <m:sSupPr>
                              <m:ctrlPr>
                                <a:rPr lang="es-CO" i="1">
                                  <a:latin typeface="Cambria Math" panose="02040503050406030204" pitchFamily="18" charset="0"/>
                                </a:rPr>
                              </m:ctrlPr>
                            </m:sSupPr>
                            <m:e>
                              <m:r>
                                <a:rPr lang="es-CO" i="1">
                                  <a:latin typeface="Cambria Math" panose="02040503050406030204" pitchFamily="18" charset="0"/>
                                </a:rPr>
                                <m:t>𝑍</m:t>
                              </m:r>
                            </m:e>
                            <m:sup>
                              <m:r>
                                <a:rPr lang="es-CO" i="0">
                                  <a:latin typeface="Cambria Math" panose="02040503050406030204" pitchFamily="18" charset="0"/>
                                </a:rPr>
                                <m:t>2</m:t>
                              </m:r>
                            </m:sup>
                          </m:sSup>
                          <m:r>
                            <a:rPr lang="es-CO" i="0">
                              <a:latin typeface="Cambria Math" panose="02040503050406030204" pitchFamily="18" charset="0"/>
                            </a:rPr>
                            <m:t>∗</m:t>
                          </m:r>
                          <m:r>
                            <a:rPr lang="es-CO" i="1">
                              <a:latin typeface="Cambria Math" panose="02040503050406030204" pitchFamily="18" charset="0"/>
                            </a:rPr>
                            <m:t>𝑝</m:t>
                          </m:r>
                          <m:r>
                            <a:rPr lang="es-CO" i="0">
                              <a:latin typeface="Cambria Math" panose="02040503050406030204" pitchFamily="18" charset="0"/>
                            </a:rPr>
                            <m:t>∗</m:t>
                          </m:r>
                          <m:r>
                            <a:rPr lang="es-CO" i="1">
                              <a:latin typeface="Cambria Math" panose="02040503050406030204" pitchFamily="18" charset="0"/>
                            </a:rPr>
                            <m:t>𝑞</m:t>
                          </m:r>
                        </m:num>
                        <m:den>
                          <m:sSup>
                            <m:sSupPr>
                              <m:ctrlPr>
                                <a:rPr lang="es-CO" i="1">
                                  <a:latin typeface="Cambria Math" panose="02040503050406030204" pitchFamily="18" charset="0"/>
                                </a:rPr>
                              </m:ctrlPr>
                            </m:sSupPr>
                            <m:e>
                              <m:r>
                                <a:rPr lang="es-CO" i="1">
                                  <a:latin typeface="Cambria Math" panose="02040503050406030204" pitchFamily="18" charset="0"/>
                                </a:rPr>
                                <m:t>𝑑</m:t>
                              </m:r>
                            </m:e>
                            <m:sup>
                              <m:r>
                                <a:rPr lang="es-CO" i="0">
                                  <a:latin typeface="Cambria Math" panose="02040503050406030204" pitchFamily="18" charset="0"/>
                                </a:rPr>
                                <m:t>2</m:t>
                              </m:r>
                            </m:sup>
                          </m:sSup>
                          <m:r>
                            <a:rPr lang="es-CO" i="0">
                              <a:latin typeface="Cambria Math" panose="02040503050406030204" pitchFamily="18" charset="0"/>
                            </a:rPr>
                            <m:t>∗</m:t>
                          </m:r>
                          <m:d>
                            <m:dPr>
                              <m:ctrlPr>
                                <a:rPr lang="es-CO" i="1">
                                  <a:latin typeface="Cambria Math" panose="02040503050406030204" pitchFamily="18" charset="0"/>
                                </a:rPr>
                              </m:ctrlPr>
                            </m:dPr>
                            <m:e>
                              <m:r>
                                <a:rPr lang="es-CO" i="1">
                                  <a:latin typeface="Cambria Math" panose="02040503050406030204" pitchFamily="18" charset="0"/>
                                </a:rPr>
                                <m:t>𝑁</m:t>
                              </m:r>
                              <m:r>
                                <a:rPr lang="es-CO" i="0">
                                  <a:latin typeface="Cambria Math" panose="02040503050406030204" pitchFamily="18" charset="0"/>
                                </a:rPr>
                                <m:t>−1</m:t>
                              </m:r>
                            </m:e>
                          </m:d>
                          <m:r>
                            <a:rPr lang="es-CO" i="0">
                              <a:latin typeface="Cambria Math" panose="02040503050406030204" pitchFamily="18" charset="0"/>
                            </a:rPr>
                            <m:t>+</m:t>
                          </m:r>
                          <m:sSup>
                            <m:sSupPr>
                              <m:ctrlPr>
                                <a:rPr lang="es-CO" i="1">
                                  <a:latin typeface="Cambria Math" panose="02040503050406030204" pitchFamily="18" charset="0"/>
                                </a:rPr>
                              </m:ctrlPr>
                            </m:sSupPr>
                            <m:e>
                              <m:r>
                                <a:rPr lang="es-CO" i="1">
                                  <a:latin typeface="Cambria Math" panose="02040503050406030204" pitchFamily="18" charset="0"/>
                                </a:rPr>
                                <m:t>𝑍</m:t>
                              </m:r>
                            </m:e>
                            <m:sup>
                              <m:r>
                                <a:rPr lang="es-CO" i="0">
                                  <a:latin typeface="Cambria Math" panose="02040503050406030204" pitchFamily="18" charset="0"/>
                                </a:rPr>
                                <m:t>2</m:t>
                              </m:r>
                            </m:sup>
                          </m:sSup>
                          <m:r>
                            <a:rPr lang="es-CO" i="0">
                              <a:latin typeface="Cambria Math" panose="02040503050406030204" pitchFamily="18" charset="0"/>
                            </a:rPr>
                            <m:t>∗</m:t>
                          </m:r>
                          <m:r>
                            <a:rPr lang="es-CO" i="1">
                              <a:latin typeface="Cambria Math" panose="02040503050406030204" pitchFamily="18" charset="0"/>
                            </a:rPr>
                            <m:t>𝑝</m:t>
                          </m:r>
                          <m:r>
                            <a:rPr lang="es-CO" i="0">
                              <a:latin typeface="Cambria Math" panose="02040503050406030204" pitchFamily="18" charset="0"/>
                            </a:rPr>
                            <m:t>∗</m:t>
                          </m:r>
                          <m:r>
                            <a:rPr lang="es-CO" i="1">
                              <a:latin typeface="Cambria Math" panose="02040503050406030204" pitchFamily="18" charset="0"/>
                            </a:rPr>
                            <m:t>𝑞</m:t>
                          </m:r>
                        </m:den>
                      </m:f>
                    </m:oMath>
                  </m:oMathPara>
                </a14:m>
                <a:endParaRPr lang="es-CO" dirty="0"/>
              </a:p>
            </p:txBody>
          </p:sp>
        </mc:Choice>
        <mc:Fallback xmlns="">
          <p:sp>
            <p:nvSpPr>
              <p:cNvPr id="2" name="Rectángulo 1"/>
              <p:cNvSpPr>
                <a:spLocks noRot="1" noChangeAspect="1" noMove="1" noResize="1" noEditPoints="1" noAdjustHandles="1" noChangeArrowheads="1" noChangeShapeType="1" noTextEdit="1"/>
              </p:cNvSpPr>
              <p:nvPr/>
            </p:nvSpPr>
            <p:spPr>
              <a:xfrm>
                <a:off x="6379877" y="5677673"/>
                <a:ext cx="2928429" cy="694806"/>
              </a:xfrm>
              <a:prstGeom prst="rect">
                <a:avLst/>
              </a:prstGeom>
              <a:blipFill>
                <a:blip r:embed="rId3"/>
                <a:stretch>
                  <a:fillRect/>
                </a:stretch>
              </a:blipFill>
            </p:spPr>
            <p:txBody>
              <a:bodyPr/>
              <a:lstStyle/>
              <a:p>
                <a:r>
                  <a:rPr lang="es-CO">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4100495742"/>
              </p:ext>
            </p:extLst>
          </p:nvPr>
        </p:nvGraphicFramePr>
        <p:xfrm>
          <a:off x="3743360" y="1171847"/>
          <a:ext cx="8201465" cy="4059072"/>
        </p:xfrm>
        <a:graphic>
          <a:graphicData uri="http://schemas.openxmlformats.org/drawingml/2006/table">
            <a:tbl>
              <a:tblPr firstRow="1" firstCol="1" bandRow="1"/>
              <a:tblGrid>
                <a:gridCol w="1419622">
                  <a:extLst>
                    <a:ext uri="{9D8B030D-6E8A-4147-A177-3AD203B41FA5}">
                      <a16:colId xmlns:a16="http://schemas.microsoft.com/office/drawing/2014/main" val="1440960259"/>
                    </a:ext>
                  </a:extLst>
                </a:gridCol>
                <a:gridCol w="1572602">
                  <a:extLst>
                    <a:ext uri="{9D8B030D-6E8A-4147-A177-3AD203B41FA5}">
                      <a16:colId xmlns:a16="http://schemas.microsoft.com/office/drawing/2014/main" val="320056195"/>
                    </a:ext>
                  </a:extLst>
                </a:gridCol>
                <a:gridCol w="1165183">
                  <a:extLst>
                    <a:ext uri="{9D8B030D-6E8A-4147-A177-3AD203B41FA5}">
                      <a16:colId xmlns:a16="http://schemas.microsoft.com/office/drawing/2014/main" val="3853356014"/>
                    </a:ext>
                  </a:extLst>
                </a:gridCol>
                <a:gridCol w="1572602">
                  <a:extLst>
                    <a:ext uri="{9D8B030D-6E8A-4147-A177-3AD203B41FA5}">
                      <a16:colId xmlns:a16="http://schemas.microsoft.com/office/drawing/2014/main" val="3901723371"/>
                    </a:ext>
                  </a:extLst>
                </a:gridCol>
                <a:gridCol w="1235728">
                  <a:extLst>
                    <a:ext uri="{9D8B030D-6E8A-4147-A177-3AD203B41FA5}">
                      <a16:colId xmlns:a16="http://schemas.microsoft.com/office/drawing/2014/main" val="1932586740"/>
                    </a:ext>
                  </a:extLst>
                </a:gridCol>
                <a:gridCol w="1235728">
                  <a:extLst>
                    <a:ext uri="{9D8B030D-6E8A-4147-A177-3AD203B41FA5}">
                      <a16:colId xmlns:a16="http://schemas.microsoft.com/office/drawing/2014/main" val="2212045280"/>
                    </a:ext>
                  </a:extLst>
                </a:gridCol>
              </a:tblGrid>
              <a:tr h="624474">
                <a:tc>
                  <a:txBody>
                    <a:bodyPr/>
                    <a:lstStyle/>
                    <a:p>
                      <a:pPr algn="ctr">
                        <a:lnSpc>
                          <a:spcPct val="107000"/>
                        </a:lnSpc>
                        <a:spcAft>
                          <a:spcPts val="0"/>
                        </a:spcAft>
                      </a:pPr>
                      <a:r>
                        <a:rPr lang="es-CO" sz="1600" b="1" dirty="0">
                          <a:effectLst/>
                          <a:latin typeface="+mj-lt"/>
                          <a:ea typeface="Times New Roman" panose="02020603050405020304" pitchFamily="18" charset="0"/>
                          <a:cs typeface="Times New Roman" panose="02020603050405020304" pitchFamily="18" charset="0"/>
                        </a:rPr>
                        <a:t>Población</a:t>
                      </a:r>
                      <a:endParaRPr lang="es-CO" sz="20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7000"/>
                        </a:lnSpc>
                        <a:spcAft>
                          <a:spcPts val="0"/>
                        </a:spcAft>
                      </a:pPr>
                      <a:r>
                        <a:rPr lang="es-CO" sz="1600" b="1" dirty="0">
                          <a:effectLst/>
                          <a:latin typeface="+mj-lt"/>
                          <a:ea typeface="Times New Roman" panose="02020603050405020304" pitchFamily="18" charset="0"/>
                          <a:cs typeface="Times New Roman" panose="02020603050405020304" pitchFamily="18" charset="0"/>
                        </a:rPr>
                        <a:t>Estrato Sedes</a:t>
                      </a:r>
                      <a:endParaRPr lang="es-CO" sz="20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7000"/>
                        </a:lnSpc>
                        <a:spcAft>
                          <a:spcPts val="0"/>
                        </a:spcAft>
                      </a:pPr>
                      <a:r>
                        <a:rPr lang="es-CO" sz="1600" b="1" dirty="0">
                          <a:effectLst/>
                          <a:latin typeface="+mj-lt"/>
                          <a:ea typeface="Times New Roman" panose="02020603050405020304" pitchFamily="18" charset="0"/>
                          <a:cs typeface="Times New Roman" panose="02020603050405020304" pitchFamily="18" charset="0"/>
                        </a:rPr>
                        <a:t>Estrato carreras</a:t>
                      </a:r>
                      <a:endParaRPr lang="es-CO" sz="20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7000"/>
                        </a:lnSpc>
                        <a:spcAft>
                          <a:spcPts val="0"/>
                        </a:spcAft>
                      </a:pPr>
                      <a:r>
                        <a:rPr lang="es-CO" sz="1600" b="1" dirty="0">
                          <a:effectLst/>
                          <a:latin typeface="+mj-lt"/>
                          <a:ea typeface="Times New Roman" panose="02020603050405020304" pitchFamily="18" charset="0"/>
                          <a:cs typeface="Times New Roman" panose="02020603050405020304" pitchFamily="18" charset="0"/>
                        </a:rPr>
                        <a:t>Tamaño de población</a:t>
                      </a:r>
                      <a:endParaRPr lang="es-CO" sz="20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7000"/>
                        </a:lnSpc>
                        <a:spcAft>
                          <a:spcPts val="0"/>
                        </a:spcAft>
                      </a:pPr>
                      <a:r>
                        <a:rPr lang="es-CO" sz="1600" b="1" dirty="0">
                          <a:effectLst/>
                          <a:latin typeface="+mj-lt"/>
                          <a:ea typeface="Times New Roman" panose="02020603050405020304" pitchFamily="18" charset="0"/>
                          <a:cs typeface="Times New Roman" panose="02020603050405020304" pitchFamily="18" charset="0"/>
                        </a:rPr>
                        <a:t>Censo</a:t>
                      </a:r>
                      <a:endParaRPr lang="es-CO" sz="20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7000"/>
                        </a:lnSpc>
                        <a:spcAft>
                          <a:spcPts val="0"/>
                        </a:spcAft>
                      </a:pPr>
                      <a:r>
                        <a:rPr lang="es-CO" sz="1600" b="1" dirty="0">
                          <a:effectLst/>
                          <a:latin typeface="+mj-lt"/>
                          <a:ea typeface="Times New Roman" panose="02020603050405020304" pitchFamily="18" charset="0"/>
                          <a:cs typeface="Times New Roman" panose="02020603050405020304" pitchFamily="18" charset="0"/>
                        </a:rPr>
                        <a:t>Muestreo</a:t>
                      </a:r>
                      <a:endParaRPr lang="es-CO" sz="20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965646311"/>
                  </a:ext>
                </a:extLst>
              </a:tr>
              <a:tr h="312236">
                <a:tc rowSpan="4">
                  <a:txBody>
                    <a:bodyPr/>
                    <a:lstStyle/>
                    <a:p>
                      <a:pPr>
                        <a:lnSpc>
                          <a:spcPct val="107000"/>
                        </a:lnSpc>
                        <a:spcAft>
                          <a:spcPts val="0"/>
                        </a:spcAft>
                      </a:pPr>
                      <a:r>
                        <a:rPr lang="es-CO" sz="1600" dirty="0" smtClean="0">
                          <a:effectLst/>
                          <a:latin typeface="+mj-lt"/>
                          <a:ea typeface="Times New Roman" panose="02020603050405020304" pitchFamily="18" charset="0"/>
                          <a:cs typeface="Times New Roman" panose="02020603050405020304" pitchFamily="18" charset="0"/>
                        </a:rPr>
                        <a:t>Grado</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Sangolquí</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4">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SI</a:t>
                      </a:r>
                      <a:endParaRPr lang="es-CO"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Grande</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 </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mj-lt"/>
                          <a:ea typeface="Times New Roman" panose="02020603050405020304" pitchFamily="18" charset="0"/>
                          <a:cs typeface="Times New Roman" panose="02020603050405020304" pitchFamily="18" charset="0"/>
                        </a:rPr>
                        <a:t>X</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82811290"/>
                  </a:ext>
                </a:extLst>
              </a:tr>
              <a:tr h="312236">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Latacunga</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Grande</a:t>
                      </a:r>
                      <a:endParaRPr lang="es-CO"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 </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mj-lt"/>
                          <a:ea typeface="Times New Roman" panose="02020603050405020304" pitchFamily="18" charset="0"/>
                          <a:cs typeface="Times New Roman" panose="02020603050405020304" pitchFamily="18" charset="0"/>
                        </a:rPr>
                        <a:t>X</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35572269"/>
                  </a:ext>
                </a:extLst>
              </a:tr>
              <a:tr h="312236">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El Prado</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Grande</a:t>
                      </a:r>
                      <a:endParaRPr lang="es-CO"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 </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mj-lt"/>
                          <a:ea typeface="Times New Roman" panose="02020603050405020304" pitchFamily="18" charset="0"/>
                          <a:cs typeface="Times New Roman" panose="02020603050405020304" pitchFamily="18" charset="0"/>
                        </a:rPr>
                        <a:t>X</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61077534"/>
                  </a:ext>
                </a:extLst>
              </a:tr>
              <a:tr h="312236">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Santo Domingo</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Grande</a:t>
                      </a:r>
                      <a:endParaRPr lang="es-CO"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 </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mj-lt"/>
                          <a:ea typeface="Times New Roman" panose="02020603050405020304" pitchFamily="18" charset="0"/>
                          <a:cs typeface="Times New Roman" panose="02020603050405020304" pitchFamily="18" charset="0"/>
                        </a:rPr>
                        <a:t>X</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475763"/>
                  </a:ext>
                </a:extLst>
              </a:tr>
              <a:tr h="312236">
                <a:tc rowSpan="3">
                  <a:txBody>
                    <a:bodyPr/>
                    <a:lstStyle/>
                    <a:p>
                      <a:pP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Centro de Idiomas</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Inca</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3">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NO</a:t>
                      </a:r>
                      <a:endParaRPr lang="es-CO"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Grande</a:t>
                      </a:r>
                      <a:endParaRPr lang="es-CO"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 </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mj-lt"/>
                          <a:ea typeface="Times New Roman" panose="02020603050405020304" pitchFamily="18" charset="0"/>
                          <a:cs typeface="Times New Roman" panose="02020603050405020304" pitchFamily="18" charset="0"/>
                        </a:rPr>
                        <a:t>X</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69051902"/>
                  </a:ext>
                </a:extLst>
              </a:tr>
              <a:tr h="312236">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Sangolquí</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Grande</a:t>
                      </a:r>
                      <a:endParaRPr lang="es-CO"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 </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mj-lt"/>
                          <a:ea typeface="Times New Roman" panose="02020603050405020304" pitchFamily="18" charset="0"/>
                          <a:cs typeface="Times New Roman" panose="02020603050405020304" pitchFamily="18" charset="0"/>
                        </a:rPr>
                        <a:t>X</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90312302"/>
                  </a:ext>
                </a:extLst>
              </a:tr>
              <a:tr h="312236">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Latacunga</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Grande</a:t>
                      </a:r>
                      <a:endParaRPr lang="es-CO"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 </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mj-lt"/>
                          <a:ea typeface="Times New Roman" panose="02020603050405020304" pitchFamily="18" charset="0"/>
                          <a:cs typeface="Times New Roman" panose="02020603050405020304" pitchFamily="18" charset="0"/>
                        </a:rPr>
                        <a:t>X</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385229"/>
                  </a:ext>
                </a:extLst>
              </a:tr>
              <a:tr h="312236">
                <a:tc rowSpan="2">
                  <a:txBody>
                    <a:bodyPr/>
                    <a:lstStyle/>
                    <a:p>
                      <a:pP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Centro de Educación Continua</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Nivelación</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2">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NO</a:t>
                      </a:r>
                      <a:endParaRPr lang="es-CO"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Pequeño</a:t>
                      </a:r>
                      <a:endParaRPr lang="es-CO" sz="20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X</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mj-lt"/>
                          <a:ea typeface="Times New Roman" panose="02020603050405020304" pitchFamily="18" charset="0"/>
                          <a:cs typeface="Times New Roman" panose="02020603050405020304" pitchFamily="18" charset="0"/>
                        </a:rPr>
                        <a:t> </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04891220"/>
                  </a:ext>
                </a:extLst>
              </a:tr>
              <a:tr h="624474">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Cursos Externos</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Pequeño</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X</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mj-lt"/>
                          <a:ea typeface="Times New Roman" panose="02020603050405020304" pitchFamily="18" charset="0"/>
                          <a:cs typeface="Times New Roman" panose="02020603050405020304" pitchFamily="18" charset="0"/>
                        </a:rPr>
                        <a:t> </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355090"/>
                  </a:ext>
                </a:extLst>
              </a:tr>
              <a:tr h="312236">
                <a:tc>
                  <a:txBody>
                    <a:bodyPr/>
                    <a:lstStyle/>
                    <a:p>
                      <a:pP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Posgrado</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Sangolquí</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NO</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Pequeño</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mj-lt"/>
                          <a:ea typeface="Times New Roman" panose="02020603050405020304" pitchFamily="18" charset="0"/>
                          <a:cs typeface="Times New Roman" panose="02020603050405020304" pitchFamily="18" charset="0"/>
                        </a:rPr>
                        <a:t>X</a:t>
                      </a:r>
                      <a:endParaRPr lang="es-CO" sz="20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mj-lt"/>
                          <a:ea typeface="Times New Roman" panose="02020603050405020304" pitchFamily="18" charset="0"/>
                          <a:cs typeface="Times New Roman" panose="02020603050405020304" pitchFamily="18" charset="0"/>
                        </a:rPr>
                        <a:t> </a:t>
                      </a:r>
                      <a:endParaRPr lang="es-CO"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616341"/>
                  </a:ext>
                </a:extLst>
              </a:tr>
            </a:tbl>
          </a:graphicData>
        </a:graphic>
      </p:graphicFrame>
      <p:sp>
        <p:nvSpPr>
          <p:cNvPr id="10" name="Título 1">
            <a:extLst>
              <a:ext uri="{FF2B5EF4-FFF2-40B4-BE49-F238E27FC236}">
                <a16:creationId xmlns:a16="http://schemas.microsoft.com/office/drawing/2014/main" id="{9360CC1C-6CC7-4FAD-84B5-ED2091CDE552}"/>
              </a:ext>
            </a:extLst>
          </p:cNvPr>
          <p:cNvSpPr txBox="1">
            <a:spLocks/>
          </p:cNvSpPr>
          <p:nvPr/>
        </p:nvSpPr>
        <p:spPr>
          <a:xfrm>
            <a:off x="4811149" y="5759172"/>
            <a:ext cx="1450443"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Fórmula</a:t>
            </a:r>
            <a:endParaRPr lang="es-EC" sz="1867" b="1" dirty="0">
              <a:solidFill>
                <a:schemeClr val="tx1"/>
              </a:solidFill>
              <a:latin typeface="Nunito Sans" panose="020B0604020202020204" charset="0"/>
              <a:cs typeface="Times New Roman" panose="02020603050405020304" pitchFamily="18" charset="0"/>
            </a:endParaRPr>
          </a:p>
        </p:txBody>
      </p:sp>
      <p:sp>
        <p:nvSpPr>
          <p:cNvPr id="3" name="Marcador de número de diapositiva 2"/>
          <p:cNvSpPr>
            <a:spLocks noGrp="1"/>
          </p:cNvSpPr>
          <p:nvPr>
            <p:ph type="sldNum" idx="12"/>
          </p:nvPr>
        </p:nvSpPr>
        <p:spPr/>
        <p:txBody>
          <a:bodyPr/>
          <a:lstStyle/>
          <a:p>
            <a:fld id="{00000000-1234-1234-1234-123412341234}" type="slidenum">
              <a:rPr lang="es-CO" smtClean="0"/>
              <a:pPr/>
              <a:t>17</a:t>
            </a:fld>
            <a:endParaRPr lang="es-CO"/>
          </a:p>
        </p:txBody>
      </p:sp>
    </p:spTree>
    <p:extLst>
      <p:ext uri="{BB962C8B-B14F-4D97-AF65-F5344CB8AC3E}">
        <p14:creationId xmlns:p14="http://schemas.microsoft.com/office/powerpoint/2010/main" val="93707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54804" y="2082019"/>
            <a:ext cx="2728400" cy="3768231"/>
          </a:xfrm>
        </p:spPr>
        <p:txBody>
          <a:bodyPr/>
          <a:lstStyle/>
          <a:p>
            <a:pPr algn="ctr"/>
            <a:r>
              <a:rPr lang="es-CO" b="1" dirty="0" smtClean="0"/>
              <a:t>TAMAÑO DE LA MUESTRA</a:t>
            </a:r>
            <a:endParaRPr lang="es-CO" b="1" dirty="0"/>
          </a:p>
        </p:txBody>
      </p:sp>
      <p:graphicFrame>
        <p:nvGraphicFramePr>
          <p:cNvPr id="7" name="Tabla 6"/>
          <p:cNvGraphicFramePr>
            <a:graphicFrameLocks noGrp="1"/>
          </p:cNvGraphicFramePr>
          <p:nvPr>
            <p:extLst/>
          </p:nvPr>
        </p:nvGraphicFramePr>
        <p:xfrm>
          <a:off x="3868616" y="923011"/>
          <a:ext cx="8004516" cy="5176722"/>
        </p:xfrm>
        <a:graphic>
          <a:graphicData uri="http://schemas.openxmlformats.org/drawingml/2006/table">
            <a:tbl>
              <a:tblPr firstRow="1" firstCol="1" bandRow="1">
                <a:tableStyleId>{17292A2E-F333-43FB-9621-5CBBE7FDCDCB}</a:tableStyleId>
              </a:tblPr>
              <a:tblGrid>
                <a:gridCol w="855409">
                  <a:extLst>
                    <a:ext uri="{9D8B030D-6E8A-4147-A177-3AD203B41FA5}">
                      <a16:colId xmlns:a16="http://schemas.microsoft.com/office/drawing/2014/main" val="638615174"/>
                    </a:ext>
                  </a:extLst>
                </a:gridCol>
                <a:gridCol w="3509681">
                  <a:extLst>
                    <a:ext uri="{9D8B030D-6E8A-4147-A177-3AD203B41FA5}">
                      <a16:colId xmlns:a16="http://schemas.microsoft.com/office/drawing/2014/main" val="2801712968"/>
                    </a:ext>
                  </a:extLst>
                </a:gridCol>
                <a:gridCol w="755318">
                  <a:extLst>
                    <a:ext uri="{9D8B030D-6E8A-4147-A177-3AD203B41FA5}">
                      <a16:colId xmlns:a16="http://schemas.microsoft.com/office/drawing/2014/main" val="3797516741"/>
                    </a:ext>
                  </a:extLst>
                </a:gridCol>
                <a:gridCol w="787754">
                  <a:extLst>
                    <a:ext uri="{9D8B030D-6E8A-4147-A177-3AD203B41FA5}">
                      <a16:colId xmlns:a16="http://schemas.microsoft.com/office/drawing/2014/main" val="3227175423"/>
                    </a:ext>
                  </a:extLst>
                </a:gridCol>
                <a:gridCol w="808144">
                  <a:extLst>
                    <a:ext uri="{9D8B030D-6E8A-4147-A177-3AD203B41FA5}">
                      <a16:colId xmlns:a16="http://schemas.microsoft.com/office/drawing/2014/main" val="998018527"/>
                    </a:ext>
                  </a:extLst>
                </a:gridCol>
                <a:gridCol w="483773">
                  <a:extLst>
                    <a:ext uri="{9D8B030D-6E8A-4147-A177-3AD203B41FA5}">
                      <a16:colId xmlns:a16="http://schemas.microsoft.com/office/drawing/2014/main" val="358431516"/>
                    </a:ext>
                  </a:extLst>
                </a:gridCol>
                <a:gridCol w="804437">
                  <a:extLst>
                    <a:ext uri="{9D8B030D-6E8A-4147-A177-3AD203B41FA5}">
                      <a16:colId xmlns:a16="http://schemas.microsoft.com/office/drawing/2014/main" val="3713469600"/>
                    </a:ext>
                  </a:extLst>
                </a:gridCol>
              </a:tblGrid>
              <a:tr h="251295">
                <a:tc gridSpan="7">
                  <a:txBody>
                    <a:bodyPr/>
                    <a:lstStyle/>
                    <a:p>
                      <a:pPr algn="ctr">
                        <a:lnSpc>
                          <a:spcPct val="107000"/>
                        </a:lnSpc>
                        <a:spcAft>
                          <a:spcPts val="0"/>
                        </a:spcAft>
                      </a:pPr>
                      <a:r>
                        <a:rPr lang="es-EC" sz="1400" b="1" dirty="0">
                          <a:solidFill>
                            <a:schemeClr val="tx1"/>
                          </a:solidFill>
                          <a:effectLst/>
                          <a:latin typeface="+mj-lt"/>
                        </a:rPr>
                        <a:t>CAMPUS SANGOLQUI</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89252382"/>
                  </a:ext>
                </a:extLst>
              </a:tr>
              <a:tr h="251295">
                <a:tc>
                  <a:txBody>
                    <a:bodyPr/>
                    <a:lstStyle/>
                    <a:p>
                      <a:pPr algn="ctr">
                        <a:lnSpc>
                          <a:spcPct val="107000"/>
                        </a:lnSpc>
                        <a:spcAft>
                          <a:spcPts val="0"/>
                        </a:spcAft>
                      </a:pPr>
                      <a:r>
                        <a:rPr lang="es-EC" sz="1400" b="1" dirty="0">
                          <a:effectLst/>
                          <a:latin typeface="+mj-lt"/>
                        </a:rPr>
                        <a:t>Estratos</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latin typeface="+mj-lt"/>
                        </a:rPr>
                        <a:t>Carreras</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latin typeface="+mj-lt"/>
                        </a:rPr>
                        <a:t>P</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latin typeface="+mj-lt"/>
                        </a:rPr>
                        <a:t># </a:t>
                      </a:r>
                      <a:r>
                        <a:rPr lang="es-EC" sz="1400" b="1" dirty="0" err="1">
                          <a:effectLst/>
                          <a:latin typeface="+mj-lt"/>
                        </a:rPr>
                        <a:t>Elem</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err="1">
                          <a:effectLst/>
                          <a:latin typeface="+mj-lt"/>
                        </a:rPr>
                        <a:t>Part</a:t>
                      </a:r>
                      <a:r>
                        <a:rPr lang="es-EC" sz="1400" b="1" dirty="0">
                          <a:effectLst/>
                          <a:latin typeface="+mj-lt"/>
                        </a:rPr>
                        <a:t> %</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latin typeface="+mj-lt"/>
                        </a:rPr>
                        <a:t>M</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err="1">
                          <a:effectLst/>
                          <a:latin typeface="+mj-lt"/>
                        </a:rPr>
                        <a:t>Propor</a:t>
                      </a:r>
                      <a:r>
                        <a:rPr lang="es-EC" sz="1400" b="1" dirty="0">
                          <a:effectLst/>
                          <a:latin typeface="+mj-lt"/>
                        </a:rPr>
                        <a:t>.</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44070529"/>
                  </a:ext>
                </a:extLst>
              </a:tr>
              <a:tr h="251295">
                <a:tc>
                  <a:txBody>
                    <a:bodyPr/>
                    <a:lstStyle/>
                    <a:p>
                      <a:pPr algn="ctr">
                        <a:lnSpc>
                          <a:spcPct val="107000"/>
                        </a:lnSpc>
                        <a:spcAft>
                          <a:spcPts val="0"/>
                        </a:spcAft>
                      </a:pPr>
                      <a:r>
                        <a:rPr lang="es-EC" sz="1400" dirty="0">
                          <a:effectLst/>
                          <a:latin typeface="+mj-lt"/>
                        </a:rPr>
                        <a:t>1</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Biotecnología</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N1</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517</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7,45%</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n1</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27</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45280560"/>
                  </a:ext>
                </a:extLst>
              </a:tr>
              <a:tr h="251295">
                <a:tc>
                  <a:txBody>
                    <a:bodyPr/>
                    <a:lstStyle/>
                    <a:p>
                      <a:pPr algn="ctr">
                        <a:lnSpc>
                          <a:spcPct val="107000"/>
                        </a:lnSpc>
                        <a:spcAft>
                          <a:spcPts val="0"/>
                        </a:spcAft>
                      </a:pPr>
                      <a:r>
                        <a:rPr lang="es-EC" sz="1400" dirty="0">
                          <a:effectLst/>
                          <a:latin typeface="+mj-lt"/>
                        </a:rPr>
                        <a:t>2</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Civil</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N2</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468</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6,74%</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n2</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25</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33657193"/>
                  </a:ext>
                </a:extLst>
              </a:tr>
              <a:tr h="251295">
                <a:tc>
                  <a:txBody>
                    <a:bodyPr/>
                    <a:lstStyle/>
                    <a:p>
                      <a:pPr algn="ctr">
                        <a:lnSpc>
                          <a:spcPct val="107000"/>
                        </a:lnSpc>
                        <a:spcAft>
                          <a:spcPts val="0"/>
                        </a:spcAft>
                      </a:pPr>
                      <a:r>
                        <a:rPr lang="es-EC" sz="1400" dirty="0">
                          <a:effectLst/>
                          <a:latin typeface="+mj-lt"/>
                        </a:rPr>
                        <a:t>3</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Electrónica Automatización y Control</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N3</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424</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6,11%</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n3</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22</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25096251"/>
                  </a:ext>
                </a:extLst>
              </a:tr>
              <a:tr h="251295">
                <a:tc>
                  <a:txBody>
                    <a:bodyPr/>
                    <a:lstStyle/>
                    <a:p>
                      <a:pPr algn="ctr">
                        <a:lnSpc>
                          <a:spcPct val="107000"/>
                        </a:lnSpc>
                        <a:spcAft>
                          <a:spcPts val="0"/>
                        </a:spcAft>
                      </a:pPr>
                      <a:r>
                        <a:rPr lang="es-EC" sz="1400" dirty="0">
                          <a:effectLst/>
                          <a:latin typeface="+mj-lt"/>
                        </a:rPr>
                        <a:t>4</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Telecomunicaciones</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N4</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408</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5,88%</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n4</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21</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87266042"/>
                  </a:ext>
                </a:extLst>
              </a:tr>
              <a:tr h="448142">
                <a:tc>
                  <a:txBody>
                    <a:bodyPr/>
                    <a:lstStyle/>
                    <a:p>
                      <a:pPr algn="ctr">
                        <a:lnSpc>
                          <a:spcPct val="107000"/>
                        </a:lnSpc>
                        <a:spcAft>
                          <a:spcPts val="0"/>
                        </a:spcAft>
                      </a:pPr>
                      <a:r>
                        <a:rPr lang="es-EC" sz="1400" dirty="0">
                          <a:effectLst/>
                          <a:latin typeface="+mj-lt"/>
                        </a:rPr>
                        <a:t>5</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Geográfica y Medio Ambiente / Tecnología Geoespacial</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N5</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367</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5,29%</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n5</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19</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77870786"/>
                  </a:ext>
                </a:extLst>
              </a:tr>
              <a:tr h="251295">
                <a:tc>
                  <a:txBody>
                    <a:bodyPr/>
                    <a:lstStyle/>
                    <a:p>
                      <a:pPr algn="ctr">
                        <a:lnSpc>
                          <a:spcPct val="107000"/>
                        </a:lnSpc>
                        <a:spcAft>
                          <a:spcPts val="0"/>
                        </a:spcAft>
                      </a:pPr>
                      <a:r>
                        <a:rPr lang="es-EC" sz="1400" dirty="0">
                          <a:effectLst/>
                          <a:latin typeface="+mj-lt"/>
                        </a:rPr>
                        <a:t>6</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Mecánica</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N6</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342</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4,93%</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n6</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18</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34643431"/>
                  </a:ext>
                </a:extLst>
              </a:tr>
              <a:tr h="251295">
                <a:tc>
                  <a:txBody>
                    <a:bodyPr/>
                    <a:lstStyle/>
                    <a:p>
                      <a:pPr algn="ctr">
                        <a:lnSpc>
                          <a:spcPct val="107000"/>
                        </a:lnSpc>
                        <a:spcAft>
                          <a:spcPts val="0"/>
                        </a:spcAft>
                      </a:pPr>
                      <a:r>
                        <a:rPr lang="es-EC" sz="1400" dirty="0">
                          <a:effectLst/>
                          <a:latin typeface="+mj-lt"/>
                        </a:rPr>
                        <a:t>7</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Mecatrónica</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N7</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498</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7,18%</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n7</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26</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14583302"/>
                  </a:ext>
                </a:extLst>
              </a:tr>
              <a:tr h="251295">
                <a:tc>
                  <a:txBody>
                    <a:bodyPr/>
                    <a:lstStyle/>
                    <a:p>
                      <a:pPr algn="ctr">
                        <a:lnSpc>
                          <a:spcPct val="107000"/>
                        </a:lnSpc>
                        <a:spcAft>
                          <a:spcPts val="0"/>
                        </a:spcAft>
                      </a:pPr>
                      <a:r>
                        <a:rPr lang="es-EC" sz="1400" dirty="0">
                          <a:effectLst/>
                          <a:latin typeface="+mj-lt"/>
                        </a:rPr>
                        <a:t>8</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Sistemas e Informática / Software</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N8</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303</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4,37%</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n8</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16</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07476819"/>
                  </a:ext>
                </a:extLst>
              </a:tr>
              <a:tr h="251295">
                <a:tc>
                  <a:txBody>
                    <a:bodyPr/>
                    <a:lstStyle/>
                    <a:p>
                      <a:pPr algn="ctr">
                        <a:lnSpc>
                          <a:spcPct val="107000"/>
                        </a:lnSpc>
                        <a:spcAft>
                          <a:spcPts val="0"/>
                        </a:spcAft>
                      </a:pPr>
                      <a:r>
                        <a:rPr lang="es-EC" sz="1400" dirty="0">
                          <a:effectLst/>
                          <a:latin typeface="+mj-lt"/>
                        </a:rPr>
                        <a:t>9</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Tecnologías de la Información</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N9</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222</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3,20%</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n9</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12</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94855188"/>
                  </a:ext>
                </a:extLst>
              </a:tr>
              <a:tr h="251295">
                <a:tc>
                  <a:txBody>
                    <a:bodyPr/>
                    <a:lstStyle/>
                    <a:p>
                      <a:pPr algn="ctr">
                        <a:lnSpc>
                          <a:spcPct val="107000"/>
                        </a:lnSpc>
                        <a:spcAft>
                          <a:spcPts val="0"/>
                        </a:spcAft>
                      </a:pPr>
                      <a:r>
                        <a:rPr lang="es-EC" sz="1400" dirty="0">
                          <a:effectLst/>
                          <a:latin typeface="+mj-lt"/>
                        </a:rPr>
                        <a:t>10</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Actividad Física y Deporte /Pedagogía</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N10</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434</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6,25%</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n10</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23</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65019720"/>
                  </a:ext>
                </a:extLst>
              </a:tr>
              <a:tr h="448142">
                <a:tc>
                  <a:txBody>
                    <a:bodyPr/>
                    <a:lstStyle/>
                    <a:p>
                      <a:pPr algn="ctr">
                        <a:lnSpc>
                          <a:spcPct val="107000"/>
                        </a:lnSpc>
                        <a:spcAft>
                          <a:spcPts val="0"/>
                        </a:spcAft>
                      </a:pPr>
                      <a:r>
                        <a:rPr lang="es-EC" sz="1400" dirty="0">
                          <a:effectLst/>
                          <a:latin typeface="+mj-lt"/>
                        </a:rPr>
                        <a:t>11</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Administración Turística y Hotelera / Turismo</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N11</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442</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6,37%</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n11</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23</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29243191"/>
                  </a:ext>
                </a:extLst>
              </a:tr>
              <a:tr h="251295">
                <a:tc>
                  <a:txBody>
                    <a:bodyPr/>
                    <a:lstStyle/>
                    <a:p>
                      <a:pPr algn="ctr">
                        <a:lnSpc>
                          <a:spcPct val="107000"/>
                        </a:lnSpc>
                        <a:spcAft>
                          <a:spcPts val="0"/>
                        </a:spcAft>
                      </a:pPr>
                      <a:r>
                        <a:rPr lang="es-EC" sz="1400" dirty="0">
                          <a:effectLst/>
                          <a:latin typeface="+mj-lt"/>
                        </a:rPr>
                        <a:t>12</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Comercial / Administración de Empresas</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N12</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538</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7,75%</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n12</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28</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08718286"/>
                  </a:ext>
                </a:extLst>
              </a:tr>
              <a:tr h="251295">
                <a:tc>
                  <a:txBody>
                    <a:bodyPr/>
                    <a:lstStyle/>
                    <a:p>
                      <a:pPr algn="ctr">
                        <a:lnSpc>
                          <a:spcPct val="107000"/>
                        </a:lnSpc>
                        <a:spcAft>
                          <a:spcPts val="0"/>
                        </a:spcAft>
                      </a:pPr>
                      <a:r>
                        <a:rPr lang="es-EC" sz="1400" dirty="0">
                          <a:effectLst/>
                          <a:latin typeface="+mj-lt"/>
                        </a:rPr>
                        <a:t>13</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Comercio Exterior</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N13</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549</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7,91%</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n13</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29</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54393478"/>
                  </a:ext>
                </a:extLst>
              </a:tr>
              <a:tr h="251295">
                <a:tc>
                  <a:txBody>
                    <a:bodyPr/>
                    <a:lstStyle/>
                    <a:p>
                      <a:pPr algn="ctr">
                        <a:lnSpc>
                          <a:spcPct val="107000"/>
                        </a:lnSpc>
                        <a:spcAft>
                          <a:spcPts val="0"/>
                        </a:spcAft>
                      </a:pPr>
                      <a:r>
                        <a:rPr lang="es-EC" sz="1400" dirty="0">
                          <a:effectLst/>
                          <a:latin typeface="+mj-lt"/>
                        </a:rPr>
                        <a:t>14</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latin typeface="+mj-lt"/>
                        </a:rPr>
                        <a:t>Educación Infantil / Inicial</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N14</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414</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5,97%</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n14</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22</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88455726"/>
                  </a:ext>
                </a:extLst>
              </a:tr>
              <a:tr h="251295">
                <a:tc>
                  <a:txBody>
                    <a:bodyPr/>
                    <a:lstStyle/>
                    <a:p>
                      <a:pPr algn="ctr">
                        <a:lnSpc>
                          <a:spcPct val="107000"/>
                        </a:lnSpc>
                        <a:spcAft>
                          <a:spcPts val="0"/>
                        </a:spcAft>
                      </a:pPr>
                      <a:r>
                        <a:rPr lang="es-EC" sz="1400" dirty="0">
                          <a:effectLst/>
                          <a:latin typeface="+mj-lt"/>
                        </a:rPr>
                        <a:t>15</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latin typeface="+mj-lt"/>
                        </a:rPr>
                        <a:t>Finanzas y Auditoria / Contabilidad</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N15</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620</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8,93%</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n15</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33</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72533175"/>
                  </a:ext>
                </a:extLst>
              </a:tr>
              <a:tr h="251295">
                <a:tc>
                  <a:txBody>
                    <a:bodyPr/>
                    <a:lstStyle/>
                    <a:p>
                      <a:pPr algn="ctr">
                        <a:lnSpc>
                          <a:spcPct val="107000"/>
                        </a:lnSpc>
                        <a:spcAft>
                          <a:spcPts val="0"/>
                        </a:spcAft>
                      </a:pPr>
                      <a:r>
                        <a:rPr lang="es-EC" sz="1400" dirty="0">
                          <a:effectLst/>
                          <a:latin typeface="+mj-lt"/>
                        </a:rPr>
                        <a:t>16</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latin typeface="+mj-lt"/>
                        </a:rPr>
                        <a:t>Mercadotecnia</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N16</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394</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5,68%</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n16</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21</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16787678"/>
                  </a:ext>
                </a:extLst>
              </a:tr>
              <a:tr h="251295">
                <a:tc>
                  <a:txBody>
                    <a:bodyPr/>
                    <a:lstStyle/>
                    <a:p>
                      <a:pPr>
                        <a:lnSpc>
                          <a:spcPct val="107000"/>
                        </a:lnSpc>
                      </a:pPr>
                      <a:endParaRPr lang="es-CO" sz="1200" dirty="0">
                        <a:effectLst/>
                        <a:latin typeface="Calibri" panose="020F0502020204030204" pitchFamily="34" charset="0"/>
                        <a:cs typeface="Times New Roman" panose="02020603050405020304" pitchFamily="18" charset="0"/>
                      </a:endParaRPr>
                    </a:p>
                  </a:txBody>
                  <a:tcPr marL="44450" marR="44450" marT="0" marB="0" anchor="b">
                    <a:solidFill>
                      <a:schemeClr val="accent4"/>
                    </a:solidFill>
                  </a:tcPr>
                </a:tc>
                <a:tc>
                  <a:txBody>
                    <a:bodyPr/>
                    <a:lstStyle/>
                    <a:p>
                      <a:pPr algn="r">
                        <a:lnSpc>
                          <a:spcPct val="107000"/>
                        </a:lnSpc>
                        <a:spcAft>
                          <a:spcPts val="0"/>
                        </a:spcAft>
                      </a:pPr>
                      <a:r>
                        <a:rPr lang="es-EC" sz="1400" b="1" dirty="0">
                          <a:solidFill>
                            <a:schemeClr val="tx1"/>
                          </a:solidFill>
                          <a:effectLst/>
                          <a:latin typeface="+mj-lt"/>
                        </a:rPr>
                        <a:t>Total</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solidFill>
                      <a:schemeClr val="accent4"/>
                    </a:solidFill>
                  </a:tcPr>
                </a:tc>
                <a:tc>
                  <a:txBody>
                    <a:bodyPr/>
                    <a:lstStyle/>
                    <a:p>
                      <a:pPr algn="ctr">
                        <a:lnSpc>
                          <a:spcPct val="107000"/>
                        </a:lnSpc>
                        <a:spcAft>
                          <a:spcPts val="0"/>
                        </a:spcAft>
                      </a:pPr>
                      <a:r>
                        <a:rPr lang="es-EC" sz="1400" b="1" dirty="0">
                          <a:solidFill>
                            <a:schemeClr val="tx1"/>
                          </a:solidFill>
                          <a:effectLst/>
                          <a:latin typeface="+mj-lt"/>
                        </a:rPr>
                        <a:t>N</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solidFill>
                      <a:schemeClr val="accent4"/>
                    </a:solidFill>
                  </a:tcPr>
                </a:tc>
                <a:tc>
                  <a:txBody>
                    <a:bodyPr/>
                    <a:lstStyle/>
                    <a:p>
                      <a:pPr algn="ctr">
                        <a:lnSpc>
                          <a:spcPct val="107000"/>
                        </a:lnSpc>
                        <a:spcAft>
                          <a:spcPts val="0"/>
                        </a:spcAft>
                      </a:pPr>
                      <a:r>
                        <a:rPr lang="es-EC" sz="1400" b="1" dirty="0">
                          <a:solidFill>
                            <a:schemeClr val="tx1"/>
                          </a:solidFill>
                          <a:effectLst/>
                          <a:latin typeface="+mj-lt"/>
                        </a:rPr>
                        <a:t>6.940</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solidFill>
                      <a:schemeClr val="accent4"/>
                    </a:solidFill>
                  </a:tcPr>
                </a:tc>
                <a:tc>
                  <a:txBody>
                    <a:bodyPr/>
                    <a:lstStyle/>
                    <a:p>
                      <a:pPr algn="r">
                        <a:lnSpc>
                          <a:spcPct val="107000"/>
                        </a:lnSpc>
                        <a:spcAft>
                          <a:spcPts val="0"/>
                        </a:spcAft>
                      </a:pPr>
                      <a:r>
                        <a:rPr lang="es-EC" sz="1400" b="1" dirty="0">
                          <a:solidFill>
                            <a:schemeClr val="tx1"/>
                          </a:solidFill>
                          <a:effectLst/>
                          <a:latin typeface="+mj-lt"/>
                        </a:rPr>
                        <a:t>100%</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solidFill>
                      <a:schemeClr val="accent4"/>
                    </a:solidFill>
                  </a:tcPr>
                </a:tc>
                <a:tc>
                  <a:txBody>
                    <a:bodyPr/>
                    <a:lstStyle/>
                    <a:p>
                      <a:pPr algn="ctr">
                        <a:lnSpc>
                          <a:spcPct val="107000"/>
                        </a:lnSpc>
                        <a:spcAft>
                          <a:spcPts val="0"/>
                        </a:spcAft>
                      </a:pPr>
                      <a:r>
                        <a:rPr lang="es-EC" sz="1400" b="1" dirty="0">
                          <a:solidFill>
                            <a:schemeClr val="tx1"/>
                          </a:solidFill>
                          <a:effectLst/>
                          <a:latin typeface="+mj-lt"/>
                        </a:rPr>
                        <a:t>n</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solidFill>
                      <a:schemeClr val="accent4"/>
                    </a:solidFill>
                  </a:tcPr>
                </a:tc>
                <a:tc>
                  <a:txBody>
                    <a:bodyPr/>
                    <a:lstStyle/>
                    <a:p>
                      <a:pPr algn="r">
                        <a:lnSpc>
                          <a:spcPct val="107000"/>
                        </a:lnSpc>
                        <a:spcAft>
                          <a:spcPts val="0"/>
                        </a:spcAft>
                      </a:pPr>
                      <a:r>
                        <a:rPr lang="es-EC" sz="1400" b="1" dirty="0">
                          <a:solidFill>
                            <a:schemeClr val="tx1"/>
                          </a:solidFill>
                          <a:effectLst/>
                          <a:latin typeface="+mj-lt"/>
                        </a:rPr>
                        <a:t>364</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solidFill>
                      <a:schemeClr val="accent4"/>
                    </a:solidFill>
                  </a:tcPr>
                </a:tc>
                <a:extLst>
                  <a:ext uri="{0D108BD9-81ED-4DB2-BD59-A6C34878D82A}">
                    <a16:rowId xmlns:a16="http://schemas.microsoft.com/office/drawing/2014/main" val="3222975591"/>
                  </a:ext>
                </a:extLst>
              </a:tr>
            </a:tbl>
          </a:graphicData>
        </a:graphic>
      </p:graphicFrame>
      <p:sp>
        <p:nvSpPr>
          <p:cNvPr id="8" name="Título 1">
            <a:extLst>
              <a:ext uri="{FF2B5EF4-FFF2-40B4-BE49-F238E27FC236}">
                <a16:creationId xmlns:a16="http://schemas.microsoft.com/office/drawing/2014/main" id="{9360CC1C-6CC7-4FAD-84B5-ED2091CDE552}"/>
              </a:ext>
            </a:extLst>
          </p:cNvPr>
          <p:cNvSpPr txBox="1">
            <a:spLocks/>
          </p:cNvSpPr>
          <p:nvPr/>
        </p:nvSpPr>
        <p:spPr>
          <a:xfrm>
            <a:off x="6639952" y="235525"/>
            <a:ext cx="5078436"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Muestra </a:t>
            </a:r>
            <a:r>
              <a:rPr lang="es-EC" sz="1867" b="1" dirty="0">
                <a:solidFill>
                  <a:schemeClr val="tx1"/>
                </a:solidFill>
                <a:latin typeface="Nunito Sans" panose="020B0604020202020204" charset="0"/>
                <a:cs typeface="Times New Roman" panose="02020603050405020304" pitchFamily="18" charset="0"/>
              </a:rPr>
              <a:t>G</a:t>
            </a:r>
            <a:r>
              <a:rPr lang="es-EC" sz="1867" b="1" dirty="0" smtClean="0">
                <a:solidFill>
                  <a:schemeClr val="tx1"/>
                </a:solidFill>
                <a:latin typeface="Nunito Sans" panose="020B0604020202020204" charset="0"/>
                <a:cs typeface="Times New Roman" panose="02020603050405020304" pitchFamily="18" charset="0"/>
              </a:rPr>
              <a:t>rado Campus Sangolquí</a:t>
            </a:r>
            <a:endParaRPr lang="es-EC" sz="1867" b="1" dirty="0">
              <a:solidFill>
                <a:schemeClr val="tx1"/>
              </a:solidFill>
              <a:latin typeface="Nunito Sans" panose="020B0604020202020204" charset="0"/>
              <a:cs typeface="Times New Roman" panose="02020603050405020304" pitchFamily="18" charset="0"/>
            </a:endParaRPr>
          </a:p>
        </p:txBody>
      </p:sp>
      <p:sp>
        <p:nvSpPr>
          <p:cNvPr id="3" name="Marcador de número de diapositiva 2"/>
          <p:cNvSpPr>
            <a:spLocks noGrp="1"/>
          </p:cNvSpPr>
          <p:nvPr>
            <p:ph type="sldNum" idx="12"/>
          </p:nvPr>
        </p:nvSpPr>
        <p:spPr/>
        <p:txBody>
          <a:bodyPr/>
          <a:lstStyle/>
          <a:p>
            <a:fld id="{00000000-1234-1234-1234-123412341234}" type="slidenum">
              <a:rPr lang="es-CO" smtClean="0"/>
              <a:pPr/>
              <a:t>18</a:t>
            </a:fld>
            <a:endParaRPr lang="es-CO"/>
          </a:p>
        </p:txBody>
      </p:sp>
    </p:spTree>
    <p:extLst>
      <p:ext uri="{BB962C8B-B14F-4D97-AF65-F5344CB8AC3E}">
        <p14:creationId xmlns:p14="http://schemas.microsoft.com/office/powerpoint/2010/main" val="231851370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54804" y="2082019"/>
            <a:ext cx="2728400" cy="3768231"/>
          </a:xfrm>
        </p:spPr>
        <p:txBody>
          <a:bodyPr/>
          <a:lstStyle/>
          <a:p>
            <a:pPr algn="ctr"/>
            <a:r>
              <a:rPr lang="es-CO" b="1" dirty="0" smtClean="0"/>
              <a:t>TAMAÑO DE LA MUESTRA</a:t>
            </a:r>
            <a:endParaRPr lang="es-CO" b="1" dirty="0"/>
          </a:p>
        </p:txBody>
      </p:sp>
      <p:sp>
        <p:nvSpPr>
          <p:cNvPr id="8" name="Título 1">
            <a:extLst>
              <a:ext uri="{FF2B5EF4-FFF2-40B4-BE49-F238E27FC236}">
                <a16:creationId xmlns:a16="http://schemas.microsoft.com/office/drawing/2014/main" id="{9360CC1C-6CC7-4FAD-84B5-ED2091CDE552}"/>
              </a:ext>
            </a:extLst>
          </p:cNvPr>
          <p:cNvSpPr txBox="1">
            <a:spLocks/>
          </p:cNvSpPr>
          <p:nvPr/>
        </p:nvSpPr>
        <p:spPr>
          <a:xfrm>
            <a:off x="6008914" y="235525"/>
            <a:ext cx="5709474"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Muestra </a:t>
            </a:r>
            <a:r>
              <a:rPr lang="es-EC" sz="1867" b="1" dirty="0">
                <a:solidFill>
                  <a:schemeClr val="tx1"/>
                </a:solidFill>
                <a:latin typeface="Nunito Sans" panose="020B0604020202020204" charset="0"/>
                <a:cs typeface="Times New Roman" panose="02020603050405020304" pitchFamily="18" charset="0"/>
              </a:rPr>
              <a:t>G</a:t>
            </a:r>
            <a:r>
              <a:rPr lang="es-EC" sz="1867" b="1" dirty="0" smtClean="0">
                <a:solidFill>
                  <a:schemeClr val="tx1"/>
                </a:solidFill>
                <a:latin typeface="Nunito Sans" panose="020B0604020202020204" charset="0"/>
                <a:cs typeface="Times New Roman" panose="02020603050405020304" pitchFamily="18" charset="0"/>
              </a:rPr>
              <a:t>rado Campus Latacunga y IASA I  </a:t>
            </a: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4" name="Tabla 3"/>
          <p:cNvGraphicFramePr>
            <a:graphicFrameLocks noGrp="1"/>
          </p:cNvGraphicFramePr>
          <p:nvPr>
            <p:extLst/>
          </p:nvPr>
        </p:nvGraphicFramePr>
        <p:xfrm>
          <a:off x="4107765" y="1130190"/>
          <a:ext cx="7779434" cy="3164017"/>
        </p:xfrm>
        <a:graphic>
          <a:graphicData uri="http://schemas.openxmlformats.org/drawingml/2006/table">
            <a:tbl>
              <a:tblPr firstRow="1" firstCol="1" bandRow="1">
                <a:tableStyleId>{17292A2E-F333-43FB-9621-5CBBE7FDCDCB}</a:tableStyleId>
              </a:tblPr>
              <a:tblGrid>
                <a:gridCol w="884573">
                  <a:extLst>
                    <a:ext uri="{9D8B030D-6E8A-4147-A177-3AD203B41FA5}">
                      <a16:colId xmlns:a16="http://schemas.microsoft.com/office/drawing/2014/main" val="1029383489"/>
                    </a:ext>
                  </a:extLst>
                </a:gridCol>
                <a:gridCol w="3185531">
                  <a:extLst>
                    <a:ext uri="{9D8B030D-6E8A-4147-A177-3AD203B41FA5}">
                      <a16:colId xmlns:a16="http://schemas.microsoft.com/office/drawing/2014/main" val="1587045780"/>
                    </a:ext>
                  </a:extLst>
                </a:gridCol>
                <a:gridCol w="537158">
                  <a:extLst>
                    <a:ext uri="{9D8B030D-6E8A-4147-A177-3AD203B41FA5}">
                      <a16:colId xmlns:a16="http://schemas.microsoft.com/office/drawing/2014/main" val="1200644080"/>
                    </a:ext>
                  </a:extLst>
                </a:gridCol>
                <a:gridCol w="864976">
                  <a:extLst>
                    <a:ext uri="{9D8B030D-6E8A-4147-A177-3AD203B41FA5}">
                      <a16:colId xmlns:a16="http://schemas.microsoft.com/office/drawing/2014/main" val="2021760332"/>
                    </a:ext>
                  </a:extLst>
                </a:gridCol>
                <a:gridCol w="1078770">
                  <a:extLst>
                    <a:ext uri="{9D8B030D-6E8A-4147-A177-3AD203B41FA5}">
                      <a16:colId xmlns:a16="http://schemas.microsoft.com/office/drawing/2014/main" val="916477801"/>
                    </a:ext>
                  </a:extLst>
                </a:gridCol>
                <a:gridCol w="502417">
                  <a:extLst>
                    <a:ext uri="{9D8B030D-6E8A-4147-A177-3AD203B41FA5}">
                      <a16:colId xmlns:a16="http://schemas.microsoft.com/office/drawing/2014/main" val="1872717726"/>
                    </a:ext>
                  </a:extLst>
                </a:gridCol>
                <a:gridCol w="726009">
                  <a:extLst>
                    <a:ext uri="{9D8B030D-6E8A-4147-A177-3AD203B41FA5}">
                      <a16:colId xmlns:a16="http://schemas.microsoft.com/office/drawing/2014/main" val="3178361084"/>
                    </a:ext>
                  </a:extLst>
                </a:gridCol>
              </a:tblGrid>
              <a:tr h="246132">
                <a:tc gridSpan="7">
                  <a:txBody>
                    <a:bodyPr/>
                    <a:lstStyle/>
                    <a:p>
                      <a:pPr algn="ctr">
                        <a:lnSpc>
                          <a:spcPct val="107000"/>
                        </a:lnSpc>
                        <a:spcAft>
                          <a:spcPts val="0"/>
                        </a:spcAft>
                      </a:pPr>
                      <a:r>
                        <a:rPr lang="es-EC" sz="1400" b="1" dirty="0">
                          <a:solidFill>
                            <a:schemeClr val="tx1"/>
                          </a:solidFill>
                          <a:effectLst/>
                          <a:latin typeface="+mj-lt"/>
                        </a:rPr>
                        <a:t>CAMPUS LATACUNGA</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09227424"/>
                  </a:ext>
                </a:extLst>
              </a:tr>
              <a:tr h="246132">
                <a:tc>
                  <a:txBody>
                    <a:bodyPr/>
                    <a:lstStyle/>
                    <a:p>
                      <a:pPr algn="ctr">
                        <a:lnSpc>
                          <a:spcPct val="107000"/>
                        </a:lnSpc>
                        <a:spcAft>
                          <a:spcPts val="0"/>
                        </a:spcAft>
                      </a:pPr>
                      <a:r>
                        <a:rPr lang="es-EC" sz="1400" dirty="0">
                          <a:solidFill>
                            <a:schemeClr val="tx1"/>
                          </a:solidFill>
                          <a:effectLst/>
                          <a:latin typeface="+mj-lt"/>
                        </a:rPr>
                        <a:t>Estratos</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Carreras</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P</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 </a:t>
                      </a:r>
                      <a:r>
                        <a:rPr lang="es-EC" sz="1400" b="1" dirty="0" err="1">
                          <a:solidFill>
                            <a:schemeClr val="tx1"/>
                          </a:solidFill>
                          <a:effectLst/>
                          <a:latin typeface="+mj-lt"/>
                        </a:rPr>
                        <a:t>Elem</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err="1">
                          <a:solidFill>
                            <a:schemeClr val="tx1"/>
                          </a:solidFill>
                          <a:effectLst/>
                          <a:latin typeface="+mj-lt"/>
                        </a:rPr>
                        <a:t>Part</a:t>
                      </a:r>
                      <a:r>
                        <a:rPr lang="es-EC" sz="1400" b="1" dirty="0">
                          <a:solidFill>
                            <a:schemeClr val="tx1"/>
                          </a:solidFill>
                          <a:effectLst/>
                          <a:latin typeface="+mj-lt"/>
                        </a:rPr>
                        <a:t> %</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M</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err="1">
                          <a:solidFill>
                            <a:schemeClr val="tx1"/>
                          </a:solidFill>
                          <a:effectLst/>
                          <a:latin typeface="+mj-lt"/>
                        </a:rPr>
                        <a:t>Propor</a:t>
                      </a:r>
                      <a:r>
                        <a:rPr lang="es-EC" sz="1400" b="1" dirty="0">
                          <a:solidFill>
                            <a:schemeClr val="tx1"/>
                          </a:solidFill>
                          <a:effectLst/>
                          <a:latin typeface="+mj-lt"/>
                        </a:rPr>
                        <a:t>.</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04144886"/>
                  </a:ext>
                </a:extLst>
              </a:tr>
              <a:tr h="246132">
                <a:tc>
                  <a:txBody>
                    <a:bodyPr/>
                    <a:lstStyle/>
                    <a:p>
                      <a:pPr algn="ctr">
                        <a:lnSpc>
                          <a:spcPct val="107000"/>
                        </a:lnSpc>
                        <a:spcAft>
                          <a:spcPts val="0"/>
                        </a:spcAft>
                      </a:pPr>
                      <a:r>
                        <a:rPr lang="es-EC" sz="1400" dirty="0">
                          <a:solidFill>
                            <a:schemeClr val="tx1"/>
                          </a:solidFill>
                          <a:effectLst/>
                          <a:latin typeface="+mj-lt"/>
                        </a:rPr>
                        <a:t>1</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solidFill>
                            <a:schemeClr val="tx1"/>
                          </a:solidFill>
                          <a:effectLst/>
                          <a:latin typeface="+mj-lt"/>
                        </a:rPr>
                        <a:t>Electrónica Automatización y Control</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N1</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133</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4,74%</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n1</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16</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06638802"/>
                  </a:ext>
                </a:extLst>
              </a:tr>
              <a:tr h="246132">
                <a:tc>
                  <a:txBody>
                    <a:bodyPr/>
                    <a:lstStyle/>
                    <a:p>
                      <a:pPr algn="ctr">
                        <a:lnSpc>
                          <a:spcPct val="107000"/>
                        </a:lnSpc>
                        <a:spcAft>
                          <a:spcPts val="0"/>
                        </a:spcAft>
                      </a:pPr>
                      <a:r>
                        <a:rPr lang="es-EC" sz="1400" dirty="0">
                          <a:solidFill>
                            <a:schemeClr val="tx1"/>
                          </a:solidFill>
                          <a:effectLst/>
                          <a:latin typeface="+mj-lt"/>
                        </a:rPr>
                        <a:t>2</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solidFill>
                            <a:schemeClr val="tx1"/>
                          </a:solidFill>
                          <a:effectLst/>
                          <a:latin typeface="+mj-lt"/>
                        </a:rPr>
                        <a:t>Mecatrónica</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N2</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522</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18,60%</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n2</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63</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72951111"/>
                  </a:ext>
                </a:extLst>
              </a:tr>
              <a:tr h="246132">
                <a:tc>
                  <a:txBody>
                    <a:bodyPr/>
                    <a:lstStyle/>
                    <a:p>
                      <a:pPr algn="ctr">
                        <a:lnSpc>
                          <a:spcPct val="107000"/>
                        </a:lnSpc>
                        <a:spcAft>
                          <a:spcPts val="0"/>
                        </a:spcAft>
                      </a:pPr>
                      <a:r>
                        <a:rPr lang="es-EC" sz="1400" dirty="0">
                          <a:solidFill>
                            <a:schemeClr val="tx1"/>
                          </a:solidFill>
                          <a:effectLst/>
                          <a:latin typeface="+mj-lt"/>
                        </a:rPr>
                        <a:t>3</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solidFill>
                            <a:schemeClr val="tx1"/>
                          </a:solidFill>
                          <a:effectLst/>
                          <a:latin typeface="+mj-lt"/>
                        </a:rPr>
                        <a:t>Sistemas e Informática / Software</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N3</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303</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10,79%</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n3</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36</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00783861"/>
                  </a:ext>
                </a:extLst>
              </a:tr>
              <a:tr h="246132">
                <a:tc>
                  <a:txBody>
                    <a:bodyPr/>
                    <a:lstStyle/>
                    <a:p>
                      <a:pPr algn="ctr">
                        <a:lnSpc>
                          <a:spcPct val="107000"/>
                        </a:lnSpc>
                        <a:spcAft>
                          <a:spcPts val="0"/>
                        </a:spcAft>
                      </a:pPr>
                      <a:r>
                        <a:rPr lang="es-EC" sz="1400" dirty="0">
                          <a:solidFill>
                            <a:schemeClr val="tx1"/>
                          </a:solidFill>
                          <a:effectLst/>
                          <a:latin typeface="+mj-lt"/>
                        </a:rPr>
                        <a:t>4</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solidFill>
                            <a:schemeClr val="tx1"/>
                          </a:solidFill>
                          <a:effectLst/>
                          <a:latin typeface="+mj-lt"/>
                        </a:rPr>
                        <a:t>Automotriz</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N4</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solidFill>
                            <a:schemeClr val="tx1"/>
                          </a:solidFill>
                          <a:effectLst/>
                          <a:latin typeface="+mj-lt"/>
                        </a:rPr>
                        <a:t>388</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13,82%</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n4</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47</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50305850"/>
                  </a:ext>
                </a:extLst>
              </a:tr>
              <a:tr h="246132">
                <a:tc>
                  <a:txBody>
                    <a:bodyPr/>
                    <a:lstStyle/>
                    <a:p>
                      <a:pPr algn="ctr">
                        <a:lnSpc>
                          <a:spcPct val="107000"/>
                        </a:lnSpc>
                        <a:spcAft>
                          <a:spcPts val="0"/>
                        </a:spcAft>
                      </a:pPr>
                      <a:r>
                        <a:rPr lang="es-EC" sz="1400" dirty="0">
                          <a:solidFill>
                            <a:schemeClr val="tx1"/>
                          </a:solidFill>
                          <a:effectLst/>
                          <a:latin typeface="+mj-lt"/>
                        </a:rPr>
                        <a:t>5</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solidFill>
                            <a:schemeClr val="tx1"/>
                          </a:solidFill>
                          <a:effectLst/>
                          <a:latin typeface="+mj-lt"/>
                        </a:rPr>
                        <a:t>Electrónica e Instrumentación</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N5</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167</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solidFill>
                            <a:schemeClr val="tx1"/>
                          </a:solidFill>
                          <a:effectLst/>
                          <a:latin typeface="+mj-lt"/>
                        </a:rPr>
                        <a:t>5,95%</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n5</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20</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02482568"/>
                  </a:ext>
                </a:extLst>
              </a:tr>
              <a:tr h="246132">
                <a:tc>
                  <a:txBody>
                    <a:bodyPr/>
                    <a:lstStyle/>
                    <a:p>
                      <a:pPr algn="ctr">
                        <a:lnSpc>
                          <a:spcPct val="107000"/>
                        </a:lnSpc>
                        <a:spcAft>
                          <a:spcPts val="0"/>
                        </a:spcAft>
                      </a:pPr>
                      <a:r>
                        <a:rPr lang="es-EC" sz="1400" dirty="0">
                          <a:solidFill>
                            <a:schemeClr val="tx1"/>
                          </a:solidFill>
                          <a:effectLst/>
                          <a:latin typeface="+mj-lt"/>
                        </a:rPr>
                        <a:t>6</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solidFill>
                            <a:schemeClr val="tx1"/>
                          </a:solidFill>
                          <a:effectLst/>
                          <a:latin typeface="+mj-lt"/>
                        </a:rPr>
                        <a:t>Electromecánica</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solidFill>
                            <a:schemeClr val="tx1"/>
                          </a:solidFill>
                          <a:effectLst/>
                          <a:latin typeface="+mj-lt"/>
                        </a:rPr>
                        <a:t>N6</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296</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solidFill>
                            <a:schemeClr val="tx1"/>
                          </a:solidFill>
                          <a:effectLst/>
                          <a:latin typeface="+mj-lt"/>
                        </a:rPr>
                        <a:t>10,55%</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n6</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36</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72104486"/>
                  </a:ext>
                </a:extLst>
              </a:tr>
              <a:tr h="246132">
                <a:tc>
                  <a:txBody>
                    <a:bodyPr/>
                    <a:lstStyle/>
                    <a:p>
                      <a:pPr algn="ctr">
                        <a:lnSpc>
                          <a:spcPct val="107000"/>
                        </a:lnSpc>
                        <a:spcAft>
                          <a:spcPts val="0"/>
                        </a:spcAft>
                      </a:pPr>
                      <a:r>
                        <a:rPr lang="es-EC" sz="1400" dirty="0">
                          <a:solidFill>
                            <a:schemeClr val="tx1"/>
                          </a:solidFill>
                          <a:effectLst/>
                          <a:latin typeface="+mj-lt"/>
                        </a:rPr>
                        <a:t>7</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solidFill>
                            <a:schemeClr val="tx1"/>
                          </a:solidFill>
                          <a:effectLst/>
                          <a:latin typeface="+mj-lt"/>
                        </a:rPr>
                        <a:t>Petroquímica</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solidFill>
                            <a:schemeClr val="tx1"/>
                          </a:solidFill>
                          <a:effectLst/>
                          <a:latin typeface="+mj-lt"/>
                        </a:rPr>
                        <a:t>N7</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solidFill>
                            <a:schemeClr val="tx1"/>
                          </a:solidFill>
                          <a:effectLst/>
                          <a:latin typeface="+mj-lt"/>
                        </a:rPr>
                        <a:t>162</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solidFill>
                            <a:schemeClr val="tx1"/>
                          </a:solidFill>
                          <a:effectLst/>
                          <a:latin typeface="+mj-lt"/>
                        </a:rPr>
                        <a:t>5,77%</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n7</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solidFill>
                            <a:schemeClr val="tx1"/>
                          </a:solidFill>
                          <a:effectLst/>
                          <a:latin typeface="+mj-lt"/>
                        </a:rPr>
                        <a:t>20</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21001015"/>
                  </a:ext>
                </a:extLst>
              </a:tr>
              <a:tr h="438935">
                <a:tc>
                  <a:txBody>
                    <a:bodyPr/>
                    <a:lstStyle/>
                    <a:p>
                      <a:pPr algn="ctr">
                        <a:lnSpc>
                          <a:spcPct val="107000"/>
                        </a:lnSpc>
                        <a:spcAft>
                          <a:spcPts val="0"/>
                        </a:spcAft>
                      </a:pPr>
                      <a:r>
                        <a:rPr lang="es-EC" sz="1400" dirty="0">
                          <a:solidFill>
                            <a:schemeClr val="tx1"/>
                          </a:solidFill>
                          <a:effectLst/>
                          <a:latin typeface="+mj-lt"/>
                        </a:rPr>
                        <a:t>8</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solidFill>
                            <a:schemeClr val="tx1"/>
                          </a:solidFill>
                          <a:effectLst/>
                          <a:latin typeface="+mj-lt"/>
                        </a:rPr>
                        <a:t>Administración Turística y Hotelera / Turismo</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solidFill>
                            <a:schemeClr val="tx1"/>
                          </a:solidFill>
                          <a:effectLst/>
                          <a:latin typeface="+mj-lt"/>
                        </a:rPr>
                        <a:t>N8</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solidFill>
                            <a:schemeClr val="tx1"/>
                          </a:solidFill>
                          <a:effectLst/>
                          <a:latin typeface="+mj-lt"/>
                        </a:rPr>
                        <a:t>317</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solidFill>
                            <a:schemeClr val="tx1"/>
                          </a:solidFill>
                          <a:effectLst/>
                          <a:latin typeface="+mj-lt"/>
                        </a:rPr>
                        <a:t>11,29%</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solidFill>
                            <a:schemeClr val="tx1"/>
                          </a:solidFill>
                          <a:effectLst/>
                          <a:latin typeface="+mj-lt"/>
                        </a:rPr>
                        <a:t>n10</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solidFill>
                            <a:schemeClr val="tx1"/>
                          </a:solidFill>
                          <a:effectLst/>
                          <a:latin typeface="+mj-lt"/>
                        </a:rPr>
                        <a:t>38</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37807242"/>
                  </a:ext>
                </a:extLst>
              </a:tr>
              <a:tr h="246132">
                <a:tc>
                  <a:txBody>
                    <a:bodyPr/>
                    <a:lstStyle/>
                    <a:p>
                      <a:pPr algn="ctr">
                        <a:lnSpc>
                          <a:spcPct val="107000"/>
                        </a:lnSpc>
                        <a:spcAft>
                          <a:spcPts val="0"/>
                        </a:spcAft>
                      </a:pPr>
                      <a:r>
                        <a:rPr lang="es-EC" sz="1400" dirty="0">
                          <a:solidFill>
                            <a:schemeClr val="tx1"/>
                          </a:solidFill>
                          <a:effectLst/>
                          <a:latin typeface="+mj-lt"/>
                        </a:rPr>
                        <a:t>9</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solidFill>
                            <a:schemeClr val="tx1"/>
                          </a:solidFill>
                          <a:effectLst/>
                          <a:latin typeface="+mj-lt"/>
                        </a:rPr>
                        <a:t>Finanzas y Auditoria / Contabilidad</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solidFill>
                            <a:schemeClr val="tx1"/>
                          </a:solidFill>
                          <a:effectLst/>
                          <a:latin typeface="+mj-lt"/>
                        </a:rPr>
                        <a:t>N9</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solidFill>
                            <a:schemeClr val="tx1"/>
                          </a:solidFill>
                          <a:effectLst/>
                          <a:latin typeface="+mj-lt"/>
                        </a:rPr>
                        <a:t>519</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solidFill>
                            <a:schemeClr val="tx1"/>
                          </a:solidFill>
                          <a:effectLst/>
                          <a:latin typeface="+mj-lt"/>
                        </a:rPr>
                        <a:t>18,49%</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solidFill>
                            <a:schemeClr val="tx1"/>
                          </a:solidFill>
                          <a:effectLst/>
                          <a:latin typeface="+mj-lt"/>
                        </a:rPr>
                        <a:t>n11</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solidFill>
                            <a:schemeClr val="tx1"/>
                          </a:solidFill>
                          <a:effectLst/>
                          <a:latin typeface="+mj-lt"/>
                        </a:rPr>
                        <a:t>62</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80557283"/>
                  </a:ext>
                </a:extLst>
              </a:tr>
              <a:tr h="246132">
                <a:tc>
                  <a:txBody>
                    <a:bodyPr/>
                    <a:lstStyle/>
                    <a:p>
                      <a:pPr>
                        <a:lnSpc>
                          <a:spcPct val="107000"/>
                        </a:lnSpc>
                      </a:pPr>
                      <a:endParaRPr lang="es-CO" sz="1400" dirty="0">
                        <a:solidFill>
                          <a:schemeClr val="tx1"/>
                        </a:solidFill>
                        <a:effectLst/>
                        <a:latin typeface="+mj-lt"/>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solidFill>
                            <a:schemeClr val="tx1"/>
                          </a:solidFill>
                          <a:effectLst/>
                          <a:latin typeface="+mj-lt"/>
                        </a:rPr>
                        <a:t>Total</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N</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2.807</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solidFill>
                            <a:schemeClr val="tx1"/>
                          </a:solidFill>
                          <a:effectLst/>
                          <a:latin typeface="+mj-lt"/>
                        </a:rPr>
                        <a:t>100,00%</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n</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solidFill>
                            <a:schemeClr val="tx1"/>
                          </a:solidFill>
                          <a:effectLst/>
                          <a:latin typeface="+mj-lt"/>
                        </a:rPr>
                        <a:t>338</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36637341"/>
                  </a:ext>
                </a:extLst>
              </a:tr>
            </a:tbl>
          </a:graphicData>
        </a:graphic>
      </p:graphicFrame>
      <p:graphicFrame>
        <p:nvGraphicFramePr>
          <p:cNvPr id="5" name="Tabla 4"/>
          <p:cNvGraphicFramePr>
            <a:graphicFrameLocks noGrp="1"/>
          </p:cNvGraphicFramePr>
          <p:nvPr>
            <p:extLst/>
          </p:nvPr>
        </p:nvGraphicFramePr>
        <p:xfrm>
          <a:off x="4107765" y="4560693"/>
          <a:ext cx="7779434" cy="1299654"/>
        </p:xfrm>
        <a:graphic>
          <a:graphicData uri="http://schemas.openxmlformats.org/drawingml/2006/table">
            <a:tbl>
              <a:tblPr firstRow="1" firstCol="1" bandRow="1">
                <a:tableStyleId>{17292A2E-F333-43FB-9621-5CBBE7FDCDCB}</a:tableStyleId>
              </a:tblPr>
              <a:tblGrid>
                <a:gridCol w="779802">
                  <a:extLst>
                    <a:ext uri="{9D8B030D-6E8A-4147-A177-3AD203B41FA5}">
                      <a16:colId xmlns:a16="http://schemas.microsoft.com/office/drawing/2014/main" val="4262081771"/>
                    </a:ext>
                  </a:extLst>
                </a:gridCol>
                <a:gridCol w="2357110">
                  <a:extLst>
                    <a:ext uri="{9D8B030D-6E8A-4147-A177-3AD203B41FA5}">
                      <a16:colId xmlns:a16="http://schemas.microsoft.com/office/drawing/2014/main" val="3608360613"/>
                    </a:ext>
                  </a:extLst>
                </a:gridCol>
                <a:gridCol w="617823">
                  <a:extLst>
                    <a:ext uri="{9D8B030D-6E8A-4147-A177-3AD203B41FA5}">
                      <a16:colId xmlns:a16="http://schemas.microsoft.com/office/drawing/2014/main" val="3473439273"/>
                    </a:ext>
                  </a:extLst>
                </a:gridCol>
                <a:gridCol w="1379922">
                  <a:extLst>
                    <a:ext uri="{9D8B030D-6E8A-4147-A177-3AD203B41FA5}">
                      <a16:colId xmlns:a16="http://schemas.microsoft.com/office/drawing/2014/main" val="2338147336"/>
                    </a:ext>
                  </a:extLst>
                </a:gridCol>
                <a:gridCol w="1139166">
                  <a:extLst>
                    <a:ext uri="{9D8B030D-6E8A-4147-A177-3AD203B41FA5}">
                      <a16:colId xmlns:a16="http://schemas.microsoft.com/office/drawing/2014/main" val="38972140"/>
                    </a:ext>
                  </a:extLst>
                </a:gridCol>
                <a:gridCol w="559404">
                  <a:extLst>
                    <a:ext uri="{9D8B030D-6E8A-4147-A177-3AD203B41FA5}">
                      <a16:colId xmlns:a16="http://schemas.microsoft.com/office/drawing/2014/main" val="1908924877"/>
                    </a:ext>
                  </a:extLst>
                </a:gridCol>
                <a:gridCol w="946207">
                  <a:extLst>
                    <a:ext uri="{9D8B030D-6E8A-4147-A177-3AD203B41FA5}">
                      <a16:colId xmlns:a16="http://schemas.microsoft.com/office/drawing/2014/main" val="1799408635"/>
                    </a:ext>
                  </a:extLst>
                </a:gridCol>
              </a:tblGrid>
              <a:tr h="0">
                <a:tc gridSpan="7">
                  <a:txBody>
                    <a:bodyPr/>
                    <a:lstStyle/>
                    <a:p>
                      <a:pPr algn="ctr">
                        <a:lnSpc>
                          <a:spcPct val="107000"/>
                        </a:lnSpc>
                        <a:spcAft>
                          <a:spcPts val="0"/>
                        </a:spcAft>
                      </a:pPr>
                      <a:r>
                        <a:rPr lang="es-EC" sz="1400" b="1" dirty="0">
                          <a:solidFill>
                            <a:schemeClr val="tx1"/>
                          </a:solidFill>
                          <a:effectLst/>
                        </a:rPr>
                        <a:t>CAMPUS IASA I</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32063835"/>
                  </a:ext>
                </a:extLst>
              </a:tr>
              <a:tr h="352232">
                <a:tc>
                  <a:txBody>
                    <a:bodyPr/>
                    <a:lstStyle/>
                    <a:p>
                      <a:pPr algn="ctr">
                        <a:lnSpc>
                          <a:spcPct val="107000"/>
                        </a:lnSpc>
                        <a:spcAft>
                          <a:spcPts val="0"/>
                        </a:spcAft>
                      </a:pPr>
                      <a:r>
                        <a:rPr lang="es-EC" sz="1400" dirty="0">
                          <a:effectLst/>
                          <a:latin typeface="+mj-lt"/>
                        </a:rPr>
                        <a:t>Estratos</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rPr>
                        <a:t>Carreras</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rPr>
                        <a:t>P</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rPr>
                        <a:t># </a:t>
                      </a:r>
                      <a:r>
                        <a:rPr lang="es-EC" sz="1400" b="1" dirty="0" err="1">
                          <a:solidFill>
                            <a:schemeClr val="tx1"/>
                          </a:solidFill>
                          <a:effectLst/>
                        </a:rPr>
                        <a:t>Elem</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err="1">
                          <a:solidFill>
                            <a:schemeClr val="tx1"/>
                          </a:solidFill>
                          <a:effectLst/>
                        </a:rPr>
                        <a:t>Part</a:t>
                      </a:r>
                      <a:r>
                        <a:rPr lang="es-EC" sz="1400" b="1" dirty="0">
                          <a:solidFill>
                            <a:schemeClr val="tx1"/>
                          </a:solidFill>
                          <a:effectLst/>
                        </a:rPr>
                        <a:t> %</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rPr>
                        <a:t>M</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err="1">
                          <a:solidFill>
                            <a:schemeClr val="tx1"/>
                          </a:solidFill>
                          <a:effectLst/>
                        </a:rPr>
                        <a:t>Propor</a:t>
                      </a:r>
                      <a:r>
                        <a:rPr lang="es-EC" sz="1400" b="1" dirty="0">
                          <a:solidFill>
                            <a:schemeClr val="tx1"/>
                          </a:solidFill>
                          <a:effectLst/>
                        </a:rPr>
                        <a:t>.</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55932159"/>
                  </a:ext>
                </a:extLst>
              </a:tr>
              <a:tr h="366907">
                <a:tc>
                  <a:txBody>
                    <a:bodyPr/>
                    <a:lstStyle/>
                    <a:p>
                      <a:pPr algn="ctr">
                        <a:lnSpc>
                          <a:spcPct val="107000"/>
                        </a:lnSpc>
                        <a:spcAft>
                          <a:spcPts val="0"/>
                        </a:spcAft>
                      </a:pPr>
                      <a:r>
                        <a:rPr lang="es-EC" sz="1400" dirty="0">
                          <a:effectLst/>
                          <a:latin typeface="+mj-lt"/>
                        </a:rPr>
                        <a:t>1</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Agropecuaria</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N1</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442</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100,00%</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n1</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206</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94730016"/>
                  </a:ext>
                </a:extLst>
              </a:tr>
              <a:tr h="352232">
                <a:tc>
                  <a:txBody>
                    <a:bodyPr/>
                    <a:lstStyle/>
                    <a:p>
                      <a:pPr>
                        <a:lnSpc>
                          <a:spcPct val="107000"/>
                        </a:lnSpc>
                      </a:pPr>
                      <a:endParaRPr lang="es-CO" sz="1400" dirty="0">
                        <a:effectLst/>
                        <a:latin typeface="+mj-lt"/>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rPr>
                        <a:t>Total</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a:effectLst/>
                        </a:rPr>
                        <a:t>N</a:t>
                      </a:r>
                      <a:endParaRPr lang="es-CO" sz="1400" b="1">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442</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rPr>
                        <a:t>100,00%</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n</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rPr>
                        <a:t>206</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07951058"/>
                  </a:ext>
                </a:extLst>
              </a:tr>
            </a:tbl>
          </a:graphicData>
        </a:graphic>
      </p:graphicFrame>
      <p:sp>
        <p:nvSpPr>
          <p:cNvPr id="3" name="Marcador de número de diapositiva 2"/>
          <p:cNvSpPr>
            <a:spLocks noGrp="1"/>
          </p:cNvSpPr>
          <p:nvPr>
            <p:ph type="sldNum" idx="12"/>
          </p:nvPr>
        </p:nvSpPr>
        <p:spPr/>
        <p:txBody>
          <a:bodyPr/>
          <a:lstStyle/>
          <a:p>
            <a:fld id="{00000000-1234-1234-1234-123412341234}" type="slidenum">
              <a:rPr lang="es-CO" smtClean="0"/>
              <a:pPr/>
              <a:t>19</a:t>
            </a:fld>
            <a:endParaRPr lang="es-CO"/>
          </a:p>
        </p:txBody>
      </p:sp>
    </p:spTree>
    <p:extLst>
      <p:ext uri="{BB962C8B-B14F-4D97-AF65-F5344CB8AC3E}">
        <p14:creationId xmlns:p14="http://schemas.microsoft.com/office/powerpoint/2010/main" val="137415343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A929B"/>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862097" y="1354667"/>
            <a:ext cx="4329200" cy="1298000"/>
          </a:xfrm>
          <a:prstGeom prst="rect">
            <a:avLst/>
          </a:prstGeom>
        </p:spPr>
        <p:txBody>
          <a:bodyPr spcFirstLastPara="1" vert="horz" wrap="square" lIns="121900" tIns="121900" rIns="121900" bIns="121900" rtlCol="0" anchor="t" anchorCtr="0">
            <a:noAutofit/>
          </a:bodyPr>
          <a:lstStyle/>
          <a:p>
            <a:r>
              <a:rPr lang="es-EC" b="1" dirty="0"/>
              <a:t>Objetivo General</a:t>
            </a:r>
            <a:endParaRPr b="1" dirty="0"/>
          </a:p>
        </p:txBody>
      </p:sp>
      <p:sp>
        <p:nvSpPr>
          <p:cNvPr id="122" name="Google Shape;122;p18"/>
          <p:cNvSpPr txBox="1">
            <a:spLocks noGrp="1"/>
          </p:cNvSpPr>
          <p:nvPr>
            <p:ph type="body" idx="2"/>
          </p:nvPr>
        </p:nvSpPr>
        <p:spPr>
          <a:xfrm>
            <a:off x="6400766" y="1102783"/>
            <a:ext cx="5423371" cy="5533148"/>
          </a:xfrm>
          <a:prstGeom prst="rect">
            <a:avLst/>
          </a:prstGeom>
        </p:spPr>
        <p:txBody>
          <a:bodyPr spcFirstLastPara="1" vert="horz" wrap="square" lIns="121900" tIns="121900" rIns="121900" bIns="121900" rtlCol="0" anchor="t" anchorCtr="0">
            <a:noAutofit/>
          </a:bodyPr>
          <a:lstStyle/>
          <a:p>
            <a:pPr lvl="0" algn="just"/>
            <a:r>
              <a:rPr lang="es-MX" sz="1800" dirty="0" smtClean="0"/>
              <a:t>Realizar </a:t>
            </a:r>
            <a:r>
              <a:rPr lang="es-MX" sz="1800" dirty="0"/>
              <a:t>el diagnóstico mediante el inventario de procesos y productos de la Universidad de las Fuerzas Armadas ESPE, identificando los servicios más críticos a través ciclos y matrices de servicio</a:t>
            </a:r>
            <a:r>
              <a:rPr lang="es-EC" sz="1800" dirty="0" smtClean="0"/>
              <a:t>.</a:t>
            </a:r>
            <a:endParaRPr lang="es-CO" sz="1800" dirty="0"/>
          </a:p>
          <a:p>
            <a:pPr lvl="0" algn="just"/>
            <a:r>
              <a:rPr lang="es-MX" sz="1800" dirty="0" smtClean="0"/>
              <a:t>Definir </a:t>
            </a:r>
            <a:r>
              <a:rPr lang="es-MX" sz="1800" dirty="0"/>
              <a:t>el nivel de satisfacción del usuario a través de la metodología </a:t>
            </a:r>
            <a:r>
              <a:rPr lang="es-MX" sz="1800" dirty="0" err="1"/>
              <a:t>Avatiun</a:t>
            </a:r>
            <a:r>
              <a:rPr lang="es-MX" sz="1800" dirty="0"/>
              <a:t> para mejorar la calidad del servicio de la Universidad de las Fuerzas Armadas – ESPE</a:t>
            </a:r>
            <a:r>
              <a:rPr lang="es-EC" sz="1800" dirty="0" smtClean="0"/>
              <a:t>. </a:t>
            </a:r>
            <a:endParaRPr lang="es-CO" sz="1800" dirty="0"/>
          </a:p>
          <a:p>
            <a:pPr lvl="0" algn="just"/>
            <a:r>
              <a:rPr lang="es-MX" sz="1800" dirty="0" smtClean="0"/>
              <a:t>Evaluar </a:t>
            </a:r>
            <a:r>
              <a:rPr lang="es-MX" sz="1800" dirty="0"/>
              <a:t>la experiencia de compra de los usuarios de la Universidad de las Fuerzas Armadas – ESPE para establecer los aciertos y errores </a:t>
            </a:r>
            <a:r>
              <a:rPr lang="es-MX" sz="1800" dirty="0" smtClean="0"/>
              <a:t>en </a:t>
            </a:r>
            <a:r>
              <a:rPr lang="es-MX" sz="1800" dirty="0"/>
              <a:t>la prestación de los servicios</a:t>
            </a:r>
            <a:r>
              <a:rPr lang="es-EC" sz="1800" dirty="0" smtClean="0"/>
              <a:t>.</a:t>
            </a:r>
            <a:endParaRPr lang="es-CO" sz="1800" dirty="0"/>
          </a:p>
          <a:p>
            <a:pPr lvl="0" algn="just"/>
            <a:r>
              <a:rPr lang="es-MX" sz="1800" dirty="0" smtClean="0"/>
              <a:t>Determinar </a:t>
            </a:r>
            <a:r>
              <a:rPr lang="es-MX" sz="1800" dirty="0"/>
              <a:t>las principales variables (dimensiones de calidad) que intervienen en una buena percepción </a:t>
            </a:r>
            <a:r>
              <a:rPr lang="es-MX" sz="1800" dirty="0" smtClean="0"/>
              <a:t>de </a:t>
            </a:r>
            <a:r>
              <a:rPr lang="es-MX" sz="1800" dirty="0"/>
              <a:t>los servicios prestados por la Universidad de las Fuerzas Armadas – ESPE</a:t>
            </a:r>
            <a:r>
              <a:rPr lang="es-EC" sz="1800" dirty="0" smtClean="0"/>
              <a:t>.</a:t>
            </a:r>
            <a:endParaRPr lang="es-CO" sz="1800" dirty="0"/>
          </a:p>
          <a:p>
            <a:pPr lvl="0" algn="just"/>
            <a:r>
              <a:rPr lang="es-MX" sz="1800" dirty="0" smtClean="0"/>
              <a:t>Realizar </a:t>
            </a:r>
            <a:r>
              <a:rPr lang="es-MX" sz="1800" dirty="0"/>
              <a:t>una propuesta de mejora en los servicios para asegurar la satisfacción de los usuarios de la Universidad de las Fuerzas Armadas – ESPE</a:t>
            </a:r>
            <a:r>
              <a:rPr lang="es-EC" sz="1800" dirty="0" smtClean="0"/>
              <a:t>. </a:t>
            </a:r>
            <a:endParaRPr lang="es-CO" sz="1800" dirty="0"/>
          </a:p>
          <a:p>
            <a:pPr marL="152396" indent="0" algn="just">
              <a:buNone/>
            </a:pPr>
            <a:endParaRPr lang="es-EC" sz="1800" dirty="0" smtClean="0"/>
          </a:p>
          <a:p>
            <a:pPr marL="152396" indent="0" algn="just">
              <a:spcBef>
                <a:spcPts val="1333"/>
              </a:spcBef>
              <a:spcAft>
                <a:spcPts val="1333"/>
              </a:spcAft>
              <a:buNone/>
            </a:pPr>
            <a:endParaRPr sz="1800" dirty="0"/>
          </a:p>
        </p:txBody>
      </p:sp>
      <p:sp>
        <p:nvSpPr>
          <p:cNvPr id="124" name="Google Shape;124;p18"/>
          <p:cNvSpPr txBox="1">
            <a:spLocks noGrp="1"/>
          </p:cNvSpPr>
          <p:nvPr>
            <p:ph type="subTitle" idx="1"/>
          </p:nvPr>
        </p:nvSpPr>
        <p:spPr>
          <a:xfrm>
            <a:off x="862066" y="2246267"/>
            <a:ext cx="4598207" cy="3449140"/>
          </a:xfrm>
          <a:prstGeom prst="rect">
            <a:avLst/>
          </a:prstGeom>
        </p:spPr>
        <p:txBody>
          <a:bodyPr spcFirstLastPara="1" vert="horz" wrap="square" lIns="121900" tIns="121900" rIns="121900" bIns="121900" rtlCol="0" anchor="t" anchorCtr="0">
            <a:noAutofit/>
          </a:bodyPr>
          <a:lstStyle/>
          <a:p>
            <a:pPr marL="0" indent="0" algn="just"/>
            <a:r>
              <a:rPr lang="es-EC" dirty="0">
                <a:solidFill>
                  <a:schemeClr val="tx1"/>
                </a:solidFill>
              </a:rPr>
              <a:t>Analizar los servicios que ofrece la Universidad Fuerzas Armadas ESPE mediante el enfoque de experiencia de compra para medir el nivel de satisfacción de los usuarios.</a:t>
            </a:r>
            <a:endParaRPr lang="es-CO" dirty="0">
              <a:solidFill>
                <a:schemeClr val="tx1"/>
              </a:solidFill>
            </a:endParaRPr>
          </a:p>
          <a:p>
            <a:pPr marL="0" indent="0" algn="just"/>
            <a:endParaRPr lang="es-CO" dirty="0">
              <a:solidFill>
                <a:schemeClr val="tx1">
                  <a:lumMod val="85000"/>
                  <a:lumOff val="15000"/>
                </a:schemeClr>
              </a:solidFill>
            </a:endParaRPr>
          </a:p>
        </p:txBody>
      </p:sp>
      <p:sp>
        <p:nvSpPr>
          <p:cNvPr id="6" name="Título 1">
            <a:extLst>
              <a:ext uri="{FF2B5EF4-FFF2-40B4-BE49-F238E27FC236}">
                <a16:creationId xmlns:a16="http://schemas.microsoft.com/office/drawing/2014/main" id="{574DB74B-D988-48A5-B490-D67E29A8891F}"/>
              </a:ext>
            </a:extLst>
          </p:cNvPr>
          <p:cNvSpPr txBox="1">
            <a:spLocks/>
          </p:cNvSpPr>
          <p:nvPr/>
        </p:nvSpPr>
        <p:spPr>
          <a:xfrm>
            <a:off x="8660674" y="392280"/>
            <a:ext cx="3010393" cy="6153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s-EC" sz="2000" b="1" dirty="0">
                <a:solidFill>
                  <a:schemeClr val="tx1"/>
                </a:solidFill>
                <a:latin typeface="Nunito Sans" panose="020B0604020202020204" charset="0"/>
                <a:cs typeface="Times New Roman" panose="02020603050405020304" pitchFamily="18" charset="0"/>
              </a:rPr>
              <a:t>Objetivos Específicos</a:t>
            </a:r>
          </a:p>
        </p:txBody>
      </p:sp>
      <p:sp>
        <p:nvSpPr>
          <p:cNvPr id="2" name="Marcador de número de diapositiva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05402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9490" y="501429"/>
            <a:ext cx="2728400" cy="3768231"/>
          </a:xfrm>
        </p:spPr>
        <p:txBody>
          <a:bodyPr/>
          <a:lstStyle/>
          <a:p>
            <a:pPr algn="ctr"/>
            <a:r>
              <a:rPr lang="es-CO" b="1" dirty="0" smtClean="0"/>
              <a:t>TAMAÑO DE LA MUESTRA</a:t>
            </a:r>
            <a:endParaRPr lang="es-CO" b="1" dirty="0"/>
          </a:p>
        </p:txBody>
      </p:sp>
      <p:sp>
        <p:nvSpPr>
          <p:cNvPr id="8" name="Título 1">
            <a:extLst>
              <a:ext uri="{FF2B5EF4-FFF2-40B4-BE49-F238E27FC236}">
                <a16:creationId xmlns:a16="http://schemas.microsoft.com/office/drawing/2014/main" id="{9360CC1C-6CC7-4FAD-84B5-ED2091CDE552}"/>
              </a:ext>
            </a:extLst>
          </p:cNvPr>
          <p:cNvSpPr txBox="1">
            <a:spLocks/>
          </p:cNvSpPr>
          <p:nvPr/>
        </p:nvSpPr>
        <p:spPr>
          <a:xfrm>
            <a:off x="4683538" y="235525"/>
            <a:ext cx="6850966"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Muestra </a:t>
            </a:r>
            <a:r>
              <a:rPr lang="es-EC" sz="1867" b="1" dirty="0">
                <a:solidFill>
                  <a:schemeClr val="tx1"/>
                </a:solidFill>
                <a:latin typeface="Nunito Sans" panose="020B0604020202020204" charset="0"/>
                <a:cs typeface="Times New Roman" panose="02020603050405020304" pitchFamily="18" charset="0"/>
              </a:rPr>
              <a:t>G</a:t>
            </a:r>
            <a:r>
              <a:rPr lang="es-EC" sz="1867" b="1" dirty="0" smtClean="0">
                <a:solidFill>
                  <a:schemeClr val="tx1"/>
                </a:solidFill>
                <a:latin typeface="Nunito Sans" panose="020B0604020202020204" charset="0"/>
                <a:cs typeface="Times New Roman" panose="02020603050405020304" pitchFamily="18" charset="0"/>
              </a:rPr>
              <a:t>rado Campus Santo Domingo  </a:t>
            </a: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3" name="Tabla 2"/>
          <p:cNvGraphicFramePr>
            <a:graphicFrameLocks noGrp="1"/>
          </p:cNvGraphicFramePr>
          <p:nvPr>
            <p:extLst/>
          </p:nvPr>
        </p:nvGraphicFramePr>
        <p:xfrm>
          <a:off x="4425295" y="888774"/>
          <a:ext cx="7236822" cy="2058906"/>
        </p:xfrm>
        <a:graphic>
          <a:graphicData uri="http://schemas.openxmlformats.org/drawingml/2006/table">
            <a:tbl>
              <a:tblPr firstRow="1" firstCol="1" bandRow="1">
                <a:tableStyleId>{17292A2E-F333-43FB-9621-5CBBE7FDCDCB}</a:tableStyleId>
              </a:tblPr>
              <a:tblGrid>
                <a:gridCol w="718140">
                  <a:extLst>
                    <a:ext uri="{9D8B030D-6E8A-4147-A177-3AD203B41FA5}">
                      <a16:colId xmlns:a16="http://schemas.microsoft.com/office/drawing/2014/main" val="3477593137"/>
                    </a:ext>
                  </a:extLst>
                </a:gridCol>
                <a:gridCol w="2286471">
                  <a:extLst>
                    <a:ext uri="{9D8B030D-6E8A-4147-A177-3AD203B41FA5}">
                      <a16:colId xmlns:a16="http://schemas.microsoft.com/office/drawing/2014/main" val="2511203845"/>
                    </a:ext>
                  </a:extLst>
                </a:gridCol>
                <a:gridCol w="443436">
                  <a:extLst>
                    <a:ext uri="{9D8B030D-6E8A-4147-A177-3AD203B41FA5}">
                      <a16:colId xmlns:a16="http://schemas.microsoft.com/office/drawing/2014/main" val="3180534372"/>
                    </a:ext>
                  </a:extLst>
                </a:gridCol>
                <a:gridCol w="1058868">
                  <a:extLst>
                    <a:ext uri="{9D8B030D-6E8A-4147-A177-3AD203B41FA5}">
                      <a16:colId xmlns:a16="http://schemas.microsoft.com/office/drawing/2014/main" val="3613446897"/>
                    </a:ext>
                  </a:extLst>
                </a:gridCol>
                <a:gridCol w="1234939">
                  <a:extLst>
                    <a:ext uri="{9D8B030D-6E8A-4147-A177-3AD203B41FA5}">
                      <a16:colId xmlns:a16="http://schemas.microsoft.com/office/drawing/2014/main" val="2822115628"/>
                    </a:ext>
                  </a:extLst>
                </a:gridCol>
                <a:gridCol w="401049">
                  <a:extLst>
                    <a:ext uri="{9D8B030D-6E8A-4147-A177-3AD203B41FA5}">
                      <a16:colId xmlns:a16="http://schemas.microsoft.com/office/drawing/2014/main" val="2293939814"/>
                    </a:ext>
                  </a:extLst>
                </a:gridCol>
                <a:gridCol w="1093919">
                  <a:extLst>
                    <a:ext uri="{9D8B030D-6E8A-4147-A177-3AD203B41FA5}">
                      <a16:colId xmlns:a16="http://schemas.microsoft.com/office/drawing/2014/main" val="2362812035"/>
                    </a:ext>
                  </a:extLst>
                </a:gridCol>
              </a:tblGrid>
              <a:tr h="343151">
                <a:tc gridSpan="7">
                  <a:txBody>
                    <a:bodyPr/>
                    <a:lstStyle/>
                    <a:p>
                      <a:pPr algn="ctr">
                        <a:lnSpc>
                          <a:spcPct val="107000"/>
                        </a:lnSpc>
                        <a:spcAft>
                          <a:spcPts val="0"/>
                        </a:spcAft>
                      </a:pPr>
                      <a:r>
                        <a:rPr lang="es-EC" sz="1400" dirty="0">
                          <a:solidFill>
                            <a:schemeClr val="tx1"/>
                          </a:solidFill>
                          <a:effectLst/>
                        </a:rPr>
                        <a:t>CAMPUS SANTO DOMINGO</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28575859"/>
                  </a:ext>
                </a:extLst>
              </a:tr>
              <a:tr h="343151">
                <a:tc>
                  <a:txBody>
                    <a:bodyPr/>
                    <a:lstStyle/>
                    <a:p>
                      <a:pPr algn="ctr">
                        <a:lnSpc>
                          <a:spcPct val="107000"/>
                        </a:lnSpc>
                        <a:spcAft>
                          <a:spcPts val="0"/>
                        </a:spcAft>
                      </a:pPr>
                      <a:r>
                        <a:rPr lang="es-EC" sz="1400" dirty="0">
                          <a:effectLst/>
                        </a:rPr>
                        <a:t>Estratos</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Carreras</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P</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 </a:t>
                      </a:r>
                      <a:r>
                        <a:rPr lang="es-EC" sz="1400" b="1" dirty="0" err="1">
                          <a:effectLst/>
                        </a:rPr>
                        <a:t>Elem</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err="1">
                          <a:effectLst/>
                        </a:rPr>
                        <a:t>Part</a:t>
                      </a:r>
                      <a:r>
                        <a:rPr lang="es-EC" sz="1400" b="1" dirty="0">
                          <a:effectLst/>
                        </a:rPr>
                        <a:t> %</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M</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err="1">
                          <a:effectLst/>
                        </a:rPr>
                        <a:t>Propor</a:t>
                      </a:r>
                      <a:r>
                        <a:rPr lang="es-EC" sz="1400" b="1" dirty="0">
                          <a:effectLst/>
                        </a:rPr>
                        <a:t>.</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54969245"/>
                  </a:ext>
                </a:extLst>
              </a:tr>
              <a:tr h="343151">
                <a:tc>
                  <a:txBody>
                    <a:bodyPr/>
                    <a:lstStyle/>
                    <a:p>
                      <a:pPr algn="ctr">
                        <a:lnSpc>
                          <a:spcPct val="107000"/>
                        </a:lnSpc>
                        <a:spcAft>
                          <a:spcPts val="0"/>
                        </a:spcAft>
                      </a:pPr>
                      <a:r>
                        <a:rPr lang="es-EC" sz="1400" dirty="0">
                          <a:effectLst/>
                        </a:rPr>
                        <a:t>1</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Biotecnología</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N1</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212</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29,32%</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n1</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74</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68424904"/>
                  </a:ext>
                </a:extLst>
              </a:tr>
              <a:tr h="343151">
                <a:tc>
                  <a:txBody>
                    <a:bodyPr/>
                    <a:lstStyle/>
                    <a:p>
                      <a:pPr algn="ctr">
                        <a:lnSpc>
                          <a:spcPct val="107000"/>
                        </a:lnSpc>
                        <a:spcAft>
                          <a:spcPts val="0"/>
                        </a:spcAft>
                      </a:pPr>
                      <a:r>
                        <a:rPr lang="es-EC" sz="1400" dirty="0">
                          <a:effectLst/>
                        </a:rPr>
                        <a:t>2</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rPr>
                        <a:t>Tecnologías de la Información</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N2</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176</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24,34%</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n2</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61</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50471191"/>
                  </a:ext>
                </a:extLst>
              </a:tr>
              <a:tr h="343151">
                <a:tc>
                  <a:txBody>
                    <a:bodyPr/>
                    <a:lstStyle/>
                    <a:p>
                      <a:pPr algn="ctr">
                        <a:lnSpc>
                          <a:spcPct val="107000"/>
                        </a:lnSpc>
                        <a:spcAft>
                          <a:spcPts val="0"/>
                        </a:spcAft>
                      </a:pPr>
                      <a:r>
                        <a:rPr lang="es-EC" sz="1400" dirty="0">
                          <a:effectLst/>
                        </a:rPr>
                        <a:t>3</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Agropecuaria</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N3</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335</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46,33%</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n3</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116</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33897040"/>
                  </a:ext>
                </a:extLst>
              </a:tr>
              <a:tr h="343151">
                <a:tc>
                  <a:txBody>
                    <a:bodyPr/>
                    <a:lstStyle/>
                    <a:p>
                      <a:pPr>
                        <a:lnSpc>
                          <a:spcPct val="107000"/>
                        </a:lnSpc>
                      </a:pPr>
                      <a:endParaRPr lang="es-CO" sz="1200" dirty="0">
                        <a:effectLst/>
                        <a:latin typeface="+mj-lt"/>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rPr>
                        <a:t>Total</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N</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723</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rPr>
                        <a:t>100,00%</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rPr>
                        <a:t>n</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rPr>
                        <a:t>251</a:t>
                      </a:r>
                      <a:endParaRPr lang="es-CO" sz="1400" b="1"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5810298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356863771"/>
              </p:ext>
            </p:extLst>
          </p:nvPr>
        </p:nvGraphicFramePr>
        <p:xfrm>
          <a:off x="4490610" y="4010979"/>
          <a:ext cx="7236822" cy="1640898"/>
        </p:xfrm>
        <a:graphic>
          <a:graphicData uri="http://schemas.openxmlformats.org/drawingml/2006/table">
            <a:tbl>
              <a:tblPr firstRow="1" firstCol="1" bandRow="1">
                <a:tableStyleId>{17292A2E-F333-43FB-9621-5CBBE7FDCDCB}</a:tableStyleId>
              </a:tblPr>
              <a:tblGrid>
                <a:gridCol w="741561">
                  <a:extLst>
                    <a:ext uri="{9D8B030D-6E8A-4147-A177-3AD203B41FA5}">
                      <a16:colId xmlns:a16="http://schemas.microsoft.com/office/drawing/2014/main" val="2560900333"/>
                    </a:ext>
                  </a:extLst>
                </a:gridCol>
                <a:gridCol w="2061542">
                  <a:extLst>
                    <a:ext uri="{9D8B030D-6E8A-4147-A177-3AD203B41FA5}">
                      <a16:colId xmlns:a16="http://schemas.microsoft.com/office/drawing/2014/main" val="1282409923"/>
                    </a:ext>
                  </a:extLst>
                </a:gridCol>
                <a:gridCol w="428459">
                  <a:extLst>
                    <a:ext uri="{9D8B030D-6E8A-4147-A177-3AD203B41FA5}">
                      <a16:colId xmlns:a16="http://schemas.microsoft.com/office/drawing/2014/main" val="4285838994"/>
                    </a:ext>
                  </a:extLst>
                </a:gridCol>
                <a:gridCol w="1021708">
                  <a:extLst>
                    <a:ext uri="{9D8B030D-6E8A-4147-A177-3AD203B41FA5}">
                      <a16:colId xmlns:a16="http://schemas.microsoft.com/office/drawing/2014/main" val="709561852"/>
                    </a:ext>
                  </a:extLst>
                </a:gridCol>
                <a:gridCol w="1021708">
                  <a:extLst>
                    <a:ext uri="{9D8B030D-6E8A-4147-A177-3AD203B41FA5}">
                      <a16:colId xmlns:a16="http://schemas.microsoft.com/office/drawing/2014/main" val="2821663033"/>
                    </a:ext>
                  </a:extLst>
                </a:gridCol>
                <a:gridCol w="565236">
                  <a:extLst>
                    <a:ext uri="{9D8B030D-6E8A-4147-A177-3AD203B41FA5}">
                      <a16:colId xmlns:a16="http://schemas.microsoft.com/office/drawing/2014/main" val="3286121399"/>
                    </a:ext>
                  </a:extLst>
                </a:gridCol>
                <a:gridCol w="1396608">
                  <a:extLst>
                    <a:ext uri="{9D8B030D-6E8A-4147-A177-3AD203B41FA5}">
                      <a16:colId xmlns:a16="http://schemas.microsoft.com/office/drawing/2014/main" val="1759918155"/>
                    </a:ext>
                  </a:extLst>
                </a:gridCol>
              </a:tblGrid>
              <a:tr h="273483">
                <a:tc gridSpan="7">
                  <a:txBody>
                    <a:bodyPr/>
                    <a:lstStyle/>
                    <a:p>
                      <a:pPr algn="ctr">
                        <a:lnSpc>
                          <a:spcPct val="107000"/>
                        </a:lnSpc>
                        <a:spcAft>
                          <a:spcPts val="0"/>
                        </a:spcAft>
                      </a:pPr>
                      <a:r>
                        <a:rPr lang="es-EC" sz="1400" b="1" dirty="0">
                          <a:solidFill>
                            <a:schemeClr val="tx1"/>
                          </a:solidFill>
                          <a:effectLst/>
                        </a:rPr>
                        <a:t>CENTRO DE IDIOMAS ESPE</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67283250"/>
                  </a:ext>
                </a:extLst>
              </a:tr>
              <a:tr h="273483">
                <a:tc>
                  <a:txBody>
                    <a:bodyPr/>
                    <a:lstStyle/>
                    <a:p>
                      <a:pPr algn="ctr">
                        <a:lnSpc>
                          <a:spcPct val="107000"/>
                        </a:lnSpc>
                        <a:spcAft>
                          <a:spcPts val="0"/>
                        </a:spcAft>
                      </a:pPr>
                      <a:r>
                        <a:rPr lang="es-EC" sz="1400" dirty="0">
                          <a:effectLst/>
                          <a:latin typeface="+mj-lt"/>
                        </a:rPr>
                        <a:t>Estratos</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CO" sz="1400" b="1" dirty="0">
                        <a:solidFill>
                          <a:schemeClr val="tx1"/>
                        </a:solidFill>
                        <a:effectLst/>
                        <a:latin typeface="+mj-lt"/>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P</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 </a:t>
                      </a:r>
                      <a:r>
                        <a:rPr lang="es-EC" sz="1400" b="1" dirty="0" err="1">
                          <a:solidFill>
                            <a:schemeClr val="tx1"/>
                          </a:solidFill>
                          <a:effectLst/>
                          <a:latin typeface="+mj-lt"/>
                        </a:rPr>
                        <a:t>Elem</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err="1">
                          <a:solidFill>
                            <a:schemeClr val="tx1"/>
                          </a:solidFill>
                          <a:effectLst/>
                          <a:latin typeface="+mj-lt"/>
                        </a:rPr>
                        <a:t>Part</a:t>
                      </a:r>
                      <a:r>
                        <a:rPr lang="es-EC" sz="1400" b="1" dirty="0">
                          <a:solidFill>
                            <a:schemeClr val="tx1"/>
                          </a:solidFill>
                          <a:effectLst/>
                          <a:latin typeface="+mj-lt"/>
                        </a:rPr>
                        <a:t> %</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M</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solidFill>
                            <a:schemeClr val="tx1"/>
                          </a:solidFill>
                          <a:effectLst/>
                          <a:latin typeface="+mj-lt"/>
                        </a:rPr>
                        <a:t>Proporcional</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7655839"/>
                  </a:ext>
                </a:extLst>
              </a:tr>
              <a:tr h="273483">
                <a:tc>
                  <a:txBody>
                    <a:bodyPr/>
                    <a:lstStyle/>
                    <a:p>
                      <a:pPr algn="ctr">
                        <a:lnSpc>
                          <a:spcPct val="107000"/>
                        </a:lnSpc>
                        <a:spcAft>
                          <a:spcPts val="0"/>
                        </a:spcAft>
                      </a:pPr>
                      <a:r>
                        <a:rPr lang="es-EC" sz="1400" dirty="0">
                          <a:effectLst/>
                          <a:latin typeface="+mj-lt"/>
                        </a:rPr>
                        <a:t>1</a:t>
                      </a:r>
                      <a:endParaRPr lang="es-CO"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indent="254000">
                        <a:lnSpc>
                          <a:spcPct val="107000"/>
                        </a:lnSpc>
                        <a:spcAft>
                          <a:spcPts val="0"/>
                        </a:spcAft>
                      </a:pPr>
                      <a:r>
                        <a:rPr lang="es-EC" sz="1400" dirty="0">
                          <a:effectLst/>
                          <a:latin typeface="+mj-lt"/>
                        </a:rPr>
                        <a:t>El Inca</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N1</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831</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69,31%</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n1</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202</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13119577"/>
                  </a:ext>
                </a:extLst>
              </a:tr>
              <a:tr h="273483">
                <a:tc>
                  <a:txBody>
                    <a:bodyPr/>
                    <a:lstStyle/>
                    <a:p>
                      <a:pPr algn="ctr">
                        <a:lnSpc>
                          <a:spcPct val="107000"/>
                        </a:lnSpc>
                        <a:spcAft>
                          <a:spcPts val="0"/>
                        </a:spcAft>
                      </a:pPr>
                      <a:r>
                        <a:rPr lang="es-EC" sz="1400">
                          <a:effectLst/>
                          <a:latin typeface="+mj-lt"/>
                        </a:rPr>
                        <a:t>2</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indent="254000">
                        <a:lnSpc>
                          <a:spcPct val="107000"/>
                        </a:lnSpc>
                        <a:spcAft>
                          <a:spcPts val="0"/>
                        </a:spcAft>
                      </a:pPr>
                      <a:r>
                        <a:rPr lang="es-EC" sz="1400" dirty="0">
                          <a:effectLst/>
                          <a:latin typeface="+mj-lt"/>
                        </a:rPr>
                        <a:t>Sangolquí</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N2</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242</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20,18%</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n2</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59</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48418301"/>
                  </a:ext>
                </a:extLst>
              </a:tr>
              <a:tr h="273483">
                <a:tc>
                  <a:txBody>
                    <a:bodyPr/>
                    <a:lstStyle/>
                    <a:p>
                      <a:pPr algn="ctr">
                        <a:lnSpc>
                          <a:spcPct val="107000"/>
                        </a:lnSpc>
                        <a:spcAft>
                          <a:spcPts val="0"/>
                        </a:spcAft>
                      </a:pPr>
                      <a:r>
                        <a:rPr lang="es-EC" sz="1400">
                          <a:effectLst/>
                          <a:latin typeface="+mj-lt"/>
                        </a:rPr>
                        <a:t>3</a:t>
                      </a:r>
                      <a:endParaRPr lang="es-C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indent="254000">
                        <a:lnSpc>
                          <a:spcPct val="107000"/>
                        </a:lnSpc>
                        <a:spcAft>
                          <a:spcPts val="0"/>
                        </a:spcAft>
                      </a:pPr>
                      <a:r>
                        <a:rPr lang="es-EC" sz="1400">
                          <a:effectLst/>
                          <a:latin typeface="+mj-lt"/>
                        </a:rPr>
                        <a:t>Latacunga </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latin typeface="+mj-lt"/>
                        </a:rPr>
                        <a:t>N3</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latin typeface="+mj-lt"/>
                        </a:rPr>
                        <a:t>126</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10,51%</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latin typeface="+mj-lt"/>
                        </a:rPr>
                        <a:t>n3</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latin typeface="+mj-lt"/>
                        </a:rPr>
                        <a:t>31</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9254464"/>
                  </a:ext>
                </a:extLst>
              </a:tr>
              <a:tr h="273483">
                <a:tc>
                  <a:txBody>
                    <a:bodyPr/>
                    <a:lstStyle/>
                    <a:p>
                      <a:pPr>
                        <a:lnSpc>
                          <a:spcPct val="107000"/>
                        </a:lnSpc>
                      </a:pPr>
                      <a:endParaRPr lang="es-CO" sz="1400">
                        <a:effectLst/>
                        <a:latin typeface="+mj-lt"/>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latin typeface="+mj-lt"/>
                        </a:rPr>
                        <a:t>Total</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latin typeface="+mj-lt"/>
                        </a:rPr>
                        <a:t>N</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latin typeface="+mj-lt"/>
                        </a:rPr>
                        <a:t>1.199</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latin typeface="+mj-lt"/>
                        </a:rPr>
                        <a:t>100,00%</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b="1" dirty="0">
                          <a:effectLst/>
                          <a:latin typeface="+mj-lt"/>
                        </a:rPr>
                        <a:t>n</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b="1" dirty="0">
                          <a:effectLst/>
                          <a:latin typeface="+mj-lt"/>
                        </a:rPr>
                        <a:t>291</a:t>
                      </a:r>
                      <a:endParaRPr lang="es-CO" sz="14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27000257"/>
                  </a:ext>
                </a:extLst>
              </a:tr>
            </a:tbl>
          </a:graphicData>
        </a:graphic>
      </p:graphicFrame>
      <p:sp>
        <p:nvSpPr>
          <p:cNvPr id="9" name="Título 1">
            <a:extLst>
              <a:ext uri="{FF2B5EF4-FFF2-40B4-BE49-F238E27FC236}">
                <a16:creationId xmlns:a16="http://schemas.microsoft.com/office/drawing/2014/main" id="{9360CC1C-6CC7-4FAD-84B5-ED2091CDE552}"/>
              </a:ext>
            </a:extLst>
          </p:cNvPr>
          <p:cNvSpPr txBox="1">
            <a:spLocks/>
          </p:cNvSpPr>
          <p:nvPr/>
        </p:nvSpPr>
        <p:spPr>
          <a:xfrm>
            <a:off x="4683538" y="3373606"/>
            <a:ext cx="6850966"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Muestra Centro de Idiomas</a:t>
            </a: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858660808"/>
              </p:ext>
            </p:extLst>
          </p:nvPr>
        </p:nvGraphicFramePr>
        <p:xfrm>
          <a:off x="392256" y="3356291"/>
          <a:ext cx="2625634" cy="2286864"/>
        </p:xfrm>
        <a:graphic>
          <a:graphicData uri="http://schemas.openxmlformats.org/drawingml/2006/table">
            <a:tbl>
              <a:tblPr firstRow="1" bandRow="1">
                <a:tableStyleId>{9DCAF9ED-07DC-4A11-8D7F-57B35C25682E}</a:tableStyleId>
              </a:tblPr>
              <a:tblGrid>
                <a:gridCol w="1018903">
                  <a:extLst>
                    <a:ext uri="{9D8B030D-6E8A-4147-A177-3AD203B41FA5}">
                      <a16:colId xmlns:a16="http://schemas.microsoft.com/office/drawing/2014/main" val="2935171605"/>
                    </a:ext>
                  </a:extLst>
                </a:gridCol>
                <a:gridCol w="1606731">
                  <a:extLst>
                    <a:ext uri="{9D8B030D-6E8A-4147-A177-3AD203B41FA5}">
                      <a16:colId xmlns:a16="http://schemas.microsoft.com/office/drawing/2014/main" val="3690526231"/>
                    </a:ext>
                  </a:extLst>
                </a:gridCol>
              </a:tblGrid>
              <a:tr h="381144">
                <a:tc>
                  <a:txBody>
                    <a:bodyPr/>
                    <a:lstStyle/>
                    <a:p>
                      <a:pPr algn="ctr"/>
                      <a:r>
                        <a:rPr lang="es-CO" sz="1400" dirty="0" smtClean="0"/>
                        <a:t>MUESTRA</a:t>
                      </a:r>
                      <a:endParaRPr lang="es-CO" sz="1400" dirty="0"/>
                    </a:p>
                  </a:txBody>
                  <a:tcPr/>
                </a:tc>
                <a:tc>
                  <a:txBody>
                    <a:bodyPr/>
                    <a:lstStyle/>
                    <a:p>
                      <a:pPr algn="ctr"/>
                      <a:r>
                        <a:rPr lang="es-CO" sz="1400" dirty="0" smtClean="0"/>
                        <a:t>N° ESTUDIANTES</a:t>
                      </a:r>
                      <a:endParaRPr lang="es-CO" sz="1400" dirty="0"/>
                    </a:p>
                  </a:txBody>
                  <a:tcPr/>
                </a:tc>
                <a:extLst>
                  <a:ext uri="{0D108BD9-81ED-4DB2-BD59-A6C34878D82A}">
                    <a16:rowId xmlns:a16="http://schemas.microsoft.com/office/drawing/2014/main" val="2900204813"/>
                  </a:ext>
                </a:extLst>
              </a:tr>
              <a:tr h="381144">
                <a:tc>
                  <a:txBody>
                    <a:bodyPr/>
                    <a:lstStyle/>
                    <a:p>
                      <a:r>
                        <a:rPr lang="es-CO" sz="1400" dirty="0" smtClean="0"/>
                        <a:t>GRADO</a:t>
                      </a:r>
                      <a:endParaRPr lang="es-CO" sz="1400" dirty="0"/>
                    </a:p>
                  </a:txBody>
                  <a:tcPr/>
                </a:tc>
                <a:tc>
                  <a:txBody>
                    <a:bodyPr/>
                    <a:lstStyle/>
                    <a:p>
                      <a:pPr algn="ctr"/>
                      <a:r>
                        <a:rPr lang="es-CO" sz="1400" dirty="0" smtClean="0"/>
                        <a:t>1160</a:t>
                      </a:r>
                      <a:endParaRPr lang="es-CO" sz="1400" dirty="0"/>
                    </a:p>
                  </a:txBody>
                  <a:tcPr/>
                </a:tc>
                <a:extLst>
                  <a:ext uri="{0D108BD9-81ED-4DB2-BD59-A6C34878D82A}">
                    <a16:rowId xmlns:a16="http://schemas.microsoft.com/office/drawing/2014/main" val="2740725395"/>
                  </a:ext>
                </a:extLst>
              </a:tr>
              <a:tr h="381144">
                <a:tc>
                  <a:txBody>
                    <a:bodyPr/>
                    <a:lstStyle/>
                    <a:p>
                      <a:r>
                        <a:rPr lang="es-CO" sz="1400" dirty="0" smtClean="0"/>
                        <a:t>IDIOMAS</a:t>
                      </a:r>
                      <a:endParaRPr lang="es-CO" sz="1400" dirty="0"/>
                    </a:p>
                  </a:txBody>
                  <a:tcPr/>
                </a:tc>
                <a:tc>
                  <a:txBody>
                    <a:bodyPr/>
                    <a:lstStyle/>
                    <a:p>
                      <a:pPr algn="ctr"/>
                      <a:r>
                        <a:rPr lang="es-CO" sz="1400" dirty="0" smtClean="0"/>
                        <a:t>292</a:t>
                      </a:r>
                      <a:endParaRPr lang="es-CO" sz="1400" dirty="0"/>
                    </a:p>
                  </a:txBody>
                  <a:tcPr/>
                </a:tc>
                <a:extLst>
                  <a:ext uri="{0D108BD9-81ED-4DB2-BD59-A6C34878D82A}">
                    <a16:rowId xmlns:a16="http://schemas.microsoft.com/office/drawing/2014/main" val="669344874"/>
                  </a:ext>
                </a:extLst>
              </a:tr>
              <a:tr h="381144">
                <a:tc>
                  <a:txBody>
                    <a:bodyPr/>
                    <a:lstStyle/>
                    <a:p>
                      <a:r>
                        <a:rPr lang="es-CO" sz="1400" dirty="0" smtClean="0"/>
                        <a:t>CEC</a:t>
                      </a:r>
                      <a:endParaRPr lang="es-CO" sz="1400" dirty="0"/>
                    </a:p>
                  </a:txBody>
                  <a:tcPr/>
                </a:tc>
                <a:tc>
                  <a:txBody>
                    <a:bodyPr/>
                    <a:lstStyle/>
                    <a:p>
                      <a:pPr algn="ctr"/>
                      <a:r>
                        <a:rPr lang="es-CO" sz="1400" dirty="0" smtClean="0"/>
                        <a:t>441</a:t>
                      </a:r>
                      <a:endParaRPr lang="es-CO" sz="1400" dirty="0"/>
                    </a:p>
                  </a:txBody>
                  <a:tcPr/>
                </a:tc>
                <a:extLst>
                  <a:ext uri="{0D108BD9-81ED-4DB2-BD59-A6C34878D82A}">
                    <a16:rowId xmlns:a16="http://schemas.microsoft.com/office/drawing/2014/main" val="1335980785"/>
                  </a:ext>
                </a:extLst>
              </a:tr>
              <a:tr h="381144">
                <a:tc>
                  <a:txBody>
                    <a:bodyPr/>
                    <a:lstStyle/>
                    <a:p>
                      <a:r>
                        <a:rPr lang="es-CO" sz="1400" dirty="0" smtClean="0"/>
                        <a:t>POSGRADO</a:t>
                      </a:r>
                      <a:endParaRPr lang="es-CO" sz="1400" dirty="0"/>
                    </a:p>
                  </a:txBody>
                  <a:tcPr/>
                </a:tc>
                <a:tc>
                  <a:txBody>
                    <a:bodyPr/>
                    <a:lstStyle/>
                    <a:p>
                      <a:pPr algn="ctr"/>
                      <a:r>
                        <a:rPr lang="es-CO" sz="1400" dirty="0" smtClean="0"/>
                        <a:t>170</a:t>
                      </a:r>
                      <a:endParaRPr lang="es-CO" sz="1400" dirty="0"/>
                    </a:p>
                  </a:txBody>
                  <a:tcPr/>
                </a:tc>
                <a:extLst>
                  <a:ext uri="{0D108BD9-81ED-4DB2-BD59-A6C34878D82A}">
                    <a16:rowId xmlns:a16="http://schemas.microsoft.com/office/drawing/2014/main" val="2605619229"/>
                  </a:ext>
                </a:extLst>
              </a:tr>
              <a:tr h="381144">
                <a:tc>
                  <a:txBody>
                    <a:bodyPr/>
                    <a:lstStyle/>
                    <a:p>
                      <a:r>
                        <a:rPr lang="es-CO" sz="1400" b="1" dirty="0" smtClean="0"/>
                        <a:t>TOTAL</a:t>
                      </a:r>
                      <a:endParaRPr lang="es-CO" sz="1400" b="1" dirty="0"/>
                    </a:p>
                  </a:txBody>
                  <a:tcPr/>
                </a:tc>
                <a:tc>
                  <a:txBody>
                    <a:bodyPr/>
                    <a:lstStyle/>
                    <a:p>
                      <a:pPr algn="ctr"/>
                      <a:r>
                        <a:rPr lang="es-CO" sz="1400" b="1" dirty="0" smtClean="0"/>
                        <a:t>2063</a:t>
                      </a:r>
                      <a:endParaRPr lang="es-CO" sz="1400" b="1" dirty="0"/>
                    </a:p>
                  </a:txBody>
                  <a:tcPr/>
                </a:tc>
                <a:extLst>
                  <a:ext uri="{0D108BD9-81ED-4DB2-BD59-A6C34878D82A}">
                    <a16:rowId xmlns:a16="http://schemas.microsoft.com/office/drawing/2014/main" val="1431650883"/>
                  </a:ext>
                </a:extLst>
              </a:tr>
            </a:tbl>
          </a:graphicData>
        </a:graphic>
      </p:graphicFrame>
      <p:sp>
        <p:nvSpPr>
          <p:cNvPr id="5" name="Flecha abajo 4"/>
          <p:cNvSpPr/>
          <p:nvPr/>
        </p:nvSpPr>
        <p:spPr>
          <a:xfrm>
            <a:off x="1436914" y="2599509"/>
            <a:ext cx="444137" cy="4572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accent2">
                  <a:lumMod val="75000"/>
                </a:schemeClr>
              </a:solidFill>
            </a:endParaRPr>
          </a:p>
        </p:txBody>
      </p:sp>
      <p:sp>
        <p:nvSpPr>
          <p:cNvPr id="6" name="Marcador de número de diapositiva 5"/>
          <p:cNvSpPr>
            <a:spLocks noGrp="1"/>
          </p:cNvSpPr>
          <p:nvPr>
            <p:ph type="sldNum" idx="12"/>
          </p:nvPr>
        </p:nvSpPr>
        <p:spPr/>
        <p:txBody>
          <a:bodyPr/>
          <a:lstStyle/>
          <a:p>
            <a:fld id="{00000000-1234-1234-1234-123412341234}" type="slidenum">
              <a:rPr lang="es-CO" smtClean="0"/>
              <a:pPr/>
              <a:t>20</a:t>
            </a:fld>
            <a:endParaRPr lang="es-CO"/>
          </a:p>
        </p:txBody>
      </p:sp>
    </p:spTree>
    <p:extLst>
      <p:ext uri="{BB962C8B-B14F-4D97-AF65-F5344CB8AC3E}">
        <p14:creationId xmlns:p14="http://schemas.microsoft.com/office/powerpoint/2010/main" val="11013460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836" y="667721"/>
            <a:ext cx="3602182" cy="3768231"/>
          </a:xfrm>
        </p:spPr>
        <p:txBody>
          <a:bodyPr>
            <a:normAutofit/>
          </a:bodyPr>
          <a:lstStyle/>
          <a:p>
            <a:pPr algn="ctr"/>
            <a:r>
              <a:rPr lang="es-CO" sz="3600" b="1" dirty="0" smtClean="0"/>
              <a:t>CALIFICACIÓN DE LOS INSTRUMENTOS</a:t>
            </a:r>
            <a:endParaRPr lang="es-CO" sz="3600" b="1" dirty="0"/>
          </a:p>
        </p:txBody>
      </p:sp>
      <p:pic>
        <p:nvPicPr>
          <p:cNvPr id="9" name="Imagen 8"/>
          <p:cNvPicPr/>
          <p:nvPr/>
        </p:nvPicPr>
        <p:blipFill rotWithShape="1">
          <a:blip r:embed="rId2">
            <a:extLst>
              <a:ext uri="{28A0092B-C50C-407E-A947-70E740481C1C}">
                <a14:useLocalDpi xmlns:a14="http://schemas.microsoft.com/office/drawing/2010/main" val="0"/>
              </a:ext>
            </a:extLst>
          </a:blip>
          <a:srcRect b="58039"/>
          <a:stretch/>
        </p:blipFill>
        <p:spPr bwMode="auto">
          <a:xfrm>
            <a:off x="4046469" y="1446629"/>
            <a:ext cx="7461907" cy="3870742"/>
          </a:xfrm>
          <a:prstGeom prst="rect">
            <a:avLst/>
          </a:prstGeom>
          <a:noFill/>
          <a:ln>
            <a:noFill/>
          </a:ln>
        </p:spPr>
      </p:pic>
      <p:sp>
        <p:nvSpPr>
          <p:cNvPr id="10" name="Título 1">
            <a:extLst>
              <a:ext uri="{FF2B5EF4-FFF2-40B4-BE49-F238E27FC236}">
                <a16:creationId xmlns:a16="http://schemas.microsoft.com/office/drawing/2014/main" id="{9360CC1C-6CC7-4FAD-84B5-ED2091CDE552}"/>
              </a:ext>
            </a:extLst>
          </p:cNvPr>
          <p:cNvSpPr txBox="1">
            <a:spLocks/>
          </p:cNvSpPr>
          <p:nvPr/>
        </p:nvSpPr>
        <p:spPr>
          <a:xfrm>
            <a:off x="4905606" y="401817"/>
            <a:ext cx="6850966"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MODELO HOJA DE CONTROL GRADO</a:t>
            </a:r>
            <a:endParaRPr lang="es-EC" sz="1867" b="1" dirty="0">
              <a:solidFill>
                <a:schemeClr val="tx1"/>
              </a:solidFill>
              <a:latin typeface="Nunito Sans" panose="020B0604020202020204" charset="0"/>
              <a:cs typeface="Times New Roman" panose="02020603050405020304" pitchFamily="18" charset="0"/>
            </a:endParaRPr>
          </a:p>
        </p:txBody>
      </p:sp>
      <p:sp>
        <p:nvSpPr>
          <p:cNvPr id="7" name="Rectángulo 6"/>
          <p:cNvSpPr/>
          <p:nvPr/>
        </p:nvSpPr>
        <p:spPr>
          <a:xfrm>
            <a:off x="0" y="2569043"/>
            <a:ext cx="3366655" cy="3693319"/>
          </a:xfrm>
          <a:prstGeom prst="rect">
            <a:avLst/>
          </a:prstGeom>
        </p:spPr>
        <p:txBody>
          <a:bodyPr wrap="square">
            <a:spAutoFit/>
          </a:bodyPr>
          <a:lstStyle/>
          <a:p>
            <a:pPr marL="285750" indent="-285750">
              <a:buFont typeface="Arial" panose="020B0604020202020204" pitchFamily="34" charset="0"/>
              <a:buChar char="•"/>
            </a:pPr>
            <a:r>
              <a:rPr lang="es-CO" dirty="0"/>
              <a:t>El método para calificar las hojas de control responde a valores análogos, puesto que su forma de medición es de respuestas cerradas (si o no</a:t>
            </a:r>
            <a:r>
              <a:rPr lang="es-CO" dirty="0" smtClean="0"/>
              <a:t>).</a:t>
            </a:r>
          </a:p>
          <a:p>
            <a:endParaRPr lang="es-CO" dirty="0" smtClean="0"/>
          </a:p>
          <a:p>
            <a:pPr marL="285750" indent="-285750">
              <a:buFont typeface="Arial" panose="020B0604020202020204" pitchFamily="34" charset="0"/>
              <a:buChar char="•"/>
            </a:pPr>
            <a:r>
              <a:rPr lang="es-CO" dirty="0"/>
              <a:t>C</a:t>
            </a:r>
            <a:r>
              <a:rPr lang="es-CO" dirty="0" smtClean="0"/>
              <a:t>ada </a:t>
            </a:r>
            <a:r>
              <a:rPr lang="es-CO" dirty="0"/>
              <a:t>ítem tiene un valor de 1 punto contado si la respuesta es SI y el ítem que se responda con NO tiene un valor de 0, conforme a esto se sacarán los porcentajes de cumplimiento para cada servicio </a:t>
            </a:r>
            <a:r>
              <a:rPr lang="es-CO" dirty="0" smtClean="0"/>
              <a:t>analizado.</a:t>
            </a:r>
            <a:endParaRPr lang="es-CO" dirty="0"/>
          </a:p>
        </p:txBody>
      </p:sp>
      <mc:AlternateContent xmlns:mc="http://schemas.openxmlformats.org/markup-compatibility/2006" xmlns:a14="http://schemas.microsoft.com/office/drawing/2010/main">
        <mc:Choice Requires="a14">
          <p:sp>
            <p:nvSpPr>
              <p:cNvPr id="14" name="Rectángulo 13"/>
              <p:cNvSpPr/>
              <p:nvPr/>
            </p:nvSpPr>
            <p:spPr>
              <a:xfrm>
                <a:off x="4511041" y="5734172"/>
                <a:ext cx="8473440" cy="5073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CO" sz="1200" i="1" smtClean="0">
                              <a:latin typeface="Cambria Math" panose="02040503050406030204" pitchFamily="18" charset="0"/>
                            </a:rPr>
                          </m:ctrlPr>
                        </m:dPr>
                        <m:e>
                          <m:f>
                            <m:fPr>
                              <m:ctrlPr>
                                <a:rPr lang="es-CO" sz="1200" i="1">
                                  <a:latin typeface="Cambria Math" panose="02040503050406030204" pitchFamily="18" charset="0"/>
                                </a:rPr>
                              </m:ctrlPr>
                            </m:fPr>
                            <m:num>
                              <m:r>
                                <a:rPr lang="es-CO" sz="1200" b="0" i="1" smtClean="0">
                                  <a:latin typeface="Cambria Math" panose="02040503050406030204" pitchFamily="18" charset="0"/>
                                </a:rPr>
                                <m:t>%</m:t>
                              </m:r>
                              <m:r>
                                <a:rPr lang="es-CO" sz="1200" b="0" i="1" smtClean="0">
                                  <a:latin typeface="Cambria Math" panose="02040503050406030204" pitchFamily="18" charset="0"/>
                                </a:rPr>
                                <m:t>𝑇𝑎𝑛𝑔𝑖𝑏𝑖𝑙𝑖𝑑𝑎𝑑</m:t>
                              </m:r>
                              <m:r>
                                <a:rPr lang="es-CO" sz="1200" i="0">
                                  <a:latin typeface="Cambria Math" panose="02040503050406030204" pitchFamily="18" charset="0"/>
                                </a:rPr>
                                <m:t>+</m:t>
                              </m:r>
                              <m:r>
                                <a:rPr lang="es-CO" sz="1200" b="0" i="1" smtClean="0">
                                  <a:latin typeface="Cambria Math" panose="02040503050406030204" pitchFamily="18" charset="0"/>
                                </a:rPr>
                                <m:t>%</m:t>
                              </m:r>
                              <m:r>
                                <a:rPr lang="es-CO" sz="1200" b="0" i="1" smtClean="0">
                                  <a:latin typeface="Cambria Math" panose="02040503050406030204" pitchFamily="18" charset="0"/>
                                </a:rPr>
                                <m:t>𝐹𝑖𝑎𝑏𝑖𝑙𝑖𝑑𝑎𝑑</m:t>
                              </m:r>
                              <m:r>
                                <a:rPr lang="es-CO" sz="1200" i="0">
                                  <a:latin typeface="Cambria Math" panose="02040503050406030204" pitchFamily="18" charset="0"/>
                                </a:rPr>
                                <m:t>+</m:t>
                              </m:r>
                              <m:r>
                                <a:rPr lang="es-CO" sz="1200" b="0" i="1" smtClean="0">
                                  <a:latin typeface="Cambria Math" panose="02040503050406030204" pitchFamily="18" charset="0"/>
                                </a:rPr>
                                <m:t>%</m:t>
                              </m:r>
                              <m:r>
                                <a:rPr lang="es-CO" sz="1200" b="0" i="1" smtClean="0">
                                  <a:latin typeface="Cambria Math" panose="02040503050406030204" pitchFamily="18" charset="0"/>
                                </a:rPr>
                                <m:t>𝐶𝑎𝑝</m:t>
                              </m:r>
                              <m:r>
                                <a:rPr lang="es-CO" sz="1200" i="0">
                                  <a:latin typeface="Cambria Math" panose="02040503050406030204" pitchFamily="18" charset="0"/>
                                </a:rPr>
                                <m:t>. </m:t>
                              </m:r>
                              <m:r>
                                <a:rPr lang="es-CO" sz="1200" i="1">
                                  <a:latin typeface="Cambria Math" panose="02040503050406030204" pitchFamily="18" charset="0"/>
                                </a:rPr>
                                <m:t>𝑑𝑒</m:t>
                              </m:r>
                              <m:r>
                                <a:rPr lang="es-CO" sz="1200" i="0">
                                  <a:latin typeface="Cambria Math" panose="02040503050406030204" pitchFamily="18" charset="0"/>
                                </a:rPr>
                                <m:t> </m:t>
                              </m:r>
                              <m:r>
                                <a:rPr lang="es-CO" sz="1200" i="1">
                                  <a:latin typeface="Cambria Math" panose="02040503050406030204" pitchFamily="18" charset="0"/>
                                </a:rPr>
                                <m:t>𝑟𝑒𝑠𝑝</m:t>
                              </m:r>
                              <m:r>
                                <a:rPr lang="es-CO" sz="1200" i="0">
                                  <a:latin typeface="Cambria Math" panose="02040503050406030204" pitchFamily="18" charset="0"/>
                                </a:rPr>
                                <m:t>.+</m:t>
                              </m:r>
                              <m:r>
                                <a:rPr lang="es-CO" sz="1200" b="0" i="1" smtClean="0">
                                  <a:latin typeface="Cambria Math" panose="02040503050406030204" pitchFamily="18" charset="0"/>
                                </a:rPr>
                                <m:t>%</m:t>
                              </m:r>
                              <m:r>
                                <a:rPr lang="es-CO" sz="1200" b="0" i="1" smtClean="0">
                                  <a:latin typeface="Cambria Math" panose="02040503050406030204" pitchFamily="18" charset="0"/>
                                </a:rPr>
                                <m:t>𝐸𝑚𝑝𝑎𝑡</m:t>
                              </m:r>
                              <m:r>
                                <a:rPr lang="es-CO" sz="1200" i="0">
                                  <a:latin typeface="Cambria Math" panose="02040503050406030204" pitchFamily="18" charset="0"/>
                                </a:rPr>
                                <m:t>í</m:t>
                              </m:r>
                              <m:r>
                                <a:rPr lang="es-CO" sz="1200" i="1">
                                  <a:latin typeface="Cambria Math" panose="02040503050406030204" pitchFamily="18" charset="0"/>
                                </a:rPr>
                                <m:t>𝑎</m:t>
                              </m:r>
                              <m:r>
                                <a:rPr lang="es-CO" sz="1200" i="0">
                                  <a:latin typeface="Cambria Math" panose="02040503050406030204" pitchFamily="18" charset="0"/>
                                </a:rPr>
                                <m:t>+</m:t>
                              </m:r>
                              <m:r>
                                <a:rPr lang="es-CO" sz="1200" b="0" i="1" smtClean="0">
                                  <a:latin typeface="Cambria Math" panose="02040503050406030204" pitchFamily="18" charset="0"/>
                                </a:rPr>
                                <m:t>%</m:t>
                              </m:r>
                              <m:r>
                                <a:rPr lang="es-CO" sz="1200" b="0" i="1" smtClean="0">
                                  <a:latin typeface="Cambria Math" panose="02040503050406030204" pitchFamily="18" charset="0"/>
                                </a:rPr>
                                <m:t>𝑆𝑒𝑔𝑢𝑟𝑖𝑑𝑎𝑑</m:t>
                              </m:r>
                            </m:num>
                            <m:den>
                              <m:r>
                                <a:rPr lang="es-CO" sz="1200" i="0">
                                  <a:latin typeface="Cambria Math" panose="02040503050406030204" pitchFamily="18" charset="0"/>
                                </a:rPr>
                                <m:t>5</m:t>
                              </m:r>
                            </m:den>
                          </m:f>
                        </m:e>
                      </m:d>
                      <m:r>
                        <a:rPr lang="es-CO" sz="1200" i="0">
                          <a:latin typeface="Cambria Math" panose="02040503050406030204" pitchFamily="18" charset="0"/>
                        </a:rPr>
                        <m:t>∗100</m:t>
                      </m:r>
                    </m:oMath>
                  </m:oMathPara>
                </a14:m>
                <a:endParaRPr lang="es-CO" sz="1200" dirty="0">
                  <a:latin typeface="+mj-lt"/>
                </a:endParaRPr>
              </a:p>
            </p:txBody>
          </p:sp>
        </mc:Choice>
        <mc:Fallback xmlns="">
          <p:sp>
            <p:nvSpPr>
              <p:cNvPr id="14" name="Rectángulo 13"/>
              <p:cNvSpPr>
                <a:spLocks noRot="1" noChangeAspect="1" noMove="1" noResize="1" noEditPoints="1" noAdjustHandles="1" noChangeArrowheads="1" noChangeShapeType="1" noTextEdit="1"/>
              </p:cNvSpPr>
              <p:nvPr/>
            </p:nvSpPr>
            <p:spPr>
              <a:xfrm>
                <a:off x="4511041" y="5734172"/>
                <a:ext cx="8473440" cy="507318"/>
              </a:xfrm>
              <a:prstGeom prst="rect">
                <a:avLst/>
              </a:prstGeom>
              <a:blipFill>
                <a:blip r:embed="rId3"/>
                <a:stretch>
                  <a:fillRect/>
                </a:stretch>
              </a:blipFill>
            </p:spPr>
            <p:txBody>
              <a:bodyPr/>
              <a:lstStyle/>
              <a:p>
                <a:r>
                  <a:rPr lang="es-CO">
                    <a:noFill/>
                  </a:rPr>
                  <a:t> </a:t>
                </a:r>
              </a:p>
            </p:txBody>
          </p:sp>
        </mc:Fallback>
      </mc:AlternateContent>
      <p:sp>
        <p:nvSpPr>
          <p:cNvPr id="15" name="Título 1">
            <a:extLst>
              <a:ext uri="{FF2B5EF4-FFF2-40B4-BE49-F238E27FC236}">
                <a16:creationId xmlns:a16="http://schemas.microsoft.com/office/drawing/2014/main" id="{9360CC1C-6CC7-4FAD-84B5-ED2091CDE552}"/>
              </a:ext>
            </a:extLst>
          </p:cNvPr>
          <p:cNvSpPr txBox="1">
            <a:spLocks/>
          </p:cNvSpPr>
          <p:nvPr/>
        </p:nvSpPr>
        <p:spPr>
          <a:xfrm>
            <a:off x="3794895" y="5506995"/>
            <a:ext cx="2221422"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ctr"/>
            <a:r>
              <a:rPr lang="es-EC" sz="1600" b="1" dirty="0" smtClean="0">
                <a:solidFill>
                  <a:schemeClr val="tx1"/>
                </a:solidFill>
                <a:latin typeface="Nunito Sans" panose="020B0604020202020204" charset="0"/>
                <a:cs typeface="Times New Roman" panose="02020603050405020304" pitchFamily="18" charset="0"/>
              </a:rPr>
              <a:t>% Nivel de Cumplimiento =</a:t>
            </a:r>
            <a:endParaRPr lang="es-EC" sz="1600" b="1" dirty="0">
              <a:solidFill>
                <a:schemeClr val="tx1"/>
              </a:solidFill>
              <a:latin typeface="Nunito Sans" panose="020B0604020202020204" charset="0"/>
              <a:cs typeface="Times New Roman" panose="02020603050405020304" pitchFamily="18" charset="0"/>
            </a:endParaRPr>
          </a:p>
        </p:txBody>
      </p:sp>
      <p:sp>
        <p:nvSpPr>
          <p:cNvPr id="3" name="Marcador de número de diapositiva 2"/>
          <p:cNvSpPr>
            <a:spLocks noGrp="1"/>
          </p:cNvSpPr>
          <p:nvPr>
            <p:ph type="sldNum" idx="12"/>
          </p:nvPr>
        </p:nvSpPr>
        <p:spPr/>
        <p:txBody>
          <a:bodyPr/>
          <a:lstStyle/>
          <a:p>
            <a:fld id="{00000000-1234-1234-1234-123412341234}" type="slidenum">
              <a:rPr lang="es-CO" smtClean="0"/>
              <a:pPr/>
              <a:t>21</a:t>
            </a:fld>
            <a:endParaRPr lang="es-CO"/>
          </a:p>
        </p:txBody>
      </p:sp>
    </p:spTree>
    <p:extLst>
      <p:ext uri="{BB962C8B-B14F-4D97-AF65-F5344CB8AC3E}">
        <p14:creationId xmlns:p14="http://schemas.microsoft.com/office/powerpoint/2010/main" val="256154070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1518" y="1632857"/>
            <a:ext cx="2728400" cy="1275135"/>
          </a:xfrm>
        </p:spPr>
        <p:txBody>
          <a:bodyPr>
            <a:normAutofit/>
          </a:bodyPr>
          <a:lstStyle/>
          <a:p>
            <a:pPr algn="ctr"/>
            <a:r>
              <a:rPr lang="es-CO" sz="3600" b="1" dirty="0" smtClean="0"/>
              <a:t>ENCUESTA</a:t>
            </a:r>
            <a:endParaRPr lang="es-CO" sz="3600" b="1" dirty="0"/>
          </a:p>
        </p:txBody>
      </p:sp>
      <p:pic>
        <p:nvPicPr>
          <p:cNvPr id="4" name="Imagen 3"/>
          <p:cNvPicPr>
            <a:picLocks noChangeAspect="1"/>
          </p:cNvPicPr>
          <p:nvPr/>
        </p:nvPicPr>
        <p:blipFill>
          <a:blip r:embed="rId2"/>
          <a:stretch>
            <a:fillRect/>
          </a:stretch>
        </p:blipFill>
        <p:spPr>
          <a:xfrm>
            <a:off x="3616913" y="931545"/>
            <a:ext cx="5081375" cy="5599883"/>
          </a:xfrm>
          <a:prstGeom prst="rect">
            <a:avLst/>
          </a:prstGeom>
        </p:spPr>
      </p:pic>
      <p:sp>
        <p:nvSpPr>
          <p:cNvPr id="6" name="Rectángulo 5"/>
          <p:cNvSpPr/>
          <p:nvPr/>
        </p:nvSpPr>
        <p:spPr>
          <a:xfrm>
            <a:off x="231518" y="2946656"/>
            <a:ext cx="2721058" cy="1569660"/>
          </a:xfrm>
          <a:prstGeom prst="rect">
            <a:avLst/>
          </a:prstGeom>
        </p:spPr>
        <p:txBody>
          <a:bodyPr wrap="square">
            <a:spAutoFit/>
          </a:bodyPr>
          <a:lstStyle/>
          <a:p>
            <a:pPr indent="168910" algn="just">
              <a:spcAft>
                <a:spcPts val="800"/>
              </a:spcAft>
            </a:pPr>
            <a:r>
              <a:rPr lang="es-CO" sz="1600" dirty="0"/>
              <a:t>D</a:t>
            </a:r>
            <a:r>
              <a:rPr lang="es-CO" sz="1600" dirty="0" smtClean="0"/>
              <a:t>ependiendo </a:t>
            </a:r>
            <a:r>
              <a:rPr lang="es-CO" sz="1600" dirty="0"/>
              <a:t>del servicio a evaluar se tiene una serie de preguntas que serán medidas en escala de Likert (1 a 5) cuyos valores varían siendo los </a:t>
            </a:r>
            <a:r>
              <a:rPr lang="es-CO" sz="1600" dirty="0" smtClean="0"/>
              <a:t>siguientes:</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nvPr>
        </p:nvGraphicFramePr>
        <p:xfrm>
          <a:off x="8894231" y="1632857"/>
          <a:ext cx="2731712" cy="1894116"/>
        </p:xfrm>
        <a:graphic>
          <a:graphicData uri="http://schemas.openxmlformats.org/drawingml/2006/table">
            <a:tbl>
              <a:tblPr firstRow="1" bandRow="1">
                <a:tableStyleId>{17292A2E-F333-43FB-9621-5CBBE7FDCDCB}</a:tableStyleId>
              </a:tblPr>
              <a:tblGrid>
                <a:gridCol w="1365856">
                  <a:extLst>
                    <a:ext uri="{9D8B030D-6E8A-4147-A177-3AD203B41FA5}">
                      <a16:colId xmlns:a16="http://schemas.microsoft.com/office/drawing/2014/main" val="245249690"/>
                    </a:ext>
                  </a:extLst>
                </a:gridCol>
                <a:gridCol w="1365856">
                  <a:extLst>
                    <a:ext uri="{9D8B030D-6E8A-4147-A177-3AD203B41FA5}">
                      <a16:colId xmlns:a16="http://schemas.microsoft.com/office/drawing/2014/main" val="3679422040"/>
                    </a:ext>
                  </a:extLst>
                </a:gridCol>
              </a:tblGrid>
              <a:tr h="315686">
                <a:tc gridSpan="2">
                  <a:txBody>
                    <a:bodyPr/>
                    <a:lstStyle/>
                    <a:p>
                      <a:pPr algn="ctr"/>
                      <a:r>
                        <a:rPr lang="es-CO" sz="1400" dirty="0" smtClean="0">
                          <a:solidFill>
                            <a:schemeClr val="tx1"/>
                          </a:solidFill>
                        </a:rPr>
                        <a:t>ESCALA DE LIKERT</a:t>
                      </a:r>
                      <a:endParaRPr lang="es-CO" sz="1400" dirty="0">
                        <a:solidFill>
                          <a:schemeClr val="tx1"/>
                        </a:solidFill>
                      </a:endParaRPr>
                    </a:p>
                  </a:txBody>
                  <a:tcPr/>
                </a:tc>
                <a:tc hMerge="1">
                  <a:txBody>
                    <a:bodyPr/>
                    <a:lstStyle/>
                    <a:p>
                      <a:endParaRPr lang="es-CO" dirty="0"/>
                    </a:p>
                  </a:txBody>
                  <a:tcPr/>
                </a:tc>
                <a:extLst>
                  <a:ext uri="{0D108BD9-81ED-4DB2-BD59-A6C34878D82A}">
                    <a16:rowId xmlns:a16="http://schemas.microsoft.com/office/drawing/2014/main" val="3315535905"/>
                  </a:ext>
                </a:extLst>
              </a:tr>
              <a:tr h="315686">
                <a:tc>
                  <a:txBody>
                    <a:bodyPr/>
                    <a:lstStyle/>
                    <a:p>
                      <a:pPr algn="ctr"/>
                      <a:r>
                        <a:rPr lang="es-CO" sz="1400" dirty="0" smtClean="0"/>
                        <a:t>1</a:t>
                      </a:r>
                      <a:endParaRPr lang="es-CO" sz="1400" dirty="0"/>
                    </a:p>
                  </a:txBody>
                  <a:tcPr/>
                </a:tc>
                <a:tc>
                  <a:txBody>
                    <a:bodyPr/>
                    <a:lstStyle/>
                    <a:p>
                      <a:pPr algn="ctr"/>
                      <a:r>
                        <a:rPr lang="es-CO" sz="1400" kern="1200" dirty="0" smtClean="0">
                          <a:solidFill>
                            <a:schemeClr val="tx1"/>
                          </a:solidFill>
                          <a:effectLst/>
                          <a:latin typeface="+mn-lt"/>
                          <a:ea typeface="+mn-ea"/>
                          <a:cs typeface="+mn-cs"/>
                        </a:rPr>
                        <a:t>Muy Malo</a:t>
                      </a:r>
                      <a:endParaRPr lang="es-CO" sz="1400" dirty="0"/>
                    </a:p>
                  </a:txBody>
                  <a:tcPr/>
                </a:tc>
                <a:extLst>
                  <a:ext uri="{0D108BD9-81ED-4DB2-BD59-A6C34878D82A}">
                    <a16:rowId xmlns:a16="http://schemas.microsoft.com/office/drawing/2014/main" val="2322586175"/>
                  </a:ext>
                </a:extLst>
              </a:tr>
              <a:tr h="315686">
                <a:tc>
                  <a:txBody>
                    <a:bodyPr/>
                    <a:lstStyle/>
                    <a:p>
                      <a:pPr algn="ctr"/>
                      <a:r>
                        <a:rPr lang="es-CO" sz="1400" dirty="0" smtClean="0"/>
                        <a:t>2</a:t>
                      </a:r>
                      <a:endParaRPr lang="es-CO" sz="1400" dirty="0"/>
                    </a:p>
                  </a:txBody>
                  <a:tcPr/>
                </a:tc>
                <a:tc>
                  <a:txBody>
                    <a:bodyPr/>
                    <a:lstStyle/>
                    <a:p>
                      <a:pPr algn="ctr"/>
                      <a:r>
                        <a:rPr lang="es-CO" sz="1400" dirty="0" smtClean="0"/>
                        <a:t>Malo</a:t>
                      </a:r>
                      <a:endParaRPr lang="es-CO" sz="1400" dirty="0"/>
                    </a:p>
                  </a:txBody>
                  <a:tcPr/>
                </a:tc>
                <a:extLst>
                  <a:ext uri="{0D108BD9-81ED-4DB2-BD59-A6C34878D82A}">
                    <a16:rowId xmlns:a16="http://schemas.microsoft.com/office/drawing/2014/main" val="1923662494"/>
                  </a:ext>
                </a:extLst>
              </a:tr>
              <a:tr h="315686">
                <a:tc>
                  <a:txBody>
                    <a:bodyPr/>
                    <a:lstStyle/>
                    <a:p>
                      <a:pPr algn="ctr"/>
                      <a:r>
                        <a:rPr lang="es-CO" sz="1400" dirty="0" smtClean="0"/>
                        <a:t>3</a:t>
                      </a:r>
                      <a:endParaRPr lang="es-CO" sz="1400" dirty="0"/>
                    </a:p>
                  </a:txBody>
                  <a:tcPr/>
                </a:tc>
                <a:tc>
                  <a:txBody>
                    <a:bodyPr/>
                    <a:lstStyle/>
                    <a:p>
                      <a:pPr algn="ctr"/>
                      <a:r>
                        <a:rPr lang="es-CO" sz="1400" dirty="0" smtClean="0"/>
                        <a:t>Regular</a:t>
                      </a:r>
                      <a:endParaRPr lang="es-CO" sz="1400" dirty="0"/>
                    </a:p>
                  </a:txBody>
                  <a:tcPr/>
                </a:tc>
                <a:extLst>
                  <a:ext uri="{0D108BD9-81ED-4DB2-BD59-A6C34878D82A}">
                    <a16:rowId xmlns:a16="http://schemas.microsoft.com/office/drawing/2014/main" val="4072918303"/>
                  </a:ext>
                </a:extLst>
              </a:tr>
              <a:tr h="315686">
                <a:tc>
                  <a:txBody>
                    <a:bodyPr/>
                    <a:lstStyle/>
                    <a:p>
                      <a:pPr algn="ctr"/>
                      <a:r>
                        <a:rPr lang="es-CO" sz="1400" dirty="0" smtClean="0"/>
                        <a:t>4</a:t>
                      </a:r>
                      <a:endParaRPr lang="es-CO" sz="1400" dirty="0"/>
                    </a:p>
                  </a:txBody>
                  <a:tcPr/>
                </a:tc>
                <a:tc>
                  <a:txBody>
                    <a:bodyPr/>
                    <a:lstStyle/>
                    <a:p>
                      <a:pPr algn="ctr"/>
                      <a:r>
                        <a:rPr lang="es-CO" sz="1400" dirty="0" smtClean="0"/>
                        <a:t>Bueno</a:t>
                      </a:r>
                      <a:endParaRPr lang="es-CO" sz="1400" dirty="0"/>
                    </a:p>
                  </a:txBody>
                  <a:tcPr/>
                </a:tc>
                <a:extLst>
                  <a:ext uri="{0D108BD9-81ED-4DB2-BD59-A6C34878D82A}">
                    <a16:rowId xmlns:a16="http://schemas.microsoft.com/office/drawing/2014/main" val="3598458037"/>
                  </a:ext>
                </a:extLst>
              </a:tr>
              <a:tr h="315686">
                <a:tc>
                  <a:txBody>
                    <a:bodyPr/>
                    <a:lstStyle/>
                    <a:p>
                      <a:pPr algn="ctr"/>
                      <a:r>
                        <a:rPr lang="es-CO" sz="1400" dirty="0" smtClean="0"/>
                        <a:t>5</a:t>
                      </a:r>
                      <a:endParaRPr lang="es-CO" sz="1400" dirty="0"/>
                    </a:p>
                  </a:txBody>
                  <a:tcPr/>
                </a:tc>
                <a:tc>
                  <a:txBody>
                    <a:bodyPr/>
                    <a:lstStyle/>
                    <a:p>
                      <a:pPr algn="ctr"/>
                      <a:r>
                        <a:rPr lang="es-CO" sz="1400" dirty="0" smtClean="0"/>
                        <a:t>Muy Bueno</a:t>
                      </a:r>
                      <a:endParaRPr lang="es-CO" sz="1400" dirty="0"/>
                    </a:p>
                  </a:txBody>
                  <a:tcPr/>
                </a:tc>
                <a:extLst>
                  <a:ext uri="{0D108BD9-81ED-4DB2-BD59-A6C34878D82A}">
                    <a16:rowId xmlns:a16="http://schemas.microsoft.com/office/drawing/2014/main" val="261959782"/>
                  </a:ext>
                </a:extLst>
              </a:tr>
            </a:tbl>
          </a:graphicData>
        </a:graphic>
      </p:graphicFrame>
      <p:sp>
        <p:nvSpPr>
          <p:cNvPr id="9" name="Título 1">
            <a:extLst>
              <a:ext uri="{FF2B5EF4-FFF2-40B4-BE49-F238E27FC236}">
                <a16:creationId xmlns:a16="http://schemas.microsoft.com/office/drawing/2014/main" id="{9360CC1C-6CC7-4FAD-84B5-ED2091CDE552}"/>
              </a:ext>
            </a:extLst>
          </p:cNvPr>
          <p:cNvSpPr txBox="1">
            <a:spLocks/>
          </p:cNvSpPr>
          <p:nvPr/>
        </p:nvSpPr>
        <p:spPr>
          <a:xfrm>
            <a:off x="4683538" y="235525"/>
            <a:ext cx="6850966"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MODELO DE ENCUESTA GRADO</a:t>
            </a:r>
            <a:endParaRPr lang="es-EC" sz="1867" b="1" dirty="0">
              <a:solidFill>
                <a:schemeClr val="tx1"/>
              </a:solidFill>
              <a:latin typeface="Nunito Sans" panose="020B0604020202020204" charset="0"/>
              <a:cs typeface="Times New Roman" panose="02020603050405020304" pitchFamily="18" charset="0"/>
            </a:endParaRPr>
          </a:p>
        </p:txBody>
      </p:sp>
      <p:sp>
        <p:nvSpPr>
          <p:cNvPr id="3" name="Marcador de número de diapositiva 2"/>
          <p:cNvSpPr>
            <a:spLocks noGrp="1"/>
          </p:cNvSpPr>
          <p:nvPr>
            <p:ph type="sldNum" idx="12"/>
          </p:nvPr>
        </p:nvSpPr>
        <p:spPr/>
        <p:txBody>
          <a:bodyPr/>
          <a:lstStyle/>
          <a:p>
            <a:fld id="{00000000-1234-1234-1234-123412341234}" type="slidenum">
              <a:rPr lang="es-CO" smtClean="0"/>
              <a:pPr/>
              <a:t>22</a:t>
            </a:fld>
            <a:endParaRPr lang="es-CO"/>
          </a:p>
        </p:txBody>
      </p:sp>
    </p:spTree>
    <p:extLst>
      <p:ext uri="{BB962C8B-B14F-4D97-AF65-F5344CB8AC3E}">
        <p14:creationId xmlns:p14="http://schemas.microsoft.com/office/powerpoint/2010/main" val="30920782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616613"/>
            <a:ext cx="3519055" cy="2688289"/>
          </a:xfrm>
        </p:spPr>
        <p:txBody>
          <a:bodyPr>
            <a:noAutofit/>
          </a:bodyPr>
          <a:lstStyle/>
          <a:p>
            <a:pPr lvl="5" algn="ctr">
              <a:lnSpc>
                <a:spcPct val="90000"/>
              </a:lnSpc>
            </a:pPr>
            <a:r>
              <a:rPr lang="es-CO" sz="3600" b="1" dirty="0" smtClean="0">
                <a:latin typeface="+mj-lt"/>
              </a:rPr>
              <a:t>METODOLOGÍA PARA EL ANÁLISIS DE LAS ENCUESTAS</a:t>
            </a:r>
            <a:br>
              <a:rPr lang="es-CO" sz="3600" b="1" dirty="0" smtClean="0">
                <a:latin typeface="+mj-lt"/>
              </a:rPr>
            </a:br>
            <a:endParaRPr lang="es-CO" sz="3600" b="1" dirty="0">
              <a:latin typeface="+mj-lt"/>
            </a:endParaRPr>
          </a:p>
        </p:txBody>
      </p:sp>
      <p:graphicFrame>
        <p:nvGraphicFramePr>
          <p:cNvPr id="3" name="Diagrama 2"/>
          <p:cNvGraphicFramePr/>
          <p:nvPr>
            <p:extLst>
              <p:ext uri="{D42A27DB-BD31-4B8C-83A1-F6EECF244321}">
                <p14:modId xmlns:p14="http://schemas.microsoft.com/office/powerpoint/2010/main" val="1199731859"/>
              </p:ext>
            </p:extLst>
          </p:nvPr>
        </p:nvGraphicFramePr>
        <p:xfrm>
          <a:off x="3788332" y="184208"/>
          <a:ext cx="8352313" cy="624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abajo 3"/>
          <p:cNvSpPr/>
          <p:nvPr/>
        </p:nvSpPr>
        <p:spPr>
          <a:xfrm>
            <a:off x="1233055" y="3304902"/>
            <a:ext cx="817418" cy="85146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accent2"/>
              </a:solidFill>
            </a:endParaRPr>
          </a:p>
        </p:txBody>
      </p:sp>
      <p:sp>
        <p:nvSpPr>
          <p:cNvPr id="5" name="CuadroTexto 4"/>
          <p:cNvSpPr txBox="1"/>
          <p:nvPr/>
        </p:nvSpPr>
        <p:spPr>
          <a:xfrm>
            <a:off x="339632" y="4312326"/>
            <a:ext cx="2599509" cy="1384995"/>
          </a:xfrm>
          <a:prstGeom prst="rect">
            <a:avLst/>
          </a:prstGeom>
          <a:noFill/>
        </p:spPr>
        <p:txBody>
          <a:bodyPr wrap="square" rtlCol="0">
            <a:spAutoFit/>
          </a:bodyPr>
          <a:lstStyle/>
          <a:p>
            <a:pPr algn="ctr"/>
            <a:r>
              <a:rPr lang="es-CO" sz="2800" dirty="0" smtClean="0"/>
              <a:t>Análisis de componentes no lineales.</a:t>
            </a:r>
            <a:endParaRPr lang="es-CO" sz="2800" dirty="0"/>
          </a:p>
        </p:txBody>
      </p:sp>
      <p:sp>
        <p:nvSpPr>
          <p:cNvPr id="6" name="Marcador de número de diapositiva 5"/>
          <p:cNvSpPr>
            <a:spLocks noGrp="1"/>
          </p:cNvSpPr>
          <p:nvPr>
            <p:ph type="sldNum" idx="12"/>
          </p:nvPr>
        </p:nvSpPr>
        <p:spPr/>
        <p:txBody>
          <a:bodyPr/>
          <a:lstStyle/>
          <a:p>
            <a:fld id="{00000000-1234-1234-1234-123412341234}" type="slidenum">
              <a:rPr lang="es-CO" smtClean="0"/>
              <a:pPr/>
              <a:t>23</a:t>
            </a:fld>
            <a:endParaRPr lang="es-CO"/>
          </a:p>
        </p:txBody>
      </p:sp>
    </p:spTree>
    <p:extLst>
      <p:ext uri="{BB962C8B-B14F-4D97-AF65-F5344CB8AC3E}">
        <p14:creationId xmlns:p14="http://schemas.microsoft.com/office/powerpoint/2010/main" val="115784149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posición de imagen 16" descr="primer plano de reloj">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pic>
        <p:nvPicPr>
          <p:cNvPr id="5" name="Marcador de posición de imagen 4" descr="chica con auriculares, mochila y una pila de libros y carpeta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a:xfrm>
            <a:off x="0" y="0"/>
            <a:ext cx="8087304" cy="6858000"/>
          </a:xfrm>
        </p:spPr>
      </p:pic>
      <p:grpSp>
        <p:nvGrpSpPr>
          <p:cNvPr id="9" name="Grupo 8" descr="elemento decorativo">
            <a:extLst>
              <a:ext uri="{FF2B5EF4-FFF2-40B4-BE49-F238E27FC236}">
                <a16:creationId xmlns:a16="http://schemas.microsoft.com/office/drawing/2014/main" id="{E7969C14-1078-4610-9BC5-74119C9B87BE}"/>
              </a:ext>
            </a:extLst>
          </p:cNvPr>
          <p:cNvGrpSpPr/>
          <p:nvPr/>
        </p:nvGrpSpPr>
        <p:grpSpPr>
          <a:xfrm>
            <a:off x="0" y="2831440"/>
            <a:ext cx="7833208" cy="2547440"/>
            <a:chOff x="0" y="3808320"/>
            <a:chExt cx="7833208" cy="2547440"/>
          </a:xfrm>
        </p:grpSpPr>
        <p:sp>
          <p:nvSpPr>
            <p:cNvPr id="10" name="Forma libre: Forma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1" name="Forma libre: Forma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14" name="Rectángulo 13" descr="elemento decorativo">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3" name="Título 32">
            <a:extLst>
              <a:ext uri="{FF2B5EF4-FFF2-40B4-BE49-F238E27FC236}">
                <a16:creationId xmlns:a16="http://schemas.microsoft.com/office/drawing/2014/main" id="{18CDD97B-6E25-4FB4-B239-493E54AA0830}"/>
              </a:ext>
            </a:extLst>
          </p:cNvPr>
          <p:cNvSpPr>
            <a:spLocks noGrp="1"/>
          </p:cNvSpPr>
          <p:nvPr>
            <p:ph type="title"/>
          </p:nvPr>
        </p:nvSpPr>
        <p:spPr>
          <a:xfrm>
            <a:off x="705931" y="3693680"/>
            <a:ext cx="5005614" cy="822960"/>
          </a:xfrm>
        </p:spPr>
        <p:txBody>
          <a:bodyPr rtlCol="0"/>
          <a:lstStyle/>
          <a:p>
            <a:pPr rtl="0"/>
            <a:r>
              <a:rPr lang="es-ES" sz="5400" dirty="0" smtClean="0">
                <a:solidFill>
                  <a:schemeClr val="bg1"/>
                </a:solidFill>
              </a:rPr>
              <a:t>RESULTADOS </a:t>
            </a:r>
            <a:endParaRPr lang="es-ES" sz="5400" dirty="0">
              <a:solidFill>
                <a:schemeClr val="bg1"/>
              </a:solidFill>
            </a:endParaRPr>
          </a:p>
        </p:txBody>
      </p:sp>
      <p:sp>
        <p:nvSpPr>
          <p:cNvPr id="12" name="Marcador de número de diapositiva 5">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24</a:t>
            </a:fld>
            <a:endParaRPr lang="es-ES" sz="1200">
              <a:solidFill>
                <a:schemeClr val="bg1"/>
              </a:solidFill>
            </a:endParaRPr>
          </a:p>
        </p:txBody>
      </p:sp>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24</a:t>
            </a:fld>
            <a:endParaRPr lang="es-ES" noProof="0"/>
          </a:p>
        </p:txBody>
      </p:sp>
    </p:spTree>
    <p:extLst>
      <p:ext uri="{BB962C8B-B14F-4D97-AF65-F5344CB8AC3E}">
        <p14:creationId xmlns:p14="http://schemas.microsoft.com/office/powerpoint/2010/main" val="162433446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12599" y="2194559"/>
            <a:ext cx="2887580" cy="3880773"/>
          </a:xfrm>
          <a:prstGeom prst="rect">
            <a:avLst/>
          </a:prstGeom>
        </p:spPr>
        <p:txBody>
          <a:bodyPr spcFirstLastPara="1" vert="horz" wrap="square" lIns="121900" tIns="121900" rIns="121900" bIns="121900" rtlCol="0" anchor="t" anchorCtr="0">
            <a:noAutofit/>
          </a:bodyPr>
          <a:lstStyle/>
          <a:p>
            <a:pPr algn="ctr"/>
            <a:r>
              <a:rPr lang="es-CO" sz="3600" b="1" dirty="0" smtClean="0"/>
              <a:t>INFORME EJECUTIVO</a:t>
            </a:r>
            <a:endParaRPr sz="3600" b="1"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655737778"/>
              </p:ext>
            </p:extLst>
          </p:nvPr>
        </p:nvGraphicFramePr>
        <p:xfrm>
          <a:off x="4289789" y="1139028"/>
          <a:ext cx="7341324" cy="2644992"/>
        </p:xfrm>
        <a:graphic>
          <a:graphicData uri="http://schemas.openxmlformats.org/drawingml/2006/table">
            <a:tbl>
              <a:tblPr firstRow="1" firstCol="1" bandRow="1">
                <a:tableStyleId>{93296810-A885-4BE3-A3E7-6D5BEEA58F35}</a:tableStyleId>
              </a:tblPr>
              <a:tblGrid>
                <a:gridCol w="1194900">
                  <a:extLst>
                    <a:ext uri="{9D8B030D-6E8A-4147-A177-3AD203B41FA5}">
                      <a16:colId xmlns:a16="http://schemas.microsoft.com/office/drawing/2014/main" val="2671529823"/>
                    </a:ext>
                  </a:extLst>
                </a:gridCol>
                <a:gridCol w="794776">
                  <a:extLst>
                    <a:ext uri="{9D8B030D-6E8A-4147-A177-3AD203B41FA5}">
                      <a16:colId xmlns:a16="http://schemas.microsoft.com/office/drawing/2014/main" val="4204222365"/>
                    </a:ext>
                  </a:extLst>
                </a:gridCol>
                <a:gridCol w="1128472">
                  <a:extLst>
                    <a:ext uri="{9D8B030D-6E8A-4147-A177-3AD203B41FA5}">
                      <a16:colId xmlns:a16="http://schemas.microsoft.com/office/drawing/2014/main" val="1432085225"/>
                    </a:ext>
                  </a:extLst>
                </a:gridCol>
                <a:gridCol w="861203">
                  <a:extLst>
                    <a:ext uri="{9D8B030D-6E8A-4147-A177-3AD203B41FA5}">
                      <a16:colId xmlns:a16="http://schemas.microsoft.com/office/drawing/2014/main" val="3298334748"/>
                    </a:ext>
                  </a:extLst>
                </a:gridCol>
                <a:gridCol w="1130817">
                  <a:extLst>
                    <a:ext uri="{9D8B030D-6E8A-4147-A177-3AD203B41FA5}">
                      <a16:colId xmlns:a16="http://schemas.microsoft.com/office/drawing/2014/main" val="2650801251"/>
                    </a:ext>
                  </a:extLst>
                </a:gridCol>
                <a:gridCol w="958108">
                  <a:extLst>
                    <a:ext uri="{9D8B030D-6E8A-4147-A177-3AD203B41FA5}">
                      <a16:colId xmlns:a16="http://schemas.microsoft.com/office/drawing/2014/main" val="3813657361"/>
                    </a:ext>
                  </a:extLst>
                </a:gridCol>
                <a:gridCol w="1273048">
                  <a:extLst>
                    <a:ext uri="{9D8B030D-6E8A-4147-A177-3AD203B41FA5}">
                      <a16:colId xmlns:a16="http://schemas.microsoft.com/office/drawing/2014/main" val="1454059426"/>
                    </a:ext>
                  </a:extLst>
                </a:gridCol>
              </a:tblGrid>
              <a:tr h="228767">
                <a:tc gridSpan="2">
                  <a:txBody>
                    <a:bodyPr/>
                    <a:lstStyle/>
                    <a:p>
                      <a:pPr algn="ctr">
                        <a:lnSpc>
                          <a:spcPct val="107000"/>
                        </a:lnSpc>
                        <a:spcAft>
                          <a:spcPts val="0"/>
                        </a:spcAft>
                      </a:pPr>
                      <a:r>
                        <a:rPr lang="es-CO" sz="1300" dirty="0" smtClean="0">
                          <a:solidFill>
                            <a:schemeClr val="tx1"/>
                          </a:solidFill>
                          <a:effectLst/>
                          <a:latin typeface="+mj-lt"/>
                        </a:rPr>
                        <a:t>GRADO</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es-CO"/>
                    </a:p>
                  </a:txBody>
                  <a:tcPr/>
                </a:tc>
                <a:tc gridSpan="2">
                  <a:txBody>
                    <a:bodyPr/>
                    <a:lstStyle/>
                    <a:p>
                      <a:pPr algn="ctr">
                        <a:lnSpc>
                          <a:spcPct val="107000"/>
                        </a:lnSpc>
                        <a:spcAft>
                          <a:spcPts val="0"/>
                        </a:spcAft>
                      </a:pPr>
                      <a:r>
                        <a:rPr lang="es-CO" sz="1300" dirty="0">
                          <a:solidFill>
                            <a:schemeClr val="tx1"/>
                          </a:solidFill>
                          <a:effectLst/>
                          <a:latin typeface="+mj-lt"/>
                        </a:rPr>
                        <a:t>IDIOMAS</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hMerge="1">
                  <a:txBody>
                    <a:bodyPr/>
                    <a:lstStyle/>
                    <a:p>
                      <a:endParaRPr lang="es-CO"/>
                    </a:p>
                  </a:txBody>
                  <a:tcPr/>
                </a:tc>
                <a:tc gridSpan="2">
                  <a:txBody>
                    <a:bodyPr/>
                    <a:lstStyle/>
                    <a:p>
                      <a:pPr algn="ctr">
                        <a:lnSpc>
                          <a:spcPct val="107000"/>
                        </a:lnSpc>
                        <a:spcAft>
                          <a:spcPts val="0"/>
                        </a:spcAft>
                      </a:pPr>
                      <a:r>
                        <a:rPr lang="es-CO" sz="1300" dirty="0">
                          <a:solidFill>
                            <a:schemeClr val="tx1"/>
                          </a:solidFill>
                          <a:effectLst/>
                          <a:latin typeface="+mj-lt"/>
                        </a:rPr>
                        <a:t>C.E.C</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hMerge="1">
                  <a:txBody>
                    <a:bodyPr/>
                    <a:lstStyle/>
                    <a:p>
                      <a:endParaRPr lang="es-CO"/>
                    </a:p>
                  </a:txBody>
                  <a:tcPr/>
                </a:tc>
                <a:tc>
                  <a:txBody>
                    <a:bodyPr/>
                    <a:lstStyle/>
                    <a:p>
                      <a:pPr algn="ctr">
                        <a:lnSpc>
                          <a:spcPct val="107000"/>
                        </a:lnSpc>
                        <a:spcAft>
                          <a:spcPts val="0"/>
                        </a:spcAft>
                      </a:pPr>
                      <a:r>
                        <a:rPr lang="es-CO" sz="1300" dirty="0">
                          <a:solidFill>
                            <a:schemeClr val="tx1"/>
                          </a:solidFill>
                          <a:effectLst/>
                          <a:latin typeface="+mj-lt"/>
                        </a:rPr>
                        <a:t>POSGRADOS</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4002789880"/>
                  </a:ext>
                </a:extLst>
              </a:tr>
              <a:tr h="457534">
                <a:tc>
                  <a:txBody>
                    <a:bodyPr/>
                    <a:lstStyle/>
                    <a:p>
                      <a:pPr algn="ctr">
                        <a:lnSpc>
                          <a:spcPct val="107000"/>
                        </a:lnSpc>
                        <a:spcAft>
                          <a:spcPts val="0"/>
                        </a:spcAft>
                      </a:pPr>
                      <a:r>
                        <a:rPr lang="es-CO" sz="1300" b="1" i="1" dirty="0">
                          <a:solidFill>
                            <a:schemeClr val="tx1"/>
                          </a:solidFill>
                          <a:effectLst/>
                          <a:latin typeface="+mj-lt"/>
                        </a:rPr>
                        <a:t>Campus</a:t>
                      </a:r>
                      <a:endParaRPr lang="es-CO" sz="1300" b="1"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CO" sz="1300" b="1" i="1" dirty="0">
                          <a:solidFill>
                            <a:schemeClr val="tx1"/>
                          </a:solidFill>
                          <a:effectLst/>
                          <a:latin typeface="+mj-lt"/>
                        </a:rPr>
                        <a:t>Encuestas</a:t>
                      </a:r>
                      <a:endParaRPr lang="es-CO" sz="1300" b="1"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CO" sz="1300" b="1" i="1" dirty="0" smtClean="0">
                          <a:solidFill>
                            <a:schemeClr val="tx1"/>
                          </a:solidFill>
                          <a:effectLst/>
                          <a:latin typeface="+mj-lt"/>
                          <a:ea typeface="+mn-ea"/>
                          <a:cs typeface="+mn-cs"/>
                        </a:rPr>
                        <a:t>Campus</a:t>
                      </a:r>
                      <a:endParaRPr lang="es-CO" sz="1300" b="1"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CO" sz="1300" b="1" i="1" dirty="0">
                          <a:solidFill>
                            <a:schemeClr val="tx1"/>
                          </a:solidFill>
                          <a:effectLst/>
                          <a:latin typeface="+mj-lt"/>
                        </a:rPr>
                        <a:t>Encuestas</a:t>
                      </a:r>
                      <a:endParaRPr lang="es-CO" sz="1300" b="1"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CO" sz="1300" b="1" i="1" dirty="0">
                          <a:solidFill>
                            <a:schemeClr val="tx1"/>
                          </a:solidFill>
                          <a:effectLst/>
                          <a:latin typeface="+mj-lt"/>
                        </a:rPr>
                        <a:t>Curso</a:t>
                      </a:r>
                      <a:endParaRPr lang="es-CO" sz="1300" b="1"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ctr">
                        <a:lnSpc>
                          <a:spcPct val="107000"/>
                        </a:lnSpc>
                        <a:spcAft>
                          <a:spcPts val="0"/>
                        </a:spcAft>
                      </a:pPr>
                      <a:r>
                        <a:rPr lang="es-CO" sz="1300" b="1" i="1" dirty="0">
                          <a:solidFill>
                            <a:schemeClr val="tx1"/>
                          </a:solidFill>
                          <a:effectLst/>
                          <a:latin typeface="+mj-lt"/>
                        </a:rPr>
                        <a:t>Encuestas</a:t>
                      </a:r>
                      <a:endParaRPr lang="es-CO" sz="1300" b="1"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ctr">
                        <a:lnSpc>
                          <a:spcPct val="107000"/>
                        </a:lnSpc>
                        <a:spcAft>
                          <a:spcPts val="0"/>
                        </a:spcAft>
                      </a:pPr>
                      <a:r>
                        <a:rPr lang="es-CO" sz="1300" b="1" i="1" dirty="0">
                          <a:solidFill>
                            <a:schemeClr val="tx1"/>
                          </a:solidFill>
                          <a:effectLst/>
                          <a:latin typeface="+mj-lt"/>
                        </a:rPr>
                        <a:t>Encuestas</a:t>
                      </a:r>
                      <a:endParaRPr lang="es-CO" sz="1300" b="1"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2291991556"/>
                  </a:ext>
                </a:extLst>
              </a:tr>
              <a:tr h="228767">
                <a:tc>
                  <a:txBody>
                    <a:bodyPr/>
                    <a:lstStyle/>
                    <a:p>
                      <a:pPr algn="ctr">
                        <a:lnSpc>
                          <a:spcPct val="107000"/>
                        </a:lnSpc>
                        <a:spcAft>
                          <a:spcPts val="0"/>
                        </a:spcAft>
                      </a:pPr>
                      <a:r>
                        <a:rPr lang="es-CO" sz="1300" b="0" dirty="0" smtClean="0">
                          <a:solidFill>
                            <a:schemeClr val="tx1"/>
                          </a:solidFill>
                          <a:effectLst/>
                          <a:latin typeface="+mj-lt"/>
                        </a:rPr>
                        <a:t>Sangolquí</a:t>
                      </a:r>
                      <a:endParaRPr lang="es-CO" sz="13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CO" sz="1300">
                          <a:solidFill>
                            <a:schemeClr val="tx1"/>
                          </a:solidFill>
                          <a:effectLst/>
                          <a:latin typeface="+mj-lt"/>
                        </a:rPr>
                        <a:t>365</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CO" sz="1300" dirty="0" smtClean="0">
                          <a:solidFill>
                            <a:schemeClr val="tx1"/>
                          </a:solidFill>
                          <a:effectLst/>
                          <a:latin typeface="+mj-lt"/>
                        </a:rPr>
                        <a:t>Sangolquí</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CO" sz="1300" dirty="0">
                          <a:solidFill>
                            <a:schemeClr val="tx1"/>
                          </a:solidFill>
                          <a:effectLst/>
                          <a:latin typeface="+mj-lt"/>
                        </a:rPr>
                        <a:t>59</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rowSpan="2">
                  <a:txBody>
                    <a:bodyPr/>
                    <a:lstStyle/>
                    <a:p>
                      <a:pPr algn="ctr">
                        <a:lnSpc>
                          <a:spcPct val="107000"/>
                        </a:lnSpc>
                        <a:spcAft>
                          <a:spcPts val="0"/>
                        </a:spcAft>
                      </a:pPr>
                      <a:r>
                        <a:rPr lang="es-CO" sz="1300" dirty="0">
                          <a:solidFill>
                            <a:schemeClr val="tx1"/>
                          </a:solidFill>
                          <a:effectLst/>
                          <a:latin typeface="+mj-lt"/>
                        </a:rPr>
                        <a:t>Nivelación</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rowSpan="2">
                  <a:txBody>
                    <a:bodyPr/>
                    <a:lstStyle/>
                    <a:p>
                      <a:pPr algn="ctr">
                        <a:lnSpc>
                          <a:spcPct val="107000"/>
                        </a:lnSpc>
                        <a:spcAft>
                          <a:spcPts val="0"/>
                        </a:spcAft>
                      </a:pPr>
                      <a:r>
                        <a:rPr lang="es-CO" sz="1300" dirty="0">
                          <a:solidFill>
                            <a:schemeClr val="tx1"/>
                          </a:solidFill>
                          <a:effectLst/>
                          <a:latin typeface="+mj-lt"/>
                        </a:rPr>
                        <a:t>121</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rowSpan="4">
                  <a:txBody>
                    <a:bodyPr/>
                    <a:lstStyle/>
                    <a:p>
                      <a:pPr algn="ctr">
                        <a:lnSpc>
                          <a:spcPct val="107000"/>
                        </a:lnSpc>
                        <a:spcAft>
                          <a:spcPts val="0"/>
                        </a:spcAft>
                      </a:pPr>
                      <a:r>
                        <a:rPr lang="es-CO" sz="1300" dirty="0">
                          <a:solidFill>
                            <a:schemeClr val="tx1"/>
                          </a:solidFill>
                          <a:effectLst/>
                          <a:latin typeface="+mj-lt"/>
                        </a:rPr>
                        <a:t>61</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244320748"/>
                  </a:ext>
                </a:extLst>
              </a:tr>
              <a:tr h="228767">
                <a:tc>
                  <a:txBody>
                    <a:bodyPr/>
                    <a:lstStyle/>
                    <a:p>
                      <a:pPr algn="ctr">
                        <a:lnSpc>
                          <a:spcPct val="107000"/>
                        </a:lnSpc>
                        <a:spcAft>
                          <a:spcPts val="0"/>
                        </a:spcAft>
                      </a:pPr>
                      <a:r>
                        <a:rPr lang="es-CO" sz="1300" b="0" dirty="0">
                          <a:solidFill>
                            <a:schemeClr val="tx1"/>
                          </a:solidFill>
                          <a:effectLst/>
                          <a:latin typeface="+mj-lt"/>
                        </a:rPr>
                        <a:t>Latacunga</a:t>
                      </a:r>
                      <a:endParaRPr lang="es-CO" sz="13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CO" sz="1300">
                          <a:solidFill>
                            <a:schemeClr val="tx1"/>
                          </a:solidFill>
                          <a:effectLst/>
                          <a:latin typeface="+mj-lt"/>
                        </a:rPr>
                        <a:t>338</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CO" sz="1300" dirty="0">
                          <a:solidFill>
                            <a:schemeClr val="tx1"/>
                          </a:solidFill>
                          <a:effectLst/>
                          <a:latin typeface="+mj-lt"/>
                        </a:rPr>
                        <a:t>Latacunga</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CO" sz="1300" dirty="0">
                          <a:solidFill>
                            <a:schemeClr val="tx1"/>
                          </a:solidFill>
                          <a:effectLst/>
                          <a:latin typeface="+mj-lt"/>
                        </a:rPr>
                        <a:t>31</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113401826"/>
                  </a:ext>
                </a:extLst>
              </a:tr>
              <a:tr h="421367">
                <a:tc>
                  <a:txBody>
                    <a:bodyPr/>
                    <a:lstStyle/>
                    <a:p>
                      <a:pPr algn="ctr">
                        <a:lnSpc>
                          <a:spcPct val="107000"/>
                        </a:lnSpc>
                        <a:spcAft>
                          <a:spcPts val="0"/>
                        </a:spcAft>
                      </a:pPr>
                      <a:r>
                        <a:rPr lang="es-CO" sz="1300" b="0" dirty="0">
                          <a:solidFill>
                            <a:schemeClr val="tx1"/>
                          </a:solidFill>
                          <a:effectLst/>
                          <a:latin typeface="+mj-lt"/>
                        </a:rPr>
                        <a:t>Santo Domingo</a:t>
                      </a:r>
                      <a:endParaRPr lang="es-CO" sz="13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CO" sz="1300" dirty="0">
                          <a:solidFill>
                            <a:schemeClr val="tx1"/>
                          </a:solidFill>
                          <a:effectLst/>
                          <a:latin typeface="+mj-lt"/>
                        </a:rPr>
                        <a:t>251</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rowSpan="2">
                  <a:txBody>
                    <a:bodyPr/>
                    <a:lstStyle/>
                    <a:p>
                      <a:pPr algn="ctr">
                        <a:lnSpc>
                          <a:spcPct val="107000"/>
                        </a:lnSpc>
                        <a:spcAft>
                          <a:spcPts val="0"/>
                        </a:spcAft>
                      </a:pPr>
                      <a:r>
                        <a:rPr lang="es-CO" sz="1300">
                          <a:solidFill>
                            <a:schemeClr val="tx1"/>
                          </a:solidFill>
                          <a:effectLst/>
                          <a:latin typeface="+mj-lt"/>
                        </a:rPr>
                        <a:t>El Inca</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rowSpan="2">
                  <a:txBody>
                    <a:bodyPr/>
                    <a:lstStyle/>
                    <a:p>
                      <a:pPr algn="ctr">
                        <a:lnSpc>
                          <a:spcPct val="107000"/>
                        </a:lnSpc>
                        <a:spcAft>
                          <a:spcPts val="0"/>
                        </a:spcAft>
                      </a:pPr>
                      <a:r>
                        <a:rPr lang="es-CO" sz="1300" dirty="0">
                          <a:solidFill>
                            <a:schemeClr val="tx1"/>
                          </a:solidFill>
                          <a:effectLst/>
                          <a:latin typeface="+mj-lt"/>
                        </a:rPr>
                        <a:t>202</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rowSpan="2">
                  <a:txBody>
                    <a:bodyPr/>
                    <a:lstStyle/>
                    <a:p>
                      <a:pPr algn="ctr">
                        <a:lnSpc>
                          <a:spcPct val="107000"/>
                        </a:lnSpc>
                        <a:spcAft>
                          <a:spcPts val="0"/>
                        </a:spcAft>
                      </a:pPr>
                      <a:r>
                        <a:rPr lang="es-CO" sz="1300" dirty="0">
                          <a:solidFill>
                            <a:schemeClr val="tx1"/>
                          </a:solidFill>
                          <a:effectLst/>
                          <a:latin typeface="+mj-lt"/>
                        </a:rPr>
                        <a:t>Capacitación</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rowSpan="2">
                  <a:txBody>
                    <a:bodyPr/>
                    <a:lstStyle/>
                    <a:p>
                      <a:pPr algn="ctr">
                        <a:lnSpc>
                          <a:spcPct val="107000"/>
                        </a:lnSpc>
                        <a:spcAft>
                          <a:spcPts val="0"/>
                        </a:spcAft>
                      </a:pPr>
                      <a:r>
                        <a:rPr lang="es-CO" sz="1300" dirty="0">
                          <a:solidFill>
                            <a:schemeClr val="tx1"/>
                          </a:solidFill>
                          <a:effectLst/>
                          <a:latin typeface="+mj-lt"/>
                        </a:rPr>
                        <a:t>56</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vMerge="1">
                  <a:txBody>
                    <a:bodyPr/>
                    <a:lstStyle/>
                    <a:p>
                      <a:endParaRPr lang="es-CO"/>
                    </a:p>
                  </a:txBody>
                  <a:tcPr/>
                </a:tc>
                <a:extLst>
                  <a:ext uri="{0D108BD9-81ED-4DB2-BD59-A6C34878D82A}">
                    <a16:rowId xmlns:a16="http://schemas.microsoft.com/office/drawing/2014/main" val="3644991064"/>
                  </a:ext>
                </a:extLst>
              </a:tr>
              <a:tr h="228767">
                <a:tc>
                  <a:txBody>
                    <a:bodyPr/>
                    <a:lstStyle/>
                    <a:p>
                      <a:pPr algn="ctr">
                        <a:lnSpc>
                          <a:spcPct val="107000"/>
                        </a:lnSpc>
                        <a:spcAft>
                          <a:spcPts val="0"/>
                        </a:spcAft>
                      </a:pPr>
                      <a:r>
                        <a:rPr lang="es-CO" sz="1300" b="0" dirty="0">
                          <a:solidFill>
                            <a:schemeClr val="tx1"/>
                          </a:solidFill>
                          <a:effectLst/>
                          <a:latin typeface="+mj-lt"/>
                        </a:rPr>
                        <a:t>IASA I</a:t>
                      </a:r>
                      <a:endParaRPr lang="es-CO" sz="13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CO" sz="1300" dirty="0">
                          <a:solidFill>
                            <a:schemeClr val="tx1"/>
                          </a:solidFill>
                          <a:effectLst/>
                          <a:latin typeface="+mj-lt"/>
                        </a:rPr>
                        <a:t>206</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588189663"/>
                  </a:ext>
                </a:extLst>
              </a:tr>
              <a:tr h="228767">
                <a:tc>
                  <a:txBody>
                    <a:bodyPr/>
                    <a:lstStyle/>
                    <a:p>
                      <a:pPr algn="ctr">
                        <a:lnSpc>
                          <a:spcPct val="107000"/>
                        </a:lnSpc>
                        <a:spcAft>
                          <a:spcPts val="0"/>
                        </a:spcAft>
                      </a:pPr>
                      <a:r>
                        <a:rPr lang="es-CO" sz="1300" b="1" dirty="0">
                          <a:solidFill>
                            <a:schemeClr val="tx1"/>
                          </a:solidFill>
                          <a:effectLst/>
                          <a:latin typeface="+mj-lt"/>
                        </a:rPr>
                        <a:t>TOTAL</a:t>
                      </a:r>
                      <a:endParaRPr lang="es-CO"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CO" sz="1300" b="1" dirty="0">
                          <a:solidFill>
                            <a:schemeClr val="tx1"/>
                          </a:solidFill>
                          <a:effectLst/>
                          <a:latin typeface="+mj-lt"/>
                        </a:rPr>
                        <a:t>1160</a:t>
                      </a:r>
                      <a:endParaRPr lang="es-CO"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CO" sz="1300" b="1" dirty="0">
                          <a:solidFill>
                            <a:schemeClr val="tx1"/>
                          </a:solidFill>
                          <a:effectLst/>
                          <a:latin typeface="+mj-lt"/>
                        </a:rPr>
                        <a:t>TOTAL</a:t>
                      </a:r>
                      <a:endParaRPr lang="es-CO"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CO" sz="1300" b="1" dirty="0">
                          <a:solidFill>
                            <a:schemeClr val="tx1"/>
                          </a:solidFill>
                          <a:effectLst/>
                          <a:latin typeface="+mj-lt"/>
                        </a:rPr>
                        <a:t>292</a:t>
                      </a:r>
                      <a:endParaRPr lang="es-CO"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07000"/>
                        </a:lnSpc>
                        <a:spcAft>
                          <a:spcPts val="0"/>
                        </a:spcAft>
                      </a:pPr>
                      <a:r>
                        <a:rPr lang="es-CO" sz="1300" b="1" dirty="0">
                          <a:solidFill>
                            <a:schemeClr val="tx1"/>
                          </a:solidFill>
                          <a:effectLst/>
                          <a:latin typeface="+mj-lt"/>
                        </a:rPr>
                        <a:t>TOTAL</a:t>
                      </a:r>
                      <a:endParaRPr lang="es-CO"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ctr">
                        <a:lnSpc>
                          <a:spcPct val="107000"/>
                        </a:lnSpc>
                        <a:spcAft>
                          <a:spcPts val="0"/>
                        </a:spcAft>
                      </a:pPr>
                      <a:r>
                        <a:rPr lang="es-CO" sz="1300" b="1" dirty="0">
                          <a:solidFill>
                            <a:schemeClr val="tx1"/>
                          </a:solidFill>
                          <a:effectLst/>
                          <a:latin typeface="+mj-lt"/>
                        </a:rPr>
                        <a:t>177</a:t>
                      </a:r>
                      <a:endParaRPr lang="es-CO"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algn="ctr">
                        <a:lnSpc>
                          <a:spcPct val="107000"/>
                        </a:lnSpc>
                        <a:spcAft>
                          <a:spcPts val="0"/>
                        </a:spcAft>
                      </a:pPr>
                      <a:r>
                        <a:rPr lang="es-CO" sz="1300" b="1" dirty="0">
                          <a:solidFill>
                            <a:schemeClr val="tx1"/>
                          </a:solidFill>
                          <a:effectLst/>
                          <a:latin typeface="+mj-lt"/>
                        </a:rPr>
                        <a:t>61</a:t>
                      </a:r>
                      <a:endParaRPr lang="es-CO"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4159164603"/>
                  </a:ext>
                </a:extLst>
              </a:tr>
              <a:tr h="228767">
                <a:tc gridSpan="7">
                  <a:txBody>
                    <a:bodyPr/>
                    <a:lstStyle/>
                    <a:p>
                      <a:pPr algn="ctr">
                        <a:lnSpc>
                          <a:spcPct val="107000"/>
                        </a:lnSpc>
                        <a:spcAft>
                          <a:spcPts val="0"/>
                        </a:spcAft>
                      </a:pPr>
                      <a:endParaRPr lang="es-CO" sz="1200" b="1" dirty="0" smtClean="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CO" sz="1400" b="1" dirty="0" smtClean="0">
                          <a:solidFill>
                            <a:schemeClr val="tx1"/>
                          </a:solidFill>
                          <a:effectLst/>
                          <a:latin typeface="+mj-lt"/>
                          <a:ea typeface="Calibri" panose="020F0502020204030204" pitchFamily="34" charset="0"/>
                          <a:cs typeface="Times New Roman" panose="02020603050405020304" pitchFamily="18" charset="0"/>
                        </a:rPr>
                        <a:t>TOTAL GENERAL = 1690 ENCUESTAS</a:t>
                      </a:r>
                    </a:p>
                    <a:p>
                      <a:pPr algn="ctr">
                        <a:lnSpc>
                          <a:spcPct val="107000"/>
                        </a:lnSpc>
                        <a:spcAft>
                          <a:spcPts val="0"/>
                        </a:spcAft>
                      </a:pPr>
                      <a:endParaRPr lang="es-CO"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60000"/>
                        <a:lumOff val="40000"/>
                      </a:schemeClr>
                    </a:solidFill>
                  </a:tcPr>
                </a:tc>
                <a:tc hMerge="1">
                  <a:txBody>
                    <a:bodyPr/>
                    <a:lstStyle/>
                    <a:p>
                      <a:pPr algn="ctr">
                        <a:lnSpc>
                          <a:spcPct val="107000"/>
                        </a:lnSpc>
                        <a:spcAft>
                          <a:spcPts val="0"/>
                        </a:spcAft>
                      </a:pPr>
                      <a:endParaRPr lang="es-CO"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pPr algn="ctr">
                        <a:lnSpc>
                          <a:spcPct val="107000"/>
                        </a:lnSpc>
                        <a:spcAft>
                          <a:spcPts val="0"/>
                        </a:spcAft>
                      </a:pPr>
                      <a:endParaRPr lang="es-CO"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hMerge="1">
                  <a:txBody>
                    <a:bodyPr/>
                    <a:lstStyle/>
                    <a:p>
                      <a:pPr algn="ctr">
                        <a:lnSpc>
                          <a:spcPct val="107000"/>
                        </a:lnSpc>
                        <a:spcAft>
                          <a:spcPts val="0"/>
                        </a:spcAft>
                      </a:pPr>
                      <a:endParaRPr lang="es-CO"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hMerge="1">
                  <a:txBody>
                    <a:bodyPr/>
                    <a:lstStyle/>
                    <a:p>
                      <a:pPr algn="ctr">
                        <a:lnSpc>
                          <a:spcPct val="107000"/>
                        </a:lnSpc>
                        <a:spcAft>
                          <a:spcPts val="0"/>
                        </a:spcAft>
                      </a:pPr>
                      <a:endParaRPr lang="es-CO"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hMerge="1">
                  <a:txBody>
                    <a:bodyPr/>
                    <a:lstStyle/>
                    <a:p>
                      <a:pPr algn="ctr">
                        <a:lnSpc>
                          <a:spcPct val="107000"/>
                        </a:lnSpc>
                        <a:spcAft>
                          <a:spcPts val="0"/>
                        </a:spcAft>
                      </a:pPr>
                      <a:endParaRPr lang="es-CO"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hMerge="1">
                  <a:txBody>
                    <a:bodyPr/>
                    <a:lstStyle/>
                    <a:p>
                      <a:pPr algn="ctr">
                        <a:lnSpc>
                          <a:spcPct val="107000"/>
                        </a:lnSpc>
                        <a:spcAft>
                          <a:spcPts val="0"/>
                        </a:spcAft>
                      </a:pPr>
                      <a:endParaRPr lang="es-CO"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1664740899"/>
                  </a:ext>
                </a:extLst>
              </a:tr>
            </a:tbl>
          </a:graphicData>
        </a:graphic>
      </p:graphicFrame>
      <p:graphicFrame>
        <p:nvGraphicFramePr>
          <p:cNvPr id="4" name="Tabla 3"/>
          <p:cNvGraphicFramePr>
            <a:graphicFrameLocks noGrp="1"/>
          </p:cNvGraphicFramePr>
          <p:nvPr>
            <p:extLst/>
          </p:nvPr>
        </p:nvGraphicFramePr>
        <p:xfrm>
          <a:off x="4786811" y="4964872"/>
          <a:ext cx="6347279" cy="1014132"/>
        </p:xfrm>
        <a:graphic>
          <a:graphicData uri="http://schemas.openxmlformats.org/drawingml/2006/table">
            <a:tbl>
              <a:tblPr firstRow="1" firstCol="1" bandRow="1">
                <a:tableStyleId>{10A1B5D5-9B99-4C35-A422-299274C87663}</a:tableStyleId>
              </a:tblPr>
              <a:tblGrid>
                <a:gridCol w="1269025">
                  <a:extLst>
                    <a:ext uri="{9D8B030D-6E8A-4147-A177-3AD203B41FA5}">
                      <a16:colId xmlns:a16="http://schemas.microsoft.com/office/drawing/2014/main" val="338692695"/>
                    </a:ext>
                  </a:extLst>
                </a:gridCol>
                <a:gridCol w="1269025">
                  <a:extLst>
                    <a:ext uri="{9D8B030D-6E8A-4147-A177-3AD203B41FA5}">
                      <a16:colId xmlns:a16="http://schemas.microsoft.com/office/drawing/2014/main" val="2923558583"/>
                    </a:ext>
                  </a:extLst>
                </a:gridCol>
                <a:gridCol w="1269743">
                  <a:extLst>
                    <a:ext uri="{9D8B030D-6E8A-4147-A177-3AD203B41FA5}">
                      <a16:colId xmlns:a16="http://schemas.microsoft.com/office/drawing/2014/main" val="3024289187"/>
                    </a:ext>
                  </a:extLst>
                </a:gridCol>
                <a:gridCol w="1269743">
                  <a:extLst>
                    <a:ext uri="{9D8B030D-6E8A-4147-A177-3AD203B41FA5}">
                      <a16:colId xmlns:a16="http://schemas.microsoft.com/office/drawing/2014/main" val="877303422"/>
                    </a:ext>
                  </a:extLst>
                </a:gridCol>
                <a:gridCol w="1269743">
                  <a:extLst>
                    <a:ext uri="{9D8B030D-6E8A-4147-A177-3AD203B41FA5}">
                      <a16:colId xmlns:a16="http://schemas.microsoft.com/office/drawing/2014/main" val="2750168188"/>
                    </a:ext>
                  </a:extLst>
                </a:gridCol>
              </a:tblGrid>
              <a:tr h="338044">
                <a:tc gridSpan="5">
                  <a:txBody>
                    <a:bodyPr/>
                    <a:lstStyle/>
                    <a:p>
                      <a:pPr algn="ctr">
                        <a:lnSpc>
                          <a:spcPct val="107000"/>
                        </a:lnSpc>
                        <a:spcAft>
                          <a:spcPts val="0"/>
                        </a:spcAft>
                      </a:pPr>
                      <a:r>
                        <a:rPr lang="es-CO" sz="1300" dirty="0">
                          <a:solidFill>
                            <a:schemeClr val="tx1"/>
                          </a:solidFill>
                          <a:effectLst/>
                          <a:latin typeface="+mj-lt"/>
                        </a:rPr>
                        <a:t>GRADO DE SATISFACCION</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35069706"/>
                  </a:ext>
                </a:extLst>
              </a:tr>
              <a:tr h="338044">
                <a:tc>
                  <a:txBody>
                    <a:bodyPr/>
                    <a:lstStyle/>
                    <a:p>
                      <a:pPr algn="ctr">
                        <a:lnSpc>
                          <a:spcPct val="107000"/>
                        </a:lnSpc>
                        <a:spcAft>
                          <a:spcPts val="0"/>
                        </a:spcAft>
                      </a:pPr>
                      <a:r>
                        <a:rPr lang="es-CO" sz="1300" b="0" dirty="0">
                          <a:effectLst/>
                          <a:latin typeface="+mj-lt"/>
                        </a:rPr>
                        <a:t>1</a:t>
                      </a:r>
                      <a:endParaRPr lang="es-CO" sz="13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300" dirty="0">
                          <a:solidFill>
                            <a:schemeClr val="tx1"/>
                          </a:solidFill>
                          <a:effectLst/>
                          <a:latin typeface="+mj-lt"/>
                        </a:rPr>
                        <a:t>2</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300" b="1" dirty="0">
                          <a:solidFill>
                            <a:schemeClr val="tx1"/>
                          </a:solidFill>
                          <a:effectLst/>
                          <a:latin typeface="+mj-lt"/>
                        </a:rPr>
                        <a:t>3</a:t>
                      </a:r>
                      <a:endParaRPr lang="es-CO"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0"/>
                        </a:spcAft>
                      </a:pPr>
                      <a:r>
                        <a:rPr lang="es-CO" sz="1300" dirty="0">
                          <a:solidFill>
                            <a:schemeClr val="tx1"/>
                          </a:solidFill>
                          <a:effectLst/>
                          <a:latin typeface="+mj-lt"/>
                        </a:rPr>
                        <a:t>4</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300" dirty="0">
                          <a:solidFill>
                            <a:schemeClr val="tx1"/>
                          </a:solidFill>
                          <a:effectLst/>
                          <a:latin typeface="+mj-lt"/>
                        </a:rPr>
                        <a:t>5</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2305251"/>
                  </a:ext>
                </a:extLst>
              </a:tr>
              <a:tr h="338044">
                <a:tc>
                  <a:txBody>
                    <a:bodyPr/>
                    <a:lstStyle/>
                    <a:p>
                      <a:pPr algn="ctr">
                        <a:lnSpc>
                          <a:spcPct val="107000"/>
                        </a:lnSpc>
                        <a:spcAft>
                          <a:spcPts val="0"/>
                        </a:spcAft>
                      </a:pPr>
                      <a:r>
                        <a:rPr lang="es-CO" sz="1300" b="0" dirty="0">
                          <a:effectLst/>
                          <a:latin typeface="+mj-lt"/>
                        </a:rPr>
                        <a:t>Min- P20</a:t>
                      </a:r>
                      <a:endParaRPr lang="es-CO" sz="13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300" dirty="0">
                          <a:solidFill>
                            <a:schemeClr val="tx1"/>
                          </a:solidFill>
                          <a:effectLst/>
                          <a:latin typeface="+mj-lt"/>
                        </a:rPr>
                        <a:t>P20 – P40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300" b="1" dirty="0">
                          <a:solidFill>
                            <a:schemeClr val="tx1"/>
                          </a:solidFill>
                          <a:effectLst/>
                          <a:latin typeface="+mj-lt"/>
                        </a:rPr>
                        <a:t>P40 – P60</a:t>
                      </a:r>
                      <a:endParaRPr lang="es-CO"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0"/>
                        </a:spcAft>
                      </a:pPr>
                      <a:r>
                        <a:rPr lang="es-CO" sz="1300" dirty="0">
                          <a:solidFill>
                            <a:schemeClr val="tx1"/>
                          </a:solidFill>
                          <a:effectLst/>
                          <a:latin typeface="+mj-lt"/>
                        </a:rPr>
                        <a:t>P60 – P80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300" dirty="0">
                          <a:solidFill>
                            <a:schemeClr val="tx1"/>
                          </a:solidFill>
                          <a:effectLst/>
                          <a:latin typeface="+mj-lt"/>
                        </a:rPr>
                        <a:t>P80- Max</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2821400"/>
                  </a:ext>
                </a:extLst>
              </a:tr>
            </a:tbl>
          </a:graphicData>
        </a:graphic>
      </p:graphicFrame>
      <p:sp>
        <p:nvSpPr>
          <p:cNvPr id="10" name="Título 1">
            <a:extLst>
              <a:ext uri="{FF2B5EF4-FFF2-40B4-BE49-F238E27FC236}">
                <a16:creationId xmlns:a16="http://schemas.microsoft.com/office/drawing/2014/main" id="{9360CC1C-6CC7-4FAD-84B5-ED2091CDE552}"/>
              </a:ext>
            </a:extLst>
          </p:cNvPr>
          <p:cNvSpPr txBox="1">
            <a:spLocks/>
          </p:cNvSpPr>
          <p:nvPr/>
        </p:nvSpPr>
        <p:spPr>
          <a:xfrm>
            <a:off x="4650377" y="235525"/>
            <a:ext cx="7315202"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ENCUESTAS RECOLECTADAS POR GRUPO DE ESTUDIO</a:t>
            </a:r>
            <a:endParaRPr lang="es-EC" sz="1867" b="1" dirty="0">
              <a:solidFill>
                <a:schemeClr val="tx1"/>
              </a:solidFill>
              <a:latin typeface="Nunito Sans" panose="020B0604020202020204" charset="0"/>
              <a:cs typeface="Times New Roman" panose="02020603050405020304" pitchFamily="18" charset="0"/>
            </a:endParaRPr>
          </a:p>
        </p:txBody>
      </p:sp>
      <p:sp>
        <p:nvSpPr>
          <p:cNvPr id="11" name="Título 1">
            <a:extLst>
              <a:ext uri="{FF2B5EF4-FFF2-40B4-BE49-F238E27FC236}">
                <a16:creationId xmlns:a16="http://schemas.microsoft.com/office/drawing/2014/main" id="{9360CC1C-6CC7-4FAD-84B5-ED2091CDE552}"/>
              </a:ext>
            </a:extLst>
          </p:cNvPr>
          <p:cNvSpPr txBox="1">
            <a:spLocks/>
          </p:cNvSpPr>
          <p:nvPr/>
        </p:nvSpPr>
        <p:spPr>
          <a:xfrm>
            <a:off x="4459643" y="4078933"/>
            <a:ext cx="7315202"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GRADO DE SATISFACCION DE LOS ESTUDIANTES DE LA ESPE</a:t>
            </a:r>
            <a:endParaRPr lang="es-EC" sz="1867" b="1" dirty="0">
              <a:solidFill>
                <a:schemeClr val="tx1"/>
              </a:solidFill>
              <a:latin typeface="Nunito Sans" panose="020B0604020202020204" charset="0"/>
              <a:cs typeface="Times New Roman" panose="02020603050405020304" pitchFamily="18" charset="0"/>
            </a:endParaRPr>
          </a:p>
        </p:txBody>
      </p:sp>
      <p:sp>
        <p:nvSpPr>
          <p:cNvPr id="6" name="CuadroTexto 5"/>
          <p:cNvSpPr txBox="1"/>
          <p:nvPr/>
        </p:nvSpPr>
        <p:spPr>
          <a:xfrm>
            <a:off x="4650377" y="6148469"/>
            <a:ext cx="7171470" cy="369332"/>
          </a:xfrm>
          <a:prstGeom prst="rect">
            <a:avLst/>
          </a:prstGeom>
          <a:noFill/>
        </p:spPr>
        <p:txBody>
          <a:bodyPr wrap="square" rtlCol="0">
            <a:spAutoFit/>
          </a:bodyPr>
          <a:lstStyle/>
          <a:p>
            <a:r>
              <a:rPr lang="es-CO" dirty="0"/>
              <a:t>E</a:t>
            </a:r>
            <a:r>
              <a:rPr lang="es-CO" dirty="0" smtClean="0"/>
              <a:t>quivalente </a:t>
            </a:r>
            <a:r>
              <a:rPr lang="es-CO" dirty="0"/>
              <a:t>a un cumplimiento entre el 40% y 60% a nivel poblacional. </a:t>
            </a:r>
          </a:p>
        </p:txBody>
      </p:sp>
      <p:sp>
        <p:nvSpPr>
          <p:cNvPr id="2" name="Marcador de número de diapositiva 1"/>
          <p:cNvSpPr>
            <a:spLocks noGrp="1"/>
          </p:cNvSpPr>
          <p:nvPr>
            <p:ph type="sldNum" idx="12"/>
          </p:nvPr>
        </p:nvSpPr>
        <p:spPr/>
        <p:txBody>
          <a:bodyPr/>
          <a:lstStyle/>
          <a:p>
            <a:fld id="{00000000-1234-1234-1234-123412341234}" type="slidenum">
              <a:rPr lang="es-CO" smtClean="0"/>
              <a:pPr/>
              <a:t>25</a:t>
            </a:fld>
            <a:endParaRPr lang="es-CO"/>
          </a:p>
        </p:txBody>
      </p:sp>
    </p:spTree>
    <p:extLst>
      <p:ext uri="{BB962C8B-B14F-4D97-AF65-F5344CB8AC3E}">
        <p14:creationId xmlns:p14="http://schemas.microsoft.com/office/powerpoint/2010/main" val="366705613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77360" y="1580605"/>
            <a:ext cx="2887580" cy="1967814"/>
          </a:xfrm>
          <a:prstGeom prst="rect">
            <a:avLst/>
          </a:prstGeom>
        </p:spPr>
        <p:txBody>
          <a:bodyPr spcFirstLastPara="1" vert="horz" wrap="square" lIns="121900" tIns="121900" rIns="121900" bIns="121900" rtlCol="0" anchor="t" anchorCtr="0">
            <a:noAutofit/>
          </a:bodyPr>
          <a:lstStyle/>
          <a:p>
            <a:pPr algn="ctr"/>
            <a:r>
              <a:rPr lang="es-EC" sz="2800" b="1" dirty="0">
                <a:latin typeface="Nunito Sans" panose="020B0604020202020204" charset="0"/>
                <a:cs typeface="Times New Roman" panose="02020603050405020304" pitchFamily="18" charset="0"/>
              </a:rPr>
              <a:t>NIVEL DE SATISFACCION POR CAMPUS</a:t>
            </a:r>
            <a:r>
              <a:rPr lang="es-EC" sz="3600" b="1" dirty="0">
                <a:latin typeface="Nunito Sans" panose="020B0604020202020204" charset="0"/>
                <a:cs typeface="Times New Roman" panose="02020603050405020304" pitchFamily="18" charset="0"/>
              </a:rPr>
              <a:t/>
            </a:r>
            <a:br>
              <a:rPr lang="es-EC" sz="3600" b="1" dirty="0">
                <a:latin typeface="Nunito Sans" panose="020B0604020202020204" charset="0"/>
                <a:cs typeface="Times New Roman" panose="02020603050405020304" pitchFamily="18" charset="0"/>
              </a:rPr>
            </a:br>
            <a:endParaRPr sz="3600" b="1" dirty="0"/>
          </a:p>
        </p:txBody>
      </p:sp>
      <p:sp>
        <p:nvSpPr>
          <p:cNvPr id="212" name="Google Shape;212;p25"/>
          <p:cNvSpPr txBox="1">
            <a:spLocks noGrp="1"/>
          </p:cNvSpPr>
          <p:nvPr>
            <p:ph type="body" idx="1"/>
          </p:nvPr>
        </p:nvSpPr>
        <p:spPr>
          <a:xfrm>
            <a:off x="3469728" y="725093"/>
            <a:ext cx="3648077" cy="3668855"/>
          </a:xfrm>
          <a:prstGeom prst="rect">
            <a:avLst/>
          </a:prstGeom>
        </p:spPr>
        <p:txBody>
          <a:bodyPr spcFirstLastPara="1" vert="horz" wrap="square" lIns="121900" tIns="121900" rIns="121900" bIns="121900" rtlCol="0" anchor="t" anchorCtr="0">
            <a:noAutofit/>
          </a:bodyPr>
          <a:lstStyle/>
          <a:p>
            <a:pPr marL="228594" indent="-228594" algn="just"/>
            <a:endParaRPr lang="es-EC" sz="1467" dirty="0"/>
          </a:p>
          <a:p>
            <a:pPr marL="228594" indent="-228594" algn="just"/>
            <a:endParaRPr lang="es-EC" sz="1467" dirty="0"/>
          </a:p>
          <a:p>
            <a:pPr marL="228594" indent="-228594" algn="just"/>
            <a:endParaRPr lang="es-EC" sz="1467" dirty="0"/>
          </a:p>
          <a:p>
            <a:pPr marL="0" indent="0" algn="just">
              <a:buNone/>
            </a:pPr>
            <a:endParaRPr lang="es-EC" sz="1467"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052162857"/>
              </p:ext>
            </p:extLst>
          </p:nvPr>
        </p:nvGraphicFramePr>
        <p:xfrm>
          <a:off x="3894194" y="1382489"/>
          <a:ext cx="7798891" cy="3401852"/>
        </p:xfrm>
        <a:graphic>
          <a:graphicData uri="http://schemas.openxmlformats.org/drawingml/2006/table">
            <a:tbl>
              <a:tblPr firstRow="1" firstCol="1" bandRow="1">
                <a:tableStyleId>{93296810-A885-4BE3-A3E7-6D5BEEA58F35}</a:tableStyleId>
              </a:tblPr>
              <a:tblGrid>
                <a:gridCol w="1502592">
                  <a:extLst>
                    <a:ext uri="{9D8B030D-6E8A-4147-A177-3AD203B41FA5}">
                      <a16:colId xmlns:a16="http://schemas.microsoft.com/office/drawing/2014/main" val="1367186674"/>
                    </a:ext>
                  </a:extLst>
                </a:gridCol>
                <a:gridCol w="587829">
                  <a:extLst>
                    <a:ext uri="{9D8B030D-6E8A-4147-A177-3AD203B41FA5}">
                      <a16:colId xmlns:a16="http://schemas.microsoft.com/office/drawing/2014/main" val="2844990844"/>
                    </a:ext>
                  </a:extLst>
                </a:gridCol>
                <a:gridCol w="679268">
                  <a:extLst>
                    <a:ext uri="{9D8B030D-6E8A-4147-A177-3AD203B41FA5}">
                      <a16:colId xmlns:a16="http://schemas.microsoft.com/office/drawing/2014/main" val="4243154309"/>
                    </a:ext>
                  </a:extLst>
                </a:gridCol>
                <a:gridCol w="705395">
                  <a:extLst>
                    <a:ext uri="{9D8B030D-6E8A-4147-A177-3AD203B41FA5}">
                      <a16:colId xmlns:a16="http://schemas.microsoft.com/office/drawing/2014/main" val="580122655"/>
                    </a:ext>
                  </a:extLst>
                </a:gridCol>
                <a:gridCol w="627017">
                  <a:extLst>
                    <a:ext uri="{9D8B030D-6E8A-4147-A177-3AD203B41FA5}">
                      <a16:colId xmlns:a16="http://schemas.microsoft.com/office/drawing/2014/main" val="2468409783"/>
                    </a:ext>
                  </a:extLst>
                </a:gridCol>
                <a:gridCol w="718457">
                  <a:extLst>
                    <a:ext uri="{9D8B030D-6E8A-4147-A177-3AD203B41FA5}">
                      <a16:colId xmlns:a16="http://schemas.microsoft.com/office/drawing/2014/main" val="3575563055"/>
                    </a:ext>
                  </a:extLst>
                </a:gridCol>
                <a:gridCol w="653143">
                  <a:extLst>
                    <a:ext uri="{9D8B030D-6E8A-4147-A177-3AD203B41FA5}">
                      <a16:colId xmlns:a16="http://schemas.microsoft.com/office/drawing/2014/main" val="262495053"/>
                    </a:ext>
                  </a:extLst>
                </a:gridCol>
                <a:gridCol w="783771">
                  <a:extLst>
                    <a:ext uri="{9D8B030D-6E8A-4147-A177-3AD203B41FA5}">
                      <a16:colId xmlns:a16="http://schemas.microsoft.com/office/drawing/2014/main" val="3885624979"/>
                    </a:ext>
                  </a:extLst>
                </a:gridCol>
                <a:gridCol w="600892">
                  <a:extLst>
                    <a:ext uri="{9D8B030D-6E8A-4147-A177-3AD203B41FA5}">
                      <a16:colId xmlns:a16="http://schemas.microsoft.com/office/drawing/2014/main" val="3250157995"/>
                    </a:ext>
                  </a:extLst>
                </a:gridCol>
                <a:gridCol w="940527">
                  <a:extLst>
                    <a:ext uri="{9D8B030D-6E8A-4147-A177-3AD203B41FA5}">
                      <a16:colId xmlns:a16="http://schemas.microsoft.com/office/drawing/2014/main" val="3034779435"/>
                    </a:ext>
                  </a:extLst>
                </a:gridCol>
              </a:tblGrid>
              <a:tr h="166911">
                <a:tc rowSpan="2">
                  <a:txBody>
                    <a:bodyPr/>
                    <a:lstStyle/>
                    <a:p>
                      <a:pPr algn="ctr">
                        <a:lnSpc>
                          <a:spcPct val="107000"/>
                        </a:lnSpc>
                        <a:spcAft>
                          <a:spcPts val="0"/>
                        </a:spcAft>
                      </a:pPr>
                      <a:r>
                        <a:rPr lang="es-CO" sz="1300" dirty="0">
                          <a:solidFill>
                            <a:schemeClr val="tx1"/>
                          </a:solidFill>
                          <a:effectLst/>
                        </a:rPr>
                        <a:t>NIVEL DE </a:t>
                      </a:r>
                    </a:p>
                    <a:p>
                      <a:pPr algn="ctr">
                        <a:lnSpc>
                          <a:spcPct val="107000"/>
                        </a:lnSpc>
                        <a:spcAft>
                          <a:spcPts val="0"/>
                        </a:spcAft>
                      </a:pPr>
                      <a:r>
                        <a:rPr lang="es-CO" sz="1300" dirty="0">
                          <a:solidFill>
                            <a:schemeClr val="tx1"/>
                          </a:solidFill>
                          <a:effectLst/>
                        </a:rPr>
                        <a:t>SATISFACCION</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gridSpan="4">
                  <a:txBody>
                    <a:bodyPr/>
                    <a:lstStyle/>
                    <a:p>
                      <a:pPr algn="ctr">
                        <a:lnSpc>
                          <a:spcPct val="107000"/>
                        </a:lnSpc>
                        <a:spcAft>
                          <a:spcPts val="0"/>
                        </a:spcAft>
                      </a:pPr>
                      <a:r>
                        <a:rPr lang="es-CO" sz="1300" dirty="0" smtClean="0">
                          <a:solidFill>
                            <a:schemeClr val="tx1"/>
                          </a:solidFill>
                          <a:effectLst/>
                        </a:rPr>
                        <a:t>GRADO</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a:lnSpc>
                          <a:spcPct val="107000"/>
                        </a:lnSpc>
                        <a:spcAft>
                          <a:spcPts val="0"/>
                        </a:spcAft>
                      </a:pPr>
                      <a:r>
                        <a:rPr lang="es-CO" sz="1300" dirty="0">
                          <a:solidFill>
                            <a:schemeClr val="tx1"/>
                          </a:solidFill>
                          <a:effectLst/>
                        </a:rPr>
                        <a:t>IDIOMAS</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rowSpan="2">
                  <a:txBody>
                    <a:bodyPr/>
                    <a:lstStyle/>
                    <a:p>
                      <a:pPr marL="71755" marR="71755" algn="ctr">
                        <a:lnSpc>
                          <a:spcPct val="107000"/>
                        </a:lnSpc>
                        <a:spcAft>
                          <a:spcPts val="0"/>
                        </a:spcAft>
                      </a:pPr>
                      <a:r>
                        <a:rPr lang="es-CO" sz="1300" dirty="0">
                          <a:solidFill>
                            <a:schemeClr val="tx1"/>
                          </a:solidFill>
                          <a:effectLst/>
                        </a:rPr>
                        <a:t>CEC</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rowSpan="2">
                  <a:txBody>
                    <a:bodyPr/>
                    <a:lstStyle/>
                    <a:p>
                      <a:pPr marL="71755" marR="71755" algn="ctr">
                        <a:lnSpc>
                          <a:spcPct val="107000"/>
                        </a:lnSpc>
                        <a:spcAft>
                          <a:spcPts val="0"/>
                        </a:spcAft>
                      </a:pPr>
                      <a:r>
                        <a:rPr lang="es-CO" sz="1300" dirty="0">
                          <a:solidFill>
                            <a:schemeClr val="tx1"/>
                          </a:solidFill>
                          <a:effectLst/>
                        </a:rPr>
                        <a:t>POSGRADO</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extLst>
                  <a:ext uri="{0D108BD9-81ED-4DB2-BD59-A6C34878D82A}">
                    <a16:rowId xmlns:a16="http://schemas.microsoft.com/office/drawing/2014/main" val="3727712944"/>
                  </a:ext>
                </a:extLst>
              </a:tr>
              <a:tr h="1020051">
                <a:tc vMerge="1">
                  <a:txBody>
                    <a:bodyPr/>
                    <a:lstStyle/>
                    <a:p>
                      <a:endParaRPr lang="es-CO"/>
                    </a:p>
                  </a:txBody>
                  <a:tcPr/>
                </a:tc>
                <a:tc>
                  <a:txBody>
                    <a:bodyPr/>
                    <a:lstStyle/>
                    <a:p>
                      <a:pPr marL="71755" marR="71755" algn="ctr">
                        <a:lnSpc>
                          <a:spcPct val="107000"/>
                        </a:lnSpc>
                        <a:spcAft>
                          <a:spcPts val="0"/>
                        </a:spcAft>
                      </a:pPr>
                      <a:r>
                        <a:rPr lang="es-CO" sz="1300" dirty="0">
                          <a:solidFill>
                            <a:schemeClr val="tx1"/>
                          </a:solidFill>
                          <a:effectLst/>
                        </a:rPr>
                        <a:t>SANGOLQUI</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300" dirty="0">
                          <a:solidFill>
                            <a:schemeClr val="tx1"/>
                          </a:solidFill>
                          <a:effectLst/>
                        </a:rPr>
                        <a:t>STO. DOMINGO</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300" dirty="0">
                          <a:solidFill>
                            <a:schemeClr val="tx1"/>
                          </a:solidFill>
                          <a:effectLst/>
                        </a:rPr>
                        <a:t>IASA I</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300" dirty="0">
                          <a:solidFill>
                            <a:schemeClr val="tx1"/>
                          </a:solidFill>
                          <a:effectLst/>
                        </a:rPr>
                        <a:t>LATACUNGA</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300" dirty="0">
                          <a:solidFill>
                            <a:schemeClr val="tx1"/>
                          </a:solidFill>
                          <a:effectLst/>
                        </a:rPr>
                        <a:t>SANGOLQUI</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300" dirty="0">
                          <a:solidFill>
                            <a:schemeClr val="tx1"/>
                          </a:solidFill>
                          <a:effectLst/>
                        </a:rPr>
                        <a:t>EL INCA</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300" dirty="0">
                          <a:solidFill>
                            <a:schemeClr val="tx1"/>
                          </a:solidFill>
                          <a:effectLst/>
                        </a:rPr>
                        <a:t>LATACUNGA</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375381014"/>
                  </a:ext>
                </a:extLst>
              </a:tr>
              <a:tr h="333821">
                <a:tc>
                  <a:txBody>
                    <a:bodyPr/>
                    <a:lstStyle/>
                    <a:p>
                      <a:pPr>
                        <a:lnSpc>
                          <a:spcPct val="107000"/>
                        </a:lnSpc>
                        <a:spcAft>
                          <a:spcPts val="0"/>
                        </a:spcAft>
                      </a:pPr>
                      <a:r>
                        <a:rPr lang="es-CO" sz="1300">
                          <a:solidFill>
                            <a:schemeClr val="tx1"/>
                          </a:solidFill>
                          <a:effectLst/>
                        </a:rPr>
                        <a:t>Muy Malo (1)</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1,10%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2,80%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1,00%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1,20%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3,10%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1,50%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5,70%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0,60%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3,30%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51879710"/>
                  </a:ext>
                </a:extLst>
              </a:tr>
              <a:tr h="333821">
                <a:tc>
                  <a:txBody>
                    <a:bodyPr/>
                    <a:lstStyle/>
                    <a:p>
                      <a:pPr>
                        <a:lnSpc>
                          <a:spcPct val="107000"/>
                        </a:lnSpc>
                        <a:spcAft>
                          <a:spcPts val="0"/>
                        </a:spcAft>
                      </a:pPr>
                      <a:r>
                        <a:rPr lang="es-CO" sz="1300">
                          <a:solidFill>
                            <a:schemeClr val="tx1"/>
                          </a:solidFill>
                          <a:effectLst/>
                        </a:rPr>
                        <a:t>Malo (2)</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4,70%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4,40%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3,90%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3,30%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1,60%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2,50%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2,90%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2,80%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3,30%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16707398"/>
                  </a:ext>
                </a:extLst>
              </a:tr>
              <a:tr h="500732">
                <a:tc>
                  <a:txBody>
                    <a:bodyPr/>
                    <a:lstStyle/>
                    <a:p>
                      <a:pPr>
                        <a:lnSpc>
                          <a:spcPct val="107000"/>
                        </a:lnSpc>
                        <a:spcAft>
                          <a:spcPts val="0"/>
                        </a:spcAft>
                      </a:pPr>
                      <a:r>
                        <a:rPr lang="es-CO" sz="1300">
                          <a:solidFill>
                            <a:schemeClr val="tx1"/>
                          </a:solidFill>
                          <a:effectLst/>
                        </a:rPr>
                        <a:t>Regular (3)</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27,70%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36,30%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26,20%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20,10%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35,90%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17,20%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22,90%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8,50%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14,80%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96320649"/>
                  </a:ext>
                </a:extLst>
              </a:tr>
              <a:tr h="500732">
                <a:tc>
                  <a:txBody>
                    <a:bodyPr/>
                    <a:lstStyle/>
                    <a:p>
                      <a:pPr>
                        <a:lnSpc>
                          <a:spcPct val="107000"/>
                        </a:lnSpc>
                        <a:spcAft>
                          <a:spcPts val="0"/>
                        </a:spcAft>
                      </a:pPr>
                      <a:r>
                        <a:rPr lang="es-CO" sz="1300">
                          <a:solidFill>
                            <a:schemeClr val="tx1"/>
                          </a:solidFill>
                          <a:effectLst/>
                        </a:rPr>
                        <a:t>Bueno (4)</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52,60%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43,00%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52,90%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48,20%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48,40%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50,50%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51,40%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41,80%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60,70%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48334426"/>
                  </a:ext>
                </a:extLst>
              </a:tr>
              <a:tr h="500732">
                <a:tc>
                  <a:txBody>
                    <a:bodyPr/>
                    <a:lstStyle/>
                    <a:p>
                      <a:pPr>
                        <a:lnSpc>
                          <a:spcPct val="107000"/>
                        </a:lnSpc>
                        <a:spcAft>
                          <a:spcPts val="0"/>
                        </a:spcAft>
                      </a:pPr>
                      <a:r>
                        <a:rPr lang="es-CO" sz="1300">
                          <a:solidFill>
                            <a:schemeClr val="tx1"/>
                          </a:solidFill>
                          <a:effectLst/>
                        </a:rPr>
                        <a:t>Muy Bueno (5)</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14,00%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13,50%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16,00%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27,20%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10,90%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28,40%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17,10%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a:solidFill>
                            <a:schemeClr val="tx1"/>
                          </a:solidFill>
                          <a:effectLst/>
                        </a:rPr>
                        <a:t>46,30%</a:t>
                      </a:r>
                      <a:endParaRPr lang="es-CO" sz="13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solidFill>
                            <a:schemeClr val="tx1"/>
                          </a:solidFill>
                          <a:effectLst/>
                        </a:rPr>
                        <a:t>18,00%</a:t>
                      </a:r>
                      <a:endParaRPr lang="es-CO" sz="13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95485395"/>
                  </a:ext>
                </a:extLst>
              </a:tr>
            </a:tbl>
          </a:graphicData>
        </a:graphic>
      </p:graphicFrame>
      <p:sp>
        <p:nvSpPr>
          <p:cNvPr id="7" name="Título 1">
            <a:extLst>
              <a:ext uri="{FF2B5EF4-FFF2-40B4-BE49-F238E27FC236}">
                <a16:creationId xmlns:a16="http://schemas.microsoft.com/office/drawing/2014/main" id="{9360CC1C-6CC7-4FAD-84B5-ED2091CDE552}"/>
              </a:ext>
            </a:extLst>
          </p:cNvPr>
          <p:cNvSpPr txBox="1">
            <a:spLocks/>
          </p:cNvSpPr>
          <p:nvPr/>
        </p:nvSpPr>
        <p:spPr>
          <a:xfrm>
            <a:off x="4650377" y="235525"/>
            <a:ext cx="7315202"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sp>
        <p:nvSpPr>
          <p:cNvPr id="4" name="CuadroTexto 3"/>
          <p:cNvSpPr txBox="1"/>
          <p:nvPr/>
        </p:nvSpPr>
        <p:spPr>
          <a:xfrm>
            <a:off x="625898" y="3337791"/>
            <a:ext cx="2390503" cy="1846659"/>
          </a:xfrm>
          <a:prstGeom prst="rect">
            <a:avLst/>
          </a:prstGeom>
          <a:noFill/>
        </p:spPr>
        <p:txBody>
          <a:bodyPr wrap="square" rtlCol="0">
            <a:spAutoFit/>
          </a:bodyPr>
          <a:lstStyle/>
          <a:p>
            <a:pPr algn="just"/>
            <a:r>
              <a:rPr lang="es-CO" sz="1600" dirty="0" smtClean="0">
                <a:latin typeface="+mj-lt"/>
              </a:rPr>
              <a:t>En </a:t>
            </a:r>
            <a:r>
              <a:rPr lang="es-CO" sz="1600" dirty="0">
                <a:latin typeface="+mj-lt"/>
              </a:rPr>
              <a:t>este caso para hablar de excelencia en el servicio los porcentajes altos deberían estar ubicados en la escala de Bueno y Muy Bueno.</a:t>
            </a:r>
          </a:p>
          <a:p>
            <a:endParaRPr lang="es-CO" dirty="0"/>
          </a:p>
        </p:txBody>
      </p:sp>
      <p:sp>
        <p:nvSpPr>
          <p:cNvPr id="5" name="Rectángulo 4"/>
          <p:cNvSpPr/>
          <p:nvPr/>
        </p:nvSpPr>
        <p:spPr>
          <a:xfrm>
            <a:off x="5375526" y="2617717"/>
            <a:ext cx="6317559" cy="119149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Marcador de número de diapositiva 5"/>
          <p:cNvSpPr>
            <a:spLocks noGrp="1"/>
          </p:cNvSpPr>
          <p:nvPr>
            <p:ph type="sldNum" idx="12"/>
          </p:nvPr>
        </p:nvSpPr>
        <p:spPr/>
        <p:txBody>
          <a:bodyPr/>
          <a:lstStyle/>
          <a:p>
            <a:fld id="{00000000-1234-1234-1234-123412341234}" type="slidenum">
              <a:rPr lang="es-CO" smtClean="0"/>
              <a:pPr/>
              <a:t>26</a:t>
            </a:fld>
            <a:endParaRPr lang="es-CO"/>
          </a:p>
        </p:txBody>
      </p:sp>
    </p:spTree>
    <p:extLst>
      <p:ext uri="{BB962C8B-B14F-4D97-AF65-F5344CB8AC3E}">
        <p14:creationId xmlns:p14="http://schemas.microsoft.com/office/powerpoint/2010/main" val="14427473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2" name="Google Shape;212;p25"/>
          <p:cNvSpPr txBox="1">
            <a:spLocks noGrp="1"/>
          </p:cNvSpPr>
          <p:nvPr>
            <p:ph type="body" idx="1"/>
          </p:nvPr>
        </p:nvSpPr>
        <p:spPr>
          <a:xfrm>
            <a:off x="3469728" y="725093"/>
            <a:ext cx="3648077" cy="3668855"/>
          </a:xfrm>
          <a:prstGeom prst="rect">
            <a:avLst/>
          </a:prstGeom>
        </p:spPr>
        <p:txBody>
          <a:bodyPr spcFirstLastPara="1" vert="horz" wrap="square" lIns="121900" tIns="121900" rIns="121900" bIns="121900" rtlCol="0" anchor="t" anchorCtr="0">
            <a:noAutofit/>
          </a:bodyPr>
          <a:lstStyle/>
          <a:p>
            <a:pPr marL="228594" indent="-228594" algn="just"/>
            <a:endParaRPr lang="es-EC" sz="1467" dirty="0"/>
          </a:p>
          <a:p>
            <a:pPr marL="228594" indent="-228594" algn="just"/>
            <a:endParaRPr lang="es-EC" sz="1467" dirty="0"/>
          </a:p>
          <a:p>
            <a:pPr marL="228594" indent="-228594" algn="just"/>
            <a:endParaRPr lang="es-EC" sz="1467" dirty="0"/>
          </a:p>
          <a:p>
            <a:pPr marL="0" indent="0" algn="just">
              <a:buNone/>
            </a:pPr>
            <a:endParaRPr lang="es-EC" sz="1467"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sp>
        <p:nvSpPr>
          <p:cNvPr id="7" name="Título 1">
            <a:extLst>
              <a:ext uri="{FF2B5EF4-FFF2-40B4-BE49-F238E27FC236}">
                <a16:creationId xmlns:a16="http://schemas.microsoft.com/office/drawing/2014/main" id="{9360CC1C-6CC7-4FAD-84B5-ED2091CDE552}"/>
              </a:ext>
            </a:extLst>
          </p:cNvPr>
          <p:cNvSpPr txBox="1">
            <a:spLocks/>
          </p:cNvSpPr>
          <p:nvPr/>
        </p:nvSpPr>
        <p:spPr>
          <a:xfrm>
            <a:off x="4650377" y="235525"/>
            <a:ext cx="7315202"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r>
              <a:rPr lang="es-EC" sz="1867" b="1" dirty="0" smtClean="0">
                <a:solidFill>
                  <a:schemeClr val="tx1"/>
                </a:solidFill>
                <a:latin typeface="Nunito Sans" panose="020B0604020202020204" charset="0"/>
                <a:cs typeface="Times New Roman" panose="02020603050405020304" pitchFamily="18" charset="0"/>
              </a:rPr>
              <a:t>NIVEL DE SATISFACCION POR GRUPOS DE ESTUDIO</a:t>
            </a:r>
            <a:endParaRPr lang="es-EC" sz="1867" b="1" dirty="0">
              <a:solidFill>
                <a:schemeClr val="tx1"/>
              </a:solidFill>
              <a:latin typeface="Nunito Sans" panose="020B0604020202020204" charset="0"/>
              <a:cs typeface="Times New Roman" panose="02020603050405020304" pitchFamily="18" charset="0"/>
            </a:endParaRPr>
          </a:p>
        </p:txBody>
      </p:sp>
      <p:sp>
        <p:nvSpPr>
          <p:cNvPr id="6" name="Marcador de número de diapositiva 5"/>
          <p:cNvSpPr>
            <a:spLocks noGrp="1"/>
          </p:cNvSpPr>
          <p:nvPr>
            <p:ph type="sldNum" idx="12"/>
          </p:nvPr>
        </p:nvSpPr>
        <p:spPr/>
        <p:txBody>
          <a:bodyPr/>
          <a:lstStyle/>
          <a:p>
            <a:fld id="{00000000-1234-1234-1234-123412341234}" type="slidenum">
              <a:rPr lang="es-CO" smtClean="0"/>
              <a:pPr/>
              <a:t>27</a:t>
            </a:fld>
            <a:endParaRPr lang="es-CO"/>
          </a:p>
        </p:txBody>
      </p:sp>
      <p:graphicFrame>
        <p:nvGraphicFramePr>
          <p:cNvPr id="13" name="Tabla 12"/>
          <p:cNvGraphicFramePr>
            <a:graphicFrameLocks noGrp="1"/>
          </p:cNvGraphicFramePr>
          <p:nvPr>
            <p:extLst>
              <p:ext uri="{D42A27DB-BD31-4B8C-83A1-F6EECF244321}">
                <p14:modId xmlns:p14="http://schemas.microsoft.com/office/powerpoint/2010/main" val="3947776837"/>
              </p:ext>
            </p:extLst>
          </p:nvPr>
        </p:nvGraphicFramePr>
        <p:xfrm>
          <a:off x="291174" y="3901834"/>
          <a:ext cx="5427237" cy="1943281"/>
        </p:xfrm>
        <a:graphic>
          <a:graphicData uri="http://schemas.openxmlformats.org/drawingml/2006/table">
            <a:tbl>
              <a:tblPr firstRow="1" firstCol="1" bandRow="1">
                <a:tableStyleId>{0E3FDE45-AF77-4B5C-9715-49D594BDF05E}</a:tableStyleId>
              </a:tblPr>
              <a:tblGrid>
                <a:gridCol w="2057566">
                  <a:extLst>
                    <a:ext uri="{9D8B030D-6E8A-4147-A177-3AD203B41FA5}">
                      <a16:colId xmlns:a16="http://schemas.microsoft.com/office/drawing/2014/main" val="2812145878"/>
                    </a:ext>
                  </a:extLst>
                </a:gridCol>
                <a:gridCol w="962143">
                  <a:extLst>
                    <a:ext uri="{9D8B030D-6E8A-4147-A177-3AD203B41FA5}">
                      <a16:colId xmlns:a16="http://schemas.microsoft.com/office/drawing/2014/main" val="3805187181"/>
                    </a:ext>
                  </a:extLst>
                </a:gridCol>
                <a:gridCol w="1203764">
                  <a:extLst>
                    <a:ext uri="{9D8B030D-6E8A-4147-A177-3AD203B41FA5}">
                      <a16:colId xmlns:a16="http://schemas.microsoft.com/office/drawing/2014/main" val="1201096362"/>
                    </a:ext>
                  </a:extLst>
                </a:gridCol>
                <a:gridCol w="1203764">
                  <a:extLst>
                    <a:ext uri="{9D8B030D-6E8A-4147-A177-3AD203B41FA5}">
                      <a16:colId xmlns:a16="http://schemas.microsoft.com/office/drawing/2014/main" val="226716375"/>
                    </a:ext>
                  </a:extLst>
                </a:gridCol>
              </a:tblGrid>
              <a:tr h="216586">
                <a:tc rowSpan="2">
                  <a:txBody>
                    <a:bodyPr/>
                    <a:lstStyle/>
                    <a:p>
                      <a:pPr algn="ctr">
                        <a:lnSpc>
                          <a:spcPct val="107000"/>
                        </a:lnSpc>
                        <a:spcAft>
                          <a:spcPts val="0"/>
                        </a:spcAft>
                      </a:pPr>
                      <a:r>
                        <a:rPr lang="es-CO" sz="1400">
                          <a:effectLst/>
                        </a:rPr>
                        <a:t>ESCALA</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07000"/>
                        </a:lnSpc>
                        <a:spcAft>
                          <a:spcPts val="0"/>
                        </a:spcAft>
                      </a:pPr>
                      <a:r>
                        <a:rPr lang="es-CO" sz="1400">
                          <a:effectLst/>
                        </a:rPr>
                        <a:t>IDIOMAS</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51834120"/>
                  </a:ext>
                </a:extLst>
              </a:tr>
              <a:tr h="216586">
                <a:tc vMerge="1">
                  <a:txBody>
                    <a:bodyPr/>
                    <a:lstStyle/>
                    <a:p>
                      <a:endParaRPr lang="es-CO"/>
                    </a:p>
                  </a:txBody>
                  <a:tcPr/>
                </a:tc>
                <a:tc>
                  <a:txBody>
                    <a:bodyPr/>
                    <a:lstStyle/>
                    <a:p>
                      <a:pPr algn="ctr">
                        <a:lnSpc>
                          <a:spcPct val="107000"/>
                        </a:lnSpc>
                        <a:spcAft>
                          <a:spcPts val="0"/>
                        </a:spcAft>
                      </a:pPr>
                      <a:r>
                        <a:rPr lang="es-CO" sz="1400" b="1" dirty="0">
                          <a:effectLst/>
                        </a:rPr>
                        <a:t>SANGOLQUI</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b="1" dirty="0">
                          <a:effectLst/>
                        </a:rPr>
                        <a:t>EL INCA</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b="1" dirty="0">
                          <a:effectLst/>
                        </a:rPr>
                        <a:t>LATACUNGA</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21131788"/>
                  </a:ext>
                </a:extLst>
              </a:tr>
              <a:tr h="216586">
                <a:tc>
                  <a:txBody>
                    <a:bodyPr/>
                    <a:lstStyle/>
                    <a:p>
                      <a:pPr>
                        <a:lnSpc>
                          <a:spcPct val="107000"/>
                        </a:lnSpc>
                        <a:spcAft>
                          <a:spcPts val="0"/>
                        </a:spcAft>
                      </a:pPr>
                      <a:r>
                        <a:rPr lang="es-CO" sz="1400">
                          <a:effectLst/>
                        </a:rPr>
                        <a:t>Muy Malo (1)</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3,10%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1,50%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5,70%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45092521"/>
                  </a:ext>
                </a:extLst>
              </a:tr>
              <a:tr h="216586">
                <a:tc>
                  <a:txBody>
                    <a:bodyPr/>
                    <a:lstStyle/>
                    <a:p>
                      <a:pPr>
                        <a:lnSpc>
                          <a:spcPct val="107000"/>
                        </a:lnSpc>
                        <a:spcAft>
                          <a:spcPts val="0"/>
                        </a:spcAft>
                      </a:pPr>
                      <a:r>
                        <a:rPr lang="es-CO" sz="1400">
                          <a:effectLst/>
                        </a:rPr>
                        <a:t>Malo (2)</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1,60%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2,50%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2,90%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91386150"/>
                  </a:ext>
                </a:extLst>
              </a:tr>
              <a:tr h="216586">
                <a:tc>
                  <a:txBody>
                    <a:bodyPr/>
                    <a:lstStyle/>
                    <a:p>
                      <a:pPr>
                        <a:lnSpc>
                          <a:spcPct val="107000"/>
                        </a:lnSpc>
                        <a:spcAft>
                          <a:spcPts val="0"/>
                        </a:spcAft>
                      </a:pPr>
                      <a:r>
                        <a:rPr lang="es-CO" sz="1400">
                          <a:effectLst/>
                        </a:rPr>
                        <a:t>Regular (3)</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35,90%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17,20%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22,90%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89968534"/>
                  </a:ext>
                </a:extLst>
              </a:tr>
              <a:tr h="216586">
                <a:tc>
                  <a:txBody>
                    <a:bodyPr/>
                    <a:lstStyle/>
                    <a:p>
                      <a:pPr>
                        <a:lnSpc>
                          <a:spcPct val="107000"/>
                        </a:lnSpc>
                        <a:spcAft>
                          <a:spcPts val="0"/>
                        </a:spcAft>
                      </a:pPr>
                      <a:r>
                        <a:rPr lang="es-CO" sz="1400" dirty="0">
                          <a:effectLst/>
                        </a:rPr>
                        <a:t>Bueno (4)</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a:effectLst/>
                        </a:rPr>
                        <a:t>48,40%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dirty="0">
                          <a:effectLst/>
                        </a:rPr>
                        <a:t>50,50%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a:effectLst/>
                        </a:rPr>
                        <a:t>51,40%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extLst>
                  <a:ext uri="{0D108BD9-81ED-4DB2-BD59-A6C34878D82A}">
                    <a16:rowId xmlns:a16="http://schemas.microsoft.com/office/drawing/2014/main" val="480127514"/>
                  </a:ext>
                </a:extLst>
              </a:tr>
              <a:tr h="216586">
                <a:tc>
                  <a:txBody>
                    <a:bodyPr/>
                    <a:lstStyle/>
                    <a:p>
                      <a:pPr>
                        <a:lnSpc>
                          <a:spcPct val="107000"/>
                        </a:lnSpc>
                        <a:spcAft>
                          <a:spcPts val="0"/>
                        </a:spcAft>
                      </a:pPr>
                      <a:r>
                        <a:rPr lang="es-CO" sz="1400" dirty="0">
                          <a:effectLst/>
                        </a:rPr>
                        <a:t>Muy Bueno (5)</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a:effectLst/>
                        </a:rPr>
                        <a:t>10,90%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a:effectLst/>
                        </a:rPr>
                        <a:t>28,40%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a:effectLst/>
                        </a:rPr>
                        <a:t>17,10%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extLst>
                  <a:ext uri="{0D108BD9-81ED-4DB2-BD59-A6C34878D82A}">
                    <a16:rowId xmlns:a16="http://schemas.microsoft.com/office/drawing/2014/main" val="2011946417"/>
                  </a:ext>
                </a:extLst>
              </a:tr>
              <a:tr h="345300">
                <a:tc>
                  <a:txBody>
                    <a:bodyPr/>
                    <a:lstStyle/>
                    <a:p>
                      <a:pPr>
                        <a:lnSpc>
                          <a:spcPct val="107000"/>
                        </a:lnSpc>
                        <a:spcAft>
                          <a:spcPts val="0"/>
                        </a:spcAft>
                      </a:pPr>
                      <a:r>
                        <a:rPr lang="es-CO" sz="1400" dirty="0">
                          <a:effectLst/>
                        </a:rPr>
                        <a:t>NIVEL DE SATISFACCION</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b="1" dirty="0">
                          <a:effectLst/>
                        </a:rPr>
                        <a:t>59,30%</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b="1" dirty="0">
                          <a:effectLst/>
                        </a:rPr>
                        <a:t>78,90%</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07000"/>
                        </a:lnSpc>
                        <a:spcAft>
                          <a:spcPts val="0"/>
                        </a:spcAft>
                      </a:pPr>
                      <a:r>
                        <a:rPr lang="es-CO" sz="1400" b="1" dirty="0">
                          <a:effectLst/>
                        </a:rPr>
                        <a:t>68,50%</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tx2">
                        <a:lumMod val="40000"/>
                        <a:lumOff val="60000"/>
                      </a:schemeClr>
                    </a:solidFill>
                  </a:tcPr>
                </a:tc>
                <a:extLst>
                  <a:ext uri="{0D108BD9-81ED-4DB2-BD59-A6C34878D82A}">
                    <a16:rowId xmlns:a16="http://schemas.microsoft.com/office/drawing/2014/main" val="2172808355"/>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81036977"/>
              </p:ext>
            </p:extLst>
          </p:nvPr>
        </p:nvGraphicFramePr>
        <p:xfrm>
          <a:off x="1896293" y="1203617"/>
          <a:ext cx="8644070" cy="1954306"/>
        </p:xfrm>
        <a:graphic>
          <a:graphicData uri="http://schemas.openxmlformats.org/drawingml/2006/table">
            <a:tbl>
              <a:tblPr firstRow="1" firstCol="1" bandRow="1">
                <a:tableStyleId>{68D230F3-CF80-4859-8CE7-A43EE81993B5}</a:tableStyleId>
              </a:tblPr>
              <a:tblGrid>
                <a:gridCol w="2279922">
                  <a:extLst>
                    <a:ext uri="{9D8B030D-6E8A-4147-A177-3AD203B41FA5}">
                      <a16:colId xmlns:a16="http://schemas.microsoft.com/office/drawing/2014/main" val="4287989711"/>
                    </a:ext>
                  </a:extLst>
                </a:gridCol>
                <a:gridCol w="1175472">
                  <a:extLst>
                    <a:ext uri="{9D8B030D-6E8A-4147-A177-3AD203B41FA5}">
                      <a16:colId xmlns:a16="http://schemas.microsoft.com/office/drawing/2014/main" val="2629503776"/>
                    </a:ext>
                  </a:extLst>
                </a:gridCol>
                <a:gridCol w="1326482">
                  <a:extLst>
                    <a:ext uri="{9D8B030D-6E8A-4147-A177-3AD203B41FA5}">
                      <a16:colId xmlns:a16="http://schemas.microsoft.com/office/drawing/2014/main" val="1830788919"/>
                    </a:ext>
                  </a:extLst>
                </a:gridCol>
                <a:gridCol w="106330">
                  <a:extLst>
                    <a:ext uri="{9D8B030D-6E8A-4147-A177-3AD203B41FA5}">
                      <a16:colId xmlns:a16="http://schemas.microsoft.com/office/drawing/2014/main" val="1651236664"/>
                    </a:ext>
                  </a:extLst>
                </a:gridCol>
                <a:gridCol w="1877932">
                  <a:extLst>
                    <a:ext uri="{9D8B030D-6E8A-4147-A177-3AD203B41FA5}">
                      <a16:colId xmlns:a16="http://schemas.microsoft.com/office/drawing/2014/main" val="890410351"/>
                    </a:ext>
                  </a:extLst>
                </a:gridCol>
                <a:gridCol w="1877932">
                  <a:extLst>
                    <a:ext uri="{9D8B030D-6E8A-4147-A177-3AD203B41FA5}">
                      <a16:colId xmlns:a16="http://schemas.microsoft.com/office/drawing/2014/main" val="521140874"/>
                    </a:ext>
                  </a:extLst>
                </a:gridCol>
              </a:tblGrid>
              <a:tr h="225344">
                <a:tc rowSpan="2">
                  <a:txBody>
                    <a:bodyPr/>
                    <a:lstStyle/>
                    <a:p>
                      <a:pPr algn="ctr">
                        <a:lnSpc>
                          <a:spcPct val="107000"/>
                        </a:lnSpc>
                        <a:spcAft>
                          <a:spcPts val="0"/>
                        </a:spcAft>
                      </a:pPr>
                      <a:r>
                        <a:rPr lang="es-CO" sz="1400" dirty="0">
                          <a:effectLst/>
                        </a:rPr>
                        <a:t>ESCALA</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07000"/>
                        </a:lnSpc>
                        <a:spcAft>
                          <a:spcPts val="0"/>
                        </a:spcAft>
                      </a:pPr>
                      <a:r>
                        <a:rPr lang="es-CO" sz="1400" dirty="0" smtClean="0">
                          <a:effectLst/>
                        </a:rPr>
                        <a:t>GRADO</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942431118"/>
                  </a:ext>
                </a:extLst>
              </a:tr>
              <a:tr h="225344">
                <a:tc vMerge="1">
                  <a:txBody>
                    <a:bodyPr/>
                    <a:lstStyle/>
                    <a:p>
                      <a:endParaRPr lang="es-CO"/>
                    </a:p>
                  </a:txBody>
                  <a:tcPr/>
                </a:tc>
                <a:tc>
                  <a:txBody>
                    <a:bodyPr/>
                    <a:lstStyle/>
                    <a:p>
                      <a:pPr algn="ctr">
                        <a:lnSpc>
                          <a:spcPct val="107000"/>
                        </a:lnSpc>
                        <a:spcAft>
                          <a:spcPts val="0"/>
                        </a:spcAft>
                      </a:pPr>
                      <a:r>
                        <a:rPr lang="es-CO" sz="1400" b="1" dirty="0">
                          <a:effectLst/>
                        </a:rPr>
                        <a:t>SANGOLQUI</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CO" sz="1400" b="1" dirty="0">
                          <a:effectLst/>
                        </a:rPr>
                        <a:t>STO. DOMINGO</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a:txBody>
                    <a:bodyPr/>
                    <a:lstStyle/>
                    <a:p>
                      <a:pPr algn="ctr">
                        <a:lnSpc>
                          <a:spcPct val="107000"/>
                        </a:lnSpc>
                        <a:spcAft>
                          <a:spcPts val="0"/>
                        </a:spcAft>
                      </a:pPr>
                      <a:r>
                        <a:rPr lang="es-CO" sz="1400" b="1" dirty="0">
                          <a:effectLst/>
                        </a:rPr>
                        <a:t>IASA I</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b="1" dirty="0">
                          <a:effectLst/>
                        </a:rPr>
                        <a:t>LATACUNGA</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56352445"/>
                  </a:ext>
                </a:extLst>
              </a:tr>
              <a:tr h="225344">
                <a:tc>
                  <a:txBody>
                    <a:bodyPr/>
                    <a:lstStyle/>
                    <a:p>
                      <a:pPr>
                        <a:lnSpc>
                          <a:spcPct val="107000"/>
                        </a:lnSpc>
                        <a:spcAft>
                          <a:spcPts val="0"/>
                        </a:spcAft>
                      </a:pPr>
                      <a:r>
                        <a:rPr lang="es-CO" sz="1400">
                          <a:effectLst/>
                        </a:rPr>
                        <a:t>Muy Malo (1)</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1,10%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2,80%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CO" sz="1400">
                          <a:effectLst/>
                        </a:rPr>
                        <a:t>1,00%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a:txBody>
                    <a:bodyPr/>
                    <a:lstStyle/>
                    <a:p>
                      <a:pPr algn="ctr">
                        <a:lnSpc>
                          <a:spcPct val="107000"/>
                        </a:lnSpc>
                        <a:spcAft>
                          <a:spcPts val="0"/>
                        </a:spcAft>
                      </a:pPr>
                      <a:r>
                        <a:rPr lang="es-CO" sz="1400">
                          <a:effectLst/>
                        </a:rPr>
                        <a:t>1,20%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25486913"/>
                  </a:ext>
                </a:extLst>
              </a:tr>
              <a:tr h="225344">
                <a:tc>
                  <a:txBody>
                    <a:bodyPr/>
                    <a:lstStyle/>
                    <a:p>
                      <a:pPr>
                        <a:lnSpc>
                          <a:spcPct val="107000"/>
                        </a:lnSpc>
                        <a:spcAft>
                          <a:spcPts val="0"/>
                        </a:spcAft>
                      </a:pPr>
                      <a:r>
                        <a:rPr lang="es-CO" sz="1400">
                          <a:effectLst/>
                        </a:rPr>
                        <a:t>Malo (2)</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4,70%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4,40%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CO" sz="1400" dirty="0">
                          <a:effectLst/>
                        </a:rPr>
                        <a:t>3,90%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a:txBody>
                    <a:bodyPr/>
                    <a:lstStyle/>
                    <a:p>
                      <a:pPr algn="ctr">
                        <a:lnSpc>
                          <a:spcPct val="107000"/>
                        </a:lnSpc>
                        <a:spcAft>
                          <a:spcPts val="0"/>
                        </a:spcAft>
                      </a:pPr>
                      <a:r>
                        <a:rPr lang="es-CO" sz="1400">
                          <a:effectLst/>
                        </a:rPr>
                        <a:t>3,30%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85944316"/>
                  </a:ext>
                </a:extLst>
              </a:tr>
              <a:tr h="225344">
                <a:tc>
                  <a:txBody>
                    <a:bodyPr/>
                    <a:lstStyle/>
                    <a:p>
                      <a:pPr>
                        <a:lnSpc>
                          <a:spcPct val="107000"/>
                        </a:lnSpc>
                        <a:spcAft>
                          <a:spcPts val="0"/>
                        </a:spcAft>
                      </a:pPr>
                      <a:r>
                        <a:rPr lang="es-CO" sz="1400">
                          <a:effectLst/>
                        </a:rPr>
                        <a:t>Regular (3)</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27,70%</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36,30%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CO" sz="1400" dirty="0">
                          <a:effectLst/>
                        </a:rPr>
                        <a:t>26,20%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a:txBody>
                    <a:bodyPr/>
                    <a:lstStyle/>
                    <a:p>
                      <a:pPr algn="ctr">
                        <a:lnSpc>
                          <a:spcPct val="107000"/>
                        </a:lnSpc>
                        <a:spcAft>
                          <a:spcPts val="0"/>
                        </a:spcAft>
                      </a:pPr>
                      <a:r>
                        <a:rPr lang="es-CO" sz="1400" dirty="0">
                          <a:effectLst/>
                        </a:rPr>
                        <a:t>20,10%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90519172"/>
                  </a:ext>
                </a:extLst>
              </a:tr>
              <a:tr h="225344">
                <a:tc>
                  <a:txBody>
                    <a:bodyPr/>
                    <a:lstStyle/>
                    <a:p>
                      <a:pPr>
                        <a:lnSpc>
                          <a:spcPct val="107000"/>
                        </a:lnSpc>
                        <a:spcAft>
                          <a:spcPts val="0"/>
                        </a:spcAft>
                      </a:pPr>
                      <a:r>
                        <a:rPr lang="es-CO" sz="1400" dirty="0">
                          <a:effectLst/>
                        </a:rPr>
                        <a:t>Bueno (4)</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lgn="ctr">
                        <a:lnSpc>
                          <a:spcPct val="107000"/>
                        </a:lnSpc>
                        <a:spcAft>
                          <a:spcPts val="0"/>
                        </a:spcAft>
                      </a:pPr>
                      <a:r>
                        <a:rPr lang="es-CO" sz="1400" dirty="0">
                          <a:effectLst/>
                        </a:rPr>
                        <a:t>52,60%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lgn="ctr">
                        <a:lnSpc>
                          <a:spcPct val="107000"/>
                        </a:lnSpc>
                        <a:spcAft>
                          <a:spcPts val="0"/>
                        </a:spcAft>
                      </a:pPr>
                      <a:r>
                        <a:rPr lang="es-CO" sz="1400" dirty="0">
                          <a:effectLst/>
                        </a:rPr>
                        <a:t>43,00%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gridSpan="2">
                  <a:txBody>
                    <a:bodyPr/>
                    <a:lstStyle/>
                    <a:p>
                      <a:pPr algn="ctr">
                        <a:lnSpc>
                          <a:spcPct val="107000"/>
                        </a:lnSpc>
                        <a:spcAft>
                          <a:spcPts val="0"/>
                        </a:spcAft>
                      </a:pPr>
                      <a:r>
                        <a:rPr lang="es-CO" sz="1400" dirty="0">
                          <a:effectLst/>
                        </a:rPr>
                        <a:t>52,90%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hMerge="1">
                  <a:txBody>
                    <a:bodyPr/>
                    <a:lstStyle/>
                    <a:p>
                      <a:endParaRPr lang="es-CO"/>
                    </a:p>
                  </a:txBody>
                  <a:tcPr/>
                </a:tc>
                <a:tc>
                  <a:txBody>
                    <a:bodyPr/>
                    <a:lstStyle/>
                    <a:p>
                      <a:pPr algn="ctr">
                        <a:lnSpc>
                          <a:spcPct val="107000"/>
                        </a:lnSpc>
                        <a:spcAft>
                          <a:spcPts val="0"/>
                        </a:spcAft>
                      </a:pPr>
                      <a:r>
                        <a:rPr lang="es-CO" sz="1400" dirty="0">
                          <a:effectLst/>
                        </a:rPr>
                        <a:t>48,20%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extLst>
                  <a:ext uri="{0D108BD9-81ED-4DB2-BD59-A6C34878D82A}">
                    <a16:rowId xmlns:a16="http://schemas.microsoft.com/office/drawing/2014/main" val="845507754"/>
                  </a:ext>
                </a:extLst>
              </a:tr>
              <a:tr h="225344">
                <a:tc>
                  <a:txBody>
                    <a:bodyPr/>
                    <a:lstStyle/>
                    <a:p>
                      <a:pPr>
                        <a:lnSpc>
                          <a:spcPct val="107000"/>
                        </a:lnSpc>
                        <a:spcAft>
                          <a:spcPts val="0"/>
                        </a:spcAft>
                      </a:pPr>
                      <a:r>
                        <a:rPr lang="es-CO" sz="1400" dirty="0">
                          <a:effectLst/>
                        </a:rPr>
                        <a:t>Muy Bueno (5)</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lgn="ctr">
                        <a:lnSpc>
                          <a:spcPct val="107000"/>
                        </a:lnSpc>
                        <a:spcAft>
                          <a:spcPts val="0"/>
                        </a:spcAft>
                      </a:pPr>
                      <a:r>
                        <a:rPr lang="es-CO" sz="1400" dirty="0">
                          <a:effectLst/>
                        </a:rPr>
                        <a:t>14,00%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lgn="ctr">
                        <a:lnSpc>
                          <a:spcPct val="107000"/>
                        </a:lnSpc>
                        <a:spcAft>
                          <a:spcPts val="0"/>
                        </a:spcAft>
                      </a:pPr>
                      <a:r>
                        <a:rPr lang="es-CO" sz="1400" dirty="0">
                          <a:effectLst/>
                        </a:rPr>
                        <a:t>13,50%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gridSpan="2">
                  <a:txBody>
                    <a:bodyPr/>
                    <a:lstStyle/>
                    <a:p>
                      <a:pPr algn="ctr">
                        <a:lnSpc>
                          <a:spcPct val="107000"/>
                        </a:lnSpc>
                        <a:spcAft>
                          <a:spcPts val="0"/>
                        </a:spcAft>
                      </a:pPr>
                      <a:r>
                        <a:rPr lang="es-CO" sz="1400" dirty="0">
                          <a:effectLst/>
                        </a:rPr>
                        <a:t>16,00%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hMerge="1">
                  <a:txBody>
                    <a:bodyPr/>
                    <a:lstStyle/>
                    <a:p>
                      <a:endParaRPr lang="es-CO"/>
                    </a:p>
                  </a:txBody>
                  <a:tcPr/>
                </a:tc>
                <a:tc>
                  <a:txBody>
                    <a:bodyPr/>
                    <a:lstStyle/>
                    <a:p>
                      <a:pPr algn="ctr">
                        <a:lnSpc>
                          <a:spcPct val="107000"/>
                        </a:lnSpc>
                        <a:spcAft>
                          <a:spcPts val="0"/>
                        </a:spcAft>
                      </a:pPr>
                      <a:r>
                        <a:rPr lang="es-CO" sz="1400" dirty="0">
                          <a:effectLst/>
                        </a:rPr>
                        <a:t>27,20%</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extLst>
                  <a:ext uri="{0D108BD9-81ED-4DB2-BD59-A6C34878D82A}">
                    <a16:rowId xmlns:a16="http://schemas.microsoft.com/office/drawing/2014/main" val="1798640192"/>
                  </a:ext>
                </a:extLst>
              </a:tr>
              <a:tr h="359264">
                <a:tc>
                  <a:txBody>
                    <a:bodyPr/>
                    <a:lstStyle/>
                    <a:p>
                      <a:pPr>
                        <a:lnSpc>
                          <a:spcPct val="107000"/>
                        </a:lnSpc>
                        <a:spcAft>
                          <a:spcPts val="0"/>
                        </a:spcAft>
                      </a:pPr>
                      <a:r>
                        <a:rPr lang="es-CO" sz="1400" dirty="0">
                          <a:effectLst/>
                        </a:rPr>
                        <a:t>NIVEL DE SATISFACCION</a:t>
                      </a:r>
                      <a:endPar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lgn="ctr">
                        <a:lnSpc>
                          <a:spcPct val="107000"/>
                        </a:lnSpc>
                        <a:spcAft>
                          <a:spcPts val="0"/>
                        </a:spcAft>
                      </a:pPr>
                      <a:r>
                        <a:rPr lang="es-CO" sz="1400" b="1" dirty="0">
                          <a:effectLst/>
                        </a:rPr>
                        <a:t>66,60%</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a:txBody>
                    <a:bodyPr/>
                    <a:lstStyle/>
                    <a:p>
                      <a:pPr algn="ctr">
                        <a:lnSpc>
                          <a:spcPct val="107000"/>
                        </a:lnSpc>
                        <a:spcAft>
                          <a:spcPts val="0"/>
                        </a:spcAft>
                      </a:pPr>
                      <a:r>
                        <a:rPr lang="es-CO" sz="1400" b="1" dirty="0">
                          <a:effectLst/>
                        </a:rPr>
                        <a:t>56,50%</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gridSpan="2">
                  <a:txBody>
                    <a:bodyPr/>
                    <a:lstStyle/>
                    <a:p>
                      <a:pPr algn="ctr">
                        <a:lnSpc>
                          <a:spcPct val="107000"/>
                        </a:lnSpc>
                        <a:spcAft>
                          <a:spcPts val="0"/>
                        </a:spcAft>
                      </a:pPr>
                      <a:r>
                        <a:rPr lang="es-CO" sz="1400" b="1" dirty="0">
                          <a:effectLst/>
                        </a:rPr>
                        <a:t>68,90%</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tc hMerge="1">
                  <a:txBody>
                    <a:bodyPr/>
                    <a:lstStyle/>
                    <a:p>
                      <a:endParaRPr lang="es-CO"/>
                    </a:p>
                  </a:txBody>
                  <a:tcPr/>
                </a:tc>
                <a:tc>
                  <a:txBody>
                    <a:bodyPr/>
                    <a:lstStyle/>
                    <a:p>
                      <a:pPr algn="ctr">
                        <a:lnSpc>
                          <a:spcPct val="107000"/>
                        </a:lnSpc>
                        <a:spcAft>
                          <a:spcPts val="0"/>
                        </a:spcAft>
                      </a:pPr>
                      <a:r>
                        <a:rPr lang="es-CO" sz="1400" b="1" dirty="0">
                          <a:effectLst/>
                        </a:rPr>
                        <a:t>75,40%</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60000"/>
                        <a:lumOff val="40000"/>
                      </a:schemeClr>
                    </a:solidFill>
                  </a:tcPr>
                </a:tc>
                <a:extLst>
                  <a:ext uri="{0D108BD9-81ED-4DB2-BD59-A6C34878D82A}">
                    <a16:rowId xmlns:a16="http://schemas.microsoft.com/office/drawing/2014/main" val="3710569003"/>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238798411"/>
              </p:ext>
            </p:extLst>
          </p:nvPr>
        </p:nvGraphicFramePr>
        <p:xfrm>
          <a:off x="6061730" y="3901835"/>
          <a:ext cx="5534708" cy="2006838"/>
        </p:xfrm>
        <a:graphic>
          <a:graphicData uri="http://schemas.openxmlformats.org/drawingml/2006/table">
            <a:tbl>
              <a:tblPr firstRow="1" firstCol="1" bandRow="1">
                <a:tableStyleId>{C083E6E3-FA7D-4D7B-A595-EF9225AFEA82}</a:tableStyleId>
              </a:tblPr>
              <a:tblGrid>
                <a:gridCol w="1908563">
                  <a:extLst>
                    <a:ext uri="{9D8B030D-6E8A-4147-A177-3AD203B41FA5}">
                      <a16:colId xmlns:a16="http://schemas.microsoft.com/office/drawing/2014/main" val="563734083"/>
                    </a:ext>
                  </a:extLst>
                </a:gridCol>
                <a:gridCol w="1896753">
                  <a:extLst>
                    <a:ext uri="{9D8B030D-6E8A-4147-A177-3AD203B41FA5}">
                      <a16:colId xmlns:a16="http://schemas.microsoft.com/office/drawing/2014/main" val="2139907194"/>
                    </a:ext>
                  </a:extLst>
                </a:gridCol>
                <a:gridCol w="1729392">
                  <a:extLst>
                    <a:ext uri="{9D8B030D-6E8A-4147-A177-3AD203B41FA5}">
                      <a16:colId xmlns:a16="http://schemas.microsoft.com/office/drawing/2014/main" val="355447909"/>
                    </a:ext>
                  </a:extLst>
                </a:gridCol>
              </a:tblGrid>
              <a:tr h="435521">
                <a:tc>
                  <a:txBody>
                    <a:bodyPr/>
                    <a:lstStyle/>
                    <a:p>
                      <a:pPr algn="ctr">
                        <a:lnSpc>
                          <a:spcPct val="107000"/>
                        </a:lnSpc>
                        <a:spcAft>
                          <a:spcPts val="0"/>
                        </a:spcAft>
                      </a:pPr>
                      <a:r>
                        <a:rPr lang="es-CO" sz="1400" dirty="0">
                          <a:effectLst/>
                        </a:rPr>
                        <a:t>ESCALA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CENTRO DE EDUCACION CONTINUA CEC</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POSGRADO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43932386"/>
                  </a:ext>
                </a:extLst>
              </a:tr>
              <a:tr h="217761">
                <a:tc>
                  <a:txBody>
                    <a:bodyPr/>
                    <a:lstStyle/>
                    <a:p>
                      <a:pPr>
                        <a:lnSpc>
                          <a:spcPct val="107000"/>
                        </a:lnSpc>
                        <a:spcAft>
                          <a:spcPts val="0"/>
                        </a:spcAft>
                      </a:pPr>
                      <a:r>
                        <a:rPr lang="es-CO" sz="1400">
                          <a:effectLst/>
                        </a:rPr>
                        <a:t>Muy Malo (1)</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0,60%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3,30%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2826227"/>
                  </a:ext>
                </a:extLst>
              </a:tr>
              <a:tr h="217761">
                <a:tc>
                  <a:txBody>
                    <a:bodyPr/>
                    <a:lstStyle/>
                    <a:p>
                      <a:pPr>
                        <a:lnSpc>
                          <a:spcPct val="107000"/>
                        </a:lnSpc>
                        <a:spcAft>
                          <a:spcPts val="0"/>
                        </a:spcAft>
                      </a:pPr>
                      <a:r>
                        <a:rPr lang="es-CO" sz="1400">
                          <a:effectLst/>
                        </a:rPr>
                        <a:t>Malo (2)</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2,80%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3,30%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26265339"/>
                  </a:ext>
                </a:extLst>
              </a:tr>
              <a:tr h="217761">
                <a:tc>
                  <a:txBody>
                    <a:bodyPr/>
                    <a:lstStyle/>
                    <a:p>
                      <a:pPr>
                        <a:lnSpc>
                          <a:spcPct val="107000"/>
                        </a:lnSpc>
                        <a:spcAft>
                          <a:spcPts val="0"/>
                        </a:spcAft>
                      </a:pPr>
                      <a:r>
                        <a:rPr lang="es-CO" sz="1400">
                          <a:effectLst/>
                        </a:rPr>
                        <a:t>Regular (3)</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8,50%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14,80%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20169490"/>
                  </a:ext>
                </a:extLst>
              </a:tr>
              <a:tr h="217761">
                <a:tc>
                  <a:txBody>
                    <a:bodyPr/>
                    <a:lstStyle/>
                    <a:p>
                      <a:pPr>
                        <a:lnSpc>
                          <a:spcPct val="107000"/>
                        </a:lnSpc>
                        <a:spcAft>
                          <a:spcPts val="0"/>
                        </a:spcAft>
                      </a:pPr>
                      <a:r>
                        <a:rPr lang="es-CO" sz="1400" dirty="0">
                          <a:effectLst/>
                        </a:rPr>
                        <a:t>Bueno (4)</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40000"/>
                        <a:lumOff val="60000"/>
                      </a:schemeClr>
                    </a:solidFill>
                  </a:tcPr>
                </a:tc>
                <a:tc>
                  <a:txBody>
                    <a:bodyPr/>
                    <a:lstStyle/>
                    <a:p>
                      <a:pPr algn="ctr">
                        <a:lnSpc>
                          <a:spcPct val="107000"/>
                        </a:lnSpc>
                        <a:spcAft>
                          <a:spcPts val="0"/>
                        </a:spcAft>
                      </a:pPr>
                      <a:r>
                        <a:rPr lang="es-CO" sz="1400" dirty="0">
                          <a:effectLst/>
                        </a:rPr>
                        <a:t>41,80%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40000"/>
                        <a:lumOff val="60000"/>
                      </a:schemeClr>
                    </a:solidFill>
                  </a:tcPr>
                </a:tc>
                <a:tc>
                  <a:txBody>
                    <a:bodyPr/>
                    <a:lstStyle/>
                    <a:p>
                      <a:pPr algn="ctr">
                        <a:lnSpc>
                          <a:spcPct val="107000"/>
                        </a:lnSpc>
                        <a:spcAft>
                          <a:spcPts val="0"/>
                        </a:spcAft>
                      </a:pPr>
                      <a:r>
                        <a:rPr lang="es-CO" sz="1400" dirty="0">
                          <a:effectLst/>
                        </a:rPr>
                        <a:t>60,70%</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40000"/>
                        <a:lumOff val="60000"/>
                      </a:schemeClr>
                    </a:solidFill>
                  </a:tcPr>
                </a:tc>
                <a:extLst>
                  <a:ext uri="{0D108BD9-81ED-4DB2-BD59-A6C34878D82A}">
                    <a16:rowId xmlns:a16="http://schemas.microsoft.com/office/drawing/2014/main" val="4185520825"/>
                  </a:ext>
                </a:extLst>
              </a:tr>
              <a:tr h="217761">
                <a:tc>
                  <a:txBody>
                    <a:bodyPr/>
                    <a:lstStyle/>
                    <a:p>
                      <a:pPr>
                        <a:lnSpc>
                          <a:spcPct val="107000"/>
                        </a:lnSpc>
                        <a:spcAft>
                          <a:spcPts val="0"/>
                        </a:spcAft>
                      </a:pPr>
                      <a:r>
                        <a:rPr lang="es-CO" sz="1400" dirty="0">
                          <a:effectLst/>
                        </a:rPr>
                        <a:t>Muy Bueno (5)</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40000"/>
                        <a:lumOff val="60000"/>
                      </a:schemeClr>
                    </a:solidFill>
                  </a:tcPr>
                </a:tc>
                <a:tc>
                  <a:txBody>
                    <a:bodyPr/>
                    <a:lstStyle/>
                    <a:p>
                      <a:pPr algn="ctr">
                        <a:lnSpc>
                          <a:spcPct val="107000"/>
                        </a:lnSpc>
                        <a:spcAft>
                          <a:spcPts val="0"/>
                        </a:spcAft>
                      </a:pPr>
                      <a:r>
                        <a:rPr lang="es-CO" sz="1400">
                          <a:effectLst/>
                        </a:rPr>
                        <a:t>46,30%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40000"/>
                        <a:lumOff val="60000"/>
                      </a:schemeClr>
                    </a:solidFill>
                  </a:tcPr>
                </a:tc>
                <a:tc>
                  <a:txBody>
                    <a:bodyPr/>
                    <a:lstStyle/>
                    <a:p>
                      <a:pPr algn="ctr">
                        <a:lnSpc>
                          <a:spcPct val="107000"/>
                        </a:lnSpc>
                        <a:spcAft>
                          <a:spcPts val="0"/>
                        </a:spcAft>
                      </a:pPr>
                      <a:r>
                        <a:rPr lang="es-CO" sz="1400">
                          <a:effectLst/>
                        </a:rPr>
                        <a:t>18,00%</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40000"/>
                        <a:lumOff val="60000"/>
                      </a:schemeClr>
                    </a:solidFill>
                  </a:tcPr>
                </a:tc>
                <a:extLst>
                  <a:ext uri="{0D108BD9-81ED-4DB2-BD59-A6C34878D82A}">
                    <a16:rowId xmlns:a16="http://schemas.microsoft.com/office/drawing/2014/main" val="1142973434"/>
                  </a:ext>
                </a:extLst>
              </a:tr>
              <a:tr h="408858">
                <a:tc>
                  <a:txBody>
                    <a:bodyPr/>
                    <a:lstStyle/>
                    <a:p>
                      <a:pPr>
                        <a:lnSpc>
                          <a:spcPct val="107000"/>
                        </a:lnSpc>
                        <a:spcAft>
                          <a:spcPts val="0"/>
                        </a:spcAft>
                      </a:pPr>
                      <a:r>
                        <a:rPr lang="es-CO" sz="1400" dirty="0">
                          <a:effectLst/>
                        </a:rPr>
                        <a:t>NIVEL DE SATISFACCION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40000"/>
                        <a:lumOff val="60000"/>
                      </a:schemeClr>
                    </a:solidFill>
                  </a:tcPr>
                </a:tc>
                <a:tc>
                  <a:txBody>
                    <a:bodyPr/>
                    <a:lstStyle/>
                    <a:p>
                      <a:pPr algn="ctr">
                        <a:lnSpc>
                          <a:spcPct val="107000"/>
                        </a:lnSpc>
                        <a:spcAft>
                          <a:spcPts val="0"/>
                        </a:spcAft>
                      </a:pPr>
                      <a:r>
                        <a:rPr lang="es-CO" sz="1400" b="1" dirty="0">
                          <a:effectLst/>
                        </a:rPr>
                        <a:t>88,10%</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40000"/>
                        <a:lumOff val="60000"/>
                      </a:schemeClr>
                    </a:solidFill>
                  </a:tcPr>
                </a:tc>
                <a:tc>
                  <a:txBody>
                    <a:bodyPr/>
                    <a:lstStyle/>
                    <a:p>
                      <a:pPr algn="ctr">
                        <a:lnSpc>
                          <a:spcPct val="107000"/>
                        </a:lnSpc>
                        <a:spcAft>
                          <a:spcPts val="0"/>
                        </a:spcAft>
                      </a:pPr>
                      <a:r>
                        <a:rPr lang="es-CO" sz="1400" b="1" dirty="0">
                          <a:effectLst/>
                        </a:rPr>
                        <a:t>78,70%</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40000"/>
                        <a:lumOff val="60000"/>
                      </a:schemeClr>
                    </a:solidFill>
                  </a:tcPr>
                </a:tc>
                <a:extLst>
                  <a:ext uri="{0D108BD9-81ED-4DB2-BD59-A6C34878D82A}">
                    <a16:rowId xmlns:a16="http://schemas.microsoft.com/office/drawing/2014/main" val="2900264219"/>
                  </a:ext>
                </a:extLst>
              </a:tr>
            </a:tbl>
          </a:graphicData>
        </a:graphic>
      </p:graphicFrame>
    </p:spTree>
    <p:extLst>
      <p:ext uri="{BB962C8B-B14F-4D97-AF65-F5344CB8AC3E}">
        <p14:creationId xmlns:p14="http://schemas.microsoft.com/office/powerpoint/2010/main" val="103730272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Shape 210"/>
        <p:cNvGrpSpPr/>
        <p:nvPr/>
      </p:nvGrpSpPr>
      <p:grpSpPr>
        <a:xfrm>
          <a:off x="0" y="0"/>
          <a:ext cx="0" cy="0"/>
          <a:chOff x="0" y="0"/>
          <a:chExt cx="0" cy="0"/>
        </a:xfrm>
      </p:grpSpPr>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878304001"/>
              </p:ext>
            </p:extLst>
          </p:nvPr>
        </p:nvGraphicFramePr>
        <p:xfrm>
          <a:off x="3768434" y="882543"/>
          <a:ext cx="8006411" cy="4182635"/>
        </p:xfrm>
        <a:graphic>
          <a:graphicData uri="http://schemas.openxmlformats.org/drawingml/2006/table">
            <a:tbl>
              <a:tblPr firstRow="1" firstCol="1" bandRow="1">
                <a:tableStyleId>{93296810-A885-4BE3-A3E7-6D5BEEA58F35}</a:tableStyleId>
              </a:tblPr>
              <a:tblGrid>
                <a:gridCol w="918592">
                  <a:extLst>
                    <a:ext uri="{9D8B030D-6E8A-4147-A177-3AD203B41FA5}">
                      <a16:colId xmlns:a16="http://schemas.microsoft.com/office/drawing/2014/main" val="2032488623"/>
                    </a:ext>
                  </a:extLst>
                </a:gridCol>
                <a:gridCol w="918592">
                  <a:extLst>
                    <a:ext uri="{9D8B030D-6E8A-4147-A177-3AD203B41FA5}">
                      <a16:colId xmlns:a16="http://schemas.microsoft.com/office/drawing/2014/main" val="3493096062"/>
                    </a:ext>
                  </a:extLst>
                </a:gridCol>
                <a:gridCol w="738316">
                  <a:extLst>
                    <a:ext uri="{9D8B030D-6E8A-4147-A177-3AD203B41FA5}">
                      <a16:colId xmlns:a16="http://schemas.microsoft.com/office/drawing/2014/main" val="3513859437"/>
                    </a:ext>
                  </a:extLst>
                </a:gridCol>
                <a:gridCol w="798314">
                  <a:extLst>
                    <a:ext uri="{9D8B030D-6E8A-4147-A177-3AD203B41FA5}">
                      <a16:colId xmlns:a16="http://schemas.microsoft.com/office/drawing/2014/main" val="3413827285"/>
                    </a:ext>
                  </a:extLst>
                </a:gridCol>
                <a:gridCol w="660099">
                  <a:extLst>
                    <a:ext uri="{9D8B030D-6E8A-4147-A177-3AD203B41FA5}">
                      <a16:colId xmlns:a16="http://schemas.microsoft.com/office/drawing/2014/main" val="1563983470"/>
                    </a:ext>
                  </a:extLst>
                </a:gridCol>
                <a:gridCol w="675064">
                  <a:extLst>
                    <a:ext uri="{9D8B030D-6E8A-4147-A177-3AD203B41FA5}">
                      <a16:colId xmlns:a16="http://schemas.microsoft.com/office/drawing/2014/main" val="2975016527"/>
                    </a:ext>
                  </a:extLst>
                </a:gridCol>
                <a:gridCol w="581978">
                  <a:extLst>
                    <a:ext uri="{9D8B030D-6E8A-4147-A177-3AD203B41FA5}">
                      <a16:colId xmlns:a16="http://schemas.microsoft.com/office/drawing/2014/main" val="1402762748"/>
                    </a:ext>
                  </a:extLst>
                </a:gridCol>
                <a:gridCol w="678864">
                  <a:extLst>
                    <a:ext uri="{9D8B030D-6E8A-4147-A177-3AD203B41FA5}">
                      <a16:colId xmlns:a16="http://schemas.microsoft.com/office/drawing/2014/main" val="3990259482"/>
                    </a:ext>
                  </a:extLst>
                </a:gridCol>
                <a:gridCol w="678864">
                  <a:extLst>
                    <a:ext uri="{9D8B030D-6E8A-4147-A177-3AD203B41FA5}">
                      <a16:colId xmlns:a16="http://schemas.microsoft.com/office/drawing/2014/main" val="3711369569"/>
                    </a:ext>
                  </a:extLst>
                </a:gridCol>
                <a:gridCol w="734591">
                  <a:extLst>
                    <a:ext uri="{9D8B030D-6E8A-4147-A177-3AD203B41FA5}">
                      <a16:colId xmlns:a16="http://schemas.microsoft.com/office/drawing/2014/main" val="2929677078"/>
                    </a:ext>
                  </a:extLst>
                </a:gridCol>
                <a:gridCol w="623137">
                  <a:extLst>
                    <a:ext uri="{9D8B030D-6E8A-4147-A177-3AD203B41FA5}">
                      <a16:colId xmlns:a16="http://schemas.microsoft.com/office/drawing/2014/main" val="3766920695"/>
                    </a:ext>
                  </a:extLst>
                </a:gridCol>
              </a:tblGrid>
              <a:tr h="272271">
                <a:tc gridSpan="6">
                  <a:txBody>
                    <a:bodyPr/>
                    <a:lstStyle/>
                    <a:p>
                      <a:pPr algn="ctr">
                        <a:lnSpc>
                          <a:spcPct val="107000"/>
                        </a:lnSpc>
                        <a:spcAft>
                          <a:spcPts val="0"/>
                        </a:spcAft>
                      </a:pPr>
                      <a:r>
                        <a:rPr lang="es-CO" sz="1600" dirty="0" smtClean="0">
                          <a:solidFill>
                            <a:schemeClr val="tx1"/>
                          </a:solidFill>
                          <a:effectLst/>
                        </a:rPr>
                        <a:t>GRADO</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a:lnSpc>
                          <a:spcPct val="107000"/>
                        </a:lnSpc>
                        <a:spcAft>
                          <a:spcPts val="0"/>
                        </a:spcAft>
                      </a:pPr>
                      <a:r>
                        <a:rPr lang="es-CO" sz="1600">
                          <a:solidFill>
                            <a:schemeClr val="tx1"/>
                          </a:solidFill>
                          <a:effectLst/>
                        </a:rPr>
                        <a:t>IDIOMAS</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rowSpan="2">
                  <a:txBody>
                    <a:bodyPr/>
                    <a:lstStyle/>
                    <a:p>
                      <a:pPr marL="71755" marR="71755" algn="ctr">
                        <a:lnSpc>
                          <a:spcPct val="107000"/>
                        </a:lnSpc>
                        <a:spcAft>
                          <a:spcPts val="0"/>
                        </a:spcAft>
                      </a:pPr>
                      <a:r>
                        <a:rPr lang="es-CO" sz="1600">
                          <a:solidFill>
                            <a:schemeClr val="tx1"/>
                          </a:solidFill>
                          <a:effectLst/>
                        </a:rPr>
                        <a:t>CEC</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rowSpan="2">
                  <a:txBody>
                    <a:bodyPr/>
                    <a:lstStyle/>
                    <a:p>
                      <a:pPr marL="71755" marR="71755" algn="ctr">
                        <a:lnSpc>
                          <a:spcPct val="107000"/>
                        </a:lnSpc>
                        <a:spcAft>
                          <a:spcPts val="0"/>
                        </a:spcAft>
                      </a:pPr>
                      <a:r>
                        <a:rPr lang="es-CO" sz="1600">
                          <a:solidFill>
                            <a:schemeClr val="tx1"/>
                          </a:solidFill>
                          <a:effectLst/>
                        </a:rPr>
                        <a:t>POSGRADO</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extLst>
                  <a:ext uri="{0D108BD9-81ED-4DB2-BD59-A6C34878D82A}">
                    <a16:rowId xmlns:a16="http://schemas.microsoft.com/office/drawing/2014/main" val="3756118344"/>
                  </a:ext>
                </a:extLst>
              </a:tr>
              <a:tr h="1539371">
                <a:tc gridSpan="2">
                  <a:txBody>
                    <a:bodyPr/>
                    <a:lstStyle/>
                    <a:p>
                      <a:pPr algn="ctr">
                        <a:lnSpc>
                          <a:spcPct val="107000"/>
                        </a:lnSpc>
                        <a:spcAft>
                          <a:spcPts val="0"/>
                        </a:spcAft>
                      </a:pPr>
                      <a:r>
                        <a:rPr lang="es-CO" sz="1600" dirty="0">
                          <a:solidFill>
                            <a:schemeClr val="tx1"/>
                          </a:solidFill>
                          <a:effectLst/>
                        </a:rPr>
                        <a:t> </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a:txBody>
                    <a:bodyPr/>
                    <a:lstStyle/>
                    <a:p>
                      <a:pPr marL="71755" marR="71755" algn="ctr">
                        <a:lnSpc>
                          <a:spcPct val="107000"/>
                        </a:lnSpc>
                        <a:spcAft>
                          <a:spcPts val="0"/>
                        </a:spcAft>
                      </a:pPr>
                      <a:r>
                        <a:rPr lang="es-CO" sz="1600" dirty="0">
                          <a:solidFill>
                            <a:schemeClr val="tx1"/>
                          </a:solidFill>
                          <a:effectLst/>
                        </a:rPr>
                        <a:t>SANGOLQUI</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600" dirty="0">
                          <a:solidFill>
                            <a:schemeClr val="tx1"/>
                          </a:solidFill>
                          <a:effectLst/>
                        </a:rPr>
                        <a:t>SANTO DOMINGO</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600" dirty="0">
                          <a:solidFill>
                            <a:schemeClr val="tx1"/>
                          </a:solidFill>
                          <a:effectLst/>
                        </a:rPr>
                        <a:t>IASA I</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600" dirty="0">
                          <a:solidFill>
                            <a:schemeClr val="tx1"/>
                          </a:solidFill>
                          <a:effectLst/>
                        </a:rPr>
                        <a:t>LATACUNGA</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600" dirty="0">
                          <a:solidFill>
                            <a:schemeClr val="tx1"/>
                          </a:solidFill>
                          <a:effectLst/>
                        </a:rPr>
                        <a:t>SANGOLQUI</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600" dirty="0">
                          <a:solidFill>
                            <a:schemeClr val="tx1"/>
                          </a:solidFill>
                          <a:effectLst/>
                        </a:rPr>
                        <a:t>EL INCA</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600">
                          <a:solidFill>
                            <a:schemeClr val="tx1"/>
                          </a:solidFill>
                          <a:effectLst/>
                        </a:rPr>
                        <a:t>LATACUNGA</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vert="vert"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912001370"/>
                  </a:ext>
                </a:extLst>
              </a:tr>
              <a:tr h="816812">
                <a:tc gridSpan="2">
                  <a:txBody>
                    <a:bodyPr/>
                    <a:lstStyle/>
                    <a:p>
                      <a:pPr>
                        <a:lnSpc>
                          <a:spcPct val="107000"/>
                        </a:lnSpc>
                        <a:spcAft>
                          <a:spcPts val="0"/>
                        </a:spcAft>
                      </a:pPr>
                      <a:r>
                        <a:rPr lang="es-CO" sz="1600" dirty="0">
                          <a:solidFill>
                            <a:schemeClr val="tx1"/>
                          </a:solidFill>
                          <a:effectLst/>
                        </a:rPr>
                        <a:t>Medida </a:t>
                      </a:r>
                      <a:r>
                        <a:rPr lang="es-CO" sz="1600" dirty="0" err="1">
                          <a:solidFill>
                            <a:schemeClr val="tx1"/>
                          </a:solidFill>
                          <a:effectLst/>
                        </a:rPr>
                        <a:t>Kaiser</a:t>
                      </a:r>
                      <a:r>
                        <a:rPr lang="es-CO" sz="1600" dirty="0">
                          <a:solidFill>
                            <a:schemeClr val="tx1"/>
                          </a:solidFill>
                          <a:effectLst/>
                        </a:rPr>
                        <a:t>-Meyer-</a:t>
                      </a:r>
                      <a:r>
                        <a:rPr lang="es-CO" sz="1600" dirty="0" err="1">
                          <a:solidFill>
                            <a:schemeClr val="tx1"/>
                          </a:solidFill>
                          <a:effectLst/>
                        </a:rPr>
                        <a:t>Olkin</a:t>
                      </a:r>
                      <a:r>
                        <a:rPr lang="es-CO" sz="1600" dirty="0">
                          <a:solidFill>
                            <a:schemeClr val="tx1"/>
                          </a:solidFill>
                          <a:effectLst/>
                        </a:rPr>
                        <a:t> de adecuación de muestreo</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a:txBody>
                    <a:bodyPr/>
                    <a:lstStyle/>
                    <a:p>
                      <a:pPr algn="ctr">
                        <a:lnSpc>
                          <a:spcPct val="107000"/>
                        </a:lnSpc>
                        <a:spcAft>
                          <a:spcPts val="0"/>
                        </a:spcAft>
                      </a:pPr>
                      <a:r>
                        <a:rPr lang="es-CO" sz="1600">
                          <a:solidFill>
                            <a:schemeClr val="tx1"/>
                          </a:solidFill>
                          <a:effectLst/>
                        </a:rPr>
                        <a:t>0,860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0,862</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0,867</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0,860</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0,799</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0,853</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0,804</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0,882</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0,865</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89250359"/>
                  </a:ext>
                </a:extLst>
              </a:tr>
              <a:tr h="544542">
                <a:tc rowSpan="3">
                  <a:txBody>
                    <a:bodyPr/>
                    <a:lstStyle/>
                    <a:p>
                      <a:pPr>
                        <a:lnSpc>
                          <a:spcPct val="107000"/>
                        </a:lnSpc>
                        <a:spcAft>
                          <a:spcPts val="0"/>
                        </a:spcAft>
                      </a:pPr>
                      <a:r>
                        <a:rPr lang="es-CO" sz="1600" dirty="0">
                          <a:solidFill>
                            <a:schemeClr val="tx1"/>
                          </a:solidFill>
                          <a:effectLst/>
                        </a:rPr>
                        <a:t>Prueba de esfericidad de Bartlett</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CO" sz="1600" dirty="0">
                          <a:solidFill>
                            <a:schemeClr val="tx1"/>
                          </a:solidFill>
                          <a:effectLst/>
                        </a:rPr>
                        <a:t>Aprox. Chi Cuadrado</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600">
                          <a:solidFill>
                            <a:schemeClr val="tx1"/>
                          </a:solidFill>
                          <a:effectLst/>
                        </a:rPr>
                        <a:t>1264,885</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1004,032</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844,626</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1056,752</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192,78</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687,469</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110,268</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787,696</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196,907</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9378013"/>
                  </a:ext>
                </a:extLst>
              </a:tr>
              <a:tr h="272271">
                <a:tc vMerge="1">
                  <a:txBody>
                    <a:bodyPr/>
                    <a:lstStyle/>
                    <a:p>
                      <a:endParaRPr lang="es-CO"/>
                    </a:p>
                  </a:txBody>
                  <a:tcPr/>
                </a:tc>
                <a:tc>
                  <a:txBody>
                    <a:bodyPr/>
                    <a:lstStyle/>
                    <a:p>
                      <a:pPr>
                        <a:lnSpc>
                          <a:spcPct val="107000"/>
                        </a:lnSpc>
                        <a:spcAft>
                          <a:spcPts val="0"/>
                        </a:spcAft>
                      </a:pPr>
                      <a:r>
                        <a:rPr lang="es-CO" sz="1600" dirty="0" err="1">
                          <a:solidFill>
                            <a:schemeClr val="tx1"/>
                          </a:solidFill>
                          <a:effectLst/>
                        </a:rPr>
                        <a:t>gl</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600">
                          <a:solidFill>
                            <a:schemeClr val="tx1"/>
                          </a:solidFill>
                          <a:effectLst/>
                        </a:rPr>
                        <a:t>10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10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10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10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10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10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10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10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10</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4442561"/>
                  </a:ext>
                </a:extLst>
              </a:tr>
              <a:tr h="272271">
                <a:tc vMerge="1">
                  <a:txBody>
                    <a:bodyPr/>
                    <a:lstStyle/>
                    <a:p>
                      <a:endParaRPr lang="es-CO"/>
                    </a:p>
                  </a:txBody>
                  <a:tcPr/>
                </a:tc>
                <a:tc>
                  <a:txBody>
                    <a:bodyPr/>
                    <a:lstStyle/>
                    <a:p>
                      <a:pPr>
                        <a:lnSpc>
                          <a:spcPct val="107000"/>
                        </a:lnSpc>
                        <a:spcAft>
                          <a:spcPts val="0"/>
                        </a:spcAft>
                      </a:pPr>
                      <a:r>
                        <a:rPr lang="es-CO" sz="1600" dirty="0">
                          <a:solidFill>
                            <a:schemeClr val="tx1"/>
                          </a:solidFill>
                          <a:effectLst/>
                        </a:rPr>
                        <a:t>Sig.</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600">
                          <a:solidFill>
                            <a:schemeClr val="tx1"/>
                          </a:solidFill>
                          <a:effectLst/>
                        </a:rPr>
                        <a:t>0,000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0,000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0,000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0,000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0,000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0,000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0,000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solidFill>
                            <a:schemeClr val="tx1"/>
                          </a:solidFill>
                          <a:effectLst/>
                        </a:rPr>
                        <a:t>0,000</a:t>
                      </a:r>
                      <a:endParaRPr lang="es-CO" sz="16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solidFill>
                            <a:schemeClr val="tx1"/>
                          </a:solidFill>
                          <a:effectLst/>
                        </a:rPr>
                        <a:t>0</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0323981"/>
                  </a:ext>
                </a:extLst>
              </a:tr>
            </a:tbl>
          </a:graphicData>
        </a:graphic>
      </p:graphicFrame>
      <p:sp>
        <p:nvSpPr>
          <p:cNvPr id="8" name="Título 1">
            <a:extLst>
              <a:ext uri="{FF2B5EF4-FFF2-40B4-BE49-F238E27FC236}">
                <a16:creationId xmlns:a16="http://schemas.microsoft.com/office/drawing/2014/main" id="{9360CC1C-6CC7-4FAD-84B5-ED2091CDE552}"/>
              </a:ext>
            </a:extLst>
          </p:cNvPr>
          <p:cNvSpPr txBox="1">
            <a:spLocks/>
          </p:cNvSpPr>
          <p:nvPr/>
        </p:nvSpPr>
        <p:spPr>
          <a:xfrm>
            <a:off x="124691" y="2152709"/>
            <a:ext cx="3394364" cy="197594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ctr"/>
            <a:r>
              <a:rPr lang="es-EC" sz="2800" b="1" dirty="0" smtClean="0">
                <a:solidFill>
                  <a:schemeClr val="tx1"/>
                </a:solidFill>
                <a:latin typeface="Nunito Sans" panose="020B0604020202020204" charset="0"/>
                <a:cs typeface="Times New Roman" panose="02020603050405020304" pitchFamily="18" charset="0"/>
              </a:rPr>
              <a:t>PRUEBA DE KMO Y BARTLETT</a:t>
            </a:r>
            <a:endParaRPr lang="es-EC" sz="2800" b="1" dirty="0">
              <a:solidFill>
                <a:schemeClr val="tx1"/>
              </a:solidFill>
              <a:latin typeface="Nunito Sans" panose="020B0604020202020204" charset="0"/>
              <a:cs typeface="Times New Roman" panose="02020603050405020304" pitchFamily="18" charset="0"/>
            </a:endParaRPr>
          </a:p>
        </p:txBody>
      </p:sp>
      <p:sp>
        <p:nvSpPr>
          <p:cNvPr id="4" name="Rectángulo 3"/>
          <p:cNvSpPr/>
          <p:nvPr/>
        </p:nvSpPr>
        <p:spPr>
          <a:xfrm>
            <a:off x="3768434" y="5633150"/>
            <a:ext cx="8006411"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algn="just"/>
            <a:r>
              <a:rPr lang="es-CO" sz="1600" dirty="0">
                <a:latin typeface="+mj-lt"/>
                <a:ea typeface="Calibri" panose="020F0502020204030204" pitchFamily="34" charset="0"/>
              </a:rPr>
              <a:t>A un nivel del 0.05 (5%) no existe evidencia estadística para afirmar que el análisis factorial es inviable para dicho conjunto de datos (KMO &gt; 0.7, </a:t>
            </a:r>
            <a:r>
              <a:rPr lang="es-CO" sz="1600" dirty="0" err="1">
                <a:latin typeface="+mj-lt"/>
                <a:ea typeface="Calibri" panose="020F0502020204030204" pitchFamily="34" charset="0"/>
              </a:rPr>
              <a:t>sig</a:t>
            </a:r>
            <a:r>
              <a:rPr lang="es-CO" sz="1600" dirty="0">
                <a:latin typeface="+mj-lt"/>
                <a:ea typeface="Calibri" panose="020F0502020204030204" pitchFamily="34" charset="0"/>
              </a:rPr>
              <a:t> = 0.000 &lt; 0.05</a:t>
            </a:r>
            <a:r>
              <a:rPr lang="es-CO" sz="1600" dirty="0" smtClean="0">
                <a:latin typeface="+mj-lt"/>
                <a:ea typeface="Calibri" panose="020F0502020204030204" pitchFamily="34" charset="0"/>
              </a:rPr>
              <a:t>).</a:t>
            </a:r>
            <a:endParaRPr lang="es-CO" sz="1600" dirty="0">
              <a:latin typeface="+mj-lt"/>
            </a:endParaRPr>
          </a:p>
        </p:txBody>
      </p:sp>
      <p:sp>
        <p:nvSpPr>
          <p:cNvPr id="2" name="Marcador de número de diapositiva 1"/>
          <p:cNvSpPr>
            <a:spLocks noGrp="1"/>
          </p:cNvSpPr>
          <p:nvPr>
            <p:ph type="sldNum" idx="12"/>
          </p:nvPr>
        </p:nvSpPr>
        <p:spPr/>
        <p:txBody>
          <a:bodyPr/>
          <a:lstStyle/>
          <a:p>
            <a:fld id="{00000000-1234-1234-1234-123412341234}" type="slidenum">
              <a:rPr lang="es-CO" smtClean="0"/>
              <a:pPr/>
              <a:t>28</a:t>
            </a:fld>
            <a:endParaRPr lang="es-CO"/>
          </a:p>
        </p:txBody>
      </p:sp>
    </p:spTree>
    <p:extLst>
      <p:ext uri="{BB962C8B-B14F-4D97-AF65-F5344CB8AC3E}">
        <p14:creationId xmlns:p14="http://schemas.microsoft.com/office/powerpoint/2010/main" val="339706089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030938061"/>
              </p:ext>
            </p:extLst>
          </p:nvPr>
        </p:nvGraphicFramePr>
        <p:xfrm>
          <a:off x="4433455" y="1037766"/>
          <a:ext cx="6796378" cy="3508947"/>
        </p:xfrm>
        <a:graphic>
          <a:graphicData uri="http://schemas.openxmlformats.org/drawingml/2006/table">
            <a:tbl>
              <a:tblPr firstRow="1" firstCol="1" bandRow="1">
                <a:tableStyleId>{93296810-A885-4BE3-A3E7-6D5BEEA58F35}</a:tableStyleId>
              </a:tblPr>
              <a:tblGrid>
                <a:gridCol w="2184356">
                  <a:extLst>
                    <a:ext uri="{9D8B030D-6E8A-4147-A177-3AD203B41FA5}">
                      <a16:colId xmlns:a16="http://schemas.microsoft.com/office/drawing/2014/main" val="2144407841"/>
                    </a:ext>
                  </a:extLst>
                </a:gridCol>
                <a:gridCol w="2081051">
                  <a:extLst>
                    <a:ext uri="{9D8B030D-6E8A-4147-A177-3AD203B41FA5}">
                      <a16:colId xmlns:a16="http://schemas.microsoft.com/office/drawing/2014/main" val="2529430430"/>
                    </a:ext>
                  </a:extLst>
                </a:gridCol>
                <a:gridCol w="2530971">
                  <a:extLst>
                    <a:ext uri="{9D8B030D-6E8A-4147-A177-3AD203B41FA5}">
                      <a16:colId xmlns:a16="http://schemas.microsoft.com/office/drawing/2014/main" val="2413991402"/>
                    </a:ext>
                  </a:extLst>
                </a:gridCol>
              </a:tblGrid>
              <a:tr h="277201">
                <a:tc>
                  <a:txBody>
                    <a:bodyPr/>
                    <a:lstStyle/>
                    <a:p>
                      <a:pPr>
                        <a:lnSpc>
                          <a:spcPct val="107000"/>
                        </a:lnSpc>
                        <a:spcAft>
                          <a:spcPts val="0"/>
                        </a:spcAft>
                      </a:pPr>
                      <a:r>
                        <a:rPr lang="es-CO" sz="1800" dirty="0">
                          <a:solidFill>
                            <a:schemeClr val="tx1"/>
                          </a:solidFill>
                          <a:effectLst/>
                        </a:rPr>
                        <a:t>CAMPUS</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800">
                          <a:solidFill>
                            <a:schemeClr val="tx1"/>
                          </a:solidFill>
                          <a:effectLst/>
                        </a:rPr>
                        <a:t>Total</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800" dirty="0">
                          <a:solidFill>
                            <a:schemeClr val="tx1"/>
                          </a:solidFill>
                          <a:effectLst/>
                        </a:rPr>
                        <a:t>% Acumulado</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1622023"/>
                  </a:ext>
                </a:extLst>
              </a:tr>
              <a:tr h="277201">
                <a:tc gridSpan="3">
                  <a:txBody>
                    <a:bodyPr/>
                    <a:lstStyle/>
                    <a:p>
                      <a:pPr>
                        <a:lnSpc>
                          <a:spcPct val="107000"/>
                        </a:lnSpc>
                        <a:spcAft>
                          <a:spcPts val="0"/>
                        </a:spcAft>
                      </a:pPr>
                      <a:r>
                        <a:rPr lang="es-CO" sz="1800" dirty="0" smtClean="0">
                          <a:solidFill>
                            <a:schemeClr val="tx1"/>
                          </a:solidFill>
                          <a:effectLst/>
                        </a:rPr>
                        <a:t>GRADO</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56432053"/>
                  </a:ext>
                </a:extLst>
              </a:tr>
              <a:tr h="277201">
                <a:tc>
                  <a:txBody>
                    <a:bodyPr/>
                    <a:lstStyle/>
                    <a:p>
                      <a:pPr>
                        <a:lnSpc>
                          <a:spcPct val="107000"/>
                        </a:lnSpc>
                        <a:spcAft>
                          <a:spcPts val="0"/>
                        </a:spcAft>
                      </a:pPr>
                      <a:r>
                        <a:rPr lang="es-CO" sz="1800" dirty="0">
                          <a:solidFill>
                            <a:schemeClr val="tx1"/>
                          </a:solidFill>
                          <a:effectLst/>
                        </a:rPr>
                        <a:t>SANGOLQUI</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a:effectLst/>
                        </a:rPr>
                        <a:t>3,567</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a:effectLst/>
                        </a:rPr>
                        <a:t>71,349</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73419072"/>
                  </a:ext>
                </a:extLst>
              </a:tr>
              <a:tr h="277201">
                <a:tc>
                  <a:txBody>
                    <a:bodyPr/>
                    <a:lstStyle/>
                    <a:p>
                      <a:pPr>
                        <a:lnSpc>
                          <a:spcPct val="107000"/>
                        </a:lnSpc>
                        <a:spcAft>
                          <a:spcPts val="0"/>
                        </a:spcAft>
                      </a:pPr>
                      <a:r>
                        <a:rPr lang="es-CO" sz="1800" dirty="0">
                          <a:solidFill>
                            <a:schemeClr val="tx1"/>
                          </a:solidFill>
                          <a:effectLst/>
                        </a:rPr>
                        <a:t>SANTO DOMINGO</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dirty="0">
                          <a:effectLst/>
                        </a:rPr>
                        <a:t>3,691</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a:effectLst/>
                        </a:rPr>
                        <a:t>73,83</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39692378"/>
                  </a:ext>
                </a:extLst>
              </a:tr>
              <a:tr h="277201">
                <a:tc>
                  <a:txBody>
                    <a:bodyPr/>
                    <a:lstStyle/>
                    <a:p>
                      <a:pPr>
                        <a:lnSpc>
                          <a:spcPct val="107000"/>
                        </a:lnSpc>
                        <a:spcAft>
                          <a:spcPts val="0"/>
                        </a:spcAft>
                      </a:pPr>
                      <a:r>
                        <a:rPr lang="es-CO" sz="1800" dirty="0">
                          <a:solidFill>
                            <a:schemeClr val="tx1"/>
                          </a:solidFill>
                          <a:effectLst/>
                        </a:rPr>
                        <a:t>IASA I</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dirty="0">
                          <a:effectLst/>
                        </a:rPr>
                        <a:t>3,831</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a:effectLst/>
                        </a:rPr>
                        <a:t>76,621</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54301056"/>
                  </a:ext>
                </a:extLst>
              </a:tr>
              <a:tr h="277201">
                <a:tc>
                  <a:txBody>
                    <a:bodyPr/>
                    <a:lstStyle/>
                    <a:p>
                      <a:pPr>
                        <a:lnSpc>
                          <a:spcPct val="107000"/>
                        </a:lnSpc>
                        <a:spcAft>
                          <a:spcPts val="0"/>
                        </a:spcAft>
                      </a:pPr>
                      <a:r>
                        <a:rPr lang="es-CO" sz="1800" dirty="0">
                          <a:solidFill>
                            <a:schemeClr val="tx1"/>
                          </a:solidFill>
                          <a:effectLst/>
                        </a:rPr>
                        <a:t>LATACUNGA</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dirty="0">
                          <a:effectLst/>
                        </a:rPr>
                        <a:t>3,571</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a:effectLst/>
                        </a:rPr>
                        <a:t>71,427</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62201712"/>
                  </a:ext>
                </a:extLst>
              </a:tr>
              <a:tr h="277201">
                <a:tc gridSpan="3">
                  <a:txBody>
                    <a:bodyPr/>
                    <a:lstStyle/>
                    <a:p>
                      <a:pPr>
                        <a:lnSpc>
                          <a:spcPct val="107000"/>
                        </a:lnSpc>
                        <a:spcAft>
                          <a:spcPts val="0"/>
                        </a:spcAft>
                      </a:pPr>
                      <a:r>
                        <a:rPr lang="es-CO" sz="1800" dirty="0">
                          <a:solidFill>
                            <a:schemeClr val="tx1"/>
                          </a:solidFill>
                          <a:effectLst/>
                        </a:rPr>
                        <a:t>IDIOMAS</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01028414"/>
                  </a:ext>
                </a:extLst>
              </a:tr>
              <a:tr h="277201">
                <a:tc>
                  <a:txBody>
                    <a:bodyPr/>
                    <a:lstStyle/>
                    <a:p>
                      <a:pPr>
                        <a:lnSpc>
                          <a:spcPct val="107000"/>
                        </a:lnSpc>
                        <a:spcAft>
                          <a:spcPts val="0"/>
                        </a:spcAft>
                      </a:pPr>
                      <a:r>
                        <a:rPr lang="es-CO" sz="1800" dirty="0">
                          <a:solidFill>
                            <a:schemeClr val="tx1"/>
                          </a:solidFill>
                          <a:effectLst/>
                        </a:rPr>
                        <a:t>SANGOLQUI </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a:effectLst/>
                        </a:rPr>
                        <a:t>3,389</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dirty="0">
                          <a:effectLst/>
                        </a:rPr>
                        <a:t>67,775</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4433759"/>
                  </a:ext>
                </a:extLst>
              </a:tr>
              <a:tr h="277201">
                <a:tc>
                  <a:txBody>
                    <a:bodyPr/>
                    <a:lstStyle/>
                    <a:p>
                      <a:pPr>
                        <a:lnSpc>
                          <a:spcPct val="107000"/>
                        </a:lnSpc>
                        <a:spcAft>
                          <a:spcPts val="0"/>
                        </a:spcAft>
                      </a:pPr>
                      <a:r>
                        <a:rPr lang="es-CO" sz="1800" dirty="0">
                          <a:solidFill>
                            <a:schemeClr val="tx1"/>
                          </a:solidFill>
                          <a:effectLst/>
                        </a:rPr>
                        <a:t>EL INCA</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a:effectLst/>
                        </a:rPr>
                        <a:t>3,645</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dirty="0">
                          <a:effectLst/>
                        </a:rPr>
                        <a:t>72,909</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83862911"/>
                  </a:ext>
                </a:extLst>
              </a:tr>
              <a:tr h="277201">
                <a:tc>
                  <a:txBody>
                    <a:bodyPr/>
                    <a:lstStyle/>
                    <a:p>
                      <a:pPr>
                        <a:lnSpc>
                          <a:spcPct val="107000"/>
                        </a:lnSpc>
                        <a:spcAft>
                          <a:spcPts val="0"/>
                        </a:spcAft>
                      </a:pPr>
                      <a:r>
                        <a:rPr lang="es-CO" sz="1800" dirty="0">
                          <a:solidFill>
                            <a:schemeClr val="tx1"/>
                          </a:solidFill>
                          <a:effectLst/>
                        </a:rPr>
                        <a:t>LATACUNGA</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a:effectLst/>
                        </a:rPr>
                        <a:t>3,52</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dirty="0">
                          <a:effectLst/>
                        </a:rPr>
                        <a:t>70,391</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94429922"/>
                  </a:ext>
                </a:extLst>
              </a:tr>
              <a:tr h="277201">
                <a:tc>
                  <a:txBody>
                    <a:bodyPr/>
                    <a:lstStyle/>
                    <a:p>
                      <a:pPr>
                        <a:lnSpc>
                          <a:spcPct val="107000"/>
                        </a:lnSpc>
                        <a:spcAft>
                          <a:spcPts val="0"/>
                        </a:spcAft>
                      </a:pPr>
                      <a:r>
                        <a:rPr lang="es-CO" sz="1800" dirty="0">
                          <a:solidFill>
                            <a:schemeClr val="tx1"/>
                          </a:solidFill>
                          <a:effectLst/>
                        </a:rPr>
                        <a:t>CEC</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a:effectLst/>
                        </a:rPr>
                        <a:t>3,984</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dirty="0">
                          <a:effectLst/>
                        </a:rPr>
                        <a:t>79,676</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49367927"/>
                  </a:ext>
                </a:extLst>
              </a:tr>
              <a:tr h="277201">
                <a:tc>
                  <a:txBody>
                    <a:bodyPr/>
                    <a:lstStyle/>
                    <a:p>
                      <a:pPr>
                        <a:lnSpc>
                          <a:spcPct val="107000"/>
                        </a:lnSpc>
                        <a:spcAft>
                          <a:spcPts val="0"/>
                        </a:spcAft>
                      </a:pPr>
                      <a:r>
                        <a:rPr lang="es-CO" sz="1800" dirty="0">
                          <a:solidFill>
                            <a:schemeClr val="tx1"/>
                          </a:solidFill>
                          <a:effectLst/>
                        </a:rPr>
                        <a:t>POSGRADO</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a:effectLst/>
                        </a:rPr>
                        <a:t>3,657</a:t>
                      </a:r>
                      <a:endParaRPr lang="es-CO" sz="1800" b="1">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800" dirty="0">
                          <a:effectLst/>
                        </a:rPr>
                        <a:t>73,148</a:t>
                      </a:r>
                      <a:endParaRPr lang="es-CO" sz="1800" b="1"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86289531"/>
                  </a:ext>
                </a:extLst>
              </a:tr>
            </a:tbl>
          </a:graphicData>
        </a:graphic>
      </p:graphicFrame>
      <p:sp>
        <p:nvSpPr>
          <p:cNvPr id="12" name="Título 1">
            <a:extLst>
              <a:ext uri="{FF2B5EF4-FFF2-40B4-BE49-F238E27FC236}">
                <a16:creationId xmlns:a16="http://schemas.microsoft.com/office/drawing/2014/main" id="{9360CC1C-6CC7-4FAD-84B5-ED2091CDE552}"/>
              </a:ext>
            </a:extLst>
          </p:cNvPr>
          <p:cNvSpPr txBox="1">
            <a:spLocks/>
          </p:cNvSpPr>
          <p:nvPr/>
        </p:nvSpPr>
        <p:spPr>
          <a:xfrm>
            <a:off x="97182" y="2396836"/>
            <a:ext cx="3103021" cy="23825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ctr"/>
            <a:r>
              <a:rPr lang="es-EC" sz="2800" b="1" dirty="0" smtClean="0">
                <a:solidFill>
                  <a:schemeClr val="tx1"/>
                </a:solidFill>
                <a:latin typeface="Nunito Sans" panose="020B0604020202020204" charset="0"/>
                <a:cs typeface="Times New Roman" panose="02020603050405020304" pitchFamily="18" charset="0"/>
              </a:rPr>
              <a:t>VARIANZA TOTAL ACUMULADA</a:t>
            </a:r>
            <a:endParaRPr lang="es-EC" sz="2800" b="1" dirty="0">
              <a:solidFill>
                <a:schemeClr val="tx1"/>
              </a:solidFill>
              <a:latin typeface="Nunito Sans" panose="020B0604020202020204" charset="0"/>
              <a:cs typeface="Times New Roman" panose="02020603050405020304" pitchFamily="18" charset="0"/>
            </a:endParaRPr>
          </a:p>
        </p:txBody>
      </p:sp>
      <p:sp>
        <p:nvSpPr>
          <p:cNvPr id="13" name="Rectángulo 12"/>
          <p:cNvSpPr/>
          <p:nvPr/>
        </p:nvSpPr>
        <p:spPr>
          <a:xfrm>
            <a:off x="4433456" y="5009696"/>
            <a:ext cx="6796377" cy="132343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s-CO" sz="1600" dirty="0">
                <a:latin typeface="+mj-lt"/>
              </a:rPr>
              <a:t>P</a:t>
            </a:r>
            <a:r>
              <a:rPr lang="es-CO" sz="1600" dirty="0" smtClean="0">
                <a:latin typeface="+mj-lt"/>
              </a:rPr>
              <a:t>uede </a:t>
            </a:r>
            <a:r>
              <a:rPr lang="es-CO" sz="1600" dirty="0">
                <a:latin typeface="+mj-lt"/>
              </a:rPr>
              <a:t>observarse que las dimensiones que caracterizan a cada una de las sedes de la Universidad están determinadas por la capacidad de respuesta, la empatía y la fiabilidad las cuales explican la varianza del modelo por encima del 70%.</a:t>
            </a:r>
          </a:p>
          <a:p>
            <a:pPr algn="just"/>
            <a:endParaRPr lang="es-CO" sz="1600" dirty="0">
              <a:latin typeface="+mj-lt"/>
            </a:endParaRPr>
          </a:p>
        </p:txBody>
      </p:sp>
      <p:sp>
        <p:nvSpPr>
          <p:cNvPr id="2" name="Marcador de número de diapositiva 1"/>
          <p:cNvSpPr>
            <a:spLocks noGrp="1"/>
          </p:cNvSpPr>
          <p:nvPr>
            <p:ph type="sldNum" idx="12"/>
          </p:nvPr>
        </p:nvSpPr>
        <p:spPr/>
        <p:txBody>
          <a:bodyPr/>
          <a:lstStyle/>
          <a:p>
            <a:fld id="{00000000-1234-1234-1234-123412341234}" type="slidenum">
              <a:rPr lang="es-CO" smtClean="0"/>
              <a:pPr/>
              <a:t>29</a:t>
            </a:fld>
            <a:endParaRPr lang="es-CO"/>
          </a:p>
        </p:txBody>
      </p:sp>
    </p:spTree>
    <p:extLst>
      <p:ext uri="{BB962C8B-B14F-4D97-AF65-F5344CB8AC3E}">
        <p14:creationId xmlns:p14="http://schemas.microsoft.com/office/powerpoint/2010/main" val="77544145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Marcador de posición de imagen 19" descr="grupo de alumnos en una mesa estudiando en la biblioteca">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pSp>
        <p:nvGrpSpPr>
          <p:cNvPr id="3" name="Grupo 2" descr="elemento decorativo">
            <a:extLst>
              <a:ext uri="{FF2B5EF4-FFF2-40B4-BE49-F238E27FC236}">
                <a16:creationId xmlns:a16="http://schemas.microsoft.com/office/drawing/2014/main" id="{B96D2D9B-E0B9-499F-9404-108DB59E4502}"/>
              </a:ext>
            </a:extLst>
          </p:cNvPr>
          <p:cNvGrpSpPr/>
          <p:nvPr/>
        </p:nvGrpSpPr>
        <p:grpSpPr>
          <a:xfrm>
            <a:off x="0" y="0"/>
            <a:ext cx="6957056" cy="6858000"/>
            <a:chOff x="0" y="0"/>
            <a:chExt cx="6957056" cy="6858000"/>
          </a:xfrm>
        </p:grpSpPr>
        <p:sp>
          <p:nvSpPr>
            <p:cNvPr id="33" name="Paralelogramo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Forma libre: Forma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3" name="Forma libre: Forma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31" name="Título 30">
            <a:extLst>
              <a:ext uri="{FF2B5EF4-FFF2-40B4-BE49-F238E27FC236}">
                <a16:creationId xmlns:a16="http://schemas.microsoft.com/office/drawing/2014/main" id="{9284195F-D106-45D8-ABAA-959FA68948B0}"/>
              </a:ext>
            </a:extLst>
          </p:cNvPr>
          <p:cNvSpPr>
            <a:spLocks noGrp="1"/>
          </p:cNvSpPr>
          <p:nvPr>
            <p:ph type="ctrTitle"/>
          </p:nvPr>
        </p:nvSpPr>
        <p:spPr>
          <a:xfrm>
            <a:off x="316020" y="1250462"/>
            <a:ext cx="5330038" cy="2900276"/>
          </a:xfrm>
        </p:spPr>
        <p:txBody>
          <a:bodyPr rtlCol="0"/>
          <a:lstStyle/>
          <a:p>
            <a:pPr rtl="0"/>
            <a:r>
              <a:rPr lang="es-ES" sz="5400" dirty="0" smtClean="0"/>
              <a:t>ESTRUCTURA DEL TRABAJO DE INVESTIGACIÓN </a:t>
            </a:r>
            <a:endParaRPr lang="es-ES" sz="5400" dirty="0"/>
          </a:p>
        </p:txBody>
      </p:sp>
      <p:sp>
        <p:nvSpPr>
          <p:cNvPr id="12" name="Subtítulo 11">
            <a:extLst>
              <a:ext uri="{FF2B5EF4-FFF2-40B4-BE49-F238E27FC236}">
                <a16:creationId xmlns:a16="http://schemas.microsoft.com/office/drawing/2014/main" id="{A6AB5563-AD44-4883-8D3E-93E27EEDAA40}"/>
              </a:ext>
            </a:extLst>
          </p:cNvPr>
          <p:cNvSpPr>
            <a:spLocks noGrp="1"/>
          </p:cNvSpPr>
          <p:nvPr>
            <p:ph type="subTitle" idx="1"/>
          </p:nvPr>
        </p:nvSpPr>
        <p:spPr/>
        <p:txBody>
          <a:bodyPr rtlCol="0"/>
          <a:lstStyle/>
          <a:p>
            <a:pPr rtl="0"/>
            <a:r>
              <a:rPr lang="es-ES" dirty="0" smtClean="0"/>
              <a:t>Se basa en tres pilares fundamentales </a:t>
            </a:r>
            <a:endParaRPr lang="es-ES" dirty="0"/>
          </a:p>
        </p:txBody>
      </p:sp>
    </p:spTree>
    <p:extLst>
      <p:ext uri="{BB962C8B-B14F-4D97-AF65-F5344CB8AC3E}">
        <p14:creationId xmlns:p14="http://schemas.microsoft.com/office/powerpoint/2010/main" val="236657821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0" y="1565564"/>
            <a:ext cx="3469727" cy="3567660"/>
          </a:xfrm>
          <a:prstGeom prst="rect">
            <a:avLst/>
          </a:prstGeom>
        </p:spPr>
        <p:txBody>
          <a:bodyPr spcFirstLastPara="1" vert="horz" wrap="square" lIns="121900" tIns="121900" rIns="121900" bIns="121900" rtlCol="0" anchor="t" anchorCtr="0">
            <a:noAutofit/>
          </a:bodyPr>
          <a:lstStyle/>
          <a:p>
            <a:pPr algn="ctr"/>
            <a:r>
              <a:rPr lang="es-CO" sz="3600" b="1" dirty="0" smtClean="0"/>
              <a:t>DIMENSIONES DE </a:t>
            </a:r>
            <a:br>
              <a:rPr lang="es-CO" sz="3600" b="1" dirty="0" smtClean="0"/>
            </a:br>
            <a:r>
              <a:rPr lang="es-CO" sz="3600" b="1" dirty="0" smtClean="0"/>
              <a:t>CALIDAD</a:t>
            </a:r>
            <a:br>
              <a:rPr lang="es-CO" sz="3600" b="1" dirty="0" smtClean="0"/>
            </a:br>
            <a:r>
              <a:rPr lang="es-CO" sz="3600" b="1" dirty="0" smtClean="0"/>
              <a:t> Y </a:t>
            </a:r>
            <a:br>
              <a:rPr lang="es-CO" sz="3600" b="1" dirty="0" smtClean="0"/>
            </a:br>
            <a:r>
              <a:rPr lang="es-CO" sz="3600" b="1" dirty="0" smtClean="0"/>
              <a:t>ATRIBUTOS</a:t>
            </a:r>
            <a:endParaRPr sz="3600" b="1" dirty="0"/>
          </a:p>
        </p:txBody>
      </p:sp>
      <p:sp>
        <p:nvSpPr>
          <p:cNvPr id="212" name="Google Shape;212;p25"/>
          <p:cNvSpPr txBox="1">
            <a:spLocks noGrp="1"/>
          </p:cNvSpPr>
          <p:nvPr>
            <p:ph type="body" idx="1"/>
          </p:nvPr>
        </p:nvSpPr>
        <p:spPr>
          <a:xfrm>
            <a:off x="3469728" y="725093"/>
            <a:ext cx="3648077" cy="3668855"/>
          </a:xfrm>
          <a:prstGeom prst="rect">
            <a:avLst/>
          </a:prstGeom>
        </p:spPr>
        <p:txBody>
          <a:bodyPr spcFirstLastPara="1" vert="horz" wrap="square" lIns="121900" tIns="121900" rIns="121900" bIns="121900" rtlCol="0" anchor="t" anchorCtr="0">
            <a:noAutofit/>
          </a:bodyPr>
          <a:lstStyle/>
          <a:p>
            <a:pPr marL="228594" indent="-228594" algn="just"/>
            <a:endParaRPr lang="es-EC" sz="1467" dirty="0"/>
          </a:p>
          <a:p>
            <a:pPr marL="228594" indent="-228594" algn="just"/>
            <a:endParaRPr lang="es-EC" sz="1467" dirty="0"/>
          </a:p>
          <a:p>
            <a:pPr marL="228594" indent="-228594" algn="just"/>
            <a:endParaRPr lang="es-EC" sz="1467" dirty="0"/>
          </a:p>
          <a:p>
            <a:pPr marL="0" indent="0" algn="just">
              <a:buNone/>
            </a:pPr>
            <a:endParaRPr lang="es-EC" sz="1467"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156120792"/>
              </p:ext>
            </p:extLst>
          </p:nvPr>
        </p:nvGraphicFramePr>
        <p:xfrm>
          <a:off x="4003966" y="1454729"/>
          <a:ext cx="7405079" cy="3172689"/>
        </p:xfrm>
        <a:graphic>
          <a:graphicData uri="http://schemas.openxmlformats.org/drawingml/2006/table">
            <a:tbl>
              <a:tblPr firstRow="1" firstCol="1" bandRow="1">
                <a:tableStyleId>{912C8C85-51F0-491E-9774-3900AFEF0FD7}</a:tableStyleId>
              </a:tblPr>
              <a:tblGrid>
                <a:gridCol w="1567967">
                  <a:extLst>
                    <a:ext uri="{9D8B030D-6E8A-4147-A177-3AD203B41FA5}">
                      <a16:colId xmlns:a16="http://schemas.microsoft.com/office/drawing/2014/main" val="4231679460"/>
                    </a:ext>
                  </a:extLst>
                </a:gridCol>
                <a:gridCol w="1459476">
                  <a:extLst>
                    <a:ext uri="{9D8B030D-6E8A-4147-A177-3AD203B41FA5}">
                      <a16:colId xmlns:a16="http://schemas.microsoft.com/office/drawing/2014/main" val="254551073"/>
                    </a:ext>
                  </a:extLst>
                </a:gridCol>
                <a:gridCol w="1458684">
                  <a:extLst>
                    <a:ext uri="{9D8B030D-6E8A-4147-A177-3AD203B41FA5}">
                      <a16:colId xmlns:a16="http://schemas.microsoft.com/office/drawing/2014/main" val="3512748317"/>
                    </a:ext>
                  </a:extLst>
                </a:gridCol>
                <a:gridCol w="1459476">
                  <a:extLst>
                    <a:ext uri="{9D8B030D-6E8A-4147-A177-3AD203B41FA5}">
                      <a16:colId xmlns:a16="http://schemas.microsoft.com/office/drawing/2014/main" val="4237058434"/>
                    </a:ext>
                  </a:extLst>
                </a:gridCol>
                <a:gridCol w="1459476">
                  <a:extLst>
                    <a:ext uri="{9D8B030D-6E8A-4147-A177-3AD203B41FA5}">
                      <a16:colId xmlns:a16="http://schemas.microsoft.com/office/drawing/2014/main" val="2935112901"/>
                    </a:ext>
                  </a:extLst>
                </a:gridCol>
              </a:tblGrid>
              <a:tr h="385434">
                <a:tc gridSpan="5">
                  <a:txBody>
                    <a:bodyPr/>
                    <a:lstStyle/>
                    <a:p>
                      <a:pPr algn="ctr">
                        <a:lnSpc>
                          <a:spcPct val="107000"/>
                        </a:lnSpc>
                        <a:spcAft>
                          <a:spcPts val="0"/>
                        </a:spcAft>
                      </a:pPr>
                      <a:r>
                        <a:rPr lang="es-CO" sz="1600" b="1" dirty="0">
                          <a:effectLst/>
                          <a:latin typeface="+mj-lt"/>
                        </a:rPr>
                        <a:t>DIMENSIONES DE CALIDAD</a:t>
                      </a:r>
                      <a:endParaRPr lang="es-CO"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411780828"/>
                  </a:ext>
                </a:extLst>
              </a:tr>
              <a:tr h="788711">
                <a:tc>
                  <a:txBody>
                    <a:bodyPr/>
                    <a:lstStyle/>
                    <a:p>
                      <a:pPr algn="ctr">
                        <a:lnSpc>
                          <a:spcPct val="107000"/>
                        </a:lnSpc>
                        <a:spcAft>
                          <a:spcPts val="0"/>
                        </a:spcAft>
                      </a:pPr>
                      <a:r>
                        <a:rPr lang="es-CO" sz="1600" b="1" dirty="0">
                          <a:effectLst/>
                          <a:latin typeface="+mj-lt"/>
                        </a:rPr>
                        <a:t>Capacidad de Respuesta</a:t>
                      </a:r>
                      <a:endParaRPr lang="es-CO"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600" b="1" dirty="0">
                          <a:effectLst/>
                          <a:latin typeface="+mj-lt"/>
                        </a:rPr>
                        <a:t>Empatía</a:t>
                      </a:r>
                      <a:endParaRPr lang="es-CO"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600" b="1" dirty="0">
                          <a:effectLst/>
                          <a:latin typeface="+mj-lt"/>
                        </a:rPr>
                        <a:t>Fiabilidad</a:t>
                      </a:r>
                      <a:endParaRPr lang="es-CO"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600" b="1" dirty="0">
                          <a:effectLst/>
                          <a:latin typeface="+mj-lt"/>
                        </a:rPr>
                        <a:t>Tangibilidad</a:t>
                      </a:r>
                      <a:endParaRPr lang="es-CO"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600" b="1" dirty="0">
                          <a:effectLst/>
                          <a:latin typeface="+mj-lt"/>
                        </a:rPr>
                        <a:t>Seguridad</a:t>
                      </a:r>
                      <a:endParaRPr lang="es-CO"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7827345"/>
                  </a:ext>
                </a:extLst>
              </a:tr>
              <a:tr h="1998544">
                <a:tc>
                  <a:txBody>
                    <a:bodyPr/>
                    <a:lstStyle/>
                    <a:p>
                      <a:pPr>
                        <a:lnSpc>
                          <a:spcPct val="107000"/>
                        </a:lnSpc>
                        <a:spcAft>
                          <a:spcPts val="0"/>
                        </a:spcAft>
                      </a:pPr>
                      <a:r>
                        <a:rPr lang="es-CO" sz="1600" b="0" dirty="0">
                          <a:effectLst/>
                          <a:latin typeface="+mj-lt"/>
                        </a:rPr>
                        <a:t>Tramites</a:t>
                      </a:r>
                    </a:p>
                    <a:p>
                      <a:pPr>
                        <a:lnSpc>
                          <a:spcPct val="107000"/>
                        </a:lnSpc>
                        <a:spcAft>
                          <a:spcPts val="0"/>
                        </a:spcAft>
                      </a:pPr>
                      <a:r>
                        <a:rPr lang="es-CO" sz="1600" b="0" dirty="0">
                          <a:effectLst/>
                          <a:latin typeface="+mj-lt"/>
                        </a:rPr>
                        <a:t>(consultas o requerimientos), tiempos de respuesta</a:t>
                      </a:r>
                      <a:endParaRPr lang="es-CO"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600" dirty="0">
                          <a:effectLst/>
                          <a:latin typeface="+mj-lt"/>
                        </a:rPr>
                        <a:t>Atención al usuario </a:t>
                      </a:r>
                    </a:p>
                    <a:p>
                      <a:pPr>
                        <a:lnSpc>
                          <a:spcPct val="107000"/>
                        </a:lnSpc>
                        <a:spcAft>
                          <a:spcPts val="0"/>
                        </a:spcAft>
                      </a:pPr>
                      <a:r>
                        <a:rPr lang="es-CO" sz="1600" dirty="0">
                          <a:effectLst/>
                          <a:latin typeface="+mj-lt"/>
                        </a:rPr>
                        <a:t>(amabilidad, respeto, cordialidad)</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600" dirty="0">
                          <a:effectLst/>
                          <a:latin typeface="+mj-lt"/>
                        </a:rPr>
                        <a:t>Confianza en procesos, conocimientos y contenidos </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600" dirty="0">
                          <a:effectLst/>
                          <a:latin typeface="+mj-lt"/>
                        </a:rPr>
                        <a:t>Infraestructura</a:t>
                      </a:r>
                    </a:p>
                    <a:p>
                      <a:pPr>
                        <a:lnSpc>
                          <a:spcPct val="107000"/>
                        </a:lnSpc>
                        <a:spcAft>
                          <a:spcPts val="0"/>
                        </a:spcAft>
                      </a:pPr>
                      <a:r>
                        <a:rPr lang="es-CO" sz="1600" dirty="0">
                          <a:effectLst/>
                          <a:latin typeface="+mj-lt"/>
                        </a:rPr>
                        <a:t>Interna y externa</a:t>
                      </a:r>
                    </a:p>
                    <a:p>
                      <a:pPr>
                        <a:lnSpc>
                          <a:spcPct val="107000"/>
                        </a:lnSpc>
                        <a:spcAft>
                          <a:spcPts val="0"/>
                        </a:spcAft>
                      </a:pPr>
                      <a:r>
                        <a:rPr lang="es-CO" sz="1600" dirty="0">
                          <a:effectLst/>
                          <a:latin typeface="+mj-lt"/>
                        </a:rPr>
                        <a:t>(Aspecto físico) </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600" dirty="0">
                          <a:effectLst/>
                          <a:latin typeface="+mj-lt"/>
                        </a:rPr>
                        <a:t>Seguridad física </a:t>
                      </a:r>
                    </a:p>
                    <a:p>
                      <a:pPr>
                        <a:lnSpc>
                          <a:spcPct val="107000"/>
                        </a:lnSpc>
                        <a:spcAft>
                          <a:spcPts val="0"/>
                        </a:spcAft>
                      </a:pPr>
                      <a:r>
                        <a:rPr lang="es-CO" sz="1600" dirty="0">
                          <a:effectLst/>
                          <a:latin typeface="+mj-lt"/>
                        </a:rPr>
                        <a:t>Seguridad informática </a:t>
                      </a:r>
                      <a:endParaRPr lang="es-CO"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3869772"/>
                  </a:ext>
                </a:extLst>
              </a:tr>
            </a:tbl>
          </a:graphicData>
        </a:graphic>
      </p:graphicFrame>
      <p:sp>
        <p:nvSpPr>
          <p:cNvPr id="3" name="Marcador de número de diapositiva 2"/>
          <p:cNvSpPr>
            <a:spLocks noGrp="1"/>
          </p:cNvSpPr>
          <p:nvPr>
            <p:ph type="sldNum" idx="12"/>
          </p:nvPr>
        </p:nvSpPr>
        <p:spPr/>
        <p:txBody>
          <a:bodyPr/>
          <a:lstStyle/>
          <a:p>
            <a:fld id="{00000000-1234-1234-1234-123412341234}" type="slidenum">
              <a:rPr lang="es-CO" smtClean="0"/>
              <a:pPr/>
              <a:t>30</a:t>
            </a:fld>
            <a:endParaRPr lang="es-CO"/>
          </a:p>
        </p:txBody>
      </p:sp>
    </p:spTree>
    <p:extLst>
      <p:ext uri="{BB962C8B-B14F-4D97-AF65-F5344CB8AC3E}">
        <p14:creationId xmlns:p14="http://schemas.microsoft.com/office/powerpoint/2010/main" val="336016573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0" y="2662450"/>
            <a:ext cx="3519477" cy="3499139"/>
          </a:xfrm>
          <a:prstGeom prst="rect">
            <a:avLst/>
          </a:prstGeom>
        </p:spPr>
        <p:txBody>
          <a:bodyPr spcFirstLastPara="1" vert="horz" wrap="square" lIns="121900" tIns="121900" rIns="121900" bIns="121900" rtlCol="0" anchor="t" anchorCtr="0">
            <a:noAutofit/>
          </a:bodyPr>
          <a:lstStyle/>
          <a:p>
            <a:pPr algn="ctr"/>
            <a:r>
              <a:rPr lang="es-CO" b="1" dirty="0" smtClean="0"/>
              <a:t/>
            </a:r>
            <a:br>
              <a:rPr lang="es-CO" b="1" dirty="0" smtClean="0"/>
            </a:br>
            <a:r>
              <a:rPr lang="es-CO" sz="3500" b="1" dirty="0" smtClean="0"/>
              <a:t>MATRIZ DE COMPONENTES GRADO</a:t>
            </a:r>
            <a:endParaRPr sz="3500" b="1"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728961973"/>
              </p:ext>
            </p:extLst>
          </p:nvPr>
        </p:nvGraphicFramePr>
        <p:xfrm>
          <a:off x="3779560" y="275515"/>
          <a:ext cx="7995285" cy="6434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000765310"/>
              </p:ext>
            </p:extLst>
          </p:nvPr>
        </p:nvGraphicFramePr>
        <p:xfrm>
          <a:off x="138760" y="235525"/>
          <a:ext cx="5278366" cy="1878226"/>
        </p:xfrm>
        <a:graphic>
          <a:graphicData uri="http://schemas.openxmlformats.org/drawingml/2006/table">
            <a:tbl>
              <a:tblPr firstRow="1" firstCol="1" bandRow="1">
                <a:tableStyleId>{10A1B5D5-9B99-4C35-A422-299274C87663}</a:tableStyleId>
              </a:tblPr>
              <a:tblGrid>
                <a:gridCol w="1471916">
                  <a:extLst>
                    <a:ext uri="{9D8B030D-6E8A-4147-A177-3AD203B41FA5}">
                      <a16:colId xmlns:a16="http://schemas.microsoft.com/office/drawing/2014/main" val="1189469674"/>
                    </a:ext>
                  </a:extLst>
                </a:gridCol>
                <a:gridCol w="868821">
                  <a:extLst>
                    <a:ext uri="{9D8B030D-6E8A-4147-A177-3AD203B41FA5}">
                      <a16:colId xmlns:a16="http://schemas.microsoft.com/office/drawing/2014/main" val="3897592503"/>
                    </a:ext>
                  </a:extLst>
                </a:gridCol>
                <a:gridCol w="1338210">
                  <a:extLst>
                    <a:ext uri="{9D8B030D-6E8A-4147-A177-3AD203B41FA5}">
                      <a16:colId xmlns:a16="http://schemas.microsoft.com/office/drawing/2014/main" val="4205365536"/>
                    </a:ext>
                  </a:extLst>
                </a:gridCol>
                <a:gridCol w="719879">
                  <a:extLst>
                    <a:ext uri="{9D8B030D-6E8A-4147-A177-3AD203B41FA5}">
                      <a16:colId xmlns:a16="http://schemas.microsoft.com/office/drawing/2014/main" val="1582260075"/>
                    </a:ext>
                  </a:extLst>
                </a:gridCol>
                <a:gridCol w="879540">
                  <a:extLst>
                    <a:ext uri="{9D8B030D-6E8A-4147-A177-3AD203B41FA5}">
                      <a16:colId xmlns:a16="http://schemas.microsoft.com/office/drawing/2014/main" val="875312440"/>
                    </a:ext>
                  </a:extLst>
                </a:gridCol>
              </a:tblGrid>
              <a:tr h="268318">
                <a:tc gridSpan="5">
                  <a:txBody>
                    <a:bodyPr/>
                    <a:lstStyle/>
                    <a:p>
                      <a:pPr algn="ctr">
                        <a:lnSpc>
                          <a:spcPct val="107000"/>
                        </a:lnSpc>
                        <a:spcAft>
                          <a:spcPts val="0"/>
                        </a:spcAft>
                      </a:pPr>
                      <a:r>
                        <a:rPr lang="es-CO" sz="1400" dirty="0" smtClean="0">
                          <a:effectLst/>
                        </a:rPr>
                        <a:t>GRADO</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77190895"/>
                  </a:ext>
                </a:extLst>
              </a:tr>
              <a:tr h="268318">
                <a:tc>
                  <a:txBody>
                    <a:bodyPr/>
                    <a:lstStyle/>
                    <a:p>
                      <a:pPr algn="ctr">
                        <a:lnSpc>
                          <a:spcPct val="107000"/>
                        </a:lnSpc>
                        <a:spcAft>
                          <a:spcPts val="0"/>
                        </a:spcAft>
                      </a:pPr>
                      <a:r>
                        <a:rPr lang="es-CO" sz="1200" dirty="0">
                          <a:effectLst/>
                        </a:rPr>
                        <a:t>DIMENSION </a:t>
                      </a:r>
                      <a:endParaRPr lang="es-CO" sz="12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rPr>
                        <a:t>SANGOLQUI</a:t>
                      </a:r>
                      <a:endParaRPr lang="es-CO" sz="12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rPr>
                        <a:t>SANTO DOMINGO</a:t>
                      </a:r>
                      <a:endParaRPr lang="es-CO" sz="12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rPr>
                        <a:t>IASA I</a:t>
                      </a:r>
                      <a:endParaRPr lang="es-CO" sz="12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200" dirty="0">
                          <a:effectLst/>
                        </a:rPr>
                        <a:t>LATACUNGA</a:t>
                      </a:r>
                      <a:endParaRPr lang="es-CO" sz="12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72664073"/>
                  </a:ext>
                </a:extLst>
              </a:tr>
              <a:tr h="268318">
                <a:tc>
                  <a:txBody>
                    <a:bodyPr/>
                    <a:lstStyle/>
                    <a:p>
                      <a:pPr>
                        <a:lnSpc>
                          <a:spcPct val="107000"/>
                        </a:lnSpc>
                        <a:spcAft>
                          <a:spcPts val="0"/>
                        </a:spcAft>
                      </a:pPr>
                      <a:r>
                        <a:rPr lang="es-CO" sz="1200" dirty="0">
                          <a:effectLst/>
                        </a:rPr>
                        <a:t>CAP. DE RESPUESTA</a:t>
                      </a:r>
                      <a:endParaRPr lang="es-CO" sz="12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effectLst/>
                        </a:rPr>
                        <a:t>0,917</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0,931</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0,925</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0,902</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0334240"/>
                  </a:ext>
                </a:extLst>
              </a:tr>
              <a:tr h="268318">
                <a:tc>
                  <a:txBody>
                    <a:bodyPr/>
                    <a:lstStyle/>
                    <a:p>
                      <a:pPr>
                        <a:lnSpc>
                          <a:spcPct val="107000"/>
                        </a:lnSpc>
                        <a:spcAft>
                          <a:spcPts val="0"/>
                        </a:spcAft>
                      </a:pPr>
                      <a:r>
                        <a:rPr lang="es-CO" sz="1200" dirty="0">
                          <a:effectLst/>
                        </a:rPr>
                        <a:t>EMPATIA</a:t>
                      </a:r>
                      <a:endParaRPr lang="es-CO" sz="12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effectLst/>
                        </a:rPr>
                        <a:t>0,902</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0,923</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0,917</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0,895</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1740000"/>
                  </a:ext>
                </a:extLst>
              </a:tr>
              <a:tr h="268318">
                <a:tc>
                  <a:txBody>
                    <a:bodyPr/>
                    <a:lstStyle/>
                    <a:p>
                      <a:pPr>
                        <a:lnSpc>
                          <a:spcPct val="107000"/>
                        </a:lnSpc>
                        <a:spcAft>
                          <a:spcPts val="0"/>
                        </a:spcAft>
                      </a:pPr>
                      <a:r>
                        <a:rPr lang="es-CO" sz="1200" dirty="0">
                          <a:effectLst/>
                        </a:rPr>
                        <a:t>FIABILIDAD</a:t>
                      </a:r>
                      <a:endParaRPr lang="es-CO" sz="12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effectLst/>
                        </a:rPr>
                        <a:t>0,892</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0,908</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0,912</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0,828</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65141866"/>
                  </a:ext>
                </a:extLst>
              </a:tr>
              <a:tr h="268318">
                <a:tc>
                  <a:txBody>
                    <a:bodyPr/>
                    <a:lstStyle/>
                    <a:p>
                      <a:pPr>
                        <a:lnSpc>
                          <a:spcPct val="107000"/>
                        </a:lnSpc>
                        <a:spcAft>
                          <a:spcPts val="0"/>
                        </a:spcAft>
                      </a:pPr>
                      <a:r>
                        <a:rPr lang="es-CO" sz="1200" dirty="0">
                          <a:effectLst/>
                        </a:rPr>
                        <a:t>TANGIBILIDAD</a:t>
                      </a:r>
                      <a:endParaRPr lang="es-CO" sz="12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effectLst/>
                        </a:rPr>
                        <a:t>0,749</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0,778</a:t>
                      </a:r>
                      <a:endParaRPr lang="es-CO" sz="14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0,841</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0,816</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6889543"/>
                  </a:ext>
                </a:extLst>
              </a:tr>
              <a:tr h="268318">
                <a:tc>
                  <a:txBody>
                    <a:bodyPr/>
                    <a:lstStyle/>
                    <a:p>
                      <a:pPr>
                        <a:lnSpc>
                          <a:spcPct val="107000"/>
                        </a:lnSpc>
                        <a:spcAft>
                          <a:spcPts val="0"/>
                        </a:spcAft>
                      </a:pPr>
                      <a:r>
                        <a:rPr lang="es-CO" sz="1200" dirty="0">
                          <a:effectLst/>
                        </a:rPr>
                        <a:t>SEGURIDAD</a:t>
                      </a:r>
                      <a:endParaRPr lang="es-CO" sz="12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dirty="0">
                          <a:effectLst/>
                        </a:rPr>
                        <a:t>0,745</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0,737</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0,772</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0,778</a:t>
                      </a:r>
                      <a:endParaRPr lang="es-CO" sz="14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57423667"/>
                  </a:ext>
                </a:extLst>
              </a:tr>
            </a:tbl>
          </a:graphicData>
        </a:graphic>
      </p:graphicFrame>
      <p:sp>
        <p:nvSpPr>
          <p:cNvPr id="3" name="Flecha arriba 2"/>
          <p:cNvSpPr/>
          <p:nvPr/>
        </p:nvSpPr>
        <p:spPr>
          <a:xfrm>
            <a:off x="1547443" y="2293859"/>
            <a:ext cx="807827" cy="781850"/>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2" name="Marcador de número de diapositiva 1"/>
          <p:cNvSpPr>
            <a:spLocks noGrp="1"/>
          </p:cNvSpPr>
          <p:nvPr>
            <p:ph type="sldNum" idx="12"/>
          </p:nvPr>
        </p:nvSpPr>
        <p:spPr/>
        <p:txBody>
          <a:bodyPr/>
          <a:lstStyle/>
          <a:p>
            <a:fld id="{00000000-1234-1234-1234-123412341234}" type="slidenum">
              <a:rPr lang="es-CO" smtClean="0"/>
              <a:pPr/>
              <a:t>31</a:t>
            </a:fld>
            <a:endParaRPr lang="es-CO"/>
          </a:p>
        </p:txBody>
      </p:sp>
    </p:spTree>
    <p:extLst>
      <p:ext uri="{BB962C8B-B14F-4D97-AF65-F5344CB8AC3E}">
        <p14:creationId xmlns:p14="http://schemas.microsoft.com/office/powerpoint/2010/main" val="401071040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0" y="2867579"/>
            <a:ext cx="3597217" cy="3499139"/>
          </a:xfrm>
          <a:prstGeom prst="rect">
            <a:avLst/>
          </a:prstGeom>
        </p:spPr>
        <p:txBody>
          <a:bodyPr spcFirstLastPara="1" vert="horz" wrap="square" lIns="121900" tIns="121900" rIns="121900" bIns="121900" rtlCol="0" anchor="t" anchorCtr="0">
            <a:noAutofit/>
          </a:bodyPr>
          <a:lstStyle/>
          <a:p>
            <a:pPr algn="ctr"/>
            <a:r>
              <a:rPr lang="es-CO" b="1" dirty="0" smtClean="0"/>
              <a:t/>
            </a:r>
            <a:br>
              <a:rPr lang="es-CO" b="1" dirty="0" smtClean="0"/>
            </a:br>
            <a:r>
              <a:rPr lang="es-CO" sz="3500" b="1" dirty="0" smtClean="0"/>
              <a:t>MATRIZ DE COMPONENTES IDIOMAS</a:t>
            </a:r>
            <a:endParaRPr sz="3500" b="1" dirty="0"/>
          </a:p>
        </p:txBody>
      </p:sp>
      <p:sp>
        <p:nvSpPr>
          <p:cNvPr id="3" name="Flecha arriba 2"/>
          <p:cNvSpPr/>
          <p:nvPr/>
        </p:nvSpPr>
        <p:spPr>
          <a:xfrm>
            <a:off x="1596623" y="2383110"/>
            <a:ext cx="661182" cy="601315"/>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aphicFrame>
        <p:nvGraphicFramePr>
          <p:cNvPr id="2" name="Tabla 1"/>
          <p:cNvGraphicFramePr>
            <a:graphicFrameLocks noGrp="1"/>
          </p:cNvGraphicFramePr>
          <p:nvPr>
            <p:extLst>
              <p:ext uri="{D42A27DB-BD31-4B8C-83A1-F6EECF244321}">
                <p14:modId xmlns:p14="http://schemas.microsoft.com/office/powerpoint/2010/main" val="2549034639"/>
              </p:ext>
            </p:extLst>
          </p:nvPr>
        </p:nvGraphicFramePr>
        <p:xfrm>
          <a:off x="138759" y="255871"/>
          <a:ext cx="4447097" cy="1888669"/>
        </p:xfrm>
        <a:graphic>
          <a:graphicData uri="http://schemas.openxmlformats.org/drawingml/2006/table">
            <a:tbl>
              <a:tblPr firstRow="1" firstCol="1" bandRow="1">
                <a:tableStyleId>{10A1B5D5-9B99-4C35-A422-299274C87663}</a:tableStyleId>
              </a:tblPr>
              <a:tblGrid>
                <a:gridCol w="1530183">
                  <a:extLst>
                    <a:ext uri="{9D8B030D-6E8A-4147-A177-3AD203B41FA5}">
                      <a16:colId xmlns:a16="http://schemas.microsoft.com/office/drawing/2014/main" val="3654910310"/>
                    </a:ext>
                  </a:extLst>
                </a:gridCol>
                <a:gridCol w="1364883">
                  <a:extLst>
                    <a:ext uri="{9D8B030D-6E8A-4147-A177-3AD203B41FA5}">
                      <a16:colId xmlns:a16="http://schemas.microsoft.com/office/drawing/2014/main" val="2346251262"/>
                    </a:ext>
                  </a:extLst>
                </a:gridCol>
                <a:gridCol w="634945">
                  <a:extLst>
                    <a:ext uri="{9D8B030D-6E8A-4147-A177-3AD203B41FA5}">
                      <a16:colId xmlns:a16="http://schemas.microsoft.com/office/drawing/2014/main" val="2389194855"/>
                    </a:ext>
                  </a:extLst>
                </a:gridCol>
                <a:gridCol w="917086">
                  <a:extLst>
                    <a:ext uri="{9D8B030D-6E8A-4147-A177-3AD203B41FA5}">
                      <a16:colId xmlns:a16="http://schemas.microsoft.com/office/drawing/2014/main" val="401113004"/>
                    </a:ext>
                  </a:extLst>
                </a:gridCol>
              </a:tblGrid>
              <a:tr h="239802">
                <a:tc gridSpan="4">
                  <a:txBody>
                    <a:bodyPr/>
                    <a:lstStyle/>
                    <a:p>
                      <a:pPr algn="ctr">
                        <a:lnSpc>
                          <a:spcPct val="107000"/>
                        </a:lnSpc>
                        <a:spcAft>
                          <a:spcPts val="0"/>
                        </a:spcAft>
                      </a:pPr>
                      <a:r>
                        <a:rPr lang="es-CO" sz="1300" dirty="0">
                          <a:effectLst/>
                        </a:rPr>
                        <a:t> </a:t>
                      </a:r>
                      <a:r>
                        <a:rPr lang="es-CO" sz="1400" dirty="0" smtClean="0">
                          <a:effectLst/>
                        </a:rPr>
                        <a:t>IDIOMAS</a:t>
                      </a: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algn="ctr">
                        <a:lnSpc>
                          <a:spcPct val="107000"/>
                        </a:lnSpc>
                        <a:spcAft>
                          <a:spcPts val="0"/>
                        </a:spcAft>
                      </a:pP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03240686"/>
                  </a:ext>
                </a:extLst>
              </a:tr>
              <a:tr h="239802">
                <a:tc>
                  <a:txBody>
                    <a:bodyPr/>
                    <a:lstStyle/>
                    <a:p>
                      <a:pPr algn="ctr">
                        <a:lnSpc>
                          <a:spcPct val="107000"/>
                        </a:lnSpc>
                        <a:spcAft>
                          <a:spcPts val="0"/>
                        </a:spcAft>
                      </a:pPr>
                      <a:r>
                        <a:rPr lang="es-CO" sz="1300" dirty="0" smtClean="0">
                          <a:effectLst/>
                        </a:rPr>
                        <a:t>DIMENSION</a:t>
                      </a:r>
                      <a:r>
                        <a:rPr lang="es-CO" sz="1300" dirty="0">
                          <a:effectLst/>
                        </a:rPr>
                        <a:t> </a:t>
                      </a: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300" dirty="0">
                          <a:effectLst/>
                        </a:rPr>
                        <a:t>SANGOLQUI</a:t>
                      </a: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rPr>
                        <a:t>EL INCA</a:t>
                      </a: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300" dirty="0">
                          <a:effectLst/>
                        </a:rPr>
                        <a:t>LATACUNGA</a:t>
                      </a: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40985503"/>
                  </a:ext>
                </a:extLst>
              </a:tr>
              <a:tr h="449857">
                <a:tc>
                  <a:txBody>
                    <a:bodyPr/>
                    <a:lstStyle/>
                    <a:p>
                      <a:pPr>
                        <a:lnSpc>
                          <a:spcPct val="107000"/>
                        </a:lnSpc>
                        <a:spcAft>
                          <a:spcPts val="0"/>
                        </a:spcAft>
                      </a:pPr>
                      <a:r>
                        <a:rPr lang="es-CO" sz="1300" dirty="0" smtClean="0">
                          <a:effectLst/>
                        </a:rPr>
                        <a:t>CAP.DE </a:t>
                      </a:r>
                      <a:r>
                        <a:rPr lang="es-CO" sz="1300" dirty="0">
                          <a:effectLst/>
                        </a:rPr>
                        <a:t>RESPUESTA</a:t>
                      </a: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0,924</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0,928</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0,927</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74794990"/>
                  </a:ext>
                </a:extLst>
              </a:tr>
              <a:tr h="239802">
                <a:tc>
                  <a:txBody>
                    <a:bodyPr/>
                    <a:lstStyle/>
                    <a:p>
                      <a:pPr>
                        <a:lnSpc>
                          <a:spcPct val="107000"/>
                        </a:lnSpc>
                        <a:spcAft>
                          <a:spcPts val="0"/>
                        </a:spcAft>
                      </a:pPr>
                      <a:r>
                        <a:rPr lang="es-CO" sz="1300" dirty="0" smtClean="0">
                          <a:effectLst/>
                        </a:rPr>
                        <a:t>EMPATIA</a:t>
                      </a: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0,88</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0,858</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0,866</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39148274"/>
                  </a:ext>
                </a:extLst>
              </a:tr>
              <a:tr h="239802">
                <a:tc>
                  <a:txBody>
                    <a:bodyPr/>
                    <a:lstStyle/>
                    <a:p>
                      <a:pPr>
                        <a:lnSpc>
                          <a:spcPct val="107000"/>
                        </a:lnSpc>
                        <a:spcAft>
                          <a:spcPts val="0"/>
                        </a:spcAft>
                      </a:pPr>
                      <a:r>
                        <a:rPr lang="es-CO" sz="1300" dirty="0" smtClean="0">
                          <a:effectLst/>
                        </a:rPr>
                        <a:t>FIABILIDAD</a:t>
                      </a: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0,874</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0,854</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0,855</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64340656"/>
                  </a:ext>
                </a:extLst>
              </a:tr>
              <a:tr h="239802">
                <a:tc>
                  <a:txBody>
                    <a:bodyPr/>
                    <a:lstStyle/>
                    <a:p>
                      <a:pPr>
                        <a:lnSpc>
                          <a:spcPct val="107000"/>
                        </a:lnSpc>
                        <a:spcAft>
                          <a:spcPts val="0"/>
                        </a:spcAft>
                      </a:pPr>
                      <a:r>
                        <a:rPr lang="es-CO" sz="1300" dirty="0" smtClean="0">
                          <a:effectLst/>
                        </a:rPr>
                        <a:t>TANGIBILIDAD</a:t>
                      </a: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0,724</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0,817</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0,805</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89305253"/>
                  </a:ext>
                </a:extLst>
              </a:tr>
              <a:tr h="239802">
                <a:tc>
                  <a:txBody>
                    <a:bodyPr/>
                    <a:lstStyle/>
                    <a:p>
                      <a:pPr>
                        <a:lnSpc>
                          <a:spcPct val="107000"/>
                        </a:lnSpc>
                        <a:spcAft>
                          <a:spcPts val="0"/>
                        </a:spcAft>
                      </a:pPr>
                      <a:r>
                        <a:rPr lang="es-CO" sz="1300" dirty="0" smtClean="0">
                          <a:effectLst/>
                        </a:rPr>
                        <a:t>SEGURIDAD</a:t>
                      </a:r>
                      <a:endParaRPr lang="es-CO"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0,687</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0,807</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0,729</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02308770"/>
                  </a:ext>
                </a:extLst>
              </a:tr>
            </a:tbl>
          </a:graphicData>
        </a:graphic>
      </p:graphicFrame>
      <p:graphicFrame>
        <p:nvGraphicFramePr>
          <p:cNvPr id="11" name="Gráfico 10"/>
          <p:cNvGraphicFramePr/>
          <p:nvPr>
            <p:extLst>
              <p:ext uri="{D42A27DB-BD31-4B8C-83A1-F6EECF244321}">
                <p14:modId xmlns:p14="http://schemas.microsoft.com/office/powerpoint/2010/main" val="4057535600"/>
              </p:ext>
            </p:extLst>
          </p:nvPr>
        </p:nvGraphicFramePr>
        <p:xfrm>
          <a:off x="3239839" y="386861"/>
          <a:ext cx="8526585" cy="6471139"/>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p:cNvSpPr>
            <a:spLocks noGrp="1"/>
          </p:cNvSpPr>
          <p:nvPr>
            <p:ph type="sldNum" idx="12"/>
          </p:nvPr>
        </p:nvSpPr>
        <p:spPr/>
        <p:txBody>
          <a:bodyPr/>
          <a:lstStyle/>
          <a:p>
            <a:fld id="{00000000-1234-1234-1234-123412341234}" type="slidenum">
              <a:rPr lang="es-CO" smtClean="0"/>
              <a:pPr/>
              <a:t>32</a:t>
            </a:fld>
            <a:endParaRPr lang="es-CO"/>
          </a:p>
        </p:txBody>
      </p:sp>
    </p:spTree>
    <p:extLst>
      <p:ext uri="{BB962C8B-B14F-4D97-AF65-F5344CB8AC3E}">
        <p14:creationId xmlns:p14="http://schemas.microsoft.com/office/powerpoint/2010/main" val="259683667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0" y="2414407"/>
            <a:ext cx="3558029" cy="3499139"/>
          </a:xfrm>
          <a:prstGeom prst="rect">
            <a:avLst/>
          </a:prstGeom>
        </p:spPr>
        <p:txBody>
          <a:bodyPr spcFirstLastPara="1" vert="horz" wrap="square" lIns="121900" tIns="121900" rIns="121900" bIns="121900" rtlCol="0" anchor="t" anchorCtr="0">
            <a:noAutofit/>
          </a:bodyPr>
          <a:lstStyle/>
          <a:p>
            <a:pPr algn="ctr"/>
            <a:r>
              <a:rPr lang="es-CO" b="1" dirty="0" smtClean="0"/>
              <a:t/>
            </a:r>
            <a:br>
              <a:rPr lang="es-CO" b="1" dirty="0" smtClean="0"/>
            </a:br>
            <a:r>
              <a:rPr lang="es-CO" sz="3500" b="1" dirty="0" smtClean="0"/>
              <a:t>MATRIZ DE COMPONENTES CEC Y POSGRADO</a:t>
            </a:r>
            <a:endParaRPr sz="3500" b="1" dirty="0"/>
          </a:p>
        </p:txBody>
      </p:sp>
      <p:sp>
        <p:nvSpPr>
          <p:cNvPr id="3" name="Flecha arriba 2"/>
          <p:cNvSpPr/>
          <p:nvPr/>
        </p:nvSpPr>
        <p:spPr>
          <a:xfrm>
            <a:off x="1547446" y="2113750"/>
            <a:ext cx="661182" cy="601315"/>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aphicFrame>
        <p:nvGraphicFramePr>
          <p:cNvPr id="4" name="Tabla 3"/>
          <p:cNvGraphicFramePr>
            <a:graphicFrameLocks noGrp="1"/>
          </p:cNvGraphicFramePr>
          <p:nvPr>
            <p:extLst>
              <p:ext uri="{D42A27DB-BD31-4B8C-83A1-F6EECF244321}">
                <p14:modId xmlns:p14="http://schemas.microsoft.com/office/powerpoint/2010/main" val="781374750"/>
              </p:ext>
            </p:extLst>
          </p:nvPr>
        </p:nvGraphicFramePr>
        <p:xfrm>
          <a:off x="138760" y="390059"/>
          <a:ext cx="3823640" cy="1373023"/>
        </p:xfrm>
        <a:graphic>
          <a:graphicData uri="http://schemas.openxmlformats.org/drawingml/2006/table">
            <a:tbl>
              <a:tblPr firstRow="1" firstCol="1" bandRow="1">
                <a:tableStyleId>{10A1B5D5-9B99-4C35-A422-299274C87663}</a:tableStyleId>
              </a:tblPr>
              <a:tblGrid>
                <a:gridCol w="1481034">
                  <a:extLst>
                    <a:ext uri="{9D8B030D-6E8A-4147-A177-3AD203B41FA5}">
                      <a16:colId xmlns:a16="http://schemas.microsoft.com/office/drawing/2014/main" val="1539617968"/>
                    </a:ext>
                  </a:extLst>
                </a:gridCol>
                <a:gridCol w="1143205">
                  <a:extLst>
                    <a:ext uri="{9D8B030D-6E8A-4147-A177-3AD203B41FA5}">
                      <a16:colId xmlns:a16="http://schemas.microsoft.com/office/drawing/2014/main" val="4107121501"/>
                    </a:ext>
                  </a:extLst>
                </a:gridCol>
                <a:gridCol w="1199401">
                  <a:extLst>
                    <a:ext uri="{9D8B030D-6E8A-4147-A177-3AD203B41FA5}">
                      <a16:colId xmlns:a16="http://schemas.microsoft.com/office/drawing/2014/main" val="2155663188"/>
                    </a:ext>
                  </a:extLst>
                </a:gridCol>
              </a:tblGrid>
              <a:tr h="164793">
                <a:tc>
                  <a:txBody>
                    <a:bodyPr/>
                    <a:lstStyle/>
                    <a:p>
                      <a:pPr algn="ctr">
                        <a:lnSpc>
                          <a:spcPct val="107000"/>
                        </a:lnSpc>
                        <a:spcAft>
                          <a:spcPts val="0"/>
                        </a:spcAft>
                      </a:pPr>
                      <a:r>
                        <a:rPr lang="es-CO" sz="1400" dirty="0">
                          <a:effectLst/>
                        </a:rPr>
                        <a:t> </a:t>
                      </a:r>
                      <a:r>
                        <a:rPr lang="es-CO" sz="1400" dirty="0" smtClean="0">
                          <a:effectLst/>
                        </a:rPr>
                        <a:t>DIMENSION</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effectLst/>
                        </a:rPr>
                        <a:t>CEC</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POSGRADO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89918499"/>
                  </a:ext>
                </a:extLst>
              </a:tr>
              <a:tr h="231608">
                <a:tc>
                  <a:txBody>
                    <a:bodyPr/>
                    <a:lstStyle/>
                    <a:p>
                      <a:pPr>
                        <a:lnSpc>
                          <a:spcPct val="107000"/>
                        </a:lnSpc>
                        <a:spcAft>
                          <a:spcPts val="0"/>
                        </a:spcAft>
                      </a:pPr>
                      <a:r>
                        <a:rPr lang="es-CO" sz="1400" dirty="0" smtClean="0">
                          <a:effectLst/>
                        </a:rPr>
                        <a:t>CAP.</a:t>
                      </a:r>
                      <a:r>
                        <a:rPr lang="es-CO" sz="1400" baseline="0" dirty="0" smtClean="0">
                          <a:effectLst/>
                        </a:rPr>
                        <a:t> </a:t>
                      </a:r>
                      <a:r>
                        <a:rPr lang="es-CO" sz="1400" dirty="0" smtClean="0">
                          <a:effectLst/>
                        </a:rPr>
                        <a:t>DE </a:t>
                      </a:r>
                      <a:r>
                        <a:rPr lang="es-CO" sz="1400" dirty="0">
                          <a:effectLst/>
                        </a:rPr>
                        <a:t>RESPUESTA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effectLst/>
                        </a:rPr>
                        <a:t>0,93</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0,915</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45166539"/>
                  </a:ext>
                </a:extLst>
              </a:tr>
              <a:tr h="173273">
                <a:tc>
                  <a:txBody>
                    <a:bodyPr/>
                    <a:lstStyle/>
                    <a:p>
                      <a:pPr>
                        <a:lnSpc>
                          <a:spcPct val="107000"/>
                        </a:lnSpc>
                        <a:spcAft>
                          <a:spcPts val="0"/>
                        </a:spcAft>
                      </a:pPr>
                      <a:r>
                        <a:rPr lang="es-CO" sz="1400" dirty="0" smtClean="0">
                          <a:effectLst/>
                        </a:rPr>
                        <a:t>EMPATIA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effectLst/>
                        </a:rPr>
                        <a:t>0,928</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0,895</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9326739"/>
                  </a:ext>
                </a:extLst>
              </a:tr>
              <a:tr h="173273">
                <a:tc>
                  <a:txBody>
                    <a:bodyPr/>
                    <a:lstStyle/>
                    <a:p>
                      <a:pPr>
                        <a:lnSpc>
                          <a:spcPct val="107000"/>
                        </a:lnSpc>
                        <a:spcAft>
                          <a:spcPts val="0"/>
                        </a:spcAft>
                      </a:pPr>
                      <a:r>
                        <a:rPr lang="es-CO" sz="1400" dirty="0" smtClean="0">
                          <a:effectLst/>
                        </a:rPr>
                        <a:t> </a:t>
                      </a:r>
                      <a:r>
                        <a:rPr lang="es-CO" sz="1400" dirty="0">
                          <a:effectLst/>
                        </a:rPr>
                        <a:t>FIABILIDAD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effectLst/>
                        </a:rPr>
                        <a:t>0,898</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0,875</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77996843"/>
                  </a:ext>
                </a:extLst>
              </a:tr>
              <a:tr h="173273">
                <a:tc>
                  <a:txBody>
                    <a:bodyPr/>
                    <a:lstStyle/>
                    <a:p>
                      <a:pPr>
                        <a:lnSpc>
                          <a:spcPct val="107000"/>
                        </a:lnSpc>
                        <a:spcAft>
                          <a:spcPts val="0"/>
                        </a:spcAft>
                      </a:pPr>
                      <a:r>
                        <a:rPr lang="es-CO" sz="1400" dirty="0" smtClean="0">
                          <a:effectLst/>
                        </a:rPr>
                        <a:t>TANGIBILIDAD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effectLst/>
                        </a:rPr>
                        <a:t>0,861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a:effectLst/>
                        </a:rPr>
                        <a:t>0,799</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52903284"/>
                  </a:ext>
                </a:extLst>
              </a:tr>
              <a:tr h="173273">
                <a:tc>
                  <a:txBody>
                    <a:bodyPr/>
                    <a:lstStyle/>
                    <a:p>
                      <a:pPr>
                        <a:lnSpc>
                          <a:spcPct val="107000"/>
                        </a:lnSpc>
                        <a:spcAft>
                          <a:spcPts val="0"/>
                        </a:spcAft>
                      </a:pPr>
                      <a:r>
                        <a:rPr lang="es-CO" sz="1400" dirty="0" smtClean="0">
                          <a:effectLst/>
                        </a:rPr>
                        <a:t>SEGURIDAD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effectLst/>
                        </a:rPr>
                        <a:t>0,842</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400" dirty="0">
                          <a:effectLst/>
                        </a:rPr>
                        <a:t>0,785</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53908076"/>
                  </a:ext>
                </a:extLst>
              </a:tr>
            </a:tbl>
          </a:graphicData>
        </a:graphic>
      </p:graphicFrame>
      <p:graphicFrame>
        <p:nvGraphicFramePr>
          <p:cNvPr id="8" name="Gráfico 7"/>
          <p:cNvGraphicFramePr/>
          <p:nvPr>
            <p:extLst/>
          </p:nvPr>
        </p:nvGraphicFramePr>
        <p:xfrm>
          <a:off x="3285172" y="196388"/>
          <a:ext cx="8352646" cy="6550776"/>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p:cNvSpPr>
            <a:spLocks noGrp="1"/>
          </p:cNvSpPr>
          <p:nvPr>
            <p:ph type="sldNum" idx="12"/>
          </p:nvPr>
        </p:nvSpPr>
        <p:spPr/>
        <p:txBody>
          <a:bodyPr/>
          <a:lstStyle/>
          <a:p>
            <a:fld id="{00000000-1234-1234-1234-123412341234}" type="slidenum">
              <a:rPr lang="es-CO" smtClean="0"/>
              <a:pPr/>
              <a:t>33</a:t>
            </a:fld>
            <a:endParaRPr lang="es-CO"/>
          </a:p>
        </p:txBody>
      </p:sp>
    </p:spTree>
    <p:extLst>
      <p:ext uri="{BB962C8B-B14F-4D97-AF65-F5344CB8AC3E}">
        <p14:creationId xmlns:p14="http://schemas.microsoft.com/office/powerpoint/2010/main" val="33284213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Shape 210"/>
        <p:cNvGrpSpPr/>
        <p:nvPr/>
      </p:nvGrpSpPr>
      <p:grpSpPr>
        <a:xfrm>
          <a:off x="0" y="0"/>
          <a:ext cx="0" cy="0"/>
          <a:chOff x="0" y="0"/>
          <a:chExt cx="0" cy="0"/>
        </a:xfrm>
      </p:grpSpPr>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675370385"/>
              </p:ext>
            </p:extLst>
          </p:nvPr>
        </p:nvGraphicFramePr>
        <p:xfrm>
          <a:off x="3602182" y="1023600"/>
          <a:ext cx="8188035" cy="3230236"/>
        </p:xfrm>
        <a:graphic>
          <a:graphicData uri="http://schemas.openxmlformats.org/drawingml/2006/table">
            <a:tbl>
              <a:tblPr firstRow="1" firstCol="1" bandRow="1">
                <a:tableStyleId>{912C8C85-51F0-491E-9774-3900AFEF0FD7}</a:tableStyleId>
              </a:tblPr>
              <a:tblGrid>
                <a:gridCol w="2099831">
                  <a:extLst>
                    <a:ext uri="{9D8B030D-6E8A-4147-A177-3AD203B41FA5}">
                      <a16:colId xmlns:a16="http://schemas.microsoft.com/office/drawing/2014/main" val="3076864115"/>
                    </a:ext>
                  </a:extLst>
                </a:gridCol>
                <a:gridCol w="658449">
                  <a:extLst>
                    <a:ext uri="{9D8B030D-6E8A-4147-A177-3AD203B41FA5}">
                      <a16:colId xmlns:a16="http://schemas.microsoft.com/office/drawing/2014/main" val="3728290276"/>
                    </a:ext>
                  </a:extLst>
                </a:gridCol>
                <a:gridCol w="653537">
                  <a:extLst>
                    <a:ext uri="{9D8B030D-6E8A-4147-A177-3AD203B41FA5}">
                      <a16:colId xmlns:a16="http://schemas.microsoft.com/office/drawing/2014/main" val="2719041939"/>
                    </a:ext>
                  </a:extLst>
                </a:gridCol>
                <a:gridCol w="656812">
                  <a:extLst>
                    <a:ext uri="{9D8B030D-6E8A-4147-A177-3AD203B41FA5}">
                      <a16:colId xmlns:a16="http://schemas.microsoft.com/office/drawing/2014/main" val="542842840"/>
                    </a:ext>
                  </a:extLst>
                </a:gridCol>
                <a:gridCol w="656812">
                  <a:extLst>
                    <a:ext uri="{9D8B030D-6E8A-4147-A177-3AD203B41FA5}">
                      <a16:colId xmlns:a16="http://schemas.microsoft.com/office/drawing/2014/main" val="3775536181"/>
                    </a:ext>
                  </a:extLst>
                </a:gridCol>
                <a:gridCol w="656812">
                  <a:extLst>
                    <a:ext uri="{9D8B030D-6E8A-4147-A177-3AD203B41FA5}">
                      <a16:colId xmlns:a16="http://schemas.microsoft.com/office/drawing/2014/main" val="3605956150"/>
                    </a:ext>
                  </a:extLst>
                </a:gridCol>
                <a:gridCol w="656812">
                  <a:extLst>
                    <a:ext uri="{9D8B030D-6E8A-4147-A177-3AD203B41FA5}">
                      <a16:colId xmlns:a16="http://schemas.microsoft.com/office/drawing/2014/main" val="183950518"/>
                    </a:ext>
                  </a:extLst>
                </a:gridCol>
                <a:gridCol w="637157">
                  <a:extLst>
                    <a:ext uri="{9D8B030D-6E8A-4147-A177-3AD203B41FA5}">
                      <a16:colId xmlns:a16="http://schemas.microsoft.com/office/drawing/2014/main" val="4140383286"/>
                    </a:ext>
                  </a:extLst>
                </a:gridCol>
                <a:gridCol w="676467">
                  <a:extLst>
                    <a:ext uri="{9D8B030D-6E8A-4147-A177-3AD203B41FA5}">
                      <a16:colId xmlns:a16="http://schemas.microsoft.com/office/drawing/2014/main" val="522151680"/>
                    </a:ext>
                  </a:extLst>
                </a:gridCol>
                <a:gridCol w="835346">
                  <a:extLst>
                    <a:ext uri="{9D8B030D-6E8A-4147-A177-3AD203B41FA5}">
                      <a16:colId xmlns:a16="http://schemas.microsoft.com/office/drawing/2014/main" val="73224632"/>
                    </a:ext>
                  </a:extLst>
                </a:gridCol>
              </a:tblGrid>
              <a:tr h="255885">
                <a:tc gridSpan="5">
                  <a:txBody>
                    <a:bodyPr/>
                    <a:lstStyle/>
                    <a:p>
                      <a:pPr algn="ctr">
                        <a:lnSpc>
                          <a:spcPct val="107000"/>
                        </a:lnSpc>
                        <a:spcAft>
                          <a:spcPts val="0"/>
                        </a:spcAft>
                      </a:pPr>
                      <a:r>
                        <a:rPr lang="es-CO" sz="1600" dirty="0" smtClean="0">
                          <a:effectLst/>
                        </a:rPr>
                        <a:t>GRADO</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a:lnSpc>
                          <a:spcPct val="107000"/>
                        </a:lnSpc>
                        <a:spcAft>
                          <a:spcPts val="0"/>
                        </a:spcAft>
                      </a:pPr>
                      <a:r>
                        <a:rPr lang="es-CO" sz="1600">
                          <a:effectLst/>
                        </a:rPr>
                        <a:t>IDIOMAS</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rowSpan="2">
                  <a:txBody>
                    <a:bodyPr/>
                    <a:lstStyle/>
                    <a:p>
                      <a:pPr marL="71755" marR="71755" algn="ctr">
                        <a:lnSpc>
                          <a:spcPct val="107000"/>
                        </a:lnSpc>
                        <a:spcAft>
                          <a:spcPts val="0"/>
                        </a:spcAft>
                      </a:pPr>
                      <a:r>
                        <a:rPr lang="es-CO" sz="1600">
                          <a:effectLst/>
                        </a:rPr>
                        <a:t>CEC</a:t>
                      </a:r>
                      <a:endParaRPr lang="es-CO" sz="1600">
                        <a:effectLst/>
                        <a:latin typeface="+mj-lt"/>
                        <a:ea typeface="Calibri" panose="020F0502020204030204" pitchFamily="34" charset="0"/>
                        <a:cs typeface="Times New Roman" panose="02020603050405020304" pitchFamily="18" charset="0"/>
                      </a:endParaRPr>
                    </a:p>
                  </a:txBody>
                  <a:tcPr marL="44450" marR="44450" marT="0" marB="0" vert="vert" anchor="ctr"/>
                </a:tc>
                <a:tc rowSpan="2">
                  <a:txBody>
                    <a:bodyPr/>
                    <a:lstStyle/>
                    <a:p>
                      <a:pPr marL="71755" marR="71755" algn="ctr">
                        <a:lnSpc>
                          <a:spcPct val="107000"/>
                        </a:lnSpc>
                        <a:spcAft>
                          <a:spcPts val="0"/>
                        </a:spcAft>
                      </a:pPr>
                      <a:r>
                        <a:rPr lang="es-CO" sz="1600">
                          <a:effectLst/>
                        </a:rPr>
                        <a:t>POSGRADO</a:t>
                      </a:r>
                      <a:endParaRPr lang="es-CO" sz="1600">
                        <a:effectLst/>
                        <a:latin typeface="+mj-lt"/>
                        <a:ea typeface="Calibri" panose="020F0502020204030204" pitchFamily="34" charset="0"/>
                        <a:cs typeface="Times New Roman" panose="02020603050405020304" pitchFamily="18" charset="0"/>
                      </a:endParaRPr>
                    </a:p>
                  </a:txBody>
                  <a:tcPr marL="44450" marR="44450" marT="0" marB="0" vert="vert" anchor="ctr"/>
                </a:tc>
                <a:extLst>
                  <a:ext uri="{0D108BD9-81ED-4DB2-BD59-A6C34878D82A}">
                    <a16:rowId xmlns:a16="http://schemas.microsoft.com/office/drawing/2014/main" val="2833421981"/>
                  </a:ext>
                </a:extLst>
              </a:tr>
              <a:tr h="1403783">
                <a:tc>
                  <a:txBody>
                    <a:bodyPr/>
                    <a:lstStyle/>
                    <a:p>
                      <a:pPr algn="ctr">
                        <a:lnSpc>
                          <a:spcPct val="107000"/>
                        </a:lnSpc>
                        <a:spcAft>
                          <a:spcPts val="0"/>
                        </a:spcAft>
                      </a:pPr>
                      <a:r>
                        <a:rPr lang="es-CO" sz="1600">
                          <a:effectLst/>
                        </a:rPr>
                        <a:t>DIMENSION DE CALIDAD</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71755" marR="71755" algn="ctr">
                        <a:lnSpc>
                          <a:spcPct val="107000"/>
                        </a:lnSpc>
                        <a:spcAft>
                          <a:spcPts val="0"/>
                        </a:spcAft>
                      </a:pPr>
                      <a:r>
                        <a:rPr lang="es-CO" sz="1600">
                          <a:effectLst/>
                        </a:rPr>
                        <a:t>SANGOLQUI</a:t>
                      </a:r>
                      <a:endParaRPr lang="es-CO" sz="1600">
                        <a:effectLst/>
                        <a:latin typeface="+mj-lt"/>
                        <a:ea typeface="Calibri" panose="020F0502020204030204" pitchFamily="34" charset="0"/>
                        <a:cs typeface="Times New Roman" panose="02020603050405020304" pitchFamily="18" charset="0"/>
                      </a:endParaRPr>
                    </a:p>
                  </a:txBody>
                  <a:tcPr marL="44450" marR="44450" marT="0" marB="0" vert="vert" anchor="b"/>
                </a:tc>
                <a:tc>
                  <a:txBody>
                    <a:bodyPr/>
                    <a:lstStyle/>
                    <a:p>
                      <a:pPr marL="71755" marR="71755" algn="ctr">
                        <a:lnSpc>
                          <a:spcPct val="107000"/>
                        </a:lnSpc>
                        <a:spcAft>
                          <a:spcPts val="0"/>
                        </a:spcAft>
                      </a:pPr>
                      <a:r>
                        <a:rPr lang="es-CO" sz="1600">
                          <a:effectLst/>
                        </a:rPr>
                        <a:t>SANTO DOMINGO</a:t>
                      </a:r>
                      <a:endParaRPr lang="es-CO" sz="1600">
                        <a:effectLst/>
                        <a:latin typeface="+mj-lt"/>
                        <a:ea typeface="Calibri" panose="020F0502020204030204" pitchFamily="34" charset="0"/>
                        <a:cs typeface="Times New Roman" panose="02020603050405020304" pitchFamily="18" charset="0"/>
                      </a:endParaRPr>
                    </a:p>
                  </a:txBody>
                  <a:tcPr marL="44450" marR="44450" marT="0" marB="0" vert="vert" anchor="b"/>
                </a:tc>
                <a:tc>
                  <a:txBody>
                    <a:bodyPr/>
                    <a:lstStyle/>
                    <a:p>
                      <a:pPr marL="71755" marR="71755" algn="ctr">
                        <a:lnSpc>
                          <a:spcPct val="107000"/>
                        </a:lnSpc>
                        <a:spcAft>
                          <a:spcPts val="0"/>
                        </a:spcAft>
                      </a:pPr>
                      <a:r>
                        <a:rPr lang="es-CO" sz="1600" dirty="0">
                          <a:effectLst/>
                        </a:rPr>
                        <a:t>IASA I</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vert="vert" anchor="b"/>
                </a:tc>
                <a:tc>
                  <a:txBody>
                    <a:bodyPr/>
                    <a:lstStyle/>
                    <a:p>
                      <a:pPr marL="71755" marR="71755" algn="ctr">
                        <a:lnSpc>
                          <a:spcPct val="107000"/>
                        </a:lnSpc>
                        <a:spcAft>
                          <a:spcPts val="0"/>
                        </a:spcAft>
                      </a:pPr>
                      <a:r>
                        <a:rPr lang="es-CO" sz="1600" dirty="0">
                          <a:effectLst/>
                        </a:rPr>
                        <a:t>LATACUNGA</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vert="vert" anchor="b"/>
                </a:tc>
                <a:tc>
                  <a:txBody>
                    <a:bodyPr/>
                    <a:lstStyle/>
                    <a:p>
                      <a:pPr marL="71755" marR="71755" algn="ctr">
                        <a:lnSpc>
                          <a:spcPct val="107000"/>
                        </a:lnSpc>
                        <a:spcAft>
                          <a:spcPts val="0"/>
                        </a:spcAft>
                      </a:pPr>
                      <a:r>
                        <a:rPr lang="es-CO" sz="1600" dirty="0">
                          <a:effectLst/>
                        </a:rPr>
                        <a:t>SANGOLQUI</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vert="vert" anchor="b"/>
                </a:tc>
                <a:tc>
                  <a:txBody>
                    <a:bodyPr/>
                    <a:lstStyle/>
                    <a:p>
                      <a:pPr marL="71755" marR="71755" algn="ctr">
                        <a:lnSpc>
                          <a:spcPct val="107000"/>
                        </a:lnSpc>
                        <a:spcAft>
                          <a:spcPts val="0"/>
                        </a:spcAft>
                      </a:pPr>
                      <a:r>
                        <a:rPr lang="es-CO" sz="1600" dirty="0">
                          <a:effectLst/>
                        </a:rPr>
                        <a:t>EL INCA</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vert="vert" anchor="ctr"/>
                </a:tc>
                <a:tc>
                  <a:txBody>
                    <a:bodyPr/>
                    <a:lstStyle/>
                    <a:p>
                      <a:pPr marL="71755" marR="71755" algn="ctr">
                        <a:lnSpc>
                          <a:spcPct val="107000"/>
                        </a:lnSpc>
                        <a:spcAft>
                          <a:spcPts val="0"/>
                        </a:spcAft>
                      </a:pPr>
                      <a:r>
                        <a:rPr lang="es-CO" sz="1600" dirty="0">
                          <a:effectLst/>
                        </a:rPr>
                        <a:t>LATACUNGA</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vert="vert" anchor="b"/>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146503826"/>
                  </a:ext>
                </a:extLst>
              </a:tr>
              <a:tr h="255885">
                <a:tc>
                  <a:txBody>
                    <a:bodyPr/>
                    <a:lstStyle/>
                    <a:p>
                      <a:pPr>
                        <a:lnSpc>
                          <a:spcPct val="107000"/>
                        </a:lnSpc>
                        <a:spcAft>
                          <a:spcPts val="0"/>
                        </a:spcAft>
                      </a:pPr>
                      <a:r>
                        <a:rPr lang="es-CO" sz="1600">
                          <a:effectLst/>
                        </a:rPr>
                        <a:t>TANGIBILIDAD</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600">
                          <a:effectLst/>
                        </a:rPr>
                        <a:t>0,210</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0,211</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0,220</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0,218</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0,214</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0,224</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0,207</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effectLst/>
                        </a:rPr>
                        <a:t>0,216</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0,219</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07671232"/>
                  </a:ext>
                </a:extLst>
              </a:tr>
              <a:tr h="338717">
                <a:tc>
                  <a:txBody>
                    <a:bodyPr/>
                    <a:lstStyle/>
                    <a:p>
                      <a:pPr>
                        <a:lnSpc>
                          <a:spcPct val="107000"/>
                        </a:lnSpc>
                        <a:spcAft>
                          <a:spcPts val="0"/>
                        </a:spcAft>
                      </a:pPr>
                      <a:r>
                        <a:rPr lang="es-CO" sz="1600">
                          <a:effectLst/>
                        </a:rPr>
                        <a:t>CAPACIDAD DE RESPUESTA</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600">
                          <a:effectLst/>
                        </a:rPr>
                        <a:t>0,257</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0,252</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0,241</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0,251</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0,26</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0,235</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0,243</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effectLst/>
                        </a:rPr>
                        <a:t>0,233</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0,25</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02179862"/>
                  </a:ext>
                </a:extLst>
              </a:tr>
              <a:tr h="255885">
                <a:tc>
                  <a:txBody>
                    <a:bodyPr/>
                    <a:lstStyle/>
                    <a:p>
                      <a:pPr>
                        <a:lnSpc>
                          <a:spcPct val="107000"/>
                        </a:lnSpc>
                        <a:spcAft>
                          <a:spcPts val="0"/>
                        </a:spcAft>
                      </a:pPr>
                      <a:r>
                        <a:rPr lang="es-CO" sz="1600">
                          <a:effectLst/>
                        </a:rPr>
                        <a:t>FIABILIDAD</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600">
                          <a:effectLst/>
                        </a:rPr>
                        <a:t>0,250</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0,25</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0,239</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0,232</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0,273</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0,255</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0,263</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0,226</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effectLst/>
                        </a:rPr>
                        <a:t>0,245</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87991513"/>
                  </a:ext>
                </a:extLst>
              </a:tr>
              <a:tr h="255885">
                <a:tc>
                  <a:txBody>
                    <a:bodyPr/>
                    <a:lstStyle/>
                    <a:p>
                      <a:pPr>
                        <a:lnSpc>
                          <a:spcPct val="107000"/>
                        </a:lnSpc>
                        <a:spcAft>
                          <a:spcPts val="0"/>
                        </a:spcAft>
                      </a:pPr>
                      <a:r>
                        <a:rPr lang="es-CO" sz="1600">
                          <a:effectLst/>
                        </a:rPr>
                        <a:t>SEGURIDAD</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600">
                          <a:effectLst/>
                        </a:rPr>
                        <a:t>0,209</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0,202</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0,228</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0,203</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0,221</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0,246</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0,233</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effectLst/>
                        </a:rPr>
                        <a:t>0,215</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6326070"/>
                  </a:ext>
                </a:extLst>
              </a:tr>
              <a:tr h="255885">
                <a:tc>
                  <a:txBody>
                    <a:bodyPr/>
                    <a:lstStyle/>
                    <a:p>
                      <a:pPr>
                        <a:lnSpc>
                          <a:spcPct val="107000"/>
                        </a:lnSpc>
                        <a:spcAft>
                          <a:spcPts val="0"/>
                        </a:spcAft>
                      </a:pPr>
                      <a:r>
                        <a:rPr lang="es-CO" sz="1600" dirty="0">
                          <a:effectLst/>
                        </a:rPr>
                        <a:t>EMPATIA</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600">
                          <a:effectLst/>
                        </a:rPr>
                        <a:t>0,253</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0,246</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0,238</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0,253</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0,258</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0,234</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0,229</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a:effectLst/>
                        </a:rPr>
                        <a:t>0,211</a:t>
                      </a:r>
                      <a:endParaRPr lang="es-CO" sz="16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O" sz="1600" dirty="0">
                          <a:effectLst/>
                        </a:rPr>
                        <a:t>0,239</a:t>
                      </a:r>
                      <a:endParaRPr lang="es-CO" sz="16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48655284"/>
                  </a:ext>
                </a:extLst>
              </a:tr>
            </a:tbl>
          </a:graphicData>
        </a:graphic>
      </p:graphicFrame>
      <p:sp>
        <p:nvSpPr>
          <p:cNvPr id="8" name="Título 1">
            <a:extLst>
              <a:ext uri="{FF2B5EF4-FFF2-40B4-BE49-F238E27FC236}">
                <a16:creationId xmlns:a16="http://schemas.microsoft.com/office/drawing/2014/main" id="{9360CC1C-6CC7-4FAD-84B5-ED2091CDE552}"/>
              </a:ext>
            </a:extLst>
          </p:cNvPr>
          <p:cNvSpPr txBox="1">
            <a:spLocks/>
          </p:cNvSpPr>
          <p:nvPr/>
        </p:nvSpPr>
        <p:spPr>
          <a:xfrm>
            <a:off x="209135" y="1704106"/>
            <a:ext cx="3074392" cy="300643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ctr"/>
            <a:r>
              <a:rPr lang="es-EC" sz="2800" b="1" dirty="0" smtClean="0">
                <a:solidFill>
                  <a:schemeClr val="tx1"/>
                </a:solidFill>
                <a:latin typeface="Nunito Sans" panose="020B0604020202020204" charset="0"/>
                <a:cs typeface="Times New Roman" panose="02020603050405020304" pitchFamily="18" charset="0"/>
              </a:rPr>
              <a:t>MATRIZ DE COEFICIENTES  PUNTUACIÓN DE COMPONENTES</a:t>
            </a:r>
            <a:endParaRPr lang="es-EC" sz="2800" b="1" dirty="0">
              <a:solidFill>
                <a:schemeClr val="tx1"/>
              </a:solidFill>
              <a:latin typeface="Nunito Sans" panose="020B0604020202020204" charset="0"/>
              <a:cs typeface="Times New Roman" panose="02020603050405020304" pitchFamily="18" charset="0"/>
            </a:endParaRPr>
          </a:p>
        </p:txBody>
      </p:sp>
      <p:sp>
        <p:nvSpPr>
          <p:cNvPr id="5" name="CuadroTexto 4"/>
          <p:cNvSpPr txBox="1"/>
          <p:nvPr/>
        </p:nvSpPr>
        <p:spPr>
          <a:xfrm>
            <a:off x="3602182" y="4710545"/>
            <a:ext cx="8188035" cy="14773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rgbClr val="FFFFFF"/>
            </a:solidFill>
          </a:ln>
        </p:spPr>
        <p:txBody>
          <a:bodyPr wrap="square" rtlCol="0">
            <a:spAutoFit/>
          </a:bodyPr>
          <a:lstStyle/>
          <a:p>
            <a:pPr algn="just"/>
            <a:r>
              <a:rPr lang="es-CO" dirty="0">
                <a:latin typeface="+mj-lt"/>
              </a:rPr>
              <a:t>E</a:t>
            </a:r>
            <a:r>
              <a:rPr lang="es-CO" dirty="0" smtClean="0">
                <a:latin typeface="+mj-lt"/>
              </a:rPr>
              <a:t>s </a:t>
            </a:r>
            <a:r>
              <a:rPr lang="es-CO" dirty="0">
                <a:latin typeface="+mj-lt"/>
              </a:rPr>
              <a:t>así como un caso particular de un estudiante </a:t>
            </a:r>
            <a:r>
              <a:rPr lang="es-CO" dirty="0" smtClean="0">
                <a:latin typeface="+mj-lt"/>
              </a:rPr>
              <a:t>de grado </a:t>
            </a:r>
            <a:r>
              <a:rPr lang="es-CO" dirty="0">
                <a:latin typeface="+mj-lt"/>
              </a:rPr>
              <a:t>de Sangolquí con alto puntaje se le atribuye a la alta importancia que para él son las dimensiones de capacidad de respuesta, fiabilidad y empatía. Con cambios marginales de 0.257, 0.250 y 0.253, respectivamente.</a:t>
            </a:r>
          </a:p>
          <a:p>
            <a:endParaRPr lang="es-CO" dirty="0"/>
          </a:p>
        </p:txBody>
      </p:sp>
      <p:sp>
        <p:nvSpPr>
          <p:cNvPr id="3" name="Marcador de número de diapositiva 2"/>
          <p:cNvSpPr>
            <a:spLocks noGrp="1"/>
          </p:cNvSpPr>
          <p:nvPr>
            <p:ph type="sldNum" idx="12"/>
          </p:nvPr>
        </p:nvSpPr>
        <p:spPr/>
        <p:txBody>
          <a:bodyPr/>
          <a:lstStyle/>
          <a:p>
            <a:fld id="{00000000-1234-1234-1234-123412341234}" type="slidenum">
              <a:rPr lang="es-CO" smtClean="0"/>
              <a:pPr/>
              <a:t>34</a:t>
            </a:fld>
            <a:endParaRPr lang="es-CO"/>
          </a:p>
        </p:txBody>
      </p:sp>
    </p:spTree>
    <p:extLst>
      <p:ext uri="{BB962C8B-B14F-4D97-AF65-F5344CB8AC3E}">
        <p14:creationId xmlns:p14="http://schemas.microsoft.com/office/powerpoint/2010/main" val="28561407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45311136"/>
              </p:ext>
            </p:extLst>
          </p:nvPr>
        </p:nvGraphicFramePr>
        <p:xfrm>
          <a:off x="96983" y="1592692"/>
          <a:ext cx="11984181" cy="3214834"/>
        </p:xfrm>
        <a:graphic>
          <a:graphicData uri="http://schemas.openxmlformats.org/drawingml/2006/table">
            <a:tbl>
              <a:tblPr firstRow="1" firstCol="1" bandRow="1">
                <a:tableStyleId>{10A1B5D5-9B99-4C35-A422-299274C87663}</a:tableStyleId>
              </a:tblPr>
              <a:tblGrid>
                <a:gridCol w="733721">
                  <a:extLst>
                    <a:ext uri="{9D8B030D-6E8A-4147-A177-3AD203B41FA5}">
                      <a16:colId xmlns:a16="http://schemas.microsoft.com/office/drawing/2014/main" val="2654325239"/>
                    </a:ext>
                  </a:extLst>
                </a:gridCol>
                <a:gridCol w="1179716">
                  <a:extLst>
                    <a:ext uri="{9D8B030D-6E8A-4147-A177-3AD203B41FA5}">
                      <a16:colId xmlns:a16="http://schemas.microsoft.com/office/drawing/2014/main" val="1264030422"/>
                    </a:ext>
                  </a:extLst>
                </a:gridCol>
                <a:gridCol w="1035849">
                  <a:extLst>
                    <a:ext uri="{9D8B030D-6E8A-4147-A177-3AD203B41FA5}">
                      <a16:colId xmlns:a16="http://schemas.microsoft.com/office/drawing/2014/main" val="3117954399"/>
                    </a:ext>
                  </a:extLst>
                </a:gridCol>
                <a:gridCol w="1007075">
                  <a:extLst>
                    <a:ext uri="{9D8B030D-6E8A-4147-A177-3AD203B41FA5}">
                      <a16:colId xmlns:a16="http://schemas.microsoft.com/office/drawing/2014/main" val="941660374"/>
                    </a:ext>
                  </a:extLst>
                </a:gridCol>
                <a:gridCol w="1107782">
                  <a:extLst>
                    <a:ext uri="{9D8B030D-6E8A-4147-A177-3AD203B41FA5}">
                      <a16:colId xmlns:a16="http://schemas.microsoft.com/office/drawing/2014/main" val="313476821"/>
                    </a:ext>
                  </a:extLst>
                </a:gridCol>
                <a:gridCol w="973489">
                  <a:extLst>
                    <a:ext uri="{9D8B030D-6E8A-4147-A177-3AD203B41FA5}">
                      <a16:colId xmlns:a16="http://schemas.microsoft.com/office/drawing/2014/main" val="1266884277"/>
                    </a:ext>
                  </a:extLst>
                </a:gridCol>
                <a:gridCol w="956337">
                  <a:extLst>
                    <a:ext uri="{9D8B030D-6E8A-4147-A177-3AD203B41FA5}">
                      <a16:colId xmlns:a16="http://schemas.microsoft.com/office/drawing/2014/main" val="3973330130"/>
                    </a:ext>
                  </a:extLst>
                </a:gridCol>
                <a:gridCol w="956337">
                  <a:extLst>
                    <a:ext uri="{9D8B030D-6E8A-4147-A177-3AD203B41FA5}">
                      <a16:colId xmlns:a16="http://schemas.microsoft.com/office/drawing/2014/main" val="1236429726"/>
                    </a:ext>
                  </a:extLst>
                </a:gridCol>
                <a:gridCol w="1231974">
                  <a:extLst>
                    <a:ext uri="{9D8B030D-6E8A-4147-A177-3AD203B41FA5}">
                      <a16:colId xmlns:a16="http://schemas.microsoft.com/office/drawing/2014/main" val="3417268280"/>
                    </a:ext>
                  </a:extLst>
                </a:gridCol>
                <a:gridCol w="1061102">
                  <a:extLst>
                    <a:ext uri="{9D8B030D-6E8A-4147-A177-3AD203B41FA5}">
                      <a16:colId xmlns:a16="http://schemas.microsoft.com/office/drawing/2014/main" val="423876340"/>
                    </a:ext>
                  </a:extLst>
                </a:gridCol>
                <a:gridCol w="1050235">
                  <a:extLst>
                    <a:ext uri="{9D8B030D-6E8A-4147-A177-3AD203B41FA5}">
                      <a16:colId xmlns:a16="http://schemas.microsoft.com/office/drawing/2014/main" val="1586976998"/>
                    </a:ext>
                  </a:extLst>
                </a:gridCol>
                <a:gridCol w="690564">
                  <a:extLst>
                    <a:ext uri="{9D8B030D-6E8A-4147-A177-3AD203B41FA5}">
                      <a16:colId xmlns:a16="http://schemas.microsoft.com/office/drawing/2014/main" val="3798718378"/>
                    </a:ext>
                  </a:extLst>
                </a:gridCol>
              </a:tblGrid>
              <a:tr h="454179">
                <a:tc gridSpan="3">
                  <a:txBody>
                    <a:bodyPr/>
                    <a:lstStyle/>
                    <a:p>
                      <a:pPr algn="ctr">
                        <a:lnSpc>
                          <a:spcPct val="107000"/>
                        </a:lnSpc>
                        <a:spcAft>
                          <a:spcPts val="0"/>
                        </a:spcAft>
                      </a:pPr>
                      <a:r>
                        <a:rPr lang="es-CO" sz="1400" dirty="0">
                          <a:solidFill>
                            <a:schemeClr val="tx1"/>
                          </a:solidFill>
                          <a:effectLst/>
                        </a:rPr>
                        <a:t>Correlaciones</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tc gridSpan="4">
                  <a:txBody>
                    <a:bodyPr/>
                    <a:lstStyle/>
                    <a:p>
                      <a:pPr algn="ctr">
                        <a:lnSpc>
                          <a:spcPct val="107000"/>
                        </a:lnSpc>
                        <a:spcAft>
                          <a:spcPts val="0"/>
                        </a:spcAft>
                      </a:pPr>
                      <a:r>
                        <a:rPr lang="es-CO" sz="1400" dirty="0">
                          <a:solidFill>
                            <a:schemeClr val="tx1"/>
                          </a:solidFill>
                          <a:effectLst/>
                        </a:rPr>
                        <a:t>PREGRADO</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a:lnSpc>
                          <a:spcPct val="107000"/>
                        </a:lnSpc>
                        <a:spcAft>
                          <a:spcPts val="0"/>
                        </a:spcAft>
                      </a:pPr>
                      <a:r>
                        <a:rPr lang="es-CO" sz="1400">
                          <a:solidFill>
                            <a:schemeClr val="tx1"/>
                          </a:solidFill>
                          <a:effectLst/>
                        </a:rPr>
                        <a:t>IDIOMAS</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tc>
                  <a:txBody>
                    <a:bodyPr/>
                    <a:lstStyle/>
                    <a:p>
                      <a:pPr algn="ctr">
                        <a:lnSpc>
                          <a:spcPct val="107000"/>
                        </a:lnSpc>
                        <a:spcAft>
                          <a:spcPts val="0"/>
                        </a:spcAft>
                      </a:pPr>
                      <a:r>
                        <a:rPr lang="es-CO" sz="1400">
                          <a:solidFill>
                            <a:schemeClr val="tx1"/>
                          </a:solidFill>
                          <a:effectLst/>
                        </a:rPr>
                        <a:t>CEC</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O" sz="1400">
                          <a:solidFill>
                            <a:schemeClr val="tx1"/>
                          </a:solidFill>
                          <a:effectLst/>
                        </a:rPr>
                        <a:t>POSGRADO</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34412574"/>
                  </a:ext>
                </a:extLst>
              </a:tr>
              <a:tr h="1615301">
                <a:tc gridSpan="3">
                  <a:txBody>
                    <a:bodyPr/>
                    <a:lstStyle/>
                    <a:p>
                      <a:pPr>
                        <a:lnSpc>
                          <a:spcPct val="107000"/>
                        </a:lnSpc>
                        <a:spcAft>
                          <a:spcPts val="0"/>
                        </a:spcAft>
                      </a:pPr>
                      <a:r>
                        <a:rPr lang="es-CO" sz="1400" dirty="0">
                          <a:solidFill>
                            <a:schemeClr val="tx1"/>
                          </a:solidFill>
                          <a:effectLst/>
                        </a:rPr>
                        <a:t> </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tc hMerge="1">
                  <a:txBody>
                    <a:bodyPr/>
                    <a:lstStyle/>
                    <a:p>
                      <a:endParaRPr lang="es-CO"/>
                    </a:p>
                  </a:txBody>
                  <a:tcPr/>
                </a:tc>
                <a:tc>
                  <a:txBody>
                    <a:bodyPr/>
                    <a:lstStyle/>
                    <a:p>
                      <a:pPr algn="ctr">
                        <a:lnSpc>
                          <a:spcPct val="107000"/>
                        </a:lnSpc>
                        <a:spcAft>
                          <a:spcPts val="0"/>
                        </a:spcAft>
                      </a:pPr>
                      <a:r>
                        <a:rPr lang="es-CO" sz="1400" dirty="0">
                          <a:solidFill>
                            <a:schemeClr val="tx1"/>
                          </a:solidFill>
                          <a:effectLst/>
                        </a:rPr>
                        <a:t>Índice de Satisfacción Pregrado Latacunga</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O" sz="1400" dirty="0">
                          <a:solidFill>
                            <a:schemeClr val="tx1"/>
                          </a:solidFill>
                          <a:effectLst/>
                        </a:rPr>
                        <a:t>Índice de Satisfacción Pregrado </a:t>
                      </a:r>
                      <a:r>
                        <a:rPr lang="es-CO" sz="1400" dirty="0" smtClean="0">
                          <a:solidFill>
                            <a:schemeClr val="tx1"/>
                          </a:solidFill>
                          <a:effectLst/>
                        </a:rPr>
                        <a:t>Sangolquí</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O" sz="1400" dirty="0">
                          <a:solidFill>
                            <a:schemeClr val="tx1"/>
                          </a:solidFill>
                          <a:effectLst/>
                        </a:rPr>
                        <a:t>Índice Satisfacción Pregrado Santo Domingo</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O" sz="1400" dirty="0">
                          <a:solidFill>
                            <a:schemeClr val="tx1"/>
                          </a:solidFill>
                          <a:effectLst/>
                        </a:rPr>
                        <a:t>Índice Satisfacción IASA I</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O" sz="1400" dirty="0">
                          <a:solidFill>
                            <a:schemeClr val="tx1"/>
                          </a:solidFill>
                          <a:effectLst/>
                        </a:rPr>
                        <a:t>Índice Satisfacción Idiomas</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O" sz="1400">
                          <a:solidFill>
                            <a:schemeClr val="tx1"/>
                          </a:solidFill>
                          <a:effectLst/>
                        </a:rPr>
                        <a:t>Índice Satisfacción Idiomas Sangolqui</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O" sz="1400">
                          <a:solidFill>
                            <a:schemeClr val="tx1"/>
                          </a:solidFill>
                          <a:effectLst/>
                        </a:rPr>
                        <a:t>Índice Satisfacción Idiomas Latacunga</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O" sz="1400">
                          <a:solidFill>
                            <a:schemeClr val="tx1"/>
                          </a:solidFill>
                          <a:effectLst/>
                        </a:rPr>
                        <a:t>Índice de Satisfacción CEC</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O" sz="1400">
                          <a:solidFill>
                            <a:schemeClr val="tx1"/>
                          </a:solidFill>
                          <a:effectLst/>
                        </a:rPr>
                        <a:t>Índice Satisfacción Posgrado</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286306188"/>
                  </a:ext>
                </a:extLst>
              </a:tr>
              <a:tr h="686403">
                <a:tc rowSpan="2">
                  <a:txBody>
                    <a:bodyPr/>
                    <a:lstStyle/>
                    <a:p>
                      <a:pPr>
                        <a:lnSpc>
                          <a:spcPct val="107000"/>
                        </a:lnSpc>
                        <a:spcAft>
                          <a:spcPts val="0"/>
                        </a:spcAft>
                      </a:pPr>
                      <a:r>
                        <a:rPr lang="es-CO" sz="1050" dirty="0">
                          <a:effectLst/>
                        </a:rPr>
                        <a:t>Rho de </a:t>
                      </a:r>
                      <a:r>
                        <a:rPr lang="es-CO" sz="1050" dirty="0" err="1">
                          <a:effectLst/>
                        </a:rPr>
                        <a:t>Spearman</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rowSpan="2">
                  <a:txBody>
                    <a:bodyPr/>
                    <a:lstStyle/>
                    <a:p>
                      <a:pPr>
                        <a:lnSpc>
                          <a:spcPct val="107000"/>
                        </a:lnSpc>
                        <a:spcAft>
                          <a:spcPts val="0"/>
                        </a:spcAft>
                      </a:pPr>
                      <a:r>
                        <a:rPr lang="es-CO" sz="1400">
                          <a:solidFill>
                            <a:schemeClr val="tx1"/>
                          </a:solidFill>
                          <a:effectLst/>
                        </a:rPr>
                        <a:t>CALIFICACION GENERAL ESPE</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es-CO" sz="1400">
                          <a:solidFill>
                            <a:schemeClr val="tx1"/>
                          </a:solidFill>
                          <a:effectLst/>
                        </a:rPr>
                        <a:t>Coeficiente de correlación</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es-CO" sz="1400" dirty="0">
                          <a:solidFill>
                            <a:schemeClr val="tx1"/>
                          </a:solidFill>
                          <a:effectLst/>
                        </a:rPr>
                        <a:t>,661</a:t>
                      </a:r>
                      <a:r>
                        <a:rPr lang="es-CO" sz="1400" baseline="30000" dirty="0">
                          <a:solidFill>
                            <a:schemeClr val="tx1"/>
                          </a:solidFill>
                          <a:effectLst/>
                        </a:rPr>
                        <a:t>**</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a:solidFill>
                            <a:schemeClr val="tx1"/>
                          </a:solidFill>
                          <a:effectLst/>
                        </a:rPr>
                        <a:t>,631</a:t>
                      </a:r>
                      <a:r>
                        <a:rPr lang="es-CO" sz="1400" baseline="30000">
                          <a:solidFill>
                            <a:schemeClr val="tx1"/>
                          </a:solidFill>
                          <a:effectLst/>
                        </a:rPr>
                        <a:t>**</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a:solidFill>
                            <a:schemeClr val="tx1"/>
                          </a:solidFill>
                          <a:effectLst/>
                        </a:rPr>
                        <a:t>,549</a:t>
                      </a:r>
                      <a:r>
                        <a:rPr lang="es-CO" sz="1400" baseline="30000">
                          <a:solidFill>
                            <a:schemeClr val="tx1"/>
                          </a:solidFill>
                          <a:effectLst/>
                        </a:rPr>
                        <a:t>**</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dirty="0">
                          <a:solidFill>
                            <a:schemeClr val="tx1"/>
                          </a:solidFill>
                          <a:effectLst/>
                        </a:rPr>
                        <a:t>,607</a:t>
                      </a:r>
                      <a:r>
                        <a:rPr lang="es-CO" sz="1400" baseline="30000" dirty="0">
                          <a:solidFill>
                            <a:schemeClr val="tx1"/>
                          </a:solidFill>
                          <a:effectLst/>
                        </a:rPr>
                        <a:t>**</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a:solidFill>
                            <a:schemeClr val="tx1"/>
                          </a:solidFill>
                          <a:effectLst/>
                        </a:rPr>
                        <a:t>,741</a:t>
                      </a:r>
                      <a:r>
                        <a:rPr lang="es-CO" sz="1400" baseline="30000">
                          <a:solidFill>
                            <a:schemeClr val="tx1"/>
                          </a:solidFill>
                          <a:effectLst/>
                        </a:rPr>
                        <a:t>**</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dirty="0">
                          <a:solidFill>
                            <a:schemeClr val="tx1"/>
                          </a:solidFill>
                          <a:effectLst/>
                        </a:rPr>
                        <a:t>,712</a:t>
                      </a:r>
                      <a:r>
                        <a:rPr lang="es-CO" sz="1400" baseline="30000" dirty="0">
                          <a:solidFill>
                            <a:schemeClr val="tx1"/>
                          </a:solidFill>
                          <a:effectLst/>
                        </a:rPr>
                        <a:t>**</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a:solidFill>
                            <a:schemeClr val="tx1"/>
                          </a:solidFill>
                          <a:effectLst/>
                        </a:rPr>
                        <a:t>,619</a:t>
                      </a:r>
                      <a:r>
                        <a:rPr lang="es-CO" sz="1400" baseline="30000">
                          <a:solidFill>
                            <a:schemeClr val="tx1"/>
                          </a:solidFill>
                          <a:effectLst/>
                        </a:rPr>
                        <a:t>**</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a:solidFill>
                            <a:schemeClr val="tx1"/>
                          </a:solidFill>
                          <a:effectLst/>
                        </a:rPr>
                        <a:t>,599</a:t>
                      </a:r>
                      <a:r>
                        <a:rPr lang="es-CO" sz="1400" baseline="30000">
                          <a:solidFill>
                            <a:schemeClr val="tx1"/>
                          </a:solidFill>
                          <a:effectLst/>
                        </a:rPr>
                        <a:t>**</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a:solidFill>
                            <a:schemeClr val="tx1"/>
                          </a:solidFill>
                          <a:effectLst/>
                        </a:rPr>
                        <a:t>,771</a:t>
                      </a:r>
                      <a:r>
                        <a:rPr lang="es-CO" sz="1400" baseline="30000">
                          <a:solidFill>
                            <a:schemeClr val="tx1"/>
                          </a:solidFill>
                          <a:effectLst/>
                        </a:rPr>
                        <a:t>**</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41440065"/>
                  </a:ext>
                </a:extLst>
              </a:tr>
              <a:tr h="454179">
                <a:tc vMerge="1">
                  <a:txBody>
                    <a:bodyPr/>
                    <a:lstStyle/>
                    <a:p>
                      <a:endParaRPr lang="es-CO"/>
                    </a:p>
                  </a:txBody>
                  <a:tcPr/>
                </a:tc>
                <a:tc vMerge="1">
                  <a:txBody>
                    <a:bodyPr/>
                    <a:lstStyle/>
                    <a:p>
                      <a:endParaRPr lang="es-CO"/>
                    </a:p>
                  </a:txBody>
                  <a:tcPr/>
                </a:tc>
                <a:tc>
                  <a:txBody>
                    <a:bodyPr/>
                    <a:lstStyle/>
                    <a:p>
                      <a:pPr>
                        <a:lnSpc>
                          <a:spcPct val="107000"/>
                        </a:lnSpc>
                        <a:spcAft>
                          <a:spcPts val="0"/>
                        </a:spcAft>
                      </a:pPr>
                      <a:r>
                        <a:rPr lang="es-CO" sz="1400">
                          <a:solidFill>
                            <a:schemeClr val="tx1"/>
                          </a:solidFill>
                          <a:effectLst/>
                        </a:rPr>
                        <a:t>Sig. (bilateral)</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es-CO" sz="1400">
                          <a:solidFill>
                            <a:schemeClr val="tx1"/>
                          </a:solidFill>
                          <a:effectLst/>
                        </a:rPr>
                        <a:t>,000</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a:solidFill>
                            <a:schemeClr val="tx1"/>
                          </a:solidFill>
                          <a:effectLst/>
                        </a:rPr>
                        <a:t>,000</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a:solidFill>
                            <a:schemeClr val="tx1"/>
                          </a:solidFill>
                          <a:effectLst/>
                        </a:rPr>
                        <a:t>,000</a:t>
                      </a:r>
                      <a:endPar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dirty="0">
                          <a:solidFill>
                            <a:schemeClr val="tx1"/>
                          </a:solidFill>
                          <a:effectLst/>
                        </a:rPr>
                        <a:t>,000</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dirty="0">
                          <a:solidFill>
                            <a:schemeClr val="tx1"/>
                          </a:solidFill>
                          <a:effectLst/>
                        </a:rPr>
                        <a:t>,000</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dirty="0">
                          <a:solidFill>
                            <a:schemeClr val="tx1"/>
                          </a:solidFill>
                          <a:effectLst/>
                        </a:rPr>
                        <a:t>,000</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dirty="0">
                          <a:solidFill>
                            <a:schemeClr val="tx1"/>
                          </a:solidFill>
                          <a:effectLst/>
                        </a:rPr>
                        <a:t>,000</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dirty="0">
                          <a:solidFill>
                            <a:schemeClr val="tx1"/>
                          </a:solidFill>
                          <a:effectLst/>
                        </a:rPr>
                        <a:t>,000</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CO" sz="1400" dirty="0">
                          <a:solidFill>
                            <a:schemeClr val="tx1"/>
                          </a:solidFill>
                          <a:effectLst/>
                        </a:rPr>
                        <a:t>,000</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9665900"/>
                  </a:ext>
                </a:extLst>
              </a:tr>
            </a:tbl>
          </a:graphicData>
        </a:graphic>
      </p:graphicFrame>
      <p:sp>
        <p:nvSpPr>
          <p:cNvPr id="3" name="Título 1">
            <a:extLst>
              <a:ext uri="{FF2B5EF4-FFF2-40B4-BE49-F238E27FC236}">
                <a16:creationId xmlns:a16="http://schemas.microsoft.com/office/drawing/2014/main" id="{9360CC1C-6CC7-4FAD-84B5-ED2091CDE552}"/>
              </a:ext>
            </a:extLst>
          </p:cNvPr>
          <p:cNvSpPr txBox="1">
            <a:spLocks/>
          </p:cNvSpPr>
          <p:nvPr/>
        </p:nvSpPr>
        <p:spPr>
          <a:xfrm>
            <a:off x="1828800" y="734291"/>
            <a:ext cx="9401033" cy="3602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ctr"/>
            <a:r>
              <a:rPr lang="es-EC" b="1" dirty="0" smtClean="0">
                <a:solidFill>
                  <a:schemeClr val="tx1"/>
                </a:solidFill>
                <a:latin typeface="Nunito Sans" panose="020B0604020202020204" charset="0"/>
                <a:cs typeface="Times New Roman" panose="02020603050405020304" pitchFamily="18" charset="0"/>
              </a:rPr>
              <a:t>CORRELACIONES DE SATISFACCION GENERAL</a:t>
            </a:r>
            <a:endParaRPr lang="es-EC" b="1" dirty="0">
              <a:solidFill>
                <a:schemeClr val="tx1"/>
              </a:solidFill>
              <a:latin typeface="Nunito Sans" panose="020B0604020202020204" charset="0"/>
              <a:cs typeface="Times New Roman" panose="02020603050405020304" pitchFamily="18" charset="0"/>
            </a:endParaRPr>
          </a:p>
        </p:txBody>
      </p:sp>
      <p:sp>
        <p:nvSpPr>
          <p:cNvPr id="4" name="CuadroTexto 3"/>
          <p:cNvSpPr txBox="1"/>
          <p:nvPr/>
        </p:nvSpPr>
        <p:spPr>
          <a:xfrm>
            <a:off x="1828800" y="5186637"/>
            <a:ext cx="8651231"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p:spPr>
        <p:txBody>
          <a:bodyPr wrap="square" rtlCol="0">
            <a:spAutoFit/>
          </a:bodyPr>
          <a:lstStyle/>
          <a:p>
            <a:pPr algn="just"/>
            <a:r>
              <a:rPr lang="es-CO" dirty="0">
                <a:latin typeface="+mj-lt"/>
              </a:rPr>
              <a:t>S</a:t>
            </a:r>
            <a:r>
              <a:rPr lang="es-CO" dirty="0" smtClean="0">
                <a:latin typeface="+mj-lt"/>
              </a:rPr>
              <a:t>e </a:t>
            </a:r>
            <a:r>
              <a:rPr lang="es-CO" dirty="0">
                <a:latin typeface="+mj-lt"/>
              </a:rPr>
              <a:t>puede concluir a un nivel del 0.05 (5%) que ambas variables poseen una correlación significativa superior a 0.54. De esta manera, es posible establecer un criterio más fundamentado para generar políticas de mejora a través de los ítems que son cuantificados a través del índice</a:t>
            </a:r>
            <a:r>
              <a:rPr lang="es-CO" dirty="0" smtClean="0">
                <a:latin typeface="+mj-lt"/>
              </a:rPr>
              <a:t>.</a:t>
            </a:r>
            <a:endParaRPr lang="es-CO" dirty="0">
              <a:latin typeface="+mj-lt"/>
            </a:endParaRPr>
          </a:p>
        </p:txBody>
      </p:sp>
      <p:sp>
        <p:nvSpPr>
          <p:cNvPr id="5" name="Marcador de número de diapositiva 4"/>
          <p:cNvSpPr>
            <a:spLocks noGrp="1"/>
          </p:cNvSpPr>
          <p:nvPr>
            <p:ph type="sldNum" sz="quarter" idx="4"/>
          </p:nvPr>
        </p:nvSpPr>
        <p:spPr/>
        <p:txBody>
          <a:bodyPr/>
          <a:lstStyle/>
          <a:p>
            <a:pPr algn="ctr" rtl="0"/>
            <a:fld id="{817179DE-9BF3-494C-804F-0C7C90AC8700}" type="slidenum">
              <a:rPr lang="es-ES" noProof="0" smtClean="0"/>
              <a:pPr algn="ctr" rtl="0"/>
              <a:t>35</a:t>
            </a:fld>
            <a:endParaRPr lang="es-ES" noProof="0"/>
          </a:p>
        </p:txBody>
      </p:sp>
    </p:spTree>
    <p:extLst>
      <p:ext uri="{BB962C8B-B14F-4D97-AF65-F5344CB8AC3E}">
        <p14:creationId xmlns:p14="http://schemas.microsoft.com/office/powerpoint/2010/main" val="40812152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166253" y="2299855"/>
            <a:ext cx="3255819" cy="3359842"/>
          </a:xfrm>
          <a:prstGeom prst="rect">
            <a:avLst/>
          </a:prstGeom>
        </p:spPr>
        <p:txBody>
          <a:bodyPr spcFirstLastPara="1" vert="horz" wrap="square" lIns="121900" tIns="121900" rIns="121900" bIns="121900" rtlCol="0" anchor="t" anchorCtr="0">
            <a:noAutofit/>
          </a:bodyPr>
          <a:lstStyle/>
          <a:p>
            <a:pPr algn="ctr"/>
            <a:r>
              <a:rPr lang="es-CO" sz="3200" b="1" dirty="0" smtClean="0"/>
              <a:t>RESULTADOS DEL NIVEL DE CUMPLIMIENTO</a:t>
            </a:r>
            <a:endParaRPr sz="3200" b="1"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1665210631"/>
              </p:ext>
            </p:extLst>
          </p:nvPr>
        </p:nvGraphicFramePr>
        <p:xfrm>
          <a:off x="4045527" y="841939"/>
          <a:ext cx="7363518" cy="5238573"/>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p:cNvSpPr>
            <a:spLocks noGrp="1"/>
          </p:cNvSpPr>
          <p:nvPr>
            <p:ph type="sldNum" idx="12"/>
          </p:nvPr>
        </p:nvSpPr>
        <p:spPr/>
        <p:txBody>
          <a:bodyPr/>
          <a:lstStyle/>
          <a:p>
            <a:fld id="{00000000-1234-1234-1234-123412341234}" type="slidenum">
              <a:rPr lang="es-CO" smtClean="0"/>
              <a:pPr/>
              <a:t>36</a:t>
            </a:fld>
            <a:endParaRPr lang="es-CO"/>
          </a:p>
        </p:txBody>
      </p:sp>
      <p:sp>
        <p:nvSpPr>
          <p:cNvPr id="3" name="Rectángulo 2"/>
          <p:cNvSpPr/>
          <p:nvPr/>
        </p:nvSpPr>
        <p:spPr>
          <a:xfrm>
            <a:off x="4429126" y="5634598"/>
            <a:ext cx="1228725" cy="420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GRADO</a:t>
            </a:r>
            <a:endParaRPr lang="es-CO" b="1" dirty="0">
              <a:solidFill>
                <a:schemeClr val="tx1"/>
              </a:solidFill>
            </a:endParaRPr>
          </a:p>
        </p:txBody>
      </p:sp>
    </p:spTree>
    <p:extLst>
      <p:ext uri="{BB962C8B-B14F-4D97-AF65-F5344CB8AC3E}">
        <p14:creationId xmlns:p14="http://schemas.microsoft.com/office/powerpoint/2010/main" val="27890411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0" y="2743200"/>
            <a:ext cx="3255819" cy="1989034"/>
          </a:xfrm>
          <a:prstGeom prst="rect">
            <a:avLst/>
          </a:prstGeom>
        </p:spPr>
        <p:txBody>
          <a:bodyPr spcFirstLastPara="1" vert="horz" wrap="square" lIns="121900" tIns="121900" rIns="121900" bIns="121900" rtlCol="0" anchor="t" anchorCtr="0">
            <a:noAutofit/>
          </a:bodyPr>
          <a:lstStyle/>
          <a:p>
            <a:pPr algn="ctr"/>
            <a:r>
              <a:rPr lang="es-CO" sz="3200" b="1" dirty="0" smtClean="0"/>
              <a:t>SEMÁFORO</a:t>
            </a:r>
            <a:endParaRPr sz="3200" b="1"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marL="0" marR="0" lvl="0" indent="0" algn="r" defTabSz="914400" rtl="0" eaLnBrk="1" fontAlgn="auto" latinLnBrk="0" hangingPunct="1">
              <a:lnSpc>
                <a:spcPct val="100000"/>
              </a:lnSpc>
              <a:spcBef>
                <a:spcPts val="0"/>
              </a:spcBef>
              <a:spcAft>
                <a:spcPts val="0"/>
              </a:spcAft>
              <a:buClr>
                <a:srgbClr val="FFFFFF"/>
              </a:buClr>
              <a:buSzPts val="2400"/>
              <a:buFont typeface="Nunito Sans"/>
              <a:buNone/>
              <a:tabLst/>
              <a:defRPr/>
            </a:pPr>
            <a:endParaRPr kumimoji="0" lang="es-EC" sz="1867" b="1" i="0" u="none" strike="noStrike" kern="1200" cap="none" spc="0" normalizeH="0" baseline="0" noProof="0" dirty="0">
              <a:ln>
                <a:noFill/>
              </a:ln>
              <a:solidFill>
                <a:prstClr val="black"/>
              </a:solidFill>
              <a:effectLst/>
              <a:uLnTx/>
              <a:uFillTx/>
              <a:latin typeface="Nunito Sans" panose="020B0604020202020204" charset="0"/>
              <a:cs typeface="Times New Roman" panose="02020603050405020304" pitchFamily="18" charset="0"/>
              <a:sym typeface="Nunito Sans"/>
            </a:endParaRPr>
          </a:p>
        </p:txBody>
      </p:sp>
      <p:sp>
        <p:nvSpPr>
          <p:cNvPr id="2" name="Marcador de número de diapositiva 1"/>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CO"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s-CO" sz="1200" b="0" i="0" u="none" strike="noStrike" kern="1200" cap="none" spc="0" normalizeH="0" baseline="0" noProof="0">
              <a:ln>
                <a:noFill/>
              </a:ln>
              <a:solidFill>
                <a:prstClr val="black"/>
              </a:solidFill>
              <a:effectLst/>
              <a:uLnTx/>
              <a:uFillTx/>
              <a:latin typeface="Calibri Light"/>
              <a:ea typeface="+mn-ea"/>
              <a:cs typeface="+mn-cs"/>
            </a:endParaRPr>
          </a:p>
        </p:txBody>
      </p:sp>
      <p:graphicFrame>
        <p:nvGraphicFramePr>
          <p:cNvPr id="4" name="Objeto 3"/>
          <p:cNvGraphicFramePr>
            <a:graphicFrameLocks noChangeAspect="1"/>
          </p:cNvGraphicFramePr>
          <p:nvPr>
            <p:extLst/>
          </p:nvPr>
        </p:nvGraphicFramePr>
        <p:xfrm>
          <a:off x="4795839" y="977673"/>
          <a:ext cx="1278390" cy="4119257"/>
        </p:xfrm>
        <a:graphic>
          <a:graphicData uri="http://schemas.openxmlformats.org/presentationml/2006/ole">
            <mc:AlternateContent xmlns:mc="http://schemas.openxmlformats.org/markup-compatibility/2006">
              <mc:Choice xmlns:v="urn:schemas-microsoft-com:vml" Requires="v">
                <p:oleObj spid="_x0000_s5147" name="Hoja de cálculo" r:id="rId4" imgW="771405" imgH="2485899" progId="Excel.Sheet.12">
                  <p:embed/>
                </p:oleObj>
              </mc:Choice>
              <mc:Fallback>
                <p:oleObj name="Hoja de cálculo" r:id="rId4" imgW="771405" imgH="2485899" progId="Excel.Sheet.12">
                  <p:embed/>
                  <p:pic>
                    <p:nvPicPr>
                      <p:cNvPr id="4" name="Objeto 3"/>
                      <p:cNvPicPr/>
                      <p:nvPr/>
                    </p:nvPicPr>
                    <p:blipFill>
                      <a:blip r:embed="rId5"/>
                      <a:stretch>
                        <a:fillRect/>
                      </a:stretch>
                    </p:blipFill>
                    <p:spPr>
                      <a:xfrm>
                        <a:off x="4795839" y="977673"/>
                        <a:ext cx="1278390" cy="4119257"/>
                      </a:xfrm>
                      <a:prstGeom prst="rect">
                        <a:avLst/>
                      </a:prstGeom>
                    </p:spPr>
                  </p:pic>
                </p:oleObj>
              </mc:Fallback>
            </mc:AlternateContent>
          </a:graphicData>
        </a:graphic>
      </p:graphicFrame>
      <p:sp>
        <p:nvSpPr>
          <p:cNvPr id="5" name="Flecha derecha 4"/>
          <p:cNvSpPr/>
          <p:nvPr/>
        </p:nvSpPr>
        <p:spPr>
          <a:xfrm>
            <a:off x="6257109" y="1175657"/>
            <a:ext cx="509451" cy="37882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0" name="Flecha derecha 9"/>
          <p:cNvSpPr/>
          <p:nvPr/>
        </p:nvSpPr>
        <p:spPr>
          <a:xfrm>
            <a:off x="6257107" y="2267275"/>
            <a:ext cx="509451" cy="37882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 name="Flecha derecha 10"/>
          <p:cNvSpPr/>
          <p:nvPr/>
        </p:nvSpPr>
        <p:spPr>
          <a:xfrm>
            <a:off x="6257108" y="3737717"/>
            <a:ext cx="509451" cy="3788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6" name="CuadroTexto 5"/>
          <p:cNvSpPr txBox="1"/>
          <p:nvPr/>
        </p:nvSpPr>
        <p:spPr>
          <a:xfrm>
            <a:off x="7117805" y="987736"/>
            <a:ext cx="36721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Calibri Light"/>
                <a:ea typeface="+mn-ea"/>
                <a:cs typeface="+mn-cs"/>
              </a:rPr>
              <a:t>Buena percepción del servicio, Cumple con los estándares de calidad</a:t>
            </a:r>
            <a:endParaRPr kumimoji="0" lang="es-CO"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2" name="CuadroTexto 11"/>
          <p:cNvSpPr txBox="1"/>
          <p:nvPr/>
        </p:nvSpPr>
        <p:spPr>
          <a:xfrm>
            <a:off x="7117805" y="2267275"/>
            <a:ext cx="34631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Calibri Light"/>
                <a:ea typeface="+mn-ea"/>
                <a:cs typeface="+mn-cs"/>
              </a:rPr>
              <a:t>Alerta, cumple con los estándares mínimo de calidad.</a:t>
            </a:r>
            <a:endParaRPr kumimoji="0" lang="es-CO"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4" name="CuadroTexto 13"/>
          <p:cNvSpPr txBox="1"/>
          <p:nvPr/>
        </p:nvSpPr>
        <p:spPr>
          <a:xfrm>
            <a:off x="7117805" y="3626024"/>
            <a:ext cx="45066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Calibri Light"/>
                <a:ea typeface="+mn-ea"/>
                <a:cs typeface="+mn-cs"/>
              </a:rPr>
              <a:t>Mala percepción del servicio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Calibri Light"/>
                <a:ea typeface="+mn-ea"/>
                <a:cs typeface="+mn-cs"/>
              </a:rPr>
              <a:t>No cumple con los estándares de calidad</a:t>
            </a:r>
            <a:endParaRPr kumimoji="0" lang="es-CO" sz="18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7822650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38</a:t>
            </a:fld>
            <a:endParaRPr lang="es-ES" noProof="0"/>
          </a:p>
        </p:txBody>
      </p:sp>
      <p:graphicFrame>
        <p:nvGraphicFramePr>
          <p:cNvPr id="4" name="Objeto 3"/>
          <p:cNvGraphicFramePr>
            <a:graphicFrameLocks noChangeAspect="1"/>
          </p:cNvGraphicFramePr>
          <p:nvPr>
            <p:extLst>
              <p:ext uri="{D42A27DB-BD31-4B8C-83A1-F6EECF244321}">
                <p14:modId xmlns:p14="http://schemas.microsoft.com/office/powerpoint/2010/main" val="1791584258"/>
              </p:ext>
            </p:extLst>
          </p:nvPr>
        </p:nvGraphicFramePr>
        <p:xfrm>
          <a:off x="324644" y="942975"/>
          <a:ext cx="11367540" cy="4071938"/>
        </p:xfrm>
        <a:graphic>
          <a:graphicData uri="http://schemas.openxmlformats.org/presentationml/2006/ole">
            <mc:AlternateContent xmlns:mc="http://schemas.openxmlformats.org/markup-compatibility/2006">
              <mc:Choice xmlns:v="urn:schemas-microsoft-com:vml" Requires="v">
                <p:oleObj spid="_x0000_s7187" name="Hoja de cálculo" r:id="rId3" imgW="5334150" imgH="1742963" progId="Excel.Sheet.12">
                  <p:embed/>
                </p:oleObj>
              </mc:Choice>
              <mc:Fallback>
                <p:oleObj name="Hoja de cálculo" r:id="rId3" imgW="5334150" imgH="1742963" progId="Excel.Sheet.12">
                  <p:embed/>
                  <p:pic>
                    <p:nvPicPr>
                      <p:cNvPr id="0" name=""/>
                      <p:cNvPicPr/>
                      <p:nvPr/>
                    </p:nvPicPr>
                    <p:blipFill>
                      <a:blip r:embed="rId4"/>
                      <a:stretch>
                        <a:fillRect/>
                      </a:stretch>
                    </p:blipFill>
                    <p:spPr>
                      <a:xfrm>
                        <a:off x="324644" y="942975"/>
                        <a:ext cx="11367540" cy="4071938"/>
                      </a:xfrm>
                      <a:prstGeom prst="rect">
                        <a:avLst/>
                      </a:prstGeom>
                    </p:spPr>
                  </p:pic>
                </p:oleObj>
              </mc:Fallback>
            </mc:AlternateContent>
          </a:graphicData>
        </a:graphic>
      </p:graphicFrame>
    </p:spTree>
    <p:extLst>
      <p:ext uri="{BB962C8B-B14F-4D97-AF65-F5344CB8AC3E}">
        <p14:creationId xmlns:p14="http://schemas.microsoft.com/office/powerpoint/2010/main" val="251787206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graphicFrame>
        <p:nvGraphicFramePr>
          <p:cNvPr id="7" name="Objeto 6"/>
          <p:cNvGraphicFramePr>
            <a:graphicFrameLocks noChangeAspect="1"/>
          </p:cNvGraphicFramePr>
          <p:nvPr>
            <p:extLst>
              <p:ext uri="{D42A27DB-BD31-4B8C-83A1-F6EECF244321}">
                <p14:modId xmlns:p14="http://schemas.microsoft.com/office/powerpoint/2010/main" val="2986309739"/>
              </p:ext>
            </p:extLst>
          </p:nvPr>
        </p:nvGraphicFramePr>
        <p:xfrm>
          <a:off x="720437" y="1080653"/>
          <a:ext cx="10626436" cy="4029767"/>
        </p:xfrm>
        <a:graphic>
          <a:graphicData uri="http://schemas.openxmlformats.org/presentationml/2006/ole">
            <mc:AlternateContent xmlns:mc="http://schemas.openxmlformats.org/markup-compatibility/2006">
              <mc:Choice xmlns:v="urn:schemas-microsoft-com:vml" Requires="v">
                <p:oleObj spid="_x0000_s3127" name="Hoja de cálculo" r:id="rId3" imgW="4400632" imgH="1581013" progId="Excel.Sheet.12">
                  <p:embed/>
                </p:oleObj>
              </mc:Choice>
              <mc:Fallback>
                <p:oleObj name="Hoja de cálculo" r:id="rId3" imgW="4400632" imgH="1581013" progId="Excel.Sheet.12">
                  <p:embed/>
                  <p:pic>
                    <p:nvPicPr>
                      <p:cNvPr id="0" name=""/>
                      <p:cNvPicPr/>
                      <p:nvPr/>
                    </p:nvPicPr>
                    <p:blipFill>
                      <a:blip r:embed="rId4"/>
                      <a:stretch>
                        <a:fillRect/>
                      </a:stretch>
                    </p:blipFill>
                    <p:spPr>
                      <a:xfrm>
                        <a:off x="720437" y="1080653"/>
                        <a:ext cx="10626436" cy="4029767"/>
                      </a:xfrm>
                      <a:prstGeom prst="rect">
                        <a:avLst/>
                      </a:prstGeom>
                    </p:spPr>
                  </p:pic>
                </p:oleObj>
              </mc:Fallback>
            </mc:AlternateContent>
          </a:graphicData>
        </a:graphic>
      </p:graphicFrame>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39</a:t>
            </a:fld>
            <a:endParaRPr lang="es-ES" noProof="0"/>
          </a:p>
        </p:txBody>
      </p:sp>
    </p:spTree>
    <p:extLst>
      <p:ext uri="{BB962C8B-B14F-4D97-AF65-F5344CB8AC3E}">
        <p14:creationId xmlns:p14="http://schemas.microsoft.com/office/powerpoint/2010/main" val="137572979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ángulo 4"/>
          <p:cNvSpPr/>
          <p:nvPr/>
        </p:nvSpPr>
        <p:spPr>
          <a:xfrm>
            <a:off x="704661" y="1427020"/>
            <a:ext cx="1055077" cy="41899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a:off x="4232019" y="1427019"/>
            <a:ext cx="1055077" cy="41899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p:nvSpPr>
        <p:spPr>
          <a:xfrm>
            <a:off x="7753927" y="1427020"/>
            <a:ext cx="1055077" cy="418995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3721166" y="691749"/>
            <a:ext cx="3443078" cy="584775"/>
          </a:xfrm>
          <a:prstGeom prst="rect">
            <a:avLst/>
          </a:prstGeom>
          <a:noFill/>
        </p:spPr>
        <p:txBody>
          <a:bodyPr wrap="square" rtlCol="0">
            <a:spAutoFit/>
          </a:bodyPr>
          <a:lstStyle/>
          <a:p>
            <a:r>
              <a:rPr lang="es-CO" sz="3200" b="1" dirty="0" smtClean="0"/>
              <a:t>SITUACIÓN ACTUAL</a:t>
            </a:r>
            <a:r>
              <a:rPr lang="es-CO" sz="2400" b="1" dirty="0" smtClean="0"/>
              <a:t> </a:t>
            </a:r>
            <a:endParaRPr lang="es-CO" sz="2400" b="1" dirty="0"/>
          </a:p>
        </p:txBody>
      </p:sp>
      <p:sp>
        <p:nvSpPr>
          <p:cNvPr id="10" name="CuadroTexto 9"/>
          <p:cNvSpPr txBox="1"/>
          <p:nvPr/>
        </p:nvSpPr>
        <p:spPr>
          <a:xfrm>
            <a:off x="312785" y="710954"/>
            <a:ext cx="3182506" cy="584775"/>
          </a:xfrm>
          <a:prstGeom prst="rect">
            <a:avLst/>
          </a:prstGeom>
          <a:noFill/>
        </p:spPr>
        <p:txBody>
          <a:bodyPr wrap="square" rtlCol="0">
            <a:spAutoFit/>
          </a:bodyPr>
          <a:lstStyle/>
          <a:p>
            <a:r>
              <a:rPr lang="es-CO" sz="3200" b="1" dirty="0" smtClean="0"/>
              <a:t>MARCO TEÓRICO </a:t>
            </a:r>
          </a:p>
        </p:txBody>
      </p:sp>
      <p:sp>
        <p:nvSpPr>
          <p:cNvPr id="11" name="CuadroTexto 10"/>
          <p:cNvSpPr txBox="1"/>
          <p:nvPr/>
        </p:nvSpPr>
        <p:spPr>
          <a:xfrm>
            <a:off x="7576660" y="691748"/>
            <a:ext cx="3766999" cy="584775"/>
          </a:xfrm>
          <a:prstGeom prst="rect">
            <a:avLst/>
          </a:prstGeom>
          <a:noFill/>
        </p:spPr>
        <p:txBody>
          <a:bodyPr wrap="square" rtlCol="0">
            <a:spAutoFit/>
          </a:bodyPr>
          <a:lstStyle/>
          <a:p>
            <a:r>
              <a:rPr lang="es-CO" sz="3200" b="1" dirty="0" smtClean="0"/>
              <a:t>ANÁLISIS DE CAMPO </a:t>
            </a:r>
            <a:endParaRPr lang="es-CO" sz="3200" b="1" dirty="0"/>
          </a:p>
        </p:txBody>
      </p:sp>
      <p:sp>
        <p:nvSpPr>
          <p:cNvPr id="12" name="CuadroTexto 11"/>
          <p:cNvSpPr txBox="1"/>
          <p:nvPr/>
        </p:nvSpPr>
        <p:spPr>
          <a:xfrm>
            <a:off x="1884810" y="1785023"/>
            <a:ext cx="2039814" cy="1138773"/>
          </a:xfrm>
          <a:prstGeom prst="rect">
            <a:avLst/>
          </a:prstGeom>
          <a:noFill/>
        </p:spPr>
        <p:txBody>
          <a:bodyPr wrap="square" rtlCol="0">
            <a:spAutoFit/>
          </a:bodyPr>
          <a:lstStyle/>
          <a:p>
            <a:pPr marL="342900" indent="-342900">
              <a:buFont typeface="Arial" panose="020B0604020202020204" pitchFamily="34" charset="0"/>
              <a:buChar char="•"/>
            </a:pPr>
            <a:r>
              <a:rPr lang="es-CO" sz="2200" dirty="0" smtClean="0"/>
              <a:t>Marco Referencial</a:t>
            </a:r>
          </a:p>
          <a:p>
            <a:endParaRPr lang="es-CO" sz="2200" dirty="0"/>
          </a:p>
        </p:txBody>
      </p:sp>
      <p:sp>
        <p:nvSpPr>
          <p:cNvPr id="13" name="CuadroTexto 12"/>
          <p:cNvSpPr txBox="1"/>
          <p:nvPr/>
        </p:nvSpPr>
        <p:spPr>
          <a:xfrm>
            <a:off x="1884810" y="3261601"/>
            <a:ext cx="2039814" cy="769441"/>
          </a:xfrm>
          <a:prstGeom prst="rect">
            <a:avLst/>
          </a:prstGeom>
          <a:noFill/>
        </p:spPr>
        <p:txBody>
          <a:bodyPr wrap="square" rtlCol="0">
            <a:spAutoFit/>
          </a:bodyPr>
          <a:lstStyle/>
          <a:p>
            <a:pPr marL="342900" indent="-342900">
              <a:buFont typeface="Arial" panose="020B0604020202020204" pitchFamily="34" charset="0"/>
              <a:buChar char="•"/>
            </a:pPr>
            <a:r>
              <a:rPr lang="es-CO" sz="2200" dirty="0" smtClean="0"/>
              <a:t>Base teórica </a:t>
            </a:r>
          </a:p>
          <a:p>
            <a:endParaRPr lang="es-CO" sz="2200" dirty="0"/>
          </a:p>
        </p:txBody>
      </p:sp>
      <p:sp>
        <p:nvSpPr>
          <p:cNvPr id="14" name="CuadroTexto 13"/>
          <p:cNvSpPr txBox="1"/>
          <p:nvPr/>
        </p:nvSpPr>
        <p:spPr>
          <a:xfrm>
            <a:off x="1904038" y="4623494"/>
            <a:ext cx="2039814" cy="1138773"/>
          </a:xfrm>
          <a:prstGeom prst="rect">
            <a:avLst/>
          </a:prstGeom>
          <a:noFill/>
        </p:spPr>
        <p:txBody>
          <a:bodyPr wrap="square" rtlCol="0">
            <a:spAutoFit/>
          </a:bodyPr>
          <a:lstStyle/>
          <a:p>
            <a:pPr marL="342900" indent="-342900">
              <a:buFont typeface="Arial" panose="020B0604020202020204" pitchFamily="34" charset="0"/>
              <a:buChar char="•"/>
            </a:pPr>
            <a:r>
              <a:rPr lang="es-CO" sz="2200" dirty="0" smtClean="0"/>
              <a:t>Marco conceptual </a:t>
            </a:r>
          </a:p>
          <a:p>
            <a:endParaRPr lang="es-CO" sz="2200" dirty="0"/>
          </a:p>
        </p:txBody>
      </p:sp>
      <p:sp>
        <p:nvSpPr>
          <p:cNvPr id="15" name="CuadroTexto 14"/>
          <p:cNvSpPr txBox="1"/>
          <p:nvPr/>
        </p:nvSpPr>
        <p:spPr>
          <a:xfrm>
            <a:off x="5379320" y="1848900"/>
            <a:ext cx="1927274" cy="430887"/>
          </a:xfrm>
          <a:prstGeom prst="rect">
            <a:avLst/>
          </a:prstGeom>
          <a:noFill/>
        </p:spPr>
        <p:txBody>
          <a:bodyPr wrap="square" rtlCol="0">
            <a:spAutoFit/>
          </a:bodyPr>
          <a:lstStyle/>
          <a:p>
            <a:pPr marL="342900" indent="-342900">
              <a:buFont typeface="Arial" panose="020B0604020202020204" pitchFamily="34" charset="0"/>
              <a:buChar char="•"/>
            </a:pPr>
            <a:r>
              <a:rPr lang="es-CO" sz="2200" dirty="0" smtClean="0"/>
              <a:t>Marco legal</a:t>
            </a:r>
            <a:endParaRPr lang="es-CO" sz="2200" dirty="0"/>
          </a:p>
        </p:txBody>
      </p:sp>
      <p:sp>
        <p:nvSpPr>
          <p:cNvPr id="21" name="CuadroTexto 20"/>
          <p:cNvSpPr txBox="1"/>
          <p:nvPr/>
        </p:nvSpPr>
        <p:spPr>
          <a:xfrm>
            <a:off x="9097171" y="2370269"/>
            <a:ext cx="3094829" cy="2308324"/>
          </a:xfrm>
          <a:prstGeom prst="rect">
            <a:avLst/>
          </a:prstGeom>
          <a:noFill/>
        </p:spPr>
        <p:txBody>
          <a:bodyPr wrap="square" rtlCol="0">
            <a:spAutoFit/>
          </a:bodyPr>
          <a:lstStyle/>
          <a:p>
            <a:pPr marL="285750" lvl="0" indent="-285750">
              <a:buFont typeface="Wingdings" panose="05000000000000000000" pitchFamily="2" charset="2"/>
              <a:buChar char="ü"/>
            </a:pPr>
            <a:r>
              <a:rPr lang="es-ES" dirty="0" smtClean="0"/>
              <a:t>Ciclos </a:t>
            </a:r>
            <a:r>
              <a:rPr lang="es-ES" dirty="0"/>
              <a:t>de servicios </a:t>
            </a:r>
            <a:endParaRPr lang="es-ES" dirty="0" smtClean="0"/>
          </a:p>
          <a:p>
            <a:pPr marL="285750" lvl="0" indent="-285750">
              <a:buFont typeface="Wingdings" panose="05000000000000000000" pitchFamily="2" charset="2"/>
              <a:buChar char="ü"/>
            </a:pPr>
            <a:r>
              <a:rPr lang="es-ES" dirty="0" smtClean="0"/>
              <a:t>Matrices </a:t>
            </a:r>
            <a:r>
              <a:rPr lang="es-ES" dirty="0"/>
              <a:t>de servicio </a:t>
            </a:r>
            <a:endParaRPr lang="es-ES" dirty="0" smtClean="0"/>
          </a:p>
          <a:p>
            <a:pPr marL="285750" lvl="0" indent="-285750">
              <a:buFont typeface="Wingdings" panose="05000000000000000000" pitchFamily="2" charset="2"/>
              <a:buChar char="ü"/>
            </a:pPr>
            <a:r>
              <a:rPr lang="es-ES" dirty="0" smtClean="0"/>
              <a:t>Hojas </a:t>
            </a:r>
            <a:r>
              <a:rPr lang="es-ES" dirty="0"/>
              <a:t>de control </a:t>
            </a:r>
          </a:p>
          <a:p>
            <a:pPr marL="285750" lvl="0" indent="-285750">
              <a:buFont typeface="Wingdings" panose="05000000000000000000" pitchFamily="2" charset="2"/>
              <a:buChar char="ü"/>
            </a:pPr>
            <a:r>
              <a:rPr lang="es-ES" dirty="0" smtClean="0"/>
              <a:t>Cuestionarios </a:t>
            </a:r>
            <a:r>
              <a:rPr lang="es-ES" dirty="0"/>
              <a:t>para medir la satisfacción de los usuarios del servicio</a:t>
            </a:r>
          </a:p>
          <a:p>
            <a:pPr marL="285750" lvl="0" indent="-285750">
              <a:buFont typeface="Wingdings" panose="05000000000000000000" pitchFamily="2" charset="2"/>
              <a:buChar char="ü"/>
            </a:pPr>
            <a:r>
              <a:rPr lang="es-ES" dirty="0" smtClean="0"/>
              <a:t>Evaluación </a:t>
            </a:r>
            <a:r>
              <a:rPr lang="es-ES" dirty="0"/>
              <a:t>de Servicio </a:t>
            </a:r>
            <a:r>
              <a:rPr lang="es-ES" dirty="0" smtClean="0"/>
              <a:t>Mejora </a:t>
            </a:r>
            <a:r>
              <a:rPr lang="es-ES" dirty="0"/>
              <a:t>de Servicio. </a:t>
            </a:r>
          </a:p>
        </p:txBody>
      </p:sp>
      <p:sp>
        <p:nvSpPr>
          <p:cNvPr id="23" name="CuadroTexto 22"/>
          <p:cNvSpPr txBox="1"/>
          <p:nvPr/>
        </p:nvSpPr>
        <p:spPr>
          <a:xfrm>
            <a:off x="5406521" y="2633632"/>
            <a:ext cx="1963458" cy="769441"/>
          </a:xfrm>
          <a:prstGeom prst="rect">
            <a:avLst/>
          </a:prstGeom>
          <a:noFill/>
        </p:spPr>
        <p:txBody>
          <a:bodyPr wrap="square" rtlCol="0">
            <a:spAutoFit/>
          </a:bodyPr>
          <a:lstStyle/>
          <a:p>
            <a:pPr marL="342900" indent="-342900">
              <a:buFont typeface="Arial" panose="020B0604020202020204" pitchFamily="34" charset="0"/>
              <a:buChar char="•"/>
            </a:pPr>
            <a:r>
              <a:rPr lang="es-CO" sz="2200" dirty="0" smtClean="0"/>
              <a:t>Constitución y leyes </a:t>
            </a:r>
            <a:endParaRPr lang="es-CO" sz="2200" dirty="0"/>
          </a:p>
        </p:txBody>
      </p:sp>
      <p:sp>
        <p:nvSpPr>
          <p:cNvPr id="24" name="CuadroTexto 23"/>
          <p:cNvSpPr txBox="1"/>
          <p:nvPr/>
        </p:nvSpPr>
        <p:spPr>
          <a:xfrm>
            <a:off x="8901228" y="1818122"/>
            <a:ext cx="2240093" cy="461665"/>
          </a:xfrm>
          <a:prstGeom prst="rect">
            <a:avLst/>
          </a:prstGeom>
          <a:noFill/>
        </p:spPr>
        <p:txBody>
          <a:bodyPr wrap="square" rtlCol="0">
            <a:spAutoFit/>
          </a:bodyPr>
          <a:lstStyle/>
          <a:p>
            <a:pPr marL="342900" indent="-342900">
              <a:buFont typeface="Arial" panose="020B0604020202020204" pitchFamily="34" charset="0"/>
              <a:buChar char="•"/>
            </a:pPr>
            <a:r>
              <a:rPr lang="es-CO" sz="2400" dirty="0" smtClean="0"/>
              <a:t>Metodología </a:t>
            </a:r>
            <a:endParaRPr lang="es-CO" sz="2400" dirty="0"/>
          </a:p>
        </p:txBody>
      </p:sp>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4</a:t>
            </a:fld>
            <a:endParaRPr lang="es-ES" noProof="0"/>
          </a:p>
        </p:txBody>
      </p:sp>
    </p:spTree>
    <p:extLst>
      <p:ext uri="{BB962C8B-B14F-4D97-AF65-F5344CB8AC3E}">
        <p14:creationId xmlns:p14="http://schemas.microsoft.com/office/powerpoint/2010/main" val="105090861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40</a:t>
            </a:fld>
            <a:endParaRPr lang="es-ES" noProof="0"/>
          </a:p>
        </p:txBody>
      </p:sp>
      <p:graphicFrame>
        <p:nvGraphicFramePr>
          <p:cNvPr id="4" name="Objeto 3"/>
          <p:cNvGraphicFramePr>
            <a:graphicFrameLocks noChangeAspect="1"/>
          </p:cNvGraphicFramePr>
          <p:nvPr>
            <p:extLst>
              <p:ext uri="{D42A27DB-BD31-4B8C-83A1-F6EECF244321}">
                <p14:modId xmlns:p14="http://schemas.microsoft.com/office/powerpoint/2010/main" val="127292869"/>
              </p:ext>
            </p:extLst>
          </p:nvPr>
        </p:nvGraphicFramePr>
        <p:xfrm>
          <a:off x="667603" y="1228725"/>
          <a:ext cx="10617709" cy="4300537"/>
        </p:xfrm>
        <a:graphic>
          <a:graphicData uri="http://schemas.openxmlformats.org/presentationml/2006/ole">
            <mc:AlternateContent xmlns:mc="http://schemas.openxmlformats.org/markup-compatibility/2006">
              <mc:Choice xmlns:v="urn:schemas-microsoft-com:vml" Requires="v">
                <p:oleObj spid="_x0000_s6162" name="Hoja de cálculo" r:id="rId3" imgW="4162305" imgH="1685879" progId="Excel.Sheet.12">
                  <p:embed/>
                </p:oleObj>
              </mc:Choice>
              <mc:Fallback>
                <p:oleObj name="Hoja de cálculo" r:id="rId3" imgW="4162305" imgH="1685879" progId="Excel.Sheet.12">
                  <p:embed/>
                  <p:pic>
                    <p:nvPicPr>
                      <p:cNvPr id="0" name=""/>
                      <p:cNvPicPr/>
                      <p:nvPr/>
                    </p:nvPicPr>
                    <p:blipFill>
                      <a:blip r:embed="rId4"/>
                      <a:stretch>
                        <a:fillRect/>
                      </a:stretch>
                    </p:blipFill>
                    <p:spPr>
                      <a:xfrm>
                        <a:off x="667603" y="1228725"/>
                        <a:ext cx="10617709" cy="4300537"/>
                      </a:xfrm>
                      <a:prstGeom prst="rect">
                        <a:avLst/>
                      </a:prstGeom>
                    </p:spPr>
                  </p:pic>
                </p:oleObj>
              </mc:Fallback>
            </mc:AlternateContent>
          </a:graphicData>
        </a:graphic>
      </p:graphicFrame>
    </p:spTree>
    <p:extLst>
      <p:ext uri="{BB962C8B-B14F-4D97-AF65-F5344CB8AC3E}">
        <p14:creationId xmlns:p14="http://schemas.microsoft.com/office/powerpoint/2010/main" val="20907980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descr="personas riéndose frente a la pantalla de un portátil">
            <a:extLst>
              <a:ext uri="{FF2B5EF4-FFF2-40B4-BE49-F238E27FC236}">
                <a16:creationId xmlns:a16="http://schemas.microsoft.com/office/drawing/2014/main" id="{9402120B-1989-41A6-9ED1-21A56316A60D}"/>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pic>
        <p:nvPicPr>
          <p:cNvPr id="5" name="Marcador de posición de imagen 4" descr="grupo de alumnos en la graduación">
            <a:extLst>
              <a:ext uri="{FF2B5EF4-FFF2-40B4-BE49-F238E27FC236}">
                <a16:creationId xmlns:a16="http://schemas.microsoft.com/office/drawing/2014/main" id="{BD0958B7-E663-4510-9C53-EE09FEEB7365}"/>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upo 8" descr="elemento decorativo">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orma libre: Forma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1" name="Forma libre: Forma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14" name="Rectángulo 13" descr="elemento decorativo">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3" name="Título 32">
            <a:extLst>
              <a:ext uri="{FF2B5EF4-FFF2-40B4-BE49-F238E27FC236}">
                <a16:creationId xmlns:a16="http://schemas.microsoft.com/office/drawing/2014/main" id="{18CDD97B-6E25-4FB4-B239-493E54AA0830}"/>
              </a:ext>
            </a:extLst>
          </p:cNvPr>
          <p:cNvSpPr>
            <a:spLocks noGrp="1"/>
          </p:cNvSpPr>
          <p:nvPr>
            <p:ph type="title"/>
          </p:nvPr>
        </p:nvSpPr>
        <p:spPr>
          <a:xfrm>
            <a:off x="207819" y="4081468"/>
            <a:ext cx="6885708" cy="822960"/>
          </a:xfrm>
        </p:spPr>
        <p:txBody>
          <a:bodyPr rtlCol="0"/>
          <a:lstStyle/>
          <a:p>
            <a:pPr rtl="0"/>
            <a:r>
              <a:rPr lang="es-ES" sz="4800" dirty="0" smtClean="0">
                <a:solidFill>
                  <a:schemeClr val="bg1"/>
                </a:solidFill>
              </a:rPr>
              <a:t>PROPUESTA DE MEJORA </a:t>
            </a:r>
            <a:endParaRPr lang="es-ES" sz="4800" dirty="0">
              <a:solidFill>
                <a:schemeClr val="bg1"/>
              </a:solidFill>
            </a:endParaRPr>
          </a:p>
        </p:txBody>
      </p:sp>
      <p:sp>
        <p:nvSpPr>
          <p:cNvPr id="12" name="Marcador de número de diapositiva 5">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41</a:t>
            </a:fld>
            <a:endParaRPr lang="es-ES" sz="1200">
              <a:solidFill>
                <a:schemeClr val="bg1"/>
              </a:solidFill>
            </a:endParaRPr>
          </a:p>
        </p:txBody>
      </p:sp>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41</a:t>
            </a:fld>
            <a:endParaRPr lang="es-ES" noProof="0"/>
          </a:p>
        </p:txBody>
      </p:sp>
    </p:spTree>
    <p:extLst>
      <p:ext uri="{BB962C8B-B14F-4D97-AF65-F5344CB8AC3E}">
        <p14:creationId xmlns:p14="http://schemas.microsoft.com/office/powerpoint/2010/main" val="202202647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65837" y="949862"/>
            <a:ext cx="12714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2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PLANIFICAR</a:t>
            </a:r>
            <a:endParaRPr kumimoji="0" lang="es-EC" sz="1001"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7"/>
          <p:cNvSpPr txBox="1"/>
          <p:nvPr/>
        </p:nvSpPr>
        <p:spPr>
          <a:xfrm>
            <a:off x="4045131" y="410805"/>
            <a:ext cx="116748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5W+2H</a:t>
            </a:r>
          </a:p>
          <a:p>
            <a:pPr marL="171453" marR="0" lvl="0" indent="-17145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 </a:t>
            </a:r>
          </a:p>
          <a:p>
            <a:pPr marL="171453" marR="0" lvl="0" indent="-17145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DONDE</a:t>
            </a:r>
          </a:p>
          <a:p>
            <a:pPr marL="171453" marR="0" lvl="0" indent="-17145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QUIEN</a:t>
            </a:r>
          </a:p>
          <a:p>
            <a:pPr marL="171453" marR="0" lvl="0" indent="-17145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CUANDO</a:t>
            </a:r>
          </a:p>
          <a:p>
            <a:pPr marL="171453" marR="0" lvl="0" indent="-17145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 QUE</a:t>
            </a:r>
          </a:p>
          <a:p>
            <a:pPr marL="171453" marR="0" lvl="0" indent="-17145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COMO</a:t>
            </a:r>
          </a:p>
          <a:p>
            <a:pPr marL="171453" marR="0" lvl="0" indent="-17145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CUANTO</a:t>
            </a:r>
          </a:p>
        </p:txBody>
      </p:sp>
      <p:sp>
        <p:nvSpPr>
          <p:cNvPr id="9" name="CuadroTexto 8"/>
          <p:cNvSpPr txBox="1"/>
          <p:nvPr/>
        </p:nvSpPr>
        <p:spPr>
          <a:xfrm>
            <a:off x="1654806" y="2709940"/>
            <a:ext cx="12714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2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DISEÑO</a:t>
            </a:r>
            <a:endParaRPr kumimoji="0" lang="es-EC" sz="1001"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uadroTexto 9"/>
          <p:cNvSpPr txBox="1"/>
          <p:nvPr/>
        </p:nvSpPr>
        <p:spPr>
          <a:xfrm>
            <a:off x="1632824" y="4414021"/>
            <a:ext cx="12714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EVALUACIÓN</a:t>
            </a:r>
          </a:p>
        </p:txBody>
      </p:sp>
      <p:sp>
        <p:nvSpPr>
          <p:cNvPr id="11" name="CuadroTexto 10"/>
          <p:cNvSpPr txBox="1"/>
          <p:nvPr/>
        </p:nvSpPr>
        <p:spPr>
          <a:xfrm>
            <a:off x="1476108" y="5582401"/>
            <a:ext cx="160761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 DE </a:t>
            </a:r>
            <a:r>
              <a:rPr kumimoji="0" lang="es-EC" sz="11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ACCIÓN</a:t>
            </a:r>
            <a:endParaRPr kumimoji="0" lang="es-EC" sz="1001"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4" descr="Resultado de imagen para encuestas 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29" t="22478" r="34401" b="4378"/>
          <a:stretch/>
        </p:blipFill>
        <p:spPr bwMode="auto">
          <a:xfrm>
            <a:off x="9332145" y="2334744"/>
            <a:ext cx="731435" cy="10690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4931" y="2271634"/>
            <a:ext cx="1086281" cy="10862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esultado de imagen para implementac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5681" y="4978083"/>
            <a:ext cx="1756473" cy="114672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9093479" y="3394036"/>
            <a:ext cx="1271452" cy="24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ENCUESTAS</a:t>
            </a:r>
          </a:p>
        </p:txBody>
      </p:sp>
      <p:sp>
        <p:nvSpPr>
          <p:cNvPr id="16" name="CuadroTexto 15"/>
          <p:cNvSpPr txBox="1"/>
          <p:nvPr/>
        </p:nvSpPr>
        <p:spPr>
          <a:xfrm>
            <a:off x="10148717" y="3385059"/>
            <a:ext cx="1535372" cy="24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HOJAS DE CONTROL</a:t>
            </a:r>
          </a:p>
        </p:txBody>
      </p:sp>
      <p:sp>
        <p:nvSpPr>
          <p:cNvPr id="17" name="CuadroTexto 16"/>
          <p:cNvSpPr txBox="1"/>
          <p:nvPr/>
        </p:nvSpPr>
        <p:spPr>
          <a:xfrm>
            <a:off x="8448311" y="6093312"/>
            <a:ext cx="3080735" cy="24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IMPLEMENTACIÓN DE </a:t>
            </a: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MACRO PROPUESTAS</a:t>
            </a:r>
            <a:endPar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CuadroTexto 18"/>
          <p:cNvSpPr txBox="1"/>
          <p:nvPr/>
        </p:nvSpPr>
        <p:spPr>
          <a:xfrm>
            <a:off x="3749794" y="2573212"/>
            <a:ext cx="2017345" cy="10316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LEVANTAMIENTO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a:t>
            </a:r>
            <a:r>
              <a:rPr kumimoji="0" lang="es-EC"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INFORMACIÓN</a:t>
            </a: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 LOS PROCESOS 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 DEFINE LOS SERVICIOS A SER ANALIZADOS MEDIANTE. </a:t>
            </a:r>
            <a:endPar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CuadroTexto 21"/>
          <p:cNvSpPr txBox="1"/>
          <p:nvPr/>
        </p:nvSpPr>
        <p:spPr>
          <a:xfrm>
            <a:off x="3651637" y="4084977"/>
            <a:ext cx="1984270"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COMPROBACIÓN </a:t>
            </a:r>
            <a:r>
              <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CUANTITATIVA </a:t>
            </a:r>
            <a:endParaRPr kumimoji="0" lang="es-EC"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DEL </a:t>
            </a:r>
            <a:r>
              <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EFECTO DE LOS PLANES DE </a:t>
            </a:r>
            <a:r>
              <a:rPr kumimoji="0" lang="es-EC"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MEJORA MEDIANTE. </a:t>
            </a:r>
            <a:endPar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3" name="Picture 8"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5278" y="5069048"/>
            <a:ext cx="2063932" cy="952965"/>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3640616" y="5285939"/>
            <a:ext cx="1984270" cy="10164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 ANALIZA </a:t>
            </a:r>
            <a:r>
              <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RESULTADOS </a:t>
            </a:r>
            <a:endPar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EN </a:t>
            </a:r>
            <a:r>
              <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RELACIÓN </a:t>
            </a:r>
            <a:endPar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AL </a:t>
            </a:r>
            <a:r>
              <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PERÍODO </a:t>
            </a: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PASADO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 SE PLANIFICA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EL SIGUIENTE CICLO. </a:t>
            </a:r>
            <a:endPar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6" name="Conector recto de flecha 35"/>
          <p:cNvCxnSpPr/>
          <p:nvPr/>
        </p:nvCxnSpPr>
        <p:spPr>
          <a:xfrm>
            <a:off x="799422" y="410805"/>
            <a:ext cx="26125" cy="57259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CuadroTexto 36"/>
          <p:cNvSpPr txBox="1"/>
          <p:nvPr/>
        </p:nvSpPr>
        <p:spPr>
          <a:xfrm rot="16200000">
            <a:off x="-365525" y="3007072"/>
            <a:ext cx="182497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1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PERÍODO ACADÉMICO</a:t>
            </a:r>
            <a:endParaRPr kumimoji="0" lang="es-EC" sz="1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9" name="Conector recto de flecha 38"/>
          <p:cNvCxnSpPr>
            <a:stCxn id="5" idx="2"/>
            <a:endCxn id="9" idx="0"/>
          </p:cNvCxnSpPr>
          <p:nvPr/>
        </p:nvCxnSpPr>
        <p:spPr>
          <a:xfrm flipH="1">
            <a:off x="2290532" y="1226861"/>
            <a:ext cx="11031" cy="148307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9" idx="2"/>
            <a:endCxn id="10" idx="0"/>
          </p:cNvCxnSpPr>
          <p:nvPr/>
        </p:nvCxnSpPr>
        <p:spPr>
          <a:xfrm flipH="1">
            <a:off x="2268550" y="2986939"/>
            <a:ext cx="21982" cy="142708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a:endCxn id="11" idx="0"/>
          </p:cNvCxnSpPr>
          <p:nvPr/>
        </p:nvCxnSpPr>
        <p:spPr>
          <a:xfrm>
            <a:off x="2268690" y="4686590"/>
            <a:ext cx="11226" cy="89581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CuadroTexto 46"/>
          <p:cNvSpPr txBox="1"/>
          <p:nvPr/>
        </p:nvSpPr>
        <p:spPr>
          <a:xfrm rot="16200000">
            <a:off x="1421787" y="1694245"/>
            <a:ext cx="12714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2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DURACIÓN: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2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01 MES </a:t>
            </a:r>
            <a:endParaRPr kumimoji="0" lang="es-EC"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CuadroTexto 47"/>
          <p:cNvSpPr txBox="1"/>
          <p:nvPr/>
        </p:nvSpPr>
        <p:spPr>
          <a:xfrm rot="16200000">
            <a:off x="1382688" y="3454323"/>
            <a:ext cx="12714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2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DURACIÓN: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2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03 MESES</a:t>
            </a:r>
            <a:endParaRPr kumimoji="0" lang="es-EC"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CuadroTexto 48"/>
          <p:cNvSpPr txBox="1"/>
          <p:nvPr/>
        </p:nvSpPr>
        <p:spPr>
          <a:xfrm rot="16200000">
            <a:off x="1382689" y="4919053"/>
            <a:ext cx="127145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1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DURACIÓN: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1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02 MESES </a:t>
            </a:r>
            <a:endParaRPr kumimoji="0" lang="es-EC" sz="1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Flecha derecha 49"/>
          <p:cNvSpPr/>
          <p:nvPr/>
        </p:nvSpPr>
        <p:spPr>
          <a:xfrm>
            <a:off x="3048234" y="821344"/>
            <a:ext cx="818315" cy="503383"/>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Flecha derecha 50"/>
          <p:cNvSpPr/>
          <p:nvPr/>
        </p:nvSpPr>
        <p:spPr>
          <a:xfrm>
            <a:off x="5610117" y="831343"/>
            <a:ext cx="818315" cy="503383"/>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Flecha derecha 51"/>
          <p:cNvSpPr/>
          <p:nvPr/>
        </p:nvSpPr>
        <p:spPr>
          <a:xfrm>
            <a:off x="3050944" y="2692986"/>
            <a:ext cx="818315" cy="503383"/>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Flecha derecha 52"/>
          <p:cNvSpPr/>
          <p:nvPr/>
        </p:nvSpPr>
        <p:spPr>
          <a:xfrm>
            <a:off x="5636291" y="2692985"/>
            <a:ext cx="818315" cy="503383"/>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Flecha derecha 53"/>
          <p:cNvSpPr/>
          <p:nvPr/>
        </p:nvSpPr>
        <p:spPr>
          <a:xfrm>
            <a:off x="3048234" y="4222550"/>
            <a:ext cx="818315" cy="503383"/>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Flecha derecha 54"/>
          <p:cNvSpPr/>
          <p:nvPr/>
        </p:nvSpPr>
        <p:spPr>
          <a:xfrm>
            <a:off x="5636290" y="4156525"/>
            <a:ext cx="818315" cy="503383"/>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Flecha derecha 55"/>
          <p:cNvSpPr/>
          <p:nvPr/>
        </p:nvSpPr>
        <p:spPr>
          <a:xfrm>
            <a:off x="3048234" y="5461703"/>
            <a:ext cx="818315" cy="503383"/>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Flecha derecha 56"/>
          <p:cNvSpPr/>
          <p:nvPr/>
        </p:nvSpPr>
        <p:spPr>
          <a:xfrm>
            <a:off x="5595475" y="5387437"/>
            <a:ext cx="818315" cy="503383"/>
          </a:xfrm>
          <a:prstGeom prst="rightArrow">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50" name="Picture 2" descr="Imagen relacionada"/>
          <p:cNvPicPr>
            <a:picLocks noChangeAspect="1" noChangeArrowheads="1"/>
          </p:cNvPicPr>
          <p:nvPr/>
        </p:nvPicPr>
        <p:blipFill rotWithShape="1">
          <a:blip r:embed="rId6">
            <a:extLst>
              <a:ext uri="{28A0092B-C50C-407E-A947-70E740481C1C}">
                <a14:useLocalDpi xmlns:a14="http://schemas.microsoft.com/office/drawing/2010/main" val="0"/>
              </a:ext>
            </a:extLst>
          </a:blip>
          <a:srcRect l="5048" t="36278" r="4578" b="43803"/>
          <a:stretch/>
        </p:blipFill>
        <p:spPr bwMode="auto">
          <a:xfrm>
            <a:off x="6569822" y="4005972"/>
            <a:ext cx="2238103" cy="53122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n relacionada"/>
          <p:cNvPicPr>
            <a:picLocks noChangeAspect="1" noChangeArrowheads="1"/>
          </p:cNvPicPr>
          <p:nvPr/>
        </p:nvPicPr>
        <p:blipFill rotWithShape="1">
          <a:blip r:embed="rId6">
            <a:extLst>
              <a:ext uri="{28A0092B-C50C-407E-A947-70E740481C1C}">
                <a14:useLocalDpi xmlns:a14="http://schemas.microsoft.com/office/drawing/2010/main" val="0"/>
              </a:ext>
            </a:extLst>
          </a:blip>
          <a:srcRect l="5048" t="36278" r="4578" b="43803"/>
          <a:stretch/>
        </p:blipFill>
        <p:spPr bwMode="auto">
          <a:xfrm>
            <a:off x="8974867" y="4010770"/>
            <a:ext cx="2238103" cy="531223"/>
          </a:xfrm>
          <a:prstGeom prst="rect">
            <a:avLst/>
          </a:prstGeom>
          <a:noFill/>
          <a:extLst>
            <a:ext uri="{909E8E84-426E-40DD-AFC4-6F175D3DCCD1}">
              <a14:hiddenFill xmlns:a14="http://schemas.microsoft.com/office/drawing/2010/main">
                <a:solidFill>
                  <a:srgbClr val="FFFFFF"/>
                </a:solidFill>
              </a14:hiddenFill>
            </a:ext>
          </a:extLst>
        </p:spPr>
      </p:pic>
      <p:sp>
        <p:nvSpPr>
          <p:cNvPr id="45" name="CuadroTexto 44"/>
          <p:cNvSpPr txBox="1"/>
          <p:nvPr/>
        </p:nvSpPr>
        <p:spPr>
          <a:xfrm>
            <a:off x="6768840" y="4498770"/>
            <a:ext cx="1840066" cy="24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NIVEL DE SATISFACCIÓN</a:t>
            </a:r>
            <a:endPar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CuadroTexto 45"/>
          <p:cNvSpPr txBox="1"/>
          <p:nvPr/>
        </p:nvSpPr>
        <p:spPr>
          <a:xfrm>
            <a:off x="9173885" y="4505192"/>
            <a:ext cx="1920833" cy="24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NIVEL DE CUMPLIMIENTO</a:t>
            </a:r>
            <a:endPar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CuadroTexto 57"/>
          <p:cNvSpPr txBox="1"/>
          <p:nvPr/>
        </p:nvSpPr>
        <p:spPr>
          <a:xfrm>
            <a:off x="6283323" y="6093311"/>
            <a:ext cx="2281797" cy="24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 PLANIFICA SIGUIENTE CICLO</a:t>
            </a:r>
            <a:endPar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CuadroTexto 58"/>
          <p:cNvSpPr txBox="1"/>
          <p:nvPr/>
        </p:nvSpPr>
        <p:spPr>
          <a:xfrm>
            <a:off x="6428432" y="1738303"/>
            <a:ext cx="153537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ORGANIZAR</a:t>
            </a:r>
            <a:endParaRPr kumimoji="0" lang="es-EC"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Elipse 24"/>
          <p:cNvSpPr/>
          <p:nvPr/>
        </p:nvSpPr>
        <p:spPr>
          <a:xfrm>
            <a:off x="6548425" y="2381551"/>
            <a:ext cx="1158240" cy="88858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27" name="Conector recto 26"/>
          <p:cNvCxnSpPr>
            <a:stCxn id="25" idx="7"/>
          </p:cNvCxnSpPr>
          <p:nvPr/>
        </p:nvCxnSpPr>
        <p:spPr>
          <a:xfrm flipH="1">
            <a:off x="7344682" y="2511682"/>
            <a:ext cx="192363" cy="12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a:endCxn id="25" idx="7"/>
          </p:cNvCxnSpPr>
          <p:nvPr/>
        </p:nvCxnSpPr>
        <p:spPr>
          <a:xfrm>
            <a:off x="7440863" y="2381550"/>
            <a:ext cx="96182" cy="130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CuadroTexto 60"/>
          <p:cNvSpPr txBox="1"/>
          <p:nvPr/>
        </p:nvSpPr>
        <p:spPr>
          <a:xfrm>
            <a:off x="6484876" y="3332242"/>
            <a:ext cx="1271452" cy="4003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CICLOS DE SERVICIOS</a:t>
            </a:r>
            <a:endPar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1" name="Tabla 30"/>
          <p:cNvGraphicFramePr>
            <a:graphicFrameLocks noGrp="1"/>
          </p:cNvGraphicFramePr>
          <p:nvPr>
            <p:extLst/>
          </p:nvPr>
        </p:nvGraphicFramePr>
        <p:xfrm>
          <a:off x="7807721" y="2393296"/>
          <a:ext cx="1236704" cy="731774"/>
        </p:xfrm>
        <a:graphic>
          <a:graphicData uri="http://schemas.openxmlformats.org/drawingml/2006/table">
            <a:tbl>
              <a:tblPr firstRow="1" bandRow="1">
                <a:tableStyleId>{5940675A-B579-460E-94D1-54222C63F5DA}</a:tableStyleId>
              </a:tblPr>
              <a:tblGrid>
                <a:gridCol w="309176">
                  <a:extLst>
                    <a:ext uri="{9D8B030D-6E8A-4147-A177-3AD203B41FA5}">
                      <a16:colId xmlns:a16="http://schemas.microsoft.com/office/drawing/2014/main" val="3375213121"/>
                    </a:ext>
                  </a:extLst>
                </a:gridCol>
                <a:gridCol w="309176">
                  <a:extLst>
                    <a:ext uri="{9D8B030D-6E8A-4147-A177-3AD203B41FA5}">
                      <a16:colId xmlns:a16="http://schemas.microsoft.com/office/drawing/2014/main" val="577067802"/>
                    </a:ext>
                  </a:extLst>
                </a:gridCol>
                <a:gridCol w="309176">
                  <a:extLst>
                    <a:ext uri="{9D8B030D-6E8A-4147-A177-3AD203B41FA5}">
                      <a16:colId xmlns:a16="http://schemas.microsoft.com/office/drawing/2014/main" val="372943143"/>
                    </a:ext>
                  </a:extLst>
                </a:gridCol>
                <a:gridCol w="309176">
                  <a:extLst>
                    <a:ext uri="{9D8B030D-6E8A-4147-A177-3AD203B41FA5}">
                      <a16:colId xmlns:a16="http://schemas.microsoft.com/office/drawing/2014/main" val="2450706875"/>
                    </a:ext>
                  </a:extLst>
                </a:gridCol>
              </a:tblGrid>
              <a:tr h="261955">
                <a:tc>
                  <a:txBody>
                    <a:bodyPr/>
                    <a:lstStyle/>
                    <a:p>
                      <a:endParaRPr lang="es-EC" dirty="0"/>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362969283"/>
                  </a:ext>
                </a:extLst>
              </a:tr>
              <a:tr h="261955">
                <a:tc>
                  <a:txBody>
                    <a:bodyPr/>
                    <a:lstStyle/>
                    <a:p>
                      <a:endParaRPr lang="es-EC"/>
                    </a:p>
                  </a:txBody>
                  <a:tcPr/>
                </a:tc>
                <a:tc>
                  <a:txBody>
                    <a:bodyPr/>
                    <a:lstStyle/>
                    <a:p>
                      <a:endParaRPr lang="es-EC"/>
                    </a:p>
                  </a:txBody>
                  <a:tcPr/>
                </a:tc>
                <a:tc>
                  <a:txBody>
                    <a:bodyPr/>
                    <a:lstStyle/>
                    <a:p>
                      <a:endParaRPr lang="es-EC" dirty="0"/>
                    </a:p>
                  </a:txBody>
                  <a:tcPr/>
                </a:tc>
                <a:tc>
                  <a:txBody>
                    <a:bodyPr/>
                    <a:lstStyle/>
                    <a:p>
                      <a:endParaRPr lang="es-EC" dirty="0"/>
                    </a:p>
                  </a:txBody>
                  <a:tcPr/>
                </a:tc>
                <a:extLst>
                  <a:ext uri="{0D108BD9-81ED-4DB2-BD59-A6C34878D82A}">
                    <a16:rowId xmlns:a16="http://schemas.microsoft.com/office/drawing/2014/main" val="440180925"/>
                  </a:ext>
                </a:extLst>
              </a:tr>
            </a:tbl>
          </a:graphicData>
        </a:graphic>
      </p:graphicFrame>
      <p:sp>
        <p:nvSpPr>
          <p:cNvPr id="62" name="CuadroTexto 61"/>
          <p:cNvSpPr txBox="1"/>
          <p:nvPr/>
        </p:nvSpPr>
        <p:spPr>
          <a:xfrm>
            <a:off x="7858580" y="3332242"/>
            <a:ext cx="1271452" cy="4003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MATRIZ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1"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 C. SERVICIO</a:t>
            </a:r>
            <a:endParaRPr kumimoji="0" lang="es-EC" sz="1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2" descr="Resultado de imagen para PLANIFICACION"/>
          <p:cNvPicPr>
            <a:picLocks noChangeAspect="1" noChangeArrowheads="1"/>
          </p:cNvPicPr>
          <p:nvPr/>
        </p:nvPicPr>
        <p:blipFill rotWithShape="1">
          <a:blip r:embed="rId7">
            <a:extLst>
              <a:ext uri="{28A0092B-C50C-407E-A947-70E740481C1C}">
                <a14:useLocalDpi xmlns:a14="http://schemas.microsoft.com/office/drawing/2010/main" val="0"/>
              </a:ext>
            </a:extLst>
          </a:blip>
          <a:srcRect l="23741" t="6826" r="27402" b="5317"/>
          <a:stretch/>
        </p:blipFill>
        <p:spPr bwMode="auto">
          <a:xfrm>
            <a:off x="6560432" y="231262"/>
            <a:ext cx="1247289" cy="1495287"/>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13983-F193-4646-9F9F-06837BA2C3FB}"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33838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79662">
              <a:srgbClr val="FFFFFF"/>
            </a:gs>
            <a:gs pos="0">
              <a:srgbClr val="EBD0D3"/>
            </a:gs>
            <a:gs pos="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934562329"/>
              </p:ext>
            </p:extLst>
          </p:nvPr>
        </p:nvGraphicFramePr>
        <p:xfrm>
          <a:off x="457200" y="1357687"/>
          <a:ext cx="10390909" cy="5131112"/>
        </p:xfrm>
        <a:graphic>
          <a:graphicData uri="http://schemas.openxmlformats.org/drawingml/2006/table">
            <a:tbl>
              <a:tblPr>
                <a:tableStyleId>{ED083AE6-46FA-4A59-8FB0-9F97EB10719F}</a:tableStyleId>
              </a:tblPr>
              <a:tblGrid>
                <a:gridCol w="6467542">
                  <a:extLst>
                    <a:ext uri="{9D8B030D-6E8A-4147-A177-3AD203B41FA5}">
                      <a16:colId xmlns:a16="http://schemas.microsoft.com/office/drawing/2014/main" val="576629029"/>
                    </a:ext>
                  </a:extLst>
                </a:gridCol>
                <a:gridCol w="3923367">
                  <a:extLst>
                    <a:ext uri="{9D8B030D-6E8A-4147-A177-3AD203B41FA5}">
                      <a16:colId xmlns:a16="http://schemas.microsoft.com/office/drawing/2014/main" val="3753207488"/>
                    </a:ext>
                  </a:extLst>
                </a:gridCol>
              </a:tblGrid>
              <a:tr h="536574">
                <a:tc>
                  <a:txBody>
                    <a:bodyPr/>
                    <a:lstStyle/>
                    <a:p>
                      <a:pPr algn="ctr" fontAlgn="ctr"/>
                      <a:r>
                        <a:rPr lang="es-EC" sz="1800" b="1" u="none" strike="noStrike" dirty="0">
                          <a:effectLst/>
                        </a:rPr>
                        <a:t>ACCIONES</a:t>
                      </a:r>
                      <a:endParaRPr lang="es-EC" sz="18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b="1" u="none" strike="noStrike" dirty="0">
                          <a:effectLst/>
                        </a:rPr>
                        <a:t>PROCESO</a:t>
                      </a:r>
                      <a:endParaRPr lang="es-EC" sz="18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94578673"/>
                  </a:ext>
                </a:extLst>
              </a:tr>
              <a:tr h="709072">
                <a:tc>
                  <a:txBody>
                    <a:bodyPr/>
                    <a:lstStyle/>
                    <a:p>
                      <a:pPr marL="285750" indent="-285750" algn="l" fontAlgn="ctr">
                        <a:buFont typeface="Arial" panose="020B0604020202020204" pitchFamily="34" charset="0"/>
                        <a:buChar char="•"/>
                      </a:pPr>
                      <a:r>
                        <a:rPr lang="es-EC" sz="1900" u="none" strike="noStrike" dirty="0" smtClean="0">
                          <a:effectLst/>
                        </a:rPr>
                        <a:t>Colocar </a:t>
                      </a:r>
                      <a:r>
                        <a:rPr lang="es-EC" sz="1900" u="none" strike="noStrike" dirty="0">
                          <a:effectLst/>
                        </a:rPr>
                        <a:t>máquinas expendedoras de turnos. (puede ser una APP).</a:t>
                      </a:r>
                      <a:endParaRPr lang="es-EC" sz="1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s-CO" sz="1900" u="none" strike="noStrike" dirty="0">
                          <a:effectLst/>
                        </a:rPr>
                        <a:t>Desarrollo, implantación y mantenimiento de aplicativos</a:t>
                      </a:r>
                      <a:endParaRPr lang="es-CO" sz="1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159375789"/>
                  </a:ext>
                </a:extLst>
              </a:tr>
              <a:tr h="1176913">
                <a:tc>
                  <a:txBody>
                    <a:bodyPr/>
                    <a:lstStyle/>
                    <a:p>
                      <a:pPr marL="285750" indent="-285750" algn="l" fontAlgn="ctr">
                        <a:buFont typeface="Arial" panose="020B0604020202020204" pitchFamily="34" charset="0"/>
                        <a:buChar char="•"/>
                      </a:pPr>
                      <a:r>
                        <a:rPr lang="es-CO" sz="1900" u="none" strike="noStrike" dirty="0">
                          <a:effectLst/>
                        </a:rPr>
                        <a:t>Realizar un control de tiempos de espera y actividades de los funcionarios para optimizar los procesos y mejorar el tiempo de las consultas o requerimientos. </a:t>
                      </a:r>
                      <a:br>
                        <a:rPr lang="es-CO" sz="1900" u="none" strike="noStrike" dirty="0">
                          <a:effectLst/>
                        </a:rPr>
                      </a:br>
                      <a:endParaRPr lang="es-CO" sz="1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s-CO" sz="1900" u="none" strike="noStrike" dirty="0">
                          <a:effectLst/>
                        </a:rPr>
                        <a:t>Administración de Sistema de gestión de calidad.</a:t>
                      </a:r>
                      <a:endParaRPr lang="es-CO" sz="1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68944043"/>
                  </a:ext>
                </a:extLst>
              </a:tr>
              <a:tr h="709072">
                <a:tc>
                  <a:txBody>
                    <a:bodyPr/>
                    <a:lstStyle/>
                    <a:p>
                      <a:pPr marL="285750" indent="-285750" algn="l" fontAlgn="ctr">
                        <a:buFont typeface="Arial" panose="020B0604020202020204" pitchFamily="34" charset="0"/>
                        <a:buChar char="•"/>
                      </a:pPr>
                      <a:r>
                        <a:rPr lang="es-CO" sz="1900" u="none" strike="noStrike" dirty="0">
                          <a:effectLst/>
                        </a:rPr>
                        <a:t>Solicitar un </a:t>
                      </a:r>
                      <a:r>
                        <a:rPr lang="es-CO" sz="1900" u="none" strike="noStrike" dirty="0" smtClean="0">
                          <a:effectLst/>
                        </a:rPr>
                        <a:t>CAPACITY </a:t>
                      </a:r>
                      <a:r>
                        <a:rPr lang="es-CO" sz="1900" u="none" strike="noStrike" dirty="0">
                          <a:effectLst/>
                        </a:rPr>
                        <a:t>a Talento Humano para identificar tiempos y movimientos funcionarios por cada servicio.</a:t>
                      </a:r>
                      <a:endParaRPr lang="es-CO" sz="1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s-EC" sz="1900" u="none" strike="noStrike" dirty="0">
                          <a:effectLst/>
                        </a:rPr>
                        <a:t>Evaluación del Desempeño.</a:t>
                      </a:r>
                      <a:endParaRPr lang="es-EC" sz="1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83883395"/>
                  </a:ext>
                </a:extLst>
              </a:tr>
              <a:tr h="569919">
                <a:tc>
                  <a:txBody>
                    <a:bodyPr/>
                    <a:lstStyle/>
                    <a:p>
                      <a:pPr marL="285750" indent="-285750" algn="l" fontAlgn="ctr">
                        <a:buFont typeface="Arial" panose="020B0604020202020204" pitchFamily="34" charset="0"/>
                        <a:buChar char="•"/>
                      </a:pPr>
                      <a:r>
                        <a:rPr lang="es-CO" sz="1900" u="none" strike="noStrike" dirty="0">
                          <a:effectLst/>
                        </a:rPr>
                        <a:t>Definir acuerdos de servicio SLA y </a:t>
                      </a:r>
                      <a:r>
                        <a:rPr lang="es-CO" sz="1900" u="none" strike="noStrike" dirty="0" err="1">
                          <a:effectLst/>
                        </a:rPr>
                        <a:t>OLA´s</a:t>
                      </a:r>
                      <a:r>
                        <a:rPr lang="es-CO" sz="1900" u="none" strike="noStrike" dirty="0">
                          <a:effectLst/>
                        </a:rPr>
                        <a:t> que se aten a indicadores de desempeño del personal.</a:t>
                      </a:r>
                      <a:endParaRPr lang="es-CO" sz="1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s-CO" sz="1900" u="none" strike="noStrike" dirty="0">
                          <a:effectLst/>
                        </a:rPr>
                        <a:t>Administración de Sistema de gestión de calidad.</a:t>
                      </a:r>
                      <a:endParaRPr lang="es-CO" sz="1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39272410"/>
                  </a:ext>
                </a:extLst>
              </a:tr>
              <a:tr h="1410836">
                <a:tc>
                  <a:txBody>
                    <a:bodyPr/>
                    <a:lstStyle/>
                    <a:p>
                      <a:pPr marL="285750" indent="-285750" algn="l" fontAlgn="ctr">
                        <a:buFont typeface="Arial" panose="020B0604020202020204" pitchFamily="34" charset="0"/>
                        <a:buChar char="•"/>
                      </a:pPr>
                      <a:r>
                        <a:rPr lang="es-CO" sz="1900" u="none" strike="noStrike" dirty="0">
                          <a:effectLst/>
                        </a:rPr>
                        <a:t>Realizar control de actividades de los funcionarios, donde se evidencie el estado de la solicitud del usuario, garantizando que todas las solicitudes sean realizadas de manera oportuna. </a:t>
                      </a:r>
                      <a:br>
                        <a:rPr lang="es-CO" sz="1900" u="none" strike="noStrike" dirty="0">
                          <a:effectLst/>
                        </a:rPr>
                      </a:br>
                      <a:endParaRPr lang="es-CO" sz="1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s-CO" sz="1900" u="none" strike="noStrike" dirty="0">
                          <a:effectLst/>
                        </a:rPr>
                        <a:t>Desarrollo, implantación y mantenimiento de aplicativos.</a:t>
                      </a:r>
                      <a:endParaRPr lang="es-CO" sz="1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18673018"/>
                  </a:ext>
                </a:extLst>
              </a:tr>
            </a:tbl>
          </a:graphicData>
        </a:graphic>
      </p:graphicFrame>
      <p:sp>
        <p:nvSpPr>
          <p:cNvPr id="6" name="Flecha derecha 5"/>
          <p:cNvSpPr/>
          <p:nvPr/>
        </p:nvSpPr>
        <p:spPr>
          <a:xfrm>
            <a:off x="457200" y="182881"/>
            <a:ext cx="10390909" cy="1071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PROPUESTA DE MEJORA – </a:t>
            </a:r>
            <a:r>
              <a:rPr lang="es-EC" sz="2400" b="1" dirty="0"/>
              <a:t>DIMENSIÓN DE CALIDAD </a:t>
            </a:r>
            <a:r>
              <a:rPr lang="es-EC" sz="2400" b="1" dirty="0" smtClean="0"/>
              <a:t>CAPACIDAD DE RESPUESTA</a:t>
            </a:r>
            <a:endParaRPr lang="es-EC" sz="2400" b="1" dirty="0"/>
          </a:p>
        </p:txBody>
      </p:sp>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43</a:t>
            </a:fld>
            <a:endParaRPr lang="es-ES" noProof="0"/>
          </a:p>
        </p:txBody>
      </p:sp>
    </p:spTree>
    <p:extLst>
      <p:ext uri="{BB962C8B-B14F-4D97-AF65-F5344CB8AC3E}">
        <p14:creationId xmlns:p14="http://schemas.microsoft.com/office/powerpoint/2010/main" val="27407576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79662">
              <a:srgbClr val="FFFFFF"/>
            </a:gs>
            <a:gs pos="0">
              <a:srgbClr val="EBD0D3"/>
            </a:gs>
            <a:gs pos="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238115725"/>
              </p:ext>
            </p:extLst>
          </p:nvPr>
        </p:nvGraphicFramePr>
        <p:xfrm>
          <a:off x="802984" y="353093"/>
          <a:ext cx="10529453" cy="3832950"/>
        </p:xfrm>
        <a:graphic>
          <a:graphicData uri="http://schemas.openxmlformats.org/drawingml/2006/table">
            <a:tbl>
              <a:tblPr>
                <a:tableStyleId>{ED083AE6-46FA-4A59-8FB0-9F97EB10719F}</a:tableStyleId>
              </a:tblPr>
              <a:tblGrid>
                <a:gridCol w="7439889">
                  <a:extLst>
                    <a:ext uri="{9D8B030D-6E8A-4147-A177-3AD203B41FA5}">
                      <a16:colId xmlns:a16="http://schemas.microsoft.com/office/drawing/2014/main" val="1285390800"/>
                    </a:ext>
                  </a:extLst>
                </a:gridCol>
                <a:gridCol w="3089564">
                  <a:extLst>
                    <a:ext uri="{9D8B030D-6E8A-4147-A177-3AD203B41FA5}">
                      <a16:colId xmlns:a16="http://schemas.microsoft.com/office/drawing/2014/main" val="3555120779"/>
                    </a:ext>
                  </a:extLst>
                </a:gridCol>
              </a:tblGrid>
              <a:tr h="433839">
                <a:tc>
                  <a:txBody>
                    <a:bodyPr/>
                    <a:lstStyle/>
                    <a:p>
                      <a:pPr algn="ctr" fontAlgn="ctr"/>
                      <a:r>
                        <a:rPr lang="es-EC" sz="2000" b="1" u="none" strike="noStrike" dirty="0">
                          <a:effectLst/>
                        </a:rPr>
                        <a:t>ACCIONES</a:t>
                      </a:r>
                      <a:endParaRPr lang="es-EC" sz="2000" b="1" i="0" u="none" strike="noStrike" dirty="0">
                        <a:solidFill>
                          <a:srgbClr val="000000"/>
                        </a:solidFill>
                        <a:effectLst/>
                        <a:latin typeface="Times New Roman" panose="02020603050405020304" pitchFamily="18" charset="0"/>
                      </a:endParaRPr>
                    </a:p>
                  </a:txBody>
                  <a:tcPr marL="6190" marR="6190" marT="6190" marB="0" anchor="ctr"/>
                </a:tc>
                <a:tc>
                  <a:txBody>
                    <a:bodyPr/>
                    <a:lstStyle/>
                    <a:p>
                      <a:pPr algn="ctr" fontAlgn="ctr"/>
                      <a:r>
                        <a:rPr lang="es-EC" sz="2000" b="1" u="none" strike="noStrike" dirty="0">
                          <a:effectLst/>
                        </a:rPr>
                        <a:t>PROCESO</a:t>
                      </a:r>
                      <a:endParaRPr lang="es-EC" sz="2000" b="1" i="0" u="none" strike="noStrike" dirty="0">
                        <a:solidFill>
                          <a:srgbClr val="000000"/>
                        </a:solidFill>
                        <a:effectLst/>
                        <a:latin typeface="Times New Roman" panose="02020603050405020304" pitchFamily="18" charset="0"/>
                      </a:endParaRPr>
                    </a:p>
                  </a:txBody>
                  <a:tcPr marL="6190" marR="6190" marT="6190" marB="0" anchor="ctr"/>
                </a:tc>
                <a:extLst>
                  <a:ext uri="{0D108BD9-81ED-4DB2-BD59-A6C34878D82A}">
                    <a16:rowId xmlns:a16="http://schemas.microsoft.com/office/drawing/2014/main" val="3187584902"/>
                  </a:ext>
                </a:extLst>
              </a:tr>
              <a:tr h="1076441">
                <a:tc>
                  <a:txBody>
                    <a:bodyPr/>
                    <a:lstStyle/>
                    <a:p>
                      <a:pPr marL="285750" indent="-285750" algn="l" fontAlgn="ctr">
                        <a:buFont typeface="Arial" panose="020B0604020202020204" pitchFamily="34" charset="0"/>
                        <a:buChar char="•"/>
                      </a:pPr>
                      <a:r>
                        <a:rPr lang="es-CO" sz="1900" u="none" strike="noStrike" dirty="0">
                          <a:effectLst/>
                        </a:rPr>
                        <a:t>Dentro del protocolo definido en la dimensión empatía hace relación con esta dimensión por lo que hay que supervisar lo siguiente: </a:t>
                      </a:r>
                      <a:endParaRPr lang="es-CO" sz="1900" u="none" strike="noStrike" dirty="0" smtClean="0">
                        <a:effectLst/>
                      </a:endParaRPr>
                    </a:p>
                    <a:p>
                      <a:pPr marL="742950" lvl="1" indent="-285750" algn="l" fontAlgn="ctr">
                        <a:buFont typeface="Courier New" panose="02070309020205020404" pitchFamily="49" charset="0"/>
                        <a:buChar char="o"/>
                      </a:pPr>
                      <a:r>
                        <a:rPr lang="es-CO" sz="1900" u="none" strike="noStrike" dirty="0" smtClean="0">
                          <a:effectLst/>
                        </a:rPr>
                        <a:t>Implementar </a:t>
                      </a:r>
                      <a:r>
                        <a:rPr lang="es-CO" sz="1900" u="none" strike="noStrike" dirty="0">
                          <a:effectLst/>
                        </a:rPr>
                        <a:t>un protocolo de atención telefónica. </a:t>
                      </a:r>
                      <a:endParaRPr lang="es-CO" sz="1900" b="0" i="0" u="none" strike="noStrike" dirty="0">
                        <a:solidFill>
                          <a:srgbClr val="000000"/>
                        </a:solidFill>
                        <a:effectLst/>
                        <a:latin typeface="Times New Roman" panose="02020603050405020304" pitchFamily="18" charset="0"/>
                      </a:endParaRPr>
                    </a:p>
                  </a:txBody>
                  <a:tcPr marL="6190" marR="6190" marT="6190" marB="0" anchor="ctr"/>
                </a:tc>
                <a:tc>
                  <a:txBody>
                    <a:bodyPr/>
                    <a:lstStyle/>
                    <a:p>
                      <a:pPr algn="l" fontAlgn="ctr"/>
                      <a:r>
                        <a:rPr lang="es-CO" sz="1900" u="none" strike="noStrike" dirty="0">
                          <a:effectLst/>
                        </a:rPr>
                        <a:t>Elaboración o actualización de instrumentos organizacionales.</a:t>
                      </a:r>
                      <a:endParaRPr lang="es-CO" sz="1900" b="0" i="0" u="none" strike="noStrike" dirty="0">
                        <a:solidFill>
                          <a:srgbClr val="000000"/>
                        </a:solidFill>
                        <a:effectLst/>
                        <a:latin typeface="Times New Roman" panose="02020603050405020304" pitchFamily="18" charset="0"/>
                      </a:endParaRPr>
                    </a:p>
                  </a:txBody>
                  <a:tcPr marL="6190" marR="6190" marT="6190" marB="0" anchor="ctr"/>
                </a:tc>
                <a:extLst>
                  <a:ext uri="{0D108BD9-81ED-4DB2-BD59-A6C34878D82A}">
                    <a16:rowId xmlns:a16="http://schemas.microsoft.com/office/drawing/2014/main" val="2576849996"/>
                  </a:ext>
                </a:extLst>
              </a:tr>
              <a:tr h="2119666">
                <a:tc>
                  <a:txBody>
                    <a:bodyPr/>
                    <a:lstStyle/>
                    <a:p>
                      <a:pPr marL="285750" indent="-285750" algn="l" fontAlgn="ctr">
                        <a:buFont typeface="Arial" panose="020B0604020202020204" pitchFamily="34" charset="0"/>
                        <a:buChar char="•"/>
                      </a:pPr>
                      <a:r>
                        <a:rPr lang="es-CO" sz="1900" u="none" strike="noStrike" dirty="0">
                          <a:effectLst/>
                        </a:rPr>
                        <a:t>Proceso de optimización del sistema virtual (BANNER) </a:t>
                      </a:r>
                      <a:endParaRPr lang="es-CO" sz="1900" u="none" strike="noStrike" dirty="0" smtClean="0">
                        <a:effectLst/>
                      </a:endParaRPr>
                    </a:p>
                    <a:p>
                      <a:pPr lvl="1" algn="l" fontAlgn="ctr"/>
                      <a:r>
                        <a:rPr lang="es-CO" sz="1900" u="none" strike="noStrike" dirty="0" smtClean="0">
                          <a:effectLst/>
                        </a:rPr>
                        <a:t>o </a:t>
                      </a:r>
                      <a:r>
                        <a:rPr lang="es-CO" sz="1900" u="none" strike="noStrike" dirty="0">
                          <a:effectLst/>
                        </a:rPr>
                        <a:t>Carga en un tiempo máximo de 02 segundos</a:t>
                      </a:r>
                      <a:br>
                        <a:rPr lang="es-CO" sz="1900" u="none" strike="noStrike" dirty="0">
                          <a:effectLst/>
                        </a:rPr>
                      </a:br>
                      <a:r>
                        <a:rPr lang="es-CO" sz="1900" u="none" strike="noStrike" dirty="0">
                          <a:effectLst/>
                        </a:rPr>
                        <a:t>o Opción escoger idioma de la interfaz</a:t>
                      </a:r>
                      <a:br>
                        <a:rPr lang="es-CO" sz="1900" u="none" strike="noStrike" dirty="0">
                          <a:effectLst/>
                        </a:rPr>
                      </a:br>
                      <a:r>
                        <a:rPr lang="es-CO" sz="1900" u="none" strike="noStrike" dirty="0">
                          <a:effectLst/>
                        </a:rPr>
                        <a:t>o Se accede al requerimiento en un máximo de 2 pasos</a:t>
                      </a:r>
                      <a:br>
                        <a:rPr lang="es-CO" sz="1900" u="none" strike="noStrike" dirty="0">
                          <a:effectLst/>
                        </a:rPr>
                      </a:br>
                      <a:r>
                        <a:rPr lang="es-CO" sz="1900" u="none" strike="noStrike" dirty="0">
                          <a:effectLst/>
                        </a:rPr>
                        <a:t>o El requerimiento en el sistema se realiza en un máximo de 2 segundos</a:t>
                      </a:r>
                      <a:br>
                        <a:rPr lang="es-CO" sz="1900" u="none" strike="noStrike" dirty="0">
                          <a:effectLst/>
                        </a:rPr>
                      </a:br>
                      <a:r>
                        <a:rPr lang="es-CO" sz="1900" u="none" strike="noStrike" dirty="0">
                          <a:effectLst/>
                        </a:rPr>
                        <a:t>o En caso de que se cierre la página, vuelve a recuperar el registro</a:t>
                      </a:r>
                      <a:br>
                        <a:rPr lang="es-CO" sz="1900" u="none" strike="noStrike" dirty="0">
                          <a:effectLst/>
                        </a:rPr>
                      </a:br>
                      <a:r>
                        <a:rPr lang="es-CO" sz="1900" u="none" strike="noStrike" dirty="0">
                          <a:effectLst/>
                        </a:rPr>
                        <a:t>o Durante el requerimiento no existe fallas técnicas en el sistema. </a:t>
                      </a:r>
                      <a:br>
                        <a:rPr lang="es-CO" sz="1900" u="none" strike="noStrike" dirty="0">
                          <a:effectLst/>
                        </a:rPr>
                      </a:br>
                      <a:r>
                        <a:rPr lang="es-CO" sz="1900" u="none" strike="noStrike" dirty="0">
                          <a:effectLst/>
                        </a:rPr>
                        <a:t>o Existe un control de cuenta del lugar y fecha de cierre de sesión</a:t>
                      </a:r>
                      <a:r>
                        <a:rPr lang="es-CO" sz="1900" u="none" strike="noStrike" dirty="0" smtClean="0">
                          <a:effectLst/>
                        </a:rPr>
                        <a:t>.</a:t>
                      </a:r>
                      <a:endParaRPr lang="es-CO" sz="1900" b="0" i="0" u="none" strike="noStrike" dirty="0">
                        <a:solidFill>
                          <a:srgbClr val="000000"/>
                        </a:solidFill>
                        <a:effectLst/>
                        <a:latin typeface="Times New Roman" panose="02020603050405020304" pitchFamily="18" charset="0"/>
                      </a:endParaRPr>
                    </a:p>
                  </a:txBody>
                  <a:tcPr marL="6190" marR="6190" marT="6190" marB="0" anchor="ctr"/>
                </a:tc>
                <a:tc>
                  <a:txBody>
                    <a:bodyPr/>
                    <a:lstStyle/>
                    <a:p>
                      <a:pPr algn="l" fontAlgn="ctr"/>
                      <a:r>
                        <a:rPr lang="es-CO" sz="1900" u="none" strike="noStrike" dirty="0">
                          <a:effectLst/>
                        </a:rPr>
                        <a:t>Desarrollo, implantación y mantenimiento de aplicativos.</a:t>
                      </a:r>
                      <a:endParaRPr lang="es-CO" sz="1900" b="0" i="0" u="none" strike="noStrike" dirty="0">
                        <a:solidFill>
                          <a:srgbClr val="000000"/>
                        </a:solidFill>
                        <a:effectLst/>
                        <a:latin typeface="Times New Roman" panose="02020603050405020304" pitchFamily="18" charset="0"/>
                      </a:endParaRPr>
                    </a:p>
                  </a:txBody>
                  <a:tcPr marL="6190" marR="6190" marT="6190" marB="0" anchor="ctr"/>
                </a:tc>
                <a:extLst>
                  <a:ext uri="{0D108BD9-81ED-4DB2-BD59-A6C34878D82A}">
                    <a16:rowId xmlns:a16="http://schemas.microsoft.com/office/drawing/2014/main" val="1720143063"/>
                  </a:ext>
                </a:extLst>
              </a:tr>
            </a:tbl>
          </a:graphicData>
        </a:graphic>
      </p:graphicFrame>
      <p:sp>
        <p:nvSpPr>
          <p:cNvPr id="3" name="Marcador de número de diapositiva 2"/>
          <p:cNvSpPr>
            <a:spLocks noGrp="1"/>
          </p:cNvSpPr>
          <p:nvPr>
            <p:ph type="sldNum" sz="quarter" idx="4"/>
          </p:nvPr>
        </p:nvSpPr>
        <p:spPr/>
        <p:txBody>
          <a:bodyPr/>
          <a:lstStyle/>
          <a:p>
            <a:pPr algn="ctr" rtl="0"/>
            <a:fld id="{817179DE-9BF3-494C-804F-0C7C90AC8700}" type="slidenum">
              <a:rPr lang="es-ES" noProof="0" smtClean="0"/>
              <a:pPr algn="ctr" rtl="0"/>
              <a:t>44</a:t>
            </a:fld>
            <a:endParaRPr lang="es-ES" noProof="0"/>
          </a:p>
        </p:txBody>
      </p:sp>
      <p:pic>
        <p:nvPicPr>
          <p:cNvPr id="4" name="Imagen 3"/>
          <p:cNvPicPr>
            <a:picLocks noChangeAspect="1"/>
          </p:cNvPicPr>
          <p:nvPr/>
        </p:nvPicPr>
        <p:blipFill>
          <a:blip r:embed="rId2"/>
          <a:stretch>
            <a:fillRect/>
          </a:stretch>
        </p:blipFill>
        <p:spPr>
          <a:xfrm>
            <a:off x="3662754" y="4323806"/>
            <a:ext cx="4619128" cy="2051777"/>
          </a:xfrm>
          <a:prstGeom prst="rect">
            <a:avLst/>
          </a:prstGeom>
          <a:ln>
            <a:noFill/>
          </a:ln>
          <a:effectLst>
            <a:softEdge rad="112500"/>
          </a:effectLst>
        </p:spPr>
      </p:pic>
    </p:spTree>
    <p:extLst>
      <p:ext uri="{BB962C8B-B14F-4D97-AF65-F5344CB8AC3E}">
        <p14:creationId xmlns:p14="http://schemas.microsoft.com/office/powerpoint/2010/main" val="40127495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79662">
              <a:srgbClr val="FFFFFF"/>
            </a:gs>
            <a:gs pos="0">
              <a:srgbClr val="EBD0D3"/>
            </a:gs>
            <a:gs pos="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84901191"/>
              </p:ext>
            </p:extLst>
          </p:nvPr>
        </p:nvGraphicFramePr>
        <p:xfrm>
          <a:off x="823752" y="379220"/>
          <a:ext cx="10529453" cy="3927129"/>
        </p:xfrm>
        <a:graphic>
          <a:graphicData uri="http://schemas.openxmlformats.org/drawingml/2006/table">
            <a:tbl>
              <a:tblPr>
                <a:tableStyleId>{ED083AE6-46FA-4A59-8FB0-9F97EB10719F}</a:tableStyleId>
              </a:tblPr>
              <a:tblGrid>
                <a:gridCol w="7439889">
                  <a:extLst>
                    <a:ext uri="{9D8B030D-6E8A-4147-A177-3AD203B41FA5}">
                      <a16:colId xmlns:a16="http://schemas.microsoft.com/office/drawing/2014/main" val="1285390800"/>
                    </a:ext>
                  </a:extLst>
                </a:gridCol>
                <a:gridCol w="3089564">
                  <a:extLst>
                    <a:ext uri="{9D8B030D-6E8A-4147-A177-3AD203B41FA5}">
                      <a16:colId xmlns:a16="http://schemas.microsoft.com/office/drawing/2014/main" val="3555120779"/>
                    </a:ext>
                  </a:extLst>
                </a:gridCol>
              </a:tblGrid>
              <a:tr h="433839">
                <a:tc>
                  <a:txBody>
                    <a:bodyPr/>
                    <a:lstStyle/>
                    <a:p>
                      <a:pPr marL="0" indent="0" algn="ctr" fontAlgn="ctr">
                        <a:buFont typeface="Arial" panose="020B0604020202020204" pitchFamily="34" charset="0"/>
                        <a:buNone/>
                      </a:pPr>
                      <a:r>
                        <a:rPr lang="es-EC" sz="2000" b="1" u="none" strike="noStrike" dirty="0">
                          <a:effectLst/>
                        </a:rPr>
                        <a:t>ACCIONES</a:t>
                      </a:r>
                      <a:endParaRPr lang="es-EC" sz="2000" b="1" i="0" u="none" strike="noStrike" dirty="0">
                        <a:solidFill>
                          <a:srgbClr val="000000"/>
                        </a:solidFill>
                        <a:effectLst/>
                        <a:latin typeface="Times New Roman" panose="02020603050405020304" pitchFamily="18" charset="0"/>
                      </a:endParaRPr>
                    </a:p>
                  </a:txBody>
                  <a:tcPr marL="6190" marR="6190" marT="6190" marB="0" anchor="ctr"/>
                </a:tc>
                <a:tc>
                  <a:txBody>
                    <a:bodyPr/>
                    <a:lstStyle/>
                    <a:p>
                      <a:pPr algn="ctr" fontAlgn="ctr"/>
                      <a:r>
                        <a:rPr lang="es-EC" sz="2000" b="1" u="none" strike="noStrike" dirty="0">
                          <a:effectLst/>
                        </a:rPr>
                        <a:t>PROCESO</a:t>
                      </a:r>
                      <a:endParaRPr lang="es-EC" sz="2000" b="1" i="0" u="none" strike="noStrike" dirty="0">
                        <a:solidFill>
                          <a:srgbClr val="000000"/>
                        </a:solidFill>
                        <a:effectLst/>
                        <a:latin typeface="Times New Roman" panose="02020603050405020304" pitchFamily="18" charset="0"/>
                      </a:endParaRPr>
                    </a:p>
                  </a:txBody>
                  <a:tcPr marL="6190" marR="6190" marT="6190" marB="0" anchor="ctr"/>
                </a:tc>
                <a:extLst>
                  <a:ext uri="{0D108BD9-81ED-4DB2-BD59-A6C34878D82A}">
                    <a16:rowId xmlns:a16="http://schemas.microsoft.com/office/drawing/2014/main" val="3187584902"/>
                  </a:ext>
                </a:extLst>
              </a:tr>
              <a:tr h="223660">
                <a:tc>
                  <a:txBody>
                    <a:bodyPr/>
                    <a:lstStyle/>
                    <a:p>
                      <a:pPr marL="285750" indent="-285750" algn="l" fontAlgn="b">
                        <a:buFont typeface="Arial" panose="020B0604020202020204" pitchFamily="34" charset="0"/>
                        <a:buChar char="•"/>
                      </a:pPr>
                      <a:r>
                        <a:rPr lang="es-EC" sz="1900" u="none" strike="noStrike" dirty="0">
                          <a:effectLst/>
                        </a:rPr>
                        <a:t>Ofrecer diferentes métodos de pago              </a:t>
                      </a:r>
                      <a:endParaRPr lang="es-EC" sz="1900" u="none" strike="noStrike" dirty="0" smtClean="0">
                        <a:effectLst/>
                      </a:endParaRPr>
                    </a:p>
                    <a:p>
                      <a:pPr marL="0" indent="0" algn="l" fontAlgn="b">
                        <a:buFont typeface="Arial" panose="020B0604020202020204" pitchFamily="34" charset="0"/>
                        <a:buNone/>
                      </a:pPr>
                      <a:r>
                        <a:rPr lang="es-EC" sz="1900" u="none" strike="noStrike" dirty="0" smtClean="0">
                          <a:effectLst/>
                        </a:rPr>
                        <a:t>                                               </a:t>
                      </a:r>
                    </a:p>
                  </a:txBody>
                  <a:tcPr marL="6190" marR="6190" marT="6190" marB="0" anchor="ctr"/>
                </a:tc>
                <a:tc>
                  <a:txBody>
                    <a:bodyPr/>
                    <a:lstStyle/>
                    <a:p>
                      <a:pPr algn="l" fontAlgn="ctr"/>
                      <a:r>
                        <a:rPr lang="es-EC" sz="1900" u="none" strike="noStrike" dirty="0">
                          <a:effectLst/>
                        </a:rPr>
                        <a:t>Gestión de operaciones tesorería</a:t>
                      </a:r>
                      <a:endParaRPr lang="es-EC" sz="1900" b="0" i="0" u="none" strike="noStrike" dirty="0">
                        <a:solidFill>
                          <a:srgbClr val="000000"/>
                        </a:solidFill>
                        <a:effectLst/>
                        <a:latin typeface="Times New Roman" panose="02020603050405020304" pitchFamily="18" charset="0"/>
                      </a:endParaRPr>
                    </a:p>
                  </a:txBody>
                  <a:tcPr marL="6190" marR="6190" marT="6190" marB="0" anchor="ctr"/>
                </a:tc>
                <a:extLst>
                  <a:ext uri="{0D108BD9-81ED-4DB2-BD59-A6C34878D82A}">
                    <a16:rowId xmlns:a16="http://schemas.microsoft.com/office/drawing/2014/main" val="79557862"/>
                  </a:ext>
                </a:extLst>
              </a:tr>
              <a:tr h="1591240">
                <a:tc>
                  <a:txBody>
                    <a:bodyPr/>
                    <a:lstStyle/>
                    <a:p>
                      <a:pPr marL="285750" lvl="0" indent="-285750" algn="l" fontAlgn="b">
                        <a:buFont typeface="Arial" panose="020B0604020202020204" pitchFamily="34" charset="0"/>
                        <a:buChar char="•"/>
                      </a:pPr>
                      <a:r>
                        <a:rPr lang="es-CO" sz="1900" u="none" strike="noStrike" dirty="0">
                          <a:effectLst/>
                        </a:rPr>
                        <a:t>Establecer una priorización para la mejora y/o la automatización de procesos en los servicios para evitar papeleo y digitalizar como en el caso de:                                                                                                             </a:t>
                      </a:r>
                      <a:endParaRPr lang="es-CO" sz="1900" u="none" strike="noStrike" dirty="0" smtClean="0">
                        <a:effectLst/>
                      </a:endParaRPr>
                    </a:p>
                    <a:p>
                      <a:pPr marL="457200" lvl="1" indent="0" algn="l" fontAlgn="b">
                        <a:buFont typeface="Arial" panose="020B0604020202020204" pitchFamily="34" charset="0"/>
                        <a:buNone/>
                      </a:pPr>
                      <a:r>
                        <a:rPr lang="es-CO" sz="1900" u="none" strike="noStrike" dirty="0" smtClean="0">
                          <a:effectLst/>
                        </a:rPr>
                        <a:t>o </a:t>
                      </a:r>
                      <a:r>
                        <a:rPr lang="es-CO" sz="1900" u="none" strike="noStrike" dirty="0">
                          <a:effectLst/>
                        </a:rPr>
                        <a:t>Certificados de prácticas pre profesionales, vinculación.</a:t>
                      </a:r>
                      <a:br>
                        <a:rPr lang="es-CO" sz="1900" u="none" strike="noStrike" dirty="0">
                          <a:effectLst/>
                        </a:rPr>
                      </a:br>
                      <a:r>
                        <a:rPr lang="es-CO" sz="1900" u="none" strike="noStrike" dirty="0">
                          <a:effectLst/>
                        </a:rPr>
                        <a:t>o Cierre de malla curricular</a:t>
                      </a:r>
                      <a:br>
                        <a:rPr lang="es-CO" sz="1900" u="none" strike="noStrike" dirty="0">
                          <a:effectLst/>
                        </a:rPr>
                      </a:br>
                      <a:r>
                        <a:rPr lang="es-CO" sz="1900" u="none" strike="noStrike" dirty="0">
                          <a:effectLst/>
                        </a:rPr>
                        <a:t>o Diplomas.</a:t>
                      </a:r>
                      <a:br>
                        <a:rPr lang="es-CO" sz="1900" u="none" strike="noStrike" dirty="0">
                          <a:effectLst/>
                        </a:rPr>
                      </a:br>
                      <a:r>
                        <a:rPr lang="es-CO" sz="1900" u="none" strike="noStrike" dirty="0">
                          <a:effectLst/>
                        </a:rPr>
                        <a:t>o Record académico, historial académico</a:t>
                      </a:r>
                      <a:r>
                        <a:rPr lang="es-CO" sz="1900" u="none" strike="noStrike" dirty="0" smtClean="0">
                          <a:effectLst/>
                        </a:rPr>
                        <a:t>.</a:t>
                      </a:r>
                      <a:endParaRPr lang="es-CO" sz="1900" b="0" i="0" u="none" strike="noStrike" dirty="0">
                        <a:solidFill>
                          <a:srgbClr val="000000"/>
                        </a:solidFill>
                        <a:effectLst/>
                        <a:latin typeface="Times New Roman" panose="02020603050405020304" pitchFamily="18" charset="0"/>
                      </a:endParaRPr>
                    </a:p>
                  </a:txBody>
                  <a:tcPr marL="6190" marR="6190" marT="6190" marB="0" anchor="ctr"/>
                </a:tc>
                <a:tc>
                  <a:txBody>
                    <a:bodyPr/>
                    <a:lstStyle/>
                    <a:p>
                      <a:pPr algn="l" fontAlgn="ctr"/>
                      <a:r>
                        <a:rPr lang="es-CO" sz="1900" u="none" strike="noStrike">
                          <a:effectLst/>
                        </a:rPr>
                        <a:t>Administración de Sistema de gestión de calidad.</a:t>
                      </a:r>
                      <a:endParaRPr lang="es-CO" sz="1900" b="0" i="0" u="none" strike="noStrike">
                        <a:solidFill>
                          <a:srgbClr val="000000"/>
                        </a:solidFill>
                        <a:effectLst/>
                        <a:latin typeface="Times New Roman" panose="02020603050405020304" pitchFamily="18" charset="0"/>
                      </a:endParaRPr>
                    </a:p>
                  </a:txBody>
                  <a:tcPr marL="6190" marR="6190" marT="6190" marB="0" anchor="ctr"/>
                </a:tc>
                <a:extLst>
                  <a:ext uri="{0D108BD9-81ED-4DB2-BD59-A6C34878D82A}">
                    <a16:rowId xmlns:a16="http://schemas.microsoft.com/office/drawing/2014/main" val="681321374"/>
                  </a:ext>
                </a:extLst>
              </a:tr>
              <a:tr h="534388">
                <a:tc>
                  <a:txBody>
                    <a:bodyPr/>
                    <a:lstStyle/>
                    <a:p>
                      <a:pPr marL="285750" indent="-285750" algn="l" fontAlgn="b">
                        <a:buFont typeface="Arial" panose="020B0604020202020204" pitchFamily="34" charset="0"/>
                        <a:buChar char="•"/>
                      </a:pPr>
                      <a:r>
                        <a:rPr lang="es-CO" sz="1900" u="none" strike="noStrike" dirty="0" smtClean="0">
                          <a:effectLst/>
                        </a:rPr>
                        <a:t>Colocar </a:t>
                      </a:r>
                      <a:r>
                        <a:rPr lang="es-CO" sz="1900" u="none" strike="noStrike" dirty="0">
                          <a:effectLst/>
                        </a:rPr>
                        <a:t>puntos de pago electrónicos del parqueadero para optimizar el tiempo de los usuarios y les permita realizar el pago con efectivo o </a:t>
                      </a:r>
                      <a:r>
                        <a:rPr lang="es-CO" sz="1900" u="none" strike="noStrike" dirty="0" smtClean="0">
                          <a:effectLst/>
                        </a:rPr>
                        <a:t>tarjeta.</a:t>
                      </a:r>
                      <a:endParaRPr lang="es-CO" sz="1900" b="0" i="0" u="none" strike="noStrike" dirty="0">
                        <a:solidFill>
                          <a:srgbClr val="000000"/>
                        </a:solidFill>
                        <a:effectLst/>
                        <a:latin typeface="Times New Roman" panose="02020603050405020304" pitchFamily="18" charset="0"/>
                      </a:endParaRPr>
                    </a:p>
                  </a:txBody>
                  <a:tcPr marL="6190" marR="6190" marT="6190" marB="0" anchor="ctr"/>
                </a:tc>
                <a:tc>
                  <a:txBody>
                    <a:bodyPr/>
                    <a:lstStyle/>
                    <a:p>
                      <a:pPr algn="l" fontAlgn="ctr"/>
                      <a:r>
                        <a:rPr lang="es-EC" sz="1900" u="none" strike="noStrike" dirty="0">
                          <a:effectLst/>
                        </a:rPr>
                        <a:t>Administración de Infraestructura</a:t>
                      </a:r>
                      <a:endParaRPr lang="es-EC" sz="1900" b="0" i="0" u="none" strike="noStrike" dirty="0">
                        <a:solidFill>
                          <a:srgbClr val="000000"/>
                        </a:solidFill>
                        <a:effectLst/>
                        <a:latin typeface="Times New Roman" panose="02020603050405020304" pitchFamily="18" charset="0"/>
                      </a:endParaRPr>
                    </a:p>
                  </a:txBody>
                  <a:tcPr marL="6190" marR="6190" marT="6190" marB="0" anchor="ctr"/>
                </a:tc>
                <a:extLst>
                  <a:ext uri="{0D108BD9-81ED-4DB2-BD59-A6C34878D82A}">
                    <a16:rowId xmlns:a16="http://schemas.microsoft.com/office/drawing/2014/main" val="3659393507"/>
                  </a:ext>
                </a:extLst>
              </a:tr>
            </a:tbl>
          </a:graphicData>
        </a:graphic>
      </p:graphicFrame>
      <p:sp>
        <p:nvSpPr>
          <p:cNvPr id="3" name="Marcador de número de diapositiva 2"/>
          <p:cNvSpPr>
            <a:spLocks noGrp="1"/>
          </p:cNvSpPr>
          <p:nvPr>
            <p:ph type="sldNum" sz="quarter" idx="4"/>
          </p:nvPr>
        </p:nvSpPr>
        <p:spPr/>
        <p:txBody>
          <a:bodyPr/>
          <a:lstStyle/>
          <a:p>
            <a:pPr algn="ctr" rtl="0"/>
            <a:fld id="{817179DE-9BF3-494C-804F-0C7C90AC8700}" type="slidenum">
              <a:rPr lang="es-ES" noProof="0" smtClean="0"/>
              <a:pPr algn="ctr" rtl="0"/>
              <a:t>45</a:t>
            </a:fld>
            <a:endParaRPr lang="es-ES" noProof="0"/>
          </a:p>
        </p:txBody>
      </p:sp>
      <p:pic>
        <p:nvPicPr>
          <p:cNvPr id="4" name="Imagen 3"/>
          <p:cNvPicPr>
            <a:picLocks noChangeAspect="1"/>
          </p:cNvPicPr>
          <p:nvPr/>
        </p:nvPicPr>
        <p:blipFill rotWithShape="1">
          <a:blip r:embed="rId2"/>
          <a:srcRect t="4139"/>
          <a:stretch/>
        </p:blipFill>
        <p:spPr>
          <a:xfrm>
            <a:off x="6662057" y="4579670"/>
            <a:ext cx="2512929" cy="1927132"/>
          </a:xfrm>
          <a:prstGeom prst="rect">
            <a:avLst/>
          </a:prstGeom>
          <a:ln>
            <a:noFill/>
          </a:ln>
          <a:effectLst>
            <a:outerShdw blurRad="292100" dist="139700" dir="2700000" algn="tl" rotWithShape="0">
              <a:srgbClr val="333333">
                <a:alpha val="65000"/>
              </a:srgbClr>
            </a:outerShdw>
          </a:effectLst>
        </p:spPr>
      </p:pic>
      <p:pic>
        <p:nvPicPr>
          <p:cNvPr id="4098" name="Picture 2" descr="Resultado de imagen para PUNTOS DE PAGO EN EL PARQUEAD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795" y="4579670"/>
            <a:ext cx="2918995" cy="1927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0994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79662">
              <a:srgbClr val="FFFFFF"/>
            </a:gs>
            <a:gs pos="0">
              <a:srgbClr val="EBD0D3"/>
            </a:gs>
            <a:gs pos="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6" name="Flecha derecha 5"/>
          <p:cNvSpPr/>
          <p:nvPr/>
        </p:nvSpPr>
        <p:spPr>
          <a:xfrm>
            <a:off x="457200" y="182881"/>
            <a:ext cx="10543308" cy="1071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PROPUESTA DE MEJORA – DIMENSIÓN DE CALIDAD EMPATIA</a:t>
            </a:r>
            <a:endParaRPr lang="es-EC" sz="2400" b="1" dirty="0"/>
          </a:p>
        </p:txBody>
      </p:sp>
      <p:graphicFrame>
        <p:nvGraphicFramePr>
          <p:cNvPr id="4" name="Tabla 3"/>
          <p:cNvGraphicFramePr>
            <a:graphicFrameLocks noGrp="1"/>
          </p:cNvGraphicFramePr>
          <p:nvPr>
            <p:extLst>
              <p:ext uri="{D42A27DB-BD31-4B8C-83A1-F6EECF244321}">
                <p14:modId xmlns:p14="http://schemas.microsoft.com/office/powerpoint/2010/main" val="1866650856"/>
              </p:ext>
            </p:extLst>
          </p:nvPr>
        </p:nvGraphicFramePr>
        <p:xfrm>
          <a:off x="547902" y="1398784"/>
          <a:ext cx="10543308" cy="4577201"/>
        </p:xfrm>
        <a:graphic>
          <a:graphicData uri="http://schemas.openxmlformats.org/drawingml/2006/table">
            <a:tbl>
              <a:tblPr>
                <a:tableStyleId>{E8B1032C-EA38-4F05-BA0D-38AFFFC7BED3}</a:tableStyleId>
              </a:tblPr>
              <a:tblGrid>
                <a:gridCol w="7148945">
                  <a:extLst>
                    <a:ext uri="{9D8B030D-6E8A-4147-A177-3AD203B41FA5}">
                      <a16:colId xmlns:a16="http://schemas.microsoft.com/office/drawing/2014/main" val="280068727"/>
                    </a:ext>
                  </a:extLst>
                </a:gridCol>
                <a:gridCol w="3394363">
                  <a:extLst>
                    <a:ext uri="{9D8B030D-6E8A-4147-A177-3AD203B41FA5}">
                      <a16:colId xmlns:a16="http://schemas.microsoft.com/office/drawing/2014/main" val="4002041786"/>
                    </a:ext>
                  </a:extLst>
                </a:gridCol>
              </a:tblGrid>
              <a:tr h="513836">
                <a:tc>
                  <a:txBody>
                    <a:bodyPr/>
                    <a:lstStyle/>
                    <a:p>
                      <a:pPr algn="ctr" fontAlgn="ctr"/>
                      <a:r>
                        <a:rPr lang="es-EC" sz="2000" b="1" u="none" strike="noStrike" dirty="0">
                          <a:effectLst/>
                        </a:rPr>
                        <a:t>ACCIONES</a:t>
                      </a:r>
                      <a:endParaRPr lang="es-EC"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2000" b="1" u="none" strike="noStrike" dirty="0">
                          <a:effectLst/>
                        </a:rPr>
                        <a:t>PROCESO</a:t>
                      </a:r>
                      <a:endParaRPr lang="es-EC" sz="2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28439873"/>
                  </a:ext>
                </a:extLst>
              </a:tr>
              <a:tr h="3218233">
                <a:tc>
                  <a:txBody>
                    <a:bodyPr/>
                    <a:lstStyle/>
                    <a:p>
                      <a:pPr marL="342900" lvl="0" indent="-342900" algn="l" fontAlgn="ctr">
                        <a:buFont typeface="Arial" panose="020B0604020202020204" pitchFamily="34" charset="0"/>
                        <a:buChar char="•"/>
                      </a:pPr>
                      <a:r>
                        <a:rPr lang="es-CO" sz="1900" u="none" strike="noStrike" dirty="0">
                          <a:effectLst/>
                        </a:rPr>
                        <a:t>Elaborar una política de servicio y atención al cliente que incluya:          </a:t>
                      </a:r>
                      <a:endParaRPr lang="es-CO" sz="1900" u="none" strike="noStrike" dirty="0" smtClean="0">
                        <a:effectLst/>
                      </a:endParaRPr>
                    </a:p>
                    <a:p>
                      <a:pPr marL="800100" lvl="1" indent="-342900" algn="l" fontAlgn="ctr">
                        <a:buFont typeface="Courier New" panose="02070309020205020404" pitchFamily="49" charset="0"/>
                        <a:buChar char="o"/>
                      </a:pPr>
                      <a:r>
                        <a:rPr lang="es-CO" sz="1900" u="none" strike="noStrike" dirty="0" smtClean="0">
                          <a:effectLst/>
                        </a:rPr>
                        <a:t>Definir </a:t>
                      </a:r>
                      <a:r>
                        <a:rPr lang="es-CO" sz="1900" u="none" strike="noStrike" dirty="0">
                          <a:effectLst/>
                        </a:rPr>
                        <a:t>protocolo de </a:t>
                      </a:r>
                      <a:r>
                        <a:rPr lang="es-CO" sz="1900" u="none" strike="noStrike" dirty="0" smtClean="0">
                          <a:effectLst/>
                        </a:rPr>
                        <a:t>servicio.</a:t>
                      </a:r>
                      <a:r>
                        <a:rPr lang="es-CO" sz="1900" u="none" strike="noStrike" dirty="0">
                          <a:effectLst/>
                        </a:rPr>
                        <a:t/>
                      </a:r>
                      <a:br>
                        <a:rPr lang="es-CO" sz="1900" u="none" strike="noStrike" dirty="0">
                          <a:effectLst/>
                        </a:rPr>
                      </a:br>
                      <a:r>
                        <a:rPr lang="es-CO" sz="1900" u="none" strike="noStrike" dirty="0" smtClean="0">
                          <a:effectLst/>
                        </a:rPr>
                        <a:t>Para </a:t>
                      </a:r>
                      <a:r>
                        <a:rPr lang="es-CO" sz="1900" u="none" strike="noStrike" dirty="0">
                          <a:effectLst/>
                        </a:rPr>
                        <a:t>personal administrativo, proveedores, atención telefónica, correo electrónico, de servicio que atienden a los usuarios de la </a:t>
                      </a:r>
                      <a:r>
                        <a:rPr lang="es-CO" sz="1900" u="none" strike="noStrike" dirty="0" smtClean="0">
                          <a:effectLst/>
                        </a:rPr>
                        <a:t>ESPE.</a:t>
                      </a:r>
                    </a:p>
                    <a:p>
                      <a:pPr marL="800100" lvl="1" indent="-342900" algn="l" fontAlgn="ctr">
                        <a:buFont typeface="Courier New" panose="02070309020205020404" pitchFamily="49" charset="0"/>
                        <a:buChar char="o"/>
                      </a:pPr>
                      <a:r>
                        <a:rPr lang="es-CO" sz="1900" u="none" strike="noStrike" dirty="0" smtClean="0">
                          <a:effectLst/>
                        </a:rPr>
                        <a:t>Crear </a:t>
                      </a:r>
                      <a:r>
                        <a:rPr lang="es-CO" sz="1900" u="none" strike="noStrike" dirty="0">
                          <a:effectLst/>
                        </a:rPr>
                        <a:t>un video educativo para promover la cultura de servicio al </a:t>
                      </a:r>
                      <a:r>
                        <a:rPr lang="es-CO" sz="1900" u="none" strike="noStrike" dirty="0" smtClean="0">
                          <a:effectLst/>
                        </a:rPr>
                        <a:t>cliente.</a:t>
                      </a:r>
                      <a:endParaRPr lang="es-CO" sz="1900" u="none" strike="noStrike" dirty="0">
                        <a:effectLst/>
                      </a:endParaRPr>
                    </a:p>
                    <a:p>
                      <a:pPr marL="800100" lvl="1" indent="-342900" algn="l" fontAlgn="ctr">
                        <a:buFont typeface="Courier New" panose="02070309020205020404" pitchFamily="49" charset="0"/>
                        <a:buChar char="o"/>
                      </a:pPr>
                      <a:r>
                        <a:rPr lang="es-CO" sz="1900" u="none" strike="noStrike" dirty="0" smtClean="0">
                          <a:effectLst/>
                        </a:rPr>
                        <a:t>Establecer </a:t>
                      </a:r>
                      <a:r>
                        <a:rPr lang="es-CO" sz="1900" u="none" strike="noStrike" dirty="0">
                          <a:effectLst/>
                        </a:rPr>
                        <a:t>una campaña de lanzamiento de protocolo de servicio. </a:t>
                      </a:r>
                      <a:endParaRPr lang="es-CO" sz="1900" u="none" strike="noStrike" dirty="0" smtClean="0">
                        <a:effectLst/>
                      </a:endParaRPr>
                    </a:p>
                    <a:p>
                      <a:pPr marL="800100" lvl="1" indent="-342900" algn="l" fontAlgn="ctr">
                        <a:buFont typeface="Courier New" panose="02070309020205020404" pitchFamily="49" charset="0"/>
                        <a:buChar char="o"/>
                      </a:pPr>
                      <a:r>
                        <a:rPr lang="es-CO" sz="1900" u="none" strike="noStrike" dirty="0" smtClean="0">
                          <a:effectLst/>
                        </a:rPr>
                        <a:t>Incluir </a:t>
                      </a:r>
                      <a:r>
                        <a:rPr lang="es-CO" sz="1900" u="none" strike="noStrike" dirty="0">
                          <a:effectLst/>
                        </a:rPr>
                        <a:t>en los indicadores de desempeño personal la evaluación de servicio por </a:t>
                      </a:r>
                      <a:r>
                        <a:rPr lang="es-CO" sz="1900" u="none" strike="noStrike" dirty="0" smtClean="0">
                          <a:effectLst/>
                        </a:rPr>
                        <a:t>áreas.</a:t>
                      </a:r>
                    </a:p>
                    <a:p>
                      <a:pPr marL="800100" lvl="1" indent="-342900" algn="l" fontAlgn="ctr">
                        <a:buFont typeface="Courier New" panose="02070309020205020404" pitchFamily="49" charset="0"/>
                        <a:buChar char="o"/>
                      </a:pPr>
                      <a:r>
                        <a:rPr lang="es-CO" sz="1900" u="none" strike="noStrike" dirty="0" smtClean="0">
                          <a:effectLst/>
                        </a:rPr>
                        <a:t>Establecer </a:t>
                      </a:r>
                      <a:r>
                        <a:rPr lang="es-CO" sz="1900" u="none" strike="noStrike" dirty="0">
                          <a:effectLst/>
                        </a:rPr>
                        <a:t>mecanismos de evaluación trimestral tanto de percepción como de </a:t>
                      </a:r>
                      <a:r>
                        <a:rPr lang="es-CO" sz="1900" u="none" strike="noStrike" dirty="0" smtClean="0">
                          <a:effectLst/>
                        </a:rPr>
                        <a:t>cumplimiento.</a:t>
                      </a:r>
                      <a:r>
                        <a:rPr lang="es-CO" sz="1900" u="none" strike="noStrike" dirty="0">
                          <a:effectLst/>
                        </a:rPr>
                        <a:t/>
                      </a:r>
                      <a:br>
                        <a:rPr lang="es-CO" sz="1900" u="none" strike="noStrike" dirty="0">
                          <a:effectLst/>
                        </a:rPr>
                      </a:br>
                      <a:endParaRPr lang="es-CO" sz="1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CO" sz="1900" u="none" strike="noStrike" dirty="0">
                          <a:effectLst/>
                        </a:rPr>
                        <a:t>Elaboración o actualización de instrumentos organizacionales.</a:t>
                      </a:r>
                      <a:endParaRPr lang="es-CO" sz="1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62877044"/>
                  </a:ext>
                </a:extLst>
              </a:tr>
            </a:tbl>
          </a:graphicData>
        </a:graphic>
      </p:graphicFrame>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46</a:t>
            </a:fld>
            <a:endParaRPr lang="es-ES" noProof="0"/>
          </a:p>
        </p:txBody>
      </p:sp>
    </p:spTree>
    <p:extLst>
      <p:ext uri="{BB962C8B-B14F-4D97-AF65-F5344CB8AC3E}">
        <p14:creationId xmlns:p14="http://schemas.microsoft.com/office/powerpoint/2010/main" val="101718962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derecha 5"/>
          <p:cNvSpPr/>
          <p:nvPr/>
        </p:nvSpPr>
        <p:spPr>
          <a:xfrm>
            <a:off x="775856" y="117566"/>
            <a:ext cx="10543308" cy="1071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PROPUESTA DE MEJORA – DIMENSIÓN DE CALIDAD FIABILIDAD</a:t>
            </a:r>
            <a:endParaRPr lang="es-EC" sz="2400" b="1" dirty="0"/>
          </a:p>
        </p:txBody>
      </p:sp>
      <p:graphicFrame>
        <p:nvGraphicFramePr>
          <p:cNvPr id="2" name="Tabla 1"/>
          <p:cNvGraphicFramePr>
            <a:graphicFrameLocks noGrp="1"/>
          </p:cNvGraphicFramePr>
          <p:nvPr>
            <p:extLst>
              <p:ext uri="{D42A27DB-BD31-4B8C-83A1-F6EECF244321}">
                <p14:modId xmlns:p14="http://schemas.microsoft.com/office/powerpoint/2010/main" val="3008080366"/>
              </p:ext>
            </p:extLst>
          </p:nvPr>
        </p:nvGraphicFramePr>
        <p:xfrm>
          <a:off x="457200" y="1357744"/>
          <a:ext cx="10861964" cy="3217910"/>
        </p:xfrm>
        <a:graphic>
          <a:graphicData uri="http://schemas.openxmlformats.org/drawingml/2006/table">
            <a:tbl>
              <a:tblPr>
                <a:tableStyleId>{ED083AE6-46FA-4A59-8FB0-9F97EB10719F}</a:tableStyleId>
              </a:tblPr>
              <a:tblGrid>
                <a:gridCol w="7550331">
                  <a:extLst>
                    <a:ext uri="{9D8B030D-6E8A-4147-A177-3AD203B41FA5}">
                      <a16:colId xmlns:a16="http://schemas.microsoft.com/office/drawing/2014/main" val="223876937"/>
                    </a:ext>
                  </a:extLst>
                </a:gridCol>
                <a:gridCol w="3311633">
                  <a:extLst>
                    <a:ext uri="{9D8B030D-6E8A-4147-A177-3AD203B41FA5}">
                      <a16:colId xmlns:a16="http://schemas.microsoft.com/office/drawing/2014/main" val="1511560830"/>
                    </a:ext>
                  </a:extLst>
                </a:gridCol>
              </a:tblGrid>
              <a:tr h="229414">
                <a:tc>
                  <a:txBody>
                    <a:bodyPr/>
                    <a:lstStyle/>
                    <a:p>
                      <a:pPr algn="ctr" fontAlgn="ctr"/>
                      <a:r>
                        <a:rPr lang="es-EC" sz="2000" b="1" u="none" strike="noStrike" dirty="0">
                          <a:effectLst/>
                        </a:rPr>
                        <a:t>ACCIONES</a:t>
                      </a:r>
                      <a:endParaRPr lang="es-EC" sz="2000" b="1" i="0" u="none" strike="noStrike" dirty="0">
                        <a:solidFill>
                          <a:srgbClr val="000000"/>
                        </a:solidFill>
                        <a:effectLst/>
                        <a:latin typeface="Times New Roman" panose="02020603050405020304" pitchFamily="18" charset="0"/>
                      </a:endParaRPr>
                    </a:p>
                  </a:txBody>
                  <a:tcPr marL="8755" marR="8755" marT="8755" marB="0" anchor="ctr"/>
                </a:tc>
                <a:tc>
                  <a:txBody>
                    <a:bodyPr/>
                    <a:lstStyle/>
                    <a:p>
                      <a:pPr algn="ctr" fontAlgn="ctr"/>
                      <a:r>
                        <a:rPr lang="es-EC" sz="2000" b="1" u="none" strike="noStrike" dirty="0">
                          <a:effectLst/>
                        </a:rPr>
                        <a:t>PROCESO</a:t>
                      </a:r>
                      <a:endParaRPr lang="es-EC" sz="2000" b="1" i="0" u="none" strike="noStrike" dirty="0">
                        <a:solidFill>
                          <a:srgbClr val="000000"/>
                        </a:solidFill>
                        <a:effectLst/>
                        <a:latin typeface="Times New Roman" panose="02020603050405020304" pitchFamily="18" charset="0"/>
                      </a:endParaRPr>
                    </a:p>
                  </a:txBody>
                  <a:tcPr marL="8755" marR="8755" marT="8755" marB="0" anchor="ctr"/>
                </a:tc>
                <a:extLst>
                  <a:ext uri="{0D108BD9-81ED-4DB2-BD59-A6C34878D82A}">
                    <a16:rowId xmlns:a16="http://schemas.microsoft.com/office/drawing/2014/main" val="2083991605"/>
                  </a:ext>
                </a:extLst>
              </a:tr>
              <a:tr h="1640774">
                <a:tc>
                  <a:txBody>
                    <a:bodyPr/>
                    <a:lstStyle/>
                    <a:p>
                      <a:pPr marL="342900" indent="-342900" algn="l" fontAlgn="b">
                        <a:buFont typeface="Arial" panose="020B0604020202020204" pitchFamily="34" charset="0"/>
                        <a:buChar char="•"/>
                      </a:pPr>
                      <a:r>
                        <a:rPr lang="es-CO" sz="1900" u="none" strike="noStrike" dirty="0">
                          <a:effectLst/>
                        </a:rPr>
                        <a:t>Supervisar a los docentes de que cumplan las siguientes normas:              </a:t>
                      </a:r>
                      <a:endParaRPr lang="es-CO" sz="1900" u="none" strike="noStrike" dirty="0" smtClean="0">
                        <a:effectLst/>
                      </a:endParaRPr>
                    </a:p>
                    <a:p>
                      <a:pPr marL="800100" lvl="1" indent="-342900" algn="l" fontAlgn="b">
                        <a:buFont typeface="Courier New" panose="02070309020205020404" pitchFamily="49" charset="0"/>
                        <a:buChar char="o"/>
                      </a:pPr>
                      <a:r>
                        <a:rPr lang="es-CO" sz="1900" u="none" strike="noStrike" dirty="0" smtClean="0">
                          <a:effectLst/>
                        </a:rPr>
                        <a:t>Con </a:t>
                      </a:r>
                      <a:r>
                        <a:rPr lang="es-CO" sz="1900" u="none" strike="noStrike" dirty="0">
                          <a:effectLst/>
                        </a:rPr>
                        <a:t>base los resultados obtenidos en la evaluación individual, establecer un plan de trabajo de mejora con herramientas (</a:t>
                      </a:r>
                      <a:r>
                        <a:rPr lang="es-CO" sz="1900" u="none" strike="noStrike" dirty="0" err="1">
                          <a:effectLst/>
                        </a:rPr>
                        <a:t>design</a:t>
                      </a:r>
                      <a:r>
                        <a:rPr lang="es-CO" sz="1900" u="none" strike="noStrike" dirty="0">
                          <a:effectLst/>
                        </a:rPr>
                        <a:t> </a:t>
                      </a:r>
                      <a:r>
                        <a:rPr lang="es-CO" sz="1900" u="none" strike="noStrike" dirty="0" err="1">
                          <a:effectLst/>
                        </a:rPr>
                        <a:t>thinking</a:t>
                      </a:r>
                      <a:r>
                        <a:rPr lang="es-CO" sz="1900" u="none" strike="noStrike" dirty="0">
                          <a:effectLst/>
                        </a:rPr>
                        <a:t>, </a:t>
                      </a:r>
                      <a:r>
                        <a:rPr lang="es-CO" sz="1900" u="none" strike="noStrike" dirty="0" err="1">
                          <a:effectLst/>
                        </a:rPr>
                        <a:t>story</a:t>
                      </a:r>
                      <a:r>
                        <a:rPr lang="es-CO" sz="1900" u="none" strike="noStrike" dirty="0">
                          <a:effectLst/>
                        </a:rPr>
                        <a:t> </a:t>
                      </a:r>
                      <a:r>
                        <a:rPr lang="es-CO" sz="1900" u="none" strike="noStrike" dirty="0" err="1">
                          <a:effectLst/>
                        </a:rPr>
                        <a:t>telling</a:t>
                      </a:r>
                      <a:r>
                        <a:rPr lang="es-CO" sz="1900" u="none" strike="noStrike" dirty="0">
                          <a:effectLst/>
                        </a:rPr>
                        <a:t>, entre otras) a fin de contribuir a mejorar de las </a:t>
                      </a:r>
                      <a:r>
                        <a:rPr lang="es-CO" sz="1900" u="none" strike="noStrike" dirty="0" smtClean="0">
                          <a:effectLst/>
                        </a:rPr>
                        <a:t>clases.</a:t>
                      </a:r>
                    </a:p>
                    <a:p>
                      <a:pPr marL="800100" lvl="1" indent="-342900" algn="l" fontAlgn="b">
                        <a:buFont typeface="Courier New" panose="02070309020205020404" pitchFamily="49" charset="0"/>
                        <a:buChar char="o"/>
                      </a:pPr>
                      <a:r>
                        <a:rPr lang="es-CO" sz="1900" u="none" strike="noStrike" dirty="0" smtClean="0">
                          <a:effectLst/>
                        </a:rPr>
                        <a:t>Crear </a:t>
                      </a:r>
                      <a:r>
                        <a:rPr lang="es-CO" sz="1900" u="none" strike="noStrike" dirty="0">
                          <a:effectLst/>
                        </a:rPr>
                        <a:t>talleres de manejo de grupos para facilitadores de conocimiento con herramientas actuales y evaluar los </a:t>
                      </a:r>
                      <a:r>
                        <a:rPr lang="es-CO" sz="1900" u="none" strike="noStrike" dirty="0" smtClean="0">
                          <a:effectLst/>
                        </a:rPr>
                        <a:t>resultados.</a:t>
                      </a:r>
                    </a:p>
                    <a:p>
                      <a:pPr marL="800100" lvl="1" indent="-342900" algn="l" fontAlgn="b">
                        <a:buFont typeface="Courier New" panose="02070309020205020404" pitchFamily="49" charset="0"/>
                        <a:buChar char="o"/>
                      </a:pPr>
                      <a:r>
                        <a:rPr lang="es-CO" sz="1900" u="none" strike="noStrike" dirty="0" smtClean="0">
                          <a:effectLst/>
                        </a:rPr>
                        <a:t>Crear </a:t>
                      </a:r>
                      <a:r>
                        <a:rPr lang="es-CO" sz="1900" u="none" strike="noStrike" dirty="0">
                          <a:effectLst/>
                        </a:rPr>
                        <a:t>grupos de trabajo de afinidad para definir un plan de trabajo y seguimiento.</a:t>
                      </a:r>
                      <a:br>
                        <a:rPr lang="es-CO" sz="1900" u="none" strike="noStrike" dirty="0">
                          <a:effectLst/>
                        </a:rPr>
                      </a:br>
                      <a:endParaRPr lang="es-CO" sz="1900" b="0" i="0" u="none" strike="noStrike" dirty="0">
                        <a:solidFill>
                          <a:srgbClr val="000000"/>
                        </a:solidFill>
                        <a:effectLst/>
                        <a:latin typeface="Times New Roman" panose="02020603050405020304" pitchFamily="18" charset="0"/>
                      </a:endParaRPr>
                    </a:p>
                  </a:txBody>
                  <a:tcPr marL="8755" marR="8755" marT="8755" marB="0" anchor="b"/>
                </a:tc>
                <a:tc>
                  <a:txBody>
                    <a:bodyPr/>
                    <a:lstStyle/>
                    <a:p>
                      <a:pPr algn="ctr" fontAlgn="ctr"/>
                      <a:r>
                        <a:rPr lang="es-EC" sz="1900" u="none" strike="noStrike" dirty="0">
                          <a:effectLst/>
                        </a:rPr>
                        <a:t>Desarrollo Docente</a:t>
                      </a:r>
                      <a:endParaRPr lang="es-EC" sz="1900" b="0" i="0" u="none" strike="noStrike" dirty="0">
                        <a:solidFill>
                          <a:srgbClr val="000000"/>
                        </a:solidFill>
                        <a:effectLst/>
                        <a:latin typeface="Times New Roman" panose="02020603050405020304" pitchFamily="18" charset="0"/>
                      </a:endParaRPr>
                    </a:p>
                  </a:txBody>
                  <a:tcPr marL="8755" marR="8755" marT="8755" marB="0" anchor="ctr"/>
                </a:tc>
                <a:extLst>
                  <a:ext uri="{0D108BD9-81ED-4DB2-BD59-A6C34878D82A}">
                    <a16:rowId xmlns:a16="http://schemas.microsoft.com/office/drawing/2014/main" val="2953942880"/>
                  </a:ext>
                </a:extLst>
              </a:tr>
            </a:tbl>
          </a:graphicData>
        </a:graphic>
      </p:graphicFrame>
      <p:sp>
        <p:nvSpPr>
          <p:cNvPr id="3" name="Marcador de número de diapositiva 2"/>
          <p:cNvSpPr>
            <a:spLocks noGrp="1"/>
          </p:cNvSpPr>
          <p:nvPr>
            <p:ph type="sldNum" sz="quarter" idx="4"/>
          </p:nvPr>
        </p:nvSpPr>
        <p:spPr/>
        <p:txBody>
          <a:bodyPr/>
          <a:lstStyle/>
          <a:p>
            <a:pPr algn="ctr" rtl="0"/>
            <a:fld id="{817179DE-9BF3-494C-804F-0C7C90AC8700}" type="slidenum">
              <a:rPr lang="es-ES" noProof="0" smtClean="0"/>
              <a:pPr algn="ctr" rtl="0"/>
              <a:t>47</a:t>
            </a:fld>
            <a:endParaRPr lang="es-ES" noProof="0"/>
          </a:p>
        </p:txBody>
      </p:sp>
    </p:spTree>
    <p:extLst>
      <p:ext uri="{BB962C8B-B14F-4D97-AF65-F5344CB8AC3E}">
        <p14:creationId xmlns:p14="http://schemas.microsoft.com/office/powerpoint/2010/main" val="18017552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derecha 5"/>
          <p:cNvSpPr/>
          <p:nvPr/>
        </p:nvSpPr>
        <p:spPr>
          <a:xfrm>
            <a:off x="457200" y="182881"/>
            <a:ext cx="10543308" cy="1071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PROPUESTA DE MEJORA – DIMENSIÓN DE CALIDAD FIABILIDAD</a:t>
            </a:r>
            <a:endParaRPr lang="es-EC" sz="2400" b="1" dirty="0"/>
          </a:p>
        </p:txBody>
      </p:sp>
      <p:graphicFrame>
        <p:nvGraphicFramePr>
          <p:cNvPr id="2" name="Tabla 1"/>
          <p:cNvGraphicFramePr>
            <a:graphicFrameLocks noGrp="1"/>
          </p:cNvGraphicFramePr>
          <p:nvPr>
            <p:extLst>
              <p:ext uri="{D42A27DB-BD31-4B8C-83A1-F6EECF244321}">
                <p14:modId xmlns:p14="http://schemas.microsoft.com/office/powerpoint/2010/main" val="1262141287"/>
              </p:ext>
            </p:extLst>
          </p:nvPr>
        </p:nvGraphicFramePr>
        <p:xfrm>
          <a:off x="457200" y="1357744"/>
          <a:ext cx="10861964" cy="4384905"/>
        </p:xfrm>
        <a:graphic>
          <a:graphicData uri="http://schemas.openxmlformats.org/drawingml/2006/table">
            <a:tbl>
              <a:tblPr>
                <a:tableStyleId>{ED083AE6-46FA-4A59-8FB0-9F97EB10719F}</a:tableStyleId>
              </a:tblPr>
              <a:tblGrid>
                <a:gridCol w="7759337">
                  <a:extLst>
                    <a:ext uri="{9D8B030D-6E8A-4147-A177-3AD203B41FA5}">
                      <a16:colId xmlns:a16="http://schemas.microsoft.com/office/drawing/2014/main" val="223876937"/>
                    </a:ext>
                  </a:extLst>
                </a:gridCol>
                <a:gridCol w="3102627">
                  <a:extLst>
                    <a:ext uri="{9D8B030D-6E8A-4147-A177-3AD203B41FA5}">
                      <a16:colId xmlns:a16="http://schemas.microsoft.com/office/drawing/2014/main" val="1511560830"/>
                    </a:ext>
                  </a:extLst>
                </a:gridCol>
              </a:tblGrid>
              <a:tr h="229414">
                <a:tc>
                  <a:txBody>
                    <a:bodyPr/>
                    <a:lstStyle/>
                    <a:p>
                      <a:pPr algn="ctr" fontAlgn="ctr"/>
                      <a:r>
                        <a:rPr lang="es-EC" sz="2000" b="1" u="none" strike="noStrike" dirty="0">
                          <a:effectLst/>
                        </a:rPr>
                        <a:t>ACCIONES</a:t>
                      </a:r>
                      <a:endParaRPr lang="es-EC" sz="2000" b="1" i="0" u="none" strike="noStrike" dirty="0">
                        <a:solidFill>
                          <a:srgbClr val="000000"/>
                        </a:solidFill>
                        <a:effectLst/>
                        <a:latin typeface="Times New Roman" panose="02020603050405020304" pitchFamily="18" charset="0"/>
                      </a:endParaRPr>
                    </a:p>
                  </a:txBody>
                  <a:tcPr marL="8755" marR="8755" marT="8755" marB="0" anchor="ctr"/>
                </a:tc>
                <a:tc>
                  <a:txBody>
                    <a:bodyPr/>
                    <a:lstStyle/>
                    <a:p>
                      <a:pPr algn="ctr" fontAlgn="ctr"/>
                      <a:r>
                        <a:rPr lang="es-EC" sz="2000" b="1" u="none" strike="noStrike" dirty="0">
                          <a:effectLst/>
                        </a:rPr>
                        <a:t>PROCESO</a:t>
                      </a:r>
                      <a:endParaRPr lang="es-EC" sz="2000" b="1" i="0" u="none" strike="noStrike" dirty="0">
                        <a:solidFill>
                          <a:srgbClr val="000000"/>
                        </a:solidFill>
                        <a:effectLst/>
                        <a:latin typeface="Times New Roman" panose="02020603050405020304" pitchFamily="18" charset="0"/>
                      </a:endParaRPr>
                    </a:p>
                  </a:txBody>
                  <a:tcPr marL="8755" marR="8755" marT="8755" marB="0" anchor="ctr"/>
                </a:tc>
                <a:extLst>
                  <a:ext uri="{0D108BD9-81ED-4DB2-BD59-A6C34878D82A}">
                    <a16:rowId xmlns:a16="http://schemas.microsoft.com/office/drawing/2014/main" val="2083991605"/>
                  </a:ext>
                </a:extLst>
              </a:tr>
              <a:tr h="1845057">
                <a:tc>
                  <a:txBody>
                    <a:bodyPr/>
                    <a:lstStyle/>
                    <a:p>
                      <a:pPr marL="342900" indent="-342900" algn="l" fontAlgn="ctr">
                        <a:buFont typeface="Arial" panose="020B0604020202020204" pitchFamily="34" charset="0"/>
                        <a:buChar char="•"/>
                      </a:pPr>
                      <a:r>
                        <a:rPr lang="es-CO" sz="1900" u="none" strike="noStrike" dirty="0">
                          <a:effectLst/>
                        </a:rPr>
                        <a:t>Supervisar a los Funcionarios de la Universidad de todos los Campus de que cumplan las siguientes normas:                                                                </a:t>
                      </a:r>
                      <a:endParaRPr lang="es-CO" sz="1900" u="none" strike="noStrike" dirty="0" smtClean="0">
                        <a:effectLst/>
                      </a:endParaRPr>
                    </a:p>
                    <a:p>
                      <a:pPr marL="800100" lvl="1" indent="-342900" algn="l" fontAlgn="ctr">
                        <a:buFont typeface="Courier New" panose="02070309020205020404" pitchFamily="49" charset="0"/>
                        <a:buChar char="o"/>
                      </a:pPr>
                      <a:r>
                        <a:rPr lang="es-CO" sz="1900" u="none" strike="noStrike" dirty="0" smtClean="0">
                          <a:effectLst/>
                        </a:rPr>
                        <a:t>Mejorar </a:t>
                      </a:r>
                      <a:r>
                        <a:rPr lang="es-CO" sz="1900" u="none" strike="noStrike" dirty="0">
                          <a:effectLst/>
                        </a:rPr>
                        <a:t>el proceso de </a:t>
                      </a:r>
                      <a:r>
                        <a:rPr lang="es-CO" sz="1900" u="none" strike="noStrike" dirty="0" smtClean="0">
                          <a:effectLst/>
                        </a:rPr>
                        <a:t>inducción. </a:t>
                      </a:r>
                      <a:r>
                        <a:rPr lang="es-CO" sz="1900" u="none" strike="noStrike" dirty="0">
                          <a:effectLst/>
                        </a:rPr>
                        <a:t/>
                      </a:r>
                      <a:br>
                        <a:rPr lang="es-CO" sz="1900" u="none" strike="noStrike" dirty="0">
                          <a:effectLst/>
                        </a:rPr>
                      </a:br>
                      <a:r>
                        <a:rPr lang="es-CO" sz="1900" u="none" strike="noStrike" dirty="0" smtClean="0">
                          <a:effectLst/>
                        </a:rPr>
                        <a:t>Establecer </a:t>
                      </a:r>
                      <a:r>
                        <a:rPr lang="es-CO" sz="1900" u="none" strike="noStrike" dirty="0">
                          <a:effectLst/>
                        </a:rPr>
                        <a:t>procesos y procedimientos claros de los trámites de cara al </a:t>
                      </a:r>
                      <a:r>
                        <a:rPr lang="es-CO" sz="1900" u="none" strike="noStrike" dirty="0" smtClean="0">
                          <a:effectLst/>
                        </a:rPr>
                        <a:t>usuario.</a:t>
                      </a:r>
                      <a:endParaRPr lang="es-CO" sz="1900" u="none" strike="noStrike" dirty="0">
                        <a:effectLst/>
                      </a:endParaRPr>
                    </a:p>
                    <a:p>
                      <a:pPr marL="800100" lvl="1" indent="-342900" algn="l" fontAlgn="ctr">
                        <a:buFont typeface="Courier New" panose="02070309020205020404" pitchFamily="49" charset="0"/>
                        <a:buChar char="o"/>
                      </a:pPr>
                      <a:r>
                        <a:rPr lang="es-CO" sz="1900" u="none" strike="noStrike" dirty="0" smtClean="0">
                          <a:effectLst/>
                        </a:rPr>
                        <a:t>Difundir </a:t>
                      </a:r>
                      <a:r>
                        <a:rPr lang="es-CO" sz="1900" u="none" strike="noStrike" dirty="0">
                          <a:effectLst/>
                        </a:rPr>
                        <a:t>los documentos para conocimiento de los </a:t>
                      </a:r>
                      <a:r>
                        <a:rPr lang="es-CO" sz="1900" u="none" strike="noStrike" dirty="0" smtClean="0">
                          <a:effectLst/>
                        </a:rPr>
                        <a:t>usuarios.</a:t>
                      </a:r>
                    </a:p>
                    <a:p>
                      <a:pPr marL="800100" lvl="1" indent="-342900" algn="l" fontAlgn="ctr">
                        <a:buFont typeface="Courier New" panose="02070309020205020404" pitchFamily="49" charset="0"/>
                        <a:buChar char="o"/>
                      </a:pPr>
                      <a:r>
                        <a:rPr lang="es-CO" sz="1900" u="none" strike="noStrike" dirty="0" smtClean="0">
                          <a:effectLst/>
                        </a:rPr>
                        <a:t>Crear </a:t>
                      </a:r>
                      <a:r>
                        <a:rPr lang="es-CO" sz="1900" u="none" strike="noStrike" dirty="0">
                          <a:effectLst/>
                        </a:rPr>
                        <a:t>videos educativos con ayuda gráfica para que los usuarios conozcan cómo proceder en aquellos procesos más </a:t>
                      </a:r>
                      <a:r>
                        <a:rPr lang="es-CO" sz="1900" u="none" strike="noStrike" dirty="0" smtClean="0">
                          <a:effectLst/>
                        </a:rPr>
                        <a:t>complejos.</a:t>
                      </a:r>
                    </a:p>
                    <a:p>
                      <a:pPr marL="800100" lvl="1" indent="-342900" algn="l" fontAlgn="ctr">
                        <a:buFont typeface="Courier New" panose="02070309020205020404" pitchFamily="49" charset="0"/>
                        <a:buChar char="o"/>
                      </a:pPr>
                      <a:r>
                        <a:rPr lang="es-CO" sz="1900" u="none" strike="noStrike" dirty="0" smtClean="0">
                          <a:effectLst/>
                        </a:rPr>
                        <a:t>Capacitar </a:t>
                      </a:r>
                      <a:r>
                        <a:rPr lang="es-CO" sz="1900" u="none" strike="noStrike" dirty="0">
                          <a:effectLst/>
                        </a:rPr>
                        <a:t>y evaluar a los dueños de los procesos sobre los </a:t>
                      </a:r>
                      <a:r>
                        <a:rPr lang="es-CO" sz="1900" u="none" strike="noStrike" dirty="0" smtClean="0">
                          <a:effectLst/>
                        </a:rPr>
                        <a:t>mismos.</a:t>
                      </a:r>
                      <a:r>
                        <a:rPr lang="es-CO" sz="1900" u="none" strike="noStrike" dirty="0">
                          <a:effectLst/>
                        </a:rPr>
                        <a:t/>
                      </a:r>
                      <a:br>
                        <a:rPr lang="es-CO" sz="1900" u="none" strike="noStrike" dirty="0">
                          <a:effectLst/>
                        </a:rPr>
                      </a:br>
                      <a:endParaRPr lang="es-CO" sz="1900" b="0" i="0" u="none" strike="noStrike" dirty="0">
                        <a:solidFill>
                          <a:srgbClr val="000000"/>
                        </a:solidFill>
                        <a:effectLst/>
                        <a:latin typeface="Times New Roman" panose="02020603050405020304" pitchFamily="18" charset="0"/>
                      </a:endParaRPr>
                    </a:p>
                  </a:txBody>
                  <a:tcPr marL="8755" marR="8755" marT="8755" marB="0" anchor="ctr"/>
                </a:tc>
                <a:tc>
                  <a:txBody>
                    <a:bodyPr/>
                    <a:lstStyle/>
                    <a:p>
                      <a:pPr algn="ctr" fontAlgn="ctr"/>
                      <a:r>
                        <a:rPr lang="es-CO" sz="1900" u="none" strike="noStrike">
                          <a:effectLst/>
                        </a:rPr>
                        <a:t>Administración de gestión de calidad.</a:t>
                      </a:r>
                      <a:endParaRPr lang="es-CO" sz="1900" b="0" i="0" u="none" strike="noStrike">
                        <a:solidFill>
                          <a:srgbClr val="000000"/>
                        </a:solidFill>
                        <a:effectLst/>
                        <a:latin typeface="Times New Roman" panose="02020603050405020304" pitchFamily="18" charset="0"/>
                      </a:endParaRPr>
                    </a:p>
                  </a:txBody>
                  <a:tcPr marL="8755" marR="8755" marT="8755" marB="0" anchor="ctr"/>
                </a:tc>
                <a:extLst>
                  <a:ext uri="{0D108BD9-81ED-4DB2-BD59-A6C34878D82A}">
                    <a16:rowId xmlns:a16="http://schemas.microsoft.com/office/drawing/2014/main" val="274729752"/>
                  </a:ext>
                </a:extLst>
              </a:tr>
              <a:tr h="672338">
                <a:tc>
                  <a:txBody>
                    <a:bodyPr/>
                    <a:lstStyle/>
                    <a:p>
                      <a:pPr algn="l" fontAlgn="b"/>
                      <a:r>
                        <a:rPr lang="es-CO" sz="1900" u="none" strike="noStrike" dirty="0">
                          <a:effectLst/>
                        </a:rPr>
                        <a:t>• Establecer un menú bajo un enfoque nutricional enfocada a las necesidades de los usuarios</a:t>
                      </a:r>
                      <a:br>
                        <a:rPr lang="es-CO" sz="1900" u="none" strike="noStrike" dirty="0">
                          <a:effectLst/>
                        </a:rPr>
                      </a:br>
                      <a:r>
                        <a:rPr lang="es-CO" sz="1900" u="none" strike="noStrike" dirty="0">
                          <a:effectLst/>
                        </a:rPr>
                        <a:t>• Difundir el menú en medios masivos y su beneficio alimentación.</a:t>
                      </a:r>
                      <a:br>
                        <a:rPr lang="es-CO" sz="1900" u="none" strike="noStrike" dirty="0">
                          <a:effectLst/>
                        </a:rPr>
                      </a:br>
                      <a:endParaRPr lang="es-CO" sz="1900" b="0" i="0" u="none" strike="noStrike" dirty="0">
                        <a:solidFill>
                          <a:srgbClr val="000000"/>
                        </a:solidFill>
                        <a:effectLst/>
                        <a:latin typeface="Times New Roman" panose="02020603050405020304" pitchFamily="18" charset="0"/>
                      </a:endParaRPr>
                    </a:p>
                  </a:txBody>
                  <a:tcPr marL="8755" marR="8755" marT="8755" marB="0" anchor="b"/>
                </a:tc>
                <a:tc>
                  <a:txBody>
                    <a:bodyPr/>
                    <a:lstStyle/>
                    <a:p>
                      <a:pPr algn="ctr" fontAlgn="ctr"/>
                      <a:r>
                        <a:rPr lang="es-CO" sz="1900" u="none" strike="noStrike" dirty="0">
                          <a:effectLst/>
                        </a:rPr>
                        <a:t>Seguridad y Salud en el Trabajo</a:t>
                      </a:r>
                      <a:endParaRPr lang="es-CO" sz="1900" b="0" i="0" u="none" strike="noStrike" dirty="0">
                        <a:solidFill>
                          <a:srgbClr val="000000"/>
                        </a:solidFill>
                        <a:effectLst/>
                        <a:latin typeface="Times New Roman" panose="02020603050405020304" pitchFamily="18" charset="0"/>
                      </a:endParaRPr>
                    </a:p>
                  </a:txBody>
                  <a:tcPr marL="8755" marR="8755" marT="8755" marB="0" anchor="ctr"/>
                </a:tc>
                <a:extLst>
                  <a:ext uri="{0D108BD9-81ED-4DB2-BD59-A6C34878D82A}">
                    <a16:rowId xmlns:a16="http://schemas.microsoft.com/office/drawing/2014/main" val="2715501534"/>
                  </a:ext>
                </a:extLst>
              </a:tr>
            </a:tbl>
          </a:graphicData>
        </a:graphic>
      </p:graphicFrame>
      <p:sp>
        <p:nvSpPr>
          <p:cNvPr id="3" name="Marcador de número de diapositiva 2"/>
          <p:cNvSpPr>
            <a:spLocks noGrp="1"/>
          </p:cNvSpPr>
          <p:nvPr>
            <p:ph type="sldNum" sz="quarter" idx="4"/>
          </p:nvPr>
        </p:nvSpPr>
        <p:spPr/>
        <p:txBody>
          <a:bodyPr/>
          <a:lstStyle/>
          <a:p>
            <a:pPr algn="ctr" rtl="0"/>
            <a:fld id="{817179DE-9BF3-494C-804F-0C7C90AC8700}" type="slidenum">
              <a:rPr lang="es-ES" noProof="0" smtClean="0"/>
              <a:pPr algn="ctr" rtl="0"/>
              <a:t>48</a:t>
            </a:fld>
            <a:endParaRPr lang="es-ES" noProof="0"/>
          </a:p>
        </p:txBody>
      </p:sp>
    </p:spTree>
    <p:extLst>
      <p:ext uri="{BB962C8B-B14F-4D97-AF65-F5344CB8AC3E}">
        <p14:creationId xmlns:p14="http://schemas.microsoft.com/office/powerpoint/2010/main" val="339738714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derecha 5"/>
          <p:cNvSpPr/>
          <p:nvPr/>
        </p:nvSpPr>
        <p:spPr>
          <a:xfrm>
            <a:off x="457200" y="182881"/>
            <a:ext cx="10543308" cy="1071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PROPUESTA DE MEJORA – DIMENSIÓN DE CALIDAD TANGIBILIDAD </a:t>
            </a:r>
            <a:endParaRPr lang="es-EC" sz="2400" b="1" dirty="0"/>
          </a:p>
        </p:txBody>
      </p:sp>
      <p:graphicFrame>
        <p:nvGraphicFramePr>
          <p:cNvPr id="3" name="Tabla 2"/>
          <p:cNvGraphicFramePr>
            <a:graphicFrameLocks noGrp="1"/>
          </p:cNvGraphicFramePr>
          <p:nvPr>
            <p:extLst>
              <p:ext uri="{D42A27DB-BD31-4B8C-83A1-F6EECF244321}">
                <p14:modId xmlns:p14="http://schemas.microsoft.com/office/powerpoint/2010/main" val="948878088"/>
              </p:ext>
            </p:extLst>
          </p:nvPr>
        </p:nvGraphicFramePr>
        <p:xfrm>
          <a:off x="457200" y="1458700"/>
          <a:ext cx="10321636" cy="3983335"/>
        </p:xfrm>
        <a:graphic>
          <a:graphicData uri="http://schemas.openxmlformats.org/drawingml/2006/table">
            <a:tbl>
              <a:tblPr>
                <a:tableStyleId>{ED083AE6-46FA-4A59-8FB0-9F97EB10719F}</a:tableStyleId>
              </a:tblPr>
              <a:tblGrid>
                <a:gridCol w="5805073">
                  <a:extLst>
                    <a:ext uri="{9D8B030D-6E8A-4147-A177-3AD203B41FA5}">
                      <a16:colId xmlns:a16="http://schemas.microsoft.com/office/drawing/2014/main" val="3452731474"/>
                    </a:ext>
                  </a:extLst>
                </a:gridCol>
                <a:gridCol w="4516563">
                  <a:extLst>
                    <a:ext uri="{9D8B030D-6E8A-4147-A177-3AD203B41FA5}">
                      <a16:colId xmlns:a16="http://schemas.microsoft.com/office/drawing/2014/main" val="3674262507"/>
                    </a:ext>
                  </a:extLst>
                </a:gridCol>
              </a:tblGrid>
              <a:tr h="465303">
                <a:tc>
                  <a:txBody>
                    <a:bodyPr/>
                    <a:lstStyle/>
                    <a:p>
                      <a:pPr algn="ctr" fontAlgn="ctr"/>
                      <a:r>
                        <a:rPr lang="es-EC" sz="2000" b="1" u="none" strike="noStrike">
                          <a:effectLst/>
                        </a:rPr>
                        <a:t>ACCIONES</a:t>
                      </a:r>
                      <a:endParaRPr lang="es-EC"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2000" b="1" u="none" strike="noStrike" dirty="0">
                          <a:effectLst/>
                        </a:rPr>
                        <a:t>PROCESO</a:t>
                      </a:r>
                      <a:endParaRPr lang="es-EC" sz="2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2662834"/>
                  </a:ext>
                </a:extLst>
              </a:tr>
              <a:tr h="525237">
                <a:tc>
                  <a:txBody>
                    <a:bodyPr/>
                    <a:lstStyle/>
                    <a:p>
                      <a:pPr marL="342900" indent="-342900" algn="l" fontAlgn="b">
                        <a:buFont typeface="Arial" panose="020B0604020202020204" pitchFamily="34" charset="0"/>
                        <a:buChar char="•"/>
                      </a:pPr>
                      <a:r>
                        <a:rPr lang="es-EC" sz="2000" u="none" strike="noStrike" dirty="0">
                          <a:effectLst/>
                        </a:rPr>
                        <a:t>Mantenimiento de exteriores                                                                </a:t>
                      </a:r>
                      <a:r>
                        <a:rPr lang="es-EC" sz="2000" u="none" strike="noStrike" dirty="0" smtClean="0">
                          <a:effectLst/>
                        </a:rPr>
                        <a:t/>
                      </a:r>
                      <a:br>
                        <a:rPr lang="es-EC" sz="2000" u="none" strike="noStrike" dirty="0" smtClean="0">
                          <a:effectLst/>
                        </a:rPr>
                      </a:br>
                      <a:endParaRPr lang="es-EC" sz="20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2000" u="none" strike="noStrike">
                          <a:effectLst/>
                        </a:rPr>
                        <a:t>Administración de Infraestructura</a:t>
                      </a:r>
                      <a:endParaRPr lang="es-EC"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59410034"/>
                  </a:ext>
                </a:extLst>
              </a:tr>
              <a:tr h="783814">
                <a:tc>
                  <a:txBody>
                    <a:bodyPr/>
                    <a:lstStyle/>
                    <a:p>
                      <a:pPr marL="342900" indent="-342900" algn="l" fontAlgn="b">
                        <a:buFont typeface="Arial" panose="020B0604020202020204" pitchFamily="34" charset="0"/>
                        <a:buChar char="•"/>
                      </a:pPr>
                      <a:r>
                        <a:rPr lang="es-EC" sz="2000" u="none" strike="noStrike" dirty="0">
                          <a:effectLst/>
                        </a:rPr>
                        <a:t>Mantenimiento de </a:t>
                      </a:r>
                      <a:r>
                        <a:rPr lang="es-EC" sz="2000" u="none" strike="noStrike" dirty="0" smtClean="0">
                          <a:effectLst/>
                        </a:rPr>
                        <a:t>instalaciones</a:t>
                      </a:r>
                      <a:br>
                        <a:rPr lang="es-EC" sz="2000" u="none" strike="noStrike" dirty="0" smtClean="0">
                          <a:effectLst/>
                        </a:rPr>
                      </a:br>
                      <a:endParaRPr lang="es-EC" sz="20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2000" u="none" strike="noStrike">
                          <a:effectLst/>
                        </a:rPr>
                        <a:t>Administración de Infraestructura</a:t>
                      </a:r>
                      <a:endParaRPr lang="es-EC"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756323662"/>
                  </a:ext>
                </a:extLst>
              </a:tr>
              <a:tr h="525237">
                <a:tc>
                  <a:txBody>
                    <a:bodyPr/>
                    <a:lstStyle/>
                    <a:p>
                      <a:pPr marL="342900" indent="-342900" algn="l" fontAlgn="ctr">
                        <a:buFont typeface="Arial" panose="020B0604020202020204" pitchFamily="34" charset="0"/>
                        <a:buChar char="•"/>
                      </a:pPr>
                      <a:r>
                        <a:rPr lang="es-EC" sz="2000" u="none" strike="noStrike" dirty="0">
                          <a:effectLst/>
                        </a:rPr>
                        <a:t>Equipamiento de </a:t>
                      </a:r>
                      <a:r>
                        <a:rPr lang="es-EC" sz="2000" u="none" strike="noStrike" dirty="0" smtClean="0">
                          <a:effectLst/>
                        </a:rPr>
                        <a:t>instalaciones</a:t>
                      </a:r>
                      <a:endParaRPr lang="es-EC"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2000" u="none" strike="noStrike" dirty="0">
                          <a:effectLst/>
                        </a:rPr>
                        <a:t>Administración de Infraestructura</a:t>
                      </a:r>
                      <a:endParaRPr lang="es-EC"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34347866"/>
                  </a:ext>
                </a:extLst>
              </a:tr>
              <a:tr h="525237">
                <a:tc>
                  <a:txBody>
                    <a:bodyPr/>
                    <a:lstStyle/>
                    <a:p>
                      <a:pPr marL="342900" indent="-342900" algn="l" fontAlgn="b">
                        <a:buFont typeface="Arial" panose="020B0604020202020204" pitchFamily="34" charset="0"/>
                        <a:buChar char="•"/>
                      </a:pPr>
                      <a:r>
                        <a:rPr lang="es-EC" sz="2000" u="none" strike="noStrike">
                          <a:effectLst/>
                        </a:rPr>
                        <a:t>Limpieza de instalaciones </a:t>
                      </a:r>
                      <a:br>
                        <a:rPr lang="es-EC" sz="2000" u="none" strike="noStrike">
                          <a:effectLst/>
                        </a:rPr>
                      </a:br>
                      <a:endParaRPr lang="es-EC" sz="2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2000" u="none" strike="noStrike">
                          <a:effectLst/>
                        </a:rPr>
                        <a:t>Administración de Infraestructura</a:t>
                      </a:r>
                      <a:endParaRPr lang="es-EC"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96393540"/>
                  </a:ext>
                </a:extLst>
              </a:tr>
              <a:tr h="656406">
                <a:tc>
                  <a:txBody>
                    <a:bodyPr/>
                    <a:lstStyle/>
                    <a:p>
                      <a:pPr marL="342900" indent="-342900" algn="l" fontAlgn="b">
                        <a:buFont typeface="Arial" panose="020B0604020202020204" pitchFamily="34" charset="0"/>
                        <a:buChar char="•"/>
                      </a:pPr>
                      <a:r>
                        <a:rPr lang="es-CO" sz="2000" u="none" strike="noStrike" dirty="0">
                          <a:effectLst/>
                        </a:rPr>
                        <a:t>Implementar o mejorar centros de copiado en los diferentes campus</a:t>
                      </a:r>
                      <a:r>
                        <a:rPr lang="es-CO" sz="2000" u="none" strike="noStrike" dirty="0" smtClean="0">
                          <a:effectLst/>
                        </a:rPr>
                        <a:t>.</a:t>
                      </a:r>
                      <a:endParaRPr lang="es-CO" sz="20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2000" u="none" strike="noStrike">
                          <a:effectLst/>
                        </a:rPr>
                        <a:t>Gestión Soporte Técnico</a:t>
                      </a:r>
                      <a:endParaRPr lang="es-EC"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757836192"/>
                  </a:ext>
                </a:extLst>
              </a:tr>
              <a:tr h="266659">
                <a:tc>
                  <a:txBody>
                    <a:bodyPr/>
                    <a:lstStyle/>
                    <a:p>
                      <a:pPr marL="342900" indent="-342900" algn="l" fontAlgn="b">
                        <a:buFont typeface="Arial" panose="020B0604020202020204" pitchFamily="34" charset="0"/>
                        <a:buChar char="•"/>
                      </a:pPr>
                      <a:r>
                        <a:rPr lang="es-EC" sz="2000" u="none" strike="noStrike" dirty="0">
                          <a:effectLst/>
                        </a:rPr>
                        <a:t>Equipamiento sanitario</a:t>
                      </a:r>
                      <a:endParaRPr lang="es-EC" sz="20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2000" u="none" strike="noStrike" dirty="0">
                          <a:effectLst/>
                        </a:rPr>
                        <a:t>Administración de Infraestructura</a:t>
                      </a:r>
                      <a:endParaRPr lang="es-EC"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03721723"/>
                  </a:ext>
                </a:extLst>
              </a:tr>
            </a:tbl>
          </a:graphicData>
        </a:graphic>
      </p:graphicFrame>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49</a:t>
            </a:fld>
            <a:endParaRPr lang="es-ES" noProof="0"/>
          </a:p>
        </p:txBody>
      </p:sp>
    </p:spTree>
    <p:extLst>
      <p:ext uri="{BB962C8B-B14F-4D97-AF65-F5344CB8AC3E}">
        <p14:creationId xmlns:p14="http://schemas.microsoft.com/office/powerpoint/2010/main" val="383494200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Rectángulo 13" descr="elemento decorativo">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4" name="Marcador de número de diapositiva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5</a:t>
            </a:fld>
            <a:endParaRPr lang="es-ES" sz="1200">
              <a:solidFill>
                <a:schemeClr val="bg1"/>
              </a:solidFill>
            </a:endParaRPr>
          </a:p>
        </p:txBody>
      </p:sp>
      <p:sp>
        <p:nvSpPr>
          <p:cNvPr id="16" name="CuadroTexto 15"/>
          <p:cNvSpPr txBox="1"/>
          <p:nvPr/>
        </p:nvSpPr>
        <p:spPr>
          <a:xfrm>
            <a:off x="361257" y="187810"/>
            <a:ext cx="4742134" cy="769441"/>
          </a:xfrm>
          <a:prstGeom prst="rect">
            <a:avLst/>
          </a:prstGeom>
          <a:noFill/>
        </p:spPr>
        <p:txBody>
          <a:bodyPr wrap="square" rtlCol="0">
            <a:spAutoFit/>
          </a:bodyPr>
          <a:lstStyle/>
          <a:p>
            <a:r>
              <a:rPr lang="es-CO" sz="4400" b="1" dirty="0" smtClean="0"/>
              <a:t>MARCO TEÓRICO </a:t>
            </a:r>
          </a:p>
        </p:txBody>
      </p:sp>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5</a:t>
            </a:fld>
            <a:endParaRPr lang="es-ES" noProof="0"/>
          </a:p>
        </p:txBody>
      </p:sp>
      <p:sp>
        <p:nvSpPr>
          <p:cNvPr id="3" name="Marcador de posición de imagen 2"/>
          <p:cNvSpPr>
            <a:spLocks noGrp="1"/>
          </p:cNvSpPr>
          <p:nvPr>
            <p:ph type="pic" sz="quarter" idx="10"/>
          </p:nvPr>
        </p:nvSpPr>
        <p:spPr/>
      </p:sp>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26939" y="1639357"/>
            <a:ext cx="10538121" cy="4545856"/>
          </a:xfrm>
          <a:prstGeom prst="rect">
            <a:avLst/>
          </a:prstGeom>
        </p:spPr>
      </p:pic>
      <p:sp>
        <p:nvSpPr>
          <p:cNvPr id="6" name="CuadroTexto 5"/>
          <p:cNvSpPr txBox="1"/>
          <p:nvPr/>
        </p:nvSpPr>
        <p:spPr>
          <a:xfrm>
            <a:off x="4843722" y="470154"/>
            <a:ext cx="2838734" cy="523220"/>
          </a:xfrm>
          <a:prstGeom prst="rect">
            <a:avLst/>
          </a:prstGeom>
          <a:noFill/>
        </p:spPr>
        <p:txBody>
          <a:bodyPr wrap="square" rtlCol="0">
            <a:spAutoFit/>
          </a:bodyPr>
          <a:lstStyle/>
          <a:p>
            <a:r>
              <a:rPr lang="es-CO" sz="2800" b="1" dirty="0" smtClean="0"/>
              <a:t>ESTADO DEL ARTE</a:t>
            </a:r>
            <a:endParaRPr lang="es-CO" sz="2800" b="1" dirty="0"/>
          </a:p>
        </p:txBody>
      </p:sp>
      <p:cxnSp>
        <p:nvCxnSpPr>
          <p:cNvPr id="12" name="Conector angular 11"/>
          <p:cNvCxnSpPr/>
          <p:nvPr/>
        </p:nvCxnSpPr>
        <p:spPr>
          <a:xfrm>
            <a:off x="4318984" y="545369"/>
            <a:ext cx="374612" cy="2308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12503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derecha 5"/>
          <p:cNvSpPr/>
          <p:nvPr/>
        </p:nvSpPr>
        <p:spPr>
          <a:xfrm>
            <a:off x="547902" y="222069"/>
            <a:ext cx="10543308" cy="1071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PROPUESTA DE MEJORA – DIMENSIÓN DE CALIDAD SEGURIDAD</a:t>
            </a:r>
            <a:endParaRPr lang="es-EC" sz="2400" b="1" dirty="0"/>
          </a:p>
        </p:txBody>
      </p:sp>
      <p:graphicFrame>
        <p:nvGraphicFramePr>
          <p:cNvPr id="2" name="Tabla 1"/>
          <p:cNvGraphicFramePr>
            <a:graphicFrameLocks noGrp="1"/>
          </p:cNvGraphicFramePr>
          <p:nvPr>
            <p:extLst>
              <p:ext uri="{D42A27DB-BD31-4B8C-83A1-F6EECF244321}">
                <p14:modId xmlns:p14="http://schemas.microsoft.com/office/powerpoint/2010/main" val="480413078"/>
              </p:ext>
            </p:extLst>
          </p:nvPr>
        </p:nvGraphicFramePr>
        <p:xfrm>
          <a:off x="849085" y="1496687"/>
          <a:ext cx="10432473" cy="2937646"/>
        </p:xfrm>
        <a:graphic>
          <a:graphicData uri="http://schemas.openxmlformats.org/drawingml/2006/table">
            <a:tbl>
              <a:tblPr>
                <a:tableStyleId>{ED083AE6-46FA-4A59-8FB0-9F97EB10719F}</a:tableStyleId>
              </a:tblPr>
              <a:tblGrid>
                <a:gridCol w="6268736">
                  <a:extLst>
                    <a:ext uri="{9D8B030D-6E8A-4147-A177-3AD203B41FA5}">
                      <a16:colId xmlns:a16="http://schemas.microsoft.com/office/drawing/2014/main" val="1534010843"/>
                    </a:ext>
                  </a:extLst>
                </a:gridCol>
                <a:gridCol w="4163737">
                  <a:extLst>
                    <a:ext uri="{9D8B030D-6E8A-4147-A177-3AD203B41FA5}">
                      <a16:colId xmlns:a16="http://schemas.microsoft.com/office/drawing/2014/main" val="4003381992"/>
                    </a:ext>
                  </a:extLst>
                </a:gridCol>
              </a:tblGrid>
              <a:tr h="602116">
                <a:tc>
                  <a:txBody>
                    <a:bodyPr/>
                    <a:lstStyle/>
                    <a:p>
                      <a:pPr algn="ctr" fontAlgn="ctr"/>
                      <a:r>
                        <a:rPr lang="es-EC" sz="2000" b="1" u="none" strike="noStrike" dirty="0">
                          <a:effectLst/>
                        </a:rPr>
                        <a:t>ACCIONES</a:t>
                      </a:r>
                      <a:endParaRPr lang="es-EC"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2000" b="1" u="none" strike="noStrike" dirty="0">
                          <a:effectLst/>
                        </a:rPr>
                        <a:t>PROCESO</a:t>
                      </a:r>
                      <a:endParaRPr lang="es-EC" sz="2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331017560"/>
                  </a:ext>
                </a:extLst>
              </a:tr>
              <a:tr h="1616205">
                <a:tc>
                  <a:txBody>
                    <a:bodyPr/>
                    <a:lstStyle/>
                    <a:p>
                      <a:pPr marL="342900" lvl="0" indent="-342900" algn="l" fontAlgn="b">
                        <a:buFont typeface="Arial" panose="020B0604020202020204" pitchFamily="34" charset="0"/>
                        <a:buChar char="•"/>
                      </a:pPr>
                      <a:r>
                        <a:rPr lang="es-CO" sz="1900" u="none" strike="noStrike" dirty="0" smtClean="0">
                          <a:effectLst/>
                        </a:rPr>
                        <a:t>Mantenimiento </a:t>
                      </a:r>
                      <a:r>
                        <a:rPr lang="es-CO" sz="1900" u="none" strike="noStrike" dirty="0">
                          <a:effectLst/>
                        </a:rPr>
                        <a:t>de torniquetes periódicamente para asegurar su funcionamiento </a:t>
                      </a:r>
                      <a:r>
                        <a:rPr lang="es-CO" sz="1900" u="none" strike="noStrike" dirty="0" smtClean="0">
                          <a:effectLst/>
                        </a:rPr>
                        <a:t>diario.</a:t>
                      </a:r>
                    </a:p>
                    <a:p>
                      <a:pPr marL="342900" lvl="0" indent="-342900" algn="l" fontAlgn="b">
                        <a:buFont typeface="Arial" panose="020B0604020202020204" pitchFamily="34" charset="0"/>
                        <a:buChar char="•"/>
                      </a:pPr>
                      <a:r>
                        <a:rPr lang="es-CO" sz="1900" u="none" strike="noStrike" dirty="0" smtClean="0">
                          <a:effectLst/>
                        </a:rPr>
                        <a:t>Manteniendo </a:t>
                      </a:r>
                      <a:r>
                        <a:rPr lang="es-CO" sz="1900" u="none" strike="noStrike" dirty="0">
                          <a:effectLst/>
                        </a:rPr>
                        <a:t>de cerraduras de las puertas de los sanitarios</a:t>
                      </a:r>
                      <a:r>
                        <a:rPr lang="es-CO" sz="1900" u="none" strike="noStrike" dirty="0" smtClean="0">
                          <a:effectLst/>
                        </a:rPr>
                        <a:t>.</a:t>
                      </a:r>
                    </a:p>
                    <a:p>
                      <a:pPr marL="457200" lvl="1" indent="0" algn="l" fontAlgn="b">
                        <a:buFont typeface="Arial" panose="020B0604020202020204" pitchFamily="34" charset="0"/>
                        <a:buNone/>
                      </a:pPr>
                      <a:r>
                        <a:rPr lang="es-CO" sz="1900" u="none" strike="noStrike" dirty="0" smtClean="0">
                          <a:effectLst/>
                        </a:rPr>
                        <a:t>o </a:t>
                      </a:r>
                      <a:r>
                        <a:rPr lang="es-CO" sz="1900" u="none" strike="noStrike" dirty="0">
                          <a:effectLst/>
                        </a:rPr>
                        <a:t>Cambio de cerraduras </a:t>
                      </a:r>
                      <a:br>
                        <a:rPr lang="es-CO" sz="1900" u="none" strike="noStrike" dirty="0">
                          <a:effectLst/>
                        </a:rPr>
                      </a:br>
                      <a:r>
                        <a:rPr lang="es-CO" sz="1900" u="none" strike="noStrike" dirty="0">
                          <a:effectLst/>
                        </a:rPr>
                        <a:t>o Reparación.</a:t>
                      </a:r>
                      <a:br>
                        <a:rPr lang="es-CO" sz="1900" u="none" strike="noStrike" dirty="0">
                          <a:effectLst/>
                        </a:rPr>
                      </a:br>
                      <a:endParaRPr lang="es-CO" sz="19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1900" u="none" strike="noStrike" dirty="0">
                          <a:effectLst/>
                        </a:rPr>
                        <a:t>Administración de Infraestructura</a:t>
                      </a:r>
                      <a:endParaRPr lang="es-EC" sz="1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95072759"/>
                  </a:ext>
                </a:extLst>
              </a:tr>
              <a:tr h="538735">
                <a:tc>
                  <a:txBody>
                    <a:bodyPr/>
                    <a:lstStyle/>
                    <a:p>
                      <a:pPr algn="l" fontAlgn="b"/>
                      <a:r>
                        <a:rPr lang="es-CO" sz="1900" u="none" strike="noStrike" dirty="0">
                          <a:effectLst/>
                        </a:rPr>
                        <a:t>• Implementar sistema de recuperación de claves por correo electrónico o preguntas secretas, en el Sistema Virtual Banner</a:t>
                      </a:r>
                      <a:endParaRPr lang="es-CO" sz="19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1900" u="none" strike="noStrike" dirty="0">
                          <a:effectLst/>
                        </a:rPr>
                        <a:t>Gestión de Soporte Técnico</a:t>
                      </a:r>
                      <a:endParaRPr lang="es-EC" sz="19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76793892"/>
                  </a:ext>
                </a:extLst>
              </a:tr>
            </a:tbl>
          </a:graphicData>
        </a:graphic>
      </p:graphicFrame>
      <p:sp>
        <p:nvSpPr>
          <p:cNvPr id="3" name="Marcador de número de diapositiva 2"/>
          <p:cNvSpPr>
            <a:spLocks noGrp="1"/>
          </p:cNvSpPr>
          <p:nvPr>
            <p:ph type="sldNum" sz="quarter" idx="4"/>
          </p:nvPr>
        </p:nvSpPr>
        <p:spPr/>
        <p:txBody>
          <a:bodyPr/>
          <a:lstStyle/>
          <a:p>
            <a:pPr algn="ctr" rtl="0"/>
            <a:fld id="{817179DE-9BF3-494C-804F-0C7C90AC8700}" type="slidenum">
              <a:rPr lang="es-ES" noProof="0" smtClean="0"/>
              <a:pPr algn="ctr" rtl="0"/>
              <a:t>50</a:t>
            </a:fld>
            <a:endParaRPr lang="es-ES" noProof="0"/>
          </a:p>
        </p:txBody>
      </p:sp>
    </p:spTree>
    <p:extLst>
      <p:ext uri="{BB962C8B-B14F-4D97-AF65-F5344CB8AC3E}">
        <p14:creationId xmlns:p14="http://schemas.microsoft.com/office/powerpoint/2010/main" val="96932022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descr="chico delante de pilas de biblioteca">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64300" y="0"/>
            <a:ext cx="5727700" cy="6858000"/>
          </a:xfrm>
        </p:spPr>
      </p:pic>
      <p:pic>
        <p:nvPicPr>
          <p:cNvPr id="5" name="Marcador de posición de imagen 4" descr="persona que lee un libro">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p:pic>
      <p:grpSp>
        <p:nvGrpSpPr>
          <p:cNvPr id="9" name="Grupo 8" descr="elemento decorativo">
            <a:extLst>
              <a:ext uri="{FF2B5EF4-FFF2-40B4-BE49-F238E27FC236}">
                <a16:creationId xmlns:a16="http://schemas.microsoft.com/office/drawing/2014/main" id="{E7969C14-1078-4610-9BC5-74119C9B87BE}"/>
              </a:ext>
            </a:extLst>
          </p:cNvPr>
          <p:cNvGrpSpPr/>
          <p:nvPr/>
        </p:nvGrpSpPr>
        <p:grpSpPr>
          <a:xfrm>
            <a:off x="0" y="2670359"/>
            <a:ext cx="7833208" cy="2547440"/>
            <a:chOff x="0" y="3808320"/>
            <a:chExt cx="7833208" cy="2547440"/>
          </a:xfrm>
        </p:grpSpPr>
        <p:sp>
          <p:nvSpPr>
            <p:cNvPr id="10" name="Forma libre: Forma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1" name="Forma libre: Forma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14" name="Rectángulo 13" descr="elemento decorativo">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3" name="Título 32">
            <a:extLst>
              <a:ext uri="{FF2B5EF4-FFF2-40B4-BE49-F238E27FC236}">
                <a16:creationId xmlns:a16="http://schemas.microsoft.com/office/drawing/2014/main" id="{18CDD97B-6E25-4FB4-B239-493E54AA0830}"/>
              </a:ext>
            </a:extLst>
          </p:cNvPr>
          <p:cNvSpPr>
            <a:spLocks noGrp="1"/>
          </p:cNvSpPr>
          <p:nvPr>
            <p:ph type="title"/>
          </p:nvPr>
        </p:nvSpPr>
        <p:spPr>
          <a:xfrm>
            <a:off x="590732" y="3295019"/>
            <a:ext cx="5999017" cy="1418787"/>
          </a:xfrm>
        </p:spPr>
        <p:txBody>
          <a:bodyPr rtlCol="0"/>
          <a:lstStyle/>
          <a:p>
            <a:pPr rtl="0"/>
            <a:r>
              <a:rPr lang="es-ES" sz="6000" dirty="0" smtClean="0">
                <a:solidFill>
                  <a:schemeClr val="bg1"/>
                </a:solidFill>
              </a:rPr>
              <a:t>CONCLUSIONES</a:t>
            </a:r>
            <a:endParaRPr lang="es-ES" sz="6000" dirty="0">
              <a:solidFill>
                <a:schemeClr val="bg1"/>
              </a:solidFill>
            </a:endParaRPr>
          </a:p>
        </p:txBody>
      </p:sp>
      <p:sp>
        <p:nvSpPr>
          <p:cNvPr id="12" name="Marcador de número de diapositiva 5">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51</a:t>
            </a:fld>
            <a:endParaRPr lang="es-ES" sz="1200">
              <a:solidFill>
                <a:schemeClr val="bg1"/>
              </a:solidFill>
            </a:endParaRPr>
          </a:p>
        </p:txBody>
      </p:sp>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51</a:t>
            </a:fld>
            <a:endParaRPr lang="es-ES" noProof="0"/>
          </a:p>
        </p:txBody>
      </p:sp>
    </p:spTree>
    <p:extLst>
      <p:ext uri="{BB962C8B-B14F-4D97-AF65-F5344CB8AC3E}">
        <p14:creationId xmlns:p14="http://schemas.microsoft.com/office/powerpoint/2010/main" val="204592750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upo 6" descr="elemento decorativo">
            <a:extLst>
              <a:ext uri="{FF2B5EF4-FFF2-40B4-BE49-F238E27FC236}">
                <a16:creationId xmlns:a16="http://schemas.microsoft.com/office/drawing/2014/main" id="{F5325EDA-7343-463C-83EC-5D799E8B8195}"/>
              </a:ext>
            </a:extLst>
          </p:cNvPr>
          <p:cNvGrpSpPr/>
          <p:nvPr/>
        </p:nvGrpSpPr>
        <p:grpSpPr>
          <a:xfrm>
            <a:off x="9621169" y="-7626"/>
            <a:ext cx="2570831" cy="6858001"/>
            <a:chOff x="9621170" y="0"/>
            <a:chExt cx="2570831" cy="6858001"/>
          </a:xfrm>
        </p:grpSpPr>
        <p:sp>
          <p:nvSpPr>
            <p:cNvPr id="32" name="Forma libre: Forma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30" name="Forma libre: Forma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8" name="Forma libre: Forma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6" name="Forma libre: Forma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4" name="Forma libre: Forma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grpSp>
        <p:nvGrpSpPr>
          <p:cNvPr id="5" name="Grupo 4" descr="elemento decorativo">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ángulo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8" name="Marcador de número de diapositiva 5">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52</a:t>
            </a:fld>
            <a:endParaRPr lang="es-ES" sz="1200">
              <a:solidFill>
                <a:schemeClr val="bg1"/>
              </a:solidFill>
            </a:endParaRPr>
          </a:p>
        </p:txBody>
      </p:sp>
      <p:sp>
        <p:nvSpPr>
          <p:cNvPr id="87" name="Marcador de texto 86">
            <a:extLst>
              <a:ext uri="{FF2B5EF4-FFF2-40B4-BE49-F238E27FC236}">
                <a16:creationId xmlns:a16="http://schemas.microsoft.com/office/drawing/2014/main" id="{1F4C9CA2-B224-40CD-8DB2-CAE478D23611}"/>
              </a:ext>
            </a:extLst>
          </p:cNvPr>
          <p:cNvSpPr>
            <a:spLocks noGrp="1"/>
          </p:cNvSpPr>
          <p:nvPr>
            <p:ph type="body" sz="quarter" idx="11"/>
          </p:nvPr>
        </p:nvSpPr>
        <p:spPr>
          <a:xfrm>
            <a:off x="1228300" y="538536"/>
            <a:ext cx="9862910" cy="5385021"/>
          </a:xfrm>
        </p:spPr>
        <p:txBody>
          <a:bodyPr rtlCol="0"/>
          <a:lstStyle/>
          <a:p>
            <a:pPr marL="0" indent="0" algn="just">
              <a:buNone/>
            </a:pPr>
            <a:r>
              <a:rPr lang="es-CO" sz="2200" dirty="0" smtClean="0">
                <a:solidFill>
                  <a:schemeClr val="tx1"/>
                </a:solidFill>
              </a:rPr>
              <a:t>Se logró </a:t>
            </a:r>
            <a:r>
              <a:rPr lang="es-CO" sz="2200" dirty="0">
                <a:solidFill>
                  <a:schemeClr val="tx1"/>
                </a:solidFill>
              </a:rPr>
              <a:t>identificar los servicios críticos con base a todos los procesos que maneja la Universidad de las Fuerzas Armadas ESPE, otorgado por la Unidad de Planificación y Desarrollo Institucional, con referencia a la experiencia de compra de los usuarios a través de los ciclos de servicios y momentos de verdad obteniendo: Servicios de Pregrado con un total de 12 ciclos, Idiomas 8 ciclos, Centro de </a:t>
            </a:r>
            <a:r>
              <a:rPr lang="es-CO" sz="2200" dirty="0" smtClean="0">
                <a:solidFill>
                  <a:schemeClr val="tx1"/>
                </a:solidFill>
              </a:rPr>
              <a:t>Educación </a:t>
            </a:r>
            <a:r>
              <a:rPr lang="es-CO" sz="2200" dirty="0">
                <a:solidFill>
                  <a:schemeClr val="tx1"/>
                </a:solidFill>
              </a:rPr>
              <a:t>Continua (CEC) 4 ciclos, Posgrado con 7 ciclos, adicional se elaboró 7 ciclos de servicios complementarios y 2 relacionado a la atención al público, dando un total de 40 ciclos de servicio realizados, con base a los mismos se elaboraron los instrumentos de evaluación como la encuesta y hoja de control</a:t>
            </a:r>
            <a:r>
              <a:rPr lang="es-CO" sz="2200" dirty="0" smtClean="0">
                <a:solidFill>
                  <a:schemeClr val="tx1"/>
                </a:solidFill>
              </a:rPr>
              <a:t>.</a:t>
            </a:r>
          </a:p>
          <a:p>
            <a:pPr marL="0" indent="0" algn="just">
              <a:buNone/>
            </a:pPr>
            <a:endParaRPr lang="es-CO" sz="2200" dirty="0">
              <a:solidFill>
                <a:schemeClr val="tx1"/>
              </a:solidFill>
            </a:endParaRPr>
          </a:p>
          <a:p>
            <a:pPr marL="0" indent="0" algn="just">
              <a:buNone/>
            </a:pPr>
            <a:r>
              <a:rPr lang="es-CO" sz="2400" dirty="0"/>
              <a:t> </a:t>
            </a:r>
            <a:r>
              <a:rPr lang="es-CO" sz="2200" dirty="0">
                <a:solidFill>
                  <a:schemeClr val="tx1"/>
                </a:solidFill>
              </a:rPr>
              <a:t>La calificación que obtuvo la Universidad con respecto al nivel de satisfacción del servicio que ofrece a los usuarios (estudiantes) está en un porcentaje entre el 40 y 60% mientras que el Plan Nacional de Desarrollo 2017-2021 la meta para el año 2021 es aumentar a un índice de percepción de calidad de los servicios públicos al 80%, por lo tanto, se puede concluir que la Universidad mantiene una brecha alta para contribuir a potenciar este porcentaje.</a:t>
            </a:r>
          </a:p>
          <a:p>
            <a:pPr marL="0" indent="0" algn="just">
              <a:buNone/>
            </a:pPr>
            <a:endParaRPr lang="es-CO" sz="2200" dirty="0">
              <a:solidFill>
                <a:schemeClr val="tx1"/>
              </a:solidFill>
            </a:endParaRPr>
          </a:p>
          <a:p>
            <a:pPr marL="0" indent="0" rtl="0">
              <a:buNone/>
            </a:pPr>
            <a:endParaRPr lang="es-ES" dirty="0">
              <a:solidFill>
                <a:schemeClr val="tx1"/>
              </a:solidFill>
            </a:endParaRPr>
          </a:p>
        </p:txBody>
      </p:sp>
      <p:pic>
        <p:nvPicPr>
          <p:cNvPr id="80" name="Marcador de contenido 79" descr="Libro abierto">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18091" y="538537"/>
            <a:ext cx="547688" cy="547688"/>
          </a:xfrm>
        </p:spPr>
      </p:pic>
      <p:pic>
        <p:nvPicPr>
          <p:cNvPr id="22" name="Marcador de contenido 79" descr="Libro abierto">
            <a:extLst>
              <a:ext uri="{FF2B5EF4-FFF2-40B4-BE49-F238E27FC236}">
                <a16:creationId xmlns:a16="http://schemas.microsoft.com/office/drawing/2014/main" id="{1198805C-69FE-4129-96D0-B3F35CB64166}"/>
              </a:ext>
            </a:extLst>
          </p:cNvPr>
          <p:cNvPicPr>
            <a:picLocks noChangeAspect="1"/>
          </p:cNvPicPr>
          <p:nvPr/>
        </p:nvPicPr>
        <p:blipFill>
          <a:blip r:embed="rId3" cstate="email">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51147" y="3852482"/>
            <a:ext cx="547688" cy="547688"/>
          </a:xfrm>
          <a:prstGeom prst="rect">
            <a:avLst/>
          </a:prstGeom>
        </p:spPr>
      </p:pic>
      <p:pic>
        <p:nvPicPr>
          <p:cNvPr id="23" name="Marcador de contenido 79" descr="Libro abierto">
            <a:extLst>
              <a:ext uri="{FF2B5EF4-FFF2-40B4-BE49-F238E27FC236}">
                <a16:creationId xmlns:a16="http://schemas.microsoft.com/office/drawing/2014/main" id="{1198805C-69FE-4129-96D0-B3F35CB64166}"/>
              </a:ext>
            </a:extLst>
          </p:cNvPr>
          <p:cNvPicPr>
            <a:picLocks noChangeAspect="1"/>
          </p:cNvPicPr>
          <p:nvPr/>
        </p:nvPicPr>
        <p:blipFill>
          <a:blip r:embed="rId6" cstate="email">
            <a:duotone>
              <a:prstClr val="black"/>
              <a:schemeClr val="accent4">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9597" y="4539780"/>
            <a:ext cx="547688" cy="547688"/>
          </a:xfrm>
          <a:prstGeom prst="rect">
            <a:avLst/>
          </a:prstGeom>
        </p:spPr>
      </p:pic>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52</a:t>
            </a:fld>
            <a:endParaRPr lang="es-ES" noProof="0"/>
          </a:p>
        </p:txBody>
      </p:sp>
    </p:spTree>
    <p:extLst>
      <p:ext uri="{BB962C8B-B14F-4D97-AF65-F5344CB8AC3E}">
        <p14:creationId xmlns:p14="http://schemas.microsoft.com/office/powerpoint/2010/main" val="23914374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upo 6" descr="elemento decorativo">
            <a:extLst>
              <a:ext uri="{FF2B5EF4-FFF2-40B4-BE49-F238E27FC236}">
                <a16:creationId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orma libre: Forma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30" name="Forma libre: Forma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8" name="Forma libre: Forma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6" name="Forma libre: Forma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4" name="Forma libre: Forma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grpSp>
        <p:nvGrpSpPr>
          <p:cNvPr id="5" name="Grupo 4" descr="elemento decorativo">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ángulo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87" name="Marcador de texto 86">
            <a:extLst>
              <a:ext uri="{FF2B5EF4-FFF2-40B4-BE49-F238E27FC236}">
                <a16:creationId xmlns:a16="http://schemas.microsoft.com/office/drawing/2014/main" id="{1F4C9CA2-B224-40CD-8DB2-CAE478D23611}"/>
              </a:ext>
            </a:extLst>
          </p:cNvPr>
          <p:cNvSpPr>
            <a:spLocks noGrp="1"/>
          </p:cNvSpPr>
          <p:nvPr>
            <p:ph type="body" sz="quarter" idx="11"/>
          </p:nvPr>
        </p:nvSpPr>
        <p:spPr>
          <a:xfrm>
            <a:off x="822676" y="56859"/>
            <a:ext cx="10268534" cy="6298900"/>
          </a:xfrm>
          <a:noFill/>
        </p:spPr>
        <p:txBody>
          <a:bodyPr rtlCol="0"/>
          <a:lstStyle/>
          <a:p>
            <a:pPr marL="0" indent="0" algn="just">
              <a:buNone/>
            </a:pPr>
            <a:endParaRPr lang="es-CO" sz="2100" dirty="0" smtClean="0">
              <a:solidFill>
                <a:schemeClr val="tx1"/>
              </a:solidFill>
            </a:endParaRPr>
          </a:p>
          <a:p>
            <a:pPr marL="0" indent="0" algn="just">
              <a:buNone/>
            </a:pPr>
            <a:r>
              <a:rPr lang="es-CO" sz="2100" dirty="0" smtClean="0">
                <a:solidFill>
                  <a:schemeClr val="tx1"/>
                </a:solidFill>
              </a:rPr>
              <a:t>De </a:t>
            </a:r>
            <a:r>
              <a:rPr lang="es-CO" sz="2100" dirty="0">
                <a:solidFill>
                  <a:schemeClr val="tx1"/>
                </a:solidFill>
              </a:rPr>
              <a:t>acuerdo al estudio que se realizó en función del cumplimiento de estándares en el instrumento hoja de control y nivel de satisfacción de las encuestas realizadas se determinó que las dimensiones de calidad son en orden de importancia: Capacidad de Respuesta, Empatía, Fiabilidad, Tangibilidad y Seguridad</a:t>
            </a:r>
            <a:r>
              <a:rPr lang="es-CO" sz="2100" dirty="0" smtClean="0">
                <a:solidFill>
                  <a:schemeClr val="tx1"/>
                </a:solidFill>
              </a:rPr>
              <a:t>.</a:t>
            </a:r>
            <a:endParaRPr lang="es-CO" sz="500" dirty="0">
              <a:solidFill>
                <a:schemeClr val="tx1"/>
              </a:solidFill>
            </a:endParaRPr>
          </a:p>
          <a:p>
            <a:pPr marL="0" indent="0" algn="just">
              <a:buNone/>
            </a:pPr>
            <a:r>
              <a:rPr lang="es-CO" sz="2100" dirty="0" smtClean="0">
                <a:solidFill>
                  <a:schemeClr val="tx1"/>
                </a:solidFill>
              </a:rPr>
              <a:t>Dentro </a:t>
            </a:r>
            <a:r>
              <a:rPr lang="es-CO" sz="2100" dirty="0">
                <a:solidFill>
                  <a:schemeClr val="tx1"/>
                </a:solidFill>
              </a:rPr>
              <a:t>de las dimensiones con mayor importancia como la Capacidad de respuesta se evaluaron aspectos como: eficacia, capacidad del servicio, tiempos de espera o respuesta, en la segunda dimensión como la Empatía se evalúa aspectos como: actitud del servicio por parte del funcionario al usuario, atención personalizada, amabilidad, cordialidad y por último la dimensión Fiabilidad se evalúan aspectos como: la confianza que tiene el usuario al momento de realizar un requerimiento, que no exista errores</a:t>
            </a:r>
            <a:r>
              <a:rPr lang="es-CO" sz="2100" dirty="0" smtClean="0">
                <a:solidFill>
                  <a:schemeClr val="tx1"/>
                </a:solidFill>
              </a:rPr>
              <a:t>.</a:t>
            </a:r>
            <a:endParaRPr lang="es-CO" sz="600" dirty="0" smtClean="0">
              <a:solidFill>
                <a:schemeClr val="tx1"/>
              </a:solidFill>
            </a:endParaRPr>
          </a:p>
          <a:p>
            <a:pPr marL="0" indent="0" algn="just">
              <a:buNone/>
            </a:pPr>
            <a:r>
              <a:rPr lang="es-MX" sz="2100" dirty="0" smtClean="0">
                <a:solidFill>
                  <a:schemeClr val="tx1"/>
                </a:solidFill>
              </a:rPr>
              <a:t>Se </a:t>
            </a:r>
            <a:r>
              <a:rPr lang="es-MX" sz="2100" dirty="0">
                <a:solidFill>
                  <a:schemeClr val="tx1"/>
                </a:solidFill>
              </a:rPr>
              <a:t>presenta una propuesta de mejora basado en los hallazgos encontrados en la presente investigación, estableciendo como modelo de gestión el ciclo de mejora continuo con sus cuatro pasos: Planificar, Diseño, Plan de Acción y Evaluación; destacando entre las macro propuesta la implementación de mejoras a los servicios que presta la Universidad de las Fuerzas Armadas ESPE detalladas por dimensiones de calidad, así como los departamentos responsables y el proceso de la institución al que esta vinculado</a:t>
            </a:r>
            <a:endParaRPr lang="es-CO" sz="2100" dirty="0">
              <a:solidFill>
                <a:schemeClr val="tx1"/>
              </a:solidFill>
            </a:endParaRPr>
          </a:p>
          <a:p>
            <a:pPr marL="0" indent="0" algn="just">
              <a:buNone/>
            </a:pPr>
            <a:r>
              <a:rPr lang="es-CO" sz="1200" dirty="0">
                <a:solidFill>
                  <a:schemeClr val="tx1"/>
                </a:solidFill>
              </a:rPr>
              <a:t> </a:t>
            </a:r>
          </a:p>
          <a:p>
            <a:pPr marL="0" indent="0" rtl="0">
              <a:buNone/>
            </a:pPr>
            <a:endParaRPr lang="es-ES" sz="1200" dirty="0">
              <a:solidFill>
                <a:schemeClr val="tx1"/>
              </a:solidFill>
            </a:endParaRPr>
          </a:p>
        </p:txBody>
      </p:sp>
      <p:sp>
        <p:nvSpPr>
          <p:cNvPr id="18" name="Marcador de número de diapositiva 5">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53</a:t>
            </a:fld>
            <a:endParaRPr lang="es-ES" sz="1200">
              <a:solidFill>
                <a:schemeClr val="bg1"/>
              </a:solidFill>
            </a:endParaRPr>
          </a:p>
        </p:txBody>
      </p:sp>
      <p:pic>
        <p:nvPicPr>
          <p:cNvPr id="80" name="Marcador de contenido 79" descr="Libro abierto">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41631" y="520970"/>
            <a:ext cx="547688" cy="547688"/>
          </a:xfrm>
        </p:spPr>
      </p:pic>
      <p:pic>
        <p:nvPicPr>
          <p:cNvPr id="19" name="Marcador de contenido 79" descr="Libro abierto">
            <a:extLst>
              <a:ext uri="{FF2B5EF4-FFF2-40B4-BE49-F238E27FC236}">
                <a16:creationId xmlns:a16="http://schemas.microsoft.com/office/drawing/2014/main" id="{1198805C-69FE-4129-96D0-B3F35CB64166}"/>
              </a:ext>
            </a:extLst>
          </p:cNvPr>
          <p:cNvPicPr>
            <a:picLocks noChangeAspect="1"/>
          </p:cNvPicPr>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38331" y="1779467"/>
            <a:ext cx="547688" cy="547688"/>
          </a:xfrm>
          <a:prstGeom prst="rect">
            <a:avLst/>
          </a:prstGeom>
        </p:spPr>
      </p:pic>
      <p:pic>
        <p:nvPicPr>
          <p:cNvPr id="20" name="Marcador de contenido 79" descr="Libro abierto">
            <a:extLst>
              <a:ext uri="{FF2B5EF4-FFF2-40B4-BE49-F238E27FC236}">
                <a16:creationId xmlns:a16="http://schemas.microsoft.com/office/drawing/2014/main" id="{1198805C-69FE-4129-96D0-B3F35CB64166}"/>
              </a:ext>
            </a:extLst>
          </p:cNvPr>
          <p:cNvPicPr>
            <a:picLocks noChangeAspect="1"/>
          </p:cNvPicPr>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08274" y="3550209"/>
            <a:ext cx="547688" cy="547688"/>
          </a:xfrm>
          <a:prstGeom prst="rect">
            <a:avLst/>
          </a:prstGeom>
        </p:spPr>
      </p:pic>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53</a:t>
            </a:fld>
            <a:endParaRPr lang="es-ES" noProof="0"/>
          </a:p>
        </p:txBody>
      </p:sp>
    </p:spTree>
    <p:extLst>
      <p:ext uri="{BB962C8B-B14F-4D97-AF65-F5344CB8AC3E}">
        <p14:creationId xmlns:p14="http://schemas.microsoft.com/office/powerpoint/2010/main" val="29326893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grupo de alumnos corriendo">
            <a:extLst>
              <a:ext uri="{FF2B5EF4-FFF2-40B4-BE49-F238E27FC236}">
                <a16:creationId xmlns:a16="http://schemas.microsoft.com/office/drawing/2014/main" id="{AEEE5BA3-06F1-4026-A0BB-B08891F46E8E}"/>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upo 8" descr="elemento decorativo">
            <a:extLst>
              <a:ext uri="{FF2B5EF4-FFF2-40B4-BE49-F238E27FC236}">
                <a16:creationId xmlns:a16="http://schemas.microsoft.com/office/drawing/2014/main" id="{E7969C14-1078-4610-9BC5-74119C9B87BE}"/>
              </a:ext>
            </a:extLst>
          </p:cNvPr>
          <p:cNvGrpSpPr/>
          <p:nvPr/>
        </p:nvGrpSpPr>
        <p:grpSpPr>
          <a:xfrm>
            <a:off x="0" y="3242240"/>
            <a:ext cx="7833208" cy="2299578"/>
            <a:chOff x="0" y="3808320"/>
            <a:chExt cx="7833208" cy="2547440"/>
          </a:xfrm>
        </p:grpSpPr>
        <p:sp>
          <p:nvSpPr>
            <p:cNvPr id="10" name="Forma libre: Forma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1" name="Forma libre: Forma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14" name="Rectángulo 13" descr="elemento decorativo">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3" name="Título 32">
            <a:extLst>
              <a:ext uri="{FF2B5EF4-FFF2-40B4-BE49-F238E27FC236}">
                <a16:creationId xmlns:a16="http://schemas.microsoft.com/office/drawing/2014/main" id="{18CDD97B-6E25-4FB4-B239-493E54AA0830}"/>
              </a:ext>
            </a:extLst>
          </p:cNvPr>
          <p:cNvSpPr>
            <a:spLocks noGrp="1"/>
          </p:cNvSpPr>
          <p:nvPr>
            <p:ph type="title"/>
          </p:nvPr>
        </p:nvSpPr>
        <p:spPr>
          <a:xfrm>
            <a:off x="672126" y="3832086"/>
            <a:ext cx="5538078" cy="822960"/>
          </a:xfrm>
        </p:spPr>
        <p:txBody>
          <a:bodyPr rtlCol="0"/>
          <a:lstStyle/>
          <a:p>
            <a:pPr rtl="0"/>
            <a:r>
              <a:rPr lang="es-ES" sz="4400" b="1" dirty="0" smtClean="0">
                <a:solidFill>
                  <a:schemeClr val="tx1"/>
                </a:solidFill>
              </a:rPr>
              <a:t>RECOMENDACIONES </a:t>
            </a:r>
            <a:endParaRPr lang="es-ES" sz="4400" b="1" dirty="0">
              <a:solidFill>
                <a:schemeClr val="tx1"/>
              </a:solidFill>
            </a:endParaRPr>
          </a:p>
        </p:txBody>
      </p:sp>
      <p:sp>
        <p:nvSpPr>
          <p:cNvPr id="13" name="Marcador de número de diapositiva 5">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54</a:t>
            </a:fld>
            <a:endParaRPr lang="es-ES" sz="1200">
              <a:solidFill>
                <a:schemeClr val="bg1"/>
              </a:solidFill>
            </a:endParaRPr>
          </a:p>
        </p:txBody>
      </p:sp>
      <p:pic>
        <p:nvPicPr>
          <p:cNvPr id="16" name="Marcador de posición de imagen 15" descr="pila de libros en el suelo">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54</a:t>
            </a:fld>
            <a:endParaRPr lang="es-ES" noProof="0"/>
          </a:p>
        </p:txBody>
      </p:sp>
    </p:spTree>
    <p:extLst>
      <p:ext uri="{BB962C8B-B14F-4D97-AF65-F5344CB8AC3E}">
        <p14:creationId xmlns:p14="http://schemas.microsoft.com/office/powerpoint/2010/main" val="87652983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upo 6" descr="elemento decorativo">
            <a:extLst>
              <a:ext uri="{FF2B5EF4-FFF2-40B4-BE49-F238E27FC236}">
                <a16:creationId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orma libre: Forma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30" name="Forma libre: Forma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8" name="Forma libre: Forma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6" name="Forma libre: Forma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4" name="Forma libre: Forma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grpSp>
        <p:nvGrpSpPr>
          <p:cNvPr id="5" name="Grupo 4" descr="elemento decorativo">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ángulo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8" name="Marcador de número de diapositiva 5">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55</a:t>
            </a:fld>
            <a:endParaRPr lang="es-ES" sz="1200">
              <a:solidFill>
                <a:schemeClr val="bg1"/>
              </a:solidFill>
            </a:endParaRPr>
          </a:p>
        </p:txBody>
      </p:sp>
      <p:sp>
        <p:nvSpPr>
          <p:cNvPr id="87" name="Marcador de texto 86">
            <a:extLst>
              <a:ext uri="{FF2B5EF4-FFF2-40B4-BE49-F238E27FC236}">
                <a16:creationId xmlns:a16="http://schemas.microsoft.com/office/drawing/2014/main" id="{1F4C9CA2-B224-40CD-8DB2-CAE478D23611}"/>
              </a:ext>
            </a:extLst>
          </p:cNvPr>
          <p:cNvSpPr>
            <a:spLocks noGrp="1"/>
          </p:cNvSpPr>
          <p:nvPr>
            <p:ph type="body" sz="quarter" idx="11"/>
          </p:nvPr>
        </p:nvSpPr>
        <p:spPr>
          <a:xfrm>
            <a:off x="1138059" y="28230"/>
            <a:ext cx="9183100" cy="5884703"/>
          </a:xfrm>
          <a:noFill/>
        </p:spPr>
        <p:txBody>
          <a:bodyPr rtlCol="0"/>
          <a:lstStyle/>
          <a:p>
            <a:pPr marL="0" lvl="0" indent="0" algn="just">
              <a:buNone/>
            </a:pPr>
            <a:r>
              <a:rPr lang="es-CO" sz="2000" dirty="0" smtClean="0">
                <a:solidFill>
                  <a:schemeClr val="tx1"/>
                </a:solidFill>
              </a:rPr>
              <a:t>Se </a:t>
            </a:r>
            <a:r>
              <a:rPr lang="es-CO" sz="2000" dirty="0">
                <a:solidFill>
                  <a:schemeClr val="tx1"/>
                </a:solidFill>
              </a:rPr>
              <a:t>debe incorporar dentro de los lineamientos estratégicos: Misión, Valores institucionales y objetivos estratégicos, acciones que comprendan la gestión de satisfacción al usuario, adicionalmente se deberá incluir dentro de la evaluación del desempeño de cada funcionario indicadores como: Satisfacción del Usuario por dpto., Satisfacción de clientes interno, indicadores de tiempos y reprocesos</a:t>
            </a:r>
            <a:r>
              <a:rPr lang="es-CO" sz="2000" dirty="0" smtClean="0">
                <a:solidFill>
                  <a:schemeClr val="tx1"/>
                </a:solidFill>
              </a:rPr>
              <a:t>.</a:t>
            </a:r>
          </a:p>
          <a:p>
            <a:pPr marL="0" lvl="0" indent="0" algn="just">
              <a:buNone/>
            </a:pPr>
            <a:endParaRPr lang="es-CO" sz="400" dirty="0">
              <a:solidFill>
                <a:schemeClr val="tx1"/>
              </a:solidFill>
            </a:endParaRPr>
          </a:p>
          <a:p>
            <a:pPr marL="0" lvl="0" indent="0" algn="just">
              <a:buNone/>
            </a:pPr>
            <a:r>
              <a:rPr lang="es-CO" sz="2000" dirty="0">
                <a:solidFill>
                  <a:schemeClr val="tx1"/>
                </a:solidFill>
              </a:rPr>
              <a:t>Con base al estudio realizado se debe incorporar como metodología el customer journey o experiencia de compra para todas las Sedes, logrando así mejorar el nivel de satisfacción de los usuarios de la Universidad de las Fuerzas Armadas ESPE</a:t>
            </a:r>
            <a:r>
              <a:rPr lang="es-CO" sz="2000" dirty="0" smtClean="0">
                <a:solidFill>
                  <a:schemeClr val="tx1"/>
                </a:solidFill>
              </a:rPr>
              <a:t>.</a:t>
            </a:r>
          </a:p>
          <a:p>
            <a:pPr marL="0" lvl="0" indent="0" algn="just">
              <a:buNone/>
            </a:pPr>
            <a:endParaRPr lang="es-CO" sz="600" dirty="0">
              <a:solidFill>
                <a:schemeClr val="tx1"/>
              </a:solidFill>
            </a:endParaRPr>
          </a:p>
          <a:p>
            <a:pPr marL="0" lvl="0" indent="0" algn="just">
              <a:buNone/>
            </a:pPr>
            <a:r>
              <a:rPr lang="es-CO" sz="2000" dirty="0">
                <a:solidFill>
                  <a:schemeClr val="tx1"/>
                </a:solidFill>
              </a:rPr>
              <a:t>Implementar un plan de mejora alineado a los objetivos estratégicos dando prioridad aquellos proyectos que impacten en el nivel de satisfacción tomando como referencia aquellas dimensiones de mayor importancia por el grupo de estudio</a:t>
            </a:r>
            <a:r>
              <a:rPr lang="es-CO" sz="2000" dirty="0" smtClean="0">
                <a:solidFill>
                  <a:schemeClr val="tx1"/>
                </a:solidFill>
              </a:rPr>
              <a:t>.</a:t>
            </a:r>
          </a:p>
          <a:p>
            <a:pPr marL="0" lvl="0" indent="0" algn="just">
              <a:buNone/>
            </a:pPr>
            <a:endParaRPr lang="es-CO" sz="400" dirty="0">
              <a:solidFill>
                <a:schemeClr val="tx1"/>
              </a:solidFill>
            </a:endParaRPr>
          </a:p>
          <a:p>
            <a:pPr marL="0" lvl="0" indent="0" algn="just">
              <a:buNone/>
            </a:pPr>
            <a:r>
              <a:rPr lang="es-CO" sz="2000" dirty="0">
                <a:solidFill>
                  <a:schemeClr val="tx1"/>
                </a:solidFill>
              </a:rPr>
              <a:t>Se recomienda que para generar una cultura de servicio se debe incorporar valores de servicio como: agilidad en el servicio, actitud en el servicio y procesos orientados a los usuarios, tomando como referencia las dimensiones priorizadas por el grupo de estudio</a:t>
            </a:r>
            <a:r>
              <a:rPr lang="es-CO" sz="2000" dirty="0" smtClean="0">
                <a:solidFill>
                  <a:schemeClr val="tx1"/>
                </a:solidFill>
              </a:rPr>
              <a:t>.</a:t>
            </a:r>
          </a:p>
          <a:p>
            <a:pPr marL="0" lvl="0" indent="0" algn="just">
              <a:buNone/>
            </a:pPr>
            <a:endParaRPr lang="es-CO" sz="400" dirty="0" smtClean="0">
              <a:solidFill>
                <a:schemeClr val="tx1"/>
              </a:solidFill>
            </a:endParaRPr>
          </a:p>
          <a:p>
            <a:pPr marL="0" lvl="0" indent="0" algn="just">
              <a:buNone/>
            </a:pPr>
            <a:r>
              <a:rPr lang="es-MX" sz="2000" dirty="0" smtClean="0">
                <a:solidFill>
                  <a:schemeClr val="tx1"/>
                </a:solidFill>
              </a:rPr>
              <a:t>La </a:t>
            </a:r>
            <a:r>
              <a:rPr lang="es-MX" sz="2000" dirty="0">
                <a:solidFill>
                  <a:schemeClr val="tx1"/>
                </a:solidFill>
              </a:rPr>
              <a:t>presente investigación deja apertura a futuras investigaciones relacionadas con la problemática, donde se pueda realizar una comparación entre el nivel de satisfacción actual del proyecto versus proyecto base, donde se pueda determinar si aumento el nivel de satisfacción de los estudiantes una vez ejecutadas las acciones del proyecto base</a:t>
            </a:r>
            <a:endParaRPr lang="es-CO" sz="2000" dirty="0">
              <a:solidFill>
                <a:schemeClr val="tx1"/>
              </a:solidFill>
            </a:endParaRPr>
          </a:p>
          <a:p>
            <a:pPr marL="0" indent="0">
              <a:buNone/>
            </a:pPr>
            <a:r>
              <a:rPr lang="es-CO" sz="1200" dirty="0">
                <a:solidFill>
                  <a:schemeClr val="tx1"/>
                </a:solidFill>
              </a:rPr>
              <a:t> </a:t>
            </a:r>
          </a:p>
          <a:p>
            <a:pPr marL="0" indent="0" rtl="0">
              <a:buNone/>
            </a:pPr>
            <a:endParaRPr lang="es-ES" sz="1200" dirty="0">
              <a:solidFill>
                <a:schemeClr val="tx1"/>
              </a:solidFill>
            </a:endParaRPr>
          </a:p>
        </p:txBody>
      </p:sp>
      <p:pic>
        <p:nvPicPr>
          <p:cNvPr id="80" name="Marcador de contenido 79" descr="Libro abierto">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20132" y="29618"/>
            <a:ext cx="547688" cy="547688"/>
          </a:xfrm>
        </p:spPr>
      </p:pic>
      <p:pic>
        <p:nvPicPr>
          <p:cNvPr id="19" name="Marcador de contenido 79" descr="Libro abierto">
            <a:extLst>
              <a:ext uri="{FF2B5EF4-FFF2-40B4-BE49-F238E27FC236}">
                <a16:creationId xmlns:a16="http://schemas.microsoft.com/office/drawing/2014/main" id="{1198805C-69FE-4129-96D0-B3F35CB64166}"/>
              </a:ext>
            </a:extLst>
          </p:cNvPr>
          <p:cNvPicPr>
            <a:picLocks noChangeAspect="1"/>
          </p:cNvPicPr>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63004" y="1707415"/>
            <a:ext cx="547688" cy="547688"/>
          </a:xfrm>
          <a:prstGeom prst="rect">
            <a:avLst/>
          </a:prstGeom>
        </p:spPr>
      </p:pic>
      <p:pic>
        <p:nvPicPr>
          <p:cNvPr id="20" name="Marcador de contenido 79" descr="Libro abierto">
            <a:extLst>
              <a:ext uri="{FF2B5EF4-FFF2-40B4-BE49-F238E27FC236}">
                <a16:creationId xmlns:a16="http://schemas.microsoft.com/office/drawing/2014/main" id="{1198805C-69FE-4129-96D0-B3F35CB64166}"/>
              </a:ext>
            </a:extLst>
          </p:cNvPr>
          <p:cNvPicPr>
            <a:picLocks noChangeAspect="1"/>
          </p:cNvPicPr>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63004" y="2846743"/>
            <a:ext cx="547688" cy="547688"/>
          </a:xfrm>
          <a:prstGeom prst="rect">
            <a:avLst/>
          </a:prstGeom>
        </p:spPr>
      </p:pic>
      <p:pic>
        <p:nvPicPr>
          <p:cNvPr id="16" name="Marcador de contenido 79" descr="Libro abierto">
            <a:extLst>
              <a:ext uri="{FF2B5EF4-FFF2-40B4-BE49-F238E27FC236}">
                <a16:creationId xmlns:a16="http://schemas.microsoft.com/office/drawing/2014/main" id="{1198805C-69FE-4129-96D0-B3F35CB64166}"/>
              </a:ext>
            </a:extLst>
          </p:cNvPr>
          <p:cNvPicPr>
            <a:picLocks noChangeAspect="1"/>
          </p:cNvPicPr>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63004" y="3975561"/>
            <a:ext cx="547688" cy="547688"/>
          </a:xfrm>
          <a:prstGeom prst="rect">
            <a:avLst/>
          </a:prstGeom>
        </p:spPr>
      </p:pic>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55</a:t>
            </a:fld>
            <a:endParaRPr lang="es-ES" noProof="0"/>
          </a:p>
        </p:txBody>
      </p:sp>
      <p:pic>
        <p:nvPicPr>
          <p:cNvPr id="21" name="Marcador de contenido 79" descr="Libro abierto">
            <a:extLst>
              <a:ext uri="{FF2B5EF4-FFF2-40B4-BE49-F238E27FC236}">
                <a16:creationId xmlns:a16="http://schemas.microsoft.com/office/drawing/2014/main" id="{1198805C-69FE-4129-96D0-B3F35CB64166}"/>
              </a:ext>
            </a:extLst>
          </p:cNvPr>
          <p:cNvPicPr>
            <a:picLocks noChangeAspect="1"/>
          </p:cNvPicPr>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63004" y="5110750"/>
            <a:ext cx="547688" cy="547688"/>
          </a:xfrm>
          <a:prstGeom prst="rect">
            <a:avLst/>
          </a:prstGeom>
        </p:spPr>
      </p:pic>
    </p:spTree>
    <p:extLst>
      <p:ext uri="{BB962C8B-B14F-4D97-AF65-F5344CB8AC3E}">
        <p14:creationId xmlns:p14="http://schemas.microsoft.com/office/powerpoint/2010/main" val="306966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Un grupo de personas sentados alrededor de una mesa de madera&#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12192000" cy="6858000"/>
          </a:xfrm>
        </p:spPr>
      </p:pic>
      <p:sp>
        <p:nvSpPr>
          <p:cNvPr id="52" name="Rectángulo 51" descr="elemento decorativo">
            <a:extLst>
              <a:ext uri="{FF2B5EF4-FFF2-40B4-BE49-F238E27FC236}">
                <a16:creationId xmlns:a16="http://schemas.microsoft.com/office/drawing/2014/main" id="{31664CF3-C0D1-4769-8E59-8694AF07951A}"/>
              </a:ext>
            </a:extLst>
          </p:cNvPr>
          <p:cNvSpPr/>
          <p:nvPr/>
        </p:nvSpPr>
        <p:spPr>
          <a:xfrm>
            <a:off x="0" y="0"/>
            <a:ext cx="12191999" cy="6857999"/>
          </a:xfrm>
          <a:prstGeom prst="rect">
            <a:avLst/>
          </a:prstGeom>
          <a:solidFill>
            <a:schemeClr val="accent1">
              <a:lumMod val="60000"/>
              <a:lumOff val="4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2" name="Título 41">
            <a:extLst>
              <a:ext uri="{FF2B5EF4-FFF2-40B4-BE49-F238E27FC236}">
                <a16:creationId xmlns:a16="http://schemas.microsoft.com/office/drawing/2014/main" id="{72FCEAE4-FA74-4446-B2F5-9AFA2DA139A2}"/>
              </a:ext>
            </a:extLst>
          </p:cNvPr>
          <p:cNvSpPr>
            <a:spLocks noGrp="1"/>
          </p:cNvSpPr>
          <p:nvPr>
            <p:ph type="ctrTitle"/>
          </p:nvPr>
        </p:nvSpPr>
        <p:spPr>
          <a:xfrm>
            <a:off x="5522664" y="862111"/>
            <a:ext cx="5578995" cy="879928"/>
          </a:xfrm>
        </p:spPr>
        <p:txBody>
          <a:bodyPr rtlCol="0"/>
          <a:lstStyle/>
          <a:p>
            <a:pPr algn="ctr" rtl="0"/>
            <a:r>
              <a:rPr lang="es-ES" b="1" dirty="0" smtClean="0">
                <a:solidFill>
                  <a:schemeClr val="tx1"/>
                </a:solidFill>
              </a:rPr>
              <a:t>GRACIAS POR SU ATENCION</a:t>
            </a:r>
            <a:endParaRPr lang="es-ES" b="1" dirty="0">
              <a:solidFill>
                <a:schemeClr val="tx1"/>
              </a:solidFill>
            </a:endParaRPr>
          </a:p>
        </p:txBody>
      </p:sp>
      <p:grpSp>
        <p:nvGrpSpPr>
          <p:cNvPr id="154" name="Grupo 153" descr="elemento decorativo">
            <a:extLst>
              <a:ext uri="{FF2B5EF4-FFF2-40B4-BE49-F238E27FC236}">
                <a16:creationId xmlns:a16="http://schemas.microsoft.com/office/drawing/2014/main" id="{FF17C705-3351-4B11-BD28-D0CACC12D311}"/>
              </a:ext>
            </a:extLst>
          </p:cNvPr>
          <p:cNvGrpSpPr/>
          <p:nvPr/>
        </p:nvGrpSpPr>
        <p:grpSpPr>
          <a:xfrm>
            <a:off x="822755" y="2930325"/>
            <a:ext cx="469807" cy="79404"/>
            <a:chOff x="9330846" y="5054600"/>
            <a:chExt cx="676275" cy="114300"/>
          </a:xfrm>
          <a:solidFill>
            <a:schemeClr val="bg1"/>
          </a:solidFill>
        </p:grpSpPr>
        <p:sp>
          <p:nvSpPr>
            <p:cNvPr id="155" name="Elipse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6" name="Elipse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7" name="Elipse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8" name="Elipse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grpSp>
        <p:nvGrpSpPr>
          <p:cNvPr id="7" name="Grupo 6" descr="elemento decorativo">
            <a:extLst>
              <a:ext uri="{FF2B5EF4-FFF2-40B4-BE49-F238E27FC236}">
                <a16:creationId xmlns:a16="http://schemas.microsoft.com/office/drawing/2014/main" id="{F5325EDA-7343-463C-83EC-5D799E8B8195}"/>
              </a:ext>
            </a:extLst>
          </p:cNvPr>
          <p:cNvGrpSpPr/>
          <p:nvPr/>
        </p:nvGrpSpPr>
        <p:grpSpPr>
          <a:xfrm>
            <a:off x="9621169" y="0"/>
            <a:ext cx="2570831" cy="6858001"/>
            <a:chOff x="9621170" y="0"/>
            <a:chExt cx="2570831" cy="6858001"/>
          </a:xfrm>
        </p:grpSpPr>
        <p:sp>
          <p:nvSpPr>
            <p:cNvPr id="32" name="Forma libre: Forma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30" name="Forma libre: Forma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8" name="Forma libre: Forma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6" name="Forma libre: Forma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4" name="Forma libre: Forma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Tree>
    <p:extLst>
      <p:ext uri="{BB962C8B-B14F-4D97-AF65-F5344CB8AC3E}">
        <p14:creationId xmlns:p14="http://schemas.microsoft.com/office/powerpoint/2010/main" val="2674200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Rectángulo 13" descr="elemento decorativo">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4" name="Marcador de número de diapositiva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6</a:t>
            </a:fld>
            <a:endParaRPr lang="es-ES" sz="1200">
              <a:solidFill>
                <a:schemeClr val="bg1"/>
              </a:solidFill>
            </a:endParaRPr>
          </a:p>
        </p:txBody>
      </p:sp>
      <p:sp>
        <p:nvSpPr>
          <p:cNvPr id="2" name="Marcador de número de diapositiva 1"/>
          <p:cNvSpPr>
            <a:spLocks noGrp="1"/>
          </p:cNvSpPr>
          <p:nvPr>
            <p:ph type="sldNum" sz="quarter" idx="4"/>
          </p:nvPr>
        </p:nvSpPr>
        <p:spPr/>
        <p:txBody>
          <a:bodyPr/>
          <a:lstStyle/>
          <a:p>
            <a:pPr algn="ctr" rtl="0"/>
            <a:fld id="{817179DE-9BF3-494C-804F-0C7C90AC8700}" type="slidenum">
              <a:rPr lang="es-ES" noProof="0" smtClean="0"/>
              <a:pPr algn="ctr" rtl="0"/>
              <a:t>6</a:t>
            </a:fld>
            <a:endParaRPr lang="es-ES" noProof="0"/>
          </a:p>
        </p:txBody>
      </p:sp>
      <p:sp>
        <p:nvSpPr>
          <p:cNvPr id="3" name="Marcador de posición de imagen 2"/>
          <p:cNvSpPr>
            <a:spLocks noGrp="1"/>
          </p:cNvSpPr>
          <p:nvPr>
            <p:ph type="pic" sz="quarter" idx="10"/>
          </p:nvPr>
        </p:nvSpPr>
        <p:spPr/>
      </p: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51053" y="655563"/>
            <a:ext cx="10672123" cy="5297488"/>
          </a:xfrm>
          <a:prstGeom prst="rect">
            <a:avLst/>
          </a:prstGeom>
        </p:spPr>
      </p:pic>
    </p:spTree>
    <p:extLst>
      <p:ext uri="{BB962C8B-B14F-4D97-AF65-F5344CB8AC3E}">
        <p14:creationId xmlns:p14="http://schemas.microsoft.com/office/powerpoint/2010/main" val="17954901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12600" y="767333"/>
            <a:ext cx="2979240" cy="5308000"/>
          </a:xfrm>
          <a:prstGeom prst="rect">
            <a:avLst/>
          </a:prstGeom>
        </p:spPr>
        <p:txBody>
          <a:bodyPr spcFirstLastPara="1" vert="horz" wrap="square" lIns="121900" tIns="121900" rIns="121900" bIns="121900" rtlCol="0" anchor="t" anchorCtr="0">
            <a:noAutofit/>
          </a:bodyPr>
          <a:lstStyle/>
          <a:p>
            <a:pPr algn="ctr"/>
            <a:r>
              <a:rPr lang="es-EC" b="1" dirty="0" smtClean="0"/>
              <a:t>Definición de Variables</a:t>
            </a:r>
            <a:endParaRPr b="1" dirty="0"/>
          </a:p>
        </p:txBody>
      </p:sp>
      <p:graphicFrame>
        <p:nvGraphicFramePr>
          <p:cNvPr id="6" name="Tabla 5"/>
          <p:cNvGraphicFramePr>
            <a:graphicFrameLocks noGrp="1"/>
          </p:cNvGraphicFramePr>
          <p:nvPr>
            <p:extLst/>
          </p:nvPr>
        </p:nvGraphicFramePr>
        <p:xfrm>
          <a:off x="4466565" y="767333"/>
          <a:ext cx="6942481" cy="1511878"/>
        </p:xfrm>
        <a:graphic>
          <a:graphicData uri="http://schemas.openxmlformats.org/drawingml/2006/table">
            <a:tbl>
              <a:tblPr/>
              <a:tblGrid>
                <a:gridCol w="2002081">
                  <a:extLst>
                    <a:ext uri="{9D8B030D-6E8A-4147-A177-3AD203B41FA5}">
                      <a16:colId xmlns:a16="http://schemas.microsoft.com/office/drawing/2014/main" val="2810815830"/>
                    </a:ext>
                  </a:extLst>
                </a:gridCol>
                <a:gridCol w="2349120">
                  <a:extLst>
                    <a:ext uri="{9D8B030D-6E8A-4147-A177-3AD203B41FA5}">
                      <a16:colId xmlns:a16="http://schemas.microsoft.com/office/drawing/2014/main" val="3287327838"/>
                    </a:ext>
                  </a:extLst>
                </a:gridCol>
                <a:gridCol w="2349120">
                  <a:extLst>
                    <a:ext uri="{9D8B030D-6E8A-4147-A177-3AD203B41FA5}">
                      <a16:colId xmlns:a16="http://schemas.microsoft.com/office/drawing/2014/main" val="4290350444"/>
                    </a:ext>
                  </a:extLst>
                </a:gridCol>
                <a:gridCol w="242160">
                  <a:extLst>
                    <a:ext uri="{9D8B030D-6E8A-4147-A177-3AD203B41FA5}">
                      <a16:colId xmlns:a16="http://schemas.microsoft.com/office/drawing/2014/main" val="658506878"/>
                    </a:ext>
                  </a:extLst>
                </a:gridCol>
              </a:tblGrid>
              <a:tr h="533470">
                <a:tc>
                  <a:txBody>
                    <a:bodyPr/>
                    <a:lstStyle/>
                    <a:p>
                      <a:pPr>
                        <a:lnSpc>
                          <a:spcPct val="107000"/>
                        </a:lnSpc>
                        <a:spcAft>
                          <a:spcPts val="800"/>
                        </a:spcAft>
                      </a:pPr>
                      <a:r>
                        <a:rPr lang="es-CO" sz="3200" i="1" dirty="0">
                          <a:solidFill>
                            <a:srgbClr val="000000"/>
                          </a:solidFill>
                          <a:effectLst/>
                          <a:latin typeface="+mj-lt"/>
                          <a:ea typeface="Calibri" panose="020F0502020204030204" pitchFamily="34" charset="0"/>
                          <a:cs typeface="Times New Roman" panose="02020603050405020304" pitchFamily="18" charset="0"/>
                        </a:rPr>
                        <a:t> </a:t>
                      </a:r>
                      <a:r>
                        <a:rPr lang="es-CO" sz="2000" b="1" dirty="0">
                          <a:solidFill>
                            <a:srgbClr val="000000"/>
                          </a:solidFill>
                          <a:effectLst/>
                          <a:latin typeface="+mj-lt"/>
                          <a:ea typeface="Calibri" panose="020F0502020204030204" pitchFamily="34" charset="0"/>
                          <a:cs typeface="Times New Roman" panose="02020603050405020304" pitchFamily="18" charset="0"/>
                        </a:rPr>
                        <a:t>Independiente</a:t>
                      </a:r>
                      <a:endParaRPr lang="es-CO" sz="28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2000" b="1" dirty="0">
                          <a:solidFill>
                            <a:srgbClr val="000000"/>
                          </a:solidFill>
                          <a:effectLst/>
                          <a:latin typeface="+mj-lt"/>
                          <a:ea typeface="Calibri" panose="020F0502020204030204" pitchFamily="34" charset="0"/>
                          <a:cs typeface="Times New Roman" panose="02020603050405020304" pitchFamily="18" charset="0"/>
                        </a:rPr>
                        <a:t> </a:t>
                      </a:r>
                      <a:endParaRPr lang="es-CO" sz="28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2000" b="1" dirty="0" smtClean="0">
                          <a:solidFill>
                            <a:srgbClr val="000000"/>
                          </a:solidFill>
                          <a:effectLst/>
                          <a:latin typeface="+mj-lt"/>
                          <a:ea typeface="Calibri" panose="020F0502020204030204" pitchFamily="34" charset="0"/>
                          <a:cs typeface="Times New Roman" panose="02020603050405020304" pitchFamily="18" charset="0"/>
                        </a:rPr>
                        <a:t>Dependiente</a:t>
                      </a:r>
                      <a:endParaRPr lang="es-CO" sz="28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344050"/>
                  </a:ext>
                </a:extLst>
              </a:tr>
              <a:tr h="889001">
                <a:tc>
                  <a:txBody>
                    <a:bodyPr/>
                    <a:lstStyle/>
                    <a:p>
                      <a:pPr>
                        <a:lnSpc>
                          <a:spcPct val="107000"/>
                        </a:lnSpc>
                        <a:spcAft>
                          <a:spcPts val="800"/>
                        </a:spcAft>
                      </a:pPr>
                      <a:r>
                        <a:rPr lang="es-CO" sz="2000">
                          <a:solidFill>
                            <a:srgbClr val="000000"/>
                          </a:solidFill>
                          <a:effectLst/>
                          <a:latin typeface="+mj-lt"/>
                          <a:ea typeface="Calibri" panose="020F0502020204030204" pitchFamily="34" charset="0"/>
                          <a:cs typeface="Times New Roman" panose="02020603050405020304" pitchFamily="18" charset="0"/>
                        </a:rPr>
                        <a:t>Experiencia de compra basado en el servicio</a:t>
                      </a:r>
                      <a:endParaRPr lang="es-CO" sz="28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2000">
                          <a:solidFill>
                            <a:srgbClr val="000000"/>
                          </a:solidFill>
                          <a:effectLst/>
                          <a:latin typeface="+mj-lt"/>
                          <a:ea typeface="Calibri" panose="020F0502020204030204" pitchFamily="34" charset="0"/>
                          <a:cs typeface="Times New Roman" panose="02020603050405020304" pitchFamily="18" charset="0"/>
                        </a:rPr>
                        <a:t> </a:t>
                      </a:r>
                      <a:endParaRPr lang="es-CO" sz="28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O" sz="2000" dirty="0">
                          <a:solidFill>
                            <a:srgbClr val="000000"/>
                          </a:solidFill>
                          <a:effectLst/>
                          <a:latin typeface="+mj-lt"/>
                          <a:ea typeface="Calibri" panose="020F0502020204030204" pitchFamily="34" charset="0"/>
                          <a:cs typeface="Times New Roman" panose="02020603050405020304" pitchFamily="18" charset="0"/>
                        </a:rPr>
                        <a:t>Satisfacción del usuario </a:t>
                      </a:r>
                      <a:endParaRPr lang="es-CO" sz="2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917346"/>
                  </a:ext>
                </a:extLst>
              </a:tr>
            </a:tbl>
          </a:graphicData>
        </a:graphic>
      </p:graphicFrame>
      <p:pic>
        <p:nvPicPr>
          <p:cNvPr id="7" name="Imagen 6"/>
          <p:cNvPicPr>
            <a:picLocks noChangeAspect="1"/>
          </p:cNvPicPr>
          <p:nvPr/>
        </p:nvPicPr>
        <p:blipFill>
          <a:blip r:embed="rId3"/>
          <a:stretch>
            <a:fillRect/>
          </a:stretch>
        </p:blipFill>
        <p:spPr>
          <a:xfrm>
            <a:off x="8412480" y="3243060"/>
            <a:ext cx="3362365" cy="2297616"/>
          </a:xfrm>
          <a:prstGeom prst="rect">
            <a:avLst/>
          </a:prstGeom>
          <a:ln>
            <a:noFill/>
          </a:ln>
          <a:effectLst>
            <a:softEdge rad="112500"/>
          </a:effectLst>
        </p:spPr>
      </p:pic>
      <p:pic>
        <p:nvPicPr>
          <p:cNvPr id="8" name="Imagen 7"/>
          <p:cNvPicPr>
            <a:picLocks noChangeAspect="1"/>
          </p:cNvPicPr>
          <p:nvPr/>
        </p:nvPicPr>
        <p:blipFill>
          <a:blip r:embed="rId4"/>
          <a:stretch>
            <a:fillRect/>
          </a:stretch>
        </p:blipFill>
        <p:spPr>
          <a:xfrm>
            <a:off x="3815419" y="3243060"/>
            <a:ext cx="3809239" cy="2285543"/>
          </a:xfrm>
          <a:prstGeom prst="rect">
            <a:avLst/>
          </a:prstGeom>
          <a:ln>
            <a:noFill/>
          </a:ln>
          <a:effectLst>
            <a:softEdge rad="112500"/>
          </a:effectLst>
        </p:spPr>
      </p:pic>
      <p:sp>
        <p:nvSpPr>
          <p:cNvPr id="9" name="Flecha abajo 8"/>
          <p:cNvSpPr/>
          <p:nvPr/>
        </p:nvSpPr>
        <p:spPr>
          <a:xfrm>
            <a:off x="5373858" y="2461846"/>
            <a:ext cx="534573" cy="478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Flecha abajo 29"/>
          <p:cNvSpPr/>
          <p:nvPr/>
        </p:nvSpPr>
        <p:spPr>
          <a:xfrm>
            <a:off x="9826375" y="2450601"/>
            <a:ext cx="534573" cy="478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Marcador de número de diapositiva 1"/>
          <p:cNvSpPr>
            <a:spLocks noGrp="1"/>
          </p:cNvSpPr>
          <p:nvPr>
            <p:ph type="sldNum" idx="12"/>
          </p:nvPr>
        </p:nvSpPr>
        <p:spPr/>
        <p:txBody>
          <a:bodyPr/>
          <a:lstStyle/>
          <a:p>
            <a:fld id="{00000000-1234-1234-1234-123412341234}" type="slidenum">
              <a:rPr lang="es-CO" smtClean="0"/>
              <a:pPr/>
              <a:t>7</a:t>
            </a:fld>
            <a:endParaRPr lang="es-CO"/>
          </a:p>
        </p:txBody>
      </p:sp>
    </p:spTree>
    <p:extLst>
      <p:ext uri="{BB962C8B-B14F-4D97-AF65-F5344CB8AC3E}">
        <p14:creationId xmlns:p14="http://schemas.microsoft.com/office/powerpoint/2010/main" val="153087263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12599" y="2630657"/>
            <a:ext cx="2887580" cy="3444675"/>
          </a:xfrm>
          <a:prstGeom prst="rect">
            <a:avLst/>
          </a:prstGeom>
        </p:spPr>
        <p:txBody>
          <a:bodyPr spcFirstLastPara="1" vert="horz" wrap="square" lIns="121900" tIns="121900" rIns="121900" bIns="121900" rtlCol="0" anchor="t" anchorCtr="0">
            <a:noAutofit/>
          </a:bodyPr>
          <a:lstStyle/>
          <a:p>
            <a:r>
              <a:rPr lang="es-CO" sz="3600" b="1" dirty="0" smtClean="0"/>
              <a:t>Variables y Dimensiones</a:t>
            </a:r>
            <a:endParaRPr sz="3600" b="1" dirty="0"/>
          </a:p>
        </p:txBody>
      </p:sp>
      <p:sp>
        <p:nvSpPr>
          <p:cNvPr id="9" name="Título 1">
            <a:extLst>
              <a:ext uri="{FF2B5EF4-FFF2-40B4-BE49-F238E27FC236}">
                <a16:creationId xmlns:a16="http://schemas.microsoft.com/office/drawing/2014/main" id="{9360CC1C-6CC7-4FAD-84B5-ED2091CDE552}"/>
              </a:ext>
            </a:extLst>
          </p:cNvPr>
          <p:cNvSpPr txBox="1">
            <a:spLocks/>
          </p:cNvSpPr>
          <p:nvPr/>
        </p:nvSpPr>
        <p:spPr>
          <a:xfrm>
            <a:off x="7117805" y="235525"/>
            <a:ext cx="4112028" cy="5318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r"/>
            <a:endParaRPr lang="es-EC" sz="1867" b="1" dirty="0">
              <a:solidFill>
                <a:schemeClr val="tx1"/>
              </a:solidFill>
              <a:latin typeface="Nunito Sans" panose="020B0604020202020204" charset="0"/>
              <a:cs typeface="Times New Roman" panose="02020603050405020304" pitchFamily="18" charset="0"/>
            </a:endParaRPr>
          </a:p>
        </p:txBody>
      </p:sp>
      <p:sp>
        <p:nvSpPr>
          <p:cNvPr id="2" name="Marcador de número de diapositiva 1"/>
          <p:cNvSpPr>
            <a:spLocks noGrp="1"/>
          </p:cNvSpPr>
          <p:nvPr>
            <p:ph type="sldNum" idx="12"/>
          </p:nvPr>
        </p:nvSpPr>
        <p:spPr/>
        <p:txBody>
          <a:bodyPr/>
          <a:lstStyle/>
          <a:p>
            <a:fld id="{00000000-1234-1234-1234-123412341234}" type="slidenum">
              <a:rPr lang="es-CO" smtClean="0"/>
              <a:pPr/>
              <a:t>8</a:t>
            </a:fld>
            <a:endParaRPr lang="es-CO"/>
          </a:p>
        </p:txBody>
      </p:sp>
      <p:pic>
        <p:nvPicPr>
          <p:cNvPr id="6" name="Imagen 5"/>
          <p:cNvPicPr/>
          <p:nvPr/>
        </p:nvPicPr>
        <p:blipFill>
          <a:blip r:embed="rId3"/>
          <a:stretch>
            <a:fillRect/>
          </a:stretch>
        </p:blipFill>
        <p:spPr>
          <a:xfrm>
            <a:off x="3683435" y="235524"/>
            <a:ext cx="8094583" cy="6288105"/>
          </a:xfrm>
          <a:prstGeom prst="rect">
            <a:avLst/>
          </a:prstGeom>
        </p:spPr>
      </p:pic>
    </p:spTree>
    <p:extLst>
      <p:ext uri="{BB962C8B-B14F-4D97-AF65-F5344CB8AC3E}">
        <p14:creationId xmlns:p14="http://schemas.microsoft.com/office/powerpoint/2010/main" val="222476550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01193" y="2873829"/>
            <a:ext cx="2405742" cy="584775"/>
          </a:xfrm>
          <a:prstGeom prst="rect">
            <a:avLst/>
          </a:prstGeom>
          <a:noFill/>
          <a:ln>
            <a:solidFill>
              <a:schemeClr val="tx1"/>
            </a:solidFill>
          </a:ln>
        </p:spPr>
        <p:txBody>
          <a:bodyPr wrap="square" rtlCol="0">
            <a:spAutoFit/>
          </a:bodyPr>
          <a:lstStyle/>
          <a:p>
            <a:pPr algn="ctr"/>
            <a:r>
              <a:rPr lang="es-EC" sz="1600" b="1" u="sng" dirty="0" smtClean="0">
                <a:latin typeface="Times New Roman" panose="02020603050405020304" pitchFamily="18" charset="0"/>
                <a:cs typeface="Times New Roman" panose="02020603050405020304" pitchFamily="18" charset="0"/>
              </a:rPr>
              <a:t>1.Constitución del Ecuador </a:t>
            </a:r>
            <a:endParaRPr lang="es-EC" sz="1600" b="1" u="sng"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528755" y="5279220"/>
            <a:ext cx="3150615" cy="830997"/>
          </a:xfrm>
          <a:prstGeom prst="rect">
            <a:avLst/>
          </a:prstGeom>
          <a:noFill/>
          <a:ln>
            <a:solidFill>
              <a:schemeClr val="tx1"/>
            </a:solidFill>
          </a:ln>
        </p:spPr>
        <p:txBody>
          <a:bodyPr wrap="square" rtlCol="0">
            <a:spAutoFit/>
          </a:bodyPr>
          <a:lstStyle/>
          <a:p>
            <a:pPr algn="just"/>
            <a:r>
              <a:rPr lang="es-EC" sz="1200" dirty="0" smtClean="0">
                <a:latin typeface="Times New Roman" panose="02020603050405020304" pitchFamily="18" charset="0"/>
                <a:cs typeface="Times New Roman" panose="02020603050405020304" pitchFamily="18" charset="0"/>
              </a:rPr>
              <a:t>La educación en el país será  de </a:t>
            </a:r>
            <a:r>
              <a:rPr lang="es-EC" sz="1200" b="1" u="sng" dirty="0" smtClean="0">
                <a:latin typeface="Times New Roman" panose="02020603050405020304" pitchFamily="18" charset="0"/>
                <a:cs typeface="Times New Roman" panose="02020603050405020304" pitchFamily="18" charset="0"/>
              </a:rPr>
              <a:t>CALIDAD Y CALIDEZ</a:t>
            </a:r>
            <a:r>
              <a:rPr lang="es-EC" sz="1200" dirty="0" smtClean="0">
                <a:latin typeface="Times New Roman" panose="02020603050405020304" pitchFamily="18" charset="0"/>
                <a:cs typeface="Times New Roman" panose="02020603050405020304" pitchFamily="18" charset="0"/>
              </a:rPr>
              <a:t> centrada en el ser humano, y se materializara por medio de las instituciones públicas, privadas y </a:t>
            </a:r>
            <a:r>
              <a:rPr lang="es-EC" sz="1200" dirty="0" err="1" smtClean="0">
                <a:latin typeface="Times New Roman" panose="02020603050405020304" pitchFamily="18" charset="0"/>
                <a:cs typeface="Times New Roman" panose="02020603050405020304" pitchFamily="18" charset="0"/>
              </a:rPr>
              <a:t>fiscomisionales</a:t>
            </a:r>
            <a:r>
              <a:rPr lang="es-EC" sz="1200" dirty="0" smtClean="0">
                <a:latin typeface="Times New Roman" panose="02020603050405020304" pitchFamily="18" charset="0"/>
                <a:cs typeface="Times New Roman" panose="02020603050405020304" pitchFamily="18" charset="0"/>
              </a:rPr>
              <a:t>.</a:t>
            </a:r>
            <a:endParaRPr lang="es-EC" sz="1200"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5025032" y="1670684"/>
            <a:ext cx="1861457" cy="461665"/>
          </a:xfrm>
          <a:prstGeom prst="rect">
            <a:avLst/>
          </a:prstGeom>
          <a:noFill/>
          <a:ln>
            <a:solidFill>
              <a:schemeClr val="tx1"/>
            </a:solidFill>
          </a:ln>
        </p:spPr>
        <p:txBody>
          <a:bodyPr wrap="square" rtlCol="0">
            <a:spAutoFit/>
          </a:bodyPr>
          <a:lstStyle/>
          <a:p>
            <a:pPr algn="ctr"/>
            <a:r>
              <a:rPr lang="es-EC" sz="1200" b="1" dirty="0" smtClean="0">
                <a:latin typeface="Times New Roman" panose="02020603050405020304" pitchFamily="18" charset="0"/>
                <a:cs typeface="Times New Roman" panose="02020603050405020304" pitchFamily="18" charset="0"/>
              </a:rPr>
              <a:t>3. Ley Orgánica del Sector Publico</a:t>
            </a:r>
            <a:endParaRPr lang="es-EC" sz="1200"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5025032" y="4025482"/>
            <a:ext cx="1861457" cy="461665"/>
          </a:xfrm>
          <a:prstGeom prst="rect">
            <a:avLst/>
          </a:prstGeom>
          <a:noFill/>
          <a:ln>
            <a:solidFill>
              <a:schemeClr val="tx1"/>
            </a:solidFill>
          </a:ln>
        </p:spPr>
        <p:txBody>
          <a:bodyPr wrap="square" rtlCol="0">
            <a:spAutoFit/>
          </a:bodyPr>
          <a:lstStyle/>
          <a:p>
            <a:pPr algn="ctr"/>
            <a:r>
              <a:rPr lang="es-EC" sz="1200" b="1" dirty="0" smtClean="0">
                <a:latin typeface="Times New Roman" panose="02020603050405020304" pitchFamily="18" charset="0"/>
                <a:cs typeface="Times New Roman" panose="02020603050405020304" pitchFamily="18" charset="0"/>
              </a:rPr>
              <a:t>2. Plan Nacional de Desarrollo 2017-2021</a:t>
            </a:r>
            <a:endParaRPr lang="es-EC" sz="1200"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4747031" y="5279220"/>
            <a:ext cx="2417457" cy="646331"/>
          </a:xfrm>
          <a:prstGeom prst="rect">
            <a:avLst/>
          </a:prstGeom>
          <a:noFill/>
          <a:ln>
            <a:solidFill>
              <a:schemeClr val="tx1"/>
            </a:solidFill>
          </a:ln>
        </p:spPr>
        <p:txBody>
          <a:bodyPr wrap="none" rtlCol="0">
            <a:spAutoFit/>
          </a:bodyPr>
          <a:lstStyle/>
          <a:p>
            <a:pPr algn="just"/>
            <a:r>
              <a:rPr lang="es-EC" sz="1200" dirty="0" smtClean="0">
                <a:latin typeface="Times New Roman" panose="02020603050405020304" pitchFamily="18" charset="0"/>
                <a:cs typeface="Times New Roman" panose="02020603050405020304" pitchFamily="18" charset="0"/>
              </a:rPr>
              <a:t>Eje 3 – Objetivo 7 potenciar</a:t>
            </a:r>
          </a:p>
          <a:p>
            <a:pPr algn="just"/>
            <a:r>
              <a:rPr lang="es-EC" sz="1200" dirty="0" smtClean="0">
                <a:latin typeface="Times New Roman" panose="02020603050405020304" pitchFamily="18" charset="0"/>
                <a:cs typeface="Times New Roman" panose="02020603050405020304" pitchFamily="18" charset="0"/>
              </a:rPr>
              <a:t>La </a:t>
            </a:r>
            <a:r>
              <a:rPr lang="es-EC" sz="1200" b="1" u="sng" dirty="0" smtClean="0">
                <a:latin typeface="Times New Roman" panose="02020603050405020304" pitchFamily="18" charset="0"/>
                <a:cs typeface="Times New Roman" panose="02020603050405020304" pitchFamily="18" charset="0"/>
              </a:rPr>
              <a:t>CALIDAD Y CALIDEZ </a:t>
            </a:r>
            <a:r>
              <a:rPr lang="es-EC" sz="1200" dirty="0" smtClean="0">
                <a:latin typeface="Times New Roman" panose="02020603050405020304" pitchFamily="18" charset="0"/>
                <a:cs typeface="Times New Roman" panose="02020603050405020304" pitchFamily="18" charset="0"/>
              </a:rPr>
              <a:t>de los </a:t>
            </a:r>
          </a:p>
          <a:p>
            <a:pPr algn="just"/>
            <a:r>
              <a:rPr lang="es-EC" sz="1200" dirty="0" smtClean="0">
                <a:latin typeface="Times New Roman" panose="02020603050405020304" pitchFamily="18" charset="0"/>
                <a:cs typeface="Times New Roman" panose="02020603050405020304" pitchFamily="18" charset="0"/>
              </a:rPr>
              <a:t>Servicios públicos.</a:t>
            </a:r>
            <a:endParaRPr lang="es-EC" sz="1200"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4565892" y="378539"/>
            <a:ext cx="2779735" cy="830997"/>
          </a:xfrm>
          <a:prstGeom prst="rect">
            <a:avLst/>
          </a:prstGeom>
          <a:noFill/>
          <a:ln>
            <a:solidFill>
              <a:schemeClr val="tx1"/>
            </a:solidFill>
          </a:ln>
        </p:spPr>
        <p:txBody>
          <a:bodyPr wrap="none" rtlCol="0">
            <a:spAutoFit/>
          </a:bodyPr>
          <a:lstStyle/>
          <a:p>
            <a:pPr algn="ctr"/>
            <a:r>
              <a:rPr lang="es-EC" sz="1200" dirty="0" smtClean="0">
                <a:latin typeface="Times New Roman" panose="02020603050405020304" pitchFamily="18" charset="0"/>
                <a:cs typeface="Times New Roman" panose="02020603050405020304" pitchFamily="18" charset="0"/>
              </a:rPr>
              <a:t>El servicio público debe ser de</a:t>
            </a:r>
          </a:p>
          <a:p>
            <a:pPr algn="ctr"/>
            <a:r>
              <a:rPr lang="es-EC" sz="1200" b="1" u="sng" dirty="0" smtClean="0">
                <a:latin typeface="Times New Roman" panose="02020603050405020304" pitchFamily="18" charset="0"/>
                <a:cs typeface="Times New Roman" panose="02020603050405020304" pitchFamily="18" charset="0"/>
              </a:rPr>
              <a:t>CALIDAD Y CALIDEZ </a:t>
            </a:r>
            <a:r>
              <a:rPr lang="es-EC" sz="1200" dirty="0" smtClean="0">
                <a:latin typeface="Times New Roman" panose="02020603050405020304" pitchFamily="18" charset="0"/>
                <a:cs typeface="Times New Roman" panose="02020603050405020304" pitchFamily="18" charset="0"/>
              </a:rPr>
              <a:t>y los servidores</a:t>
            </a:r>
          </a:p>
          <a:p>
            <a:pPr algn="ctr"/>
            <a:r>
              <a:rPr lang="es-EC" sz="1200" dirty="0" smtClean="0">
                <a:latin typeface="Times New Roman" panose="02020603050405020304" pitchFamily="18" charset="0"/>
                <a:cs typeface="Times New Roman" panose="02020603050405020304" pitchFamily="18" charset="0"/>
              </a:rPr>
              <a:t>Públicos tienen el deber de cumplir</a:t>
            </a:r>
          </a:p>
          <a:p>
            <a:pPr algn="ctr"/>
            <a:r>
              <a:rPr lang="es-EC" sz="1200" dirty="0" smtClean="0">
                <a:latin typeface="Times New Roman" panose="02020603050405020304" pitchFamily="18" charset="0"/>
                <a:cs typeface="Times New Roman" panose="02020603050405020304" pitchFamily="18" charset="0"/>
              </a:rPr>
              <a:t>Sus funciones bajo estos dos principios.</a:t>
            </a:r>
            <a:endParaRPr lang="es-EC" sz="12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9323251" y="1670684"/>
            <a:ext cx="2030548" cy="461665"/>
          </a:xfrm>
          <a:prstGeom prst="rect">
            <a:avLst/>
          </a:prstGeom>
          <a:noFill/>
          <a:ln>
            <a:solidFill>
              <a:schemeClr val="tx1"/>
            </a:solidFill>
          </a:ln>
        </p:spPr>
        <p:txBody>
          <a:bodyPr wrap="square" rtlCol="0">
            <a:spAutoFit/>
          </a:bodyPr>
          <a:lstStyle/>
          <a:p>
            <a:pPr algn="just"/>
            <a:r>
              <a:rPr lang="es-EC" sz="1200" b="1" dirty="0" smtClean="0">
                <a:latin typeface="Times New Roman" panose="02020603050405020304" pitchFamily="18" charset="0"/>
                <a:cs typeface="Times New Roman" panose="02020603050405020304" pitchFamily="18" charset="0"/>
              </a:rPr>
              <a:t>4. Reglamento Orgánico por procesos de la UFA-ESPE</a:t>
            </a:r>
            <a:endParaRPr lang="es-EC" sz="1200" b="1"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8907053" y="193873"/>
            <a:ext cx="2862944" cy="1015663"/>
          </a:xfrm>
          <a:prstGeom prst="rect">
            <a:avLst/>
          </a:prstGeom>
          <a:noFill/>
          <a:ln>
            <a:solidFill>
              <a:schemeClr val="tx1"/>
            </a:solidFill>
          </a:ln>
        </p:spPr>
        <p:txBody>
          <a:bodyPr wrap="square" rtlCol="0">
            <a:spAutoFit/>
          </a:bodyPr>
          <a:lstStyle/>
          <a:p>
            <a:pPr algn="just"/>
            <a:r>
              <a:rPr lang="es-EC" sz="1200" dirty="0" smtClean="0">
                <a:latin typeface="Times New Roman" panose="02020603050405020304" pitchFamily="18" charset="0"/>
                <a:cs typeface="Times New Roman" panose="02020603050405020304" pitchFamily="18" charset="0"/>
              </a:rPr>
              <a:t>Proporcionar los productos y servicios por medio de sus procesos agregadores de valor (docencia, investigación y vinculación); fomentando la </a:t>
            </a:r>
            <a:r>
              <a:rPr lang="es-EC" sz="1200" b="1" u="sng" dirty="0" smtClean="0">
                <a:latin typeface="Times New Roman" panose="02020603050405020304" pitchFamily="18" charset="0"/>
                <a:cs typeface="Times New Roman" panose="02020603050405020304" pitchFamily="18" charset="0"/>
              </a:rPr>
              <a:t>CALIDAD</a:t>
            </a:r>
            <a:r>
              <a:rPr lang="es-EC" sz="1200" dirty="0" smtClean="0">
                <a:latin typeface="Times New Roman" panose="02020603050405020304" pitchFamily="18" charset="0"/>
                <a:cs typeface="Times New Roman" panose="02020603050405020304" pitchFamily="18" charset="0"/>
              </a:rPr>
              <a:t> alineados al Plan Nacional de Desarrollo.</a:t>
            </a:r>
            <a:endParaRPr lang="es-EC" sz="1200" dirty="0">
              <a:latin typeface="Times New Roman" panose="02020603050405020304" pitchFamily="18" charset="0"/>
              <a:cs typeface="Times New Roman" panose="02020603050405020304" pitchFamily="18" charset="0"/>
            </a:endParaRPr>
          </a:p>
        </p:txBody>
      </p:sp>
      <p:sp>
        <p:nvSpPr>
          <p:cNvPr id="12" name="CuadroTexto 11"/>
          <p:cNvSpPr txBox="1"/>
          <p:nvPr/>
        </p:nvSpPr>
        <p:spPr>
          <a:xfrm>
            <a:off x="9193820" y="4012364"/>
            <a:ext cx="2289409" cy="461665"/>
          </a:xfrm>
          <a:prstGeom prst="rect">
            <a:avLst/>
          </a:prstGeom>
          <a:noFill/>
          <a:ln>
            <a:solidFill>
              <a:schemeClr val="tx1"/>
            </a:solidFill>
          </a:ln>
        </p:spPr>
        <p:txBody>
          <a:bodyPr wrap="none" rtlCol="0">
            <a:spAutoFit/>
          </a:bodyPr>
          <a:lstStyle/>
          <a:p>
            <a:pPr algn="ctr"/>
            <a:r>
              <a:rPr lang="es-EC" sz="1200" b="1" dirty="0" smtClean="0">
                <a:latin typeface="Times New Roman" panose="02020603050405020304" pitchFamily="18" charset="0"/>
                <a:cs typeface="Times New Roman" panose="02020603050405020304" pitchFamily="18" charset="0"/>
              </a:rPr>
              <a:t>5. Plan Estratégico Institucional</a:t>
            </a:r>
          </a:p>
          <a:p>
            <a:pPr algn="ctr"/>
            <a:r>
              <a:rPr lang="es-EC" sz="1200" b="1" dirty="0" smtClean="0">
                <a:latin typeface="Times New Roman" panose="02020603050405020304" pitchFamily="18" charset="0"/>
                <a:cs typeface="Times New Roman" panose="02020603050405020304" pitchFamily="18" charset="0"/>
              </a:rPr>
              <a:t>2018-2021</a:t>
            </a:r>
            <a:endParaRPr lang="es-EC" sz="1200" b="1"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8907052" y="5279220"/>
            <a:ext cx="2862944" cy="1200329"/>
          </a:xfrm>
          <a:prstGeom prst="rect">
            <a:avLst/>
          </a:prstGeom>
          <a:noFill/>
          <a:ln>
            <a:solidFill>
              <a:schemeClr val="tx1"/>
            </a:solidFill>
          </a:ln>
        </p:spPr>
        <p:txBody>
          <a:bodyPr wrap="square" rtlCol="0">
            <a:spAutoFit/>
          </a:bodyPr>
          <a:lstStyle/>
          <a:p>
            <a:pPr algn="just"/>
            <a:r>
              <a:rPr lang="es-EC" sz="1200" u="sng" dirty="0" smtClean="0">
                <a:latin typeface="Times New Roman" panose="02020603050405020304" pitchFamily="18" charset="0"/>
                <a:cs typeface="Times New Roman" panose="02020603050405020304" pitchFamily="18" charset="0"/>
              </a:rPr>
              <a:t>El PEDI de la UFA-ESPE esta centrado en alinear los objetivos en función de los procesos; donde el P.E.I contribuye a impulsar la meta del Plan Nacional de Desarrollo mediante su Objetivo Estratégico 1 de Impacto Social.</a:t>
            </a:r>
            <a:endParaRPr lang="es-EC" sz="1200" u="sng" dirty="0">
              <a:latin typeface="Times New Roman" panose="02020603050405020304" pitchFamily="18" charset="0"/>
              <a:cs typeface="Times New Roman" panose="02020603050405020304" pitchFamily="18" charset="0"/>
            </a:endParaRPr>
          </a:p>
        </p:txBody>
      </p:sp>
      <p:cxnSp>
        <p:nvCxnSpPr>
          <p:cNvPr id="21" name="Conector recto 20"/>
          <p:cNvCxnSpPr>
            <a:stCxn id="7" idx="2"/>
            <a:endCxn id="8" idx="0"/>
          </p:cNvCxnSpPr>
          <p:nvPr/>
        </p:nvCxnSpPr>
        <p:spPr>
          <a:xfrm flipH="1">
            <a:off x="5955760" y="4487147"/>
            <a:ext cx="1" cy="792073"/>
          </a:xfrm>
          <a:prstGeom prst="line">
            <a:avLst/>
          </a:prstGeom>
        </p:spPr>
        <p:style>
          <a:lnRef idx="1">
            <a:schemeClr val="dk1"/>
          </a:lnRef>
          <a:fillRef idx="0">
            <a:schemeClr val="dk1"/>
          </a:fillRef>
          <a:effectRef idx="0">
            <a:schemeClr val="dk1"/>
          </a:effectRef>
          <a:fontRef idx="minor">
            <a:schemeClr val="tx1"/>
          </a:fontRef>
        </p:style>
      </p:cxnSp>
      <p:cxnSp>
        <p:nvCxnSpPr>
          <p:cNvPr id="23" name="Conector recto 22"/>
          <p:cNvCxnSpPr>
            <a:stCxn id="6" idx="0"/>
            <a:endCxn id="9" idx="2"/>
          </p:cNvCxnSpPr>
          <p:nvPr/>
        </p:nvCxnSpPr>
        <p:spPr>
          <a:xfrm flipH="1" flipV="1">
            <a:off x="5955760" y="1209536"/>
            <a:ext cx="1" cy="461148"/>
          </a:xfrm>
          <a:prstGeom prst="line">
            <a:avLst/>
          </a:prstGeom>
        </p:spPr>
        <p:style>
          <a:lnRef idx="1">
            <a:schemeClr val="dk1"/>
          </a:lnRef>
          <a:fillRef idx="0">
            <a:schemeClr val="dk1"/>
          </a:fillRef>
          <a:effectRef idx="0">
            <a:schemeClr val="dk1"/>
          </a:effectRef>
          <a:fontRef idx="minor">
            <a:schemeClr val="tx1"/>
          </a:fontRef>
        </p:style>
      </p:cxnSp>
      <p:cxnSp>
        <p:nvCxnSpPr>
          <p:cNvPr id="25" name="Conector recto 24"/>
          <p:cNvCxnSpPr>
            <a:stCxn id="11" idx="2"/>
            <a:endCxn id="10" idx="0"/>
          </p:cNvCxnSpPr>
          <p:nvPr/>
        </p:nvCxnSpPr>
        <p:spPr>
          <a:xfrm>
            <a:off x="10338525" y="1209536"/>
            <a:ext cx="0" cy="461148"/>
          </a:xfrm>
          <a:prstGeom prst="line">
            <a:avLst/>
          </a:prstGeom>
        </p:spPr>
        <p:style>
          <a:lnRef idx="1">
            <a:schemeClr val="dk1"/>
          </a:lnRef>
          <a:fillRef idx="0">
            <a:schemeClr val="dk1"/>
          </a:fillRef>
          <a:effectRef idx="0">
            <a:schemeClr val="dk1"/>
          </a:effectRef>
          <a:fontRef idx="minor">
            <a:schemeClr val="tx1"/>
          </a:fontRef>
        </p:style>
      </p:cxnSp>
      <p:cxnSp>
        <p:nvCxnSpPr>
          <p:cNvPr id="27" name="Conector recto 26"/>
          <p:cNvCxnSpPr>
            <a:stCxn id="13" idx="0"/>
            <a:endCxn id="12" idx="2"/>
          </p:cNvCxnSpPr>
          <p:nvPr/>
        </p:nvCxnSpPr>
        <p:spPr>
          <a:xfrm flipV="1">
            <a:off x="10338524" y="4474029"/>
            <a:ext cx="1" cy="805191"/>
          </a:xfrm>
          <a:prstGeom prst="line">
            <a:avLst/>
          </a:prstGeom>
          <a:ln/>
        </p:spPr>
        <p:style>
          <a:lnRef idx="1">
            <a:schemeClr val="dk1"/>
          </a:lnRef>
          <a:fillRef idx="0">
            <a:schemeClr val="dk1"/>
          </a:fillRef>
          <a:effectRef idx="0">
            <a:schemeClr val="dk1"/>
          </a:effectRef>
          <a:fontRef idx="minor">
            <a:schemeClr val="tx1"/>
          </a:fontRef>
        </p:style>
      </p:cxnSp>
      <p:cxnSp>
        <p:nvCxnSpPr>
          <p:cNvPr id="20" name="Conector recto 19"/>
          <p:cNvCxnSpPr>
            <a:stCxn id="4" idx="2"/>
            <a:endCxn id="5" idx="0"/>
          </p:cNvCxnSpPr>
          <p:nvPr/>
        </p:nvCxnSpPr>
        <p:spPr>
          <a:xfrm flipH="1">
            <a:off x="2104063" y="3458604"/>
            <a:ext cx="1" cy="1820616"/>
          </a:xfrm>
          <a:prstGeom prst="line">
            <a:avLst/>
          </a:prstGeom>
        </p:spPr>
        <p:style>
          <a:lnRef idx="1">
            <a:schemeClr val="dk1"/>
          </a:lnRef>
          <a:fillRef idx="0">
            <a:schemeClr val="dk1"/>
          </a:fillRef>
          <a:effectRef idx="0">
            <a:schemeClr val="dk1"/>
          </a:effectRef>
          <a:fontRef idx="minor">
            <a:schemeClr val="tx1"/>
          </a:fontRef>
        </p:style>
      </p:cxnSp>
      <p:cxnSp>
        <p:nvCxnSpPr>
          <p:cNvPr id="28" name="Conector recto 27"/>
          <p:cNvCxnSpPr>
            <a:stCxn id="4" idx="3"/>
          </p:cNvCxnSpPr>
          <p:nvPr/>
        </p:nvCxnSpPr>
        <p:spPr>
          <a:xfrm>
            <a:off x="3306935" y="3166217"/>
            <a:ext cx="890596" cy="3703"/>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p:cNvCxnSpPr/>
          <p:nvPr/>
        </p:nvCxnSpPr>
        <p:spPr>
          <a:xfrm>
            <a:off x="4197531" y="1901516"/>
            <a:ext cx="1" cy="2354798"/>
          </a:xfrm>
          <a:prstGeom prst="line">
            <a:avLst/>
          </a:prstGeom>
        </p:spPr>
        <p:style>
          <a:lnRef idx="1">
            <a:schemeClr val="dk1"/>
          </a:lnRef>
          <a:fillRef idx="0">
            <a:schemeClr val="dk1"/>
          </a:fillRef>
          <a:effectRef idx="0">
            <a:schemeClr val="dk1"/>
          </a:effectRef>
          <a:fontRef idx="minor">
            <a:schemeClr val="tx1"/>
          </a:fontRef>
        </p:style>
      </p:cxnSp>
      <p:cxnSp>
        <p:nvCxnSpPr>
          <p:cNvPr id="35" name="Conector recto de flecha 34"/>
          <p:cNvCxnSpPr>
            <a:endCxn id="6" idx="1"/>
          </p:cNvCxnSpPr>
          <p:nvPr/>
        </p:nvCxnSpPr>
        <p:spPr>
          <a:xfrm>
            <a:off x="4197531" y="1901516"/>
            <a:ext cx="82750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ector recto de flecha 38"/>
          <p:cNvCxnSpPr>
            <a:endCxn id="7" idx="1"/>
          </p:cNvCxnSpPr>
          <p:nvPr/>
        </p:nvCxnSpPr>
        <p:spPr>
          <a:xfrm>
            <a:off x="4197531" y="4256314"/>
            <a:ext cx="82750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Conector recto de flecha 48"/>
          <p:cNvCxnSpPr>
            <a:stCxn id="6" idx="3"/>
            <a:endCxn id="10" idx="1"/>
          </p:cNvCxnSpPr>
          <p:nvPr/>
        </p:nvCxnSpPr>
        <p:spPr>
          <a:xfrm>
            <a:off x="6886489" y="1901517"/>
            <a:ext cx="24367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angular 50"/>
          <p:cNvCxnSpPr>
            <a:stCxn id="7" idx="3"/>
          </p:cNvCxnSpPr>
          <p:nvPr/>
        </p:nvCxnSpPr>
        <p:spPr>
          <a:xfrm flipV="1">
            <a:off x="6886489" y="1901516"/>
            <a:ext cx="1412780" cy="235479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3" name="Conector recto de flecha 52"/>
          <p:cNvCxnSpPr>
            <a:stCxn id="10" idx="2"/>
            <a:endCxn id="12" idx="0"/>
          </p:cNvCxnSpPr>
          <p:nvPr/>
        </p:nvCxnSpPr>
        <p:spPr>
          <a:xfrm>
            <a:off x="10338525" y="2132349"/>
            <a:ext cx="0" cy="1880015"/>
          </a:xfrm>
          <a:prstGeom prst="straightConnector1">
            <a:avLst/>
          </a:prstGeom>
          <a:ln w="38100">
            <a:prstDash val="lgDash"/>
            <a:tailEnd type="triangle"/>
          </a:ln>
        </p:spPr>
        <p:style>
          <a:lnRef idx="1">
            <a:schemeClr val="dk1"/>
          </a:lnRef>
          <a:fillRef idx="0">
            <a:schemeClr val="dk1"/>
          </a:fillRef>
          <a:effectRef idx="0">
            <a:schemeClr val="dk1"/>
          </a:effectRef>
          <a:fontRef idx="minor">
            <a:schemeClr val="tx1"/>
          </a:fontRef>
        </p:style>
      </p:cxnSp>
      <p:cxnSp>
        <p:nvCxnSpPr>
          <p:cNvPr id="15" name="Conector recto 14"/>
          <p:cNvCxnSpPr/>
          <p:nvPr/>
        </p:nvCxnSpPr>
        <p:spPr>
          <a:xfrm flipV="1">
            <a:off x="-4355" y="4936729"/>
            <a:ext cx="12192000" cy="55457"/>
          </a:xfrm>
          <a:prstGeom prst="line">
            <a:avLst/>
          </a:prstGeom>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528755" y="4647919"/>
            <a:ext cx="1996731" cy="369332"/>
          </a:xfrm>
          <a:prstGeom prst="rect">
            <a:avLst/>
          </a:prstGeom>
          <a:noFill/>
        </p:spPr>
        <p:txBody>
          <a:bodyPr wrap="square" rtlCol="0">
            <a:spAutoFit/>
          </a:bodyPr>
          <a:lstStyle/>
          <a:p>
            <a:r>
              <a:rPr lang="es-EC" dirty="0" smtClean="0"/>
              <a:t>Artículos</a:t>
            </a:r>
            <a:endParaRPr lang="es-EC" dirty="0"/>
          </a:p>
        </p:txBody>
      </p:sp>
      <p:sp>
        <p:nvSpPr>
          <p:cNvPr id="31" name="CuadroTexto 30"/>
          <p:cNvSpPr txBox="1"/>
          <p:nvPr/>
        </p:nvSpPr>
        <p:spPr>
          <a:xfrm>
            <a:off x="528754" y="1278805"/>
            <a:ext cx="1996731" cy="369332"/>
          </a:xfrm>
          <a:prstGeom prst="rect">
            <a:avLst/>
          </a:prstGeom>
          <a:noFill/>
        </p:spPr>
        <p:txBody>
          <a:bodyPr wrap="square" rtlCol="0">
            <a:spAutoFit/>
          </a:bodyPr>
          <a:lstStyle/>
          <a:p>
            <a:r>
              <a:rPr lang="es-EC" dirty="0" smtClean="0"/>
              <a:t>Artículos</a:t>
            </a:r>
            <a:endParaRPr lang="es-EC" dirty="0"/>
          </a:p>
        </p:txBody>
      </p:sp>
      <p:cxnSp>
        <p:nvCxnSpPr>
          <p:cNvPr id="24" name="Conector recto 23"/>
          <p:cNvCxnSpPr/>
          <p:nvPr/>
        </p:nvCxnSpPr>
        <p:spPr>
          <a:xfrm flipV="1">
            <a:off x="0" y="1341949"/>
            <a:ext cx="12192000" cy="16589"/>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ángulo 28"/>
          <p:cNvSpPr/>
          <p:nvPr/>
        </p:nvSpPr>
        <p:spPr>
          <a:xfrm>
            <a:off x="137828" y="475769"/>
            <a:ext cx="4087669" cy="646331"/>
          </a:xfrm>
          <a:prstGeom prst="rect">
            <a:avLst/>
          </a:prstGeom>
        </p:spPr>
        <p:txBody>
          <a:bodyPr wrap="square">
            <a:spAutoFit/>
          </a:bodyPr>
          <a:lstStyle/>
          <a:p>
            <a:r>
              <a:rPr lang="es-CO" sz="3600" b="1" dirty="0"/>
              <a:t>SITUACIÓN ACTUAL</a:t>
            </a:r>
            <a:r>
              <a:rPr lang="es-CO" sz="2800" b="1" dirty="0"/>
              <a:t> </a:t>
            </a:r>
          </a:p>
        </p:txBody>
      </p:sp>
    </p:spTree>
    <p:extLst>
      <p:ext uri="{BB962C8B-B14F-4D97-AF65-F5344CB8AC3E}">
        <p14:creationId xmlns:p14="http://schemas.microsoft.com/office/powerpoint/2010/main" val="258482744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227_TF00475556" id="{4DA04894-5009-4EFB-8513-026C48A536EA}" vid="{D0411C1F-0FA0-4D17-9B40-BC52A8EC834F}"/>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49A191-EC8C-4AA6-9C64-D32B5F047436}">
  <ds:schemaRefs>
    <ds:schemaRef ds:uri="http://purl.org/dc/terms/"/>
    <ds:schemaRef ds:uri="http://schemas.microsoft.com/office/2006/metadata/propertie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 ds:uri="fb0879af-3eba-417a-a55a-ffe6dcd6ca77"/>
    <ds:schemaRef ds:uri="6dc4bcd6-49db-4c07-9060-8acfc67cef9f"/>
    <ds:schemaRef ds:uri="http://schemas.microsoft.com/sharepoint/v3"/>
    <ds:schemaRef ds:uri="http://purl.org/dc/elements/1.1/"/>
  </ds:schemaRefs>
</ds:datastoreItem>
</file>

<file path=customXml/itemProps2.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41CEA3-A3B3-4568-9E84-C4619CC82D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TM03457444[[fn=Base]]</Template>
  <TotalTime>0</TotalTime>
  <Words>4175</Words>
  <Application>Microsoft Office PowerPoint</Application>
  <PresentationFormat>Panorámica</PresentationFormat>
  <Paragraphs>1300</Paragraphs>
  <Slides>56</Slides>
  <Notes>34</Notes>
  <HiddenSlides>0</HiddenSlides>
  <MMClips>0</MMClips>
  <ScaleCrop>false</ScaleCrop>
  <HeadingPairs>
    <vt:vector size="8" baseType="variant">
      <vt:variant>
        <vt:lpstr>Fuentes usadas</vt:lpstr>
      </vt:variant>
      <vt:variant>
        <vt:i4>11</vt:i4>
      </vt:variant>
      <vt:variant>
        <vt:lpstr>Tema</vt:lpstr>
      </vt:variant>
      <vt:variant>
        <vt:i4>3</vt:i4>
      </vt:variant>
      <vt:variant>
        <vt:lpstr>Servidores OLE incrustados</vt:lpstr>
      </vt:variant>
      <vt:variant>
        <vt:i4>1</vt:i4>
      </vt:variant>
      <vt:variant>
        <vt:lpstr>Títulos de diapositiva</vt:lpstr>
      </vt:variant>
      <vt:variant>
        <vt:i4>56</vt:i4>
      </vt:variant>
    </vt:vector>
  </HeadingPairs>
  <TitlesOfParts>
    <vt:vector size="71" baseType="lpstr">
      <vt:lpstr>Arial</vt:lpstr>
      <vt:lpstr>Calibri</vt:lpstr>
      <vt:lpstr>Calibri Light</vt:lpstr>
      <vt:lpstr>Cambria Math</vt:lpstr>
      <vt:lpstr>Corbel</vt:lpstr>
      <vt:lpstr>Courier New</vt:lpstr>
      <vt:lpstr>Georgia</vt:lpstr>
      <vt:lpstr>Nunito Sans</vt:lpstr>
      <vt:lpstr>Symbol</vt:lpstr>
      <vt:lpstr>Times New Roman</vt:lpstr>
      <vt:lpstr>Wingdings</vt:lpstr>
      <vt:lpstr>Tema de Office</vt:lpstr>
      <vt:lpstr>1_Tema de Office</vt:lpstr>
      <vt:lpstr>2_Tema de Office</vt:lpstr>
      <vt:lpstr>Hoja de cálculo</vt:lpstr>
      <vt:lpstr>DEPARTAMENTO DE CIENCIAS ECONÓMICAS ADMINISTRATIVAS Y DE COMERCIO – CEAC  CARRERA DE INGENIERÍA EN MERCADOTECNIA </vt:lpstr>
      <vt:lpstr>Objetivo General</vt:lpstr>
      <vt:lpstr>ESTRUCTURA DEL TRABAJO DE INVESTIGACIÓN </vt:lpstr>
      <vt:lpstr>Presentación de PowerPoint</vt:lpstr>
      <vt:lpstr>Presentación de PowerPoint</vt:lpstr>
      <vt:lpstr>Presentación de PowerPoint</vt:lpstr>
      <vt:lpstr>Definición de Variables</vt:lpstr>
      <vt:lpstr>Variables y Dimensiones</vt:lpstr>
      <vt:lpstr>Presentación de PowerPoint</vt:lpstr>
      <vt:lpstr>Presentación de PowerPoint</vt:lpstr>
      <vt:lpstr>APLICACIÓN DE LA METODOLOGIA AVATIUN CONSULT</vt:lpstr>
      <vt:lpstr>CICLOS DE SERVICIOS</vt:lpstr>
      <vt:lpstr>MATRIZ DE CICLOS DE SERVICIO</vt:lpstr>
      <vt:lpstr>METODOLOGIA</vt:lpstr>
      <vt:lpstr>TIPOLOGIA  DE INVESTIGACION</vt:lpstr>
      <vt:lpstr>INSTRUMENTOS DE INVESTIGACIÓN</vt:lpstr>
      <vt:lpstr>POBLACION Y MUESTRA</vt:lpstr>
      <vt:lpstr>TAMAÑO DE LA MUESTRA</vt:lpstr>
      <vt:lpstr>TAMAÑO DE LA MUESTRA</vt:lpstr>
      <vt:lpstr>TAMAÑO DE LA MUESTRA</vt:lpstr>
      <vt:lpstr>CALIFICACIÓN DE LOS INSTRUMENTOS</vt:lpstr>
      <vt:lpstr>ENCUESTA</vt:lpstr>
      <vt:lpstr>METODOLOGÍA PARA EL ANÁLISIS DE LAS ENCUESTAS </vt:lpstr>
      <vt:lpstr>RESULTADOS </vt:lpstr>
      <vt:lpstr>INFORME EJECUTIVO</vt:lpstr>
      <vt:lpstr>NIVEL DE SATISFACCION POR CAMPUS </vt:lpstr>
      <vt:lpstr>Presentación de PowerPoint</vt:lpstr>
      <vt:lpstr>Presentación de PowerPoint</vt:lpstr>
      <vt:lpstr>Presentación de PowerPoint</vt:lpstr>
      <vt:lpstr>DIMENSIONES DE  CALIDAD  Y  ATRIBUTOS</vt:lpstr>
      <vt:lpstr> MATRIZ DE COMPONENTES GRADO</vt:lpstr>
      <vt:lpstr> MATRIZ DE COMPONENTES IDIOMAS</vt:lpstr>
      <vt:lpstr> MATRIZ DE COMPONENTES CEC Y POSGRADO</vt:lpstr>
      <vt:lpstr>Presentación de PowerPoint</vt:lpstr>
      <vt:lpstr>Presentación de PowerPoint</vt:lpstr>
      <vt:lpstr>RESULTADOS DEL NIVEL DE CUMPLIMIENTO</vt:lpstr>
      <vt:lpstr>SEMÁFORO</vt:lpstr>
      <vt:lpstr>Presentación de PowerPoint</vt:lpstr>
      <vt:lpstr>Presentación de PowerPoint</vt:lpstr>
      <vt:lpstr>Presentación de PowerPoint</vt:lpstr>
      <vt:lpstr>PROPUESTA DE MEJORA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RECOMENDACIONES </vt:lpstr>
      <vt:lpstr>Presentación de PowerPoint</vt:lpstr>
      <vt:lpstr>GRACIAS POR SU ATENCION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2019-11-17T14:15:28Z</dcterms:created>
  <dcterms:modified xsi:type="dcterms:W3CDTF">2020-01-08T19:37:46Z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