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257" r:id="rId2"/>
    <p:sldId id="295" r:id="rId3"/>
    <p:sldId id="258" r:id="rId4"/>
    <p:sldId id="259" r:id="rId5"/>
    <p:sldId id="260" r:id="rId6"/>
    <p:sldId id="261" r:id="rId7"/>
    <p:sldId id="262" r:id="rId8"/>
    <p:sldId id="296" r:id="rId9"/>
    <p:sldId id="263" r:id="rId10"/>
    <p:sldId id="299" r:id="rId11"/>
    <p:sldId id="264" r:id="rId12"/>
    <p:sldId id="265" r:id="rId13"/>
    <p:sldId id="266" r:id="rId14"/>
    <p:sldId id="267" r:id="rId15"/>
    <p:sldId id="298" r:id="rId16"/>
    <p:sldId id="269" r:id="rId17"/>
    <p:sldId id="270" r:id="rId18"/>
    <p:sldId id="271" r:id="rId19"/>
    <p:sldId id="272" r:id="rId20"/>
    <p:sldId id="273" r:id="rId21"/>
    <p:sldId id="274" r:id="rId22"/>
    <p:sldId id="275" r:id="rId23"/>
    <p:sldId id="276" r:id="rId24"/>
    <p:sldId id="297"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2" r:id="rId40"/>
    <p:sldId id="294" r:id="rId41"/>
    <p:sldId id="300" r:id="rId42"/>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75" d="100"/>
          <a:sy n="75" d="100"/>
        </p:scale>
        <p:origin x="974" y="3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diagrams/_rels/data1.xml.rels><?xml version="1.0" encoding="UTF-8" standalone="yes"?>
<Relationships xmlns="http://schemas.openxmlformats.org/package/2006/relationships"><Relationship Id="rId3" Type="http://schemas.openxmlformats.org/officeDocument/2006/relationships/slide" Target="../slides/slide4.xml"/><Relationship Id="rId7" Type="http://schemas.openxmlformats.org/officeDocument/2006/relationships/slide" Target="../slides/slide37.xml"/><Relationship Id="rId2" Type="http://schemas.openxmlformats.org/officeDocument/2006/relationships/slide" Target="../slides/slide5.xml"/><Relationship Id="rId1" Type="http://schemas.openxmlformats.org/officeDocument/2006/relationships/slide" Target="../slides/slide3.xml"/><Relationship Id="rId6" Type="http://schemas.openxmlformats.org/officeDocument/2006/relationships/slide" Target="../slides/slide27.xml"/><Relationship Id="rId5" Type="http://schemas.openxmlformats.org/officeDocument/2006/relationships/slide" Target="../slides/slide16.xml"/><Relationship Id="rId4"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EA07D6-05DB-470E-984F-B80B3BFF959E}" type="doc">
      <dgm:prSet loTypeId="urn:microsoft.com/office/officeart/2008/layout/VerticalCurvedList" loCatId="list" qsTypeId="urn:microsoft.com/office/officeart/2005/8/quickstyle/simple3" qsCatId="simple" csTypeId="urn:microsoft.com/office/officeart/2005/8/colors/colorful5" csCatId="colorful" phldr="1"/>
      <dgm:spPr/>
    </dgm:pt>
    <dgm:pt modelId="{91423545-0311-4C90-9BE3-BFAB398D1683}">
      <dgm:prSet phldrT="[Texto]" custT="1"/>
      <dgm:spPr/>
      <dgm:t>
        <a:bodyPr/>
        <a:lstStyle/>
        <a:p>
          <a:r>
            <a:rPr lang="es-ES" sz="1600" dirty="0" smtClean="0">
              <a:latin typeface="Arial" panose="020B0604020202020204" pitchFamily="34" charset="0"/>
              <a:cs typeface="Arial" panose="020B0604020202020204" pitchFamily="34" charset="0"/>
            </a:rPr>
            <a:t>Antecedentes</a:t>
          </a:r>
          <a:endParaRPr lang="es-ES" sz="1600" dirty="0">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3DF8DFAA-84C4-4804-B3B2-204E32A1CCC0}" type="parTrans" cxnId="{9ECFC74E-36CD-4B3E-ADC2-F3411501111F}">
      <dgm:prSet/>
      <dgm:spPr/>
      <dgm:t>
        <a:bodyPr/>
        <a:lstStyle/>
        <a:p>
          <a:endParaRPr lang="es-ES">
            <a:solidFill>
              <a:schemeClr val="tx1"/>
            </a:solidFill>
            <a:latin typeface="Times New Roman" panose="02020603050405020304" pitchFamily="18" charset="0"/>
            <a:cs typeface="Times New Roman" panose="02020603050405020304" pitchFamily="18" charset="0"/>
          </a:endParaRPr>
        </a:p>
      </dgm:t>
    </dgm:pt>
    <dgm:pt modelId="{32092F0D-F29A-412E-B429-4976281EA4EA}" type="sibTrans" cxnId="{9ECFC74E-36CD-4B3E-ADC2-F3411501111F}">
      <dgm:prSet/>
      <dgm:spPr/>
      <dgm:t>
        <a:bodyPr/>
        <a:lstStyle/>
        <a:p>
          <a:endParaRPr lang="es-ES">
            <a:solidFill>
              <a:schemeClr val="tx1"/>
            </a:solidFill>
            <a:latin typeface="Times New Roman" panose="02020603050405020304" pitchFamily="18" charset="0"/>
            <a:cs typeface="Times New Roman" panose="02020603050405020304" pitchFamily="18" charset="0"/>
          </a:endParaRPr>
        </a:p>
      </dgm:t>
    </dgm:pt>
    <dgm:pt modelId="{946EDA9A-3B20-486C-8E88-0D8B8A1CDB78}">
      <dgm:prSet phldrT="[Texto]" custT="1"/>
      <dgm:spPr/>
      <dgm:t>
        <a:bodyPr/>
        <a:lstStyle/>
        <a:p>
          <a:r>
            <a:rPr lang="es-ES" sz="1600" dirty="0" smtClean="0">
              <a:latin typeface="Arial" panose="020B0604020202020204" pitchFamily="34" charset="0"/>
              <a:cs typeface="Arial" panose="020B0604020202020204" pitchFamily="34" charset="0"/>
            </a:rPr>
            <a:t>Objetivos</a:t>
          </a:r>
          <a:endParaRPr lang="es-ES" sz="1600" dirty="0">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8A15A348-CFD3-44F5-B1AA-E893F880F4B5}" type="parTrans" cxnId="{6DBE04B0-9A2B-4847-8F53-82B9AE8FDD42}">
      <dgm:prSet/>
      <dgm:spPr/>
      <dgm:t>
        <a:bodyPr/>
        <a:lstStyle/>
        <a:p>
          <a:endParaRPr lang="es-ES">
            <a:solidFill>
              <a:schemeClr val="tx1"/>
            </a:solidFill>
            <a:latin typeface="Times New Roman" panose="02020603050405020304" pitchFamily="18" charset="0"/>
            <a:cs typeface="Times New Roman" panose="02020603050405020304" pitchFamily="18" charset="0"/>
          </a:endParaRPr>
        </a:p>
      </dgm:t>
    </dgm:pt>
    <dgm:pt modelId="{5EA610E2-06FD-4EB4-94EA-479AFE3BDC72}" type="sibTrans" cxnId="{6DBE04B0-9A2B-4847-8F53-82B9AE8FDD42}">
      <dgm:prSet/>
      <dgm:spPr/>
      <dgm:t>
        <a:bodyPr/>
        <a:lstStyle/>
        <a:p>
          <a:endParaRPr lang="es-ES">
            <a:solidFill>
              <a:schemeClr val="tx1"/>
            </a:solidFill>
            <a:latin typeface="Times New Roman" panose="02020603050405020304" pitchFamily="18" charset="0"/>
            <a:cs typeface="Times New Roman" panose="02020603050405020304" pitchFamily="18" charset="0"/>
          </a:endParaRPr>
        </a:p>
      </dgm:t>
    </dgm:pt>
    <dgm:pt modelId="{6F447C4D-8142-4438-93F1-93C8CCB5BC15}">
      <dgm:prSet phldrT="[Texto]" custT="1"/>
      <dgm:spPr/>
      <dgm:t>
        <a:bodyPr/>
        <a:lstStyle/>
        <a:p>
          <a:r>
            <a:rPr lang="es-ES" sz="1600" dirty="0" smtClean="0">
              <a:latin typeface="Arial" panose="020B0604020202020204" pitchFamily="34" charset="0"/>
              <a:cs typeface="Arial" panose="020B0604020202020204" pitchFamily="34" charset="0"/>
            </a:rPr>
            <a:t>Planteamiento del problema</a:t>
          </a:r>
          <a:endParaRPr lang="es-ES" sz="1600" dirty="0">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0817958C-974C-458C-BAA7-456AD808440E}" type="parTrans" cxnId="{8C362906-472D-4125-AAB0-56708B9402FF}">
      <dgm:prSet/>
      <dgm:spPr/>
      <dgm:t>
        <a:bodyPr/>
        <a:lstStyle/>
        <a:p>
          <a:endParaRPr lang="es-ES">
            <a:solidFill>
              <a:schemeClr val="tx1"/>
            </a:solidFill>
            <a:latin typeface="Times New Roman" panose="02020603050405020304" pitchFamily="18" charset="0"/>
            <a:cs typeface="Times New Roman" panose="02020603050405020304" pitchFamily="18" charset="0"/>
          </a:endParaRPr>
        </a:p>
      </dgm:t>
    </dgm:pt>
    <dgm:pt modelId="{C428BAF5-F360-4E93-9858-91AC6BBEC54E}" type="sibTrans" cxnId="{8C362906-472D-4125-AAB0-56708B9402FF}">
      <dgm:prSet/>
      <dgm:spPr/>
      <dgm:t>
        <a:bodyPr/>
        <a:lstStyle/>
        <a:p>
          <a:endParaRPr lang="es-ES">
            <a:solidFill>
              <a:schemeClr val="tx1"/>
            </a:solidFill>
            <a:latin typeface="Times New Roman" panose="02020603050405020304" pitchFamily="18" charset="0"/>
            <a:cs typeface="Times New Roman" panose="02020603050405020304" pitchFamily="18" charset="0"/>
          </a:endParaRPr>
        </a:p>
      </dgm:t>
    </dgm:pt>
    <dgm:pt modelId="{DE66AC22-5919-4899-8BBC-B834D29864BC}">
      <dgm:prSet phldrT="[Texto]" custT="1"/>
      <dgm:spPr/>
      <dgm:t>
        <a:bodyPr/>
        <a:lstStyle/>
        <a:p>
          <a:r>
            <a:rPr lang="es-ES" sz="1600" dirty="0" smtClean="0">
              <a:latin typeface="Arial" panose="020B0604020202020204" pitchFamily="34" charset="0"/>
              <a:cs typeface="Arial" panose="020B0604020202020204" pitchFamily="34" charset="0"/>
            </a:rPr>
            <a:t>Fundamentos teóricos </a:t>
          </a:r>
          <a:endParaRPr lang="es-ES" sz="1600" dirty="0">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FADF5382-2A71-461B-8B1D-619271AC16BF}" type="parTrans" cxnId="{D6857B25-FFB8-4324-B16D-66B4BC44AE54}">
      <dgm:prSet/>
      <dgm:spPr/>
      <dgm:t>
        <a:bodyPr/>
        <a:lstStyle/>
        <a:p>
          <a:endParaRPr lang="es-ES">
            <a:solidFill>
              <a:schemeClr val="tx1"/>
            </a:solidFill>
            <a:latin typeface="Times New Roman" panose="02020603050405020304" pitchFamily="18" charset="0"/>
            <a:cs typeface="Times New Roman" panose="02020603050405020304" pitchFamily="18" charset="0"/>
          </a:endParaRPr>
        </a:p>
      </dgm:t>
    </dgm:pt>
    <dgm:pt modelId="{933E69AC-4E50-4142-AEC9-866B1B9818CB}" type="sibTrans" cxnId="{D6857B25-FFB8-4324-B16D-66B4BC44AE54}">
      <dgm:prSet/>
      <dgm:spPr/>
      <dgm:t>
        <a:bodyPr/>
        <a:lstStyle/>
        <a:p>
          <a:endParaRPr lang="es-ES">
            <a:solidFill>
              <a:schemeClr val="tx1"/>
            </a:solidFill>
            <a:latin typeface="Times New Roman" panose="02020603050405020304" pitchFamily="18" charset="0"/>
            <a:cs typeface="Times New Roman" panose="02020603050405020304" pitchFamily="18" charset="0"/>
          </a:endParaRPr>
        </a:p>
      </dgm:t>
    </dgm:pt>
    <dgm:pt modelId="{B8827561-4008-4ACE-BA21-42A3AC04CCB2}">
      <dgm:prSet phldrT="[Texto]" custT="1"/>
      <dgm:spPr/>
      <dgm:t>
        <a:bodyPr/>
        <a:lstStyle/>
        <a:p>
          <a:r>
            <a:rPr lang="es-ES" sz="1600" dirty="0" smtClean="0">
              <a:latin typeface="Arial" panose="020B0604020202020204" pitchFamily="34" charset="0"/>
              <a:cs typeface="Arial" panose="020B0604020202020204" pitchFamily="34" charset="0"/>
            </a:rPr>
            <a:t>Metodología  </a:t>
          </a:r>
          <a:endParaRPr lang="es-ES" sz="1600" dirty="0">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0D524633-344E-4B21-A774-D2C11EA69098}" type="parTrans" cxnId="{09454558-398E-479F-95D3-534CD25B9AFF}">
      <dgm:prSet/>
      <dgm:spPr/>
      <dgm:t>
        <a:bodyPr/>
        <a:lstStyle/>
        <a:p>
          <a:endParaRPr lang="es-ES">
            <a:solidFill>
              <a:schemeClr val="tx1"/>
            </a:solidFill>
            <a:latin typeface="Times New Roman" panose="02020603050405020304" pitchFamily="18" charset="0"/>
            <a:cs typeface="Times New Roman" panose="02020603050405020304" pitchFamily="18" charset="0"/>
          </a:endParaRPr>
        </a:p>
      </dgm:t>
    </dgm:pt>
    <dgm:pt modelId="{B7773EBE-97D8-4507-8EF0-37E606585952}" type="sibTrans" cxnId="{09454558-398E-479F-95D3-534CD25B9AFF}">
      <dgm:prSet/>
      <dgm:spPr/>
      <dgm:t>
        <a:bodyPr/>
        <a:lstStyle/>
        <a:p>
          <a:endParaRPr lang="es-ES">
            <a:solidFill>
              <a:schemeClr val="tx1"/>
            </a:solidFill>
            <a:latin typeface="Times New Roman" panose="02020603050405020304" pitchFamily="18" charset="0"/>
            <a:cs typeface="Times New Roman" panose="02020603050405020304" pitchFamily="18" charset="0"/>
          </a:endParaRPr>
        </a:p>
      </dgm:t>
    </dgm:pt>
    <dgm:pt modelId="{CD24183D-CADC-4A78-AE95-93CDC69CDE88}">
      <dgm:prSet phldrT="[Texto]" custT="1"/>
      <dgm:spPr/>
      <dgm:t>
        <a:bodyPr/>
        <a:lstStyle/>
        <a:p>
          <a:r>
            <a:rPr lang="es-ES" sz="1600" dirty="0" smtClean="0">
              <a:latin typeface="Arial" panose="020B0604020202020204" pitchFamily="34" charset="0"/>
              <a:cs typeface="Arial" panose="020B0604020202020204" pitchFamily="34" charset="0"/>
            </a:rPr>
            <a:t>Resultados </a:t>
          </a:r>
          <a:endParaRPr lang="es-ES" sz="1600" dirty="0">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A4072101-CDC5-4289-9CAD-799EB311C895}" type="parTrans" cxnId="{65BC7889-C2BF-48A8-A0D7-42EF901E579D}">
      <dgm:prSet/>
      <dgm:spPr/>
      <dgm:t>
        <a:bodyPr/>
        <a:lstStyle/>
        <a:p>
          <a:endParaRPr lang="es-ES">
            <a:solidFill>
              <a:schemeClr val="tx1"/>
            </a:solidFill>
            <a:latin typeface="Times New Roman" panose="02020603050405020304" pitchFamily="18" charset="0"/>
            <a:cs typeface="Times New Roman" panose="02020603050405020304" pitchFamily="18" charset="0"/>
          </a:endParaRPr>
        </a:p>
      </dgm:t>
    </dgm:pt>
    <dgm:pt modelId="{65FD6A14-D965-4995-98EC-A32916A4968B}" type="sibTrans" cxnId="{65BC7889-C2BF-48A8-A0D7-42EF901E579D}">
      <dgm:prSet/>
      <dgm:spPr/>
      <dgm:t>
        <a:bodyPr/>
        <a:lstStyle/>
        <a:p>
          <a:endParaRPr lang="es-ES">
            <a:solidFill>
              <a:schemeClr val="tx1"/>
            </a:solidFill>
            <a:latin typeface="Times New Roman" panose="02020603050405020304" pitchFamily="18" charset="0"/>
            <a:cs typeface="Times New Roman" panose="02020603050405020304" pitchFamily="18" charset="0"/>
          </a:endParaRPr>
        </a:p>
      </dgm:t>
    </dgm:pt>
    <dgm:pt modelId="{B51C0561-BF93-4DC9-BB4B-6D85321C37EE}">
      <dgm:prSet phldrT="[Texto]" custT="1"/>
      <dgm:spPr/>
      <dgm:t>
        <a:bodyPr/>
        <a:lstStyle/>
        <a:p>
          <a:r>
            <a:rPr lang="es-ES" sz="1600" dirty="0" smtClean="0">
              <a:latin typeface="Arial" panose="020B0604020202020204" pitchFamily="34" charset="0"/>
              <a:cs typeface="Arial" panose="020B0604020202020204" pitchFamily="34" charset="0"/>
            </a:rPr>
            <a:t>Conclusiones y Recomendaciones</a:t>
          </a:r>
          <a:endParaRPr lang="es-ES" sz="1600" dirty="0">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04E3E521-8742-4790-848B-65707C1E33EC}" type="parTrans" cxnId="{7B0306F4-4A16-4DEA-8D78-6C32B6AA0A4A}">
      <dgm:prSet/>
      <dgm:spPr/>
      <dgm:t>
        <a:bodyPr/>
        <a:lstStyle/>
        <a:p>
          <a:endParaRPr lang="es-ES">
            <a:solidFill>
              <a:schemeClr val="tx1"/>
            </a:solidFill>
            <a:latin typeface="Times New Roman" panose="02020603050405020304" pitchFamily="18" charset="0"/>
            <a:cs typeface="Times New Roman" panose="02020603050405020304" pitchFamily="18" charset="0"/>
          </a:endParaRPr>
        </a:p>
      </dgm:t>
    </dgm:pt>
    <dgm:pt modelId="{22814786-203A-4A7D-8EA2-4A7AE66CFDFA}" type="sibTrans" cxnId="{7B0306F4-4A16-4DEA-8D78-6C32B6AA0A4A}">
      <dgm:prSet/>
      <dgm:spPr/>
      <dgm:t>
        <a:bodyPr/>
        <a:lstStyle/>
        <a:p>
          <a:endParaRPr lang="es-ES">
            <a:solidFill>
              <a:schemeClr val="tx1"/>
            </a:solidFill>
            <a:latin typeface="Times New Roman" panose="02020603050405020304" pitchFamily="18" charset="0"/>
            <a:cs typeface="Times New Roman" panose="02020603050405020304" pitchFamily="18" charset="0"/>
          </a:endParaRPr>
        </a:p>
      </dgm:t>
    </dgm:pt>
    <dgm:pt modelId="{F9D79A1B-08C1-4329-B18B-B73DA7D941A3}" type="pres">
      <dgm:prSet presAssocID="{5CEA07D6-05DB-470E-984F-B80B3BFF959E}" presName="Name0" presStyleCnt="0">
        <dgm:presLayoutVars>
          <dgm:chMax val="7"/>
          <dgm:chPref val="7"/>
          <dgm:dir/>
        </dgm:presLayoutVars>
      </dgm:prSet>
      <dgm:spPr/>
    </dgm:pt>
    <dgm:pt modelId="{23C01926-84B0-49F5-9A34-286A33D6A8F9}" type="pres">
      <dgm:prSet presAssocID="{5CEA07D6-05DB-470E-984F-B80B3BFF959E}" presName="Name1" presStyleCnt="0"/>
      <dgm:spPr/>
    </dgm:pt>
    <dgm:pt modelId="{A5EF099D-5507-46CD-BC8C-1C56738CE3F5}" type="pres">
      <dgm:prSet presAssocID="{5CEA07D6-05DB-470E-984F-B80B3BFF959E}" presName="cycle" presStyleCnt="0"/>
      <dgm:spPr/>
    </dgm:pt>
    <dgm:pt modelId="{5279AA7B-56EB-4BD5-BB26-38D7A8B5F4FD}" type="pres">
      <dgm:prSet presAssocID="{5CEA07D6-05DB-470E-984F-B80B3BFF959E}" presName="srcNode" presStyleLbl="node1" presStyleIdx="0" presStyleCnt="7"/>
      <dgm:spPr/>
    </dgm:pt>
    <dgm:pt modelId="{4C520702-D8B3-46A9-A6D9-B5A7A96800CD}" type="pres">
      <dgm:prSet presAssocID="{5CEA07D6-05DB-470E-984F-B80B3BFF959E}" presName="conn" presStyleLbl="parChTrans1D2" presStyleIdx="0" presStyleCnt="1"/>
      <dgm:spPr/>
      <dgm:t>
        <a:bodyPr/>
        <a:lstStyle/>
        <a:p>
          <a:endParaRPr lang="es-ES"/>
        </a:p>
      </dgm:t>
    </dgm:pt>
    <dgm:pt modelId="{2B5C59FF-AE02-43B7-BD84-93DE2B7CA38D}" type="pres">
      <dgm:prSet presAssocID="{5CEA07D6-05DB-470E-984F-B80B3BFF959E}" presName="extraNode" presStyleLbl="node1" presStyleIdx="0" presStyleCnt="7"/>
      <dgm:spPr/>
    </dgm:pt>
    <dgm:pt modelId="{C1E0E066-A850-4713-8558-CA55AEB646FE}" type="pres">
      <dgm:prSet presAssocID="{5CEA07D6-05DB-470E-984F-B80B3BFF959E}" presName="dstNode" presStyleLbl="node1" presStyleIdx="0" presStyleCnt="7"/>
      <dgm:spPr/>
    </dgm:pt>
    <dgm:pt modelId="{C2D90728-452C-4417-B4D3-A9AF94E3FC50}" type="pres">
      <dgm:prSet presAssocID="{91423545-0311-4C90-9BE3-BFAB398D1683}" presName="text_1" presStyleLbl="node1" presStyleIdx="0" presStyleCnt="7">
        <dgm:presLayoutVars>
          <dgm:bulletEnabled val="1"/>
        </dgm:presLayoutVars>
      </dgm:prSet>
      <dgm:spPr/>
      <dgm:t>
        <a:bodyPr/>
        <a:lstStyle/>
        <a:p>
          <a:endParaRPr lang="es-ES"/>
        </a:p>
      </dgm:t>
    </dgm:pt>
    <dgm:pt modelId="{315FDD5A-6528-4E03-8E10-E56E38C43400}" type="pres">
      <dgm:prSet presAssocID="{91423545-0311-4C90-9BE3-BFAB398D1683}" presName="accent_1" presStyleCnt="0"/>
      <dgm:spPr/>
    </dgm:pt>
    <dgm:pt modelId="{B84173DA-B81C-4AE6-98DB-8ECA5AE991D5}" type="pres">
      <dgm:prSet presAssocID="{91423545-0311-4C90-9BE3-BFAB398D1683}" presName="accentRepeatNode" presStyleLbl="solidFgAcc1" presStyleIdx="0" presStyleCnt="7"/>
      <dgm:spPr/>
    </dgm:pt>
    <dgm:pt modelId="{899E34E6-71AD-4F06-A563-6A784018CBEA}" type="pres">
      <dgm:prSet presAssocID="{6F447C4D-8142-4438-93F1-93C8CCB5BC15}" presName="text_2" presStyleLbl="node1" presStyleIdx="1" presStyleCnt="7">
        <dgm:presLayoutVars>
          <dgm:bulletEnabled val="1"/>
        </dgm:presLayoutVars>
      </dgm:prSet>
      <dgm:spPr/>
      <dgm:t>
        <a:bodyPr/>
        <a:lstStyle/>
        <a:p>
          <a:endParaRPr lang="es-ES"/>
        </a:p>
      </dgm:t>
    </dgm:pt>
    <dgm:pt modelId="{AF13D064-18E8-4FF2-BAD2-2C910749CF79}" type="pres">
      <dgm:prSet presAssocID="{6F447C4D-8142-4438-93F1-93C8CCB5BC15}" presName="accent_2" presStyleCnt="0"/>
      <dgm:spPr/>
    </dgm:pt>
    <dgm:pt modelId="{8F9273B0-FD9F-4F9B-9361-F06518135FCC}" type="pres">
      <dgm:prSet presAssocID="{6F447C4D-8142-4438-93F1-93C8CCB5BC15}" presName="accentRepeatNode" presStyleLbl="solidFgAcc1" presStyleIdx="1" presStyleCnt="7"/>
      <dgm:spPr/>
    </dgm:pt>
    <dgm:pt modelId="{15DFB88E-FD7D-44AF-911C-8BF7FC515BA2}" type="pres">
      <dgm:prSet presAssocID="{946EDA9A-3B20-486C-8E88-0D8B8A1CDB78}" presName="text_3" presStyleLbl="node1" presStyleIdx="2" presStyleCnt="7">
        <dgm:presLayoutVars>
          <dgm:bulletEnabled val="1"/>
        </dgm:presLayoutVars>
      </dgm:prSet>
      <dgm:spPr/>
      <dgm:t>
        <a:bodyPr/>
        <a:lstStyle/>
        <a:p>
          <a:endParaRPr lang="es-ES"/>
        </a:p>
      </dgm:t>
    </dgm:pt>
    <dgm:pt modelId="{E63489F7-ACFC-476F-A93A-19C7B9451422}" type="pres">
      <dgm:prSet presAssocID="{946EDA9A-3B20-486C-8E88-0D8B8A1CDB78}" presName="accent_3" presStyleCnt="0"/>
      <dgm:spPr/>
    </dgm:pt>
    <dgm:pt modelId="{ED6E543F-E241-4969-8DC7-60C06D0833AB}" type="pres">
      <dgm:prSet presAssocID="{946EDA9A-3B20-486C-8E88-0D8B8A1CDB78}" presName="accentRepeatNode" presStyleLbl="solidFgAcc1" presStyleIdx="2" presStyleCnt="7"/>
      <dgm:spPr/>
    </dgm:pt>
    <dgm:pt modelId="{7E0B1FB4-18DC-46C6-AFB3-E03F4A0D2805}" type="pres">
      <dgm:prSet presAssocID="{DE66AC22-5919-4899-8BBC-B834D29864BC}" presName="text_4" presStyleLbl="node1" presStyleIdx="3" presStyleCnt="7">
        <dgm:presLayoutVars>
          <dgm:bulletEnabled val="1"/>
        </dgm:presLayoutVars>
      </dgm:prSet>
      <dgm:spPr/>
      <dgm:t>
        <a:bodyPr/>
        <a:lstStyle/>
        <a:p>
          <a:endParaRPr lang="es-ES"/>
        </a:p>
      </dgm:t>
    </dgm:pt>
    <dgm:pt modelId="{C936E4A0-6985-4221-A53C-A14C70E9DAB6}" type="pres">
      <dgm:prSet presAssocID="{DE66AC22-5919-4899-8BBC-B834D29864BC}" presName="accent_4" presStyleCnt="0"/>
      <dgm:spPr/>
    </dgm:pt>
    <dgm:pt modelId="{223812BB-1581-46C0-B877-0A7550934219}" type="pres">
      <dgm:prSet presAssocID="{DE66AC22-5919-4899-8BBC-B834D29864BC}" presName="accentRepeatNode" presStyleLbl="solidFgAcc1" presStyleIdx="3" presStyleCnt="7"/>
      <dgm:spPr/>
    </dgm:pt>
    <dgm:pt modelId="{9687CD45-7F27-4C72-A470-87D829E1B798}" type="pres">
      <dgm:prSet presAssocID="{B8827561-4008-4ACE-BA21-42A3AC04CCB2}" presName="text_5" presStyleLbl="node1" presStyleIdx="4" presStyleCnt="7">
        <dgm:presLayoutVars>
          <dgm:bulletEnabled val="1"/>
        </dgm:presLayoutVars>
      </dgm:prSet>
      <dgm:spPr/>
      <dgm:t>
        <a:bodyPr/>
        <a:lstStyle/>
        <a:p>
          <a:endParaRPr lang="es-ES"/>
        </a:p>
      </dgm:t>
    </dgm:pt>
    <dgm:pt modelId="{45D97221-9437-4C52-99C5-AA8CF96DE91C}" type="pres">
      <dgm:prSet presAssocID="{B8827561-4008-4ACE-BA21-42A3AC04CCB2}" presName="accent_5" presStyleCnt="0"/>
      <dgm:spPr/>
    </dgm:pt>
    <dgm:pt modelId="{52ADED42-E426-4C90-B2F2-C4301B2350FB}" type="pres">
      <dgm:prSet presAssocID="{B8827561-4008-4ACE-BA21-42A3AC04CCB2}" presName="accentRepeatNode" presStyleLbl="solidFgAcc1" presStyleIdx="4" presStyleCnt="7"/>
      <dgm:spPr/>
    </dgm:pt>
    <dgm:pt modelId="{E26C52A2-0D26-42D3-90BA-B50FBC205E4A}" type="pres">
      <dgm:prSet presAssocID="{CD24183D-CADC-4A78-AE95-93CDC69CDE88}" presName="text_6" presStyleLbl="node1" presStyleIdx="5" presStyleCnt="7">
        <dgm:presLayoutVars>
          <dgm:bulletEnabled val="1"/>
        </dgm:presLayoutVars>
      </dgm:prSet>
      <dgm:spPr/>
      <dgm:t>
        <a:bodyPr/>
        <a:lstStyle/>
        <a:p>
          <a:endParaRPr lang="es-ES"/>
        </a:p>
      </dgm:t>
    </dgm:pt>
    <dgm:pt modelId="{E7A54558-F7DA-4F58-900E-B7B87E41DEE4}" type="pres">
      <dgm:prSet presAssocID="{CD24183D-CADC-4A78-AE95-93CDC69CDE88}" presName="accent_6" presStyleCnt="0"/>
      <dgm:spPr/>
    </dgm:pt>
    <dgm:pt modelId="{4314B357-9BC2-4E63-A7D7-A65690752D61}" type="pres">
      <dgm:prSet presAssocID="{CD24183D-CADC-4A78-AE95-93CDC69CDE88}" presName="accentRepeatNode" presStyleLbl="solidFgAcc1" presStyleIdx="5" presStyleCnt="7"/>
      <dgm:spPr/>
    </dgm:pt>
    <dgm:pt modelId="{F087A961-18CE-452A-9ABF-B2A67C750805}" type="pres">
      <dgm:prSet presAssocID="{B51C0561-BF93-4DC9-BB4B-6D85321C37EE}" presName="text_7" presStyleLbl="node1" presStyleIdx="6" presStyleCnt="7">
        <dgm:presLayoutVars>
          <dgm:bulletEnabled val="1"/>
        </dgm:presLayoutVars>
      </dgm:prSet>
      <dgm:spPr/>
      <dgm:t>
        <a:bodyPr/>
        <a:lstStyle/>
        <a:p>
          <a:endParaRPr lang="es-ES"/>
        </a:p>
      </dgm:t>
    </dgm:pt>
    <dgm:pt modelId="{F0C198A2-9EEB-4B55-BE9C-4BF09EC143FA}" type="pres">
      <dgm:prSet presAssocID="{B51C0561-BF93-4DC9-BB4B-6D85321C37EE}" presName="accent_7" presStyleCnt="0"/>
      <dgm:spPr/>
    </dgm:pt>
    <dgm:pt modelId="{AB71EE56-9240-45FD-A178-C8D856E2ACF8}" type="pres">
      <dgm:prSet presAssocID="{B51C0561-BF93-4DC9-BB4B-6D85321C37EE}" presName="accentRepeatNode" presStyleLbl="solidFgAcc1" presStyleIdx="6" presStyleCnt="7"/>
      <dgm:spPr/>
    </dgm:pt>
  </dgm:ptLst>
  <dgm:cxnLst>
    <dgm:cxn modelId="{65BC7889-C2BF-48A8-A0D7-42EF901E579D}" srcId="{5CEA07D6-05DB-470E-984F-B80B3BFF959E}" destId="{CD24183D-CADC-4A78-AE95-93CDC69CDE88}" srcOrd="5" destOrd="0" parTransId="{A4072101-CDC5-4289-9CAD-799EB311C895}" sibTransId="{65FD6A14-D965-4995-98EC-A32916A4968B}"/>
    <dgm:cxn modelId="{3E3C98CF-48BD-4D2E-821A-2B87CB0D1237}" type="presOf" srcId="{946EDA9A-3B20-486C-8E88-0D8B8A1CDB78}" destId="{15DFB88E-FD7D-44AF-911C-8BF7FC515BA2}" srcOrd="0" destOrd="0" presId="urn:microsoft.com/office/officeart/2008/layout/VerticalCurvedList"/>
    <dgm:cxn modelId="{09454558-398E-479F-95D3-534CD25B9AFF}" srcId="{5CEA07D6-05DB-470E-984F-B80B3BFF959E}" destId="{B8827561-4008-4ACE-BA21-42A3AC04CCB2}" srcOrd="4" destOrd="0" parTransId="{0D524633-344E-4B21-A774-D2C11EA69098}" sibTransId="{B7773EBE-97D8-4507-8EF0-37E606585952}"/>
    <dgm:cxn modelId="{107A0742-C0FA-4B7C-9AC1-EABC38704A88}" type="presOf" srcId="{6F447C4D-8142-4438-93F1-93C8CCB5BC15}" destId="{899E34E6-71AD-4F06-A563-6A784018CBEA}" srcOrd="0" destOrd="0" presId="urn:microsoft.com/office/officeart/2008/layout/VerticalCurvedList"/>
    <dgm:cxn modelId="{9ECFC74E-36CD-4B3E-ADC2-F3411501111F}" srcId="{5CEA07D6-05DB-470E-984F-B80B3BFF959E}" destId="{91423545-0311-4C90-9BE3-BFAB398D1683}" srcOrd="0" destOrd="0" parTransId="{3DF8DFAA-84C4-4804-B3B2-204E32A1CCC0}" sibTransId="{32092F0D-F29A-412E-B429-4976281EA4EA}"/>
    <dgm:cxn modelId="{D6857B25-FFB8-4324-B16D-66B4BC44AE54}" srcId="{5CEA07D6-05DB-470E-984F-B80B3BFF959E}" destId="{DE66AC22-5919-4899-8BBC-B834D29864BC}" srcOrd="3" destOrd="0" parTransId="{FADF5382-2A71-461B-8B1D-619271AC16BF}" sibTransId="{933E69AC-4E50-4142-AEC9-866B1B9818CB}"/>
    <dgm:cxn modelId="{BA5108EA-8E05-4FBC-86F4-084C4CCC8896}" type="presOf" srcId="{32092F0D-F29A-412E-B429-4976281EA4EA}" destId="{4C520702-D8B3-46A9-A6D9-B5A7A96800CD}" srcOrd="0" destOrd="0" presId="urn:microsoft.com/office/officeart/2008/layout/VerticalCurvedList"/>
    <dgm:cxn modelId="{8C362906-472D-4125-AAB0-56708B9402FF}" srcId="{5CEA07D6-05DB-470E-984F-B80B3BFF959E}" destId="{6F447C4D-8142-4438-93F1-93C8CCB5BC15}" srcOrd="1" destOrd="0" parTransId="{0817958C-974C-458C-BAA7-456AD808440E}" sibTransId="{C428BAF5-F360-4E93-9858-91AC6BBEC54E}"/>
    <dgm:cxn modelId="{D72EBD27-4613-4032-95AF-8C1B95928B71}" type="presOf" srcId="{5CEA07D6-05DB-470E-984F-B80B3BFF959E}" destId="{F9D79A1B-08C1-4329-B18B-B73DA7D941A3}" srcOrd="0" destOrd="0" presId="urn:microsoft.com/office/officeart/2008/layout/VerticalCurvedList"/>
    <dgm:cxn modelId="{AB207EA1-43F1-4221-8DAF-1279B7EA25F8}" type="presOf" srcId="{91423545-0311-4C90-9BE3-BFAB398D1683}" destId="{C2D90728-452C-4417-B4D3-A9AF94E3FC50}" srcOrd="0" destOrd="0" presId="urn:microsoft.com/office/officeart/2008/layout/VerticalCurvedList"/>
    <dgm:cxn modelId="{7B0306F4-4A16-4DEA-8D78-6C32B6AA0A4A}" srcId="{5CEA07D6-05DB-470E-984F-B80B3BFF959E}" destId="{B51C0561-BF93-4DC9-BB4B-6D85321C37EE}" srcOrd="6" destOrd="0" parTransId="{04E3E521-8742-4790-848B-65707C1E33EC}" sibTransId="{22814786-203A-4A7D-8EA2-4A7AE66CFDFA}"/>
    <dgm:cxn modelId="{72932A89-416D-48A7-AD51-F2F253CCC16F}" type="presOf" srcId="{B51C0561-BF93-4DC9-BB4B-6D85321C37EE}" destId="{F087A961-18CE-452A-9ABF-B2A67C750805}" srcOrd="0" destOrd="0" presId="urn:microsoft.com/office/officeart/2008/layout/VerticalCurvedList"/>
    <dgm:cxn modelId="{3D7A7395-4156-4E2C-A298-28F60A7F122A}" type="presOf" srcId="{CD24183D-CADC-4A78-AE95-93CDC69CDE88}" destId="{E26C52A2-0D26-42D3-90BA-B50FBC205E4A}" srcOrd="0" destOrd="0" presId="urn:microsoft.com/office/officeart/2008/layout/VerticalCurvedList"/>
    <dgm:cxn modelId="{8AE11CB5-37FF-48C6-8580-C682438CDC09}" type="presOf" srcId="{DE66AC22-5919-4899-8BBC-B834D29864BC}" destId="{7E0B1FB4-18DC-46C6-AFB3-E03F4A0D2805}" srcOrd="0" destOrd="0" presId="urn:microsoft.com/office/officeart/2008/layout/VerticalCurvedList"/>
    <dgm:cxn modelId="{5D3387D7-1AF0-4B04-9D99-13034FFF6427}" type="presOf" srcId="{B8827561-4008-4ACE-BA21-42A3AC04CCB2}" destId="{9687CD45-7F27-4C72-A470-87D829E1B798}" srcOrd="0" destOrd="0" presId="urn:microsoft.com/office/officeart/2008/layout/VerticalCurvedList"/>
    <dgm:cxn modelId="{6DBE04B0-9A2B-4847-8F53-82B9AE8FDD42}" srcId="{5CEA07D6-05DB-470E-984F-B80B3BFF959E}" destId="{946EDA9A-3B20-486C-8E88-0D8B8A1CDB78}" srcOrd="2" destOrd="0" parTransId="{8A15A348-CFD3-44F5-B1AA-E893F880F4B5}" sibTransId="{5EA610E2-06FD-4EB4-94EA-479AFE3BDC72}"/>
    <dgm:cxn modelId="{DB8AC9E1-C9DD-4E65-875D-8A14035CC250}" type="presParOf" srcId="{F9D79A1B-08C1-4329-B18B-B73DA7D941A3}" destId="{23C01926-84B0-49F5-9A34-286A33D6A8F9}" srcOrd="0" destOrd="0" presId="urn:microsoft.com/office/officeart/2008/layout/VerticalCurvedList"/>
    <dgm:cxn modelId="{0166187D-75E9-46C1-9D87-C2F5B83DBFAE}" type="presParOf" srcId="{23C01926-84B0-49F5-9A34-286A33D6A8F9}" destId="{A5EF099D-5507-46CD-BC8C-1C56738CE3F5}" srcOrd="0" destOrd="0" presId="urn:microsoft.com/office/officeart/2008/layout/VerticalCurvedList"/>
    <dgm:cxn modelId="{1F67BBB8-191B-45E7-BF3D-D53A28E05507}" type="presParOf" srcId="{A5EF099D-5507-46CD-BC8C-1C56738CE3F5}" destId="{5279AA7B-56EB-4BD5-BB26-38D7A8B5F4FD}" srcOrd="0" destOrd="0" presId="urn:microsoft.com/office/officeart/2008/layout/VerticalCurvedList"/>
    <dgm:cxn modelId="{1F2EED9F-4C99-4AA3-933F-CEFE3E70038F}" type="presParOf" srcId="{A5EF099D-5507-46CD-BC8C-1C56738CE3F5}" destId="{4C520702-D8B3-46A9-A6D9-B5A7A96800CD}" srcOrd="1" destOrd="0" presId="urn:microsoft.com/office/officeart/2008/layout/VerticalCurvedList"/>
    <dgm:cxn modelId="{78FA458B-DA4A-49C6-A115-A7E10A2FB3C9}" type="presParOf" srcId="{A5EF099D-5507-46CD-BC8C-1C56738CE3F5}" destId="{2B5C59FF-AE02-43B7-BD84-93DE2B7CA38D}" srcOrd="2" destOrd="0" presId="urn:microsoft.com/office/officeart/2008/layout/VerticalCurvedList"/>
    <dgm:cxn modelId="{9FEA2FD8-A224-4F53-8811-5497C388FB38}" type="presParOf" srcId="{A5EF099D-5507-46CD-BC8C-1C56738CE3F5}" destId="{C1E0E066-A850-4713-8558-CA55AEB646FE}" srcOrd="3" destOrd="0" presId="urn:microsoft.com/office/officeart/2008/layout/VerticalCurvedList"/>
    <dgm:cxn modelId="{DD1D0EDF-2639-440E-832E-CD152483B893}" type="presParOf" srcId="{23C01926-84B0-49F5-9A34-286A33D6A8F9}" destId="{C2D90728-452C-4417-B4D3-A9AF94E3FC50}" srcOrd="1" destOrd="0" presId="urn:microsoft.com/office/officeart/2008/layout/VerticalCurvedList"/>
    <dgm:cxn modelId="{5F780B6A-8810-45C5-92D1-DC79C41199FC}" type="presParOf" srcId="{23C01926-84B0-49F5-9A34-286A33D6A8F9}" destId="{315FDD5A-6528-4E03-8E10-E56E38C43400}" srcOrd="2" destOrd="0" presId="urn:microsoft.com/office/officeart/2008/layout/VerticalCurvedList"/>
    <dgm:cxn modelId="{38650A01-3D83-40A6-8476-ABD2DC9313E8}" type="presParOf" srcId="{315FDD5A-6528-4E03-8E10-E56E38C43400}" destId="{B84173DA-B81C-4AE6-98DB-8ECA5AE991D5}" srcOrd="0" destOrd="0" presId="urn:microsoft.com/office/officeart/2008/layout/VerticalCurvedList"/>
    <dgm:cxn modelId="{53FEB612-C51C-4D2F-B9DA-573CE4D69597}" type="presParOf" srcId="{23C01926-84B0-49F5-9A34-286A33D6A8F9}" destId="{899E34E6-71AD-4F06-A563-6A784018CBEA}" srcOrd="3" destOrd="0" presId="urn:microsoft.com/office/officeart/2008/layout/VerticalCurvedList"/>
    <dgm:cxn modelId="{12636FE8-EFA7-4E58-90A4-B920FC474E96}" type="presParOf" srcId="{23C01926-84B0-49F5-9A34-286A33D6A8F9}" destId="{AF13D064-18E8-4FF2-BAD2-2C910749CF79}" srcOrd="4" destOrd="0" presId="urn:microsoft.com/office/officeart/2008/layout/VerticalCurvedList"/>
    <dgm:cxn modelId="{B9695375-01BF-4BE0-91A1-BCCDE8994C3B}" type="presParOf" srcId="{AF13D064-18E8-4FF2-BAD2-2C910749CF79}" destId="{8F9273B0-FD9F-4F9B-9361-F06518135FCC}" srcOrd="0" destOrd="0" presId="urn:microsoft.com/office/officeart/2008/layout/VerticalCurvedList"/>
    <dgm:cxn modelId="{FD99715E-B0E7-472F-9177-5E69CF2575EE}" type="presParOf" srcId="{23C01926-84B0-49F5-9A34-286A33D6A8F9}" destId="{15DFB88E-FD7D-44AF-911C-8BF7FC515BA2}" srcOrd="5" destOrd="0" presId="urn:microsoft.com/office/officeart/2008/layout/VerticalCurvedList"/>
    <dgm:cxn modelId="{E95DF705-BE14-4855-B760-6217AC406CDA}" type="presParOf" srcId="{23C01926-84B0-49F5-9A34-286A33D6A8F9}" destId="{E63489F7-ACFC-476F-A93A-19C7B9451422}" srcOrd="6" destOrd="0" presId="urn:microsoft.com/office/officeart/2008/layout/VerticalCurvedList"/>
    <dgm:cxn modelId="{143EA322-305F-4F3E-810C-E7FEDFA8E727}" type="presParOf" srcId="{E63489F7-ACFC-476F-A93A-19C7B9451422}" destId="{ED6E543F-E241-4969-8DC7-60C06D0833AB}" srcOrd="0" destOrd="0" presId="urn:microsoft.com/office/officeart/2008/layout/VerticalCurvedList"/>
    <dgm:cxn modelId="{288274F4-D354-4767-A44B-319672100BF9}" type="presParOf" srcId="{23C01926-84B0-49F5-9A34-286A33D6A8F9}" destId="{7E0B1FB4-18DC-46C6-AFB3-E03F4A0D2805}" srcOrd="7" destOrd="0" presId="urn:microsoft.com/office/officeart/2008/layout/VerticalCurvedList"/>
    <dgm:cxn modelId="{BE22B9D1-21E5-4751-8221-9A13BC4BE3C4}" type="presParOf" srcId="{23C01926-84B0-49F5-9A34-286A33D6A8F9}" destId="{C936E4A0-6985-4221-A53C-A14C70E9DAB6}" srcOrd="8" destOrd="0" presId="urn:microsoft.com/office/officeart/2008/layout/VerticalCurvedList"/>
    <dgm:cxn modelId="{777C4358-A71D-47D1-AE08-B5E070F481AF}" type="presParOf" srcId="{C936E4A0-6985-4221-A53C-A14C70E9DAB6}" destId="{223812BB-1581-46C0-B877-0A7550934219}" srcOrd="0" destOrd="0" presId="urn:microsoft.com/office/officeart/2008/layout/VerticalCurvedList"/>
    <dgm:cxn modelId="{8B7D01DF-199D-4092-BC4E-544F80D019F7}" type="presParOf" srcId="{23C01926-84B0-49F5-9A34-286A33D6A8F9}" destId="{9687CD45-7F27-4C72-A470-87D829E1B798}" srcOrd="9" destOrd="0" presId="urn:microsoft.com/office/officeart/2008/layout/VerticalCurvedList"/>
    <dgm:cxn modelId="{9B9E15C4-27A5-40A0-B736-6CB74C81D2C8}" type="presParOf" srcId="{23C01926-84B0-49F5-9A34-286A33D6A8F9}" destId="{45D97221-9437-4C52-99C5-AA8CF96DE91C}" srcOrd="10" destOrd="0" presId="urn:microsoft.com/office/officeart/2008/layout/VerticalCurvedList"/>
    <dgm:cxn modelId="{56F878CD-9391-4C28-9CA2-36A026F39CBB}" type="presParOf" srcId="{45D97221-9437-4C52-99C5-AA8CF96DE91C}" destId="{52ADED42-E426-4C90-B2F2-C4301B2350FB}" srcOrd="0" destOrd="0" presId="urn:microsoft.com/office/officeart/2008/layout/VerticalCurvedList"/>
    <dgm:cxn modelId="{AD91DDB8-CDCD-436F-ABAF-FA1F743D2E4B}" type="presParOf" srcId="{23C01926-84B0-49F5-9A34-286A33D6A8F9}" destId="{E26C52A2-0D26-42D3-90BA-B50FBC205E4A}" srcOrd="11" destOrd="0" presId="urn:microsoft.com/office/officeart/2008/layout/VerticalCurvedList"/>
    <dgm:cxn modelId="{75FF46A0-F7AD-486F-80C9-2A3B3D3437A0}" type="presParOf" srcId="{23C01926-84B0-49F5-9A34-286A33D6A8F9}" destId="{E7A54558-F7DA-4F58-900E-B7B87E41DEE4}" srcOrd="12" destOrd="0" presId="urn:microsoft.com/office/officeart/2008/layout/VerticalCurvedList"/>
    <dgm:cxn modelId="{2CB71A3D-61FB-4573-ABCD-DC7D4A98E4C0}" type="presParOf" srcId="{E7A54558-F7DA-4F58-900E-B7B87E41DEE4}" destId="{4314B357-9BC2-4E63-A7D7-A65690752D61}" srcOrd="0" destOrd="0" presId="urn:microsoft.com/office/officeart/2008/layout/VerticalCurvedList"/>
    <dgm:cxn modelId="{05A11E8D-0337-4BD8-A409-395EF3DF6B58}" type="presParOf" srcId="{23C01926-84B0-49F5-9A34-286A33D6A8F9}" destId="{F087A961-18CE-452A-9ABF-B2A67C750805}" srcOrd="13" destOrd="0" presId="urn:microsoft.com/office/officeart/2008/layout/VerticalCurvedList"/>
    <dgm:cxn modelId="{91916969-C19E-45DD-A63E-477AD5E65257}" type="presParOf" srcId="{23C01926-84B0-49F5-9A34-286A33D6A8F9}" destId="{F0C198A2-9EEB-4B55-BE9C-4BF09EC143FA}" srcOrd="14" destOrd="0" presId="urn:microsoft.com/office/officeart/2008/layout/VerticalCurvedList"/>
    <dgm:cxn modelId="{D6CEA266-32F9-4447-AF70-D8345D2954E7}" type="presParOf" srcId="{F0C198A2-9EEB-4B55-BE9C-4BF09EC143FA}" destId="{AB71EE56-9240-45FD-A178-C8D856E2ACF8}"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F02AECD-CC33-485C-B6AC-D14ABE830406}"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s-ES"/>
        </a:p>
      </dgm:t>
    </dgm:pt>
    <dgm:pt modelId="{1B650319-43BE-40A9-BF47-173C4DC36C55}">
      <dgm:prSet phldrT="[Texto]"/>
      <dgm:spPr/>
      <dgm:t>
        <a:bodyPr/>
        <a:lstStyle/>
        <a:p>
          <a:r>
            <a:rPr lang="es-ES" dirty="0" smtClean="0">
              <a:latin typeface="Arial" panose="020B0604020202020204" pitchFamily="34" charset="0"/>
              <a:cs typeface="Arial" panose="020B0604020202020204" pitchFamily="34" charset="0"/>
            </a:rPr>
            <a:t>Factores abióticos </a:t>
          </a:r>
          <a:endParaRPr lang="es-ES" dirty="0">
            <a:latin typeface="Arial" panose="020B0604020202020204" pitchFamily="34" charset="0"/>
            <a:cs typeface="Arial" panose="020B0604020202020204" pitchFamily="34" charset="0"/>
          </a:endParaRPr>
        </a:p>
      </dgm:t>
    </dgm:pt>
    <dgm:pt modelId="{F6A34655-8BAF-4FA5-A0D8-1698313A8B2C}" type="parTrans" cxnId="{2C8400FB-73F0-4287-8B98-F3A5CAE04109}">
      <dgm:prSet/>
      <dgm:spPr/>
      <dgm:t>
        <a:bodyPr/>
        <a:lstStyle/>
        <a:p>
          <a:endParaRPr lang="es-ES"/>
        </a:p>
      </dgm:t>
    </dgm:pt>
    <dgm:pt modelId="{E2AF5892-28D8-4D18-BAEE-F2D92AD88E73}" type="sibTrans" cxnId="{2C8400FB-73F0-4287-8B98-F3A5CAE04109}">
      <dgm:prSet/>
      <dgm:spPr/>
      <dgm:t>
        <a:bodyPr/>
        <a:lstStyle/>
        <a:p>
          <a:endParaRPr lang="es-ES"/>
        </a:p>
      </dgm:t>
    </dgm:pt>
    <dgm:pt modelId="{E1E848EF-FC96-4372-A720-A9E75FC01B71}">
      <dgm:prSet phldrT="[Texto]"/>
      <dgm:spPr/>
      <dgm:t>
        <a:bodyPr/>
        <a:lstStyle/>
        <a:p>
          <a:r>
            <a:rPr lang="es-ES" dirty="0" smtClean="0">
              <a:latin typeface="Arial" panose="020B0604020202020204" pitchFamily="34" charset="0"/>
              <a:cs typeface="Arial" panose="020B0604020202020204" pitchFamily="34" charset="0"/>
            </a:rPr>
            <a:t>Factores bióticos </a:t>
          </a:r>
          <a:endParaRPr lang="es-ES" dirty="0">
            <a:latin typeface="Arial" panose="020B0604020202020204" pitchFamily="34" charset="0"/>
            <a:cs typeface="Arial" panose="020B0604020202020204" pitchFamily="34" charset="0"/>
          </a:endParaRPr>
        </a:p>
      </dgm:t>
    </dgm:pt>
    <dgm:pt modelId="{CD488726-8A77-493A-87E3-435B8C8AF425}" type="parTrans" cxnId="{B66956AA-9512-466B-A154-B4E127751B3F}">
      <dgm:prSet/>
      <dgm:spPr/>
      <dgm:t>
        <a:bodyPr/>
        <a:lstStyle/>
        <a:p>
          <a:endParaRPr lang="es-ES"/>
        </a:p>
      </dgm:t>
    </dgm:pt>
    <dgm:pt modelId="{9397B0A1-CAD4-4292-AFC2-30B0A9769B89}" type="sibTrans" cxnId="{B66956AA-9512-466B-A154-B4E127751B3F}">
      <dgm:prSet/>
      <dgm:spPr/>
      <dgm:t>
        <a:bodyPr/>
        <a:lstStyle/>
        <a:p>
          <a:endParaRPr lang="es-ES"/>
        </a:p>
      </dgm:t>
    </dgm:pt>
    <dgm:pt modelId="{8D526622-1561-4E6D-A64A-220099A7F52D}">
      <dgm:prSet phldrT="[Texto]"/>
      <dgm:spPr/>
      <dgm:t>
        <a:bodyPr/>
        <a:lstStyle/>
        <a:p>
          <a:r>
            <a:rPr lang="es-ES" dirty="0" smtClean="0">
              <a:latin typeface="Arial" panose="020B0604020202020204" pitchFamily="34" charset="0"/>
              <a:cs typeface="Arial" panose="020B0604020202020204" pitchFamily="34" charset="0"/>
            </a:rPr>
            <a:t>Interacciones</a:t>
          </a:r>
          <a:r>
            <a:rPr lang="es-ES" dirty="0" smtClean="0"/>
            <a:t> </a:t>
          </a:r>
          <a:endParaRPr lang="es-ES" dirty="0"/>
        </a:p>
      </dgm:t>
    </dgm:pt>
    <dgm:pt modelId="{AD8CBAC9-860D-4CAB-BAB9-E526C9682BBC}" type="parTrans" cxnId="{07C927C4-B729-4A4D-A276-6FC93FAA936C}">
      <dgm:prSet/>
      <dgm:spPr/>
      <dgm:t>
        <a:bodyPr/>
        <a:lstStyle/>
        <a:p>
          <a:endParaRPr lang="es-ES"/>
        </a:p>
      </dgm:t>
    </dgm:pt>
    <dgm:pt modelId="{71E2D2A5-9116-47EF-9AB0-A67200B0447A}" type="sibTrans" cxnId="{07C927C4-B729-4A4D-A276-6FC93FAA936C}">
      <dgm:prSet/>
      <dgm:spPr/>
      <dgm:t>
        <a:bodyPr/>
        <a:lstStyle/>
        <a:p>
          <a:endParaRPr lang="es-ES"/>
        </a:p>
      </dgm:t>
    </dgm:pt>
    <dgm:pt modelId="{E7136D02-A6E3-4FD7-AEDC-1D20FDC99790}">
      <dgm:prSet phldrT="[Texto]"/>
      <dgm:spPr/>
      <dgm:t>
        <a:bodyPr/>
        <a:lstStyle/>
        <a:p>
          <a:r>
            <a:rPr lang="es-ES" dirty="0" smtClean="0">
              <a:latin typeface="Arial" panose="020B0604020202020204" pitchFamily="34" charset="0"/>
              <a:cs typeface="Arial" panose="020B0604020202020204" pitchFamily="34" charset="0"/>
            </a:rPr>
            <a:t>“Nicho ecológico” </a:t>
          </a:r>
          <a:endParaRPr lang="es-ES" dirty="0">
            <a:latin typeface="Arial" panose="020B0604020202020204" pitchFamily="34" charset="0"/>
            <a:cs typeface="Arial" panose="020B0604020202020204" pitchFamily="34" charset="0"/>
          </a:endParaRPr>
        </a:p>
      </dgm:t>
    </dgm:pt>
    <dgm:pt modelId="{539D56FD-AF60-4F6C-A145-298AE8074A5E}" type="parTrans" cxnId="{8D8F3F73-2CB8-4FCA-90AB-C0237B36A036}">
      <dgm:prSet/>
      <dgm:spPr/>
      <dgm:t>
        <a:bodyPr/>
        <a:lstStyle/>
        <a:p>
          <a:endParaRPr lang="es-ES"/>
        </a:p>
      </dgm:t>
    </dgm:pt>
    <dgm:pt modelId="{1E18A5D7-790F-42F1-AF87-D38535CF1E68}" type="sibTrans" cxnId="{8D8F3F73-2CB8-4FCA-90AB-C0237B36A036}">
      <dgm:prSet/>
      <dgm:spPr/>
      <dgm:t>
        <a:bodyPr/>
        <a:lstStyle/>
        <a:p>
          <a:endParaRPr lang="es-ES"/>
        </a:p>
      </dgm:t>
    </dgm:pt>
    <dgm:pt modelId="{DA3AEA46-DF48-4082-BB41-9C6B960E0473}">
      <dgm:prSet phldrT="[Texto]"/>
      <dgm:spPr/>
      <dgm:t>
        <a:bodyPr/>
        <a:lstStyle/>
        <a:p>
          <a:r>
            <a:rPr lang="es-ES" dirty="0" smtClean="0">
              <a:latin typeface="Arial" panose="020B0604020202020204" pitchFamily="34" charset="0"/>
              <a:cs typeface="Arial" panose="020B0604020202020204" pitchFamily="34" charset="0"/>
            </a:rPr>
            <a:t>Espacio geográfico </a:t>
          </a:r>
          <a:endParaRPr lang="es-ES" dirty="0">
            <a:latin typeface="Arial" panose="020B0604020202020204" pitchFamily="34" charset="0"/>
            <a:cs typeface="Arial" panose="020B0604020202020204" pitchFamily="34" charset="0"/>
          </a:endParaRPr>
        </a:p>
      </dgm:t>
    </dgm:pt>
    <dgm:pt modelId="{8B080DB2-A0DF-441A-AD1B-BE4BDDC80712}" type="parTrans" cxnId="{4162E262-0D64-4051-B5E6-E89EBA27466A}">
      <dgm:prSet/>
      <dgm:spPr/>
      <dgm:t>
        <a:bodyPr/>
        <a:lstStyle/>
        <a:p>
          <a:endParaRPr lang="es-ES"/>
        </a:p>
      </dgm:t>
    </dgm:pt>
    <dgm:pt modelId="{8664E8D1-7137-4269-8DB9-F2014407F495}" type="sibTrans" cxnId="{4162E262-0D64-4051-B5E6-E89EBA27466A}">
      <dgm:prSet/>
      <dgm:spPr/>
      <dgm:t>
        <a:bodyPr/>
        <a:lstStyle/>
        <a:p>
          <a:endParaRPr lang="es-ES"/>
        </a:p>
      </dgm:t>
    </dgm:pt>
    <dgm:pt modelId="{7C8CC96F-B301-40E5-B59E-76E923C26954}" type="pres">
      <dgm:prSet presAssocID="{DF02AECD-CC33-485C-B6AC-D14ABE830406}" presName="diagram" presStyleCnt="0">
        <dgm:presLayoutVars>
          <dgm:dir/>
          <dgm:resizeHandles val="exact"/>
        </dgm:presLayoutVars>
      </dgm:prSet>
      <dgm:spPr/>
    </dgm:pt>
    <dgm:pt modelId="{0688EC8C-BCFD-42FC-AB0B-59018CE911F1}" type="pres">
      <dgm:prSet presAssocID="{DA3AEA46-DF48-4082-BB41-9C6B960E0473}" presName="node" presStyleLbl="node1" presStyleIdx="0" presStyleCnt="5">
        <dgm:presLayoutVars>
          <dgm:bulletEnabled val="1"/>
        </dgm:presLayoutVars>
      </dgm:prSet>
      <dgm:spPr/>
      <dgm:t>
        <a:bodyPr/>
        <a:lstStyle/>
        <a:p>
          <a:endParaRPr lang="es-ES"/>
        </a:p>
      </dgm:t>
    </dgm:pt>
    <dgm:pt modelId="{AC5BFF4C-DE3B-4674-B627-96A0517CB840}" type="pres">
      <dgm:prSet presAssocID="{8664E8D1-7137-4269-8DB9-F2014407F495}" presName="sibTrans" presStyleLbl="sibTrans2D1" presStyleIdx="0" presStyleCnt="4"/>
      <dgm:spPr/>
    </dgm:pt>
    <dgm:pt modelId="{D0B1EBBB-274C-4D34-B17C-3D9D4AD74584}" type="pres">
      <dgm:prSet presAssocID="{8664E8D1-7137-4269-8DB9-F2014407F495}" presName="connectorText" presStyleLbl="sibTrans2D1" presStyleIdx="0" presStyleCnt="4"/>
      <dgm:spPr/>
    </dgm:pt>
    <dgm:pt modelId="{94834CA7-AAD0-4477-8660-CB5A4740496F}" type="pres">
      <dgm:prSet presAssocID="{1B650319-43BE-40A9-BF47-173C4DC36C55}" presName="node" presStyleLbl="node1" presStyleIdx="1" presStyleCnt="5">
        <dgm:presLayoutVars>
          <dgm:bulletEnabled val="1"/>
        </dgm:presLayoutVars>
      </dgm:prSet>
      <dgm:spPr/>
      <dgm:t>
        <a:bodyPr/>
        <a:lstStyle/>
        <a:p>
          <a:endParaRPr lang="es-ES"/>
        </a:p>
      </dgm:t>
    </dgm:pt>
    <dgm:pt modelId="{22287363-56F5-416D-B95F-EB217DE95DD5}" type="pres">
      <dgm:prSet presAssocID="{E2AF5892-28D8-4D18-BAEE-F2D92AD88E73}" presName="sibTrans" presStyleLbl="sibTrans2D1" presStyleIdx="1" presStyleCnt="4"/>
      <dgm:spPr/>
    </dgm:pt>
    <dgm:pt modelId="{C5C4A8ED-F0EA-4B39-B24D-98FC91233714}" type="pres">
      <dgm:prSet presAssocID="{E2AF5892-28D8-4D18-BAEE-F2D92AD88E73}" presName="connectorText" presStyleLbl="sibTrans2D1" presStyleIdx="1" presStyleCnt="4"/>
      <dgm:spPr/>
    </dgm:pt>
    <dgm:pt modelId="{D4BE4E03-AB04-47B7-AB04-2D45B2673924}" type="pres">
      <dgm:prSet presAssocID="{E1E848EF-FC96-4372-A720-A9E75FC01B71}" presName="node" presStyleLbl="node1" presStyleIdx="2" presStyleCnt="5">
        <dgm:presLayoutVars>
          <dgm:bulletEnabled val="1"/>
        </dgm:presLayoutVars>
      </dgm:prSet>
      <dgm:spPr/>
      <dgm:t>
        <a:bodyPr/>
        <a:lstStyle/>
        <a:p>
          <a:endParaRPr lang="es-ES"/>
        </a:p>
      </dgm:t>
    </dgm:pt>
    <dgm:pt modelId="{8931BA4E-CDF2-4354-BA8D-7072E2E8D094}" type="pres">
      <dgm:prSet presAssocID="{9397B0A1-CAD4-4292-AFC2-30B0A9769B89}" presName="sibTrans" presStyleLbl="sibTrans2D1" presStyleIdx="2" presStyleCnt="4"/>
      <dgm:spPr/>
    </dgm:pt>
    <dgm:pt modelId="{D89942E6-BB5E-416B-9052-0A4C5EACE2F3}" type="pres">
      <dgm:prSet presAssocID="{9397B0A1-CAD4-4292-AFC2-30B0A9769B89}" presName="connectorText" presStyleLbl="sibTrans2D1" presStyleIdx="2" presStyleCnt="4"/>
      <dgm:spPr/>
    </dgm:pt>
    <dgm:pt modelId="{188B3022-1DD7-4A2B-8C0F-64E7C7A177FB}" type="pres">
      <dgm:prSet presAssocID="{8D526622-1561-4E6D-A64A-220099A7F52D}" presName="node" presStyleLbl="node1" presStyleIdx="3" presStyleCnt="5">
        <dgm:presLayoutVars>
          <dgm:bulletEnabled val="1"/>
        </dgm:presLayoutVars>
      </dgm:prSet>
      <dgm:spPr/>
    </dgm:pt>
    <dgm:pt modelId="{3470A07B-C655-4020-98E2-C19D0E80ED0B}" type="pres">
      <dgm:prSet presAssocID="{71E2D2A5-9116-47EF-9AB0-A67200B0447A}" presName="sibTrans" presStyleLbl="sibTrans2D1" presStyleIdx="3" presStyleCnt="4"/>
      <dgm:spPr/>
    </dgm:pt>
    <dgm:pt modelId="{7E6E6AD1-96AC-4E49-85E4-759448BAF6AB}" type="pres">
      <dgm:prSet presAssocID="{71E2D2A5-9116-47EF-9AB0-A67200B0447A}" presName="connectorText" presStyleLbl="sibTrans2D1" presStyleIdx="3" presStyleCnt="4"/>
      <dgm:spPr/>
    </dgm:pt>
    <dgm:pt modelId="{BEF34479-59EB-429A-A5AA-4ED9F66EA300}" type="pres">
      <dgm:prSet presAssocID="{E7136D02-A6E3-4FD7-AEDC-1D20FDC99790}" presName="node" presStyleLbl="node1" presStyleIdx="4" presStyleCnt="5">
        <dgm:presLayoutVars>
          <dgm:bulletEnabled val="1"/>
        </dgm:presLayoutVars>
      </dgm:prSet>
      <dgm:spPr/>
    </dgm:pt>
  </dgm:ptLst>
  <dgm:cxnLst>
    <dgm:cxn modelId="{BEEC46F3-E47B-4229-B377-D67CACF20212}" type="presOf" srcId="{E2AF5892-28D8-4D18-BAEE-F2D92AD88E73}" destId="{C5C4A8ED-F0EA-4B39-B24D-98FC91233714}" srcOrd="1" destOrd="0" presId="urn:microsoft.com/office/officeart/2005/8/layout/process5"/>
    <dgm:cxn modelId="{07C927C4-B729-4A4D-A276-6FC93FAA936C}" srcId="{DF02AECD-CC33-485C-B6AC-D14ABE830406}" destId="{8D526622-1561-4E6D-A64A-220099A7F52D}" srcOrd="3" destOrd="0" parTransId="{AD8CBAC9-860D-4CAB-BAB9-E526C9682BBC}" sibTransId="{71E2D2A5-9116-47EF-9AB0-A67200B0447A}"/>
    <dgm:cxn modelId="{A2ACB54C-6D54-4E97-9238-6CDD26DB68CD}" type="presOf" srcId="{9397B0A1-CAD4-4292-AFC2-30B0A9769B89}" destId="{8931BA4E-CDF2-4354-BA8D-7072E2E8D094}" srcOrd="0" destOrd="0" presId="urn:microsoft.com/office/officeart/2005/8/layout/process5"/>
    <dgm:cxn modelId="{247AB583-0D03-495F-A8E1-F404E8E3C2A5}" type="presOf" srcId="{1B650319-43BE-40A9-BF47-173C4DC36C55}" destId="{94834CA7-AAD0-4477-8660-CB5A4740496F}" srcOrd="0" destOrd="0" presId="urn:microsoft.com/office/officeart/2005/8/layout/process5"/>
    <dgm:cxn modelId="{CAE2A926-1412-4A9E-8682-5E64BC42A029}" type="presOf" srcId="{9397B0A1-CAD4-4292-AFC2-30B0A9769B89}" destId="{D89942E6-BB5E-416B-9052-0A4C5EACE2F3}" srcOrd="1" destOrd="0" presId="urn:microsoft.com/office/officeart/2005/8/layout/process5"/>
    <dgm:cxn modelId="{0661B500-EE70-447F-8032-BDEA148C04FA}" type="presOf" srcId="{71E2D2A5-9116-47EF-9AB0-A67200B0447A}" destId="{7E6E6AD1-96AC-4E49-85E4-759448BAF6AB}" srcOrd="1" destOrd="0" presId="urn:microsoft.com/office/officeart/2005/8/layout/process5"/>
    <dgm:cxn modelId="{576701B2-E7B4-48E4-AF73-6959485DA974}" type="presOf" srcId="{DA3AEA46-DF48-4082-BB41-9C6B960E0473}" destId="{0688EC8C-BCFD-42FC-AB0B-59018CE911F1}" srcOrd="0" destOrd="0" presId="urn:microsoft.com/office/officeart/2005/8/layout/process5"/>
    <dgm:cxn modelId="{35886338-E784-411B-B924-80D3CA093DEB}" type="presOf" srcId="{E7136D02-A6E3-4FD7-AEDC-1D20FDC99790}" destId="{BEF34479-59EB-429A-A5AA-4ED9F66EA300}" srcOrd="0" destOrd="0" presId="urn:microsoft.com/office/officeart/2005/8/layout/process5"/>
    <dgm:cxn modelId="{43187287-35C8-45A3-9F91-4DB9140A3913}" type="presOf" srcId="{8664E8D1-7137-4269-8DB9-F2014407F495}" destId="{D0B1EBBB-274C-4D34-B17C-3D9D4AD74584}" srcOrd="1" destOrd="0" presId="urn:microsoft.com/office/officeart/2005/8/layout/process5"/>
    <dgm:cxn modelId="{FC099315-F4A7-4CD8-B93A-92E15BF66984}" type="presOf" srcId="{8664E8D1-7137-4269-8DB9-F2014407F495}" destId="{AC5BFF4C-DE3B-4674-B627-96A0517CB840}" srcOrd="0" destOrd="0" presId="urn:microsoft.com/office/officeart/2005/8/layout/process5"/>
    <dgm:cxn modelId="{7D8084DC-D96A-4EF5-AF66-7A2C60D6E467}" type="presOf" srcId="{71E2D2A5-9116-47EF-9AB0-A67200B0447A}" destId="{3470A07B-C655-4020-98E2-C19D0E80ED0B}" srcOrd="0" destOrd="0" presId="urn:microsoft.com/office/officeart/2005/8/layout/process5"/>
    <dgm:cxn modelId="{E49D03CB-B57A-435D-B996-968770483186}" type="presOf" srcId="{DF02AECD-CC33-485C-B6AC-D14ABE830406}" destId="{7C8CC96F-B301-40E5-B59E-76E923C26954}" srcOrd="0" destOrd="0" presId="urn:microsoft.com/office/officeart/2005/8/layout/process5"/>
    <dgm:cxn modelId="{4162E262-0D64-4051-B5E6-E89EBA27466A}" srcId="{DF02AECD-CC33-485C-B6AC-D14ABE830406}" destId="{DA3AEA46-DF48-4082-BB41-9C6B960E0473}" srcOrd="0" destOrd="0" parTransId="{8B080DB2-A0DF-441A-AD1B-BE4BDDC80712}" sibTransId="{8664E8D1-7137-4269-8DB9-F2014407F495}"/>
    <dgm:cxn modelId="{8D8F3F73-2CB8-4FCA-90AB-C0237B36A036}" srcId="{DF02AECD-CC33-485C-B6AC-D14ABE830406}" destId="{E7136D02-A6E3-4FD7-AEDC-1D20FDC99790}" srcOrd="4" destOrd="0" parTransId="{539D56FD-AF60-4F6C-A145-298AE8074A5E}" sibTransId="{1E18A5D7-790F-42F1-AF87-D38535CF1E68}"/>
    <dgm:cxn modelId="{8ACA69C5-A80F-4B76-9CDB-882956C709B5}" type="presOf" srcId="{8D526622-1561-4E6D-A64A-220099A7F52D}" destId="{188B3022-1DD7-4A2B-8C0F-64E7C7A177FB}" srcOrd="0" destOrd="0" presId="urn:microsoft.com/office/officeart/2005/8/layout/process5"/>
    <dgm:cxn modelId="{223CDDD1-1E10-4814-8AB7-8B726F2EED4C}" type="presOf" srcId="{E2AF5892-28D8-4D18-BAEE-F2D92AD88E73}" destId="{22287363-56F5-416D-B95F-EB217DE95DD5}" srcOrd="0" destOrd="0" presId="urn:microsoft.com/office/officeart/2005/8/layout/process5"/>
    <dgm:cxn modelId="{B66956AA-9512-466B-A154-B4E127751B3F}" srcId="{DF02AECD-CC33-485C-B6AC-D14ABE830406}" destId="{E1E848EF-FC96-4372-A720-A9E75FC01B71}" srcOrd="2" destOrd="0" parTransId="{CD488726-8A77-493A-87E3-435B8C8AF425}" sibTransId="{9397B0A1-CAD4-4292-AFC2-30B0A9769B89}"/>
    <dgm:cxn modelId="{A1656532-BC1A-442A-9C38-44266C6311D2}" type="presOf" srcId="{E1E848EF-FC96-4372-A720-A9E75FC01B71}" destId="{D4BE4E03-AB04-47B7-AB04-2D45B2673924}" srcOrd="0" destOrd="0" presId="urn:microsoft.com/office/officeart/2005/8/layout/process5"/>
    <dgm:cxn modelId="{2C8400FB-73F0-4287-8B98-F3A5CAE04109}" srcId="{DF02AECD-CC33-485C-B6AC-D14ABE830406}" destId="{1B650319-43BE-40A9-BF47-173C4DC36C55}" srcOrd="1" destOrd="0" parTransId="{F6A34655-8BAF-4FA5-A0D8-1698313A8B2C}" sibTransId="{E2AF5892-28D8-4D18-BAEE-F2D92AD88E73}"/>
    <dgm:cxn modelId="{80F20A1D-BCB1-4BAA-87A6-0A89FBBCABF7}" type="presParOf" srcId="{7C8CC96F-B301-40E5-B59E-76E923C26954}" destId="{0688EC8C-BCFD-42FC-AB0B-59018CE911F1}" srcOrd="0" destOrd="0" presId="urn:microsoft.com/office/officeart/2005/8/layout/process5"/>
    <dgm:cxn modelId="{B3CB03B1-25E4-4649-BC64-0822CC53CF67}" type="presParOf" srcId="{7C8CC96F-B301-40E5-B59E-76E923C26954}" destId="{AC5BFF4C-DE3B-4674-B627-96A0517CB840}" srcOrd="1" destOrd="0" presId="urn:microsoft.com/office/officeart/2005/8/layout/process5"/>
    <dgm:cxn modelId="{A163989C-A40B-4132-BB60-44A435A26AAE}" type="presParOf" srcId="{AC5BFF4C-DE3B-4674-B627-96A0517CB840}" destId="{D0B1EBBB-274C-4D34-B17C-3D9D4AD74584}" srcOrd="0" destOrd="0" presId="urn:microsoft.com/office/officeart/2005/8/layout/process5"/>
    <dgm:cxn modelId="{65577110-BEE7-48FB-AF56-6EFBCB8BE03A}" type="presParOf" srcId="{7C8CC96F-B301-40E5-B59E-76E923C26954}" destId="{94834CA7-AAD0-4477-8660-CB5A4740496F}" srcOrd="2" destOrd="0" presId="urn:microsoft.com/office/officeart/2005/8/layout/process5"/>
    <dgm:cxn modelId="{A9F4FA8B-3C67-4BD6-9014-85956EEBB095}" type="presParOf" srcId="{7C8CC96F-B301-40E5-B59E-76E923C26954}" destId="{22287363-56F5-416D-B95F-EB217DE95DD5}" srcOrd="3" destOrd="0" presId="urn:microsoft.com/office/officeart/2005/8/layout/process5"/>
    <dgm:cxn modelId="{8E617BF6-949F-4F3E-A798-6468199B847A}" type="presParOf" srcId="{22287363-56F5-416D-B95F-EB217DE95DD5}" destId="{C5C4A8ED-F0EA-4B39-B24D-98FC91233714}" srcOrd="0" destOrd="0" presId="urn:microsoft.com/office/officeart/2005/8/layout/process5"/>
    <dgm:cxn modelId="{FE80FD00-D70E-489A-AC38-5677B1FCBA32}" type="presParOf" srcId="{7C8CC96F-B301-40E5-B59E-76E923C26954}" destId="{D4BE4E03-AB04-47B7-AB04-2D45B2673924}" srcOrd="4" destOrd="0" presId="urn:microsoft.com/office/officeart/2005/8/layout/process5"/>
    <dgm:cxn modelId="{94729FB9-60C6-4F9C-8A6E-FEFBB28C1A8B}" type="presParOf" srcId="{7C8CC96F-B301-40E5-B59E-76E923C26954}" destId="{8931BA4E-CDF2-4354-BA8D-7072E2E8D094}" srcOrd="5" destOrd="0" presId="urn:microsoft.com/office/officeart/2005/8/layout/process5"/>
    <dgm:cxn modelId="{9B5674A2-16F5-4751-BF3F-C16BC0E0D0CB}" type="presParOf" srcId="{8931BA4E-CDF2-4354-BA8D-7072E2E8D094}" destId="{D89942E6-BB5E-416B-9052-0A4C5EACE2F3}" srcOrd="0" destOrd="0" presId="urn:microsoft.com/office/officeart/2005/8/layout/process5"/>
    <dgm:cxn modelId="{6E8C269B-4672-4D0B-BF3D-B65951879B22}" type="presParOf" srcId="{7C8CC96F-B301-40E5-B59E-76E923C26954}" destId="{188B3022-1DD7-4A2B-8C0F-64E7C7A177FB}" srcOrd="6" destOrd="0" presId="urn:microsoft.com/office/officeart/2005/8/layout/process5"/>
    <dgm:cxn modelId="{93797CE9-1C1F-4958-A110-1E2DD864F782}" type="presParOf" srcId="{7C8CC96F-B301-40E5-B59E-76E923C26954}" destId="{3470A07B-C655-4020-98E2-C19D0E80ED0B}" srcOrd="7" destOrd="0" presId="urn:microsoft.com/office/officeart/2005/8/layout/process5"/>
    <dgm:cxn modelId="{A032A1FF-E49F-4568-8B6F-8FE9252DF61F}" type="presParOf" srcId="{3470A07B-C655-4020-98E2-C19D0E80ED0B}" destId="{7E6E6AD1-96AC-4E49-85E4-759448BAF6AB}" srcOrd="0" destOrd="0" presId="urn:microsoft.com/office/officeart/2005/8/layout/process5"/>
    <dgm:cxn modelId="{04EEB289-2461-4F97-8607-C2D5D0E5D97F}" type="presParOf" srcId="{7C8CC96F-B301-40E5-B59E-76E923C26954}" destId="{BEF34479-59EB-429A-A5AA-4ED9F66EA300}" srcOrd="8"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520702-D8B3-46A9-A6D9-B5A7A96800CD}">
      <dsp:nvSpPr>
        <dsp:cNvPr id="0" name=""/>
        <dsp:cNvSpPr/>
      </dsp:nvSpPr>
      <dsp:spPr>
        <a:xfrm>
          <a:off x="-5447100" y="-834473"/>
          <a:ext cx="6489142" cy="6489142"/>
        </a:xfrm>
        <a:prstGeom prst="blockArc">
          <a:avLst>
            <a:gd name="adj1" fmla="val 18900000"/>
            <a:gd name="adj2" fmla="val 2700000"/>
            <a:gd name="adj3" fmla="val 333"/>
          </a:avLst>
        </a:prstGeom>
        <a:noFill/>
        <a:ln w="15875" cap="rnd"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2D90728-452C-4417-B4D3-A9AF94E3FC50}">
      <dsp:nvSpPr>
        <dsp:cNvPr id="0" name=""/>
        <dsp:cNvSpPr/>
      </dsp:nvSpPr>
      <dsp:spPr>
        <a:xfrm>
          <a:off x="338136" y="219126"/>
          <a:ext cx="5494668" cy="438059"/>
        </a:xfrm>
        <a:prstGeom prst="rect">
          <a:avLst/>
        </a:prstGeom>
        <a:gradFill rotWithShape="0">
          <a:gsLst>
            <a:gs pos="0">
              <a:schemeClr val="accent5">
                <a:hueOff val="0"/>
                <a:satOff val="0"/>
                <a:lumOff val="0"/>
                <a:alphaOff val="0"/>
                <a:tint val="60000"/>
                <a:lumMod val="110000"/>
              </a:schemeClr>
            </a:gs>
            <a:gs pos="100000">
              <a:schemeClr val="accent5">
                <a:hueOff val="0"/>
                <a:satOff val="0"/>
                <a:lumOff val="0"/>
                <a:alphaOff val="0"/>
                <a:tint val="88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7710" tIns="40640" rIns="40640" bIns="40640" numCol="1" spcCol="1270" anchor="ctr" anchorCtr="0">
          <a:noAutofit/>
        </a:bodyPr>
        <a:lstStyle/>
        <a:p>
          <a:pPr lvl="0" algn="l" defTabSz="711200">
            <a:lnSpc>
              <a:spcPct val="90000"/>
            </a:lnSpc>
            <a:spcBef>
              <a:spcPct val="0"/>
            </a:spcBef>
            <a:spcAft>
              <a:spcPct val="35000"/>
            </a:spcAft>
          </a:pPr>
          <a:r>
            <a:rPr lang="es-ES" sz="1600" kern="1200" dirty="0" smtClean="0">
              <a:latin typeface="Arial" panose="020B0604020202020204" pitchFamily="34" charset="0"/>
              <a:cs typeface="Arial" panose="020B0604020202020204" pitchFamily="34" charset="0"/>
            </a:rPr>
            <a:t>Antecedentes</a:t>
          </a:r>
          <a:endParaRPr lang="es-ES" sz="1600" kern="1200" dirty="0">
            <a:latin typeface="Arial" panose="020B0604020202020204" pitchFamily="34" charset="0"/>
            <a:cs typeface="Arial" panose="020B0604020202020204" pitchFamily="34" charset="0"/>
          </a:endParaRPr>
        </a:p>
      </dsp:txBody>
      <dsp:txXfrm>
        <a:off x="338136" y="219126"/>
        <a:ext cx="5494668" cy="438059"/>
      </dsp:txXfrm>
    </dsp:sp>
    <dsp:sp modelId="{B84173DA-B81C-4AE6-98DB-8ECA5AE991D5}">
      <dsp:nvSpPr>
        <dsp:cNvPr id="0" name=""/>
        <dsp:cNvSpPr/>
      </dsp:nvSpPr>
      <dsp:spPr>
        <a:xfrm>
          <a:off x="64349" y="164368"/>
          <a:ext cx="547574" cy="547574"/>
        </a:xfrm>
        <a:prstGeom prst="ellipse">
          <a:avLst/>
        </a:prstGeom>
        <a:gradFill rotWithShape="0">
          <a:gsLst>
            <a:gs pos="0">
              <a:schemeClr val="lt1">
                <a:hueOff val="0"/>
                <a:satOff val="0"/>
                <a:lumOff val="0"/>
                <a:alphaOff val="0"/>
                <a:tint val="60000"/>
                <a:lumMod val="110000"/>
              </a:schemeClr>
            </a:gs>
            <a:gs pos="100000">
              <a:schemeClr val="lt1">
                <a:hueOff val="0"/>
                <a:satOff val="0"/>
                <a:lumOff val="0"/>
                <a:alphaOff val="0"/>
                <a:tint val="88000"/>
              </a:schemeClr>
            </a:gs>
          </a:gsLst>
          <a:lin ang="5400000" scaled="0"/>
        </a:gradFill>
        <a:ln w="9525" cap="rnd" cmpd="sng" algn="ctr">
          <a:solidFill>
            <a:schemeClr val="accent5">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899E34E6-71AD-4F06-A563-6A784018CBEA}">
      <dsp:nvSpPr>
        <dsp:cNvPr id="0" name=""/>
        <dsp:cNvSpPr/>
      </dsp:nvSpPr>
      <dsp:spPr>
        <a:xfrm>
          <a:off x="734838" y="876600"/>
          <a:ext cx="5097966" cy="438059"/>
        </a:xfrm>
        <a:prstGeom prst="rect">
          <a:avLst/>
        </a:prstGeom>
        <a:gradFill rotWithShape="0">
          <a:gsLst>
            <a:gs pos="0">
              <a:schemeClr val="accent5">
                <a:hueOff val="267175"/>
                <a:satOff val="-3146"/>
                <a:lumOff val="2091"/>
                <a:alphaOff val="0"/>
                <a:tint val="60000"/>
                <a:lumMod val="110000"/>
              </a:schemeClr>
            </a:gs>
            <a:gs pos="100000">
              <a:schemeClr val="accent5">
                <a:hueOff val="267175"/>
                <a:satOff val="-3146"/>
                <a:lumOff val="2091"/>
                <a:alphaOff val="0"/>
                <a:tint val="88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7710" tIns="40640" rIns="40640" bIns="40640" numCol="1" spcCol="1270" anchor="ctr" anchorCtr="0">
          <a:noAutofit/>
        </a:bodyPr>
        <a:lstStyle/>
        <a:p>
          <a:pPr lvl="0" algn="l" defTabSz="711200">
            <a:lnSpc>
              <a:spcPct val="90000"/>
            </a:lnSpc>
            <a:spcBef>
              <a:spcPct val="0"/>
            </a:spcBef>
            <a:spcAft>
              <a:spcPct val="35000"/>
            </a:spcAft>
          </a:pPr>
          <a:r>
            <a:rPr lang="es-ES" sz="1600" kern="1200" dirty="0" smtClean="0">
              <a:latin typeface="Arial" panose="020B0604020202020204" pitchFamily="34" charset="0"/>
              <a:cs typeface="Arial" panose="020B0604020202020204" pitchFamily="34" charset="0"/>
            </a:rPr>
            <a:t>Planteamiento del problema</a:t>
          </a:r>
          <a:endParaRPr lang="es-ES" sz="1600" kern="1200" dirty="0">
            <a:latin typeface="Arial" panose="020B0604020202020204" pitchFamily="34" charset="0"/>
            <a:cs typeface="Arial" panose="020B0604020202020204" pitchFamily="34" charset="0"/>
          </a:endParaRPr>
        </a:p>
      </dsp:txBody>
      <dsp:txXfrm>
        <a:off x="734838" y="876600"/>
        <a:ext cx="5097966" cy="438059"/>
      </dsp:txXfrm>
    </dsp:sp>
    <dsp:sp modelId="{8F9273B0-FD9F-4F9B-9361-F06518135FCC}">
      <dsp:nvSpPr>
        <dsp:cNvPr id="0" name=""/>
        <dsp:cNvSpPr/>
      </dsp:nvSpPr>
      <dsp:spPr>
        <a:xfrm>
          <a:off x="461051" y="821843"/>
          <a:ext cx="547574" cy="547574"/>
        </a:xfrm>
        <a:prstGeom prst="ellipse">
          <a:avLst/>
        </a:prstGeom>
        <a:gradFill rotWithShape="0">
          <a:gsLst>
            <a:gs pos="0">
              <a:schemeClr val="lt1">
                <a:hueOff val="0"/>
                <a:satOff val="0"/>
                <a:lumOff val="0"/>
                <a:alphaOff val="0"/>
                <a:tint val="60000"/>
                <a:lumMod val="110000"/>
              </a:schemeClr>
            </a:gs>
            <a:gs pos="100000">
              <a:schemeClr val="lt1">
                <a:hueOff val="0"/>
                <a:satOff val="0"/>
                <a:lumOff val="0"/>
                <a:alphaOff val="0"/>
                <a:tint val="88000"/>
              </a:schemeClr>
            </a:gs>
          </a:gsLst>
          <a:lin ang="5400000" scaled="0"/>
        </a:gradFill>
        <a:ln w="9525" cap="rnd" cmpd="sng" algn="ctr">
          <a:solidFill>
            <a:schemeClr val="accent5">
              <a:hueOff val="267175"/>
              <a:satOff val="-3146"/>
              <a:lumOff val="2091"/>
              <a:alphaOff val="0"/>
            </a:schemeClr>
          </a:solidFill>
          <a:prstDash val="solid"/>
        </a:ln>
        <a:effectLst/>
      </dsp:spPr>
      <dsp:style>
        <a:lnRef idx="1">
          <a:scrgbClr r="0" g="0" b="0"/>
        </a:lnRef>
        <a:fillRef idx="2">
          <a:scrgbClr r="0" g="0" b="0"/>
        </a:fillRef>
        <a:effectRef idx="0">
          <a:scrgbClr r="0" g="0" b="0"/>
        </a:effectRef>
        <a:fontRef idx="minor"/>
      </dsp:style>
    </dsp:sp>
    <dsp:sp modelId="{15DFB88E-FD7D-44AF-911C-8BF7FC515BA2}">
      <dsp:nvSpPr>
        <dsp:cNvPr id="0" name=""/>
        <dsp:cNvSpPr/>
      </dsp:nvSpPr>
      <dsp:spPr>
        <a:xfrm>
          <a:off x="952229" y="1533593"/>
          <a:ext cx="4880575" cy="438059"/>
        </a:xfrm>
        <a:prstGeom prst="rect">
          <a:avLst/>
        </a:prstGeom>
        <a:gradFill rotWithShape="0">
          <a:gsLst>
            <a:gs pos="0">
              <a:schemeClr val="accent5">
                <a:hueOff val="534349"/>
                <a:satOff val="-6292"/>
                <a:lumOff val="4183"/>
                <a:alphaOff val="0"/>
                <a:tint val="60000"/>
                <a:lumMod val="110000"/>
              </a:schemeClr>
            </a:gs>
            <a:gs pos="100000">
              <a:schemeClr val="accent5">
                <a:hueOff val="534349"/>
                <a:satOff val="-6292"/>
                <a:lumOff val="4183"/>
                <a:alphaOff val="0"/>
                <a:tint val="88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7710" tIns="40640" rIns="40640" bIns="40640" numCol="1" spcCol="1270" anchor="ctr" anchorCtr="0">
          <a:noAutofit/>
        </a:bodyPr>
        <a:lstStyle/>
        <a:p>
          <a:pPr lvl="0" algn="l" defTabSz="711200">
            <a:lnSpc>
              <a:spcPct val="90000"/>
            </a:lnSpc>
            <a:spcBef>
              <a:spcPct val="0"/>
            </a:spcBef>
            <a:spcAft>
              <a:spcPct val="35000"/>
            </a:spcAft>
          </a:pPr>
          <a:r>
            <a:rPr lang="es-ES" sz="1600" kern="1200" dirty="0" smtClean="0">
              <a:latin typeface="Arial" panose="020B0604020202020204" pitchFamily="34" charset="0"/>
              <a:cs typeface="Arial" panose="020B0604020202020204" pitchFamily="34" charset="0"/>
            </a:rPr>
            <a:t>Objetivos</a:t>
          </a:r>
          <a:endParaRPr lang="es-ES" sz="1600" kern="1200" dirty="0">
            <a:latin typeface="Arial" panose="020B0604020202020204" pitchFamily="34" charset="0"/>
            <a:cs typeface="Arial" panose="020B0604020202020204" pitchFamily="34" charset="0"/>
          </a:endParaRPr>
        </a:p>
      </dsp:txBody>
      <dsp:txXfrm>
        <a:off x="952229" y="1533593"/>
        <a:ext cx="4880575" cy="438059"/>
      </dsp:txXfrm>
    </dsp:sp>
    <dsp:sp modelId="{ED6E543F-E241-4969-8DC7-60C06D0833AB}">
      <dsp:nvSpPr>
        <dsp:cNvPr id="0" name=""/>
        <dsp:cNvSpPr/>
      </dsp:nvSpPr>
      <dsp:spPr>
        <a:xfrm>
          <a:off x="678442" y="1478835"/>
          <a:ext cx="547574" cy="547574"/>
        </a:xfrm>
        <a:prstGeom prst="ellipse">
          <a:avLst/>
        </a:prstGeom>
        <a:gradFill rotWithShape="0">
          <a:gsLst>
            <a:gs pos="0">
              <a:schemeClr val="lt1">
                <a:hueOff val="0"/>
                <a:satOff val="0"/>
                <a:lumOff val="0"/>
                <a:alphaOff val="0"/>
                <a:tint val="60000"/>
                <a:lumMod val="110000"/>
              </a:schemeClr>
            </a:gs>
            <a:gs pos="100000">
              <a:schemeClr val="lt1">
                <a:hueOff val="0"/>
                <a:satOff val="0"/>
                <a:lumOff val="0"/>
                <a:alphaOff val="0"/>
                <a:tint val="88000"/>
              </a:schemeClr>
            </a:gs>
          </a:gsLst>
          <a:lin ang="5400000" scaled="0"/>
        </a:gradFill>
        <a:ln w="9525" cap="rnd" cmpd="sng" algn="ctr">
          <a:solidFill>
            <a:schemeClr val="accent5">
              <a:hueOff val="534349"/>
              <a:satOff val="-6292"/>
              <a:lumOff val="4183"/>
              <a:alphaOff val="0"/>
            </a:schemeClr>
          </a:solidFill>
          <a:prstDash val="solid"/>
        </a:ln>
        <a:effectLst/>
      </dsp:spPr>
      <dsp:style>
        <a:lnRef idx="1">
          <a:scrgbClr r="0" g="0" b="0"/>
        </a:lnRef>
        <a:fillRef idx="2">
          <a:scrgbClr r="0" g="0" b="0"/>
        </a:fillRef>
        <a:effectRef idx="0">
          <a:scrgbClr r="0" g="0" b="0"/>
        </a:effectRef>
        <a:fontRef idx="minor"/>
      </dsp:style>
    </dsp:sp>
    <dsp:sp modelId="{7E0B1FB4-18DC-46C6-AFB3-E03F4A0D2805}">
      <dsp:nvSpPr>
        <dsp:cNvPr id="0" name=""/>
        <dsp:cNvSpPr/>
      </dsp:nvSpPr>
      <dsp:spPr>
        <a:xfrm>
          <a:off x="1021640" y="2191067"/>
          <a:ext cx="4811165" cy="438059"/>
        </a:xfrm>
        <a:prstGeom prst="rect">
          <a:avLst/>
        </a:prstGeom>
        <a:gradFill rotWithShape="0">
          <a:gsLst>
            <a:gs pos="0">
              <a:schemeClr val="accent5">
                <a:hueOff val="801524"/>
                <a:satOff val="-9438"/>
                <a:lumOff val="6274"/>
                <a:alphaOff val="0"/>
                <a:tint val="60000"/>
                <a:lumMod val="110000"/>
              </a:schemeClr>
            </a:gs>
            <a:gs pos="100000">
              <a:schemeClr val="accent5">
                <a:hueOff val="801524"/>
                <a:satOff val="-9438"/>
                <a:lumOff val="6274"/>
                <a:alphaOff val="0"/>
                <a:tint val="88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7710" tIns="40640" rIns="40640" bIns="40640" numCol="1" spcCol="1270" anchor="ctr" anchorCtr="0">
          <a:noAutofit/>
        </a:bodyPr>
        <a:lstStyle/>
        <a:p>
          <a:pPr lvl="0" algn="l" defTabSz="711200">
            <a:lnSpc>
              <a:spcPct val="90000"/>
            </a:lnSpc>
            <a:spcBef>
              <a:spcPct val="0"/>
            </a:spcBef>
            <a:spcAft>
              <a:spcPct val="35000"/>
            </a:spcAft>
          </a:pPr>
          <a:r>
            <a:rPr lang="es-ES" sz="1600" kern="1200" dirty="0" smtClean="0">
              <a:latin typeface="Arial" panose="020B0604020202020204" pitchFamily="34" charset="0"/>
              <a:cs typeface="Arial" panose="020B0604020202020204" pitchFamily="34" charset="0"/>
            </a:rPr>
            <a:t>Fundamentos teóricos </a:t>
          </a:r>
          <a:endParaRPr lang="es-ES" sz="1600" kern="1200" dirty="0">
            <a:latin typeface="Arial" panose="020B0604020202020204" pitchFamily="34" charset="0"/>
            <a:cs typeface="Arial" panose="020B0604020202020204" pitchFamily="34" charset="0"/>
          </a:endParaRPr>
        </a:p>
      </dsp:txBody>
      <dsp:txXfrm>
        <a:off x="1021640" y="2191067"/>
        <a:ext cx="4811165" cy="438059"/>
      </dsp:txXfrm>
    </dsp:sp>
    <dsp:sp modelId="{223812BB-1581-46C0-B877-0A7550934219}">
      <dsp:nvSpPr>
        <dsp:cNvPr id="0" name=""/>
        <dsp:cNvSpPr/>
      </dsp:nvSpPr>
      <dsp:spPr>
        <a:xfrm>
          <a:off x="747853" y="2136310"/>
          <a:ext cx="547574" cy="547574"/>
        </a:xfrm>
        <a:prstGeom prst="ellipse">
          <a:avLst/>
        </a:prstGeom>
        <a:gradFill rotWithShape="0">
          <a:gsLst>
            <a:gs pos="0">
              <a:schemeClr val="lt1">
                <a:hueOff val="0"/>
                <a:satOff val="0"/>
                <a:lumOff val="0"/>
                <a:alphaOff val="0"/>
                <a:tint val="60000"/>
                <a:lumMod val="110000"/>
              </a:schemeClr>
            </a:gs>
            <a:gs pos="100000">
              <a:schemeClr val="lt1">
                <a:hueOff val="0"/>
                <a:satOff val="0"/>
                <a:lumOff val="0"/>
                <a:alphaOff val="0"/>
                <a:tint val="88000"/>
              </a:schemeClr>
            </a:gs>
          </a:gsLst>
          <a:lin ang="5400000" scaled="0"/>
        </a:gradFill>
        <a:ln w="9525" cap="rnd" cmpd="sng" algn="ctr">
          <a:solidFill>
            <a:schemeClr val="accent5">
              <a:hueOff val="801524"/>
              <a:satOff val="-9438"/>
              <a:lumOff val="6274"/>
              <a:alphaOff val="0"/>
            </a:schemeClr>
          </a:solidFill>
          <a:prstDash val="solid"/>
        </a:ln>
        <a:effectLst/>
      </dsp:spPr>
      <dsp:style>
        <a:lnRef idx="1">
          <a:scrgbClr r="0" g="0" b="0"/>
        </a:lnRef>
        <a:fillRef idx="2">
          <a:scrgbClr r="0" g="0" b="0"/>
        </a:fillRef>
        <a:effectRef idx="0">
          <a:scrgbClr r="0" g="0" b="0"/>
        </a:effectRef>
        <a:fontRef idx="minor"/>
      </dsp:style>
    </dsp:sp>
    <dsp:sp modelId="{9687CD45-7F27-4C72-A470-87D829E1B798}">
      <dsp:nvSpPr>
        <dsp:cNvPr id="0" name=""/>
        <dsp:cNvSpPr/>
      </dsp:nvSpPr>
      <dsp:spPr>
        <a:xfrm>
          <a:off x="952229" y="2848542"/>
          <a:ext cx="4880575" cy="438059"/>
        </a:xfrm>
        <a:prstGeom prst="rect">
          <a:avLst/>
        </a:prstGeom>
        <a:gradFill rotWithShape="0">
          <a:gsLst>
            <a:gs pos="0">
              <a:schemeClr val="accent5">
                <a:hueOff val="1068698"/>
                <a:satOff val="-12584"/>
                <a:lumOff val="8366"/>
                <a:alphaOff val="0"/>
                <a:tint val="60000"/>
                <a:lumMod val="110000"/>
              </a:schemeClr>
            </a:gs>
            <a:gs pos="100000">
              <a:schemeClr val="accent5">
                <a:hueOff val="1068698"/>
                <a:satOff val="-12584"/>
                <a:lumOff val="8366"/>
                <a:alphaOff val="0"/>
                <a:tint val="88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7710" tIns="40640" rIns="40640" bIns="40640" numCol="1" spcCol="1270" anchor="ctr" anchorCtr="0">
          <a:noAutofit/>
        </a:bodyPr>
        <a:lstStyle/>
        <a:p>
          <a:pPr lvl="0" algn="l" defTabSz="711200">
            <a:lnSpc>
              <a:spcPct val="90000"/>
            </a:lnSpc>
            <a:spcBef>
              <a:spcPct val="0"/>
            </a:spcBef>
            <a:spcAft>
              <a:spcPct val="35000"/>
            </a:spcAft>
          </a:pPr>
          <a:r>
            <a:rPr lang="es-ES" sz="1600" kern="1200" dirty="0" smtClean="0">
              <a:latin typeface="Arial" panose="020B0604020202020204" pitchFamily="34" charset="0"/>
              <a:cs typeface="Arial" panose="020B0604020202020204" pitchFamily="34" charset="0"/>
            </a:rPr>
            <a:t>Metodología  </a:t>
          </a:r>
          <a:endParaRPr lang="es-ES" sz="1600" kern="1200" dirty="0">
            <a:latin typeface="Arial" panose="020B0604020202020204" pitchFamily="34" charset="0"/>
            <a:cs typeface="Arial" panose="020B0604020202020204" pitchFamily="34" charset="0"/>
          </a:endParaRPr>
        </a:p>
      </dsp:txBody>
      <dsp:txXfrm>
        <a:off x="952229" y="2848542"/>
        <a:ext cx="4880575" cy="438059"/>
      </dsp:txXfrm>
    </dsp:sp>
    <dsp:sp modelId="{52ADED42-E426-4C90-B2F2-C4301B2350FB}">
      <dsp:nvSpPr>
        <dsp:cNvPr id="0" name=""/>
        <dsp:cNvSpPr/>
      </dsp:nvSpPr>
      <dsp:spPr>
        <a:xfrm>
          <a:off x="678442" y="2793785"/>
          <a:ext cx="547574" cy="547574"/>
        </a:xfrm>
        <a:prstGeom prst="ellipse">
          <a:avLst/>
        </a:prstGeom>
        <a:gradFill rotWithShape="0">
          <a:gsLst>
            <a:gs pos="0">
              <a:schemeClr val="lt1">
                <a:hueOff val="0"/>
                <a:satOff val="0"/>
                <a:lumOff val="0"/>
                <a:alphaOff val="0"/>
                <a:tint val="60000"/>
                <a:lumMod val="110000"/>
              </a:schemeClr>
            </a:gs>
            <a:gs pos="100000">
              <a:schemeClr val="lt1">
                <a:hueOff val="0"/>
                <a:satOff val="0"/>
                <a:lumOff val="0"/>
                <a:alphaOff val="0"/>
                <a:tint val="88000"/>
              </a:schemeClr>
            </a:gs>
          </a:gsLst>
          <a:lin ang="5400000" scaled="0"/>
        </a:gradFill>
        <a:ln w="9525" cap="rnd" cmpd="sng" algn="ctr">
          <a:solidFill>
            <a:schemeClr val="accent5">
              <a:hueOff val="1068698"/>
              <a:satOff val="-12584"/>
              <a:lumOff val="8366"/>
              <a:alphaOff val="0"/>
            </a:schemeClr>
          </a:solidFill>
          <a:prstDash val="solid"/>
        </a:ln>
        <a:effectLst/>
      </dsp:spPr>
      <dsp:style>
        <a:lnRef idx="1">
          <a:scrgbClr r="0" g="0" b="0"/>
        </a:lnRef>
        <a:fillRef idx="2">
          <a:scrgbClr r="0" g="0" b="0"/>
        </a:fillRef>
        <a:effectRef idx="0">
          <a:scrgbClr r="0" g="0" b="0"/>
        </a:effectRef>
        <a:fontRef idx="minor"/>
      </dsp:style>
    </dsp:sp>
    <dsp:sp modelId="{E26C52A2-0D26-42D3-90BA-B50FBC205E4A}">
      <dsp:nvSpPr>
        <dsp:cNvPr id="0" name=""/>
        <dsp:cNvSpPr/>
      </dsp:nvSpPr>
      <dsp:spPr>
        <a:xfrm>
          <a:off x="734838" y="3505535"/>
          <a:ext cx="5097966" cy="438059"/>
        </a:xfrm>
        <a:prstGeom prst="rect">
          <a:avLst/>
        </a:prstGeom>
        <a:gradFill rotWithShape="0">
          <a:gsLst>
            <a:gs pos="0">
              <a:schemeClr val="accent5">
                <a:hueOff val="1335872"/>
                <a:satOff val="-15730"/>
                <a:lumOff val="10457"/>
                <a:alphaOff val="0"/>
                <a:tint val="60000"/>
                <a:lumMod val="110000"/>
              </a:schemeClr>
            </a:gs>
            <a:gs pos="100000">
              <a:schemeClr val="accent5">
                <a:hueOff val="1335872"/>
                <a:satOff val="-15730"/>
                <a:lumOff val="10457"/>
                <a:alphaOff val="0"/>
                <a:tint val="88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7710" tIns="40640" rIns="40640" bIns="40640" numCol="1" spcCol="1270" anchor="ctr" anchorCtr="0">
          <a:noAutofit/>
        </a:bodyPr>
        <a:lstStyle/>
        <a:p>
          <a:pPr lvl="0" algn="l" defTabSz="711200">
            <a:lnSpc>
              <a:spcPct val="90000"/>
            </a:lnSpc>
            <a:spcBef>
              <a:spcPct val="0"/>
            </a:spcBef>
            <a:spcAft>
              <a:spcPct val="35000"/>
            </a:spcAft>
          </a:pPr>
          <a:r>
            <a:rPr lang="es-ES" sz="1600" kern="1200" dirty="0" smtClean="0">
              <a:latin typeface="Arial" panose="020B0604020202020204" pitchFamily="34" charset="0"/>
              <a:cs typeface="Arial" panose="020B0604020202020204" pitchFamily="34" charset="0"/>
            </a:rPr>
            <a:t>Resultados </a:t>
          </a:r>
          <a:endParaRPr lang="es-ES" sz="1600" kern="1200" dirty="0">
            <a:latin typeface="Arial" panose="020B0604020202020204" pitchFamily="34" charset="0"/>
            <a:cs typeface="Arial" panose="020B0604020202020204" pitchFamily="34" charset="0"/>
          </a:endParaRPr>
        </a:p>
      </dsp:txBody>
      <dsp:txXfrm>
        <a:off x="734838" y="3505535"/>
        <a:ext cx="5097966" cy="438059"/>
      </dsp:txXfrm>
    </dsp:sp>
    <dsp:sp modelId="{4314B357-9BC2-4E63-A7D7-A65690752D61}">
      <dsp:nvSpPr>
        <dsp:cNvPr id="0" name=""/>
        <dsp:cNvSpPr/>
      </dsp:nvSpPr>
      <dsp:spPr>
        <a:xfrm>
          <a:off x="461051" y="3450777"/>
          <a:ext cx="547574" cy="547574"/>
        </a:xfrm>
        <a:prstGeom prst="ellipse">
          <a:avLst/>
        </a:prstGeom>
        <a:gradFill rotWithShape="0">
          <a:gsLst>
            <a:gs pos="0">
              <a:schemeClr val="lt1">
                <a:hueOff val="0"/>
                <a:satOff val="0"/>
                <a:lumOff val="0"/>
                <a:alphaOff val="0"/>
                <a:tint val="60000"/>
                <a:lumMod val="110000"/>
              </a:schemeClr>
            </a:gs>
            <a:gs pos="100000">
              <a:schemeClr val="lt1">
                <a:hueOff val="0"/>
                <a:satOff val="0"/>
                <a:lumOff val="0"/>
                <a:alphaOff val="0"/>
                <a:tint val="88000"/>
              </a:schemeClr>
            </a:gs>
          </a:gsLst>
          <a:lin ang="5400000" scaled="0"/>
        </a:gradFill>
        <a:ln w="9525" cap="rnd" cmpd="sng" algn="ctr">
          <a:solidFill>
            <a:schemeClr val="accent5">
              <a:hueOff val="1335872"/>
              <a:satOff val="-15730"/>
              <a:lumOff val="10457"/>
              <a:alphaOff val="0"/>
            </a:schemeClr>
          </a:solidFill>
          <a:prstDash val="solid"/>
        </a:ln>
        <a:effectLst/>
      </dsp:spPr>
      <dsp:style>
        <a:lnRef idx="1">
          <a:scrgbClr r="0" g="0" b="0"/>
        </a:lnRef>
        <a:fillRef idx="2">
          <a:scrgbClr r="0" g="0" b="0"/>
        </a:fillRef>
        <a:effectRef idx="0">
          <a:scrgbClr r="0" g="0" b="0"/>
        </a:effectRef>
        <a:fontRef idx="minor"/>
      </dsp:style>
    </dsp:sp>
    <dsp:sp modelId="{F087A961-18CE-452A-9ABF-B2A67C750805}">
      <dsp:nvSpPr>
        <dsp:cNvPr id="0" name=""/>
        <dsp:cNvSpPr/>
      </dsp:nvSpPr>
      <dsp:spPr>
        <a:xfrm>
          <a:off x="338136" y="4163009"/>
          <a:ext cx="5494668" cy="438059"/>
        </a:xfrm>
        <a:prstGeom prst="rect">
          <a:avLst/>
        </a:prstGeom>
        <a:gradFill rotWithShape="0">
          <a:gsLst>
            <a:gs pos="0">
              <a:schemeClr val="accent5">
                <a:hueOff val="1603047"/>
                <a:satOff val="-18876"/>
                <a:lumOff val="12549"/>
                <a:alphaOff val="0"/>
                <a:tint val="60000"/>
                <a:lumMod val="110000"/>
              </a:schemeClr>
            </a:gs>
            <a:gs pos="100000">
              <a:schemeClr val="accent5">
                <a:hueOff val="1603047"/>
                <a:satOff val="-18876"/>
                <a:lumOff val="12549"/>
                <a:alphaOff val="0"/>
                <a:tint val="88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7710" tIns="40640" rIns="40640" bIns="40640" numCol="1" spcCol="1270" anchor="ctr" anchorCtr="0">
          <a:noAutofit/>
        </a:bodyPr>
        <a:lstStyle/>
        <a:p>
          <a:pPr lvl="0" algn="l" defTabSz="711200">
            <a:lnSpc>
              <a:spcPct val="90000"/>
            </a:lnSpc>
            <a:spcBef>
              <a:spcPct val="0"/>
            </a:spcBef>
            <a:spcAft>
              <a:spcPct val="35000"/>
            </a:spcAft>
          </a:pPr>
          <a:r>
            <a:rPr lang="es-ES" sz="1600" kern="1200" dirty="0" smtClean="0">
              <a:latin typeface="Arial" panose="020B0604020202020204" pitchFamily="34" charset="0"/>
              <a:cs typeface="Arial" panose="020B0604020202020204" pitchFamily="34" charset="0"/>
            </a:rPr>
            <a:t>Conclusiones y Recomendaciones</a:t>
          </a:r>
          <a:endParaRPr lang="es-ES" sz="1600" kern="1200" dirty="0">
            <a:latin typeface="Arial" panose="020B0604020202020204" pitchFamily="34" charset="0"/>
            <a:cs typeface="Arial" panose="020B0604020202020204" pitchFamily="34" charset="0"/>
          </a:endParaRPr>
        </a:p>
      </dsp:txBody>
      <dsp:txXfrm>
        <a:off x="338136" y="4163009"/>
        <a:ext cx="5494668" cy="438059"/>
      </dsp:txXfrm>
    </dsp:sp>
    <dsp:sp modelId="{AB71EE56-9240-45FD-A178-C8D856E2ACF8}">
      <dsp:nvSpPr>
        <dsp:cNvPr id="0" name=""/>
        <dsp:cNvSpPr/>
      </dsp:nvSpPr>
      <dsp:spPr>
        <a:xfrm>
          <a:off x="64349" y="4108252"/>
          <a:ext cx="547574" cy="547574"/>
        </a:xfrm>
        <a:prstGeom prst="ellipse">
          <a:avLst/>
        </a:prstGeom>
        <a:gradFill rotWithShape="0">
          <a:gsLst>
            <a:gs pos="0">
              <a:schemeClr val="lt1">
                <a:hueOff val="0"/>
                <a:satOff val="0"/>
                <a:lumOff val="0"/>
                <a:alphaOff val="0"/>
                <a:tint val="60000"/>
                <a:lumMod val="110000"/>
              </a:schemeClr>
            </a:gs>
            <a:gs pos="100000">
              <a:schemeClr val="lt1">
                <a:hueOff val="0"/>
                <a:satOff val="0"/>
                <a:lumOff val="0"/>
                <a:alphaOff val="0"/>
                <a:tint val="88000"/>
              </a:schemeClr>
            </a:gs>
          </a:gsLst>
          <a:lin ang="5400000" scaled="0"/>
        </a:gradFill>
        <a:ln w="9525" cap="rnd" cmpd="sng" algn="ctr">
          <a:solidFill>
            <a:schemeClr val="accent5">
              <a:hueOff val="1603047"/>
              <a:satOff val="-18876"/>
              <a:lumOff val="12549"/>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88EC8C-BCFD-42FC-AB0B-59018CE911F1}">
      <dsp:nvSpPr>
        <dsp:cNvPr id="0" name=""/>
        <dsp:cNvSpPr/>
      </dsp:nvSpPr>
      <dsp:spPr>
        <a:xfrm>
          <a:off x="288959" y="29"/>
          <a:ext cx="1495669" cy="897401"/>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S" sz="1700" kern="1200" dirty="0" smtClean="0">
              <a:latin typeface="Arial" panose="020B0604020202020204" pitchFamily="34" charset="0"/>
              <a:cs typeface="Arial" panose="020B0604020202020204" pitchFamily="34" charset="0"/>
            </a:rPr>
            <a:t>Espacio geográfico </a:t>
          </a:r>
          <a:endParaRPr lang="es-ES" sz="1700" kern="1200" dirty="0">
            <a:latin typeface="Arial" panose="020B0604020202020204" pitchFamily="34" charset="0"/>
            <a:cs typeface="Arial" panose="020B0604020202020204" pitchFamily="34" charset="0"/>
          </a:endParaRPr>
        </a:p>
      </dsp:txBody>
      <dsp:txXfrm>
        <a:off x="315243" y="26313"/>
        <a:ext cx="1443101" cy="844833"/>
      </dsp:txXfrm>
    </dsp:sp>
    <dsp:sp modelId="{AC5BFF4C-DE3B-4674-B627-96A0517CB840}">
      <dsp:nvSpPr>
        <dsp:cNvPr id="0" name=""/>
        <dsp:cNvSpPr/>
      </dsp:nvSpPr>
      <dsp:spPr>
        <a:xfrm>
          <a:off x="1916247" y="263267"/>
          <a:ext cx="317081" cy="37092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S" sz="1400" kern="1200"/>
        </a:p>
      </dsp:txBody>
      <dsp:txXfrm>
        <a:off x="1916247" y="337452"/>
        <a:ext cx="221957" cy="222555"/>
      </dsp:txXfrm>
    </dsp:sp>
    <dsp:sp modelId="{94834CA7-AAD0-4477-8660-CB5A4740496F}">
      <dsp:nvSpPr>
        <dsp:cNvPr id="0" name=""/>
        <dsp:cNvSpPr/>
      </dsp:nvSpPr>
      <dsp:spPr>
        <a:xfrm>
          <a:off x="2382895" y="29"/>
          <a:ext cx="1495669" cy="897401"/>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S" sz="1700" kern="1200" dirty="0" smtClean="0">
              <a:latin typeface="Arial" panose="020B0604020202020204" pitchFamily="34" charset="0"/>
              <a:cs typeface="Arial" panose="020B0604020202020204" pitchFamily="34" charset="0"/>
            </a:rPr>
            <a:t>Factores abióticos </a:t>
          </a:r>
          <a:endParaRPr lang="es-ES" sz="1700" kern="1200" dirty="0">
            <a:latin typeface="Arial" panose="020B0604020202020204" pitchFamily="34" charset="0"/>
            <a:cs typeface="Arial" panose="020B0604020202020204" pitchFamily="34" charset="0"/>
          </a:endParaRPr>
        </a:p>
      </dsp:txBody>
      <dsp:txXfrm>
        <a:off x="2409179" y="26313"/>
        <a:ext cx="1443101" cy="844833"/>
      </dsp:txXfrm>
    </dsp:sp>
    <dsp:sp modelId="{22287363-56F5-416D-B95F-EB217DE95DD5}">
      <dsp:nvSpPr>
        <dsp:cNvPr id="0" name=""/>
        <dsp:cNvSpPr/>
      </dsp:nvSpPr>
      <dsp:spPr>
        <a:xfrm rot="5400000">
          <a:off x="2972189" y="1002127"/>
          <a:ext cx="317081" cy="37092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S" sz="1400" kern="1200"/>
        </a:p>
      </dsp:txBody>
      <dsp:txXfrm rot="-5400000">
        <a:off x="3019452" y="1029049"/>
        <a:ext cx="222555" cy="221957"/>
      </dsp:txXfrm>
    </dsp:sp>
    <dsp:sp modelId="{D4BE4E03-AB04-47B7-AB04-2D45B2673924}">
      <dsp:nvSpPr>
        <dsp:cNvPr id="0" name=""/>
        <dsp:cNvSpPr/>
      </dsp:nvSpPr>
      <dsp:spPr>
        <a:xfrm>
          <a:off x="2382895" y="1495698"/>
          <a:ext cx="1495669" cy="897401"/>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S" sz="1700" kern="1200" dirty="0" smtClean="0">
              <a:latin typeface="Arial" panose="020B0604020202020204" pitchFamily="34" charset="0"/>
              <a:cs typeface="Arial" panose="020B0604020202020204" pitchFamily="34" charset="0"/>
            </a:rPr>
            <a:t>Factores bióticos </a:t>
          </a:r>
          <a:endParaRPr lang="es-ES" sz="1700" kern="1200" dirty="0">
            <a:latin typeface="Arial" panose="020B0604020202020204" pitchFamily="34" charset="0"/>
            <a:cs typeface="Arial" panose="020B0604020202020204" pitchFamily="34" charset="0"/>
          </a:endParaRPr>
        </a:p>
      </dsp:txBody>
      <dsp:txXfrm>
        <a:off x="2409179" y="1521982"/>
        <a:ext cx="1443101" cy="844833"/>
      </dsp:txXfrm>
    </dsp:sp>
    <dsp:sp modelId="{8931BA4E-CDF2-4354-BA8D-7072E2E8D094}">
      <dsp:nvSpPr>
        <dsp:cNvPr id="0" name=""/>
        <dsp:cNvSpPr/>
      </dsp:nvSpPr>
      <dsp:spPr>
        <a:xfrm rot="10800000">
          <a:off x="1934195" y="1758936"/>
          <a:ext cx="317081" cy="37092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S" sz="1400" kern="1200"/>
        </a:p>
      </dsp:txBody>
      <dsp:txXfrm rot="10800000">
        <a:off x="2029319" y="1833121"/>
        <a:ext cx="221957" cy="222555"/>
      </dsp:txXfrm>
    </dsp:sp>
    <dsp:sp modelId="{188B3022-1DD7-4A2B-8C0F-64E7C7A177FB}">
      <dsp:nvSpPr>
        <dsp:cNvPr id="0" name=""/>
        <dsp:cNvSpPr/>
      </dsp:nvSpPr>
      <dsp:spPr>
        <a:xfrm>
          <a:off x="288959" y="1495698"/>
          <a:ext cx="1495669" cy="897401"/>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S" sz="1700" kern="1200" dirty="0" smtClean="0">
              <a:latin typeface="Arial" panose="020B0604020202020204" pitchFamily="34" charset="0"/>
              <a:cs typeface="Arial" panose="020B0604020202020204" pitchFamily="34" charset="0"/>
            </a:rPr>
            <a:t>Interacciones</a:t>
          </a:r>
          <a:r>
            <a:rPr lang="es-ES" sz="1700" kern="1200" dirty="0" smtClean="0"/>
            <a:t> </a:t>
          </a:r>
          <a:endParaRPr lang="es-ES" sz="1700" kern="1200" dirty="0"/>
        </a:p>
      </dsp:txBody>
      <dsp:txXfrm>
        <a:off x="315243" y="1521982"/>
        <a:ext cx="1443101" cy="844833"/>
      </dsp:txXfrm>
    </dsp:sp>
    <dsp:sp modelId="{3470A07B-C655-4020-98E2-C19D0E80ED0B}">
      <dsp:nvSpPr>
        <dsp:cNvPr id="0" name=""/>
        <dsp:cNvSpPr/>
      </dsp:nvSpPr>
      <dsp:spPr>
        <a:xfrm rot="5400000">
          <a:off x="878252" y="2497796"/>
          <a:ext cx="317081" cy="37092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S" sz="1400" kern="1200"/>
        </a:p>
      </dsp:txBody>
      <dsp:txXfrm rot="-5400000">
        <a:off x="925515" y="2524718"/>
        <a:ext cx="222555" cy="221957"/>
      </dsp:txXfrm>
    </dsp:sp>
    <dsp:sp modelId="{BEF34479-59EB-429A-A5AA-4ED9F66EA300}">
      <dsp:nvSpPr>
        <dsp:cNvPr id="0" name=""/>
        <dsp:cNvSpPr/>
      </dsp:nvSpPr>
      <dsp:spPr>
        <a:xfrm>
          <a:off x="288959" y="2991367"/>
          <a:ext cx="1495669" cy="897401"/>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S" sz="1700" kern="1200" dirty="0" smtClean="0">
              <a:latin typeface="Arial" panose="020B0604020202020204" pitchFamily="34" charset="0"/>
              <a:cs typeface="Arial" panose="020B0604020202020204" pitchFamily="34" charset="0"/>
            </a:rPr>
            <a:t>“Nicho ecológico” </a:t>
          </a:r>
          <a:endParaRPr lang="es-ES" sz="1700" kern="1200" dirty="0">
            <a:latin typeface="Arial" panose="020B0604020202020204" pitchFamily="34" charset="0"/>
            <a:cs typeface="Arial" panose="020B0604020202020204" pitchFamily="34" charset="0"/>
          </a:endParaRPr>
        </a:p>
      </dsp:txBody>
      <dsp:txXfrm>
        <a:off x="315243" y="3017651"/>
        <a:ext cx="1443101" cy="844833"/>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p:txBody>
          <a:bodyPr/>
          <a:lstStyle/>
          <a:p>
            <a:fld id="{E8F76B8D-D5BF-463C-AB78-D672C7B73E91}" type="datetimeFigureOut">
              <a:rPr lang="es-MX" smtClean="0"/>
              <a:t>07/01/2020</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E867C101-B632-4C8D-95CA-622361A14D82}" type="slidenum">
              <a:rPr lang="es-MX" smtClean="0"/>
              <a:t>‹Nº›</a:t>
            </a:fld>
            <a:endParaRPr lang="es-MX"/>
          </a:p>
        </p:txBody>
      </p:sp>
    </p:spTree>
    <p:extLst>
      <p:ext uri="{BB962C8B-B14F-4D97-AF65-F5344CB8AC3E}">
        <p14:creationId xmlns:p14="http://schemas.microsoft.com/office/powerpoint/2010/main" val="523591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E8F76B8D-D5BF-463C-AB78-D672C7B73E91}" type="datetimeFigureOut">
              <a:rPr lang="es-MX" smtClean="0"/>
              <a:t>07/01/2020</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E867C101-B632-4C8D-95CA-622361A14D82}" type="slidenum">
              <a:rPr lang="es-MX" smtClean="0"/>
              <a:t>‹Nº›</a:t>
            </a:fld>
            <a:endParaRPr lang="es-MX"/>
          </a:p>
        </p:txBody>
      </p:sp>
    </p:spTree>
    <p:extLst>
      <p:ext uri="{BB962C8B-B14F-4D97-AF65-F5344CB8AC3E}">
        <p14:creationId xmlns:p14="http://schemas.microsoft.com/office/powerpoint/2010/main" val="3769951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E8F76B8D-D5BF-463C-AB78-D672C7B73E91}" type="datetimeFigureOut">
              <a:rPr lang="es-MX" smtClean="0"/>
              <a:t>07/01/2020</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E867C101-B632-4C8D-95CA-622361A14D82}" type="slidenum">
              <a:rPr lang="es-MX" smtClean="0"/>
              <a:t>‹Nº›</a:t>
            </a:fld>
            <a:endParaRPr lang="es-MX"/>
          </a:p>
        </p:txBody>
      </p:sp>
    </p:spTree>
    <p:extLst>
      <p:ext uri="{BB962C8B-B14F-4D97-AF65-F5344CB8AC3E}">
        <p14:creationId xmlns:p14="http://schemas.microsoft.com/office/powerpoint/2010/main" val="35633359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s-ES" smtClean="0"/>
              <a:t>Haga clic para modificar el estilo de título del patrón</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E8F76B8D-D5BF-463C-AB78-D672C7B73E91}" type="datetimeFigureOut">
              <a:rPr lang="es-MX" smtClean="0"/>
              <a:t>07/01/2020</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E867C101-B632-4C8D-95CA-622361A14D82}" type="slidenum">
              <a:rPr lang="es-MX" smtClean="0"/>
              <a:t>‹Nº›</a:t>
            </a:fld>
            <a:endParaRPr lang="es-MX"/>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2431385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E8F76B8D-D5BF-463C-AB78-D672C7B73E91}" type="datetimeFigureOut">
              <a:rPr lang="es-MX" smtClean="0"/>
              <a:t>07/01/2020</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E867C101-B632-4C8D-95CA-622361A14D82}" type="slidenum">
              <a:rPr lang="es-MX" smtClean="0"/>
              <a:t>‹Nº›</a:t>
            </a:fld>
            <a:endParaRPr lang="es-MX"/>
          </a:p>
        </p:txBody>
      </p:sp>
    </p:spTree>
    <p:extLst>
      <p:ext uri="{BB962C8B-B14F-4D97-AF65-F5344CB8AC3E}">
        <p14:creationId xmlns:p14="http://schemas.microsoft.com/office/powerpoint/2010/main" val="17308444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s-ES" smtClean="0"/>
              <a:t>Haga clic para modificar el estilo de título del patrón</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3" name="Date Placeholder 2"/>
          <p:cNvSpPr>
            <a:spLocks noGrp="1"/>
          </p:cNvSpPr>
          <p:nvPr>
            <p:ph type="dt" sz="half" idx="10"/>
          </p:nvPr>
        </p:nvSpPr>
        <p:spPr/>
        <p:txBody>
          <a:bodyPr/>
          <a:lstStyle/>
          <a:p>
            <a:fld id="{E8F76B8D-D5BF-463C-AB78-D672C7B73E91}" type="datetimeFigureOut">
              <a:rPr lang="es-MX" smtClean="0"/>
              <a:t>07/01/2020</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E867C101-B632-4C8D-95CA-622361A14D82}" type="slidenum">
              <a:rPr lang="es-MX" smtClean="0"/>
              <a:t>‹Nº›</a:t>
            </a:fld>
            <a:endParaRPr lang="es-MX"/>
          </a:p>
        </p:txBody>
      </p:sp>
    </p:spTree>
    <p:extLst>
      <p:ext uri="{BB962C8B-B14F-4D97-AF65-F5344CB8AC3E}">
        <p14:creationId xmlns:p14="http://schemas.microsoft.com/office/powerpoint/2010/main" val="4749714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s-ES" smtClean="0"/>
              <a:t>Haga clic para modificar el estilo de título del patrón</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3" name="Date Placeholder 2"/>
          <p:cNvSpPr>
            <a:spLocks noGrp="1"/>
          </p:cNvSpPr>
          <p:nvPr>
            <p:ph type="dt" sz="half" idx="10"/>
          </p:nvPr>
        </p:nvSpPr>
        <p:spPr/>
        <p:txBody>
          <a:bodyPr/>
          <a:lstStyle/>
          <a:p>
            <a:fld id="{E8F76B8D-D5BF-463C-AB78-D672C7B73E91}" type="datetimeFigureOut">
              <a:rPr lang="es-MX" smtClean="0"/>
              <a:t>07/01/2020</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E867C101-B632-4C8D-95CA-622361A14D82}" type="slidenum">
              <a:rPr lang="es-MX" smtClean="0"/>
              <a:t>‹Nº›</a:t>
            </a:fld>
            <a:endParaRPr lang="es-MX"/>
          </a:p>
        </p:txBody>
      </p:sp>
    </p:spTree>
    <p:extLst>
      <p:ext uri="{BB962C8B-B14F-4D97-AF65-F5344CB8AC3E}">
        <p14:creationId xmlns:p14="http://schemas.microsoft.com/office/powerpoint/2010/main" val="20346067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E8F76B8D-D5BF-463C-AB78-D672C7B73E91}" type="datetimeFigureOut">
              <a:rPr lang="es-MX" smtClean="0"/>
              <a:t>07/01/2020</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E867C101-B632-4C8D-95CA-622361A14D82}" type="slidenum">
              <a:rPr lang="es-MX" smtClean="0"/>
              <a:t>‹Nº›</a:t>
            </a:fld>
            <a:endParaRPr lang="es-MX"/>
          </a:p>
        </p:txBody>
      </p:sp>
    </p:spTree>
    <p:extLst>
      <p:ext uri="{BB962C8B-B14F-4D97-AF65-F5344CB8AC3E}">
        <p14:creationId xmlns:p14="http://schemas.microsoft.com/office/powerpoint/2010/main" val="42467164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E8F76B8D-D5BF-463C-AB78-D672C7B73E91}" type="datetimeFigureOut">
              <a:rPr lang="es-MX" smtClean="0"/>
              <a:t>07/01/2020</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E867C101-B632-4C8D-95CA-622361A14D82}" type="slidenum">
              <a:rPr lang="es-MX" smtClean="0"/>
              <a:t>‹Nº›</a:t>
            </a:fld>
            <a:endParaRPr lang="es-MX"/>
          </a:p>
        </p:txBody>
      </p:sp>
    </p:spTree>
    <p:extLst>
      <p:ext uri="{BB962C8B-B14F-4D97-AF65-F5344CB8AC3E}">
        <p14:creationId xmlns:p14="http://schemas.microsoft.com/office/powerpoint/2010/main" val="1780762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E8F76B8D-D5BF-463C-AB78-D672C7B73E91}" type="datetimeFigureOut">
              <a:rPr lang="es-MX" smtClean="0"/>
              <a:t>07/01/2020</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E867C101-B632-4C8D-95CA-622361A14D82}" type="slidenum">
              <a:rPr lang="es-MX" smtClean="0"/>
              <a:t>‹Nº›</a:t>
            </a:fld>
            <a:endParaRPr lang="es-MX"/>
          </a:p>
        </p:txBody>
      </p:sp>
    </p:spTree>
    <p:extLst>
      <p:ext uri="{BB962C8B-B14F-4D97-AF65-F5344CB8AC3E}">
        <p14:creationId xmlns:p14="http://schemas.microsoft.com/office/powerpoint/2010/main" val="9820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E8F76B8D-D5BF-463C-AB78-D672C7B73E91}" type="datetimeFigureOut">
              <a:rPr lang="es-MX" smtClean="0"/>
              <a:t>07/01/2020</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E867C101-B632-4C8D-95CA-622361A14D82}" type="slidenum">
              <a:rPr lang="es-MX" smtClean="0"/>
              <a:t>‹Nº›</a:t>
            </a:fld>
            <a:endParaRPr lang="es-MX"/>
          </a:p>
        </p:txBody>
      </p:sp>
    </p:spTree>
    <p:extLst>
      <p:ext uri="{BB962C8B-B14F-4D97-AF65-F5344CB8AC3E}">
        <p14:creationId xmlns:p14="http://schemas.microsoft.com/office/powerpoint/2010/main" val="4052333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E8F76B8D-D5BF-463C-AB78-D672C7B73E91}" type="datetimeFigureOut">
              <a:rPr lang="es-MX" smtClean="0"/>
              <a:t>07/01/2020</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E867C101-B632-4C8D-95CA-622361A14D82}" type="slidenum">
              <a:rPr lang="es-MX" smtClean="0"/>
              <a:t>‹Nº›</a:t>
            </a:fld>
            <a:endParaRPr lang="es-MX"/>
          </a:p>
        </p:txBody>
      </p:sp>
    </p:spTree>
    <p:extLst>
      <p:ext uri="{BB962C8B-B14F-4D97-AF65-F5344CB8AC3E}">
        <p14:creationId xmlns:p14="http://schemas.microsoft.com/office/powerpoint/2010/main" val="2269437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E8F76B8D-D5BF-463C-AB78-D672C7B73E91}" type="datetimeFigureOut">
              <a:rPr lang="es-MX" smtClean="0"/>
              <a:t>07/01/2020</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E867C101-B632-4C8D-95CA-622361A14D82}" type="slidenum">
              <a:rPr lang="es-MX" smtClean="0"/>
              <a:t>‹Nº›</a:t>
            </a:fld>
            <a:endParaRPr lang="es-MX"/>
          </a:p>
        </p:txBody>
      </p:sp>
    </p:spTree>
    <p:extLst>
      <p:ext uri="{BB962C8B-B14F-4D97-AF65-F5344CB8AC3E}">
        <p14:creationId xmlns:p14="http://schemas.microsoft.com/office/powerpoint/2010/main" val="24513180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E8F76B8D-D5BF-463C-AB78-D672C7B73E91}" type="datetimeFigureOut">
              <a:rPr lang="es-MX" smtClean="0"/>
              <a:t>07/01/2020</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E867C101-B632-4C8D-95CA-622361A14D82}" type="slidenum">
              <a:rPr lang="es-MX" smtClean="0"/>
              <a:t>‹Nº›</a:t>
            </a:fld>
            <a:endParaRPr lang="es-MX"/>
          </a:p>
        </p:txBody>
      </p:sp>
    </p:spTree>
    <p:extLst>
      <p:ext uri="{BB962C8B-B14F-4D97-AF65-F5344CB8AC3E}">
        <p14:creationId xmlns:p14="http://schemas.microsoft.com/office/powerpoint/2010/main" val="2355788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F76B8D-D5BF-463C-AB78-D672C7B73E91}" type="datetimeFigureOut">
              <a:rPr lang="es-MX" smtClean="0"/>
              <a:t>07/01/2020</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E867C101-B632-4C8D-95CA-622361A14D82}" type="slidenum">
              <a:rPr lang="es-MX" smtClean="0"/>
              <a:t>‹Nº›</a:t>
            </a:fld>
            <a:endParaRPr lang="es-MX"/>
          </a:p>
        </p:txBody>
      </p:sp>
    </p:spTree>
    <p:extLst>
      <p:ext uri="{BB962C8B-B14F-4D97-AF65-F5344CB8AC3E}">
        <p14:creationId xmlns:p14="http://schemas.microsoft.com/office/powerpoint/2010/main" val="1619100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E8F76B8D-D5BF-463C-AB78-D672C7B73E91}" type="datetimeFigureOut">
              <a:rPr lang="es-MX" smtClean="0"/>
              <a:t>07/01/2020</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E867C101-B632-4C8D-95CA-622361A14D82}" type="slidenum">
              <a:rPr lang="es-MX" smtClean="0"/>
              <a:t>‹Nº›</a:t>
            </a:fld>
            <a:endParaRPr lang="es-MX"/>
          </a:p>
        </p:txBody>
      </p:sp>
    </p:spTree>
    <p:extLst>
      <p:ext uri="{BB962C8B-B14F-4D97-AF65-F5344CB8AC3E}">
        <p14:creationId xmlns:p14="http://schemas.microsoft.com/office/powerpoint/2010/main" val="3593302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E8F76B8D-D5BF-463C-AB78-D672C7B73E91}" type="datetimeFigureOut">
              <a:rPr lang="es-MX" smtClean="0"/>
              <a:t>07/01/2020</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E867C101-B632-4C8D-95CA-622361A14D82}" type="slidenum">
              <a:rPr lang="es-MX" smtClean="0"/>
              <a:t>‹Nº›</a:t>
            </a:fld>
            <a:endParaRPr lang="es-MX"/>
          </a:p>
        </p:txBody>
      </p:sp>
    </p:spTree>
    <p:extLst>
      <p:ext uri="{BB962C8B-B14F-4D97-AF65-F5344CB8AC3E}">
        <p14:creationId xmlns:p14="http://schemas.microsoft.com/office/powerpoint/2010/main" val="16263726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E8F76B8D-D5BF-463C-AB78-D672C7B73E91}" type="datetimeFigureOut">
              <a:rPr lang="es-MX" smtClean="0"/>
              <a:t>07/01/2020</a:t>
            </a:fld>
            <a:endParaRPr lang="es-MX"/>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s-MX"/>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E867C101-B632-4C8D-95CA-622361A14D82}" type="slidenum">
              <a:rPr lang="es-MX" smtClean="0"/>
              <a:t>‹Nº›</a:t>
            </a:fld>
            <a:endParaRPr lang="es-MX"/>
          </a:p>
        </p:txBody>
      </p:sp>
    </p:spTree>
    <p:extLst>
      <p:ext uri="{BB962C8B-B14F-4D97-AF65-F5344CB8AC3E}">
        <p14:creationId xmlns:p14="http://schemas.microsoft.com/office/powerpoint/2010/main" val="1905182220"/>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slide" Target="slide2.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slide" Target="slide2.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slide" Target="slide2.xml"/><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slide" Target="slide2.xml"/><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58.pn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slide" Target="slide2.xml"/><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slide" Target="slide2.xml"/><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43.png"/><Relationship Id="rId4" Type="http://schemas.openxmlformats.org/officeDocument/2006/relationships/image" Target="../media/image67.png"/></Relationships>
</file>

<file path=ppt/slides/_rels/slide26.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2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3.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3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3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5" Type="http://schemas.openxmlformats.org/officeDocument/2006/relationships/slide" Target="slide2.xml"/><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3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jpeg"/><Relationship Id="rId9" Type="http://schemas.openxmlformats.org/officeDocument/2006/relationships/image" Target="../media/image22.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slide" Target="slide2.xml"/><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31.jpeg"/><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2305178" y="3272044"/>
            <a:ext cx="7796082" cy="1125140"/>
          </a:xfrm>
        </p:spPr>
        <p:txBody>
          <a:bodyPr>
            <a:normAutofit fontScale="92500" lnSpcReduction="20000"/>
          </a:bodyPr>
          <a:lstStyle/>
          <a:p>
            <a:r>
              <a:rPr lang="es-EC"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TEMA: “GENERACIÓN DE UN MODELO DE DISTRIBUCIÓN DE LA ESPECIE INVASORA </a:t>
            </a:r>
            <a:r>
              <a:rPr lang="es-EC" sz="20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POLISTES VERSICOLOR</a:t>
            </a:r>
            <a:r>
              <a:rPr lang="es-EC"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EN LA ISLA SANTA CRUZ, GALÁPAGOS, MEDIANTE EL USO DE HERRAMIENTAS GEOINFORMÁTICAS”</a:t>
            </a:r>
            <a:endParaRPr lang="es-MX"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es-MX" sz="2000" dirty="0"/>
          </a:p>
        </p:txBody>
      </p:sp>
      <p:sp>
        <p:nvSpPr>
          <p:cNvPr id="4" name="Rectángulo 3"/>
          <p:cNvSpPr/>
          <p:nvPr/>
        </p:nvSpPr>
        <p:spPr>
          <a:xfrm>
            <a:off x="3770726" y="5480631"/>
            <a:ext cx="4864986" cy="969496"/>
          </a:xfrm>
          <a:prstGeom prst="rect">
            <a:avLst/>
          </a:prstGeom>
        </p:spPr>
        <p:txBody>
          <a:bodyPr wrap="none">
            <a:spAutoFit/>
          </a:bodyPr>
          <a:lstStyle/>
          <a:p>
            <a:pPr algn="ctr"/>
            <a:r>
              <a:rPr lang="es-EC" sz="1900" dirty="0">
                <a:ln>
                  <a:solidFill>
                    <a:schemeClr val="bg1">
                      <a:lumMod val="75000"/>
                      <a:lumOff val="25000"/>
                      <a:alpha val="10000"/>
                    </a:schemeClr>
                  </a:solidFill>
                </a:ln>
                <a:effectLst>
                  <a:outerShdw blurRad="9525" dist="25400" dir="14640000" algn="tl" rotWithShape="0">
                    <a:schemeClr val="bg1">
                      <a:alpha val="30000"/>
                    </a:schemeClr>
                  </a:outerShdw>
                </a:effectLst>
                <a:latin typeface="Arial" panose="020B0604020202020204" pitchFamily="34" charset="0"/>
                <a:cs typeface="Arial" panose="020B0604020202020204" pitchFamily="34" charset="0"/>
              </a:rPr>
              <a:t>Autor</a:t>
            </a:r>
            <a:r>
              <a:rPr lang="en-US" sz="1900" dirty="0">
                <a:ln>
                  <a:solidFill>
                    <a:schemeClr val="bg1">
                      <a:lumMod val="75000"/>
                      <a:lumOff val="25000"/>
                      <a:alpha val="10000"/>
                    </a:schemeClr>
                  </a:solidFill>
                </a:ln>
                <a:effectLst>
                  <a:outerShdw blurRad="9525" dist="25400" dir="14640000" algn="tl" rotWithShape="0">
                    <a:schemeClr val="bg1">
                      <a:alpha val="30000"/>
                    </a:schemeClr>
                  </a:outerShdw>
                </a:effectLst>
                <a:latin typeface="Arial" panose="020B0604020202020204" pitchFamily="34" charset="0"/>
                <a:cs typeface="Arial" panose="020B0604020202020204" pitchFamily="34" charset="0"/>
              </a:rPr>
              <a:t>: Pachacama Vallejo Kenneth Ricardo</a:t>
            </a:r>
          </a:p>
          <a:p>
            <a:pPr algn="ctr"/>
            <a:endParaRPr lang="es-EC" sz="1900" dirty="0">
              <a:ln>
                <a:solidFill>
                  <a:schemeClr val="bg1">
                    <a:lumMod val="75000"/>
                    <a:lumOff val="25000"/>
                    <a:alpha val="10000"/>
                  </a:schemeClr>
                </a:solidFill>
              </a:ln>
              <a:effectLst>
                <a:outerShdw blurRad="9525" dist="25400" dir="14640000" algn="tl" rotWithShape="0">
                  <a:schemeClr val="bg1">
                    <a:alpha val="30000"/>
                  </a:schemeClr>
                </a:outerShdw>
              </a:effectLst>
              <a:latin typeface="Arial" panose="020B0604020202020204" pitchFamily="34" charset="0"/>
              <a:cs typeface="Arial" panose="020B0604020202020204" pitchFamily="34" charset="0"/>
            </a:endParaRPr>
          </a:p>
          <a:p>
            <a:pPr algn="ctr"/>
            <a:r>
              <a:rPr lang="es-EC" sz="1900" dirty="0">
                <a:ln>
                  <a:solidFill>
                    <a:schemeClr val="bg1">
                      <a:lumMod val="75000"/>
                      <a:lumOff val="25000"/>
                      <a:alpha val="10000"/>
                    </a:schemeClr>
                  </a:solidFill>
                </a:ln>
                <a:effectLst>
                  <a:outerShdw blurRad="9525" dist="25400" dir="14640000" algn="tl" rotWithShape="0">
                    <a:schemeClr val="bg1">
                      <a:alpha val="30000"/>
                    </a:schemeClr>
                  </a:outerShdw>
                </a:effectLst>
                <a:latin typeface="Arial" panose="020B0604020202020204" pitchFamily="34" charset="0"/>
                <a:cs typeface="Arial" panose="020B0604020202020204" pitchFamily="34" charset="0"/>
              </a:rPr>
              <a:t>Enero 2020</a:t>
            </a:r>
            <a:endParaRPr lang="en-US" sz="1900" dirty="0">
              <a:ln>
                <a:solidFill>
                  <a:schemeClr val="bg1">
                    <a:lumMod val="75000"/>
                    <a:lumOff val="25000"/>
                    <a:alpha val="10000"/>
                  </a:schemeClr>
                </a:solidFill>
              </a:ln>
              <a:effectLst>
                <a:outerShdw blurRad="9525" dist="25400" dir="14640000" algn="tl" rotWithShape="0">
                  <a:schemeClr val="bg1">
                    <a:alpha val="30000"/>
                  </a:schemeClr>
                </a:outerShdw>
              </a:effectLst>
              <a:latin typeface="Arial" panose="020B0604020202020204" pitchFamily="34" charset="0"/>
              <a:cs typeface="Arial" panose="020B0604020202020204" pitchFamily="34" charset="0"/>
            </a:endParaRPr>
          </a:p>
        </p:txBody>
      </p:sp>
      <p:sp>
        <p:nvSpPr>
          <p:cNvPr id="5" name="Rectángulo 4"/>
          <p:cNvSpPr/>
          <p:nvPr/>
        </p:nvSpPr>
        <p:spPr>
          <a:xfrm>
            <a:off x="2372507" y="4807069"/>
            <a:ext cx="3012299" cy="384721"/>
          </a:xfrm>
          <a:prstGeom prst="rect">
            <a:avLst/>
          </a:prstGeom>
        </p:spPr>
        <p:txBody>
          <a:bodyPr wrap="none">
            <a:spAutoFit/>
          </a:bodyPr>
          <a:lstStyle/>
          <a:p>
            <a:pPr algn="ctr"/>
            <a:r>
              <a:rPr lang="es-EC" sz="1900" dirty="0">
                <a:ln>
                  <a:solidFill>
                    <a:schemeClr val="bg1">
                      <a:lumMod val="75000"/>
                      <a:lumOff val="25000"/>
                      <a:alpha val="10000"/>
                    </a:schemeClr>
                  </a:solidFill>
                </a:ln>
                <a:effectLst>
                  <a:outerShdw blurRad="9525" dist="25400" dir="14640000" algn="tl" rotWithShape="0">
                    <a:schemeClr val="bg1">
                      <a:alpha val="30000"/>
                    </a:schemeClr>
                  </a:outerShdw>
                </a:effectLst>
                <a:latin typeface="Arial" panose="020B0604020202020204" pitchFamily="34" charset="0"/>
                <a:cs typeface="Arial" panose="020B0604020202020204" pitchFamily="34" charset="0"/>
              </a:rPr>
              <a:t>Tutor</a:t>
            </a:r>
            <a:r>
              <a:rPr lang="en-US" sz="1900" dirty="0">
                <a:ln>
                  <a:solidFill>
                    <a:schemeClr val="bg1">
                      <a:lumMod val="75000"/>
                      <a:lumOff val="25000"/>
                      <a:alpha val="10000"/>
                    </a:schemeClr>
                  </a:solidFill>
                </a:ln>
                <a:effectLst>
                  <a:outerShdw blurRad="9525" dist="25400" dir="14640000" algn="tl" rotWithShape="0">
                    <a:schemeClr val="bg1">
                      <a:alpha val="30000"/>
                    </a:schemeClr>
                  </a:outerShdw>
                </a:effectLst>
                <a:latin typeface="Arial" panose="020B0604020202020204" pitchFamily="34" charset="0"/>
                <a:cs typeface="Arial" panose="020B0604020202020204" pitchFamily="34" charset="0"/>
              </a:rPr>
              <a:t>: Dr. </a:t>
            </a:r>
            <a:r>
              <a:rPr lang="en-US" sz="1900" dirty="0" smtClean="0">
                <a:ln>
                  <a:solidFill>
                    <a:schemeClr val="bg1">
                      <a:lumMod val="75000"/>
                      <a:lumOff val="25000"/>
                      <a:alpha val="10000"/>
                    </a:schemeClr>
                  </a:solidFill>
                </a:ln>
                <a:effectLst>
                  <a:outerShdw blurRad="9525" dist="25400" dir="14640000" algn="tl" rotWithShape="0">
                    <a:schemeClr val="bg1">
                      <a:alpha val="30000"/>
                    </a:schemeClr>
                  </a:outerShdw>
                </a:effectLst>
                <a:latin typeface="Arial" panose="020B0604020202020204" pitchFamily="34" charset="0"/>
                <a:cs typeface="Arial" panose="020B0604020202020204" pitchFamily="34" charset="0"/>
              </a:rPr>
              <a:t>Padilla Oswaldo</a:t>
            </a:r>
            <a:endParaRPr lang="en-US" sz="1900" b="1" dirty="0">
              <a:ln>
                <a:solidFill>
                  <a:schemeClr val="bg1">
                    <a:lumMod val="75000"/>
                    <a:lumOff val="25000"/>
                    <a:alpha val="10000"/>
                  </a:schemeClr>
                </a:solidFill>
              </a:ln>
              <a:effectLst>
                <a:outerShdw blurRad="9525" dist="25400" dir="14640000" algn="tl" rotWithShape="0">
                  <a:schemeClr val="bg1">
                    <a:alpha val="30000"/>
                  </a:schemeClr>
                </a:outerShdw>
              </a:effectLst>
              <a:latin typeface="Arial" panose="020B0604020202020204" pitchFamily="34" charset="0"/>
              <a:cs typeface="Arial" panose="020B0604020202020204" pitchFamily="34" charset="0"/>
            </a:endParaRPr>
          </a:p>
        </p:txBody>
      </p:sp>
      <p:sp>
        <p:nvSpPr>
          <p:cNvPr id="6" name="Rectángulo 5"/>
          <p:cNvSpPr/>
          <p:nvPr/>
        </p:nvSpPr>
        <p:spPr>
          <a:xfrm>
            <a:off x="6824863" y="4807069"/>
            <a:ext cx="3946914" cy="384721"/>
          </a:xfrm>
          <a:prstGeom prst="rect">
            <a:avLst/>
          </a:prstGeom>
        </p:spPr>
        <p:txBody>
          <a:bodyPr wrap="none">
            <a:spAutoFit/>
          </a:bodyPr>
          <a:lstStyle/>
          <a:p>
            <a:pPr algn="ctr"/>
            <a:r>
              <a:rPr lang="es-EC" sz="1900" dirty="0">
                <a:ln>
                  <a:solidFill>
                    <a:schemeClr val="bg1">
                      <a:lumMod val="75000"/>
                      <a:lumOff val="25000"/>
                      <a:alpha val="10000"/>
                    </a:schemeClr>
                  </a:solidFill>
                </a:ln>
                <a:effectLst>
                  <a:outerShdw blurRad="9525" dist="25400" dir="14640000" algn="tl" rotWithShape="0">
                    <a:schemeClr val="bg1">
                      <a:alpha val="30000"/>
                    </a:schemeClr>
                  </a:outerShdw>
                </a:effectLst>
                <a:latin typeface="Arial" panose="020B0604020202020204" pitchFamily="34" charset="0"/>
                <a:cs typeface="Arial" panose="020B0604020202020204" pitchFamily="34" charset="0"/>
              </a:rPr>
              <a:t>Docente evaluador</a:t>
            </a:r>
            <a:r>
              <a:rPr lang="en-US" sz="1900" dirty="0">
                <a:ln>
                  <a:solidFill>
                    <a:schemeClr val="bg1">
                      <a:lumMod val="75000"/>
                      <a:lumOff val="25000"/>
                      <a:alpha val="10000"/>
                    </a:schemeClr>
                  </a:solidFill>
                </a:ln>
                <a:effectLst>
                  <a:outerShdw blurRad="9525" dist="25400" dir="14640000" algn="tl" rotWithShape="0">
                    <a:schemeClr val="bg1">
                      <a:alpha val="30000"/>
                    </a:schemeClr>
                  </a:outerShdw>
                </a:effectLst>
                <a:latin typeface="Arial" panose="020B0604020202020204" pitchFamily="34" charset="0"/>
                <a:cs typeface="Arial" panose="020B0604020202020204" pitchFamily="34" charset="0"/>
              </a:rPr>
              <a:t>: </a:t>
            </a:r>
            <a:r>
              <a:rPr lang="en-US" sz="1900" dirty="0" err="1" smtClean="0">
                <a:ln>
                  <a:solidFill>
                    <a:schemeClr val="bg1">
                      <a:lumMod val="75000"/>
                      <a:lumOff val="25000"/>
                      <a:alpha val="10000"/>
                    </a:schemeClr>
                  </a:solidFill>
                </a:ln>
                <a:effectLst>
                  <a:outerShdw blurRad="9525" dist="25400" dir="14640000" algn="tl" rotWithShape="0">
                    <a:schemeClr val="bg1">
                      <a:alpha val="30000"/>
                    </a:schemeClr>
                  </a:outerShdw>
                </a:effectLst>
                <a:latin typeface="Arial" panose="020B0604020202020204" pitchFamily="34" charset="0"/>
                <a:cs typeface="Arial" panose="020B0604020202020204" pitchFamily="34" charset="0"/>
              </a:rPr>
              <a:t>Ing</a:t>
            </a:r>
            <a:r>
              <a:rPr lang="en-US" sz="1900" dirty="0" smtClean="0">
                <a:ln>
                  <a:solidFill>
                    <a:schemeClr val="bg1">
                      <a:lumMod val="75000"/>
                      <a:lumOff val="25000"/>
                      <a:alpha val="10000"/>
                    </a:schemeClr>
                  </a:solidFill>
                </a:ln>
                <a:effectLst>
                  <a:outerShdw blurRad="9525" dist="25400" dir="14640000" algn="tl" rotWithShape="0">
                    <a:schemeClr val="bg1">
                      <a:alpha val="30000"/>
                    </a:schemeClr>
                  </a:outerShdw>
                </a:effectLst>
                <a:latin typeface="Arial" panose="020B0604020202020204" pitchFamily="34" charset="0"/>
                <a:cs typeface="Arial" panose="020B0604020202020204" pitchFamily="34" charset="0"/>
              </a:rPr>
              <a:t>. </a:t>
            </a:r>
            <a:r>
              <a:rPr lang="en-US" sz="1900" dirty="0" err="1">
                <a:ln>
                  <a:solidFill>
                    <a:schemeClr val="bg1">
                      <a:lumMod val="75000"/>
                      <a:lumOff val="25000"/>
                      <a:alpha val="10000"/>
                    </a:schemeClr>
                  </a:solidFill>
                </a:ln>
                <a:effectLst>
                  <a:outerShdw blurRad="9525" dist="25400" dir="14640000" algn="tl" rotWithShape="0">
                    <a:schemeClr val="bg1">
                      <a:alpha val="30000"/>
                    </a:schemeClr>
                  </a:outerShdw>
                </a:effectLst>
                <a:latin typeface="Arial" panose="020B0604020202020204" pitchFamily="34" charset="0"/>
                <a:cs typeface="Arial" panose="020B0604020202020204" pitchFamily="34" charset="0"/>
              </a:rPr>
              <a:t>Izar</a:t>
            </a:r>
            <a:r>
              <a:rPr lang="en-US" sz="1900" dirty="0">
                <a:ln>
                  <a:solidFill>
                    <a:schemeClr val="bg1">
                      <a:lumMod val="75000"/>
                      <a:lumOff val="25000"/>
                      <a:alpha val="10000"/>
                    </a:schemeClr>
                  </a:solidFill>
                </a:ln>
                <a:effectLst>
                  <a:outerShdw blurRad="9525" dist="25400" dir="14640000" algn="tl" rotWithShape="0">
                    <a:schemeClr val="bg1">
                      <a:alpha val="30000"/>
                    </a:schemeClr>
                  </a:outerShdw>
                </a:effectLst>
                <a:latin typeface="Arial" panose="020B0604020202020204" pitchFamily="34" charset="0"/>
                <a:cs typeface="Arial" panose="020B0604020202020204" pitchFamily="34" charset="0"/>
              </a:rPr>
              <a:t> </a:t>
            </a:r>
            <a:r>
              <a:rPr lang="en-US" sz="1900" dirty="0" err="1">
                <a:ln>
                  <a:solidFill>
                    <a:schemeClr val="bg1">
                      <a:lumMod val="75000"/>
                      <a:lumOff val="25000"/>
                      <a:alpha val="10000"/>
                    </a:schemeClr>
                  </a:solidFill>
                </a:ln>
                <a:effectLst>
                  <a:outerShdw blurRad="9525" dist="25400" dir="14640000" algn="tl" rotWithShape="0">
                    <a:schemeClr val="bg1">
                      <a:alpha val="30000"/>
                    </a:schemeClr>
                  </a:outerShdw>
                </a:effectLst>
                <a:latin typeface="Arial" panose="020B0604020202020204" pitchFamily="34" charset="0"/>
                <a:cs typeface="Arial" panose="020B0604020202020204" pitchFamily="34" charset="0"/>
              </a:rPr>
              <a:t>Sinde</a:t>
            </a:r>
            <a:endParaRPr lang="en-US" sz="1900" dirty="0">
              <a:ln>
                <a:solidFill>
                  <a:schemeClr val="bg1">
                    <a:lumMod val="75000"/>
                    <a:lumOff val="25000"/>
                    <a:alpha val="10000"/>
                  </a:schemeClr>
                </a:solidFill>
              </a:ln>
              <a:effectLst>
                <a:outerShdw blurRad="9525" dist="25400" dir="14640000" algn="tl" rotWithShape="0">
                  <a:schemeClr val="bg1">
                    <a:alpha val="30000"/>
                  </a:schemeClr>
                </a:outerShdw>
              </a:effectLst>
              <a:latin typeface="Arial" panose="020B0604020202020204" pitchFamily="34" charset="0"/>
              <a:cs typeface="Arial" panose="020B0604020202020204" pitchFamily="34" charset="0"/>
            </a:endParaRPr>
          </a:p>
        </p:txBody>
      </p:sp>
      <p:sp>
        <p:nvSpPr>
          <p:cNvPr id="7" name="Rectangle 1"/>
          <p:cNvSpPr/>
          <p:nvPr/>
        </p:nvSpPr>
        <p:spPr>
          <a:xfrm>
            <a:off x="119418" y="1903650"/>
            <a:ext cx="12192000" cy="677108"/>
          </a:xfrm>
          <a:prstGeom prst="rect">
            <a:avLst/>
          </a:prstGeom>
        </p:spPr>
        <p:txBody>
          <a:bodyPr wrap="square">
            <a:spAutoFit/>
          </a:bodyPr>
          <a:lstStyle/>
          <a:p>
            <a:pPr algn="ctr"/>
            <a:r>
              <a:rPr lang="es-ES" sz="1900" dirty="0">
                <a:ln>
                  <a:solidFill>
                    <a:schemeClr val="bg1">
                      <a:lumMod val="75000"/>
                      <a:lumOff val="25000"/>
                      <a:alpha val="10000"/>
                    </a:schemeClr>
                  </a:solidFill>
                </a:ln>
                <a:effectLst>
                  <a:outerShdw blurRad="9525" dist="25400" dir="14640000" algn="tl" rotWithShape="0">
                    <a:schemeClr val="bg1">
                      <a:alpha val="30000"/>
                    </a:schemeClr>
                  </a:outerShdw>
                </a:effectLst>
                <a:latin typeface="Arial" panose="020B0604020202020204" pitchFamily="34" charset="0"/>
                <a:cs typeface="Arial" panose="020B0604020202020204" pitchFamily="34" charset="0"/>
              </a:rPr>
              <a:t>Departamento de </a:t>
            </a:r>
            <a:r>
              <a:rPr lang="es-ES" sz="1900" dirty="0">
                <a:ln>
                  <a:solidFill>
                    <a:schemeClr val="bg1">
                      <a:lumMod val="75000"/>
                      <a:lumOff val="25000"/>
                      <a:alpha val="10000"/>
                    </a:schemeClr>
                  </a:solidFill>
                </a:ln>
                <a:effectLst>
                  <a:outerShdw blurRad="9525" dist="25400" dir="14640000" algn="tl" rotWithShape="0">
                    <a:schemeClr val="bg1">
                      <a:alpha val="30000"/>
                    </a:schemeClr>
                  </a:outerShdw>
                </a:effectLst>
                <a:latin typeface="Arial" panose="020B0604020202020204" pitchFamily="34" charset="0"/>
                <a:cs typeface="Arial" panose="020B0604020202020204" pitchFamily="34" charset="0"/>
              </a:rPr>
              <a:t>Ciencias de la Tierra y Construcción</a:t>
            </a:r>
            <a:endParaRPr lang="es-ES" sz="1900" dirty="0">
              <a:ln>
                <a:solidFill>
                  <a:schemeClr val="bg1">
                    <a:lumMod val="75000"/>
                    <a:lumOff val="25000"/>
                    <a:alpha val="10000"/>
                  </a:schemeClr>
                </a:solidFill>
              </a:ln>
              <a:effectLst>
                <a:outerShdw blurRad="9525" dist="25400" dir="14640000" algn="tl" rotWithShape="0">
                  <a:schemeClr val="bg1">
                    <a:alpha val="30000"/>
                  </a:schemeClr>
                </a:outerShdw>
              </a:effectLst>
              <a:latin typeface="Arial" panose="020B0604020202020204" pitchFamily="34" charset="0"/>
              <a:cs typeface="Arial" panose="020B0604020202020204" pitchFamily="34" charset="0"/>
            </a:endParaRPr>
          </a:p>
          <a:p>
            <a:pPr algn="ctr"/>
            <a:r>
              <a:rPr lang="es-ES" sz="1900" dirty="0">
                <a:ln>
                  <a:solidFill>
                    <a:schemeClr val="bg1">
                      <a:lumMod val="75000"/>
                      <a:lumOff val="25000"/>
                      <a:alpha val="10000"/>
                    </a:schemeClr>
                  </a:solidFill>
                </a:ln>
                <a:effectLst>
                  <a:outerShdw blurRad="9525" dist="25400" dir="14640000" algn="tl" rotWithShape="0">
                    <a:schemeClr val="bg1">
                      <a:alpha val="30000"/>
                    </a:schemeClr>
                  </a:outerShdw>
                </a:effectLst>
                <a:latin typeface="Arial" panose="020B0604020202020204" pitchFamily="34" charset="0"/>
                <a:cs typeface="Arial" panose="020B0604020202020204" pitchFamily="34" charset="0"/>
              </a:rPr>
              <a:t>Carrera de </a:t>
            </a:r>
            <a:r>
              <a:rPr lang="es-ES" sz="1900" dirty="0">
                <a:ln>
                  <a:solidFill>
                    <a:schemeClr val="bg1">
                      <a:lumMod val="75000"/>
                      <a:lumOff val="25000"/>
                      <a:alpha val="10000"/>
                    </a:schemeClr>
                  </a:solidFill>
                </a:ln>
                <a:effectLst>
                  <a:outerShdw blurRad="9525" dist="25400" dir="14640000" algn="tl" rotWithShape="0">
                    <a:schemeClr val="bg1">
                      <a:alpha val="30000"/>
                    </a:schemeClr>
                  </a:outerShdw>
                </a:effectLst>
                <a:latin typeface="Arial" panose="020B0604020202020204" pitchFamily="34" charset="0"/>
                <a:cs typeface="Arial" panose="020B0604020202020204" pitchFamily="34" charset="0"/>
              </a:rPr>
              <a:t>Ingeniería Geográfica y del Medio Ambiente </a:t>
            </a:r>
            <a:endParaRPr lang="en-US" sz="1900" dirty="0">
              <a:ln>
                <a:solidFill>
                  <a:schemeClr val="bg1">
                    <a:lumMod val="75000"/>
                    <a:lumOff val="25000"/>
                    <a:alpha val="10000"/>
                  </a:schemeClr>
                </a:solidFill>
              </a:ln>
              <a:effectLst>
                <a:outerShdw blurRad="9525" dist="25400" dir="14640000" algn="tl" rotWithShape="0">
                  <a:schemeClr val="bg1">
                    <a:alpha val="30000"/>
                  </a:schemeClr>
                </a:outerShdw>
              </a:effectLst>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0611" y="1534074"/>
            <a:ext cx="1189790" cy="10902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2" descr="http://blogs.espe.edu.ec/wp-content/uploads/2013/09/Logo-RP-UFA-ESPE.jpg"/>
          <p:cNvPicPr>
            <a:picLocks noChangeAspect="1" noChangeArrowheads="1"/>
          </p:cNvPicPr>
          <p:nvPr/>
        </p:nvPicPr>
        <p:blipFill rotWithShape="1">
          <a:blip r:embed="rId3">
            <a:extLst>
              <a:ext uri="{28A0092B-C50C-407E-A947-70E740481C1C}">
                <a14:useLocalDpi xmlns:a14="http://schemas.microsoft.com/office/drawing/2010/main" val="0"/>
              </a:ext>
            </a:extLst>
          </a:blip>
          <a:srcRect l="1065" t="2652" r="1440" b="17523"/>
          <a:stretch/>
        </p:blipFill>
        <p:spPr bwMode="auto">
          <a:xfrm>
            <a:off x="3608118" y="355627"/>
            <a:ext cx="5214600" cy="9355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0" name="Picture 4" descr="Resultado de imagen para geografica y del medio ambien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80907" y="1509843"/>
            <a:ext cx="1202585" cy="120499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60893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latin typeface="Arial" panose="020B0604020202020204" pitchFamily="34" charset="0"/>
                <a:cs typeface="Arial" panose="020B0604020202020204" pitchFamily="34" charset="0"/>
              </a:rPr>
              <a:t>Clasificación de métodos para modelar </a:t>
            </a:r>
            <a:endParaRPr lang="es-MX" dirty="0">
              <a:latin typeface="Arial" panose="020B0604020202020204" pitchFamily="34" charset="0"/>
              <a:cs typeface="Arial" panose="020B0604020202020204" pitchFamily="34" charset="0"/>
            </a:endParaRPr>
          </a:p>
        </p:txBody>
      </p:sp>
      <p:graphicFrame>
        <p:nvGraphicFramePr>
          <p:cNvPr id="5" name="Tabla 4"/>
          <p:cNvGraphicFramePr>
            <a:graphicFrameLocks noGrp="1"/>
          </p:cNvGraphicFramePr>
          <p:nvPr>
            <p:extLst>
              <p:ext uri="{D42A27DB-BD31-4B8C-83A1-F6EECF244321}">
                <p14:modId xmlns:p14="http://schemas.microsoft.com/office/powerpoint/2010/main" val="691701122"/>
              </p:ext>
            </p:extLst>
          </p:nvPr>
        </p:nvGraphicFramePr>
        <p:xfrm>
          <a:off x="1310640" y="1745826"/>
          <a:ext cx="9225279" cy="3994576"/>
        </p:xfrm>
        <a:graphic>
          <a:graphicData uri="http://schemas.openxmlformats.org/drawingml/2006/table">
            <a:tbl>
              <a:tblPr firstRow="1" bandRow="1">
                <a:tableStyleId>{5C22544A-7EE6-4342-B048-85BDC9FD1C3A}</a:tableStyleId>
              </a:tblPr>
              <a:tblGrid>
                <a:gridCol w="3075093">
                  <a:extLst>
                    <a:ext uri="{9D8B030D-6E8A-4147-A177-3AD203B41FA5}">
                      <a16:colId xmlns:a16="http://schemas.microsoft.com/office/drawing/2014/main" val="2305992062"/>
                    </a:ext>
                  </a:extLst>
                </a:gridCol>
                <a:gridCol w="3075093">
                  <a:extLst>
                    <a:ext uri="{9D8B030D-6E8A-4147-A177-3AD203B41FA5}">
                      <a16:colId xmlns:a16="http://schemas.microsoft.com/office/drawing/2014/main" val="2371597096"/>
                    </a:ext>
                  </a:extLst>
                </a:gridCol>
                <a:gridCol w="3075093">
                  <a:extLst>
                    <a:ext uri="{9D8B030D-6E8A-4147-A177-3AD203B41FA5}">
                      <a16:colId xmlns:a16="http://schemas.microsoft.com/office/drawing/2014/main" val="1753935300"/>
                    </a:ext>
                  </a:extLst>
                </a:gridCol>
              </a:tblGrid>
              <a:tr h="998644">
                <a:tc>
                  <a:txBody>
                    <a:bodyPr/>
                    <a:lstStyle/>
                    <a:p>
                      <a:pPr algn="ctr"/>
                      <a:r>
                        <a:rPr lang="es-MX" dirty="0" smtClean="0">
                          <a:latin typeface="Arial" panose="020B0604020202020204" pitchFamily="34" charset="0"/>
                          <a:cs typeface="Arial" panose="020B0604020202020204" pitchFamily="34" charset="0"/>
                        </a:rPr>
                        <a:t>Tipo </a:t>
                      </a:r>
                      <a:endParaRPr lang="es-MX" dirty="0">
                        <a:latin typeface="Arial" panose="020B0604020202020204" pitchFamily="34" charset="0"/>
                        <a:cs typeface="Arial" panose="020B0604020202020204" pitchFamily="34" charset="0"/>
                      </a:endParaRPr>
                    </a:p>
                  </a:txBody>
                  <a:tcPr anchor="ctr"/>
                </a:tc>
                <a:tc>
                  <a:txBody>
                    <a:bodyPr/>
                    <a:lstStyle/>
                    <a:p>
                      <a:pPr algn="ctr"/>
                      <a:r>
                        <a:rPr lang="es-MX" dirty="0" smtClean="0">
                          <a:latin typeface="Arial" panose="020B0604020202020204" pitchFamily="34" charset="0"/>
                          <a:cs typeface="Arial" panose="020B0604020202020204" pitchFamily="34" charset="0"/>
                        </a:rPr>
                        <a:t>Modelador </a:t>
                      </a:r>
                      <a:endParaRPr lang="es-MX" dirty="0">
                        <a:latin typeface="Arial" panose="020B0604020202020204" pitchFamily="34" charset="0"/>
                        <a:cs typeface="Arial" panose="020B0604020202020204" pitchFamily="34" charset="0"/>
                      </a:endParaRPr>
                    </a:p>
                  </a:txBody>
                  <a:tcPr anchor="ctr"/>
                </a:tc>
                <a:tc>
                  <a:txBody>
                    <a:bodyPr/>
                    <a:lstStyle/>
                    <a:p>
                      <a:pPr algn="ctr"/>
                      <a:r>
                        <a:rPr lang="es-MX" dirty="0" smtClean="0">
                          <a:latin typeface="Arial" panose="020B0604020202020204" pitchFamily="34" charset="0"/>
                          <a:cs typeface="Arial" panose="020B0604020202020204" pitchFamily="34" charset="0"/>
                        </a:rPr>
                        <a:t>Principio </a:t>
                      </a:r>
                      <a:endParaRPr lang="es-MX"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461345255"/>
                  </a:ext>
                </a:extLst>
              </a:tr>
              <a:tr h="998644">
                <a:tc>
                  <a:txBody>
                    <a:bodyPr/>
                    <a:lstStyle/>
                    <a:p>
                      <a:pPr algn="ctr"/>
                      <a:r>
                        <a:rPr lang="es-MX" dirty="0" smtClean="0">
                          <a:latin typeface="Arial" panose="020B0604020202020204" pitchFamily="34" charset="0"/>
                          <a:cs typeface="Arial" panose="020B0604020202020204" pitchFamily="34" charset="0"/>
                        </a:rPr>
                        <a:t>Solo presencia </a:t>
                      </a:r>
                      <a:endParaRPr lang="es-MX" dirty="0">
                        <a:latin typeface="Arial" panose="020B0604020202020204" pitchFamily="34" charset="0"/>
                        <a:cs typeface="Arial" panose="020B0604020202020204" pitchFamily="34" charset="0"/>
                      </a:endParaRPr>
                    </a:p>
                  </a:txBody>
                  <a:tcPr anchor="ctr"/>
                </a:tc>
                <a:tc>
                  <a:txBody>
                    <a:bodyPr/>
                    <a:lstStyle/>
                    <a:p>
                      <a:pPr algn="ctr"/>
                      <a:r>
                        <a:rPr lang="fr-FR" dirty="0" smtClean="0">
                          <a:latin typeface="Arial" panose="020B0604020202020204" pitchFamily="34" charset="0"/>
                          <a:cs typeface="Arial" panose="020B0604020202020204" pitchFamily="34" charset="0"/>
                        </a:rPr>
                        <a:t>Bioclim, Aquamaps, Envelope Score, SVM, Surface range envelopes </a:t>
                      </a:r>
                      <a:endParaRPr lang="es-MX" dirty="0">
                        <a:latin typeface="Arial" panose="020B0604020202020204" pitchFamily="34" charset="0"/>
                        <a:cs typeface="Arial" panose="020B0604020202020204" pitchFamily="34" charset="0"/>
                      </a:endParaRPr>
                    </a:p>
                  </a:txBody>
                  <a:tcPr anchor="ctr"/>
                </a:tc>
                <a:tc>
                  <a:txBody>
                    <a:bodyPr/>
                    <a:lstStyle/>
                    <a:p>
                      <a:pPr algn="ctr"/>
                      <a:r>
                        <a:rPr lang="es-MX" dirty="0" smtClean="0">
                          <a:latin typeface="Arial" panose="020B0604020202020204" pitchFamily="34" charset="0"/>
                          <a:cs typeface="Arial" panose="020B0604020202020204" pitchFamily="34" charset="0"/>
                        </a:rPr>
                        <a:t>Envolturas ambientales</a:t>
                      </a:r>
                      <a:endParaRPr lang="es-MX"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117809289"/>
                  </a:ext>
                </a:extLst>
              </a:tr>
              <a:tr h="998644">
                <a:tc>
                  <a:txBody>
                    <a:bodyPr/>
                    <a:lstStyle/>
                    <a:p>
                      <a:pPr algn="ctr"/>
                      <a:r>
                        <a:rPr lang="es-MX" dirty="0" smtClean="0">
                          <a:latin typeface="Arial" panose="020B0604020202020204" pitchFamily="34" charset="0"/>
                          <a:cs typeface="Arial" panose="020B0604020202020204" pitchFamily="34" charset="0"/>
                        </a:rPr>
                        <a:t>Presencia ausencia </a:t>
                      </a:r>
                      <a:endParaRPr lang="es-MX" dirty="0">
                        <a:latin typeface="Arial" panose="020B0604020202020204" pitchFamily="34" charset="0"/>
                        <a:cs typeface="Arial" panose="020B0604020202020204" pitchFamily="34" charset="0"/>
                      </a:endParaRPr>
                    </a:p>
                  </a:txBody>
                  <a:tcPr anchor="ctr"/>
                </a:tc>
                <a:tc>
                  <a:txBody>
                    <a:bodyPr/>
                    <a:lstStyle/>
                    <a:p>
                      <a:pPr algn="ctr"/>
                      <a:r>
                        <a:rPr lang="es-MX" dirty="0" smtClean="0">
                          <a:latin typeface="Arial" panose="020B0604020202020204" pitchFamily="34" charset="0"/>
                          <a:cs typeface="Arial" panose="020B0604020202020204" pitchFamily="34" charset="0"/>
                        </a:rPr>
                        <a:t>Regresiones </a:t>
                      </a:r>
                      <a:r>
                        <a:rPr lang="es-MX" dirty="0" err="1" smtClean="0">
                          <a:latin typeface="Arial" panose="020B0604020202020204" pitchFamily="34" charset="0"/>
                          <a:cs typeface="Arial" panose="020B0604020202020204" pitchFamily="34" charset="0"/>
                        </a:rPr>
                        <a:t>Logit</a:t>
                      </a:r>
                      <a:r>
                        <a:rPr lang="es-MX" dirty="0" smtClean="0">
                          <a:latin typeface="Arial" panose="020B0604020202020204" pitchFamily="34" charset="0"/>
                          <a:cs typeface="Arial" panose="020B0604020202020204" pitchFamily="34" charset="0"/>
                        </a:rPr>
                        <a:t>, GLM, GAM, MARS, CART </a:t>
                      </a:r>
                      <a:endParaRPr lang="es-MX" dirty="0">
                        <a:latin typeface="Arial" panose="020B0604020202020204" pitchFamily="34" charset="0"/>
                        <a:cs typeface="Arial" panose="020B0604020202020204" pitchFamily="34" charset="0"/>
                      </a:endParaRPr>
                    </a:p>
                  </a:txBody>
                  <a:tcPr anchor="ctr"/>
                </a:tc>
                <a:tc>
                  <a:txBody>
                    <a:bodyPr/>
                    <a:lstStyle/>
                    <a:p>
                      <a:pPr algn="ctr"/>
                      <a:r>
                        <a:rPr lang="es-MX" dirty="0" smtClean="0">
                          <a:latin typeface="Arial" panose="020B0604020202020204" pitchFamily="34" charset="0"/>
                          <a:cs typeface="Arial" panose="020B0604020202020204" pitchFamily="34" charset="0"/>
                        </a:rPr>
                        <a:t>Regresiones y clasificaciones</a:t>
                      </a:r>
                      <a:endParaRPr lang="es-MX"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623820511"/>
                  </a:ext>
                </a:extLst>
              </a:tr>
              <a:tr h="998644">
                <a:tc>
                  <a:txBody>
                    <a:bodyPr/>
                    <a:lstStyle/>
                    <a:p>
                      <a:pPr algn="ctr"/>
                      <a:r>
                        <a:rPr lang="es-MX" dirty="0" smtClean="0">
                          <a:latin typeface="Arial" panose="020B0604020202020204" pitchFamily="34" charset="0"/>
                          <a:cs typeface="Arial" panose="020B0604020202020204" pitchFamily="34" charset="0"/>
                        </a:rPr>
                        <a:t>Presencia y entorno (Mixto)</a:t>
                      </a:r>
                      <a:endParaRPr lang="es-MX" dirty="0">
                        <a:latin typeface="Arial" panose="020B0604020202020204" pitchFamily="34" charset="0"/>
                        <a:cs typeface="Arial" panose="020B0604020202020204" pitchFamily="34" charset="0"/>
                      </a:endParaRPr>
                    </a:p>
                  </a:txBody>
                  <a:tcPr anchor="ctr"/>
                </a:tc>
                <a:tc>
                  <a:txBody>
                    <a:bodyPr/>
                    <a:lstStyle/>
                    <a:p>
                      <a:pPr algn="ctr"/>
                      <a:r>
                        <a:rPr lang="es-MX" dirty="0" err="1" smtClean="0">
                          <a:latin typeface="Arial" panose="020B0604020202020204" pitchFamily="34" charset="0"/>
                          <a:cs typeface="Arial" panose="020B0604020202020204" pitchFamily="34" charset="0"/>
                        </a:rPr>
                        <a:t>MaxEnt</a:t>
                      </a:r>
                      <a:endParaRPr lang="es-MX" dirty="0">
                        <a:latin typeface="Arial" panose="020B0604020202020204" pitchFamily="34" charset="0"/>
                        <a:cs typeface="Arial" panose="020B0604020202020204" pitchFamily="34" charset="0"/>
                      </a:endParaRPr>
                    </a:p>
                  </a:txBody>
                  <a:tcPr anchor="ctr"/>
                </a:tc>
                <a:tc>
                  <a:txBody>
                    <a:bodyPr/>
                    <a:lstStyle/>
                    <a:p>
                      <a:pPr algn="ctr"/>
                      <a:r>
                        <a:rPr lang="es-MX" dirty="0" smtClean="0">
                          <a:latin typeface="Arial" panose="020B0604020202020204" pitchFamily="34" charset="0"/>
                          <a:cs typeface="Arial" panose="020B0604020202020204" pitchFamily="34" charset="0"/>
                        </a:rPr>
                        <a:t>Máxima Entropía</a:t>
                      </a:r>
                      <a:endParaRPr lang="es-MX"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386470146"/>
                  </a:ext>
                </a:extLst>
              </a:tr>
            </a:tbl>
          </a:graphicData>
        </a:graphic>
      </p:graphicFrame>
      <p:sp>
        <p:nvSpPr>
          <p:cNvPr id="6" name="Botón de acción: Inicio 5">
            <a:hlinkClick r:id="rId2" action="ppaction://hlinksldjump" highlightClick="1"/>
          </p:cNvPr>
          <p:cNvSpPr/>
          <p:nvPr/>
        </p:nvSpPr>
        <p:spPr>
          <a:xfrm>
            <a:off x="11135360" y="6004560"/>
            <a:ext cx="1056640" cy="85344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6566934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MX" dirty="0" smtClean="0">
                <a:latin typeface="Arial" panose="020B0604020202020204" pitchFamily="34" charset="0"/>
                <a:cs typeface="Arial" panose="020B0604020202020204" pitchFamily="34" charset="0"/>
              </a:rPr>
              <a:t>Técnicas de modelamiento</a:t>
            </a:r>
            <a:endParaRPr lang="es-MX" dirty="0">
              <a:latin typeface="Arial" panose="020B0604020202020204" pitchFamily="34" charset="0"/>
              <a:cs typeface="Arial" panose="020B0604020202020204" pitchFamily="34" charset="0"/>
            </a:endParaRPr>
          </a:p>
        </p:txBody>
      </p:sp>
      <p:sp>
        <p:nvSpPr>
          <p:cNvPr id="2" name="Marcador de contenido 1"/>
          <p:cNvSpPr>
            <a:spLocks noGrp="1"/>
          </p:cNvSpPr>
          <p:nvPr>
            <p:ph idx="1"/>
          </p:nvPr>
        </p:nvSpPr>
        <p:spPr>
          <a:xfrm>
            <a:off x="872791" y="1722821"/>
            <a:ext cx="5072743" cy="1883979"/>
          </a:xfrm>
        </p:spPr>
        <p:txBody>
          <a:bodyPr>
            <a:noAutofit/>
          </a:bodyPr>
          <a:lstStyle/>
          <a:p>
            <a:pPr marL="0" indent="0">
              <a:buNone/>
            </a:pPr>
            <a:r>
              <a:rPr lang="es-MX" sz="1600" dirty="0">
                <a:solidFill>
                  <a:schemeClr val="tx1"/>
                </a:solidFill>
                <a:latin typeface="Arial" panose="020B0604020202020204" pitchFamily="34" charset="0"/>
                <a:cs typeface="Arial" panose="020B0604020202020204" pitchFamily="34" charset="0"/>
              </a:rPr>
              <a:t>Maxent: Máxima Entropía </a:t>
            </a:r>
          </a:p>
          <a:p>
            <a:pPr algn="just">
              <a:spcBef>
                <a:spcPts val="300"/>
              </a:spcBef>
              <a:spcAft>
                <a:spcPts val="300"/>
              </a:spcAft>
            </a:pPr>
            <a:r>
              <a:rPr lang="es-EC" sz="1600" dirty="0" smtClean="0">
                <a:solidFill>
                  <a:schemeClr val="tx1"/>
                </a:solidFill>
                <a:latin typeface="Arial" panose="020B0604020202020204" pitchFamily="34" charset="0"/>
                <a:cs typeface="Arial" panose="020B0604020202020204" pitchFamily="34" charset="0"/>
              </a:rPr>
              <a:t>garantizar </a:t>
            </a:r>
            <a:r>
              <a:rPr lang="es-EC" sz="1600" dirty="0">
                <a:solidFill>
                  <a:schemeClr val="tx1"/>
                </a:solidFill>
                <a:latin typeface="Arial" panose="020B0604020202020204" pitchFamily="34" charset="0"/>
                <a:cs typeface="Arial" panose="020B0604020202020204" pitchFamily="34" charset="0"/>
              </a:rPr>
              <a:t>que la aproximación cumpla con cualquier restricción que se pueda conocer de la distribución desconocida y que sujeto a esto, la aproximación a la distribución debería tener la máxima entropía</a:t>
            </a:r>
            <a:r>
              <a:rPr lang="es-EC" sz="1600" dirty="0" smtClean="0">
                <a:solidFill>
                  <a:schemeClr val="tx1"/>
                </a:solidFill>
                <a:latin typeface="Arial" panose="020B0604020202020204" pitchFamily="34" charset="0"/>
                <a:cs typeface="Arial" panose="020B0604020202020204" pitchFamily="34" charset="0"/>
              </a:rPr>
              <a:t>.</a:t>
            </a:r>
            <a:endParaRPr lang="es-EC" sz="1600" dirty="0">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4" name="Rectángulo 3"/>
              <p:cNvSpPr/>
              <p:nvPr/>
            </p:nvSpPr>
            <p:spPr>
              <a:xfrm>
                <a:off x="7435168" y="1794471"/>
                <a:ext cx="2775632" cy="764505"/>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s-MX" i="1">
                          <a:latin typeface="Cambria Math" panose="02040503050406030204" pitchFamily="18" charset="0"/>
                        </a:rPr>
                        <m:t>𝐻</m:t>
                      </m:r>
                      <m:d>
                        <m:dPr>
                          <m:ctrlPr>
                            <a:rPr lang="es-MX" i="1">
                              <a:latin typeface="Cambria Math" panose="02040503050406030204" pitchFamily="18" charset="0"/>
                            </a:rPr>
                          </m:ctrlPr>
                        </m:dPr>
                        <m:e>
                          <m:r>
                            <m:rPr>
                              <m:sty m:val="p"/>
                            </m:rPr>
                            <a:rPr lang="es-MX">
                              <a:latin typeface="Cambria Math" panose="02040503050406030204" pitchFamily="18" charset="0"/>
                            </a:rPr>
                            <m:t>π</m:t>
                          </m:r>
                        </m:e>
                      </m:d>
                      <m:r>
                        <a:rPr lang="es-MX">
                          <a:latin typeface="Cambria Math" panose="02040503050406030204" pitchFamily="18" charset="0"/>
                        </a:rPr>
                        <m:t>=−</m:t>
                      </m:r>
                      <m:nary>
                        <m:naryPr>
                          <m:chr m:val="∑"/>
                          <m:limLoc m:val="undOvr"/>
                          <m:supHide m:val="on"/>
                          <m:ctrlPr>
                            <a:rPr lang="es-MX" i="1">
                              <a:latin typeface="Cambria Math" panose="02040503050406030204" pitchFamily="18" charset="0"/>
                            </a:rPr>
                          </m:ctrlPr>
                        </m:naryPr>
                        <m:sub>
                          <m:r>
                            <a:rPr lang="es-MX" i="1">
                              <a:latin typeface="Cambria Math" panose="02040503050406030204" pitchFamily="18" charset="0"/>
                            </a:rPr>
                            <m:t>𝑥</m:t>
                          </m:r>
                          <m:r>
                            <a:rPr lang="es-MX">
                              <a:latin typeface="Cambria Math" panose="02040503050406030204" pitchFamily="18" charset="0"/>
                            </a:rPr>
                            <m:t>∈</m:t>
                          </m:r>
                          <m:r>
                            <a:rPr lang="es-MX" i="1">
                              <a:latin typeface="Cambria Math" panose="02040503050406030204" pitchFamily="18" charset="0"/>
                            </a:rPr>
                            <m:t>𝑋</m:t>
                          </m:r>
                        </m:sub>
                        <m:sup/>
                        <m:e>
                          <m:d>
                            <m:dPr>
                              <m:begChr m:val=""/>
                              <m:ctrlPr>
                                <a:rPr lang="es-MX" i="1">
                                  <a:latin typeface="Cambria Math" panose="02040503050406030204" pitchFamily="18" charset="0"/>
                                </a:rPr>
                              </m:ctrlPr>
                            </m:dPr>
                            <m:e>
                              <m:r>
                                <m:rPr>
                                  <m:sty m:val="p"/>
                                </m:rPr>
                                <a:rPr lang="es-MX">
                                  <a:latin typeface="Cambria Math" panose="02040503050406030204" pitchFamily="18" charset="0"/>
                                </a:rPr>
                                <m:t>π</m:t>
                              </m:r>
                              <m:r>
                                <a:rPr lang="es-MX">
                                  <a:latin typeface="Cambria Math" panose="02040503050406030204" pitchFamily="18" charset="0"/>
                                </a:rPr>
                                <m:t>(</m:t>
                              </m:r>
                              <m:r>
                                <a:rPr lang="es-MX" i="1">
                                  <a:latin typeface="Cambria Math" panose="02040503050406030204" pitchFamily="18" charset="0"/>
                                </a:rPr>
                                <m:t>𝑥</m:t>
                              </m:r>
                              <m:r>
                                <a:rPr lang="es-MX">
                                  <a:latin typeface="Cambria Math" panose="02040503050406030204" pitchFamily="18" charset="0"/>
                                </a:rPr>
                                <m:t>)</m:t>
                              </m:r>
                              <m:r>
                                <a:rPr lang="es-MX" i="1">
                                  <a:latin typeface="Cambria Math" panose="02040503050406030204" pitchFamily="18" charset="0"/>
                                </a:rPr>
                                <m:t>𝑙𝑛</m:t>
                              </m:r>
                              <m:r>
                                <m:rPr>
                                  <m:sty m:val="p"/>
                                </m:rPr>
                                <a:rPr lang="es-MX">
                                  <a:latin typeface="Cambria Math" panose="02040503050406030204" pitchFamily="18" charset="0"/>
                                </a:rPr>
                                <m:t>π</m:t>
                              </m:r>
                              <m:r>
                                <a:rPr lang="es-MX">
                                  <a:latin typeface="Cambria Math" panose="02040503050406030204" pitchFamily="18" charset="0"/>
                                </a:rPr>
                                <m:t>(</m:t>
                              </m:r>
                              <m:r>
                                <a:rPr lang="es-MX" i="1">
                                  <a:latin typeface="Cambria Math" panose="02040503050406030204" pitchFamily="18" charset="0"/>
                                </a:rPr>
                                <m:t>𝑥</m:t>
                              </m:r>
                            </m:e>
                          </m:d>
                        </m:e>
                      </m:nary>
                      <m:r>
                        <a:rPr lang="es-MX">
                          <a:latin typeface="Cambria Math" panose="02040503050406030204" pitchFamily="18" charset="0"/>
                        </a:rPr>
                        <m:t> </m:t>
                      </m:r>
                    </m:oMath>
                  </m:oMathPara>
                </a14:m>
                <a:endParaRPr lang="es-MX" dirty="0"/>
              </a:p>
            </p:txBody>
          </p:sp>
        </mc:Choice>
        <mc:Fallback>
          <p:sp>
            <p:nvSpPr>
              <p:cNvPr id="4" name="Rectángulo 3"/>
              <p:cNvSpPr>
                <a:spLocks noRot="1" noChangeAspect="1" noMove="1" noResize="1" noEditPoints="1" noAdjustHandles="1" noChangeArrowheads="1" noChangeShapeType="1" noTextEdit="1"/>
              </p:cNvSpPr>
              <p:nvPr/>
            </p:nvSpPr>
            <p:spPr>
              <a:xfrm>
                <a:off x="7435168" y="1794471"/>
                <a:ext cx="2775632" cy="764505"/>
              </a:xfrm>
              <a:prstGeom prst="rect">
                <a:avLst/>
              </a:prstGeom>
              <a:blipFill>
                <a:blip r:embed="rId2"/>
                <a:stretch>
                  <a:fillRect/>
                </a:stretch>
              </a:blipFill>
            </p:spPr>
            <p:txBody>
              <a:bodyPr/>
              <a:lstStyle/>
              <a:p>
                <a:r>
                  <a:rPr lang="es-MX">
                    <a:noFill/>
                  </a:rPr>
                  <a:t> </a:t>
                </a:r>
              </a:p>
            </p:txBody>
          </p:sp>
        </mc:Fallback>
      </mc:AlternateContent>
      <p:pic>
        <p:nvPicPr>
          <p:cNvPr id="11266" name="Picture 2" descr="Resultado de imagen para algoritmo maxent&qu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49035" y="2652638"/>
            <a:ext cx="3943499" cy="2959945"/>
          </a:xfrm>
          <a:prstGeom prst="rect">
            <a:avLst/>
          </a:prstGeom>
          <a:noFill/>
          <a:extLst>
            <a:ext uri="{909E8E84-426E-40DD-AFC4-6F175D3DCCD1}">
              <a14:hiddenFill xmlns:a14="http://schemas.microsoft.com/office/drawing/2010/main">
                <a:solidFill>
                  <a:srgbClr val="FFFFFF"/>
                </a:solidFill>
              </a14:hiddenFill>
            </a:ext>
          </a:extLst>
        </p:spPr>
      </p:pic>
      <p:sp>
        <p:nvSpPr>
          <p:cNvPr id="6" name="Botón de acción: Inicio 5">
            <a:hlinkClick r:id="rId4" action="ppaction://hlinksldjump" highlightClick="1"/>
          </p:cNvPr>
          <p:cNvSpPr/>
          <p:nvPr/>
        </p:nvSpPr>
        <p:spPr>
          <a:xfrm>
            <a:off x="11135360" y="6004560"/>
            <a:ext cx="1056640" cy="85344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8" name="Imagen 7"/>
          <p:cNvPicPr/>
          <p:nvPr/>
        </p:nvPicPr>
        <p:blipFill rotWithShape="1">
          <a:blip r:embed="rId5">
            <a:extLst>
              <a:ext uri="{28A0092B-C50C-407E-A947-70E740481C1C}">
                <a14:useLocalDpi xmlns:a14="http://schemas.microsoft.com/office/drawing/2010/main" val="0"/>
              </a:ext>
            </a:extLst>
          </a:blip>
          <a:srcRect b="2424"/>
          <a:stretch/>
        </p:blipFill>
        <p:spPr bwMode="auto">
          <a:xfrm>
            <a:off x="1506387" y="3606800"/>
            <a:ext cx="4222750" cy="2636520"/>
          </a:xfrm>
          <a:prstGeom prst="rect">
            <a:avLst/>
          </a:prstGeom>
          <a:noFill/>
          <a:ln>
            <a:solidFill>
              <a:schemeClr val="tx1"/>
            </a:solidFill>
          </a:ln>
          <a:extLst>
            <a:ext uri="{53640926-AAD7-44D8-BBD7-CCE9431645EC}">
              <a14:shadowObscured xmlns:a14="http://schemas.microsoft.com/office/drawing/2010/main"/>
            </a:ext>
          </a:extLst>
        </p:spPr>
      </p:pic>
      <p:sp>
        <p:nvSpPr>
          <p:cNvPr id="10" name="Marcador de contenido 1"/>
          <p:cNvSpPr txBox="1">
            <a:spLocks/>
          </p:cNvSpPr>
          <p:nvPr/>
        </p:nvSpPr>
        <p:spPr>
          <a:xfrm>
            <a:off x="12557155" y="1580050"/>
            <a:ext cx="5072743" cy="3794059"/>
          </a:xfrm>
          <a:prstGeom prst="rect">
            <a:avLst/>
          </a:prstGeom>
          <a:effectLst>
            <a:outerShdw blurRad="25400" dir="17880000">
              <a:srgbClr val="000000">
                <a:alpha val="46000"/>
              </a:srgbClr>
            </a:outerShdw>
          </a:effectLst>
        </p:spPr>
        <p:txBody>
          <a:bodyPr vert="horz" lIns="91440" tIns="45720" rIns="91440" bIns="45720" rtlCol="0" anchor="t">
            <a:no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0" indent="0">
              <a:buFont typeface="Wingdings 2" charset="2"/>
              <a:buNone/>
            </a:pPr>
            <a:r>
              <a:rPr lang="es-MX" sz="1600" dirty="0" smtClean="0">
                <a:solidFill>
                  <a:schemeClr val="tx1"/>
                </a:solidFill>
                <a:latin typeface="Arial" panose="020B0604020202020204" pitchFamily="34" charset="0"/>
                <a:cs typeface="Arial" panose="020B0604020202020204" pitchFamily="34" charset="0"/>
              </a:rPr>
              <a:t>Maxent: Máxima Entropía </a:t>
            </a:r>
          </a:p>
          <a:p>
            <a:pPr algn="just">
              <a:spcBef>
                <a:spcPts val="300"/>
              </a:spcBef>
              <a:spcAft>
                <a:spcPts val="300"/>
              </a:spcAft>
            </a:pPr>
            <a:r>
              <a:rPr lang="es-EC" sz="1600" dirty="0" smtClean="0">
                <a:solidFill>
                  <a:schemeClr val="tx1"/>
                </a:solidFill>
                <a:latin typeface="Arial" panose="020B0604020202020204" pitchFamily="34" charset="0"/>
                <a:cs typeface="Arial" panose="020B0604020202020204" pitchFamily="34" charset="0"/>
              </a:rPr>
              <a:t>Jaynes (1957) nos dice que, la mejor manera será garantizar que la aproximación cumpla con cualquier restricción que se pueda conocer de la distribución desconocida y que sujeto a esto, la aproximación a la distribución debería tener la máxima entropía.</a:t>
            </a:r>
          </a:p>
          <a:p>
            <a:pPr algn="just">
              <a:spcBef>
                <a:spcPts val="300"/>
              </a:spcBef>
              <a:spcAft>
                <a:spcPts val="300"/>
              </a:spcAft>
            </a:pPr>
            <a:r>
              <a:rPr lang="es-EC" sz="1600" dirty="0" smtClean="0">
                <a:solidFill>
                  <a:schemeClr val="tx1"/>
                </a:solidFill>
                <a:latin typeface="Arial" panose="020B0604020202020204" pitchFamily="34" charset="0"/>
                <a:cs typeface="Arial" panose="020B0604020202020204" pitchFamily="34" charset="0"/>
              </a:rPr>
              <a:t>Asume una distribución en todas las celdas por lo cual una baja probabilidad no debe ser tomada con nula presencia de la especie. </a:t>
            </a:r>
          </a:p>
          <a:p>
            <a:pPr algn="just">
              <a:spcBef>
                <a:spcPts val="300"/>
              </a:spcBef>
              <a:spcAft>
                <a:spcPts val="300"/>
              </a:spcAft>
            </a:pPr>
            <a:r>
              <a:rPr lang="es-EC" sz="1600" dirty="0" smtClean="0">
                <a:solidFill>
                  <a:schemeClr val="tx1"/>
                </a:solidFill>
                <a:latin typeface="Arial" panose="020B0604020202020204" pitchFamily="34" charset="0"/>
                <a:cs typeface="Arial" panose="020B0604020202020204" pitchFamily="34" charset="0"/>
              </a:rPr>
              <a:t>Restringe la distribución de la especies dependiendo de las variables ambientales o predictoras.</a:t>
            </a:r>
            <a:endParaRPr lang="es-EC" sz="16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41346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ttps://upload.wikimedia.org/wikipedia/commons/a/a7/Friedmans_mars_simple_mode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7890" y="3089725"/>
            <a:ext cx="3295469" cy="3295470"/>
          </a:xfrm>
          <a:prstGeom prst="rect">
            <a:avLst/>
          </a:prstGeom>
          <a:noFill/>
          <a:extLst>
            <a:ext uri="{909E8E84-426E-40DD-AFC4-6F175D3DCCD1}">
              <a14:hiddenFill xmlns:a14="http://schemas.microsoft.com/office/drawing/2010/main">
                <a:solidFill>
                  <a:srgbClr val="FFFFFF"/>
                </a:solidFill>
              </a14:hiddenFill>
            </a:ext>
          </a:extLst>
        </p:spPr>
      </p:pic>
      <p:sp>
        <p:nvSpPr>
          <p:cNvPr id="3" name="Título 2"/>
          <p:cNvSpPr>
            <a:spLocks noGrp="1"/>
          </p:cNvSpPr>
          <p:nvPr>
            <p:ph type="title"/>
          </p:nvPr>
        </p:nvSpPr>
        <p:spPr/>
        <p:txBody>
          <a:bodyPr/>
          <a:lstStyle/>
          <a:p>
            <a:r>
              <a:rPr lang="es-MX" dirty="0">
                <a:latin typeface="Arial" panose="020B0604020202020204" pitchFamily="34" charset="0"/>
                <a:cs typeface="Arial" panose="020B0604020202020204" pitchFamily="34" charset="0"/>
              </a:rPr>
              <a:t>Técnicas de modelamiento</a:t>
            </a:r>
          </a:p>
        </p:txBody>
      </p:sp>
      <p:pic>
        <p:nvPicPr>
          <p:cNvPr id="4" name="Imagen 3"/>
          <p:cNvPicPr/>
          <p:nvPr/>
        </p:nvPicPr>
        <p:blipFill>
          <a:blip r:embed="rId3">
            <a:extLst>
              <a:ext uri="{28A0092B-C50C-407E-A947-70E740481C1C}">
                <a14:useLocalDpi xmlns:a14="http://schemas.microsoft.com/office/drawing/2010/main"/>
              </a:ext>
            </a:extLst>
          </a:blip>
          <a:stretch>
            <a:fillRect/>
          </a:stretch>
        </p:blipFill>
        <p:spPr>
          <a:xfrm>
            <a:off x="8029211" y="3089725"/>
            <a:ext cx="3004549" cy="3295470"/>
          </a:xfrm>
          <a:prstGeom prst="rect">
            <a:avLst/>
          </a:prstGeom>
          <a:ln>
            <a:noFill/>
          </a:ln>
        </p:spPr>
      </p:pic>
      <p:pic>
        <p:nvPicPr>
          <p:cNvPr id="4098" name="Picture 2" descr="https://upload.wikimedia.org/wikipedia/commons/6/6f/Friedmans_mars_linear_mode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4166" y="3089725"/>
            <a:ext cx="3275754" cy="3275755"/>
          </a:xfrm>
          <a:prstGeom prst="rect">
            <a:avLst/>
          </a:prstGeom>
          <a:noFill/>
          <a:extLst>
            <a:ext uri="{909E8E84-426E-40DD-AFC4-6F175D3DCCD1}">
              <a14:hiddenFill xmlns:a14="http://schemas.microsoft.com/office/drawing/2010/main">
                <a:solidFill>
                  <a:srgbClr val="FFFFFF"/>
                </a:solidFill>
              </a14:hiddenFill>
            </a:ext>
          </a:extLst>
        </p:spPr>
      </p:pic>
      <p:sp>
        <p:nvSpPr>
          <p:cNvPr id="7" name="Marcador de contenido 1"/>
          <p:cNvSpPr txBox="1">
            <a:spLocks/>
          </p:cNvSpPr>
          <p:nvPr/>
        </p:nvSpPr>
        <p:spPr>
          <a:xfrm>
            <a:off x="913795" y="1665972"/>
            <a:ext cx="5072743" cy="3794059"/>
          </a:xfrm>
          <a:prstGeom prst="rect">
            <a:avLst/>
          </a:prstGeom>
          <a:effectLst>
            <a:outerShdw blurRad="25400" dir="17880000">
              <a:srgbClr val="000000">
                <a:alpha val="46000"/>
              </a:srgbClr>
            </a:outerShdw>
          </a:effectLst>
        </p:spPr>
        <p:txBody>
          <a:bodyPr vert="horz" lIns="91440" tIns="45720" rIns="91440" bIns="45720" rtlCol="0" anchor="t">
            <a:no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0" indent="0">
              <a:buFont typeface="Wingdings 2" charset="2"/>
              <a:buNone/>
            </a:pPr>
            <a:endParaRPr lang="es-EC" sz="1600" dirty="0" smtClean="0">
              <a:latin typeface="Arial" panose="020B0604020202020204" pitchFamily="34" charset="0"/>
              <a:cs typeface="Arial" panose="020B0604020202020204" pitchFamily="34" charset="0"/>
            </a:endParaRPr>
          </a:p>
        </p:txBody>
      </p:sp>
      <p:sp>
        <p:nvSpPr>
          <p:cNvPr id="8" name="Marcador de contenido 1"/>
          <p:cNvSpPr txBox="1">
            <a:spLocks/>
          </p:cNvSpPr>
          <p:nvPr/>
        </p:nvSpPr>
        <p:spPr>
          <a:xfrm>
            <a:off x="1066195" y="1818373"/>
            <a:ext cx="5072743" cy="1524268"/>
          </a:xfrm>
          <a:prstGeom prst="rect">
            <a:avLst/>
          </a:prstGeom>
          <a:effectLst>
            <a:outerShdw blurRad="25400" dir="17880000">
              <a:srgbClr val="000000">
                <a:alpha val="46000"/>
              </a:srgbClr>
            </a:outerShdw>
          </a:effectLst>
        </p:spPr>
        <p:txBody>
          <a:bodyPr vert="horz" lIns="91440" tIns="45720" rIns="91440" bIns="45720" rtlCol="0" anchor="t">
            <a:no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0" indent="0" algn="just">
              <a:spcBef>
                <a:spcPts val="300"/>
              </a:spcBef>
              <a:spcAft>
                <a:spcPts val="300"/>
              </a:spcAft>
              <a:buNone/>
            </a:pPr>
            <a:r>
              <a:rPr lang="es-MX" sz="1600" dirty="0">
                <a:solidFill>
                  <a:schemeClr val="tx1"/>
                </a:solidFill>
                <a:latin typeface="Arial" panose="020B0604020202020204" pitchFamily="34" charset="0"/>
                <a:cs typeface="Arial" panose="020B0604020202020204" pitchFamily="34" charset="0"/>
              </a:rPr>
              <a:t>MARS: Splines de regresión adaptativa multivariada  </a:t>
            </a:r>
          </a:p>
          <a:p>
            <a:pPr marL="0" indent="0" algn="just">
              <a:spcBef>
                <a:spcPts val="300"/>
              </a:spcBef>
              <a:spcAft>
                <a:spcPts val="300"/>
              </a:spcAft>
              <a:buNone/>
            </a:pPr>
            <a:r>
              <a:rPr lang="es-EC" sz="1600" dirty="0">
                <a:solidFill>
                  <a:schemeClr val="tx1"/>
                </a:solidFill>
                <a:latin typeface="Arial" panose="020B0604020202020204" pitchFamily="34" charset="0"/>
                <a:cs typeface="Arial" panose="020B0604020202020204" pitchFamily="34" charset="0"/>
              </a:rPr>
              <a:t>Modelación no paramétrica que extiende el modelo lineal incorporando no linealidades e iteraciones de variables</a:t>
            </a:r>
            <a:r>
              <a:rPr lang="es-EC" sz="1600" dirty="0" smtClean="0">
                <a:solidFill>
                  <a:schemeClr val="tx1"/>
                </a:solidFill>
                <a:latin typeface="Arial" panose="020B0604020202020204" pitchFamily="34" charset="0"/>
                <a:cs typeface="Arial" panose="020B0604020202020204" pitchFamily="34" charset="0"/>
              </a:rPr>
              <a:t>.</a:t>
            </a:r>
            <a:endParaRPr lang="es-EC" sz="1600" dirty="0">
              <a:solidFill>
                <a:schemeClr val="tx1"/>
              </a:solidFill>
              <a:latin typeface="Arial" panose="020B0604020202020204" pitchFamily="34" charset="0"/>
              <a:cs typeface="Arial" panose="020B0604020202020204" pitchFamily="34" charset="0"/>
            </a:endParaRPr>
          </a:p>
        </p:txBody>
      </p:sp>
      <p:sp>
        <p:nvSpPr>
          <p:cNvPr id="9" name="Botón de acción: Inicio 8">
            <a:hlinkClick r:id="rId5" action="ppaction://hlinksldjump" highlightClick="1"/>
          </p:cNvPr>
          <p:cNvSpPr/>
          <p:nvPr/>
        </p:nvSpPr>
        <p:spPr>
          <a:xfrm>
            <a:off x="11135360" y="6004560"/>
            <a:ext cx="1056640" cy="85344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Marcador de contenido 1"/>
          <p:cNvSpPr txBox="1">
            <a:spLocks/>
          </p:cNvSpPr>
          <p:nvPr/>
        </p:nvSpPr>
        <p:spPr>
          <a:xfrm>
            <a:off x="12192000" y="2486305"/>
            <a:ext cx="5072743" cy="3794059"/>
          </a:xfrm>
          <a:prstGeom prst="rect">
            <a:avLst/>
          </a:prstGeom>
          <a:effectLst>
            <a:outerShdw blurRad="25400" dir="17880000">
              <a:srgbClr val="000000">
                <a:alpha val="46000"/>
              </a:srgbClr>
            </a:outerShdw>
          </a:effectLst>
        </p:spPr>
        <p:txBody>
          <a:bodyPr vert="horz" lIns="91440" tIns="45720" rIns="91440" bIns="45720" rtlCol="0" anchor="t">
            <a:no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0" indent="0" algn="just">
              <a:spcBef>
                <a:spcPts val="300"/>
              </a:spcBef>
              <a:spcAft>
                <a:spcPts val="300"/>
              </a:spcAft>
              <a:buNone/>
            </a:pPr>
            <a:r>
              <a:rPr lang="es-MX" sz="1600" dirty="0">
                <a:solidFill>
                  <a:schemeClr val="tx1"/>
                </a:solidFill>
                <a:latin typeface="Arial" panose="020B0604020202020204" pitchFamily="34" charset="0"/>
                <a:cs typeface="Arial" panose="020B0604020202020204" pitchFamily="34" charset="0"/>
              </a:rPr>
              <a:t>MARS: Splines de regresión adaptativa multivariada  </a:t>
            </a:r>
          </a:p>
          <a:p>
            <a:pPr marL="0" indent="0" algn="just">
              <a:spcBef>
                <a:spcPts val="300"/>
              </a:spcBef>
              <a:spcAft>
                <a:spcPts val="300"/>
              </a:spcAft>
              <a:buNone/>
            </a:pPr>
            <a:r>
              <a:rPr lang="es-EC" sz="1600" dirty="0">
                <a:solidFill>
                  <a:schemeClr val="tx1"/>
                </a:solidFill>
                <a:latin typeface="Arial" panose="020B0604020202020204" pitchFamily="34" charset="0"/>
                <a:cs typeface="Arial" panose="020B0604020202020204" pitchFamily="34" charset="0"/>
              </a:rPr>
              <a:t>Modelación no paramétrica que extiende el modelo lineal incorporando no linealidades e iteraciones de variables.</a:t>
            </a:r>
          </a:p>
          <a:p>
            <a:pPr marL="0" indent="0" algn="just">
              <a:spcBef>
                <a:spcPts val="300"/>
              </a:spcBef>
              <a:spcAft>
                <a:spcPts val="300"/>
              </a:spcAft>
              <a:buNone/>
            </a:pPr>
            <a:r>
              <a:rPr lang="es-EC" sz="1600" dirty="0">
                <a:solidFill>
                  <a:schemeClr val="tx1"/>
                </a:solidFill>
                <a:latin typeface="Arial" panose="020B0604020202020204" pitchFamily="34" charset="0"/>
                <a:cs typeface="Arial" panose="020B0604020202020204" pitchFamily="34" charset="0"/>
              </a:rPr>
              <a:t>Las funciones de corte están definidas por el algoritmo </a:t>
            </a:r>
            <a:r>
              <a:rPr lang="es-EC" sz="1600" i="1" dirty="0">
                <a:solidFill>
                  <a:schemeClr val="tx1"/>
                </a:solidFill>
                <a:latin typeface="Arial" panose="020B0604020202020204" pitchFamily="34" charset="0"/>
                <a:cs typeface="Arial" panose="020B0604020202020204" pitchFamily="34" charset="0"/>
              </a:rPr>
              <a:t>forward/backward stepwise </a:t>
            </a:r>
            <a:r>
              <a:rPr lang="es-EC" sz="1600" dirty="0">
                <a:solidFill>
                  <a:schemeClr val="tx1"/>
                </a:solidFill>
                <a:latin typeface="Arial" panose="020B0604020202020204" pitchFamily="34" charset="0"/>
                <a:cs typeface="Arial" panose="020B0604020202020204" pitchFamily="34" charset="0"/>
              </a:rPr>
              <a:t>por etapas.</a:t>
            </a:r>
          </a:p>
          <a:p>
            <a:pPr algn="just">
              <a:spcBef>
                <a:spcPts val="300"/>
              </a:spcBef>
              <a:spcAft>
                <a:spcPts val="300"/>
              </a:spcAft>
            </a:pPr>
            <a:r>
              <a:rPr lang="es-EC" sz="1600" dirty="0">
                <a:solidFill>
                  <a:schemeClr val="tx1"/>
                </a:solidFill>
                <a:latin typeface="Arial" panose="020B0604020202020204" pitchFamily="34" charset="0"/>
                <a:cs typeface="Arial" panose="020B0604020202020204" pitchFamily="34" charset="0"/>
              </a:rPr>
              <a:t>Primero se genera un modelo sobreestimado con un gran número de funciones base</a:t>
            </a:r>
          </a:p>
          <a:p>
            <a:pPr algn="just">
              <a:spcBef>
                <a:spcPts val="300"/>
              </a:spcBef>
              <a:spcAft>
                <a:spcPts val="300"/>
              </a:spcAft>
            </a:pPr>
            <a:r>
              <a:rPr lang="es-EC" sz="1600" dirty="0">
                <a:solidFill>
                  <a:schemeClr val="tx1"/>
                </a:solidFill>
                <a:latin typeface="Arial" panose="020B0604020202020204" pitchFamily="34" charset="0"/>
                <a:cs typeface="Arial" panose="020B0604020202020204" pitchFamily="34" charset="0"/>
              </a:rPr>
              <a:t>En la siguiente etapa se procede a eliminar los nodos y casos que menos contribuyen al ajuste global.</a:t>
            </a:r>
            <a:endParaRPr lang="es-MX" sz="16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39754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MX" dirty="0">
                <a:latin typeface="Arial" panose="020B0604020202020204" pitchFamily="34" charset="0"/>
                <a:cs typeface="Arial" panose="020B0604020202020204" pitchFamily="34" charset="0"/>
              </a:rPr>
              <a:t>Técnicas de modelamiento</a:t>
            </a:r>
          </a:p>
        </p:txBody>
      </p:sp>
      <p:pic>
        <p:nvPicPr>
          <p:cNvPr id="2050" name="Picture 2" descr="Resultado de imagen para BIOCLIM&quo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93936" y="1818372"/>
            <a:ext cx="3943950" cy="2976154"/>
          </a:xfrm>
          <a:prstGeom prst="rect">
            <a:avLst/>
          </a:prstGeom>
          <a:noFill/>
          <a:extLst>
            <a:ext uri="{909E8E84-426E-40DD-AFC4-6F175D3DCCD1}">
              <a14:hiddenFill xmlns:a14="http://schemas.microsoft.com/office/drawing/2010/main">
                <a:solidFill>
                  <a:srgbClr val="FFFFFF"/>
                </a:solidFill>
              </a14:hiddenFill>
            </a:ext>
          </a:extLst>
        </p:spPr>
      </p:pic>
      <p:sp>
        <p:nvSpPr>
          <p:cNvPr id="5" name="Marcador de contenido 1"/>
          <p:cNvSpPr txBox="1">
            <a:spLocks/>
          </p:cNvSpPr>
          <p:nvPr/>
        </p:nvSpPr>
        <p:spPr>
          <a:xfrm>
            <a:off x="1066195" y="1818372"/>
            <a:ext cx="5072743" cy="3794059"/>
          </a:xfrm>
          <a:prstGeom prst="rect">
            <a:avLst/>
          </a:prstGeom>
          <a:effectLst>
            <a:outerShdw blurRad="25400" dir="17880000">
              <a:srgbClr val="000000">
                <a:alpha val="46000"/>
              </a:srgbClr>
            </a:outerShdw>
          </a:effectLst>
        </p:spPr>
        <p:txBody>
          <a:bodyPr vert="horz" lIns="91440" tIns="45720" rIns="91440" bIns="45720" rtlCol="0" anchor="t">
            <a:no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0" indent="0" algn="just">
              <a:spcBef>
                <a:spcPts val="300"/>
              </a:spcBef>
              <a:spcAft>
                <a:spcPts val="300"/>
              </a:spcAft>
              <a:buNone/>
            </a:pPr>
            <a:r>
              <a:rPr lang="es-MX" sz="1600" dirty="0">
                <a:solidFill>
                  <a:schemeClr val="tx1"/>
                </a:solidFill>
                <a:latin typeface="Arial" panose="020B0604020202020204" pitchFamily="34" charset="0"/>
                <a:cs typeface="Arial" panose="020B0604020202020204" pitchFamily="34" charset="0"/>
              </a:rPr>
              <a:t>BIOCLIM</a:t>
            </a:r>
          </a:p>
          <a:p>
            <a:pPr algn="just">
              <a:spcBef>
                <a:spcPts val="300"/>
              </a:spcBef>
              <a:spcAft>
                <a:spcPts val="300"/>
              </a:spcAft>
            </a:pPr>
            <a:r>
              <a:rPr lang="es-MX" sz="1600" dirty="0">
                <a:solidFill>
                  <a:schemeClr val="tx1"/>
                </a:solidFill>
                <a:latin typeface="Arial" panose="020B0604020202020204" pitchFamily="34" charset="0"/>
                <a:cs typeface="Arial" panose="020B0604020202020204" pitchFamily="34" charset="0"/>
              </a:rPr>
              <a:t>Es simple y fácil de entender </a:t>
            </a:r>
          </a:p>
          <a:p>
            <a:pPr algn="just">
              <a:spcBef>
                <a:spcPts val="300"/>
              </a:spcBef>
              <a:spcAft>
                <a:spcPts val="300"/>
              </a:spcAft>
            </a:pPr>
            <a:r>
              <a:rPr lang="es-MX" sz="1600" dirty="0">
                <a:solidFill>
                  <a:schemeClr val="tx1"/>
                </a:solidFill>
                <a:latin typeface="Arial" panose="020B0604020202020204" pitchFamily="34" charset="0"/>
                <a:cs typeface="Arial" panose="020B0604020202020204" pitchFamily="34" charset="0"/>
              </a:rPr>
              <a:t>Usa el algoritmo de envoltura Bioclimática</a:t>
            </a:r>
          </a:p>
          <a:p>
            <a:pPr algn="just">
              <a:spcBef>
                <a:spcPts val="300"/>
              </a:spcBef>
              <a:spcAft>
                <a:spcPts val="300"/>
              </a:spcAft>
            </a:pPr>
            <a:r>
              <a:rPr lang="es-MX" sz="1600" dirty="0">
                <a:solidFill>
                  <a:schemeClr val="tx1"/>
                </a:solidFill>
                <a:latin typeface="Arial" panose="020B0604020202020204" pitchFamily="34" charset="0"/>
                <a:cs typeface="Arial" panose="020B0604020202020204" pitchFamily="34" charset="0"/>
              </a:rPr>
              <a:t>Produce mapas binarios </a:t>
            </a:r>
          </a:p>
          <a:p>
            <a:pPr algn="just">
              <a:spcBef>
                <a:spcPts val="300"/>
              </a:spcBef>
              <a:spcAft>
                <a:spcPts val="300"/>
              </a:spcAft>
            </a:pPr>
            <a:r>
              <a:rPr lang="es-MX" sz="1600" dirty="0">
                <a:solidFill>
                  <a:schemeClr val="tx1"/>
                </a:solidFill>
                <a:latin typeface="Arial" panose="020B0604020202020204" pitchFamily="34" charset="0"/>
                <a:cs typeface="Arial" panose="020B0604020202020204" pitchFamily="34" charset="0"/>
              </a:rPr>
              <a:t>No necesita ausencias </a:t>
            </a:r>
          </a:p>
          <a:p>
            <a:pPr algn="just">
              <a:spcBef>
                <a:spcPts val="300"/>
              </a:spcBef>
              <a:spcAft>
                <a:spcPts val="300"/>
              </a:spcAft>
            </a:pPr>
            <a:r>
              <a:rPr lang="es-MX" sz="1600" dirty="0">
                <a:solidFill>
                  <a:schemeClr val="tx1"/>
                </a:solidFill>
                <a:latin typeface="Arial" panose="020B0604020202020204" pitchFamily="34" charset="0"/>
                <a:cs typeface="Arial" panose="020B0604020202020204" pitchFamily="34" charset="0"/>
              </a:rPr>
              <a:t>No considera relación entre variables </a:t>
            </a:r>
          </a:p>
        </p:txBody>
      </p:sp>
      <p:sp>
        <p:nvSpPr>
          <p:cNvPr id="7" name="Botón de acción: Inicio 6">
            <a:hlinkClick r:id="rId3" action="ppaction://hlinksldjump" highlightClick="1"/>
          </p:cNvPr>
          <p:cNvSpPr/>
          <p:nvPr/>
        </p:nvSpPr>
        <p:spPr>
          <a:xfrm>
            <a:off x="11135360" y="6004560"/>
            <a:ext cx="1056640" cy="85344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4020121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MX" dirty="0">
                <a:latin typeface="Arial" panose="020B0604020202020204" pitchFamily="34" charset="0"/>
                <a:cs typeface="Arial" panose="020B0604020202020204" pitchFamily="34" charset="0"/>
              </a:rPr>
              <a:t>Técnicas de modelamiento</a:t>
            </a:r>
          </a:p>
        </p:txBody>
      </p:sp>
      <mc:AlternateContent xmlns:mc="http://schemas.openxmlformats.org/markup-compatibility/2006">
        <mc:Choice xmlns:a14="http://schemas.microsoft.com/office/drawing/2010/main" Requires="a14">
          <p:sp>
            <p:nvSpPr>
              <p:cNvPr id="4" name="Rectángulo 3"/>
              <p:cNvSpPr/>
              <p:nvPr/>
            </p:nvSpPr>
            <p:spPr>
              <a:xfrm>
                <a:off x="5860870" y="1895373"/>
                <a:ext cx="5725886" cy="708720"/>
              </a:xfrm>
              <a:prstGeom prst="rect">
                <a:avLst/>
              </a:prstGeom>
            </p:spPr>
            <p:txBody>
              <a:bodyPr wrap="square">
                <a:spAutoFit/>
              </a:bodyPr>
              <a:lstStyle/>
              <a:p>
                <a14:m>
                  <m:oMathPara xmlns:m="http://schemas.openxmlformats.org/officeDocument/2006/math">
                    <m:oMathParaPr>
                      <m:jc m:val="centerGroup"/>
                    </m:oMathParaPr>
                    <m:oMath xmlns:m="http://schemas.openxmlformats.org/officeDocument/2006/math">
                      <m:r>
                        <a:rPr lang="es-MX" i="1">
                          <a:latin typeface="Cambria Math" panose="02040503050406030204" pitchFamily="18" charset="0"/>
                        </a:rPr>
                        <m:t>𝑃</m:t>
                      </m:r>
                      <m:d>
                        <m:dPr>
                          <m:begChr m:val="["/>
                          <m:endChr m:val="]"/>
                          <m:ctrlPr>
                            <a:rPr lang="es-MX" i="1">
                              <a:latin typeface="Cambria Math" panose="02040503050406030204" pitchFamily="18" charset="0"/>
                            </a:rPr>
                          </m:ctrlPr>
                        </m:dPr>
                        <m:e>
                          <m:r>
                            <a:rPr lang="es-MX" i="1">
                              <a:latin typeface="Cambria Math" panose="02040503050406030204" pitchFamily="18" charset="0"/>
                            </a:rPr>
                            <m:t>𝑦</m:t>
                          </m:r>
                          <m:r>
                            <a:rPr lang="es-MX">
                              <a:latin typeface="Cambria Math" panose="02040503050406030204" pitchFamily="18" charset="0"/>
                            </a:rPr>
                            <m:t>=</m:t>
                          </m:r>
                          <m:f>
                            <m:fPr>
                              <m:ctrlPr>
                                <a:rPr lang="es-MX" i="1">
                                  <a:latin typeface="Cambria Math" panose="02040503050406030204" pitchFamily="18" charset="0"/>
                                </a:rPr>
                              </m:ctrlPr>
                            </m:fPr>
                            <m:num>
                              <m:r>
                                <a:rPr lang="es-MX">
                                  <a:latin typeface="Cambria Math" panose="02040503050406030204" pitchFamily="18" charset="0"/>
                                </a:rPr>
                                <m:t>1</m:t>
                              </m:r>
                            </m:num>
                            <m:den>
                              <m:r>
                                <a:rPr lang="es-MX" i="1">
                                  <a:latin typeface="Cambria Math" panose="02040503050406030204" pitchFamily="18" charset="0"/>
                                </a:rPr>
                                <m:t>𝑥</m:t>
                              </m:r>
                              <m:r>
                                <a:rPr lang="es-MX">
                                  <a:latin typeface="Cambria Math" panose="02040503050406030204" pitchFamily="18" charset="0"/>
                                </a:rPr>
                                <m:t>1,</m:t>
                              </m:r>
                              <m:r>
                                <a:rPr lang="es-MX" i="1">
                                  <a:latin typeface="Cambria Math" panose="02040503050406030204" pitchFamily="18" charset="0"/>
                                </a:rPr>
                                <m:t>𝑥</m:t>
                              </m:r>
                              <m:r>
                                <a:rPr lang="es-MX">
                                  <a:latin typeface="Cambria Math" panose="02040503050406030204" pitchFamily="18" charset="0"/>
                                </a:rPr>
                                <m:t>2,…,</m:t>
                              </m:r>
                              <m:r>
                                <a:rPr lang="es-MX" i="1">
                                  <a:latin typeface="Cambria Math" panose="02040503050406030204" pitchFamily="18" charset="0"/>
                                </a:rPr>
                                <m:t>𝑥𝑛</m:t>
                              </m:r>
                            </m:den>
                          </m:f>
                        </m:e>
                      </m:d>
                      <m:r>
                        <a:rPr lang="es-MX">
                          <a:latin typeface="Cambria Math" panose="02040503050406030204" pitchFamily="18" charset="0"/>
                        </a:rPr>
                        <m:t>= </m:t>
                      </m:r>
                      <m:f>
                        <m:fPr>
                          <m:ctrlPr>
                            <a:rPr lang="es-MX" i="1">
                              <a:latin typeface="Cambria Math" panose="02040503050406030204" pitchFamily="18" charset="0"/>
                            </a:rPr>
                          </m:ctrlPr>
                        </m:fPr>
                        <m:num>
                          <m:r>
                            <a:rPr lang="es-MX">
                              <a:latin typeface="Cambria Math" panose="02040503050406030204" pitchFamily="18" charset="0"/>
                            </a:rPr>
                            <m:t>1</m:t>
                          </m:r>
                        </m:num>
                        <m:den>
                          <m:r>
                            <a:rPr lang="es-MX">
                              <a:latin typeface="Cambria Math" panose="02040503050406030204" pitchFamily="18" charset="0"/>
                            </a:rPr>
                            <m:t>1+</m:t>
                          </m:r>
                          <m:sSup>
                            <m:sSupPr>
                              <m:ctrlPr>
                                <a:rPr lang="es-MX" i="1">
                                  <a:latin typeface="Cambria Math" panose="02040503050406030204" pitchFamily="18" charset="0"/>
                                </a:rPr>
                              </m:ctrlPr>
                            </m:sSupPr>
                            <m:e>
                              <m:r>
                                <a:rPr lang="es-MX" i="1">
                                  <a:latin typeface="Cambria Math" panose="02040503050406030204" pitchFamily="18" charset="0"/>
                                </a:rPr>
                                <m:t>𝑒</m:t>
                              </m:r>
                            </m:e>
                            <m:sup>
                              <m:d>
                                <m:dPr>
                                  <m:ctrlPr>
                                    <a:rPr lang="es-MX" i="1">
                                      <a:latin typeface="Cambria Math" panose="02040503050406030204" pitchFamily="18" charset="0"/>
                                    </a:rPr>
                                  </m:ctrlPr>
                                </m:dPr>
                                <m:e>
                                  <m:r>
                                    <a:rPr lang="es-MX">
                                      <a:latin typeface="Cambria Math" panose="02040503050406030204" pitchFamily="18" charset="0"/>
                                    </a:rPr>
                                    <m:t>−</m:t>
                                  </m:r>
                                  <m:r>
                                    <a:rPr lang="es-MX" i="1">
                                      <a:latin typeface="Cambria Math" panose="02040503050406030204" pitchFamily="18" charset="0"/>
                                    </a:rPr>
                                    <m:t>𝛽</m:t>
                                  </m:r>
                                  <m:r>
                                    <a:rPr lang="es-MX">
                                      <a:latin typeface="Cambria Math" panose="02040503050406030204" pitchFamily="18" charset="0"/>
                                    </a:rPr>
                                    <m:t>0−</m:t>
                                  </m:r>
                                  <m:r>
                                    <a:rPr lang="es-MX" i="1">
                                      <a:latin typeface="Cambria Math" panose="02040503050406030204" pitchFamily="18" charset="0"/>
                                    </a:rPr>
                                    <m:t>𝛽</m:t>
                                  </m:r>
                                  <m:r>
                                    <a:rPr lang="es-MX">
                                      <a:latin typeface="Cambria Math" panose="02040503050406030204" pitchFamily="18" charset="0"/>
                                    </a:rPr>
                                    <m:t>1</m:t>
                                  </m:r>
                                  <m:r>
                                    <a:rPr lang="es-MX" i="1">
                                      <a:latin typeface="Cambria Math" panose="02040503050406030204" pitchFamily="18" charset="0"/>
                                    </a:rPr>
                                    <m:t>𝑥</m:t>
                                  </m:r>
                                  <m:r>
                                    <a:rPr lang="es-MX">
                                      <a:latin typeface="Cambria Math" panose="02040503050406030204" pitchFamily="18" charset="0"/>
                                    </a:rPr>
                                    <m:t>1−</m:t>
                                  </m:r>
                                  <m:r>
                                    <a:rPr lang="es-MX" i="1">
                                      <a:latin typeface="Cambria Math" panose="02040503050406030204" pitchFamily="18" charset="0"/>
                                    </a:rPr>
                                    <m:t>𝛽</m:t>
                                  </m:r>
                                  <m:r>
                                    <a:rPr lang="es-MX">
                                      <a:latin typeface="Cambria Math" panose="02040503050406030204" pitchFamily="18" charset="0"/>
                                    </a:rPr>
                                    <m:t>2</m:t>
                                  </m:r>
                                  <m:r>
                                    <a:rPr lang="es-MX" i="1">
                                      <a:latin typeface="Cambria Math" panose="02040503050406030204" pitchFamily="18" charset="0"/>
                                    </a:rPr>
                                    <m:t>𝑥</m:t>
                                  </m:r>
                                  <m:r>
                                    <a:rPr lang="es-MX">
                                      <a:latin typeface="Cambria Math" panose="02040503050406030204" pitchFamily="18" charset="0"/>
                                    </a:rPr>
                                    <m:t>2−…−</m:t>
                                  </m:r>
                                  <m:r>
                                    <a:rPr lang="es-MX" i="1">
                                      <a:latin typeface="Cambria Math" panose="02040503050406030204" pitchFamily="18" charset="0"/>
                                    </a:rPr>
                                    <m:t>𝛽</m:t>
                                  </m:r>
                                  <m:r>
                                    <a:rPr lang="es-MX" i="1">
                                      <a:latin typeface="Cambria Math" panose="02040503050406030204" pitchFamily="18" charset="0"/>
                                    </a:rPr>
                                    <m:t>𝑛𝑥𝑛</m:t>
                                  </m:r>
                                </m:e>
                              </m:d>
                            </m:sup>
                          </m:sSup>
                        </m:den>
                      </m:f>
                    </m:oMath>
                  </m:oMathPara>
                </a14:m>
                <a:endParaRPr lang="es-MX" dirty="0"/>
              </a:p>
            </p:txBody>
          </p:sp>
        </mc:Choice>
        <mc:Fallback>
          <p:sp>
            <p:nvSpPr>
              <p:cNvPr id="4" name="Rectángulo 3"/>
              <p:cNvSpPr>
                <a:spLocks noRot="1" noChangeAspect="1" noMove="1" noResize="1" noEditPoints="1" noAdjustHandles="1" noChangeArrowheads="1" noChangeShapeType="1" noTextEdit="1"/>
              </p:cNvSpPr>
              <p:nvPr/>
            </p:nvSpPr>
            <p:spPr>
              <a:xfrm>
                <a:off x="5860870" y="1895373"/>
                <a:ext cx="5725886" cy="708720"/>
              </a:xfrm>
              <a:prstGeom prst="rect">
                <a:avLst/>
              </a:prstGeom>
              <a:blipFill>
                <a:blip r:embed="rId2"/>
                <a:stretch>
                  <a:fillRect/>
                </a:stretch>
              </a:blipFill>
            </p:spPr>
            <p:txBody>
              <a:bodyPr/>
              <a:lstStyle/>
              <a:p>
                <a:r>
                  <a:rPr lang="es-MX">
                    <a:noFill/>
                  </a:rPr>
                  <a:t> </a:t>
                </a:r>
              </a:p>
            </p:txBody>
          </p:sp>
        </mc:Fallback>
      </mc:AlternateContent>
      <p:sp>
        <p:nvSpPr>
          <p:cNvPr id="5" name="AutoShape 2" descr="Resultado de imagen para regresion logistica&quo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6" name="Imagen 5"/>
          <p:cNvPicPr>
            <a:picLocks noChangeAspect="1"/>
          </p:cNvPicPr>
          <p:nvPr/>
        </p:nvPicPr>
        <p:blipFill>
          <a:blip r:embed="rId3"/>
          <a:stretch>
            <a:fillRect/>
          </a:stretch>
        </p:blipFill>
        <p:spPr>
          <a:xfrm>
            <a:off x="6479790" y="2873914"/>
            <a:ext cx="5266633" cy="2896966"/>
          </a:xfrm>
          <a:prstGeom prst="rect">
            <a:avLst/>
          </a:prstGeom>
        </p:spPr>
      </p:pic>
      <p:sp>
        <p:nvSpPr>
          <p:cNvPr id="7" name="Marcador de contenido 1"/>
          <p:cNvSpPr txBox="1">
            <a:spLocks/>
          </p:cNvSpPr>
          <p:nvPr/>
        </p:nvSpPr>
        <p:spPr>
          <a:xfrm>
            <a:off x="1066196" y="1818372"/>
            <a:ext cx="4794674" cy="3794059"/>
          </a:xfrm>
          <a:prstGeom prst="rect">
            <a:avLst/>
          </a:prstGeom>
          <a:effectLst>
            <a:outerShdw blurRad="25400" dir="17880000">
              <a:srgbClr val="000000">
                <a:alpha val="46000"/>
              </a:srgbClr>
            </a:outerShdw>
          </a:effectLst>
        </p:spPr>
        <p:txBody>
          <a:bodyPr vert="horz" lIns="91440" tIns="45720" rIns="91440" bIns="45720" rtlCol="0" anchor="t">
            <a:no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0" indent="0">
              <a:spcBef>
                <a:spcPts val="300"/>
              </a:spcBef>
              <a:spcAft>
                <a:spcPts val="300"/>
              </a:spcAft>
              <a:buNone/>
            </a:pPr>
            <a:r>
              <a:rPr lang="es-MX" sz="1600" dirty="0">
                <a:solidFill>
                  <a:schemeClr val="tx1"/>
                </a:solidFill>
                <a:latin typeface="Arial" panose="020B0604020202020204" pitchFamily="34" charset="0"/>
                <a:cs typeface="Arial" panose="020B0604020202020204" pitchFamily="34" charset="0"/>
              </a:rPr>
              <a:t>Regresión Logística</a:t>
            </a:r>
          </a:p>
          <a:p>
            <a:pPr>
              <a:spcBef>
                <a:spcPts val="300"/>
              </a:spcBef>
              <a:spcAft>
                <a:spcPts val="300"/>
              </a:spcAft>
            </a:pPr>
            <a:endParaRPr lang="es-MX" sz="1600" dirty="0">
              <a:solidFill>
                <a:schemeClr val="tx1"/>
              </a:solidFill>
              <a:latin typeface="Arial" panose="020B0604020202020204" pitchFamily="34" charset="0"/>
              <a:cs typeface="Arial" panose="020B0604020202020204" pitchFamily="34" charset="0"/>
            </a:endParaRPr>
          </a:p>
          <a:p>
            <a:pPr algn="just">
              <a:spcBef>
                <a:spcPts val="300"/>
              </a:spcBef>
              <a:spcAft>
                <a:spcPts val="300"/>
              </a:spcAft>
            </a:pPr>
            <a:r>
              <a:rPr lang="es-EC" sz="1600" dirty="0">
                <a:solidFill>
                  <a:schemeClr val="tx1"/>
                </a:solidFill>
                <a:latin typeface="Arial" panose="020B0604020202020204" pitchFamily="34" charset="0"/>
                <a:cs typeface="Arial" panose="020B0604020202020204" pitchFamily="34" charset="0"/>
              </a:rPr>
              <a:t>Muy útil cuando la variable de respuesta forma parte de un grupo o conjunto finito.</a:t>
            </a:r>
          </a:p>
          <a:p>
            <a:pPr algn="just">
              <a:spcBef>
                <a:spcPts val="300"/>
              </a:spcBef>
              <a:spcAft>
                <a:spcPts val="300"/>
              </a:spcAft>
            </a:pPr>
            <a:r>
              <a:rPr lang="es-EC" sz="1600" dirty="0">
                <a:solidFill>
                  <a:schemeClr val="tx1"/>
                </a:solidFill>
                <a:latin typeface="Arial" panose="020B0604020202020204" pitchFamily="34" charset="0"/>
                <a:cs typeface="Arial" panose="020B0604020202020204" pitchFamily="34" charset="0"/>
              </a:rPr>
              <a:t>De modo general la Regresión Logística es adecuada cuando la respuesta es </a:t>
            </a:r>
            <a:r>
              <a:rPr lang="es-EC" sz="1600" dirty="0" smtClean="0">
                <a:solidFill>
                  <a:schemeClr val="tx1"/>
                </a:solidFill>
                <a:latin typeface="Arial" panose="020B0604020202020204" pitchFamily="34" charset="0"/>
                <a:cs typeface="Arial" panose="020B0604020202020204" pitchFamily="34" charset="0"/>
              </a:rPr>
              <a:t>politomática, pero </a:t>
            </a:r>
            <a:r>
              <a:rPr lang="es-EC" sz="1600" dirty="0">
                <a:solidFill>
                  <a:schemeClr val="tx1"/>
                </a:solidFill>
                <a:latin typeface="Arial" panose="020B0604020202020204" pitchFamily="34" charset="0"/>
                <a:cs typeface="Arial" panose="020B0604020202020204" pitchFamily="34" charset="0"/>
              </a:rPr>
              <a:t>es especialmente útil cuando </a:t>
            </a:r>
            <a:r>
              <a:rPr lang="es-EC" sz="1600" dirty="0" smtClean="0">
                <a:solidFill>
                  <a:schemeClr val="tx1"/>
                </a:solidFill>
                <a:latin typeface="Arial" panose="020B0604020202020204" pitchFamily="34" charset="0"/>
                <a:cs typeface="Arial" panose="020B0604020202020204" pitchFamily="34" charset="0"/>
              </a:rPr>
              <a:t>la </a:t>
            </a:r>
            <a:r>
              <a:rPr lang="es-EC" sz="1600" dirty="0">
                <a:solidFill>
                  <a:schemeClr val="tx1"/>
                </a:solidFill>
                <a:latin typeface="Arial" panose="020B0604020202020204" pitchFamily="34" charset="0"/>
                <a:cs typeface="Arial" panose="020B0604020202020204" pitchFamily="34" charset="0"/>
              </a:rPr>
              <a:t>respuesta dicotómica.</a:t>
            </a:r>
            <a:endParaRPr lang="es-MX" sz="1600" dirty="0">
              <a:solidFill>
                <a:schemeClr val="tx1"/>
              </a:solidFill>
              <a:latin typeface="Arial" panose="020B0604020202020204" pitchFamily="34" charset="0"/>
              <a:cs typeface="Arial" panose="020B0604020202020204" pitchFamily="34" charset="0"/>
            </a:endParaRPr>
          </a:p>
        </p:txBody>
      </p:sp>
      <p:sp>
        <p:nvSpPr>
          <p:cNvPr id="9" name="Botón de acción: Inicio 8">
            <a:hlinkClick r:id="rId4" action="ppaction://hlinksldjump" highlightClick="1"/>
          </p:cNvPr>
          <p:cNvSpPr/>
          <p:nvPr/>
        </p:nvSpPr>
        <p:spPr>
          <a:xfrm>
            <a:off x="11135360" y="6004560"/>
            <a:ext cx="1056640" cy="85344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9365784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Curva ROC</a:t>
            </a:r>
            <a:endParaRPr lang="es-MX" dirty="0"/>
          </a:p>
        </p:txBody>
      </p:sp>
      <p:sp>
        <p:nvSpPr>
          <p:cNvPr id="5" name="Marcador de contenido 1"/>
          <p:cNvSpPr txBox="1">
            <a:spLocks/>
          </p:cNvSpPr>
          <p:nvPr/>
        </p:nvSpPr>
        <p:spPr>
          <a:xfrm>
            <a:off x="4815234" y="2012138"/>
            <a:ext cx="4964491" cy="1813102"/>
          </a:xfrm>
          <a:prstGeom prst="rect">
            <a:avLst/>
          </a:prstGeom>
          <a:effectLst>
            <a:outerShdw blurRad="25400" dir="17880000">
              <a:srgbClr val="000000">
                <a:alpha val="46000"/>
              </a:srgbClr>
            </a:outerShdw>
          </a:effectLst>
        </p:spPr>
        <p:txBody>
          <a:bodyPr vert="horz" lIns="91440" tIns="45720" rIns="91440" bIns="45720" rtlCol="0" anchor="t">
            <a:no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0" indent="0">
              <a:spcBef>
                <a:spcPts val="300"/>
              </a:spcBef>
              <a:spcAft>
                <a:spcPts val="300"/>
              </a:spcAft>
              <a:buNone/>
            </a:pPr>
            <a:r>
              <a:rPr lang="es-MX" sz="1600" dirty="0" smtClean="0">
                <a:solidFill>
                  <a:schemeClr val="tx1"/>
                </a:solidFill>
                <a:latin typeface="Arial" panose="020B0604020202020204" pitchFamily="34" charset="0"/>
                <a:cs typeface="Arial" panose="020B0604020202020204" pitchFamily="34" charset="0"/>
              </a:rPr>
              <a:t>Test estadístico para evaluar el poder predictivo </a:t>
            </a:r>
          </a:p>
          <a:p>
            <a:pPr marL="0" indent="0" algn="ctr">
              <a:spcBef>
                <a:spcPts val="300"/>
              </a:spcBef>
              <a:spcAft>
                <a:spcPts val="300"/>
              </a:spcAft>
              <a:buNone/>
            </a:pPr>
            <a:r>
              <a:rPr lang="es-MX" sz="1600" dirty="0" smtClean="0">
                <a:solidFill>
                  <a:schemeClr val="tx1"/>
                </a:solidFill>
                <a:latin typeface="Arial" panose="020B0604020202020204" pitchFamily="34" charset="0"/>
                <a:cs typeface="Arial" panose="020B0604020202020204" pitchFamily="34" charset="0"/>
              </a:rPr>
              <a:t>Sensibilidad vs Especificidad</a:t>
            </a:r>
          </a:p>
          <a:p>
            <a:pPr marL="285750" indent="-285750">
              <a:spcBef>
                <a:spcPts val="300"/>
              </a:spcBef>
              <a:spcAft>
                <a:spcPts val="300"/>
              </a:spcAft>
            </a:pPr>
            <a:r>
              <a:rPr lang="es-MX" sz="1600" dirty="0" smtClean="0">
                <a:solidFill>
                  <a:schemeClr val="tx1"/>
                </a:solidFill>
                <a:latin typeface="Arial" panose="020B0604020202020204" pitchFamily="34" charset="0"/>
                <a:cs typeface="Arial" panose="020B0604020202020204" pitchFamily="34" charset="0"/>
              </a:rPr>
              <a:t>Sensibilidad = Fracción de verdaderos positivos </a:t>
            </a:r>
          </a:p>
          <a:p>
            <a:pPr marL="285750" indent="-285750">
              <a:spcBef>
                <a:spcPts val="300"/>
              </a:spcBef>
              <a:spcAft>
                <a:spcPts val="300"/>
              </a:spcAft>
            </a:pPr>
            <a:r>
              <a:rPr lang="es-MX" sz="1600" dirty="0" smtClean="0">
                <a:solidFill>
                  <a:schemeClr val="tx1"/>
                </a:solidFill>
                <a:latin typeface="Arial" panose="020B0604020202020204" pitchFamily="34" charset="0"/>
                <a:cs typeface="Arial" panose="020B0604020202020204" pitchFamily="34" charset="0"/>
              </a:rPr>
              <a:t>Especificidad = Fracción de falso positivo</a:t>
            </a:r>
            <a:endParaRPr lang="es-MX" sz="1600" dirty="0">
              <a:solidFill>
                <a:schemeClr val="tx1"/>
              </a:solidFill>
              <a:latin typeface="Arial" panose="020B0604020202020204" pitchFamily="34" charset="0"/>
              <a:cs typeface="Arial" panose="020B0604020202020204" pitchFamily="34" charset="0"/>
            </a:endParaRPr>
          </a:p>
        </p:txBody>
      </p:sp>
      <p:pic>
        <p:nvPicPr>
          <p:cNvPr id="20484" name="Picture 4" descr="Resultado de imagen para curva ROC&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8657" y="3825240"/>
            <a:ext cx="5338992" cy="2645228"/>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Resultado de imagen para curva ROC&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0428" y="1744003"/>
            <a:ext cx="3479256" cy="3465788"/>
          </a:xfrm>
          <a:prstGeom prst="rect">
            <a:avLst/>
          </a:prstGeom>
          <a:noFill/>
          <a:extLst>
            <a:ext uri="{909E8E84-426E-40DD-AFC4-6F175D3DCCD1}">
              <a14:hiddenFill xmlns:a14="http://schemas.microsoft.com/office/drawing/2010/main">
                <a:solidFill>
                  <a:srgbClr val="FFFFFF"/>
                </a:solidFill>
              </a14:hiddenFill>
            </a:ext>
          </a:extLst>
        </p:spPr>
      </p:pic>
      <p:sp>
        <p:nvSpPr>
          <p:cNvPr id="9" name="Botón de acción: Inicio 8">
            <a:hlinkClick r:id="rId4" action="ppaction://hlinksldjump" highlightClick="1"/>
          </p:cNvPr>
          <p:cNvSpPr/>
          <p:nvPr/>
        </p:nvSpPr>
        <p:spPr>
          <a:xfrm>
            <a:off x="11135360" y="6004560"/>
            <a:ext cx="1056640" cy="85344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625836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12388408" y="2346983"/>
            <a:ext cx="4482756" cy="4084320"/>
          </a:xfrm>
        </p:spPr>
        <p:txBody>
          <a:bodyPr>
            <a:normAutofit fontScale="92500" lnSpcReduction="10000"/>
          </a:bodyPr>
          <a:lstStyle/>
          <a:p>
            <a:pPr lvl="0"/>
            <a:r>
              <a:rPr lang="es-EC" dirty="0">
                <a:latin typeface="Times New Roman" panose="02020603050405020304" pitchFamily="18" charset="0"/>
                <a:cs typeface="Times New Roman" panose="02020603050405020304" pitchFamily="18" charset="0"/>
              </a:rPr>
              <a:t>Los transectos en </a:t>
            </a:r>
            <a:r>
              <a:rPr lang="es-EC" dirty="0" smtClean="0">
                <a:latin typeface="Times New Roman" panose="02020603050405020304" pitchFamily="18" charset="0"/>
                <a:cs typeface="Times New Roman" panose="02020603050405020304" pitchFamily="18" charset="0"/>
              </a:rPr>
              <a:t>franja fueron seleccionados en las diferentes zonas altitudinales y de vegetación representativas de la isla Santa Cruz. </a:t>
            </a:r>
            <a:endParaRPr lang="es-EC" dirty="0">
              <a:latin typeface="Times New Roman" panose="02020603050405020304" pitchFamily="18" charset="0"/>
              <a:cs typeface="Times New Roman" panose="02020603050405020304" pitchFamily="18" charset="0"/>
            </a:endParaRPr>
          </a:p>
          <a:p>
            <a:pPr lvl="0"/>
            <a:r>
              <a:rPr lang="es-EC" dirty="0">
                <a:latin typeface="Times New Roman" panose="02020603050405020304" pitchFamily="18" charset="0"/>
                <a:cs typeface="Times New Roman" panose="02020603050405020304" pitchFamily="18" charset="0"/>
              </a:rPr>
              <a:t>Realizando </a:t>
            </a:r>
            <a:r>
              <a:rPr lang="es-EC" dirty="0">
                <a:latin typeface="Times New Roman" panose="02020603050405020304" pitchFamily="18" charset="0"/>
                <a:cs typeface="Times New Roman" panose="02020603050405020304" pitchFamily="18" charset="0"/>
              </a:rPr>
              <a:t>recorridos por vías entre los sitios más representativos de la isla Santa Cruz como lo son las carreteras entre centros poblados Puerto Ayora-Bellavista; Bellavista-Santa Rosa; Santa Rosa- Canal de Itabaca y Bellavista-Garrapatero. </a:t>
            </a:r>
            <a:endParaRPr lang="es-MX" dirty="0">
              <a:latin typeface="Times New Roman" panose="02020603050405020304" pitchFamily="18" charset="0"/>
              <a:cs typeface="Times New Roman" panose="02020603050405020304" pitchFamily="18" charset="0"/>
            </a:endParaRPr>
          </a:p>
          <a:p>
            <a:pPr lvl="0"/>
            <a:r>
              <a:rPr lang="es-EC" dirty="0">
                <a:latin typeface="Times New Roman" panose="02020603050405020304" pitchFamily="18" charset="0"/>
                <a:cs typeface="Times New Roman" panose="02020603050405020304" pitchFamily="18" charset="0"/>
              </a:rPr>
              <a:t>En centros poblados y zonas agrícolas registrando la presencia o ausencia de nidos de la avispa e individuos volando. </a:t>
            </a:r>
            <a:endParaRPr lang="es-MX" sz="3200" dirty="0">
              <a:latin typeface="Times New Roman" panose="02020603050405020304" pitchFamily="18" charset="0"/>
              <a:cs typeface="Times New Roman" panose="02020603050405020304" pitchFamily="18" charset="0"/>
            </a:endParaRPr>
          </a:p>
        </p:txBody>
      </p:sp>
      <p:pic>
        <p:nvPicPr>
          <p:cNvPr id="5" name="Imagen 4"/>
          <p:cNvPicPr/>
          <p:nvPr/>
        </p:nvPicPr>
        <p:blipFill>
          <a:blip r:embed="rId2"/>
          <a:stretch>
            <a:fillRect/>
          </a:stretch>
        </p:blipFill>
        <p:spPr>
          <a:xfrm>
            <a:off x="531709" y="2253508"/>
            <a:ext cx="5633960" cy="3694446"/>
          </a:xfrm>
          <a:prstGeom prst="rect">
            <a:avLst/>
          </a:prstGeom>
        </p:spPr>
      </p:pic>
      <p:sp>
        <p:nvSpPr>
          <p:cNvPr id="6" name="Título 1"/>
          <p:cNvSpPr txBox="1">
            <a:spLocks/>
          </p:cNvSpPr>
          <p:nvPr/>
        </p:nvSpPr>
        <p:spPr>
          <a:xfrm>
            <a:off x="359999" y="179998"/>
            <a:ext cx="10080000" cy="900000"/>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MX" sz="3200" dirty="0" smtClean="0">
                <a:latin typeface="Arial" panose="020B0604020202020204" pitchFamily="34" charset="0"/>
                <a:cs typeface="Arial" panose="020B0604020202020204" pitchFamily="34" charset="0"/>
              </a:rPr>
              <a:t>Metodología  </a:t>
            </a:r>
            <a:endParaRPr lang="es-MX" sz="3200" dirty="0">
              <a:latin typeface="Arial" panose="020B0604020202020204" pitchFamily="34" charset="0"/>
              <a:cs typeface="Arial" panose="020B0604020202020204" pitchFamily="34" charset="0"/>
            </a:endParaRPr>
          </a:p>
        </p:txBody>
      </p:sp>
      <p:sp>
        <p:nvSpPr>
          <p:cNvPr id="7" name="Título 2"/>
          <p:cNvSpPr txBox="1">
            <a:spLocks/>
          </p:cNvSpPr>
          <p:nvPr/>
        </p:nvSpPr>
        <p:spPr>
          <a:xfrm>
            <a:off x="875695" y="1079998"/>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dirty="0" smtClean="0">
                <a:latin typeface="Arial" panose="020B0604020202020204" pitchFamily="34" charset="0"/>
                <a:cs typeface="Arial" panose="020B0604020202020204" pitchFamily="34" charset="0"/>
              </a:rPr>
              <a:t>Muestreo de presencias </a:t>
            </a:r>
            <a:endParaRPr lang="es-MX" dirty="0">
              <a:latin typeface="Arial" panose="020B0604020202020204" pitchFamily="34" charset="0"/>
              <a:cs typeface="Arial" panose="020B0604020202020204" pitchFamily="34" charset="0"/>
            </a:endParaRPr>
          </a:p>
        </p:txBody>
      </p:sp>
      <p:sp>
        <p:nvSpPr>
          <p:cNvPr id="8" name="Marcador de contenido 1"/>
          <p:cNvSpPr txBox="1">
            <a:spLocks/>
          </p:cNvSpPr>
          <p:nvPr/>
        </p:nvSpPr>
        <p:spPr>
          <a:xfrm>
            <a:off x="6427391" y="2346983"/>
            <a:ext cx="4240609" cy="2287770"/>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r>
              <a:rPr lang="es-EC" sz="1600" dirty="0" smtClean="0">
                <a:latin typeface="Arial" panose="020B0604020202020204" pitchFamily="34" charset="0"/>
                <a:cs typeface="Arial" panose="020B0604020202020204" pitchFamily="34" charset="0"/>
              </a:rPr>
              <a:t>Transectos en franja. </a:t>
            </a:r>
          </a:p>
          <a:p>
            <a:r>
              <a:rPr lang="es-EC" sz="1600" dirty="0" smtClean="0">
                <a:latin typeface="Arial" panose="020B0604020202020204" pitchFamily="34" charset="0"/>
                <a:cs typeface="Arial" panose="020B0604020202020204" pitchFamily="34" charset="0"/>
              </a:rPr>
              <a:t>Realizando recorridos por vías entre los sitios más representativos de la isla Santa Cruz</a:t>
            </a:r>
            <a:endParaRPr lang="es-MX" sz="1600" dirty="0" smtClean="0">
              <a:latin typeface="Arial" panose="020B0604020202020204" pitchFamily="34" charset="0"/>
              <a:cs typeface="Arial" panose="020B0604020202020204" pitchFamily="34" charset="0"/>
            </a:endParaRPr>
          </a:p>
          <a:p>
            <a:r>
              <a:rPr lang="es-EC" sz="1600" dirty="0" smtClean="0">
                <a:latin typeface="Arial" panose="020B0604020202020204" pitchFamily="34" charset="0"/>
                <a:cs typeface="Arial" panose="020B0604020202020204" pitchFamily="34" charset="0"/>
              </a:rPr>
              <a:t>En centros poblados y zonas agrícolas</a:t>
            </a:r>
          </a:p>
          <a:p>
            <a:r>
              <a:rPr lang="es-EC" sz="1600" dirty="0" smtClean="0">
                <a:latin typeface="Arial" panose="020B0604020202020204" pitchFamily="34" charset="0"/>
                <a:cs typeface="Arial" panose="020B0604020202020204" pitchFamily="34" charset="0"/>
              </a:rPr>
              <a:t>1598 nidos-presencias</a:t>
            </a:r>
            <a:endParaRPr lang="es-MX" sz="2400" dirty="0">
              <a:latin typeface="Arial" panose="020B0604020202020204" pitchFamily="34" charset="0"/>
              <a:cs typeface="Arial" panose="020B0604020202020204" pitchFamily="34" charset="0"/>
            </a:endParaRPr>
          </a:p>
        </p:txBody>
      </p:sp>
      <p:pic>
        <p:nvPicPr>
          <p:cNvPr id="10" name="Imagen 9" descr="D:\TESIS\fotos\b8342558-d98d-40e8-8c04-6c69a4fcc131.jpg"/>
          <p:cNvPicPr/>
          <p:nvPr/>
        </p:nvPicPr>
        <p:blipFill>
          <a:blip r:embed="rId3" cstate="print">
            <a:extLst>
              <a:ext uri="{28A0092B-C50C-407E-A947-70E740481C1C}">
                <a14:useLocalDpi xmlns:a14="http://schemas.microsoft.com/office/drawing/2010/main"/>
              </a:ext>
            </a:extLst>
          </a:blip>
          <a:srcRect/>
          <a:stretch>
            <a:fillRect/>
          </a:stretch>
        </p:blipFill>
        <p:spPr bwMode="auto">
          <a:xfrm>
            <a:off x="9090213" y="3881718"/>
            <a:ext cx="1839510" cy="2066236"/>
          </a:xfrm>
          <a:prstGeom prst="rect">
            <a:avLst/>
          </a:prstGeom>
          <a:noFill/>
          <a:ln>
            <a:noFill/>
          </a:ln>
        </p:spPr>
      </p:pic>
      <p:sp>
        <p:nvSpPr>
          <p:cNvPr id="11" name="Botón de acción: Inicio 10">
            <a:hlinkClick r:id="rId4" action="ppaction://hlinksldjump" highlightClick="1"/>
          </p:cNvPr>
          <p:cNvSpPr/>
          <p:nvPr/>
        </p:nvSpPr>
        <p:spPr>
          <a:xfrm>
            <a:off x="11135360" y="6004560"/>
            <a:ext cx="1056640" cy="85344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0191792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normAutofit/>
          </a:bodyPr>
          <a:lstStyle/>
          <a:p>
            <a:r>
              <a:rPr lang="es-MX" dirty="0" smtClean="0">
                <a:latin typeface="Arial" panose="020B0604020202020204" pitchFamily="34" charset="0"/>
                <a:cs typeface="Arial" panose="020B0604020202020204" pitchFamily="34" charset="0"/>
              </a:rPr>
              <a:t>Pseudo-ausencias </a:t>
            </a:r>
            <a:endParaRPr lang="es-MX" dirty="0">
              <a:latin typeface="Arial" panose="020B0604020202020204" pitchFamily="34" charset="0"/>
              <a:cs typeface="Arial" panose="020B0604020202020204" pitchFamily="34" charset="0"/>
            </a:endParaRPr>
          </a:p>
        </p:txBody>
      </p:sp>
      <p:pic>
        <p:nvPicPr>
          <p:cNvPr id="4" name="Imagen 3"/>
          <p:cNvPicPr/>
          <p:nvPr/>
        </p:nvPicPr>
        <p:blipFill>
          <a:blip r:embed="rId2">
            <a:extLst>
              <a:ext uri="{28A0092B-C50C-407E-A947-70E740481C1C}">
                <a14:useLocalDpi xmlns:a14="http://schemas.microsoft.com/office/drawing/2010/main"/>
              </a:ext>
            </a:extLst>
          </a:blip>
          <a:stretch>
            <a:fillRect/>
          </a:stretch>
        </p:blipFill>
        <p:spPr>
          <a:xfrm>
            <a:off x="6090676" y="1604456"/>
            <a:ext cx="4319905" cy="3470910"/>
          </a:xfrm>
          <a:prstGeom prst="rect">
            <a:avLst/>
          </a:prstGeom>
          <a:ln>
            <a:solidFill>
              <a:schemeClr val="tx1"/>
            </a:solidFill>
          </a:ln>
        </p:spPr>
      </p:pic>
      <p:sp>
        <p:nvSpPr>
          <p:cNvPr id="5" name="Marcador de contenido 1"/>
          <p:cNvSpPr txBox="1">
            <a:spLocks/>
          </p:cNvSpPr>
          <p:nvPr/>
        </p:nvSpPr>
        <p:spPr>
          <a:xfrm>
            <a:off x="1083614" y="1604456"/>
            <a:ext cx="4794674" cy="3228789"/>
          </a:xfrm>
          <a:prstGeom prst="rect">
            <a:avLst/>
          </a:prstGeom>
          <a:effectLst>
            <a:outerShdw blurRad="25400" dir="17880000">
              <a:srgbClr val="000000">
                <a:alpha val="46000"/>
              </a:srgbClr>
            </a:outerShdw>
          </a:effectLst>
        </p:spPr>
        <p:txBody>
          <a:bodyPr vert="horz" lIns="91440" tIns="45720" rIns="91440" bIns="45720" rtlCol="0" anchor="t">
            <a:no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r>
              <a:rPr lang="es-EC" sz="1600" dirty="0">
                <a:latin typeface="Arial" panose="020B0604020202020204" pitchFamily="34" charset="0"/>
                <a:cs typeface="Arial" panose="020B0604020202020204" pitchFamily="34" charset="0"/>
              </a:rPr>
              <a:t>1) Puntos de presencia.</a:t>
            </a:r>
          </a:p>
          <a:p>
            <a:r>
              <a:rPr lang="es-EC" sz="1600" dirty="0">
                <a:latin typeface="Arial" panose="020B0604020202020204" pitchFamily="34" charset="0"/>
                <a:cs typeface="Arial" panose="020B0604020202020204" pitchFamily="34" charset="0"/>
              </a:rPr>
              <a:t>2) Generación de buffer de 5 </a:t>
            </a:r>
            <a:r>
              <a:rPr lang="es-EC" sz="1600" dirty="0" smtClean="0">
                <a:latin typeface="Arial" panose="020B0604020202020204" pitchFamily="34" charset="0"/>
                <a:cs typeface="Arial" panose="020B0604020202020204" pitchFamily="34" charset="0"/>
              </a:rPr>
              <a:t>km en nidos.</a:t>
            </a:r>
            <a:endParaRPr lang="es-EC" sz="1600" dirty="0">
              <a:latin typeface="Arial" panose="020B0604020202020204" pitchFamily="34" charset="0"/>
              <a:cs typeface="Arial" panose="020B0604020202020204" pitchFamily="34" charset="0"/>
            </a:endParaRPr>
          </a:p>
          <a:p>
            <a:r>
              <a:rPr lang="es-EC" sz="1600" dirty="0">
                <a:latin typeface="Arial" panose="020B0604020202020204" pitchFamily="34" charset="0"/>
                <a:cs typeface="Arial" panose="020B0604020202020204" pitchFamily="34" charset="0"/>
              </a:rPr>
              <a:t>3) Generación de puntos aleatorios fuera de los buffers de 5 km.</a:t>
            </a:r>
          </a:p>
          <a:p>
            <a:r>
              <a:rPr lang="es-EC" sz="1600" dirty="0">
                <a:latin typeface="Arial" panose="020B0604020202020204" pitchFamily="34" charset="0"/>
                <a:cs typeface="Arial" panose="020B0604020202020204" pitchFamily="34" charset="0"/>
              </a:rPr>
              <a:t>4) Resultado puntos de pseudo-ausencias.</a:t>
            </a:r>
            <a:endParaRPr lang="es-MX" sz="1600" dirty="0">
              <a:latin typeface="Arial" panose="020B0604020202020204" pitchFamily="34" charset="0"/>
              <a:cs typeface="Arial" panose="020B0604020202020204" pitchFamily="34" charset="0"/>
            </a:endParaRPr>
          </a:p>
        </p:txBody>
      </p:sp>
      <p:sp>
        <p:nvSpPr>
          <p:cNvPr id="7" name="Rectángulo 6"/>
          <p:cNvSpPr/>
          <p:nvPr/>
        </p:nvSpPr>
        <p:spPr>
          <a:xfrm>
            <a:off x="5137530" y="6362070"/>
            <a:ext cx="1906291" cy="338554"/>
          </a:xfrm>
          <a:prstGeom prst="rect">
            <a:avLst/>
          </a:prstGeom>
        </p:spPr>
        <p:txBody>
          <a:bodyPr wrap="none">
            <a:spAutoFit/>
          </a:bodyPr>
          <a:lstStyle/>
          <a:p>
            <a:r>
              <a:rPr lang="es-MX" sz="1600" dirty="0">
                <a:latin typeface="Arial" panose="020B0604020202020204" pitchFamily="34" charset="0"/>
                <a:ea typeface="Calibri" panose="020F0502020204030204" pitchFamily="34" charset="0"/>
                <a:cs typeface="Arial" panose="020B0604020202020204" pitchFamily="34" charset="0"/>
              </a:rPr>
              <a:t>(</a:t>
            </a:r>
            <a:r>
              <a:rPr lang="es-MX" sz="1600" dirty="0" err="1">
                <a:latin typeface="Arial" panose="020B0604020202020204" pitchFamily="34" charset="0"/>
                <a:ea typeface="Calibri" panose="020F0502020204030204" pitchFamily="34" charset="0"/>
                <a:cs typeface="Arial" panose="020B0604020202020204" pitchFamily="34" charset="0"/>
              </a:rPr>
              <a:t>Masciocchi</a:t>
            </a:r>
            <a:r>
              <a:rPr lang="es-MX" sz="1600" dirty="0">
                <a:latin typeface="Arial" panose="020B0604020202020204" pitchFamily="34" charset="0"/>
                <a:ea typeface="Calibri" panose="020F0502020204030204" pitchFamily="34" charset="0"/>
                <a:cs typeface="Arial" panose="020B0604020202020204" pitchFamily="34" charset="0"/>
              </a:rPr>
              <a:t>, 2013)</a:t>
            </a:r>
            <a:endParaRPr lang="es-MX" sz="1600"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3"/>
          <a:stretch>
            <a:fillRect/>
          </a:stretch>
        </p:blipFill>
        <p:spPr>
          <a:xfrm>
            <a:off x="1438788" y="3302558"/>
            <a:ext cx="3777646" cy="3272613"/>
          </a:xfrm>
          <a:prstGeom prst="rect">
            <a:avLst/>
          </a:prstGeom>
        </p:spPr>
      </p:pic>
      <p:sp>
        <p:nvSpPr>
          <p:cNvPr id="9" name="Botón de acción: Inicio 8">
            <a:hlinkClick r:id="rId4" action="ppaction://hlinksldjump" highlightClick="1"/>
          </p:cNvPr>
          <p:cNvSpPr/>
          <p:nvPr/>
        </p:nvSpPr>
        <p:spPr>
          <a:xfrm>
            <a:off x="11135360" y="6004560"/>
            <a:ext cx="1056640" cy="85344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8149673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a:blip r:embed="rId2">
            <a:extLst>
              <a:ext uri="{28A0092B-C50C-407E-A947-70E740481C1C}">
                <a14:useLocalDpi xmlns:a14="http://schemas.microsoft.com/office/drawing/2010/main"/>
              </a:ext>
            </a:extLst>
          </a:blip>
          <a:stretch>
            <a:fillRect/>
          </a:stretch>
        </p:blipFill>
        <p:spPr>
          <a:xfrm>
            <a:off x="896378" y="1931707"/>
            <a:ext cx="4781611" cy="4252327"/>
          </a:xfrm>
          <a:prstGeom prst="rect">
            <a:avLst/>
          </a:prstGeom>
          <a:ln w="12700">
            <a:solidFill>
              <a:schemeClr val="tx1"/>
            </a:solidFill>
          </a:ln>
        </p:spPr>
      </p:pic>
      <p:pic>
        <p:nvPicPr>
          <p:cNvPr id="5122" name="Picture 2" descr="Resultado de imagen para worldclim&qu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08869" y="93183"/>
            <a:ext cx="3137353" cy="1639267"/>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p:cNvSpPr/>
          <p:nvPr/>
        </p:nvSpPr>
        <p:spPr>
          <a:xfrm>
            <a:off x="6296297" y="1966676"/>
            <a:ext cx="3670663" cy="1908215"/>
          </a:xfrm>
          <a:prstGeom prst="rect">
            <a:avLst/>
          </a:prstGeom>
        </p:spPr>
        <p:txBody>
          <a:bodyPr wrap="square">
            <a:spAutoFit/>
          </a:bodyPr>
          <a:lstStyle/>
          <a:p>
            <a:pPr marL="285750" indent="-285750">
              <a:spcBef>
                <a:spcPts val="300"/>
              </a:spcBef>
              <a:spcAft>
                <a:spcPts val="300"/>
              </a:spcAft>
              <a:buFont typeface="Arial" panose="020B0604020202020204" pitchFamily="34" charset="0"/>
              <a:buChar char="•"/>
            </a:pPr>
            <a:r>
              <a:rPr lang="es-EC" dirty="0" smtClean="0">
                <a:latin typeface="Arial" panose="020B0604020202020204" pitchFamily="34" charset="0"/>
                <a:cs typeface="Arial" panose="020B0604020202020204" pitchFamily="34" charset="0"/>
              </a:rPr>
              <a:t>Procesamiento en ArcMap</a:t>
            </a:r>
          </a:p>
          <a:p>
            <a:pPr marL="285750" indent="-285750">
              <a:spcBef>
                <a:spcPts val="300"/>
              </a:spcBef>
              <a:spcAft>
                <a:spcPts val="300"/>
              </a:spcAft>
              <a:buFont typeface="Arial" panose="020B0604020202020204" pitchFamily="34" charset="0"/>
              <a:buChar char="•"/>
            </a:pPr>
            <a:r>
              <a:rPr lang="es-EC" dirty="0" smtClean="0">
                <a:latin typeface="Arial" panose="020B0604020202020204" pitchFamily="34" charset="0"/>
                <a:ea typeface="Calibri" panose="020F0502020204030204" pitchFamily="34" charset="0"/>
                <a:cs typeface="Arial" panose="020B0604020202020204" pitchFamily="34" charset="0"/>
              </a:rPr>
              <a:t>Promedio entre los meses de junio y noviembre</a:t>
            </a:r>
          </a:p>
          <a:p>
            <a:pPr marL="285750" indent="-285750">
              <a:spcBef>
                <a:spcPts val="300"/>
              </a:spcBef>
              <a:spcAft>
                <a:spcPts val="300"/>
              </a:spcAft>
              <a:buFont typeface="Arial" panose="020B0604020202020204" pitchFamily="34" charset="0"/>
              <a:buChar char="•"/>
            </a:pPr>
            <a:r>
              <a:rPr lang="es-EC" dirty="0" smtClean="0">
                <a:latin typeface="Arial" panose="020B0604020202020204" pitchFamily="34" charset="0"/>
                <a:cs typeface="Arial" panose="020B0604020202020204" pitchFamily="34" charset="0"/>
              </a:rPr>
              <a:t>Comparación de los modelos con datos de las estaciones meteorológicas </a:t>
            </a:r>
            <a:endParaRPr lang="es-MX" dirty="0">
              <a:latin typeface="Arial" panose="020B0604020202020204" pitchFamily="34" charset="0"/>
              <a:cs typeface="Arial" panose="020B0604020202020204" pitchFamily="34" charset="0"/>
            </a:endParaRPr>
          </a:p>
        </p:txBody>
      </p:sp>
      <p:sp>
        <p:nvSpPr>
          <p:cNvPr id="6" name="Título 2"/>
          <p:cNvSpPr txBox="1">
            <a:spLocks/>
          </p:cNvSpPr>
          <p:nvPr/>
        </p:nvSpPr>
        <p:spPr>
          <a:xfrm>
            <a:off x="1066195" y="762000"/>
            <a:ext cx="10353762" cy="970450"/>
          </a:xfrm>
          <a:prstGeom prst="rect">
            <a:avLst/>
          </a:prstGeom>
          <a:effectLst>
            <a:outerShdw blurRad="25400" dir="17880000">
              <a:srgbClr val="000000">
                <a:alpha val="46000"/>
              </a:srgbClr>
            </a:outerShdw>
          </a:effectLst>
        </p:spPr>
        <p:txBody>
          <a:bodyPr vert="horz" lIns="91440" tIns="45720" rIns="91440" bIns="45720" rtlCol="0" anchor="ctr">
            <a:no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dirty="0">
                <a:latin typeface="Arial" panose="020B0604020202020204" pitchFamily="34" charset="0"/>
                <a:cs typeface="Arial" panose="020B0604020202020204" pitchFamily="34" charset="0"/>
              </a:rPr>
              <a:t>Variables C</a:t>
            </a:r>
            <a:r>
              <a:rPr lang="es-MX" dirty="0" smtClean="0">
                <a:latin typeface="Arial" panose="020B0604020202020204" pitchFamily="34" charset="0"/>
                <a:cs typeface="Arial" panose="020B0604020202020204" pitchFamily="34" charset="0"/>
              </a:rPr>
              <a:t>limáticas </a:t>
            </a:r>
            <a:endParaRPr lang="es-MX" dirty="0">
              <a:latin typeface="Arial" panose="020B0604020202020204" pitchFamily="34" charset="0"/>
              <a:cs typeface="Arial" panose="020B0604020202020204" pitchFamily="34" charset="0"/>
            </a:endParaRPr>
          </a:p>
        </p:txBody>
      </p:sp>
      <p:pic>
        <p:nvPicPr>
          <p:cNvPr id="2" name="Imagen 1"/>
          <p:cNvPicPr>
            <a:picLocks noChangeAspect="1"/>
          </p:cNvPicPr>
          <p:nvPr/>
        </p:nvPicPr>
        <p:blipFill>
          <a:blip r:embed="rId4"/>
          <a:stretch>
            <a:fillRect/>
          </a:stretch>
        </p:blipFill>
        <p:spPr>
          <a:xfrm>
            <a:off x="6296297" y="3955228"/>
            <a:ext cx="4049486" cy="1946492"/>
          </a:xfrm>
          <a:prstGeom prst="rect">
            <a:avLst/>
          </a:prstGeom>
        </p:spPr>
      </p:pic>
      <p:sp>
        <p:nvSpPr>
          <p:cNvPr id="7" name="Rectángulo 6"/>
          <p:cNvSpPr/>
          <p:nvPr/>
        </p:nvSpPr>
        <p:spPr>
          <a:xfrm>
            <a:off x="7080699" y="5901720"/>
            <a:ext cx="2236574" cy="369332"/>
          </a:xfrm>
          <a:prstGeom prst="rect">
            <a:avLst/>
          </a:prstGeom>
        </p:spPr>
        <p:txBody>
          <a:bodyPr wrap="none">
            <a:spAutoFit/>
          </a:bodyPr>
          <a:lstStyle/>
          <a:p>
            <a:r>
              <a:rPr lang="es-EC" dirty="0" smtClean="0">
                <a:latin typeface="Arial" panose="020B0604020202020204" pitchFamily="34" charset="0"/>
                <a:cs typeface="Arial" panose="020B0604020202020204" pitchFamily="34" charset="0"/>
              </a:rPr>
              <a:t>Temperatura media </a:t>
            </a:r>
            <a:endParaRPr lang="es-MX" dirty="0">
              <a:latin typeface="Arial" panose="020B0604020202020204" pitchFamily="34" charset="0"/>
              <a:cs typeface="Arial" panose="020B0604020202020204" pitchFamily="34" charset="0"/>
            </a:endParaRPr>
          </a:p>
        </p:txBody>
      </p:sp>
      <p:sp>
        <p:nvSpPr>
          <p:cNvPr id="9" name="Botón de acción: Inicio 8">
            <a:hlinkClick r:id="rId5" action="ppaction://hlinksldjump" highlightClick="1"/>
          </p:cNvPr>
          <p:cNvSpPr/>
          <p:nvPr/>
        </p:nvSpPr>
        <p:spPr>
          <a:xfrm>
            <a:off x="11135360" y="6004560"/>
            <a:ext cx="1056640" cy="85344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5442730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normAutofit/>
          </a:bodyPr>
          <a:lstStyle/>
          <a:p>
            <a:r>
              <a:rPr lang="es-MX" dirty="0" smtClean="0"/>
              <a:t>Altitud e infraestructura</a:t>
            </a:r>
            <a:endParaRPr lang="es-MX" dirty="0"/>
          </a:p>
        </p:txBody>
      </p:sp>
      <p:pic>
        <p:nvPicPr>
          <p:cNvPr id="4" name="Imagen 3"/>
          <p:cNvPicPr/>
          <p:nvPr/>
        </p:nvPicPr>
        <p:blipFill>
          <a:blip r:embed="rId2">
            <a:extLst>
              <a:ext uri="{28A0092B-C50C-407E-A947-70E740481C1C}">
                <a14:useLocalDpi xmlns:a14="http://schemas.microsoft.com/office/drawing/2010/main"/>
              </a:ext>
            </a:extLst>
          </a:blip>
          <a:stretch>
            <a:fillRect/>
          </a:stretch>
        </p:blipFill>
        <p:spPr>
          <a:xfrm>
            <a:off x="710595" y="2232935"/>
            <a:ext cx="3344696" cy="2730693"/>
          </a:xfrm>
          <a:prstGeom prst="rect">
            <a:avLst/>
          </a:prstGeom>
          <a:ln>
            <a:solidFill>
              <a:schemeClr val="tx1"/>
            </a:solidFill>
          </a:ln>
        </p:spPr>
      </p:pic>
      <p:pic>
        <p:nvPicPr>
          <p:cNvPr id="5" name="Imagen 4"/>
          <p:cNvPicPr/>
          <p:nvPr/>
        </p:nvPicPr>
        <p:blipFill>
          <a:blip r:embed="rId3">
            <a:extLst>
              <a:ext uri="{28A0092B-C50C-407E-A947-70E740481C1C}">
                <a14:useLocalDpi xmlns:a14="http://schemas.microsoft.com/office/drawing/2010/main"/>
              </a:ext>
            </a:extLst>
          </a:blip>
          <a:stretch>
            <a:fillRect/>
          </a:stretch>
        </p:blipFill>
        <p:spPr>
          <a:xfrm>
            <a:off x="7808686" y="3380378"/>
            <a:ext cx="3255671" cy="2863434"/>
          </a:xfrm>
          <a:prstGeom prst="rect">
            <a:avLst/>
          </a:prstGeom>
          <a:ln>
            <a:solidFill>
              <a:schemeClr val="tx1"/>
            </a:solidFill>
          </a:ln>
        </p:spPr>
      </p:pic>
      <p:sp>
        <p:nvSpPr>
          <p:cNvPr id="7" name="CuadroTexto 6"/>
          <p:cNvSpPr txBox="1"/>
          <p:nvPr/>
        </p:nvSpPr>
        <p:spPr>
          <a:xfrm>
            <a:off x="710595" y="1855543"/>
            <a:ext cx="4127863" cy="338554"/>
          </a:xfrm>
          <a:prstGeom prst="rect">
            <a:avLst/>
          </a:prstGeom>
          <a:noFill/>
        </p:spPr>
        <p:txBody>
          <a:bodyPr wrap="square" rtlCol="0">
            <a:spAutoFit/>
          </a:bodyPr>
          <a:lstStyle/>
          <a:p>
            <a:r>
              <a:rPr lang="es-MX" sz="1600" dirty="0" smtClean="0">
                <a:latin typeface="Arial" panose="020B0604020202020204" pitchFamily="34" charset="0"/>
                <a:cs typeface="Arial" panose="020B0604020202020204" pitchFamily="34" charset="0"/>
              </a:rPr>
              <a:t>DEM (Modelo digital de elevaciones)</a:t>
            </a:r>
            <a:endParaRPr lang="es-MX" sz="1600" dirty="0">
              <a:latin typeface="Arial" panose="020B0604020202020204" pitchFamily="34" charset="0"/>
              <a:cs typeface="Arial" panose="020B0604020202020204" pitchFamily="34" charset="0"/>
            </a:endParaRPr>
          </a:p>
        </p:txBody>
      </p:sp>
      <p:sp>
        <p:nvSpPr>
          <p:cNvPr id="8" name="CuadroTexto 7"/>
          <p:cNvSpPr txBox="1"/>
          <p:nvPr/>
        </p:nvSpPr>
        <p:spPr>
          <a:xfrm>
            <a:off x="8221675" y="2910201"/>
            <a:ext cx="2429691" cy="338554"/>
          </a:xfrm>
          <a:prstGeom prst="rect">
            <a:avLst/>
          </a:prstGeom>
          <a:noFill/>
        </p:spPr>
        <p:txBody>
          <a:bodyPr wrap="square" rtlCol="0">
            <a:spAutoFit/>
          </a:bodyPr>
          <a:lstStyle/>
          <a:p>
            <a:r>
              <a:rPr lang="es-MX" sz="1600" dirty="0">
                <a:latin typeface="Arial" panose="020B0604020202020204" pitchFamily="34" charset="0"/>
                <a:cs typeface="Arial" panose="020B0604020202020204" pitchFamily="34" charset="0"/>
              </a:rPr>
              <a:t>Distancia euclidiana </a:t>
            </a:r>
          </a:p>
        </p:txBody>
      </p:sp>
      <p:pic>
        <p:nvPicPr>
          <p:cNvPr id="17410" name="Picture 2" descr="Resultado de imagen para arcmap&quo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55291" y="2622130"/>
            <a:ext cx="3847510" cy="2020688"/>
          </a:xfrm>
          <a:prstGeom prst="rect">
            <a:avLst/>
          </a:prstGeom>
          <a:noFill/>
          <a:extLst>
            <a:ext uri="{909E8E84-426E-40DD-AFC4-6F175D3DCCD1}">
              <a14:hiddenFill xmlns:a14="http://schemas.microsoft.com/office/drawing/2010/main">
                <a:solidFill>
                  <a:srgbClr val="FFFFFF"/>
                </a:solidFill>
              </a14:hiddenFill>
            </a:ext>
          </a:extLst>
        </p:spPr>
      </p:pic>
      <p:sp>
        <p:nvSpPr>
          <p:cNvPr id="9" name="Botón de acción: Inicio 8">
            <a:hlinkClick r:id="rId5" action="ppaction://hlinksldjump" highlightClick="1"/>
          </p:cNvPr>
          <p:cNvSpPr/>
          <p:nvPr/>
        </p:nvSpPr>
        <p:spPr>
          <a:xfrm>
            <a:off x="11135360" y="6004560"/>
            <a:ext cx="1056640" cy="85344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7526536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sultado de imagen para galapagos&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424" y="1141671"/>
            <a:ext cx="4921752" cy="465787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aphicFrame>
        <p:nvGraphicFramePr>
          <p:cNvPr id="4" name="Diagrama 3"/>
          <p:cNvGraphicFramePr/>
          <p:nvPr>
            <p:extLst>
              <p:ext uri="{D42A27DB-BD31-4B8C-83A1-F6EECF244321}">
                <p14:modId xmlns:p14="http://schemas.microsoft.com/office/powerpoint/2010/main" val="2094806928"/>
              </p:ext>
            </p:extLst>
          </p:nvPr>
        </p:nvGraphicFramePr>
        <p:xfrm>
          <a:off x="4448847" y="1125890"/>
          <a:ext cx="5897155" cy="48201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ítulo 1"/>
          <p:cNvSpPr>
            <a:spLocks noGrp="1"/>
          </p:cNvSpPr>
          <p:nvPr>
            <p:ph type="title"/>
          </p:nvPr>
        </p:nvSpPr>
        <p:spPr>
          <a:xfrm>
            <a:off x="360000" y="180000"/>
            <a:ext cx="10080000" cy="900000"/>
          </a:xfrm>
        </p:spPr>
        <p:txBody>
          <a:bodyPr/>
          <a:lstStyle/>
          <a:p>
            <a:pPr algn="l"/>
            <a:r>
              <a:rPr lang="es-MX" sz="3200" dirty="0" smtClean="0">
                <a:latin typeface="Arial" panose="020B0604020202020204" pitchFamily="34" charset="0"/>
                <a:cs typeface="Arial" panose="020B0604020202020204" pitchFamily="34" charset="0"/>
              </a:rPr>
              <a:t>Contenido </a:t>
            </a:r>
            <a:endParaRPr lang="es-MX"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81867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noAutofit/>
          </a:bodyPr>
          <a:lstStyle/>
          <a:p>
            <a:r>
              <a:rPr lang="es-MX" dirty="0" smtClean="0">
                <a:latin typeface="Arial" panose="020B0604020202020204" pitchFamily="34" charset="0"/>
                <a:cs typeface="Arial" panose="020B0604020202020204" pitchFamily="34" charset="0"/>
              </a:rPr>
              <a:t>Uso de suelo</a:t>
            </a:r>
            <a:endParaRPr lang="es-MX" dirty="0">
              <a:latin typeface="Arial" panose="020B0604020202020204" pitchFamily="34" charset="0"/>
              <a:cs typeface="Arial" panose="020B0604020202020204" pitchFamily="34" charset="0"/>
            </a:endParaRPr>
          </a:p>
        </p:txBody>
      </p:sp>
      <p:pic>
        <p:nvPicPr>
          <p:cNvPr id="6" name="Imagen 5"/>
          <p:cNvPicPr/>
          <p:nvPr/>
        </p:nvPicPr>
        <p:blipFill>
          <a:blip r:embed="rId2">
            <a:extLst>
              <a:ext uri="{28A0092B-C50C-407E-A947-70E740481C1C}">
                <a14:useLocalDpi xmlns:a14="http://schemas.microsoft.com/office/drawing/2010/main"/>
              </a:ext>
            </a:extLst>
          </a:blip>
          <a:stretch>
            <a:fillRect/>
          </a:stretch>
        </p:blipFill>
        <p:spPr>
          <a:xfrm>
            <a:off x="6574972" y="1901828"/>
            <a:ext cx="4537165" cy="3967749"/>
          </a:xfrm>
          <a:prstGeom prst="rect">
            <a:avLst/>
          </a:prstGeom>
          <a:ln>
            <a:solidFill>
              <a:schemeClr val="tx1"/>
            </a:solidFill>
          </a:ln>
        </p:spPr>
      </p:pic>
      <p:pic>
        <p:nvPicPr>
          <p:cNvPr id="9" name="Imagen 8"/>
          <p:cNvPicPr>
            <a:picLocks noChangeAspect="1"/>
          </p:cNvPicPr>
          <p:nvPr/>
        </p:nvPicPr>
        <p:blipFill>
          <a:blip r:embed="rId3"/>
          <a:stretch>
            <a:fillRect/>
          </a:stretch>
        </p:blipFill>
        <p:spPr>
          <a:xfrm>
            <a:off x="913795" y="3710753"/>
            <a:ext cx="5435856" cy="1488264"/>
          </a:xfrm>
          <a:prstGeom prst="rect">
            <a:avLst/>
          </a:prstGeom>
        </p:spPr>
      </p:pic>
      <p:sp>
        <p:nvSpPr>
          <p:cNvPr id="11" name="Rectángulo 10"/>
          <p:cNvSpPr/>
          <p:nvPr/>
        </p:nvSpPr>
        <p:spPr>
          <a:xfrm>
            <a:off x="913795" y="1901828"/>
            <a:ext cx="4572605" cy="1569660"/>
          </a:xfrm>
          <a:prstGeom prst="rect">
            <a:avLst/>
          </a:prstGeom>
        </p:spPr>
        <p:txBody>
          <a:bodyPr wrap="square">
            <a:spAutoFit/>
          </a:bodyPr>
          <a:lstStyle/>
          <a:p>
            <a:r>
              <a:rPr lang="es-EC" sz="1600" dirty="0">
                <a:latin typeface="Arial" panose="020B0604020202020204" pitchFamily="34" charset="0"/>
                <a:ea typeface="Calibri" panose="020F0502020204030204" pitchFamily="34" charset="0"/>
                <a:cs typeface="Arial" panose="020B0604020202020204" pitchFamily="34" charset="0"/>
              </a:rPr>
              <a:t>Método analítico Thomas L. Saaty</a:t>
            </a:r>
          </a:p>
          <a:p>
            <a:pPr marL="285750" indent="-285750">
              <a:buFont typeface="Wingdings" panose="05000000000000000000" pitchFamily="2" charset="2"/>
              <a:buChar char="§"/>
            </a:pPr>
            <a:r>
              <a:rPr lang="es-EC" sz="1600" dirty="0">
                <a:latin typeface="Arial" panose="020B0604020202020204" pitchFamily="34" charset="0"/>
                <a:cs typeface="Arial" panose="020B0604020202020204" pitchFamily="34" charset="0"/>
              </a:rPr>
              <a:t>Se basa en ponderar numéricamente cada componente o variable en función de la importancia que esta representa frente a las demás</a:t>
            </a:r>
          </a:p>
          <a:p>
            <a:pPr marL="285750" indent="-285750">
              <a:buFont typeface="Wingdings" panose="05000000000000000000" pitchFamily="2" charset="2"/>
              <a:buChar char="§"/>
            </a:pPr>
            <a:r>
              <a:rPr lang="es-EC" sz="1600" dirty="0">
                <a:latin typeface="Arial" panose="020B0604020202020204" pitchFamily="34" charset="0"/>
                <a:cs typeface="Arial" panose="020B0604020202020204" pitchFamily="34" charset="0"/>
              </a:rPr>
              <a:t>Presencia dentro de cada componente (V)</a:t>
            </a:r>
            <a:endParaRPr lang="es-MX" sz="1600" dirty="0">
              <a:latin typeface="Arial" panose="020B0604020202020204" pitchFamily="34" charset="0"/>
              <a:cs typeface="Arial" panose="020B0604020202020204" pitchFamily="34" charset="0"/>
            </a:endParaRPr>
          </a:p>
        </p:txBody>
      </p:sp>
      <p:sp>
        <p:nvSpPr>
          <p:cNvPr id="7" name="Botón de acción: Inicio 6">
            <a:hlinkClick r:id="rId4" action="ppaction://hlinksldjump" highlightClick="1"/>
          </p:cNvPr>
          <p:cNvSpPr/>
          <p:nvPr/>
        </p:nvSpPr>
        <p:spPr>
          <a:xfrm>
            <a:off x="11135360" y="6004560"/>
            <a:ext cx="1056640" cy="85344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6700313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018298" y="2403566"/>
            <a:ext cx="10353762" cy="970450"/>
          </a:xfrm>
        </p:spPr>
        <p:txBody>
          <a:bodyPr>
            <a:noAutofit/>
          </a:bodyPr>
          <a:lstStyle/>
          <a:p>
            <a:r>
              <a:rPr lang="es-MX" dirty="0" smtClean="0">
                <a:latin typeface="Arial" panose="020B0604020202020204" pitchFamily="34" charset="0"/>
                <a:cs typeface="Arial" panose="020B0604020202020204" pitchFamily="34" charset="0"/>
              </a:rPr>
              <a:t>Aplicación de los modelos </a:t>
            </a:r>
            <a:endParaRPr lang="es-MX"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12601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ln>
            <a:noFill/>
          </a:ln>
        </p:spPr>
        <p:txBody>
          <a:bodyPr/>
          <a:lstStyle/>
          <a:p>
            <a:r>
              <a:rPr lang="es-MX" dirty="0" smtClean="0">
                <a:latin typeface="Arial" panose="020B0604020202020204" pitchFamily="34" charset="0"/>
                <a:cs typeface="Arial" panose="020B0604020202020204" pitchFamily="34" charset="0"/>
              </a:rPr>
              <a:t>Modelo Maxent</a:t>
            </a:r>
            <a:endParaRPr lang="es-MX" dirty="0">
              <a:latin typeface="Arial" panose="020B0604020202020204" pitchFamily="34" charset="0"/>
              <a:cs typeface="Arial" panose="020B0604020202020204" pitchFamily="34" charset="0"/>
            </a:endParaRPr>
          </a:p>
        </p:txBody>
      </p:sp>
      <p:pic>
        <p:nvPicPr>
          <p:cNvPr id="6" name="Marcador de contenido 5"/>
          <p:cNvPicPr>
            <a:picLocks noGrp="1"/>
          </p:cNvPicPr>
          <p:nvPr>
            <p:ph idx="1"/>
          </p:nvPr>
        </p:nvPicPr>
        <p:blipFill>
          <a:blip r:embed="rId2">
            <a:extLst>
              <a:ext uri="{28A0092B-C50C-407E-A947-70E740481C1C}">
                <a14:useLocalDpi xmlns:a14="http://schemas.microsoft.com/office/drawing/2010/main"/>
              </a:ext>
            </a:extLst>
          </a:blip>
          <a:stretch>
            <a:fillRect/>
          </a:stretch>
        </p:blipFill>
        <p:spPr>
          <a:xfrm>
            <a:off x="8444358" y="1953336"/>
            <a:ext cx="3181623" cy="2209368"/>
          </a:xfrm>
          <a:prstGeom prst="rect">
            <a:avLst/>
          </a:prstGeom>
        </p:spPr>
      </p:pic>
      <p:pic>
        <p:nvPicPr>
          <p:cNvPr id="4" name="Imagen 3"/>
          <p:cNvPicPr/>
          <p:nvPr/>
        </p:nvPicPr>
        <p:blipFill>
          <a:blip r:embed="rId3">
            <a:extLst>
              <a:ext uri="{28A0092B-C50C-407E-A947-70E740481C1C}">
                <a14:useLocalDpi xmlns:a14="http://schemas.microsoft.com/office/drawing/2010/main"/>
              </a:ext>
            </a:extLst>
          </a:blip>
          <a:stretch>
            <a:fillRect/>
          </a:stretch>
        </p:blipFill>
        <p:spPr>
          <a:xfrm>
            <a:off x="5400000" y="2340000"/>
            <a:ext cx="1973172" cy="1823675"/>
          </a:xfrm>
          <a:prstGeom prst="rect">
            <a:avLst/>
          </a:prstGeom>
          <a:ln>
            <a:solidFill>
              <a:schemeClr val="tx1"/>
            </a:solidFill>
          </a:ln>
        </p:spPr>
      </p:pic>
      <p:pic>
        <p:nvPicPr>
          <p:cNvPr id="5" name="Imagen 4"/>
          <p:cNvPicPr/>
          <p:nvPr/>
        </p:nvPicPr>
        <p:blipFill>
          <a:blip r:embed="rId4" cstate="print">
            <a:extLst>
              <a:ext uri="{28A0092B-C50C-407E-A947-70E740481C1C}">
                <a14:useLocalDpi xmlns:a14="http://schemas.microsoft.com/office/drawing/2010/main"/>
              </a:ext>
            </a:extLst>
          </a:blip>
          <a:stretch>
            <a:fillRect/>
          </a:stretch>
        </p:blipFill>
        <p:spPr>
          <a:xfrm>
            <a:off x="722813" y="1873647"/>
            <a:ext cx="4161402" cy="3793139"/>
          </a:xfrm>
          <a:prstGeom prst="rect">
            <a:avLst/>
          </a:prstGeom>
          <a:ln>
            <a:solidFill>
              <a:schemeClr val="tx1"/>
            </a:solidFill>
          </a:ln>
        </p:spPr>
      </p:pic>
      <p:pic>
        <p:nvPicPr>
          <p:cNvPr id="7" name="Imagen 6"/>
          <p:cNvPicPr/>
          <p:nvPr/>
        </p:nvPicPr>
        <p:blipFill>
          <a:blip r:embed="rId5">
            <a:extLst>
              <a:ext uri="{28A0092B-C50C-407E-A947-70E740481C1C}">
                <a14:useLocalDpi xmlns:a14="http://schemas.microsoft.com/office/drawing/2010/main"/>
              </a:ext>
            </a:extLst>
          </a:blip>
          <a:stretch>
            <a:fillRect/>
          </a:stretch>
        </p:blipFill>
        <p:spPr>
          <a:xfrm>
            <a:off x="6926698" y="4385311"/>
            <a:ext cx="4995335" cy="2224495"/>
          </a:xfrm>
          <a:prstGeom prst="rect">
            <a:avLst/>
          </a:prstGeom>
          <a:ln>
            <a:solidFill>
              <a:schemeClr val="tx1"/>
            </a:solidFill>
          </a:ln>
        </p:spPr>
      </p:pic>
      <p:sp>
        <p:nvSpPr>
          <p:cNvPr id="2" name="Rectángulo 1"/>
          <p:cNvSpPr/>
          <p:nvPr/>
        </p:nvSpPr>
        <p:spPr>
          <a:xfrm>
            <a:off x="1972535" y="5666786"/>
            <a:ext cx="870751" cy="338554"/>
          </a:xfrm>
          <a:prstGeom prst="rect">
            <a:avLst/>
          </a:prstGeom>
        </p:spPr>
        <p:txBody>
          <a:bodyPr wrap="none">
            <a:spAutoFit/>
          </a:bodyPr>
          <a:lstStyle/>
          <a:p>
            <a:r>
              <a:rPr lang="es-EC" sz="1600" dirty="0" smtClean="0">
                <a:latin typeface="Arial" panose="020B0604020202020204" pitchFamily="34" charset="0"/>
                <a:cs typeface="Arial" panose="020B0604020202020204" pitchFamily="34" charset="0"/>
              </a:rPr>
              <a:t>Interfaz</a:t>
            </a:r>
            <a:endParaRPr lang="es-MX" sz="1600" dirty="0"/>
          </a:p>
        </p:txBody>
      </p:sp>
      <p:sp>
        <p:nvSpPr>
          <p:cNvPr id="8" name="Rectángulo 7"/>
          <p:cNvSpPr/>
          <p:nvPr/>
        </p:nvSpPr>
        <p:spPr>
          <a:xfrm>
            <a:off x="8752158" y="1584004"/>
            <a:ext cx="2496196" cy="338554"/>
          </a:xfrm>
          <a:prstGeom prst="rect">
            <a:avLst/>
          </a:prstGeom>
        </p:spPr>
        <p:txBody>
          <a:bodyPr wrap="none">
            <a:spAutoFit/>
          </a:bodyPr>
          <a:lstStyle/>
          <a:p>
            <a:r>
              <a:rPr lang="es-EC" sz="1600" dirty="0" smtClean="0">
                <a:latin typeface="Arial" panose="020B0604020202020204" pitchFamily="34" charset="0"/>
                <a:cs typeface="Arial" panose="020B0604020202020204" pitchFamily="34" charset="0"/>
              </a:rPr>
              <a:t>Contribución de variables</a:t>
            </a:r>
          </a:p>
        </p:txBody>
      </p:sp>
      <p:sp>
        <p:nvSpPr>
          <p:cNvPr id="9" name="Rectángulo 8"/>
          <p:cNvSpPr/>
          <p:nvPr/>
        </p:nvSpPr>
        <p:spPr>
          <a:xfrm>
            <a:off x="5126205" y="6292478"/>
            <a:ext cx="1800493" cy="338554"/>
          </a:xfrm>
          <a:prstGeom prst="rect">
            <a:avLst/>
          </a:prstGeom>
        </p:spPr>
        <p:txBody>
          <a:bodyPr wrap="none">
            <a:spAutoFit/>
          </a:bodyPr>
          <a:lstStyle/>
          <a:p>
            <a:r>
              <a:rPr lang="es-EC" sz="1600" dirty="0" smtClean="0">
                <a:latin typeface="Arial" panose="020B0604020202020204" pitchFamily="34" charset="0"/>
                <a:cs typeface="Arial" panose="020B0604020202020204" pitchFamily="34" charset="0"/>
              </a:rPr>
              <a:t>Análisis Jackknife</a:t>
            </a:r>
          </a:p>
        </p:txBody>
      </p:sp>
      <p:cxnSp>
        <p:nvCxnSpPr>
          <p:cNvPr id="11" name="Conector recto de flecha 10"/>
          <p:cNvCxnSpPr>
            <a:endCxn id="5" idx="3"/>
          </p:cNvCxnSpPr>
          <p:nvPr/>
        </p:nvCxnSpPr>
        <p:spPr>
          <a:xfrm flipH="1">
            <a:off x="4884215" y="3370217"/>
            <a:ext cx="446534" cy="400000"/>
          </a:xfrm>
          <a:prstGeom prst="straightConnector1">
            <a:avLst/>
          </a:prstGeom>
          <a:ln>
            <a:solidFill>
              <a:srgbClr val="00B050"/>
            </a:solidFill>
            <a:tailEnd type="triangle"/>
          </a:ln>
        </p:spPr>
        <p:style>
          <a:lnRef idx="3">
            <a:schemeClr val="accent5"/>
          </a:lnRef>
          <a:fillRef idx="0">
            <a:schemeClr val="accent5"/>
          </a:fillRef>
          <a:effectRef idx="2">
            <a:schemeClr val="accent5"/>
          </a:effectRef>
          <a:fontRef idx="minor">
            <a:schemeClr val="tx1"/>
          </a:fontRef>
        </p:style>
      </p:cxnSp>
      <p:cxnSp>
        <p:nvCxnSpPr>
          <p:cNvPr id="14" name="Conector recto de flecha 13"/>
          <p:cNvCxnSpPr>
            <a:stCxn id="4" idx="3"/>
            <a:endCxn id="6" idx="1"/>
          </p:cNvCxnSpPr>
          <p:nvPr/>
        </p:nvCxnSpPr>
        <p:spPr>
          <a:xfrm flipV="1">
            <a:off x="7373172" y="3058020"/>
            <a:ext cx="1071186" cy="193818"/>
          </a:xfrm>
          <a:prstGeom prst="straightConnector1">
            <a:avLst/>
          </a:prstGeom>
          <a:ln>
            <a:solidFill>
              <a:srgbClr val="00B050"/>
            </a:solidFill>
            <a:tailEnd type="triangle"/>
          </a:ln>
        </p:spPr>
        <p:style>
          <a:lnRef idx="3">
            <a:schemeClr val="accent5"/>
          </a:lnRef>
          <a:fillRef idx="0">
            <a:schemeClr val="accent5"/>
          </a:fillRef>
          <a:effectRef idx="2">
            <a:schemeClr val="accent5"/>
          </a:effectRef>
          <a:fontRef idx="minor">
            <a:schemeClr val="tx1"/>
          </a:fontRef>
        </p:style>
      </p:cxnSp>
      <p:cxnSp>
        <p:nvCxnSpPr>
          <p:cNvPr id="16" name="Conector recto de flecha 15"/>
          <p:cNvCxnSpPr>
            <a:stCxn id="4" idx="2"/>
            <a:endCxn id="7" idx="1"/>
          </p:cNvCxnSpPr>
          <p:nvPr/>
        </p:nvCxnSpPr>
        <p:spPr>
          <a:xfrm>
            <a:off x="6386586" y="4163675"/>
            <a:ext cx="540112" cy="1333884"/>
          </a:xfrm>
          <a:prstGeom prst="straightConnector1">
            <a:avLst/>
          </a:prstGeom>
          <a:ln>
            <a:solidFill>
              <a:srgbClr val="00B050"/>
            </a:solidFill>
            <a:tailEnd type="triangle"/>
          </a:ln>
        </p:spPr>
        <p:style>
          <a:lnRef idx="3">
            <a:schemeClr val="accent5"/>
          </a:lnRef>
          <a:fillRef idx="0">
            <a:schemeClr val="accent5"/>
          </a:fillRef>
          <a:effectRef idx="2">
            <a:schemeClr val="accent5"/>
          </a:effectRef>
          <a:fontRef idx="minor">
            <a:schemeClr val="tx1"/>
          </a:fontRef>
        </p:style>
      </p:cxnSp>
      <p:sp>
        <p:nvSpPr>
          <p:cNvPr id="20" name="Rectángulo 19"/>
          <p:cNvSpPr/>
          <p:nvPr/>
        </p:nvSpPr>
        <p:spPr>
          <a:xfrm>
            <a:off x="204006" y="1287662"/>
            <a:ext cx="5199016" cy="584775"/>
          </a:xfrm>
          <a:prstGeom prst="rect">
            <a:avLst/>
          </a:prstGeom>
          <a:noFill/>
          <a:ln>
            <a:noFill/>
          </a:ln>
        </p:spPr>
        <p:txBody>
          <a:bodyPr wrap="square" lIns="91440" tIns="45720" rIns="91440" bIns="45720">
            <a:spAutoFit/>
          </a:bodyPr>
          <a:lstStyle/>
          <a:p>
            <a:pPr algn="ctr"/>
            <a:r>
              <a:rPr lang="es-ES" sz="3200" b="0" cap="none" spc="0" dirty="0" smtClean="0">
                <a:ln w="0"/>
                <a:solidFill>
                  <a:srgbClr val="92D050"/>
                </a:solidFill>
                <a:effectLst>
                  <a:reflection blurRad="6350" stA="53000" endA="300" endPos="35500" dir="5400000" sy="-90000" algn="bl" rotWithShape="0"/>
                </a:effectLst>
                <a:latin typeface="Arial" panose="020B0604020202020204" pitchFamily="34" charset="0"/>
                <a:cs typeface="Arial" panose="020B0604020202020204" pitchFamily="34" charset="0"/>
              </a:rPr>
              <a:t>MAXENT 3.4.1</a:t>
            </a:r>
            <a:endParaRPr lang="es-ES" sz="3200" b="0" cap="none" spc="0" dirty="0">
              <a:ln w="0"/>
              <a:solidFill>
                <a:srgbClr val="92D050"/>
              </a:solidFill>
              <a:effectLst>
                <a:reflection blurRad="6350" stA="53000" endA="300" endPos="35500" dir="5400000" sy="-90000" algn="bl" rotWithShape="0"/>
              </a:effectLst>
              <a:latin typeface="Arial" panose="020B0604020202020204" pitchFamily="34" charset="0"/>
              <a:cs typeface="Arial" panose="020B0604020202020204" pitchFamily="34" charset="0"/>
            </a:endParaRPr>
          </a:p>
        </p:txBody>
      </p:sp>
      <p:sp>
        <p:nvSpPr>
          <p:cNvPr id="21" name="Rectángulo 20"/>
          <p:cNvSpPr/>
          <p:nvPr/>
        </p:nvSpPr>
        <p:spPr>
          <a:xfrm>
            <a:off x="5947435" y="1980481"/>
            <a:ext cx="720069" cy="338554"/>
          </a:xfrm>
          <a:prstGeom prst="rect">
            <a:avLst/>
          </a:prstGeom>
        </p:spPr>
        <p:txBody>
          <a:bodyPr wrap="none">
            <a:spAutoFit/>
          </a:bodyPr>
          <a:lstStyle/>
          <a:p>
            <a:r>
              <a:rPr lang="es-EC" sz="1600" dirty="0" smtClean="0">
                <a:latin typeface="Arial" panose="020B0604020202020204" pitchFamily="34" charset="0"/>
                <a:cs typeface="Arial" panose="020B0604020202020204" pitchFamily="34" charset="0"/>
              </a:rPr>
              <a:t>ASCII</a:t>
            </a:r>
            <a:endParaRPr lang="es-MX" sz="1600" dirty="0"/>
          </a:p>
        </p:txBody>
      </p:sp>
      <p:sp>
        <p:nvSpPr>
          <p:cNvPr id="22" name="Botón de acción: Inicio 21">
            <a:hlinkClick r:id="rId6" action="ppaction://hlinksldjump" highlightClick="1"/>
          </p:cNvPr>
          <p:cNvSpPr/>
          <p:nvPr/>
        </p:nvSpPr>
        <p:spPr>
          <a:xfrm>
            <a:off x="10920706" y="152102"/>
            <a:ext cx="1056640" cy="85344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2804044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MX" dirty="0" smtClean="0">
                <a:latin typeface="Arial" panose="020B0604020202020204" pitchFamily="34" charset="0"/>
                <a:cs typeface="Arial" panose="020B0604020202020204" pitchFamily="34" charset="0"/>
              </a:rPr>
              <a:t>MARS</a:t>
            </a:r>
            <a:endParaRPr lang="es-MX" dirty="0">
              <a:latin typeface="Arial" panose="020B0604020202020204" pitchFamily="34" charset="0"/>
              <a:cs typeface="Arial" panose="020B0604020202020204" pitchFamily="34" charset="0"/>
            </a:endParaRPr>
          </a:p>
        </p:txBody>
      </p:sp>
      <p:pic>
        <p:nvPicPr>
          <p:cNvPr id="4" name="Imagen 3"/>
          <p:cNvPicPr/>
          <p:nvPr/>
        </p:nvPicPr>
        <p:blipFill>
          <a:blip r:embed="rId2"/>
          <a:stretch>
            <a:fillRect/>
          </a:stretch>
        </p:blipFill>
        <p:spPr>
          <a:xfrm>
            <a:off x="5004000" y="2340000"/>
            <a:ext cx="3645312" cy="2243641"/>
          </a:xfrm>
          <a:prstGeom prst="rect">
            <a:avLst/>
          </a:prstGeom>
          <a:ln>
            <a:solidFill>
              <a:schemeClr val="tx1"/>
            </a:solidFill>
          </a:ln>
        </p:spPr>
      </p:pic>
      <p:pic>
        <p:nvPicPr>
          <p:cNvPr id="5" name="Imagen 4"/>
          <p:cNvPicPr/>
          <p:nvPr/>
        </p:nvPicPr>
        <p:blipFill>
          <a:blip r:embed="rId3" cstate="print">
            <a:extLst>
              <a:ext uri="{28A0092B-C50C-407E-A947-70E740481C1C}">
                <a14:useLocalDpi xmlns:a14="http://schemas.microsoft.com/office/drawing/2010/main"/>
              </a:ext>
            </a:extLst>
          </a:blip>
          <a:stretch>
            <a:fillRect/>
          </a:stretch>
        </p:blipFill>
        <p:spPr>
          <a:xfrm>
            <a:off x="556749" y="1674683"/>
            <a:ext cx="3603727" cy="3780000"/>
          </a:xfrm>
          <a:prstGeom prst="rect">
            <a:avLst/>
          </a:prstGeom>
          <a:ln>
            <a:solidFill>
              <a:schemeClr val="tx1"/>
            </a:solidFill>
          </a:ln>
        </p:spPr>
      </p:pic>
      <p:pic>
        <p:nvPicPr>
          <p:cNvPr id="6" name="Imagen 5"/>
          <p:cNvPicPr>
            <a:picLocks noChangeAspect="1"/>
          </p:cNvPicPr>
          <p:nvPr/>
        </p:nvPicPr>
        <p:blipFill>
          <a:blip r:embed="rId4"/>
          <a:stretch>
            <a:fillRect/>
          </a:stretch>
        </p:blipFill>
        <p:spPr>
          <a:xfrm>
            <a:off x="9273582" y="1746418"/>
            <a:ext cx="2439395" cy="3240000"/>
          </a:xfrm>
          <a:prstGeom prst="rect">
            <a:avLst/>
          </a:prstGeom>
        </p:spPr>
      </p:pic>
      <p:pic>
        <p:nvPicPr>
          <p:cNvPr id="7" name="Imagen 6"/>
          <p:cNvPicPr>
            <a:picLocks noChangeAspect="1"/>
          </p:cNvPicPr>
          <p:nvPr/>
        </p:nvPicPr>
        <p:blipFill>
          <a:blip r:embed="rId5"/>
          <a:stretch>
            <a:fillRect/>
          </a:stretch>
        </p:blipFill>
        <p:spPr>
          <a:xfrm>
            <a:off x="4653957" y="5216701"/>
            <a:ext cx="4619625" cy="1333500"/>
          </a:xfrm>
          <a:prstGeom prst="rect">
            <a:avLst/>
          </a:prstGeom>
        </p:spPr>
      </p:pic>
      <p:cxnSp>
        <p:nvCxnSpPr>
          <p:cNvPr id="8" name="Conector recto de flecha 7"/>
          <p:cNvCxnSpPr>
            <a:stCxn id="4" idx="1"/>
            <a:endCxn id="5" idx="3"/>
          </p:cNvCxnSpPr>
          <p:nvPr/>
        </p:nvCxnSpPr>
        <p:spPr>
          <a:xfrm flipH="1">
            <a:off x="4160476" y="3461821"/>
            <a:ext cx="843524" cy="102862"/>
          </a:xfrm>
          <a:prstGeom prst="straightConnector1">
            <a:avLst/>
          </a:prstGeom>
          <a:ln>
            <a:solidFill>
              <a:srgbClr val="00B050"/>
            </a:solidFill>
            <a:tailEnd type="triangle"/>
          </a:ln>
        </p:spPr>
        <p:style>
          <a:lnRef idx="3">
            <a:schemeClr val="accent5"/>
          </a:lnRef>
          <a:fillRef idx="0">
            <a:schemeClr val="accent5"/>
          </a:fillRef>
          <a:effectRef idx="2">
            <a:schemeClr val="accent5"/>
          </a:effectRef>
          <a:fontRef idx="minor">
            <a:schemeClr val="tx1"/>
          </a:fontRef>
        </p:style>
      </p:cxnSp>
      <p:cxnSp>
        <p:nvCxnSpPr>
          <p:cNvPr id="10" name="Conector recto de flecha 9"/>
          <p:cNvCxnSpPr>
            <a:stCxn id="4" idx="2"/>
            <a:endCxn id="7" idx="0"/>
          </p:cNvCxnSpPr>
          <p:nvPr/>
        </p:nvCxnSpPr>
        <p:spPr>
          <a:xfrm>
            <a:off x="6826656" y="4583641"/>
            <a:ext cx="137114" cy="633060"/>
          </a:xfrm>
          <a:prstGeom prst="straightConnector1">
            <a:avLst/>
          </a:prstGeom>
          <a:ln>
            <a:solidFill>
              <a:srgbClr val="00B050"/>
            </a:solidFill>
            <a:tailEnd type="triangle"/>
          </a:ln>
        </p:spPr>
        <p:style>
          <a:lnRef idx="3">
            <a:schemeClr val="accent5"/>
          </a:lnRef>
          <a:fillRef idx="0">
            <a:schemeClr val="accent5"/>
          </a:fillRef>
          <a:effectRef idx="2">
            <a:schemeClr val="accent5"/>
          </a:effectRef>
          <a:fontRef idx="minor">
            <a:schemeClr val="tx1"/>
          </a:fontRef>
        </p:style>
      </p:cxnSp>
      <p:cxnSp>
        <p:nvCxnSpPr>
          <p:cNvPr id="13" name="Conector recto de flecha 12"/>
          <p:cNvCxnSpPr>
            <a:stCxn id="4" idx="3"/>
            <a:endCxn id="6" idx="1"/>
          </p:cNvCxnSpPr>
          <p:nvPr/>
        </p:nvCxnSpPr>
        <p:spPr>
          <a:xfrm flipV="1">
            <a:off x="8649312" y="3366418"/>
            <a:ext cx="624270" cy="95403"/>
          </a:xfrm>
          <a:prstGeom prst="straightConnector1">
            <a:avLst/>
          </a:prstGeom>
          <a:ln>
            <a:solidFill>
              <a:srgbClr val="00B050"/>
            </a:solidFill>
            <a:tailEnd type="triangle"/>
          </a:ln>
        </p:spPr>
        <p:style>
          <a:lnRef idx="3">
            <a:schemeClr val="accent5"/>
          </a:lnRef>
          <a:fillRef idx="0">
            <a:schemeClr val="accent5"/>
          </a:fillRef>
          <a:effectRef idx="2">
            <a:schemeClr val="accent5"/>
          </a:effectRef>
          <a:fontRef idx="minor">
            <a:schemeClr val="tx1"/>
          </a:fontRef>
        </p:style>
      </p:cxnSp>
      <p:sp>
        <p:nvSpPr>
          <p:cNvPr id="16" name="Rectángulo 15"/>
          <p:cNvSpPr/>
          <p:nvPr/>
        </p:nvSpPr>
        <p:spPr>
          <a:xfrm>
            <a:off x="1923236" y="5454683"/>
            <a:ext cx="870751" cy="338554"/>
          </a:xfrm>
          <a:prstGeom prst="rect">
            <a:avLst/>
          </a:prstGeom>
        </p:spPr>
        <p:txBody>
          <a:bodyPr wrap="none">
            <a:spAutoFit/>
          </a:bodyPr>
          <a:lstStyle/>
          <a:p>
            <a:r>
              <a:rPr lang="es-EC" sz="1600" dirty="0" smtClean="0">
                <a:latin typeface="Arial" panose="020B0604020202020204" pitchFamily="34" charset="0"/>
                <a:cs typeface="Arial" panose="020B0604020202020204" pitchFamily="34" charset="0"/>
              </a:rPr>
              <a:t>Interfaz</a:t>
            </a:r>
            <a:endParaRPr lang="es-MX" sz="1600" dirty="0"/>
          </a:p>
        </p:txBody>
      </p:sp>
      <p:sp>
        <p:nvSpPr>
          <p:cNvPr id="17" name="Rectángulo 16"/>
          <p:cNvSpPr/>
          <p:nvPr/>
        </p:nvSpPr>
        <p:spPr>
          <a:xfrm>
            <a:off x="6416300" y="2001446"/>
            <a:ext cx="1588897" cy="338554"/>
          </a:xfrm>
          <a:prstGeom prst="rect">
            <a:avLst/>
          </a:prstGeom>
        </p:spPr>
        <p:txBody>
          <a:bodyPr wrap="none">
            <a:spAutoFit/>
          </a:bodyPr>
          <a:lstStyle/>
          <a:p>
            <a:r>
              <a:rPr lang="es-EC" sz="1600" dirty="0" smtClean="0">
                <a:latin typeface="Arial" panose="020B0604020202020204" pitchFamily="34" charset="0"/>
                <a:cs typeface="Arial" panose="020B0604020202020204" pitchFamily="34" charset="0"/>
              </a:rPr>
              <a:t>Matriz de datos</a:t>
            </a:r>
            <a:endParaRPr lang="es-MX" sz="1600" dirty="0"/>
          </a:p>
        </p:txBody>
      </p:sp>
      <p:sp>
        <p:nvSpPr>
          <p:cNvPr id="18" name="Rectángulo 17"/>
          <p:cNvSpPr/>
          <p:nvPr/>
        </p:nvSpPr>
        <p:spPr>
          <a:xfrm>
            <a:off x="5983372" y="6519446"/>
            <a:ext cx="1960793" cy="338554"/>
          </a:xfrm>
          <a:prstGeom prst="rect">
            <a:avLst/>
          </a:prstGeom>
        </p:spPr>
        <p:txBody>
          <a:bodyPr wrap="none">
            <a:spAutoFit/>
          </a:bodyPr>
          <a:lstStyle/>
          <a:p>
            <a:r>
              <a:rPr lang="es-EC" sz="1600" dirty="0" smtClean="0">
                <a:latin typeface="Arial" panose="020B0604020202020204" pitchFamily="34" charset="0"/>
                <a:cs typeface="Arial" panose="020B0604020202020204" pitchFamily="34" charset="0"/>
              </a:rPr>
              <a:t>Ecuación de MARS</a:t>
            </a:r>
            <a:endParaRPr lang="es-MX" sz="1600" dirty="0"/>
          </a:p>
        </p:txBody>
      </p:sp>
      <p:sp>
        <p:nvSpPr>
          <p:cNvPr id="19" name="Rectángulo 18"/>
          <p:cNvSpPr/>
          <p:nvPr/>
        </p:nvSpPr>
        <p:spPr>
          <a:xfrm>
            <a:off x="9897852" y="4983509"/>
            <a:ext cx="1645831" cy="338554"/>
          </a:xfrm>
          <a:prstGeom prst="rect">
            <a:avLst/>
          </a:prstGeom>
        </p:spPr>
        <p:txBody>
          <a:bodyPr wrap="square">
            <a:spAutoFit/>
          </a:bodyPr>
          <a:lstStyle/>
          <a:p>
            <a:r>
              <a:rPr lang="es-EC" sz="1600" dirty="0" smtClean="0">
                <a:latin typeface="Arial" panose="020B0604020202020204" pitchFamily="34" charset="0"/>
                <a:cs typeface="Arial" panose="020B0604020202020204" pitchFamily="34" charset="0"/>
              </a:rPr>
              <a:t>Funciones base</a:t>
            </a:r>
            <a:endParaRPr lang="es-MX" sz="1600" dirty="0"/>
          </a:p>
        </p:txBody>
      </p:sp>
      <p:pic>
        <p:nvPicPr>
          <p:cNvPr id="20" name="Imagen 19"/>
          <p:cNvPicPr>
            <a:picLocks noChangeAspect="1"/>
          </p:cNvPicPr>
          <p:nvPr/>
        </p:nvPicPr>
        <p:blipFill>
          <a:blip r:embed="rId6"/>
          <a:stretch>
            <a:fillRect/>
          </a:stretch>
        </p:blipFill>
        <p:spPr>
          <a:xfrm>
            <a:off x="1171774" y="936762"/>
            <a:ext cx="2373674" cy="541710"/>
          </a:xfrm>
          <a:prstGeom prst="rect">
            <a:avLst/>
          </a:prstGeom>
        </p:spPr>
      </p:pic>
      <p:sp>
        <p:nvSpPr>
          <p:cNvPr id="21" name="Botón de acción: Inicio 20">
            <a:hlinkClick r:id="rId7" action="ppaction://hlinksldjump" highlightClick="1"/>
          </p:cNvPr>
          <p:cNvSpPr/>
          <p:nvPr/>
        </p:nvSpPr>
        <p:spPr>
          <a:xfrm>
            <a:off x="11135360" y="6004560"/>
            <a:ext cx="1056640" cy="85344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9295769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2"/>
          <p:cNvSpPr>
            <a:spLocks noGrp="1"/>
          </p:cNvSpPr>
          <p:nvPr>
            <p:ph type="title"/>
          </p:nvPr>
        </p:nvSpPr>
        <p:spPr>
          <a:xfrm>
            <a:off x="913795" y="609600"/>
            <a:ext cx="10353762" cy="970450"/>
          </a:xfrm>
        </p:spPr>
        <p:txBody>
          <a:bodyPr/>
          <a:lstStyle/>
          <a:p>
            <a:r>
              <a:rPr lang="es-MX" dirty="0" smtClean="0">
                <a:latin typeface="Arial" panose="020B0604020202020204" pitchFamily="34" charset="0"/>
                <a:cs typeface="Arial" panose="020B0604020202020204" pitchFamily="34" charset="0"/>
              </a:rPr>
              <a:t>MARS: Transformación de funciones  </a:t>
            </a:r>
            <a:endParaRPr lang="es-MX" dirty="0">
              <a:latin typeface="Arial" panose="020B0604020202020204" pitchFamily="34" charset="0"/>
              <a:cs typeface="Arial" panose="020B0604020202020204" pitchFamily="34" charset="0"/>
            </a:endParaRPr>
          </a:p>
        </p:txBody>
      </p:sp>
      <p:pic>
        <p:nvPicPr>
          <p:cNvPr id="5" name="Imagen 4"/>
          <p:cNvPicPr/>
          <p:nvPr/>
        </p:nvPicPr>
        <p:blipFill>
          <a:blip r:embed="rId2">
            <a:extLst>
              <a:ext uri="{28A0092B-C50C-407E-A947-70E740481C1C}">
                <a14:useLocalDpi xmlns:a14="http://schemas.microsoft.com/office/drawing/2010/main"/>
              </a:ext>
            </a:extLst>
          </a:blip>
          <a:stretch>
            <a:fillRect/>
          </a:stretch>
        </p:blipFill>
        <p:spPr>
          <a:xfrm>
            <a:off x="913795" y="2102565"/>
            <a:ext cx="5199244" cy="4063104"/>
          </a:xfrm>
          <a:prstGeom prst="rect">
            <a:avLst/>
          </a:prstGeom>
          <a:ln>
            <a:solidFill>
              <a:schemeClr val="tx1"/>
            </a:solidFill>
          </a:ln>
        </p:spPr>
      </p:pic>
      <p:sp>
        <p:nvSpPr>
          <p:cNvPr id="7" name="Rectángulo 6"/>
          <p:cNvSpPr/>
          <p:nvPr/>
        </p:nvSpPr>
        <p:spPr>
          <a:xfrm>
            <a:off x="6451817" y="3395453"/>
            <a:ext cx="3788217" cy="1477328"/>
          </a:xfrm>
          <a:prstGeom prst="rect">
            <a:avLst/>
          </a:prstGeom>
        </p:spPr>
        <p:txBody>
          <a:bodyPr wrap="none">
            <a:spAutoFit/>
          </a:bodyPr>
          <a:lstStyle/>
          <a:p>
            <a:r>
              <a:rPr lang="es-EC" dirty="0" smtClean="0">
                <a:latin typeface="Arial" panose="020B0604020202020204" pitchFamily="34" charset="0"/>
                <a:cs typeface="Arial" panose="020B0604020202020204" pitchFamily="34" charset="0"/>
              </a:rPr>
              <a:t>Max (0, x-c) </a:t>
            </a:r>
            <a:r>
              <a:rPr lang="es-EC" dirty="0" err="1" smtClean="0">
                <a:latin typeface="Arial" panose="020B0604020202020204" pitchFamily="34" charset="0"/>
                <a:cs typeface="Arial" panose="020B0604020202020204" pitchFamily="34" charset="0"/>
              </a:rPr>
              <a:t>ó</a:t>
            </a:r>
            <a:r>
              <a:rPr lang="es-EC" dirty="0" smtClean="0">
                <a:latin typeface="Arial" panose="020B0604020202020204" pitchFamily="34" charset="0"/>
                <a:cs typeface="Arial" panose="020B0604020202020204" pitchFamily="34" charset="0"/>
              </a:rPr>
              <a:t> Max (0, c-x)</a:t>
            </a:r>
          </a:p>
          <a:p>
            <a:endParaRPr lang="es-EC" dirty="0">
              <a:latin typeface="Arial" panose="020B0604020202020204" pitchFamily="34" charset="0"/>
              <a:cs typeface="Arial" panose="020B0604020202020204" pitchFamily="34" charset="0"/>
            </a:endParaRPr>
          </a:p>
          <a:p>
            <a:pPr algn="ctr"/>
            <a:r>
              <a:rPr lang="es-EC" dirty="0" smtClean="0">
                <a:latin typeface="Arial" panose="020B0604020202020204" pitchFamily="34" charset="0"/>
                <a:cs typeface="Arial" panose="020B0604020202020204" pitchFamily="34" charset="0"/>
              </a:rPr>
              <a:t>=</a:t>
            </a:r>
          </a:p>
          <a:p>
            <a:pPr algn="ctr"/>
            <a:endParaRPr lang="es-EC" dirty="0">
              <a:latin typeface="Arial" panose="020B0604020202020204" pitchFamily="34" charset="0"/>
              <a:cs typeface="Arial" panose="020B0604020202020204" pitchFamily="34" charset="0"/>
            </a:endParaRPr>
          </a:p>
          <a:p>
            <a:r>
              <a:rPr lang="es-EC" dirty="0" smtClean="0">
                <a:latin typeface="Arial" panose="020B0604020202020204" pitchFamily="34" charset="0"/>
                <a:cs typeface="Arial" panose="020B0604020202020204" pitchFamily="34" charset="0"/>
              </a:rPr>
              <a:t>Con(condición, cumple, no cumple)</a:t>
            </a:r>
            <a:endParaRPr lang="es-EC"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rotWithShape="1">
          <a:blip r:embed="rId3"/>
          <a:srcRect b="75418"/>
          <a:stretch/>
        </p:blipFill>
        <p:spPr>
          <a:xfrm>
            <a:off x="6826473" y="2045404"/>
            <a:ext cx="2439395" cy="796484"/>
          </a:xfrm>
          <a:prstGeom prst="rect">
            <a:avLst/>
          </a:prstGeom>
        </p:spPr>
      </p:pic>
      <p:sp>
        <p:nvSpPr>
          <p:cNvPr id="9" name="Botón de acción: Inicio 8">
            <a:hlinkClick r:id="rId4" action="ppaction://hlinksldjump" highlightClick="1"/>
          </p:cNvPr>
          <p:cNvSpPr/>
          <p:nvPr/>
        </p:nvSpPr>
        <p:spPr>
          <a:xfrm>
            <a:off x="11135360" y="6004560"/>
            <a:ext cx="1056640" cy="85344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8390955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MX" dirty="0" smtClean="0">
                <a:latin typeface="Arial" panose="020B0604020202020204" pitchFamily="34" charset="0"/>
                <a:cs typeface="Arial" panose="020B0604020202020204" pitchFamily="34" charset="0"/>
              </a:rPr>
              <a:t>BIOCLIM</a:t>
            </a:r>
            <a:endParaRPr lang="es-MX" dirty="0">
              <a:latin typeface="Arial" panose="020B0604020202020204" pitchFamily="34" charset="0"/>
              <a:cs typeface="Arial" panose="020B0604020202020204" pitchFamily="34" charset="0"/>
            </a:endParaRPr>
          </a:p>
        </p:txBody>
      </p:sp>
      <p:pic>
        <p:nvPicPr>
          <p:cNvPr id="4" name="Imagen 3"/>
          <p:cNvPicPr/>
          <p:nvPr/>
        </p:nvPicPr>
        <p:blipFill>
          <a:blip r:embed="rId2">
            <a:extLst>
              <a:ext uri="{28A0092B-C50C-407E-A947-70E740481C1C}">
                <a14:useLocalDpi xmlns:a14="http://schemas.microsoft.com/office/drawing/2010/main"/>
              </a:ext>
            </a:extLst>
          </a:blip>
          <a:stretch>
            <a:fillRect/>
          </a:stretch>
        </p:blipFill>
        <p:spPr>
          <a:xfrm>
            <a:off x="7372349" y="1399301"/>
            <a:ext cx="4667410" cy="3780000"/>
          </a:xfrm>
          <a:prstGeom prst="rect">
            <a:avLst/>
          </a:prstGeom>
          <a:ln>
            <a:solidFill>
              <a:schemeClr val="tx1"/>
            </a:solidFill>
          </a:ln>
        </p:spPr>
      </p:pic>
      <p:pic>
        <p:nvPicPr>
          <p:cNvPr id="5" name="Imagen 4"/>
          <p:cNvPicPr/>
          <p:nvPr/>
        </p:nvPicPr>
        <p:blipFill>
          <a:blip r:embed="rId3"/>
          <a:stretch>
            <a:fillRect/>
          </a:stretch>
        </p:blipFill>
        <p:spPr>
          <a:xfrm>
            <a:off x="4084881" y="4113504"/>
            <a:ext cx="3160298" cy="2610733"/>
          </a:xfrm>
          <a:prstGeom prst="rect">
            <a:avLst/>
          </a:prstGeom>
        </p:spPr>
      </p:pic>
      <p:pic>
        <p:nvPicPr>
          <p:cNvPr id="6" name="Imagen 5"/>
          <p:cNvPicPr/>
          <p:nvPr/>
        </p:nvPicPr>
        <p:blipFill>
          <a:blip r:embed="rId4">
            <a:extLst>
              <a:ext uri="{28A0092B-C50C-407E-A947-70E740481C1C}">
                <a14:useLocalDpi xmlns:a14="http://schemas.microsoft.com/office/drawing/2010/main"/>
              </a:ext>
            </a:extLst>
          </a:blip>
          <a:stretch>
            <a:fillRect/>
          </a:stretch>
        </p:blipFill>
        <p:spPr>
          <a:xfrm>
            <a:off x="191382" y="2356598"/>
            <a:ext cx="3595067" cy="2712879"/>
          </a:xfrm>
          <a:prstGeom prst="rect">
            <a:avLst/>
          </a:prstGeom>
          <a:ln>
            <a:solidFill>
              <a:schemeClr val="tx1"/>
            </a:solidFill>
          </a:ln>
        </p:spPr>
      </p:pic>
      <p:pic>
        <p:nvPicPr>
          <p:cNvPr id="7" name="Imagen 6"/>
          <p:cNvPicPr/>
          <p:nvPr/>
        </p:nvPicPr>
        <p:blipFill>
          <a:blip r:embed="rId5"/>
          <a:stretch>
            <a:fillRect/>
          </a:stretch>
        </p:blipFill>
        <p:spPr>
          <a:xfrm>
            <a:off x="4184731" y="1953430"/>
            <a:ext cx="2789336" cy="1920467"/>
          </a:xfrm>
          <a:prstGeom prst="rect">
            <a:avLst/>
          </a:prstGeom>
        </p:spPr>
      </p:pic>
      <p:sp>
        <p:nvSpPr>
          <p:cNvPr id="8" name="Rectángulo 7"/>
          <p:cNvSpPr/>
          <p:nvPr/>
        </p:nvSpPr>
        <p:spPr>
          <a:xfrm>
            <a:off x="750364" y="5069477"/>
            <a:ext cx="2464586" cy="338554"/>
          </a:xfrm>
          <a:prstGeom prst="rect">
            <a:avLst/>
          </a:prstGeom>
        </p:spPr>
        <p:txBody>
          <a:bodyPr wrap="square">
            <a:spAutoFit/>
          </a:bodyPr>
          <a:lstStyle/>
          <a:p>
            <a:r>
              <a:rPr lang="es-EC" sz="1600" dirty="0" smtClean="0">
                <a:latin typeface="Arial" panose="020B0604020202020204" pitchFamily="34" charset="0"/>
                <a:cs typeface="Arial" panose="020B0604020202020204" pitchFamily="34" charset="0"/>
              </a:rPr>
              <a:t>Preparación de variables</a:t>
            </a:r>
            <a:endParaRPr lang="es-MX" sz="1600" dirty="0"/>
          </a:p>
        </p:txBody>
      </p:sp>
      <p:sp>
        <p:nvSpPr>
          <p:cNvPr id="9" name="Rectángulo 8"/>
          <p:cNvSpPr/>
          <p:nvPr/>
        </p:nvSpPr>
        <p:spPr>
          <a:xfrm>
            <a:off x="7241468" y="6519446"/>
            <a:ext cx="2464586" cy="338554"/>
          </a:xfrm>
          <a:prstGeom prst="rect">
            <a:avLst/>
          </a:prstGeom>
        </p:spPr>
        <p:txBody>
          <a:bodyPr wrap="square">
            <a:spAutoFit/>
          </a:bodyPr>
          <a:lstStyle/>
          <a:p>
            <a:r>
              <a:rPr lang="es-EC" sz="1600" dirty="0" smtClean="0">
                <a:latin typeface="Arial" panose="020B0604020202020204" pitchFamily="34" charset="0"/>
                <a:cs typeface="Arial" panose="020B0604020202020204" pitchFamily="34" charset="0"/>
              </a:rPr>
              <a:t>Preparación de puntos </a:t>
            </a:r>
            <a:endParaRPr lang="es-MX" sz="1600" dirty="0"/>
          </a:p>
        </p:txBody>
      </p:sp>
      <p:sp>
        <p:nvSpPr>
          <p:cNvPr id="10" name="Rectángulo 9"/>
          <p:cNvSpPr/>
          <p:nvPr/>
        </p:nvSpPr>
        <p:spPr>
          <a:xfrm>
            <a:off x="9299574" y="5179301"/>
            <a:ext cx="1155702" cy="338554"/>
          </a:xfrm>
          <a:prstGeom prst="rect">
            <a:avLst/>
          </a:prstGeom>
        </p:spPr>
        <p:txBody>
          <a:bodyPr wrap="square">
            <a:spAutoFit/>
          </a:bodyPr>
          <a:lstStyle/>
          <a:p>
            <a:r>
              <a:rPr lang="es-EC" sz="1600" dirty="0" smtClean="0">
                <a:latin typeface="Arial" panose="020B0604020202020204" pitchFamily="34" charset="0"/>
                <a:cs typeface="Arial" panose="020B0604020202020204" pitchFamily="34" charset="0"/>
              </a:rPr>
              <a:t>Interfaz</a:t>
            </a:r>
            <a:endParaRPr lang="es-MX" sz="1600" dirty="0"/>
          </a:p>
        </p:txBody>
      </p:sp>
      <p:sp>
        <p:nvSpPr>
          <p:cNvPr id="11" name="Rectángulo 10"/>
          <p:cNvSpPr/>
          <p:nvPr/>
        </p:nvSpPr>
        <p:spPr>
          <a:xfrm>
            <a:off x="4347106" y="1597463"/>
            <a:ext cx="2464586" cy="338554"/>
          </a:xfrm>
          <a:prstGeom prst="rect">
            <a:avLst/>
          </a:prstGeom>
        </p:spPr>
        <p:txBody>
          <a:bodyPr wrap="square">
            <a:spAutoFit/>
          </a:bodyPr>
          <a:lstStyle/>
          <a:p>
            <a:r>
              <a:rPr lang="es-EC" sz="1600" dirty="0" smtClean="0">
                <a:latin typeface="Arial" panose="020B0604020202020204" pitchFamily="34" charset="0"/>
                <a:cs typeface="Arial" panose="020B0604020202020204" pitchFamily="34" charset="0"/>
              </a:rPr>
              <a:t>Shape de variables</a:t>
            </a:r>
            <a:endParaRPr lang="es-MX" sz="1600" dirty="0"/>
          </a:p>
        </p:txBody>
      </p:sp>
      <p:cxnSp>
        <p:nvCxnSpPr>
          <p:cNvPr id="12" name="Conector recto de flecha 11"/>
          <p:cNvCxnSpPr>
            <a:stCxn id="7" idx="1"/>
            <a:endCxn id="6" idx="3"/>
          </p:cNvCxnSpPr>
          <p:nvPr/>
        </p:nvCxnSpPr>
        <p:spPr>
          <a:xfrm flipH="1">
            <a:off x="3786449" y="2913664"/>
            <a:ext cx="398282" cy="799374"/>
          </a:xfrm>
          <a:prstGeom prst="straightConnector1">
            <a:avLst/>
          </a:prstGeom>
          <a:ln>
            <a:solidFill>
              <a:srgbClr val="00B050"/>
            </a:solidFill>
            <a:tailEnd type="triangle"/>
          </a:ln>
        </p:spPr>
        <p:style>
          <a:lnRef idx="3">
            <a:schemeClr val="accent5"/>
          </a:lnRef>
          <a:fillRef idx="0">
            <a:schemeClr val="accent5"/>
          </a:fillRef>
          <a:effectRef idx="2">
            <a:schemeClr val="accent5"/>
          </a:effectRef>
          <a:fontRef idx="minor">
            <a:schemeClr val="tx1"/>
          </a:fontRef>
        </p:style>
      </p:cxnSp>
      <p:cxnSp>
        <p:nvCxnSpPr>
          <p:cNvPr id="14" name="Conector recto de flecha 13"/>
          <p:cNvCxnSpPr>
            <a:stCxn id="7" idx="3"/>
            <a:endCxn id="4" idx="1"/>
          </p:cNvCxnSpPr>
          <p:nvPr/>
        </p:nvCxnSpPr>
        <p:spPr>
          <a:xfrm>
            <a:off x="6974067" y="2913664"/>
            <a:ext cx="398282" cy="375637"/>
          </a:xfrm>
          <a:prstGeom prst="straightConnector1">
            <a:avLst/>
          </a:prstGeom>
          <a:ln>
            <a:solidFill>
              <a:srgbClr val="00B050"/>
            </a:solidFill>
            <a:tailEnd type="triangle"/>
          </a:ln>
        </p:spPr>
        <p:style>
          <a:lnRef idx="3">
            <a:schemeClr val="accent5"/>
          </a:lnRef>
          <a:fillRef idx="0">
            <a:schemeClr val="accent5"/>
          </a:fillRef>
          <a:effectRef idx="2">
            <a:schemeClr val="accent5"/>
          </a:effectRef>
          <a:fontRef idx="minor">
            <a:schemeClr val="tx1"/>
          </a:fontRef>
        </p:style>
      </p:cxnSp>
      <p:cxnSp>
        <p:nvCxnSpPr>
          <p:cNvPr id="17" name="Conector recto de flecha 16"/>
          <p:cNvCxnSpPr>
            <a:stCxn id="7" idx="2"/>
            <a:endCxn id="5" idx="0"/>
          </p:cNvCxnSpPr>
          <p:nvPr/>
        </p:nvCxnSpPr>
        <p:spPr>
          <a:xfrm>
            <a:off x="5579399" y="3873897"/>
            <a:ext cx="85631" cy="239607"/>
          </a:xfrm>
          <a:prstGeom prst="straightConnector1">
            <a:avLst/>
          </a:prstGeom>
          <a:ln>
            <a:solidFill>
              <a:srgbClr val="00B050"/>
            </a:solidFill>
            <a:tailEnd type="triangle"/>
          </a:ln>
        </p:spPr>
        <p:style>
          <a:lnRef idx="3">
            <a:schemeClr val="accent5"/>
          </a:lnRef>
          <a:fillRef idx="0">
            <a:schemeClr val="accent5"/>
          </a:fillRef>
          <a:effectRef idx="2">
            <a:schemeClr val="accent5"/>
          </a:effectRef>
          <a:fontRef idx="minor">
            <a:schemeClr val="tx1"/>
          </a:fontRef>
        </p:style>
      </p:cxnSp>
      <p:pic>
        <p:nvPicPr>
          <p:cNvPr id="20" name="Imagen 19"/>
          <p:cNvPicPr>
            <a:picLocks noChangeAspect="1"/>
          </p:cNvPicPr>
          <p:nvPr/>
        </p:nvPicPr>
        <p:blipFill>
          <a:blip r:embed="rId6"/>
          <a:stretch>
            <a:fillRect/>
          </a:stretch>
        </p:blipFill>
        <p:spPr>
          <a:xfrm>
            <a:off x="750363" y="1630403"/>
            <a:ext cx="2302659" cy="533950"/>
          </a:xfrm>
          <a:prstGeom prst="rect">
            <a:avLst/>
          </a:prstGeom>
        </p:spPr>
      </p:pic>
      <p:sp>
        <p:nvSpPr>
          <p:cNvPr id="22" name="Botón de acción: Inicio 21">
            <a:hlinkClick r:id="rId7" action="ppaction://hlinksldjump" highlightClick="1"/>
          </p:cNvPr>
          <p:cNvSpPr/>
          <p:nvPr/>
        </p:nvSpPr>
        <p:spPr>
          <a:xfrm>
            <a:off x="11135360" y="6004560"/>
            <a:ext cx="1056640" cy="85344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3673863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MX" dirty="0" smtClean="0">
                <a:latin typeface="Arial" panose="020B0604020202020204" pitchFamily="34" charset="0"/>
                <a:cs typeface="Arial" panose="020B0604020202020204" pitchFamily="34" charset="0"/>
              </a:rPr>
              <a:t>Regresión Logística </a:t>
            </a:r>
            <a:endParaRPr lang="es-MX" dirty="0">
              <a:latin typeface="Arial" panose="020B0604020202020204" pitchFamily="34" charset="0"/>
              <a:cs typeface="Arial" panose="020B0604020202020204" pitchFamily="34" charset="0"/>
            </a:endParaRPr>
          </a:p>
        </p:txBody>
      </p:sp>
      <p:pic>
        <p:nvPicPr>
          <p:cNvPr id="4" name="Imagen 3"/>
          <p:cNvPicPr/>
          <p:nvPr/>
        </p:nvPicPr>
        <p:blipFill>
          <a:blip r:embed="rId2">
            <a:extLst>
              <a:ext uri="{28A0092B-C50C-407E-A947-70E740481C1C}">
                <a14:useLocalDpi xmlns:a14="http://schemas.microsoft.com/office/drawing/2010/main"/>
              </a:ext>
            </a:extLst>
          </a:blip>
          <a:stretch>
            <a:fillRect/>
          </a:stretch>
        </p:blipFill>
        <p:spPr>
          <a:xfrm>
            <a:off x="242492" y="2006087"/>
            <a:ext cx="3881833" cy="3071284"/>
          </a:xfrm>
          <a:prstGeom prst="rect">
            <a:avLst/>
          </a:prstGeom>
          <a:ln>
            <a:solidFill>
              <a:schemeClr val="tx1"/>
            </a:solidFill>
          </a:ln>
        </p:spPr>
      </p:pic>
      <p:pic>
        <p:nvPicPr>
          <p:cNvPr id="7" name="Imagen 6"/>
          <p:cNvPicPr>
            <a:picLocks noChangeAspect="1"/>
          </p:cNvPicPr>
          <p:nvPr/>
        </p:nvPicPr>
        <p:blipFill>
          <a:blip r:embed="rId3"/>
          <a:stretch>
            <a:fillRect/>
          </a:stretch>
        </p:blipFill>
        <p:spPr>
          <a:xfrm>
            <a:off x="8622662" y="2731553"/>
            <a:ext cx="3474088" cy="1614624"/>
          </a:xfrm>
          <a:prstGeom prst="rect">
            <a:avLst/>
          </a:prstGeom>
        </p:spPr>
      </p:pic>
      <mc:AlternateContent xmlns:mc="http://schemas.openxmlformats.org/markup-compatibility/2006">
        <mc:Choice xmlns:a14="http://schemas.microsoft.com/office/drawing/2010/main" Requires="a14">
          <p:sp>
            <p:nvSpPr>
              <p:cNvPr id="8" name="Rectángulo 7"/>
              <p:cNvSpPr/>
              <p:nvPr/>
            </p:nvSpPr>
            <p:spPr>
              <a:xfrm>
                <a:off x="7167941" y="1289457"/>
                <a:ext cx="5081451" cy="629147"/>
              </a:xfrm>
              <a:prstGeom prst="rect">
                <a:avLst/>
              </a:prstGeom>
            </p:spPr>
            <p:txBody>
              <a:bodyPr wrap="square">
                <a:spAutoFit/>
              </a:bodyPr>
              <a:lstStyle/>
              <a:p>
                <a14:m>
                  <m:oMathPara xmlns:m="http://schemas.openxmlformats.org/officeDocument/2006/math">
                    <m:oMathParaPr>
                      <m:jc m:val="centerGroup"/>
                    </m:oMathParaPr>
                    <m:oMath xmlns:m="http://schemas.openxmlformats.org/officeDocument/2006/math">
                      <m:r>
                        <a:rPr lang="es-MX" i="1">
                          <a:latin typeface="Cambria Math" panose="02040503050406030204" pitchFamily="18" charset="0"/>
                        </a:rPr>
                        <m:t>𝑦</m:t>
                      </m:r>
                      <m:r>
                        <a:rPr lang="es-MX">
                          <a:latin typeface="Cambria Math" panose="02040503050406030204" pitchFamily="18" charset="0"/>
                        </a:rPr>
                        <m:t>= </m:t>
                      </m:r>
                      <m:f>
                        <m:fPr>
                          <m:ctrlPr>
                            <a:rPr lang="es-MX" i="1">
                              <a:latin typeface="Cambria Math" panose="02040503050406030204" pitchFamily="18" charset="0"/>
                            </a:rPr>
                          </m:ctrlPr>
                        </m:fPr>
                        <m:num>
                          <m:r>
                            <a:rPr lang="es-MX">
                              <a:latin typeface="Cambria Math" panose="02040503050406030204" pitchFamily="18" charset="0"/>
                            </a:rPr>
                            <m:t>1</m:t>
                          </m:r>
                        </m:num>
                        <m:den>
                          <m:r>
                            <a:rPr lang="es-MX">
                              <a:latin typeface="Cambria Math" panose="02040503050406030204" pitchFamily="18" charset="0"/>
                            </a:rPr>
                            <m:t>1+</m:t>
                          </m:r>
                          <m:sSup>
                            <m:sSupPr>
                              <m:ctrlPr>
                                <a:rPr lang="es-MX" i="1">
                                  <a:latin typeface="Cambria Math" panose="02040503050406030204" pitchFamily="18" charset="0"/>
                                </a:rPr>
                              </m:ctrlPr>
                            </m:sSupPr>
                            <m:e>
                              <m:r>
                                <a:rPr lang="es-MX" i="1">
                                  <a:latin typeface="Cambria Math" panose="02040503050406030204" pitchFamily="18" charset="0"/>
                                </a:rPr>
                                <m:t>𝑒</m:t>
                              </m:r>
                            </m:e>
                            <m:sup>
                              <m:r>
                                <a:rPr lang="es-MX">
                                  <a:latin typeface="Cambria Math" panose="02040503050406030204" pitchFamily="18" charset="0"/>
                                </a:rPr>
                                <m:t>−</m:t>
                              </m:r>
                              <m:d>
                                <m:dPr>
                                  <m:ctrlPr>
                                    <a:rPr lang="es-MX" i="1">
                                      <a:latin typeface="Cambria Math" panose="02040503050406030204" pitchFamily="18" charset="0"/>
                                    </a:rPr>
                                  </m:ctrlPr>
                                </m:dPr>
                                <m:e>
                                  <m:sSub>
                                    <m:sSubPr>
                                      <m:ctrlPr>
                                        <a:rPr lang="es-MX" i="1">
                                          <a:latin typeface="Cambria Math" panose="02040503050406030204" pitchFamily="18" charset="0"/>
                                        </a:rPr>
                                      </m:ctrlPr>
                                    </m:sSubPr>
                                    <m:e>
                                      <m:r>
                                        <a:rPr lang="es-MX" i="1">
                                          <a:latin typeface="Cambria Math" panose="02040503050406030204" pitchFamily="18" charset="0"/>
                                        </a:rPr>
                                        <m:t>𝛽</m:t>
                                      </m:r>
                                    </m:e>
                                    <m:sub>
                                      <m:r>
                                        <a:rPr lang="es-MX">
                                          <a:latin typeface="Cambria Math" panose="02040503050406030204" pitchFamily="18" charset="0"/>
                                        </a:rPr>
                                        <m:t>0</m:t>
                                      </m:r>
                                    </m:sub>
                                  </m:sSub>
                                  <m:r>
                                    <a:rPr lang="es-MX">
                                      <a:latin typeface="Cambria Math" panose="02040503050406030204" pitchFamily="18" charset="0"/>
                                    </a:rPr>
                                    <m:t>+</m:t>
                                  </m:r>
                                  <m:sSub>
                                    <m:sSubPr>
                                      <m:ctrlPr>
                                        <a:rPr lang="es-MX" i="1">
                                          <a:latin typeface="Cambria Math" panose="02040503050406030204" pitchFamily="18" charset="0"/>
                                        </a:rPr>
                                      </m:ctrlPr>
                                    </m:sSubPr>
                                    <m:e>
                                      <m:r>
                                        <a:rPr lang="es-MX" i="1">
                                          <a:latin typeface="Cambria Math" panose="02040503050406030204" pitchFamily="18" charset="0"/>
                                        </a:rPr>
                                        <m:t>𝛽</m:t>
                                      </m:r>
                                    </m:e>
                                    <m:sub>
                                      <m:r>
                                        <a:rPr lang="es-MX">
                                          <a:latin typeface="Cambria Math" panose="02040503050406030204" pitchFamily="18" charset="0"/>
                                        </a:rPr>
                                        <m:t>1</m:t>
                                      </m:r>
                                    </m:sub>
                                  </m:sSub>
                                  <m:r>
                                    <a:rPr lang="es-MX">
                                      <a:latin typeface="Cambria Math" panose="02040503050406030204" pitchFamily="18" charset="0"/>
                                    </a:rPr>
                                    <m:t>∗</m:t>
                                  </m:r>
                                  <m:r>
                                    <a:rPr lang="es-MX" i="1">
                                      <a:latin typeface="Cambria Math" panose="02040503050406030204" pitchFamily="18" charset="0"/>
                                    </a:rPr>
                                    <m:t>𝑡𝑒𝑚𝑝</m:t>
                                  </m:r>
                                  <m:r>
                                    <a:rPr lang="es-MX">
                                      <a:latin typeface="Cambria Math" panose="02040503050406030204" pitchFamily="18" charset="0"/>
                                    </a:rPr>
                                    <m:t>+</m:t>
                                  </m:r>
                                  <m:sSub>
                                    <m:sSubPr>
                                      <m:ctrlPr>
                                        <a:rPr lang="es-MX" i="1">
                                          <a:latin typeface="Cambria Math" panose="02040503050406030204" pitchFamily="18" charset="0"/>
                                        </a:rPr>
                                      </m:ctrlPr>
                                    </m:sSubPr>
                                    <m:e>
                                      <m:r>
                                        <a:rPr lang="es-MX" i="1">
                                          <a:latin typeface="Cambria Math" panose="02040503050406030204" pitchFamily="18" charset="0"/>
                                        </a:rPr>
                                        <m:t>𝛽</m:t>
                                      </m:r>
                                    </m:e>
                                    <m:sub>
                                      <m:r>
                                        <a:rPr lang="es-MX">
                                          <a:latin typeface="Cambria Math" panose="02040503050406030204" pitchFamily="18" charset="0"/>
                                        </a:rPr>
                                        <m:t>2</m:t>
                                      </m:r>
                                    </m:sub>
                                  </m:sSub>
                                  <m:r>
                                    <a:rPr lang="es-MX">
                                      <a:latin typeface="Cambria Math" panose="02040503050406030204" pitchFamily="18" charset="0"/>
                                    </a:rPr>
                                    <m:t>∗</m:t>
                                  </m:r>
                                  <m:r>
                                    <a:rPr lang="es-MX" i="1">
                                      <a:latin typeface="Cambria Math" panose="02040503050406030204" pitchFamily="18" charset="0"/>
                                    </a:rPr>
                                    <m:t>𝑣𝑎𝑝𝑜𝑟</m:t>
                                  </m:r>
                                  <m:r>
                                    <a:rPr lang="es-MX">
                                      <a:latin typeface="Cambria Math" panose="02040503050406030204" pitchFamily="18" charset="0"/>
                                    </a:rPr>
                                    <m:t>+…+</m:t>
                                  </m:r>
                                  <m:sSub>
                                    <m:sSubPr>
                                      <m:ctrlPr>
                                        <a:rPr lang="es-MX" i="1">
                                          <a:latin typeface="Cambria Math" panose="02040503050406030204" pitchFamily="18" charset="0"/>
                                        </a:rPr>
                                      </m:ctrlPr>
                                    </m:sSubPr>
                                    <m:e>
                                      <m:r>
                                        <a:rPr lang="es-MX" i="1">
                                          <a:latin typeface="Cambria Math" panose="02040503050406030204" pitchFamily="18" charset="0"/>
                                        </a:rPr>
                                        <m:t>𝛽</m:t>
                                      </m:r>
                                    </m:e>
                                    <m:sub>
                                      <m:r>
                                        <a:rPr lang="es-MX" i="1">
                                          <a:latin typeface="Cambria Math" panose="02040503050406030204" pitchFamily="18" charset="0"/>
                                        </a:rPr>
                                        <m:t>𝑛</m:t>
                                      </m:r>
                                    </m:sub>
                                  </m:sSub>
                                  <m:r>
                                    <a:rPr lang="es-MX">
                                      <a:latin typeface="Cambria Math" panose="02040503050406030204" pitchFamily="18" charset="0"/>
                                    </a:rPr>
                                    <m:t>∗</m:t>
                                  </m:r>
                                  <m:r>
                                    <a:rPr lang="es-MX" i="1">
                                      <a:latin typeface="Cambria Math" panose="02040503050406030204" pitchFamily="18" charset="0"/>
                                    </a:rPr>
                                    <m:t>𝑢𝑠</m:t>
                                  </m:r>
                                  <m:sSub>
                                    <m:sSubPr>
                                      <m:ctrlPr>
                                        <a:rPr lang="es-MX" i="1">
                                          <a:latin typeface="Cambria Math" panose="02040503050406030204" pitchFamily="18" charset="0"/>
                                        </a:rPr>
                                      </m:ctrlPr>
                                    </m:sSubPr>
                                    <m:e>
                                      <m:r>
                                        <a:rPr lang="es-MX" i="1">
                                          <a:latin typeface="Cambria Math" panose="02040503050406030204" pitchFamily="18" charset="0"/>
                                        </a:rPr>
                                        <m:t>𝑜</m:t>
                                      </m:r>
                                    </m:e>
                                    <m:sub>
                                      <m:r>
                                        <a:rPr lang="es-MX" i="1">
                                          <a:latin typeface="Cambria Math" panose="02040503050406030204" pitchFamily="18" charset="0"/>
                                        </a:rPr>
                                        <m:t>𝑠𝑢𝑒𝑙𝑜</m:t>
                                      </m:r>
                                    </m:sub>
                                  </m:sSub>
                                </m:e>
                              </m:d>
                            </m:sup>
                          </m:sSup>
                        </m:den>
                      </m:f>
                    </m:oMath>
                  </m:oMathPara>
                </a14:m>
                <a:endParaRPr lang="es-MX" dirty="0"/>
              </a:p>
            </p:txBody>
          </p:sp>
        </mc:Choice>
        <mc:Fallback>
          <p:sp>
            <p:nvSpPr>
              <p:cNvPr id="8" name="Rectángulo 7"/>
              <p:cNvSpPr>
                <a:spLocks noRot="1" noChangeAspect="1" noMove="1" noResize="1" noEditPoints="1" noAdjustHandles="1" noChangeArrowheads="1" noChangeShapeType="1" noTextEdit="1"/>
              </p:cNvSpPr>
              <p:nvPr/>
            </p:nvSpPr>
            <p:spPr>
              <a:xfrm>
                <a:off x="7167941" y="1289457"/>
                <a:ext cx="5081451" cy="629147"/>
              </a:xfrm>
              <a:prstGeom prst="rect">
                <a:avLst/>
              </a:prstGeom>
              <a:blipFill>
                <a:blip r:embed="rId4"/>
                <a:stretch>
                  <a:fillRect/>
                </a:stretch>
              </a:blipFill>
            </p:spPr>
            <p:txBody>
              <a:bodyPr/>
              <a:lstStyle/>
              <a:p>
                <a:r>
                  <a:rPr lang="es-MX">
                    <a:noFill/>
                  </a:rPr>
                  <a:t> </a:t>
                </a:r>
              </a:p>
            </p:txBody>
          </p:sp>
        </mc:Fallback>
      </mc:AlternateContent>
      <p:sp>
        <p:nvSpPr>
          <p:cNvPr id="9" name="Rectángulo 8"/>
          <p:cNvSpPr/>
          <p:nvPr/>
        </p:nvSpPr>
        <p:spPr>
          <a:xfrm>
            <a:off x="5579044" y="1647967"/>
            <a:ext cx="1588897" cy="338554"/>
          </a:xfrm>
          <a:prstGeom prst="rect">
            <a:avLst/>
          </a:prstGeom>
        </p:spPr>
        <p:txBody>
          <a:bodyPr wrap="none">
            <a:spAutoFit/>
          </a:bodyPr>
          <a:lstStyle/>
          <a:p>
            <a:r>
              <a:rPr lang="es-EC" sz="1600" dirty="0" smtClean="0">
                <a:latin typeface="Arial" panose="020B0604020202020204" pitchFamily="34" charset="0"/>
                <a:cs typeface="Arial" panose="020B0604020202020204" pitchFamily="34" charset="0"/>
              </a:rPr>
              <a:t>Matriz de datos</a:t>
            </a:r>
            <a:endParaRPr lang="es-MX" sz="1600" dirty="0"/>
          </a:p>
        </p:txBody>
      </p:sp>
      <p:pic>
        <p:nvPicPr>
          <p:cNvPr id="10" name="Imagen 9"/>
          <p:cNvPicPr/>
          <p:nvPr/>
        </p:nvPicPr>
        <p:blipFill rotWithShape="1">
          <a:blip r:embed="rId5" cstate="print">
            <a:extLst>
              <a:ext uri="{28A0092B-C50C-407E-A947-70E740481C1C}">
                <a14:useLocalDpi xmlns:a14="http://schemas.microsoft.com/office/drawing/2010/main"/>
              </a:ext>
            </a:extLst>
          </a:blip>
          <a:srcRect l="8372" t="17025" b="10507"/>
          <a:stretch/>
        </p:blipFill>
        <p:spPr>
          <a:xfrm>
            <a:off x="4716855" y="1986521"/>
            <a:ext cx="3313276" cy="2160000"/>
          </a:xfrm>
          <a:prstGeom prst="rect">
            <a:avLst/>
          </a:prstGeom>
          <a:ln>
            <a:solidFill>
              <a:schemeClr val="tx1"/>
            </a:solidFill>
          </a:ln>
        </p:spPr>
      </p:pic>
      <p:sp>
        <p:nvSpPr>
          <p:cNvPr id="11" name="Rectángulo 10"/>
          <p:cNvSpPr/>
          <p:nvPr/>
        </p:nvSpPr>
        <p:spPr>
          <a:xfrm>
            <a:off x="1388959" y="5120315"/>
            <a:ext cx="870751" cy="338554"/>
          </a:xfrm>
          <a:prstGeom prst="rect">
            <a:avLst/>
          </a:prstGeom>
        </p:spPr>
        <p:txBody>
          <a:bodyPr wrap="none">
            <a:spAutoFit/>
          </a:bodyPr>
          <a:lstStyle/>
          <a:p>
            <a:r>
              <a:rPr lang="es-EC" sz="1600" dirty="0" smtClean="0">
                <a:latin typeface="Arial" panose="020B0604020202020204" pitchFamily="34" charset="0"/>
                <a:cs typeface="Arial" panose="020B0604020202020204" pitchFamily="34" charset="0"/>
              </a:rPr>
              <a:t>Interfaz</a:t>
            </a:r>
            <a:endParaRPr lang="es-MX" sz="1600" dirty="0"/>
          </a:p>
        </p:txBody>
      </p:sp>
      <p:sp>
        <p:nvSpPr>
          <p:cNvPr id="12" name="Rectángulo 11"/>
          <p:cNvSpPr/>
          <p:nvPr/>
        </p:nvSpPr>
        <p:spPr>
          <a:xfrm>
            <a:off x="9924330" y="2433770"/>
            <a:ext cx="1221809" cy="338554"/>
          </a:xfrm>
          <a:prstGeom prst="rect">
            <a:avLst/>
          </a:prstGeom>
        </p:spPr>
        <p:txBody>
          <a:bodyPr wrap="none">
            <a:spAutoFit/>
          </a:bodyPr>
          <a:lstStyle/>
          <a:p>
            <a:r>
              <a:rPr lang="es-EC" sz="1600" dirty="0" smtClean="0">
                <a:latin typeface="Arial" panose="020B0604020202020204" pitchFamily="34" charset="0"/>
                <a:cs typeface="Arial" panose="020B0604020202020204" pitchFamily="34" charset="0"/>
              </a:rPr>
              <a:t>Constantes</a:t>
            </a:r>
            <a:endParaRPr lang="es-MX" sz="1600" dirty="0"/>
          </a:p>
        </p:txBody>
      </p:sp>
      <p:pic>
        <p:nvPicPr>
          <p:cNvPr id="13" name="Imagen 12"/>
          <p:cNvPicPr/>
          <p:nvPr/>
        </p:nvPicPr>
        <p:blipFill>
          <a:blip r:embed="rId6">
            <a:extLst>
              <a:ext uri="{28A0092B-C50C-407E-A947-70E740481C1C}">
                <a14:useLocalDpi xmlns:a14="http://schemas.microsoft.com/office/drawing/2010/main"/>
              </a:ext>
            </a:extLst>
          </a:blip>
          <a:stretch>
            <a:fillRect/>
          </a:stretch>
        </p:blipFill>
        <p:spPr>
          <a:xfrm>
            <a:off x="5286374" y="4421177"/>
            <a:ext cx="3168725" cy="2181225"/>
          </a:xfrm>
          <a:prstGeom prst="rect">
            <a:avLst/>
          </a:prstGeom>
          <a:ln>
            <a:solidFill>
              <a:schemeClr val="tx1"/>
            </a:solidFill>
          </a:ln>
        </p:spPr>
      </p:pic>
      <p:sp>
        <p:nvSpPr>
          <p:cNvPr id="14" name="Rectángulo 13"/>
          <p:cNvSpPr/>
          <p:nvPr/>
        </p:nvSpPr>
        <p:spPr>
          <a:xfrm>
            <a:off x="8486857" y="6281034"/>
            <a:ext cx="1244251" cy="338554"/>
          </a:xfrm>
          <a:prstGeom prst="rect">
            <a:avLst/>
          </a:prstGeom>
        </p:spPr>
        <p:txBody>
          <a:bodyPr wrap="none">
            <a:spAutoFit/>
          </a:bodyPr>
          <a:lstStyle/>
          <a:p>
            <a:r>
              <a:rPr lang="es-EC" sz="1600" dirty="0" smtClean="0">
                <a:latin typeface="Arial" panose="020B0604020202020204" pitchFamily="34" charset="0"/>
                <a:cs typeface="Arial" panose="020B0604020202020204" pitchFamily="34" charset="0"/>
              </a:rPr>
              <a:t>Curva ROC</a:t>
            </a:r>
            <a:endParaRPr lang="es-MX" sz="1600" dirty="0"/>
          </a:p>
        </p:txBody>
      </p:sp>
      <p:cxnSp>
        <p:nvCxnSpPr>
          <p:cNvPr id="15" name="Conector recto de flecha 14"/>
          <p:cNvCxnSpPr>
            <a:stCxn id="10" idx="1"/>
            <a:endCxn id="4" idx="3"/>
          </p:cNvCxnSpPr>
          <p:nvPr/>
        </p:nvCxnSpPr>
        <p:spPr>
          <a:xfrm flipH="1">
            <a:off x="4124325" y="3066521"/>
            <a:ext cx="592530" cy="475208"/>
          </a:xfrm>
          <a:prstGeom prst="straightConnector1">
            <a:avLst/>
          </a:prstGeom>
          <a:ln>
            <a:solidFill>
              <a:srgbClr val="00B050"/>
            </a:solidFill>
            <a:tailEnd type="triangle"/>
          </a:ln>
        </p:spPr>
        <p:style>
          <a:lnRef idx="3">
            <a:schemeClr val="accent5"/>
          </a:lnRef>
          <a:fillRef idx="0">
            <a:schemeClr val="accent5"/>
          </a:fillRef>
          <a:effectRef idx="2">
            <a:schemeClr val="accent5"/>
          </a:effectRef>
          <a:fontRef idx="minor">
            <a:schemeClr val="tx1"/>
          </a:fontRef>
        </p:style>
      </p:cxnSp>
      <p:cxnSp>
        <p:nvCxnSpPr>
          <p:cNvPr id="16" name="Conector recto de flecha 15"/>
          <p:cNvCxnSpPr>
            <a:stCxn id="10" idx="3"/>
            <a:endCxn id="7" idx="1"/>
          </p:cNvCxnSpPr>
          <p:nvPr/>
        </p:nvCxnSpPr>
        <p:spPr>
          <a:xfrm>
            <a:off x="8030131" y="3066521"/>
            <a:ext cx="592531" cy="472344"/>
          </a:xfrm>
          <a:prstGeom prst="straightConnector1">
            <a:avLst/>
          </a:prstGeom>
          <a:ln>
            <a:solidFill>
              <a:srgbClr val="00B050"/>
            </a:solidFill>
            <a:tailEnd type="triangle"/>
          </a:ln>
        </p:spPr>
        <p:style>
          <a:lnRef idx="3">
            <a:schemeClr val="accent5"/>
          </a:lnRef>
          <a:fillRef idx="0">
            <a:schemeClr val="accent5"/>
          </a:fillRef>
          <a:effectRef idx="2">
            <a:schemeClr val="accent5"/>
          </a:effectRef>
          <a:fontRef idx="minor">
            <a:schemeClr val="tx1"/>
          </a:fontRef>
        </p:style>
      </p:cxnSp>
      <p:cxnSp>
        <p:nvCxnSpPr>
          <p:cNvPr id="19" name="Conector recto de flecha 18"/>
          <p:cNvCxnSpPr>
            <a:stCxn id="10" idx="2"/>
            <a:endCxn id="13" idx="0"/>
          </p:cNvCxnSpPr>
          <p:nvPr/>
        </p:nvCxnSpPr>
        <p:spPr>
          <a:xfrm>
            <a:off x="6373493" y="4146521"/>
            <a:ext cx="497244" cy="274656"/>
          </a:xfrm>
          <a:prstGeom prst="straightConnector1">
            <a:avLst/>
          </a:prstGeom>
          <a:ln>
            <a:solidFill>
              <a:srgbClr val="00B050"/>
            </a:solidFill>
            <a:tailEnd type="triangle"/>
          </a:ln>
        </p:spPr>
        <p:style>
          <a:lnRef idx="3">
            <a:schemeClr val="accent5"/>
          </a:lnRef>
          <a:fillRef idx="0">
            <a:schemeClr val="accent5"/>
          </a:fillRef>
          <a:effectRef idx="2">
            <a:schemeClr val="accent5"/>
          </a:effectRef>
          <a:fontRef idx="minor">
            <a:schemeClr val="tx1"/>
          </a:fontRef>
        </p:style>
      </p:cxnSp>
      <p:pic>
        <p:nvPicPr>
          <p:cNvPr id="22" name="Imagen 21"/>
          <p:cNvPicPr>
            <a:picLocks noChangeAspect="1"/>
          </p:cNvPicPr>
          <p:nvPr/>
        </p:nvPicPr>
        <p:blipFill>
          <a:blip r:embed="rId7"/>
          <a:stretch>
            <a:fillRect/>
          </a:stretch>
        </p:blipFill>
        <p:spPr>
          <a:xfrm>
            <a:off x="374469" y="1526644"/>
            <a:ext cx="3430224" cy="381641"/>
          </a:xfrm>
          <a:prstGeom prst="rect">
            <a:avLst/>
          </a:prstGeom>
        </p:spPr>
      </p:pic>
      <p:sp>
        <p:nvSpPr>
          <p:cNvPr id="23" name="Botón de acción: Inicio 22">
            <a:hlinkClick r:id="rId8" action="ppaction://hlinksldjump" highlightClick="1"/>
          </p:cNvPr>
          <p:cNvSpPr/>
          <p:nvPr/>
        </p:nvSpPr>
        <p:spPr>
          <a:xfrm>
            <a:off x="11135360" y="6004560"/>
            <a:ext cx="1056640" cy="85344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583839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2"/>
          <p:cNvSpPr txBox="1">
            <a:spLocks/>
          </p:cNvSpPr>
          <p:nvPr/>
        </p:nvSpPr>
        <p:spPr>
          <a:xfrm>
            <a:off x="1018298" y="2403566"/>
            <a:ext cx="10353762" cy="970450"/>
          </a:xfrm>
          <a:prstGeom prst="rect">
            <a:avLst/>
          </a:prstGeom>
          <a:effectLst>
            <a:outerShdw blurRad="25400" dir="17880000">
              <a:srgbClr val="000000">
                <a:alpha val="46000"/>
              </a:srgbClr>
            </a:outerShdw>
          </a:effectLst>
        </p:spPr>
        <p:txBody>
          <a:bodyPr vert="horz" lIns="91440" tIns="45720" rIns="91440" bIns="45720" rtlCol="0" anchor="ctr">
            <a:no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dirty="0" smtClean="0">
                <a:latin typeface="Arial" panose="020B0604020202020204" pitchFamily="34" charset="0"/>
                <a:cs typeface="Arial" panose="020B0604020202020204" pitchFamily="34" charset="0"/>
              </a:rPr>
              <a:t>Resultados y discusiones </a:t>
            </a:r>
            <a:endParaRPr lang="es-MX"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771444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966516" y="626964"/>
            <a:ext cx="8244284" cy="679322"/>
          </a:xfrm>
        </p:spPr>
        <p:txBody>
          <a:bodyPr>
            <a:noAutofit/>
          </a:bodyPr>
          <a:lstStyle/>
          <a:p>
            <a:r>
              <a:rPr lang="es-MX" dirty="0" smtClean="0">
                <a:latin typeface="Arial" panose="020B0604020202020204" pitchFamily="34" charset="0"/>
                <a:cs typeface="Arial" panose="020B0604020202020204" pitchFamily="34" charset="0"/>
              </a:rPr>
              <a:t>Modelos</a:t>
            </a:r>
            <a:endParaRPr lang="es-MX" dirty="0">
              <a:latin typeface="Arial" panose="020B0604020202020204" pitchFamily="34" charset="0"/>
              <a:cs typeface="Arial" panose="020B0604020202020204" pitchFamily="34" charset="0"/>
            </a:endParaRPr>
          </a:p>
        </p:txBody>
      </p:sp>
      <p:sp>
        <p:nvSpPr>
          <p:cNvPr id="2" name="Marcador de contenido 1"/>
          <p:cNvSpPr>
            <a:spLocks noGrp="1"/>
          </p:cNvSpPr>
          <p:nvPr>
            <p:ph idx="1"/>
          </p:nvPr>
        </p:nvSpPr>
        <p:spPr>
          <a:xfrm>
            <a:off x="2058773" y="1306286"/>
            <a:ext cx="8229600" cy="4242306"/>
          </a:xfrm>
        </p:spPr>
        <p:txBody>
          <a:bodyPr/>
          <a:lstStyle/>
          <a:p>
            <a:r>
              <a:rPr lang="es-MX" dirty="0" smtClean="0">
                <a:latin typeface="Arial" panose="020B0604020202020204" pitchFamily="34" charset="0"/>
                <a:cs typeface="Arial" panose="020B0604020202020204" pitchFamily="34" charset="0"/>
              </a:rPr>
              <a:t>Maxent</a:t>
            </a:r>
            <a:endParaRPr lang="es-MX" dirty="0">
              <a:latin typeface="Arial" panose="020B0604020202020204" pitchFamily="34" charset="0"/>
              <a:cs typeface="Arial" panose="020B0604020202020204" pitchFamily="34" charset="0"/>
            </a:endParaRPr>
          </a:p>
        </p:txBody>
      </p:sp>
      <p:pic>
        <p:nvPicPr>
          <p:cNvPr id="4" name="Imagen 3"/>
          <p:cNvPicPr/>
          <p:nvPr/>
        </p:nvPicPr>
        <p:blipFill>
          <a:blip r:embed="rId2"/>
          <a:stretch>
            <a:fillRect/>
          </a:stretch>
        </p:blipFill>
        <p:spPr>
          <a:xfrm>
            <a:off x="6408000" y="1980000"/>
            <a:ext cx="4118778" cy="3600000"/>
          </a:xfrm>
          <a:prstGeom prst="rect">
            <a:avLst/>
          </a:prstGeom>
          <a:ln>
            <a:solidFill>
              <a:schemeClr val="tx1"/>
            </a:solidFill>
          </a:ln>
        </p:spPr>
      </p:pic>
      <p:pic>
        <p:nvPicPr>
          <p:cNvPr id="5" name="Imagen 4"/>
          <p:cNvPicPr/>
          <p:nvPr/>
        </p:nvPicPr>
        <p:blipFill>
          <a:blip r:embed="rId3" cstate="print">
            <a:extLst>
              <a:ext uri="{28A0092B-C50C-407E-A947-70E740481C1C}">
                <a14:useLocalDpi xmlns:a14="http://schemas.microsoft.com/office/drawing/2010/main" val="0"/>
              </a:ext>
            </a:extLst>
          </a:blip>
          <a:stretch>
            <a:fillRect/>
          </a:stretch>
        </p:blipFill>
        <p:spPr>
          <a:xfrm>
            <a:off x="900000" y="1980000"/>
            <a:ext cx="5009049" cy="3600000"/>
          </a:xfrm>
          <a:prstGeom prst="rect">
            <a:avLst/>
          </a:prstGeom>
        </p:spPr>
      </p:pic>
      <p:sp>
        <p:nvSpPr>
          <p:cNvPr id="6" name="Rectángulo 5"/>
          <p:cNvSpPr/>
          <p:nvPr/>
        </p:nvSpPr>
        <p:spPr>
          <a:xfrm>
            <a:off x="2241555" y="5624007"/>
            <a:ext cx="2316660" cy="338554"/>
          </a:xfrm>
          <a:prstGeom prst="rect">
            <a:avLst/>
          </a:prstGeom>
        </p:spPr>
        <p:txBody>
          <a:bodyPr wrap="none">
            <a:spAutoFit/>
          </a:bodyPr>
          <a:lstStyle/>
          <a:p>
            <a:r>
              <a:rPr lang="es-MX" sz="1600" dirty="0" smtClean="0">
                <a:latin typeface="Arial" panose="020B0604020202020204" pitchFamily="34" charset="0"/>
                <a:cs typeface="Arial" panose="020B0604020202020204" pitchFamily="34" charset="0"/>
              </a:rPr>
              <a:t>Modelo de Distribución </a:t>
            </a:r>
            <a:endParaRPr lang="es-MX" sz="1600" dirty="0">
              <a:latin typeface="Arial" panose="020B0604020202020204" pitchFamily="34" charset="0"/>
              <a:cs typeface="Arial" panose="020B0604020202020204" pitchFamily="34" charset="0"/>
            </a:endParaRPr>
          </a:p>
        </p:txBody>
      </p:sp>
      <p:sp>
        <p:nvSpPr>
          <p:cNvPr id="7" name="Rectángulo 6"/>
          <p:cNvSpPr/>
          <p:nvPr/>
        </p:nvSpPr>
        <p:spPr>
          <a:xfrm>
            <a:off x="7867366" y="5624007"/>
            <a:ext cx="1244251" cy="338554"/>
          </a:xfrm>
          <a:prstGeom prst="rect">
            <a:avLst/>
          </a:prstGeom>
        </p:spPr>
        <p:txBody>
          <a:bodyPr wrap="none">
            <a:spAutoFit/>
          </a:bodyPr>
          <a:lstStyle/>
          <a:p>
            <a:r>
              <a:rPr lang="es-MX" sz="1600" dirty="0" smtClean="0">
                <a:latin typeface="Arial" panose="020B0604020202020204" pitchFamily="34" charset="0"/>
                <a:cs typeface="Arial" panose="020B0604020202020204" pitchFamily="34" charset="0"/>
              </a:rPr>
              <a:t>Curva ROC</a:t>
            </a:r>
            <a:endParaRPr lang="es-MX" sz="1600" dirty="0">
              <a:latin typeface="Arial" panose="020B0604020202020204" pitchFamily="34" charset="0"/>
              <a:cs typeface="Arial" panose="020B0604020202020204" pitchFamily="34" charset="0"/>
            </a:endParaRPr>
          </a:p>
        </p:txBody>
      </p:sp>
      <p:sp>
        <p:nvSpPr>
          <p:cNvPr id="8" name="Botón de acción: Inicio 7">
            <a:hlinkClick r:id="rId4" action="ppaction://hlinksldjump" highlightClick="1"/>
          </p:cNvPr>
          <p:cNvSpPr/>
          <p:nvPr/>
        </p:nvSpPr>
        <p:spPr>
          <a:xfrm>
            <a:off x="11135360" y="6004560"/>
            <a:ext cx="1056640" cy="85344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2468144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2050869" y="1343927"/>
            <a:ext cx="8229600" cy="4242306"/>
          </a:xfrm>
        </p:spPr>
        <p:txBody>
          <a:bodyPr/>
          <a:lstStyle/>
          <a:p>
            <a:r>
              <a:rPr lang="es-MX" dirty="0" smtClean="0">
                <a:latin typeface="Arial" panose="020B0604020202020204" pitchFamily="34" charset="0"/>
                <a:cs typeface="Arial" panose="020B0604020202020204" pitchFamily="34" charset="0"/>
              </a:rPr>
              <a:t>MARS</a:t>
            </a:r>
            <a:endParaRPr lang="es-MX" dirty="0">
              <a:latin typeface="Arial" panose="020B0604020202020204" pitchFamily="34" charset="0"/>
              <a:cs typeface="Arial" panose="020B0604020202020204" pitchFamily="34" charset="0"/>
            </a:endParaRPr>
          </a:p>
        </p:txBody>
      </p:sp>
      <p:pic>
        <p:nvPicPr>
          <p:cNvPr id="4" name="Imagen 3"/>
          <p:cNvPicPr/>
          <p:nvPr/>
        </p:nvPicPr>
        <p:blipFill>
          <a:blip r:embed="rId2">
            <a:extLst>
              <a:ext uri="{28A0092B-C50C-407E-A947-70E740481C1C}">
                <a14:useLocalDpi xmlns:a14="http://schemas.microsoft.com/office/drawing/2010/main"/>
              </a:ext>
            </a:extLst>
          </a:blip>
          <a:stretch>
            <a:fillRect/>
          </a:stretch>
        </p:blipFill>
        <p:spPr>
          <a:xfrm>
            <a:off x="6408000" y="1980000"/>
            <a:ext cx="4046719" cy="3600000"/>
          </a:xfrm>
          <a:prstGeom prst="rect">
            <a:avLst/>
          </a:prstGeom>
        </p:spPr>
      </p:pic>
      <p:pic>
        <p:nvPicPr>
          <p:cNvPr id="5" name="Imagen 4"/>
          <p:cNvPicPr/>
          <p:nvPr/>
        </p:nvPicPr>
        <p:blipFill>
          <a:blip r:embed="rId3" cstate="print">
            <a:extLst>
              <a:ext uri="{28A0092B-C50C-407E-A947-70E740481C1C}">
                <a14:useLocalDpi xmlns:a14="http://schemas.microsoft.com/office/drawing/2010/main" val="0"/>
              </a:ext>
            </a:extLst>
          </a:blip>
          <a:stretch>
            <a:fillRect/>
          </a:stretch>
        </p:blipFill>
        <p:spPr>
          <a:xfrm>
            <a:off x="900001" y="1979999"/>
            <a:ext cx="5038994" cy="3600000"/>
          </a:xfrm>
          <a:prstGeom prst="rect">
            <a:avLst/>
          </a:prstGeom>
        </p:spPr>
      </p:pic>
      <p:sp>
        <p:nvSpPr>
          <p:cNvPr id="7" name="Título 2"/>
          <p:cNvSpPr>
            <a:spLocks noGrp="1"/>
          </p:cNvSpPr>
          <p:nvPr>
            <p:ph type="title"/>
          </p:nvPr>
        </p:nvSpPr>
        <p:spPr>
          <a:xfrm>
            <a:off x="1966516" y="626964"/>
            <a:ext cx="8244284" cy="679322"/>
          </a:xfrm>
        </p:spPr>
        <p:txBody>
          <a:bodyPr>
            <a:noAutofit/>
          </a:bodyPr>
          <a:lstStyle/>
          <a:p>
            <a:r>
              <a:rPr lang="es-MX" dirty="0" smtClean="0">
                <a:latin typeface="Arial" panose="020B0604020202020204" pitchFamily="34" charset="0"/>
                <a:cs typeface="Arial" panose="020B0604020202020204" pitchFamily="34" charset="0"/>
              </a:rPr>
              <a:t>Modelos</a:t>
            </a:r>
            <a:endParaRPr lang="es-MX" dirty="0">
              <a:latin typeface="Arial" panose="020B0604020202020204" pitchFamily="34" charset="0"/>
              <a:cs typeface="Arial" panose="020B0604020202020204" pitchFamily="34" charset="0"/>
            </a:endParaRPr>
          </a:p>
        </p:txBody>
      </p:sp>
      <p:sp>
        <p:nvSpPr>
          <p:cNvPr id="8" name="Rectángulo 7"/>
          <p:cNvSpPr/>
          <p:nvPr/>
        </p:nvSpPr>
        <p:spPr>
          <a:xfrm>
            <a:off x="2241555" y="5624007"/>
            <a:ext cx="2316660" cy="338554"/>
          </a:xfrm>
          <a:prstGeom prst="rect">
            <a:avLst/>
          </a:prstGeom>
        </p:spPr>
        <p:txBody>
          <a:bodyPr wrap="none">
            <a:spAutoFit/>
          </a:bodyPr>
          <a:lstStyle/>
          <a:p>
            <a:r>
              <a:rPr lang="es-MX" sz="1600" dirty="0" smtClean="0">
                <a:latin typeface="Arial" panose="020B0604020202020204" pitchFamily="34" charset="0"/>
                <a:cs typeface="Arial" panose="020B0604020202020204" pitchFamily="34" charset="0"/>
              </a:rPr>
              <a:t>Modelo de Distribu</a:t>
            </a:r>
            <a:r>
              <a:rPr lang="es-MX" sz="1600" dirty="0" smtClean="0"/>
              <a:t>ción </a:t>
            </a:r>
            <a:endParaRPr lang="es-MX" sz="1600" dirty="0"/>
          </a:p>
        </p:txBody>
      </p:sp>
      <p:sp>
        <p:nvSpPr>
          <p:cNvPr id="9" name="Rectángulo 8"/>
          <p:cNvSpPr/>
          <p:nvPr/>
        </p:nvSpPr>
        <p:spPr>
          <a:xfrm>
            <a:off x="7867366" y="5624007"/>
            <a:ext cx="1244251" cy="338554"/>
          </a:xfrm>
          <a:prstGeom prst="rect">
            <a:avLst/>
          </a:prstGeom>
        </p:spPr>
        <p:txBody>
          <a:bodyPr wrap="none">
            <a:spAutoFit/>
          </a:bodyPr>
          <a:lstStyle/>
          <a:p>
            <a:r>
              <a:rPr lang="es-MX" sz="1600" dirty="0" smtClean="0">
                <a:latin typeface="Arial" panose="020B0604020202020204" pitchFamily="34" charset="0"/>
                <a:cs typeface="Arial" panose="020B0604020202020204" pitchFamily="34" charset="0"/>
              </a:rPr>
              <a:t>Curva ROC</a:t>
            </a:r>
            <a:endParaRPr lang="es-MX" sz="1600" dirty="0">
              <a:latin typeface="Arial" panose="020B0604020202020204" pitchFamily="34" charset="0"/>
              <a:cs typeface="Arial" panose="020B0604020202020204" pitchFamily="34" charset="0"/>
            </a:endParaRPr>
          </a:p>
        </p:txBody>
      </p:sp>
      <p:sp>
        <p:nvSpPr>
          <p:cNvPr id="10" name="Botón de acción: Inicio 9">
            <a:hlinkClick r:id="rId4" action="ppaction://hlinksldjump" highlightClick="1"/>
          </p:cNvPr>
          <p:cNvSpPr/>
          <p:nvPr/>
        </p:nvSpPr>
        <p:spPr>
          <a:xfrm>
            <a:off x="11135360" y="6004560"/>
            <a:ext cx="1056640" cy="85344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1665537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60000" y="180000"/>
            <a:ext cx="10080000" cy="900000"/>
          </a:xfrm>
        </p:spPr>
        <p:txBody>
          <a:bodyPr/>
          <a:lstStyle/>
          <a:p>
            <a:pPr algn="l"/>
            <a:r>
              <a:rPr lang="es-MX" sz="3200" dirty="0" smtClean="0">
                <a:latin typeface="Arial" panose="020B0604020202020204" pitchFamily="34" charset="0"/>
                <a:cs typeface="Arial" panose="020B0604020202020204" pitchFamily="34" charset="0"/>
              </a:rPr>
              <a:t>Antecedentes </a:t>
            </a:r>
            <a:endParaRPr lang="es-MX" sz="3200" dirty="0">
              <a:latin typeface="Arial" panose="020B0604020202020204" pitchFamily="34" charset="0"/>
              <a:cs typeface="Arial" panose="020B0604020202020204" pitchFamily="34" charset="0"/>
            </a:endParaRPr>
          </a:p>
        </p:txBody>
      </p:sp>
      <p:sp>
        <p:nvSpPr>
          <p:cNvPr id="4" name="Rectángulo redondeado 3"/>
          <p:cNvSpPr/>
          <p:nvPr/>
        </p:nvSpPr>
        <p:spPr>
          <a:xfrm>
            <a:off x="440268" y="1466443"/>
            <a:ext cx="5334000" cy="129523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285750" indent="-285750">
              <a:spcBef>
                <a:spcPts val="300"/>
              </a:spcBef>
              <a:spcAft>
                <a:spcPts val="300"/>
              </a:spcAft>
              <a:buFont typeface="Arial" panose="020B0604020202020204" pitchFamily="34" charset="0"/>
              <a:buChar char="•"/>
            </a:pPr>
            <a:r>
              <a:rPr lang="es-MX" sz="1600" dirty="0">
                <a:solidFill>
                  <a:schemeClr val="tx1"/>
                </a:solidFill>
                <a:latin typeface="Arial" panose="020B0604020202020204" pitchFamily="34" charset="0"/>
                <a:cs typeface="Arial" panose="020B0604020202020204" pitchFamily="34" charset="0"/>
              </a:rPr>
              <a:t>Patrimonio de la humanidad 1978 </a:t>
            </a:r>
          </a:p>
          <a:p>
            <a:pPr marL="285750" indent="-285750">
              <a:spcBef>
                <a:spcPts val="300"/>
              </a:spcBef>
              <a:spcAft>
                <a:spcPts val="300"/>
              </a:spcAft>
              <a:buFont typeface="Arial" panose="020B0604020202020204" pitchFamily="34" charset="0"/>
              <a:buChar char="•"/>
            </a:pPr>
            <a:r>
              <a:rPr lang="es-MX" sz="1600" dirty="0">
                <a:solidFill>
                  <a:schemeClr val="tx1"/>
                </a:solidFill>
                <a:latin typeface="Arial" panose="020B0604020202020204" pitchFamily="34" charset="0"/>
                <a:cs typeface="Arial" panose="020B0604020202020204" pitchFamily="34" charset="0"/>
              </a:rPr>
              <a:t>Laboratorio natural de la evolución alto endemismo </a:t>
            </a:r>
          </a:p>
          <a:p>
            <a:pPr marL="285750" indent="-285750">
              <a:spcBef>
                <a:spcPts val="300"/>
              </a:spcBef>
              <a:spcAft>
                <a:spcPts val="300"/>
              </a:spcAft>
              <a:buFont typeface="Arial" panose="020B0604020202020204" pitchFamily="34" charset="0"/>
              <a:buChar char="•"/>
            </a:pPr>
            <a:r>
              <a:rPr lang="es-MX" sz="1600" dirty="0">
                <a:solidFill>
                  <a:schemeClr val="tx1"/>
                </a:solidFill>
                <a:latin typeface="Arial" panose="020B0604020202020204" pitchFamily="34" charset="0"/>
                <a:cs typeface="Arial" panose="020B0604020202020204" pitchFamily="34" charset="0"/>
              </a:rPr>
              <a:t>Charles Darwin “Teoría de la evolución por selección natural”</a:t>
            </a:r>
          </a:p>
        </p:txBody>
      </p:sp>
      <p:sp>
        <p:nvSpPr>
          <p:cNvPr id="5" name="Rectángulo redondeado 4"/>
          <p:cNvSpPr/>
          <p:nvPr/>
        </p:nvSpPr>
        <p:spPr>
          <a:xfrm>
            <a:off x="5989691" y="3020298"/>
            <a:ext cx="4457134" cy="1317388"/>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spcBef>
                <a:spcPts val="300"/>
              </a:spcBef>
              <a:spcAft>
                <a:spcPts val="300"/>
              </a:spcAft>
            </a:pPr>
            <a:r>
              <a:rPr lang="es-MX" sz="1600" dirty="0">
                <a:solidFill>
                  <a:schemeClr val="tx1"/>
                </a:solidFill>
                <a:latin typeface="Arial" panose="020B0604020202020204" pitchFamily="34" charset="0"/>
                <a:cs typeface="Arial" panose="020B0604020202020204" pitchFamily="34" charset="0"/>
              </a:rPr>
              <a:t>Gran fragilidad ante cambios:</a:t>
            </a:r>
          </a:p>
          <a:p>
            <a:pPr marL="214313" indent="-214313">
              <a:spcBef>
                <a:spcPts val="300"/>
              </a:spcBef>
              <a:spcAft>
                <a:spcPts val="300"/>
              </a:spcAft>
              <a:buFont typeface="Wingdings" panose="05000000000000000000" pitchFamily="2" charset="2"/>
              <a:buChar char="§"/>
            </a:pPr>
            <a:r>
              <a:rPr lang="es-MX" sz="1600" dirty="0">
                <a:solidFill>
                  <a:schemeClr val="tx1"/>
                </a:solidFill>
                <a:latin typeface="Arial" panose="020B0604020202020204" pitchFamily="34" charset="0"/>
                <a:cs typeface="Arial" panose="020B0604020202020204" pitchFamily="34" charset="0"/>
              </a:rPr>
              <a:t>Colonización </a:t>
            </a:r>
          </a:p>
          <a:p>
            <a:pPr marL="214313" indent="-214313">
              <a:spcBef>
                <a:spcPts val="300"/>
              </a:spcBef>
              <a:spcAft>
                <a:spcPts val="300"/>
              </a:spcAft>
              <a:buFont typeface="Wingdings" panose="05000000000000000000" pitchFamily="2" charset="2"/>
              <a:buChar char="§"/>
            </a:pPr>
            <a:r>
              <a:rPr lang="es-MX" sz="1600" dirty="0">
                <a:solidFill>
                  <a:schemeClr val="tx1"/>
                </a:solidFill>
                <a:latin typeface="Arial" panose="020B0604020202020204" pitchFamily="34" charset="0"/>
                <a:cs typeface="Arial" panose="020B0604020202020204" pitchFamily="34" charset="0"/>
              </a:rPr>
              <a:t>Destrucción de habitas</a:t>
            </a:r>
          </a:p>
          <a:p>
            <a:pPr marL="214313" indent="-214313">
              <a:spcBef>
                <a:spcPts val="300"/>
              </a:spcBef>
              <a:spcAft>
                <a:spcPts val="300"/>
              </a:spcAft>
              <a:buFont typeface="Wingdings" panose="05000000000000000000" pitchFamily="2" charset="2"/>
              <a:buChar char="§"/>
            </a:pPr>
            <a:r>
              <a:rPr lang="es-MX" sz="1600" dirty="0">
                <a:solidFill>
                  <a:schemeClr val="tx1"/>
                </a:solidFill>
                <a:latin typeface="Arial" panose="020B0604020202020204" pitchFamily="34" charset="0"/>
                <a:cs typeface="Arial" panose="020B0604020202020204" pitchFamily="34" charset="0"/>
              </a:rPr>
              <a:t>Introducción de especies no nativas </a:t>
            </a:r>
          </a:p>
        </p:txBody>
      </p:sp>
      <p:sp>
        <p:nvSpPr>
          <p:cNvPr id="6" name="Rectángulo redondeado 5"/>
          <p:cNvSpPr/>
          <p:nvPr/>
        </p:nvSpPr>
        <p:spPr>
          <a:xfrm>
            <a:off x="440268" y="4614870"/>
            <a:ext cx="5334000" cy="162917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214313" indent="-214313">
              <a:spcBef>
                <a:spcPts val="300"/>
              </a:spcBef>
              <a:spcAft>
                <a:spcPts val="300"/>
              </a:spcAft>
              <a:buFont typeface="Wingdings" panose="05000000000000000000" pitchFamily="2" charset="2"/>
              <a:buChar char="v"/>
            </a:pPr>
            <a:r>
              <a:rPr lang="es-MX" sz="1600" dirty="0">
                <a:solidFill>
                  <a:schemeClr val="tx1"/>
                </a:solidFill>
                <a:latin typeface="Arial" panose="020B0604020202020204" pitchFamily="34" charset="0"/>
                <a:cs typeface="Arial" panose="020B0604020202020204" pitchFamily="34" charset="0"/>
              </a:rPr>
              <a:t>Las especies invasoras principal amenaza a la biodiversidad </a:t>
            </a:r>
          </a:p>
          <a:p>
            <a:pPr marL="214313" indent="-214313">
              <a:spcBef>
                <a:spcPts val="300"/>
              </a:spcBef>
              <a:spcAft>
                <a:spcPts val="300"/>
              </a:spcAft>
              <a:buFont typeface="Wingdings" panose="05000000000000000000" pitchFamily="2" charset="2"/>
              <a:buChar char="v"/>
            </a:pPr>
            <a:r>
              <a:rPr lang="es-MX" sz="1600" dirty="0">
                <a:solidFill>
                  <a:schemeClr val="tx1"/>
                </a:solidFill>
                <a:latin typeface="Arial" panose="020B0604020202020204" pitchFamily="34" charset="0"/>
                <a:cs typeface="Arial" panose="020B0604020202020204" pitchFamily="34" charset="0"/>
              </a:rPr>
              <a:t>Mas de 1400 especies de plantas y animales exóticos interactúan </a:t>
            </a:r>
            <a:r>
              <a:rPr lang="es-MX" sz="1600" dirty="0" smtClean="0">
                <a:solidFill>
                  <a:schemeClr val="tx1"/>
                </a:solidFill>
                <a:latin typeface="Arial" panose="020B0604020202020204" pitchFamily="34" charset="0"/>
                <a:cs typeface="Arial" panose="020B0604020202020204" pitchFamily="34" charset="0"/>
              </a:rPr>
              <a:t>negativamente</a:t>
            </a:r>
          </a:p>
          <a:p>
            <a:pPr marL="214313" indent="-214313">
              <a:spcBef>
                <a:spcPts val="300"/>
              </a:spcBef>
              <a:spcAft>
                <a:spcPts val="300"/>
              </a:spcAft>
              <a:buFont typeface="Wingdings" panose="05000000000000000000" pitchFamily="2" charset="2"/>
              <a:buChar char="v"/>
            </a:pPr>
            <a:r>
              <a:rPr lang="es-EC" sz="1600" dirty="0">
                <a:latin typeface="Arial" panose="020B0604020202020204" pitchFamily="34" charset="0"/>
                <a:cs typeface="Arial" panose="020B0604020202020204" pitchFamily="34" charset="0"/>
              </a:rPr>
              <a:t>543 </a:t>
            </a:r>
            <a:r>
              <a:rPr lang="es-EC" sz="1600" dirty="0" smtClean="0">
                <a:latin typeface="Arial" panose="020B0604020202020204" pitchFamily="34" charset="0"/>
                <a:cs typeface="Arial" panose="020B0604020202020204" pitchFamily="34" charset="0"/>
              </a:rPr>
              <a:t>especies invertebrados </a:t>
            </a:r>
            <a:r>
              <a:rPr lang="es-EC" sz="1600" dirty="0" smtClean="0">
                <a:latin typeface="Arial" panose="020B0604020202020204" pitchFamily="34" charset="0"/>
                <a:cs typeface="Arial" panose="020B0604020202020204" pitchFamily="34" charset="0"/>
                <a:sym typeface="Wingdings" panose="05000000000000000000" pitchFamily="2" charset="2"/>
              </a:rPr>
              <a:t></a:t>
            </a:r>
            <a:r>
              <a:rPr lang="es-EC" sz="1600" dirty="0" smtClean="0">
                <a:latin typeface="Arial" panose="020B0604020202020204" pitchFamily="34" charset="0"/>
                <a:cs typeface="Arial" panose="020B0604020202020204" pitchFamily="34" charset="0"/>
              </a:rPr>
              <a:t>8 </a:t>
            </a:r>
            <a:r>
              <a:rPr lang="es-EC" sz="1600" dirty="0">
                <a:latin typeface="Arial" panose="020B0604020202020204" pitchFamily="34" charset="0"/>
                <a:cs typeface="Arial" panose="020B0604020202020204" pitchFamily="34" charset="0"/>
              </a:rPr>
              <a:t>de esos son de alto riesgo </a:t>
            </a:r>
            <a:endParaRPr lang="es-EC" sz="1400" dirty="0" smtClean="0">
              <a:solidFill>
                <a:schemeClr val="tx1"/>
              </a:solidFill>
              <a:latin typeface="Arial" panose="020B0604020202020204" pitchFamily="34" charset="0"/>
              <a:cs typeface="Arial" panose="020B0604020202020204" pitchFamily="34" charset="0"/>
            </a:endParaRPr>
          </a:p>
        </p:txBody>
      </p:sp>
      <p:sp>
        <p:nvSpPr>
          <p:cNvPr id="8" name="Flecha curvada hacia la derecha 7"/>
          <p:cNvSpPr/>
          <p:nvPr/>
        </p:nvSpPr>
        <p:spPr>
          <a:xfrm rot="19578269">
            <a:off x="5536530" y="2851514"/>
            <a:ext cx="255710" cy="636634"/>
          </a:xfrm>
          <a:prstGeom prst="curved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a:solidFill>
                <a:schemeClr val="tx1"/>
              </a:solidFill>
            </a:endParaRPr>
          </a:p>
        </p:txBody>
      </p:sp>
      <p:sp>
        <p:nvSpPr>
          <p:cNvPr id="9" name="Flecha curvada hacia la izquierda 8"/>
          <p:cNvSpPr/>
          <p:nvPr/>
        </p:nvSpPr>
        <p:spPr>
          <a:xfrm rot="1964120">
            <a:off x="5899138" y="4431929"/>
            <a:ext cx="412955" cy="645747"/>
          </a:xfrm>
          <a:prstGeom prst="curvedLeftArrow">
            <a:avLst>
              <a:gd name="adj1" fmla="val 12500"/>
              <a:gd name="adj2" fmla="val 50000"/>
              <a:gd name="adj3" fmla="val 39352"/>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a:solidFill>
                <a:schemeClr val="tx1"/>
              </a:solidFill>
            </a:endParaRPr>
          </a:p>
        </p:txBody>
      </p:sp>
      <p:pic>
        <p:nvPicPr>
          <p:cNvPr id="8194" name="Picture 2" descr="https://casanaturahotel.com/wp-content/uploads/2017/10/tortuga-blo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55867" y="1399290"/>
            <a:ext cx="2162112" cy="14400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s://casanaturahotel.com/wp-content/uploads/2017/10/iguana-blo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02649" y="1394061"/>
            <a:ext cx="2303999" cy="144000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Resultado de imagen para especies introducidas en galapagos&quot;"/>
          <p:cNvPicPr>
            <a:picLocks noChangeAspect="1" noChangeArrowheads="1"/>
          </p:cNvPicPr>
          <p:nvPr/>
        </p:nvPicPr>
        <p:blipFill rotWithShape="1">
          <a:blip r:embed="rId4">
            <a:extLst>
              <a:ext uri="{28A0092B-C50C-407E-A947-70E740481C1C}">
                <a14:useLocalDpi xmlns:a14="http://schemas.microsoft.com/office/drawing/2010/main" val="0"/>
              </a:ext>
            </a:extLst>
          </a:blip>
          <a:srcRect b="17078"/>
          <a:stretch/>
        </p:blipFill>
        <p:spPr bwMode="auto">
          <a:xfrm>
            <a:off x="956377" y="2958992"/>
            <a:ext cx="2043029" cy="1440000"/>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Resultado de imagen para puerto ayora galapagos&quo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40295" y="2958992"/>
            <a:ext cx="207496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Resultado de imagen para poliestes versicolor galapagos&quo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53897" y="4476168"/>
            <a:ext cx="2158313" cy="1440000"/>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Resultado de imagen para galapagos solenopsis geminata&quo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23524" y="4476168"/>
            <a:ext cx="2747367" cy="1440000"/>
          </a:xfrm>
          <a:prstGeom prst="rect">
            <a:avLst/>
          </a:prstGeom>
          <a:noFill/>
          <a:extLst>
            <a:ext uri="{909E8E84-426E-40DD-AFC4-6F175D3DCCD1}">
              <a14:hiddenFill xmlns:a14="http://schemas.microsoft.com/office/drawing/2010/main">
                <a:solidFill>
                  <a:srgbClr val="FFFFFF"/>
                </a:solidFill>
              </a14:hiddenFill>
            </a:ext>
          </a:extLst>
        </p:spPr>
      </p:pic>
      <p:sp>
        <p:nvSpPr>
          <p:cNvPr id="10" name="Botón de acción: Inicio 9">
            <a:hlinkClick r:id="rId8" action="ppaction://hlinksldjump" highlightClick="1"/>
          </p:cNvPr>
          <p:cNvSpPr/>
          <p:nvPr/>
        </p:nvSpPr>
        <p:spPr>
          <a:xfrm>
            <a:off x="11135360" y="6004560"/>
            <a:ext cx="1056640" cy="85344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5431010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1981200" y="1300382"/>
            <a:ext cx="8229600" cy="4242306"/>
          </a:xfrm>
        </p:spPr>
        <p:txBody>
          <a:bodyPr/>
          <a:lstStyle/>
          <a:p>
            <a:r>
              <a:rPr lang="es-MX" dirty="0" smtClean="0">
                <a:latin typeface="Arial" panose="020B0604020202020204" pitchFamily="34" charset="0"/>
                <a:cs typeface="Arial" panose="020B0604020202020204" pitchFamily="34" charset="0"/>
              </a:rPr>
              <a:t>BIOCLIM</a:t>
            </a:r>
            <a:endParaRPr lang="es-MX" dirty="0">
              <a:latin typeface="Arial" panose="020B0604020202020204" pitchFamily="34" charset="0"/>
              <a:cs typeface="Arial" panose="020B0604020202020204" pitchFamily="34" charset="0"/>
            </a:endParaRPr>
          </a:p>
        </p:txBody>
      </p:sp>
      <p:pic>
        <p:nvPicPr>
          <p:cNvPr id="4" name="Imagen 3"/>
          <p:cNvPicPr/>
          <p:nvPr/>
        </p:nvPicPr>
        <p:blipFill>
          <a:blip r:embed="rId2">
            <a:extLst>
              <a:ext uri="{28A0092B-C50C-407E-A947-70E740481C1C}">
                <a14:useLocalDpi xmlns:a14="http://schemas.microsoft.com/office/drawing/2010/main"/>
              </a:ext>
            </a:extLst>
          </a:blip>
          <a:stretch>
            <a:fillRect/>
          </a:stretch>
        </p:blipFill>
        <p:spPr>
          <a:xfrm>
            <a:off x="6408000" y="1980000"/>
            <a:ext cx="4032000" cy="3600000"/>
          </a:xfrm>
          <a:prstGeom prst="rect">
            <a:avLst/>
          </a:prstGeom>
        </p:spPr>
      </p:pic>
      <p:pic>
        <p:nvPicPr>
          <p:cNvPr id="5" name="Imagen 4"/>
          <p:cNvPicPr/>
          <p:nvPr/>
        </p:nvPicPr>
        <p:blipFill>
          <a:blip r:embed="rId3" cstate="print">
            <a:extLst>
              <a:ext uri="{28A0092B-C50C-407E-A947-70E740481C1C}">
                <a14:useLocalDpi xmlns:a14="http://schemas.microsoft.com/office/drawing/2010/main" val="0"/>
              </a:ext>
            </a:extLst>
          </a:blip>
          <a:stretch>
            <a:fillRect/>
          </a:stretch>
        </p:blipFill>
        <p:spPr>
          <a:xfrm>
            <a:off x="900000" y="1980000"/>
            <a:ext cx="5040000" cy="3600000"/>
          </a:xfrm>
          <a:prstGeom prst="rect">
            <a:avLst/>
          </a:prstGeom>
        </p:spPr>
      </p:pic>
      <p:sp>
        <p:nvSpPr>
          <p:cNvPr id="6" name="Rectángulo 5"/>
          <p:cNvSpPr/>
          <p:nvPr/>
        </p:nvSpPr>
        <p:spPr>
          <a:xfrm>
            <a:off x="2241555" y="5624007"/>
            <a:ext cx="2316660" cy="338554"/>
          </a:xfrm>
          <a:prstGeom prst="rect">
            <a:avLst/>
          </a:prstGeom>
        </p:spPr>
        <p:txBody>
          <a:bodyPr wrap="none">
            <a:spAutoFit/>
          </a:bodyPr>
          <a:lstStyle/>
          <a:p>
            <a:r>
              <a:rPr lang="es-MX" sz="1600" dirty="0" smtClean="0">
                <a:latin typeface="Arial" panose="020B0604020202020204" pitchFamily="34" charset="0"/>
                <a:cs typeface="Arial" panose="020B0604020202020204" pitchFamily="34" charset="0"/>
              </a:rPr>
              <a:t>Modelo de Distribución </a:t>
            </a:r>
            <a:endParaRPr lang="es-MX" sz="1600" dirty="0">
              <a:latin typeface="Arial" panose="020B0604020202020204" pitchFamily="34" charset="0"/>
              <a:cs typeface="Arial" panose="020B0604020202020204" pitchFamily="34" charset="0"/>
            </a:endParaRPr>
          </a:p>
        </p:txBody>
      </p:sp>
      <p:sp>
        <p:nvSpPr>
          <p:cNvPr id="7" name="Rectángulo 6"/>
          <p:cNvSpPr/>
          <p:nvPr/>
        </p:nvSpPr>
        <p:spPr>
          <a:xfrm>
            <a:off x="7867366" y="5624007"/>
            <a:ext cx="1244251" cy="338554"/>
          </a:xfrm>
          <a:prstGeom prst="rect">
            <a:avLst/>
          </a:prstGeom>
        </p:spPr>
        <p:txBody>
          <a:bodyPr wrap="none">
            <a:spAutoFit/>
          </a:bodyPr>
          <a:lstStyle/>
          <a:p>
            <a:r>
              <a:rPr lang="es-MX" sz="1600" dirty="0" smtClean="0">
                <a:latin typeface="Arial" panose="020B0604020202020204" pitchFamily="34" charset="0"/>
                <a:cs typeface="Arial" panose="020B0604020202020204" pitchFamily="34" charset="0"/>
              </a:rPr>
              <a:t>Curva ROC</a:t>
            </a:r>
            <a:endParaRPr lang="es-MX" sz="1600" dirty="0">
              <a:latin typeface="Arial" panose="020B0604020202020204" pitchFamily="34" charset="0"/>
              <a:cs typeface="Arial" panose="020B0604020202020204" pitchFamily="34" charset="0"/>
            </a:endParaRPr>
          </a:p>
        </p:txBody>
      </p:sp>
      <p:sp>
        <p:nvSpPr>
          <p:cNvPr id="9" name="Título 2"/>
          <p:cNvSpPr>
            <a:spLocks noGrp="1"/>
          </p:cNvSpPr>
          <p:nvPr>
            <p:ph type="title"/>
          </p:nvPr>
        </p:nvSpPr>
        <p:spPr>
          <a:xfrm>
            <a:off x="1966516" y="626964"/>
            <a:ext cx="8244284" cy="679322"/>
          </a:xfrm>
        </p:spPr>
        <p:txBody>
          <a:bodyPr>
            <a:noAutofit/>
          </a:bodyPr>
          <a:lstStyle/>
          <a:p>
            <a:r>
              <a:rPr lang="es-MX" dirty="0" smtClean="0">
                <a:latin typeface="Arial" panose="020B0604020202020204" pitchFamily="34" charset="0"/>
                <a:cs typeface="Arial" panose="020B0604020202020204" pitchFamily="34" charset="0"/>
              </a:rPr>
              <a:t>Modelos</a:t>
            </a:r>
            <a:endParaRPr lang="es-MX" dirty="0">
              <a:latin typeface="Arial" panose="020B0604020202020204" pitchFamily="34" charset="0"/>
              <a:cs typeface="Arial" panose="020B0604020202020204" pitchFamily="34" charset="0"/>
            </a:endParaRPr>
          </a:p>
        </p:txBody>
      </p:sp>
      <p:sp>
        <p:nvSpPr>
          <p:cNvPr id="10" name="Botón de acción: Inicio 9">
            <a:hlinkClick r:id="rId4" action="ppaction://hlinksldjump" highlightClick="1"/>
          </p:cNvPr>
          <p:cNvSpPr/>
          <p:nvPr/>
        </p:nvSpPr>
        <p:spPr>
          <a:xfrm>
            <a:off x="11135360" y="6004560"/>
            <a:ext cx="1056640" cy="85344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426349863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1981200" y="1483262"/>
            <a:ext cx="8229600" cy="4242306"/>
          </a:xfrm>
        </p:spPr>
        <p:txBody>
          <a:bodyPr/>
          <a:lstStyle/>
          <a:p>
            <a:r>
              <a:rPr lang="es-MX" dirty="0" smtClean="0">
                <a:latin typeface="Arial" panose="020B0604020202020204" pitchFamily="34" charset="0"/>
                <a:cs typeface="Arial" panose="020B0604020202020204" pitchFamily="34" charset="0"/>
              </a:rPr>
              <a:t>Regresión Logística </a:t>
            </a:r>
            <a:endParaRPr lang="es-MX" dirty="0">
              <a:latin typeface="Arial" panose="020B0604020202020204" pitchFamily="34" charset="0"/>
              <a:cs typeface="Arial" panose="020B0604020202020204" pitchFamily="34" charset="0"/>
            </a:endParaRPr>
          </a:p>
        </p:txBody>
      </p:sp>
      <p:pic>
        <p:nvPicPr>
          <p:cNvPr id="4" name="Imagen 3"/>
          <p:cNvPicPr/>
          <p:nvPr/>
        </p:nvPicPr>
        <p:blipFill>
          <a:blip r:embed="rId2">
            <a:extLst>
              <a:ext uri="{28A0092B-C50C-407E-A947-70E740481C1C}">
                <a14:useLocalDpi xmlns:a14="http://schemas.microsoft.com/office/drawing/2010/main"/>
              </a:ext>
            </a:extLst>
          </a:blip>
          <a:stretch>
            <a:fillRect/>
          </a:stretch>
        </p:blipFill>
        <p:spPr>
          <a:xfrm>
            <a:off x="6408000" y="1980000"/>
            <a:ext cx="4032000" cy="3600000"/>
          </a:xfrm>
          <a:prstGeom prst="rect">
            <a:avLst/>
          </a:prstGeom>
        </p:spPr>
      </p:pic>
      <p:pic>
        <p:nvPicPr>
          <p:cNvPr id="5" name="Imagen 4"/>
          <p:cNvPicPr/>
          <p:nvPr/>
        </p:nvPicPr>
        <p:blipFill>
          <a:blip r:embed="rId3" cstate="print">
            <a:extLst>
              <a:ext uri="{28A0092B-C50C-407E-A947-70E740481C1C}">
                <a14:useLocalDpi xmlns:a14="http://schemas.microsoft.com/office/drawing/2010/main" val="0"/>
              </a:ext>
            </a:extLst>
          </a:blip>
          <a:stretch>
            <a:fillRect/>
          </a:stretch>
        </p:blipFill>
        <p:spPr>
          <a:xfrm>
            <a:off x="900000" y="1980000"/>
            <a:ext cx="5040000" cy="3600000"/>
          </a:xfrm>
          <a:prstGeom prst="rect">
            <a:avLst/>
          </a:prstGeom>
        </p:spPr>
      </p:pic>
      <p:sp>
        <p:nvSpPr>
          <p:cNvPr id="7" name="Título 2"/>
          <p:cNvSpPr>
            <a:spLocks noGrp="1"/>
          </p:cNvSpPr>
          <p:nvPr>
            <p:ph type="title"/>
          </p:nvPr>
        </p:nvSpPr>
        <p:spPr>
          <a:xfrm>
            <a:off x="1966516" y="626964"/>
            <a:ext cx="8244284" cy="679322"/>
          </a:xfrm>
        </p:spPr>
        <p:txBody>
          <a:bodyPr>
            <a:noAutofit/>
          </a:bodyPr>
          <a:lstStyle/>
          <a:p>
            <a:r>
              <a:rPr lang="es-MX" dirty="0" smtClean="0">
                <a:latin typeface="Arial" panose="020B0604020202020204" pitchFamily="34" charset="0"/>
                <a:cs typeface="Arial" panose="020B0604020202020204" pitchFamily="34" charset="0"/>
              </a:rPr>
              <a:t>Modelos</a:t>
            </a:r>
            <a:endParaRPr lang="es-MX" dirty="0">
              <a:latin typeface="Arial" panose="020B0604020202020204" pitchFamily="34" charset="0"/>
              <a:cs typeface="Arial" panose="020B0604020202020204" pitchFamily="34" charset="0"/>
            </a:endParaRPr>
          </a:p>
        </p:txBody>
      </p:sp>
      <p:sp>
        <p:nvSpPr>
          <p:cNvPr id="8" name="Rectángulo 7"/>
          <p:cNvSpPr/>
          <p:nvPr/>
        </p:nvSpPr>
        <p:spPr>
          <a:xfrm>
            <a:off x="2241555" y="5624007"/>
            <a:ext cx="2316660" cy="338554"/>
          </a:xfrm>
          <a:prstGeom prst="rect">
            <a:avLst/>
          </a:prstGeom>
        </p:spPr>
        <p:txBody>
          <a:bodyPr wrap="none">
            <a:spAutoFit/>
          </a:bodyPr>
          <a:lstStyle/>
          <a:p>
            <a:r>
              <a:rPr lang="es-MX" sz="1600" dirty="0" smtClean="0">
                <a:latin typeface="Arial" panose="020B0604020202020204" pitchFamily="34" charset="0"/>
                <a:cs typeface="Arial" panose="020B0604020202020204" pitchFamily="34" charset="0"/>
              </a:rPr>
              <a:t>Modelo de Distribución </a:t>
            </a:r>
            <a:endParaRPr lang="es-MX" sz="1600" dirty="0">
              <a:latin typeface="Arial" panose="020B0604020202020204" pitchFamily="34" charset="0"/>
              <a:cs typeface="Arial" panose="020B0604020202020204" pitchFamily="34" charset="0"/>
            </a:endParaRPr>
          </a:p>
        </p:txBody>
      </p:sp>
      <p:sp>
        <p:nvSpPr>
          <p:cNvPr id="9" name="Rectángulo 8"/>
          <p:cNvSpPr/>
          <p:nvPr/>
        </p:nvSpPr>
        <p:spPr>
          <a:xfrm>
            <a:off x="7867366" y="5624007"/>
            <a:ext cx="1244251" cy="338554"/>
          </a:xfrm>
          <a:prstGeom prst="rect">
            <a:avLst/>
          </a:prstGeom>
        </p:spPr>
        <p:txBody>
          <a:bodyPr wrap="none">
            <a:spAutoFit/>
          </a:bodyPr>
          <a:lstStyle/>
          <a:p>
            <a:r>
              <a:rPr lang="es-MX" sz="1600" dirty="0" smtClean="0">
                <a:latin typeface="Arial" panose="020B0604020202020204" pitchFamily="34" charset="0"/>
                <a:cs typeface="Arial" panose="020B0604020202020204" pitchFamily="34" charset="0"/>
              </a:rPr>
              <a:t>Curva ROC</a:t>
            </a:r>
            <a:endParaRPr lang="es-MX" sz="1600" dirty="0">
              <a:latin typeface="Arial" panose="020B0604020202020204" pitchFamily="34" charset="0"/>
              <a:cs typeface="Arial" panose="020B0604020202020204" pitchFamily="34" charset="0"/>
            </a:endParaRPr>
          </a:p>
        </p:txBody>
      </p:sp>
      <p:sp>
        <p:nvSpPr>
          <p:cNvPr id="10" name="Botón de acción: Inicio 9">
            <a:hlinkClick r:id="rId4" action="ppaction://hlinksldjump" highlightClick="1"/>
          </p:cNvPr>
          <p:cNvSpPr/>
          <p:nvPr/>
        </p:nvSpPr>
        <p:spPr>
          <a:xfrm>
            <a:off x="11135360" y="6004560"/>
            <a:ext cx="1056640" cy="85344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48558084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966516" y="626964"/>
            <a:ext cx="8510984" cy="714156"/>
          </a:xfrm>
        </p:spPr>
        <p:txBody>
          <a:bodyPr>
            <a:noAutofit/>
          </a:bodyPr>
          <a:lstStyle/>
          <a:p>
            <a:r>
              <a:rPr lang="es-MX" dirty="0" smtClean="0">
                <a:latin typeface="Arial" panose="020B0604020202020204" pitchFamily="34" charset="0"/>
                <a:cs typeface="Arial" panose="020B0604020202020204" pitchFamily="34" charset="0"/>
              </a:rPr>
              <a:t>Contribución de variables al modelo </a:t>
            </a:r>
            <a:endParaRPr lang="es-MX" dirty="0">
              <a:latin typeface="Arial" panose="020B0604020202020204" pitchFamily="34" charset="0"/>
              <a:cs typeface="Arial" panose="020B0604020202020204" pitchFamily="34" charset="0"/>
            </a:endParaRPr>
          </a:p>
        </p:txBody>
      </p:sp>
      <p:pic>
        <p:nvPicPr>
          <p:cNvPr id="4" name="Marcador de contenido 3"/>
          <p:cNvPicPr>
            <a:picLocks noGrp="1" noChangeAspect="1"/>
          </p:cNvPicPr>
          <p:nvPr>
            <p:ph idx="1"/>
          </p:nvPr>
        </p:nvPicPr>
        <p:blipFill>
          <a:blip r:embed="rId2"/>
          <a:stretch>
            <a:fillRect/>
          </a:stretch>
        </p:blipFill>
        <p:spPr>
          <a:xfrm>
            <a:off x="5335497" y="1899615"/>
            <a:ext cx="5237253" cy="4035089"/>
          </a:xfrm>
          <a:prstGeom prst="rect">
            <a:avLst/>
          </a:prstGeom>
        </p:spPr>
      </p:pic>
      <p:sp>
        <p:nvSpPr>
          <p:cNvPr id="5" name="Rectángulo 4"/>
          <p:cNvSpPr/>
          <p:nvPr/>
        </p:nvSpPr>
        <p:spPr>
          <a:xfrm>
            <a:off x="1154158" y="1899616"/>
            <a:ext cx="3055892" cy="1426031"/>
          </a:xfrm>
          <a:prstGeom prst="rect">
            <a:avLst/>
          </a:prstGeom>
        </p:spPr>
        <p:txBody>
          <a:bodyPr wrap="square">
            <a:spAutoFit/>
          </a:bodyPr>
          <a:lstStyle/>
          <a:p>
            <a:pPr>
              <a:spcAft>
                <a:spcPts val="800"/>
              </a:spcAft>
            </a:pPr>
            <a:r>
              <a:rPr lang="es-EC" sz="1600" dirty="0">
                <a:latin typeface="Arial" panose="020B0604020202020204" pitchFamily="34" charset="0"/>
                <a:ea typeface="Calibri" panose="020F0502020204030204" pitchFamily="34" charset="0"/>
                <a:cs typeface="Arial" panose="020B0604020202020204" pitchFamily="34" charset="0"/>
              </a:rPr>
              <a:t>En los 3 modelos la variable con mayor influencia en la distribución de la especie es de origen antrópico.</a:t>
            </a:r>
          </a:p>
          <a:p>
            <a:pPr marL="285750" indent="-285750">
              <a:spcAft>
                <a:spcPts val="800"/>
              </a:spcAft>
              <a:buFont typeface="Arial" panose="020B0604020202020204" pitchFamily="34" charset="0"/>
              <a:buChar char="•"/>
            </a:pPr>
            <a:endParaRPr lang="es-MX"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Botón de acción: Inicio 5">
            <a:hlinkClick r:id="rId3" action="ppaction://hlinksldjump" highlightClick="1"/>
          </p:cNvPr>
          <p:cNvSpPr/>
          <p:nvPr/>
        </p:nvSpPr>
        <p:spPr>
          <a:xfrm>
            <a:off x="11135360" y="6004560"/>
            <a:ext cx="1056640" cy="85344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77803893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MX" dirty="0" smtClean="0">
                <a:latin typeface="Arial" panose="020B0604020202020204" pitchFamily="34" charset="0"/>
                <a:cs typeface="Arial" panose="020B0604020202020204" pitchFamily="34" charset="0"/>
              </a:rPr>
              <a:t>Análisis gráfico de los modelos.</a:t>
            </a:r>
            <a:endParaRPr lang="es-MX" dirty="0">
              <a:latin typeface="Arial" panose="020B0604020202020204" pitchFamily="34" charset="0"/>
              <a:cs typeface="Arial" panose="020B0604020202020204" pitchFamily="34" charset="0"/>
            </a:endParaRPr>
          </a:p>
        </p:txBody>
      </p:sp>
      <p:sp>
        <p:nvSpPr>
          <p:cNvPr id="2" name="Marcador de contenido 1"/>
          <p:cNvSpPr>
            <a:spLocks noGrp="1"/>
          </p:cNvSpPr>
          <p:nvPr>
            <p:ph idx="1"/>
          </p:nvPr>
        </p:nvSpPr>
        <p:spPr>
          <a:xfrm>
            <a:off x="1966516" y="1883857"/>
            <a:ext cx="8229600" cy="4242306"/>
          </a:xfrm>
        </p:spPr>
        <p:txBody>
          <a:bodyPr/>
          <a:lstStyle/>
          <a:p>
            <a:r>
              <a:rPr lang="es-MX" dirty="0" smtClean="0">
                <a:latin typeface="Arial" panose="020B0604020202020204" pitchFamily="34" charset="0"/>
                <a:cs typeface="Arial" panose="020B0604020202020204" pitchFamily="34" charset="0"/>
              </a:rPr>
              <a:t>Maxent</a:t>
            </a:r>
            <a:endParaRPr lang="es-MX" dirty="0">
              <a:latin typeface="Arial" panose="020B0604020202020204" pitchFamily="34" charset="0"/>
              <a:cs typeface="Arial" panose="020B0604020202020204" pitchFamily="34" charset="0"/>
            </a:endParaRPr>
          </a:p>
        </p:txBody>
      </p:sp>
      <p:pic>
        <p:nvPicPr>
          <p:cNvPr id="4" name="Imagen 3"/>
          <p:cNvPicPr/>
          <p:nvPr/>
        </p:nvPicPr>
        <p:blipFill>
          <a:blip r:embed="rId2">
            <a:extLst>
              <a:ext uri="{28A0092B-C50C-407E-A947-70E740481C1C}">
                <a14:useLocalDpi xmlns:a14="http://schemas.microsoft.com/office/drawing/2010/main"/>
              </a:ext>
            </a:extLst>
          </a:blip>
          <a:stretch>
            <a:fillRect/>
          </a:stretch>
        </p:blipFill>
        <p:spPr>
          <a:xfrm>
            <a:off x="900000" y="2340000"/>
            <a:ext cx="5040000" cy="3600000"/>
          </a:xfrm>
          <a:prstGeom prst="rect">
            <a:avLst/>
          </a:prstGeom>
          <a:ln>
            <a:solidFill>
              <a:schemeClr val="tx1"/>
            </a:solidFill>
          </a:ln>
        </p:spPr>
      </p:pic>
      <p:pic>
        <p:nvPicPr>
          <p:cNvPr id="5" name="Imagen 4"/>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314519" y="3095974"/>
            <a:ext cx="4953038" cy="1552225"/>
          </a:xfrm>
          <a:prstGeom prst="rect">
            <a:avLst/>
          </a:prstGeom>
        </p:spPr>
      </p:pic>
      <p:sp>
        <p:nvSpPr>
          <p:cNvPr id="6" name="Rectángulo 5"/>
          <p:cNvSpPr/>
          <p:nvPr/>
        </p:nvSpPr>
        <p:spPr>
          <a:xfrm>
            <a:off x="6265749" y="4783442"/>
            <a:ext cx="3618412" cy="1077218"/>
          </a:xfrm>
          <a:prstGeom prst="rect">
            <a:avLst/>
          </a:prstGeom>
        </p:spPr>
        <p:txBody>
          <a:bodyPr wrap="square">
            <a:spAutoFit/>
          </a:bodyPr>
          <a:lstStyle/>
          <a:p>
            <a:r>
              <a:rPr lang="es-EC" sz="1600" dirty="0">
                <a:latin typeface="Arial" panose="020B0604020202020204" pitchFamily="34" charset="0"/>
                <a:ea typeface="Calibri" panose="020F0502020204030204" pitchFamily="34" charset="0"/>
                <a:cs typeface="Arial" panose="020B0604020202020204" pitchFamily="34" charset="0"/>
              </a:rPr>
              <a:t>Se puede apreciar de forma más clara como la variable distancias a infraestructura antrópica influye sobre el resultado final</a:t>
            </a:r>
            <a:endParaRPr lang="es-MX" sz="1600" dirty="0">
              <a:latin typeface="Arial" panose="020B0604020202020204" pitchFamily="34" charset="0"/>
              <a:cs typeface="Arial" panose="020B0604020202020204" pitchFamily="34" charset="0"/>
            </a:endParaRPr>
          </a:p>
        </p:txBody>
      </p:sp>
      <p:sp>
        <p:nvSpPr>
          <p:cNvPr id="10" name="Rectángulo 9"/>
          <p:cNvSpPr/>
          <p:nvPr/>
        </p:nvSpPr>
        <p:spPr>
          <a:xfrm>
            <a:off x="6314519" y="2313054"/>
            <a:ext cx="3618412" cy="584775"/>
          </a:xfrm>
          <a:prstGeom prst="rect">
            <a:avLst/>
          </a:prstGeom>
        </p:spPr>
        <p:txBody>
          <a:bodyPr wrap="square">
            <a:spAutoFit/>
          </a:bodyPr>
          <a:lstStyle/>
          <a:p>
            <a:r>
              <a:rPr lang="es-EC" sz="1600" dirty="0">
                <a:latin typeface="Arial" panose="020B0604020202020204" pitchFamily="34" charset="0"/>
                <a:ea typeface="Calibri" panose="020F0502020204030204" pitchFamily="34" charset="0"/>
                <a:cs typeface="Arial" panose="020B0604020202020204" pitchFamily="34" charset="0"/>
              </a:rPr>
              <a:t>Poco ajuste en la parte </a:t>
            </a:r>
            <a:r>
              <a:rPr lang="es-EC" sz="1600" dirty="0" err="1">
                <a:latin typeface="Arial" panose="020B0604020202020204" pitchFamily="34" charset="0"/>
                <a:ea typeface="Calibri" panose="020F0502020204030204" pitchFamily="34" charset="0"/>
                <a:cs typeface="Arial" panose="020B0604020202020204" pitchFamily="34" charset="0"/>
              </a:rPr>
              <a:t>Nor</a:t>
            </a:r>
            <a:r>
              <a:rPr lang="es-EC" sz="1600" dirty="0">
                <a:latin typeface="Arial" panose="020B0604020202020204" pitchFamily="34" charset="0"/>
                <a:ea typeface="Calibri" panose="020F0502020204030204" pitchFamily="34" charset="0"/>
                <a:cs typeface="Arial" panose="020B0604020202020204" pitchFamily="34" charset="0"/>
              </a:rPr>
              <a:t>-oeste con respecto a los puntos de prueba</a:t>
            </a:r>
            <a:endParaRPr lang="es-MX" sz="1600" dirty="0">
              <a:latin typeface="Arial" panose="020B0604020202020204" pitchFamily="34" charset="0"/>
              <a:cs typeface="Arial" panose="020B0604020202020204" pitchFamily="34" charset="0"/>
            </a:endParaRPr>
          </a:p>
        </p:txBody>
      </p:sp>
      <p:sp>
        <p:nvSpPr>
          <p:cNvPr id="8" name="Botón de acción: Inicio 7">
            <a:hlinkClick r:id="rId5" action="ppaction://hlinksldjump" highlightClick="1"/>
          </p:cNvPr>
          <p:cNvSpPr/>
          <p:nvPr/>
        </p:nvSpPr>
        <p:spPr>
          <a:xfrm>
            <a:off x="11135360" y="6004560"/>
            <a:ext cx="1056640" cy="85344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12345409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MX" dirty="0" smtClean="0">
                <a:latin typeface="Arial" panose="020B0604020202020204" pitchFamily="34" charset="0"/>
                <a:cs typeface="Arial" panose="020B0604020202020204" pitchFamily="34" charset="0"/>
              </a:rPr>
              <a:t>Análisis gráfico de los modelos</a:t>
            </a:r>
            <a:endParaRPr lang="es-MX" dirty="0">
              <a:latin typeface="Arial" panose="020B0604020202020204" pitchFamily="34" charset="0"/>
              <a:cs typeface="Arial" panose="020B0604020202020204" pitchFamily="34" charset="0"/>
            </a:endParaRPr>
          </a:p>
        </p:txBody>
      </p:sp>
      <p:sp>
        <p:nvSpPr>
          <p:cNvPr id="2" name="Marcador de contenido 1"/>
          <p:cNvSpPr>
            <a:spLocks noGrp="1"/>
          </p:cNvSpPr>
          <p:nvPr>
            <p:ph idx="1"/>
          </p:nvPr>
        </p:nvSpPr>
        <p:spPr/>
        <p:txBody>
          <a:bodyPr/>
          <a:lstStyle/>
          <a:p>
            <a:r>
              <a:rPr lang="es-MX" dirty="0" smtClean="0">
                <a:latin typeface="Arial" panose="020B0604020202020204" pitchFamily="34" charset="0"/>
                <a:cs typeface="Arial" panose="020B0604020202020204" pitchFamily="34" charset="0"/>
              </a:rPr>
              <a:t>MARS</a:t>
            </a:r>
            <a:endParaRPr lang="es-MX" dirty="0">
              <a:latin typeface="Arial" panose="020B0604020202020204" pitchFamily="34" charset="0"/>
              <a:cs typeface="Arial" panose="020B0604020202020204" pitchFamily="34" charset="0"/>
            </a:endParaRPr>
          </a:p>
        </p:txBody>
      </p:sp>
      <p:pic>
        <p:nvPicPr>
          <p:cNvPr id="4" name="Imagen 3"/>
          <p:cNvPicPr/>
          <p:nvPr/>
        </p:nvPicPr>
        <p:blipFill>
          <a:blip r:embed="rId2">
            <a:extLst>
              <a:ext uri="{28A0092B-C50C-407E-A947-70E740481C1C}">
                <a14:useLocalDpi xmlns:a14="http://schemas.microsoft.com/office/drawing/2010/main"/>
              </a:ext>
            </a:extLst>
          </a:blip>
          <a:stretch>
            <a:fillRect/>
          </a:stretch>
        </p:blipFill>
        <p:spPr>
          <a:xfrm>
            <a:off x="900000" y="2340000"/>
            <a:ext cx="5040000" cy="3600000"/>
          </a:xfrm>
          <a:prstGeom prst="rect">
            <a:avLst/>
          </a:prstGeom>
          <a:ln>
            <a:solidFill>
              <a:schemeClr val="tx1"/>
            </a:solidFill>
          </a:ln>
        </p:spPr>
      </p:pic>
      <p:sp>
        <p:nvSpPr>
          <p:cNvPr id="5" name="Rectángulo 4"/>
          <p:cNvSpPr/>
          <p:nvPr/>
        </p:nvSpPr>
        <p:spPr>
          <a:xfrm>
            <a:off x="7335172" y="2327023"/>
            <a:ext cx="3618412" cy="584775"/>
          </a:xfrm>
          <a:prstGeom prst="rect">
            <a:avLst/>
          </a:prstGeom>
        </p:spPr>
        <p:txBody>
          <a:bodyPr wrap="square">
            <a:spAutoFit/>
          </a:bodyPr>
          <a:lstStyle/>
          <a:p>
            <a:r>
              <a:rPr lang="es-EC" sz="1600" dirty="0">
                <a:latin typeface="Arial" panose="020B0604020202020204" pitchFamily="34" charset="0"/>
                <a:ea typeface="Calibri" panose="020F0502020204030204" pitchFamily="34" charset="0"/>
                <a:cs typeface="Arial" panose="020B0604020202020204" pitchFamily="34" charset="0"/>
              </a:rPr>
              <a:t>Existe un buen ajuste con respecto a los puntos de prueba</a:t>
            </a:r>
            <a:endParaRPr lang="es-MX" sz="1600" dirty="0">
              <a:latin typeface="Arial" panose="020B0604020202020204" pitchFamily="34" charset="0"/>
              <a:cs typeface="Arial" panose="020B0604020202020204" pitchFamily="34" charset="0"/>
            </a:endParaRPr>
          </a:p>
        </p:txBody>
      </p:sp>
      <p:sp>
        <p:nvSpPr>
          <p:cNvPr id="6" name="Botón de acción: Inicio 5">
            <a:hlinkClick r:id="rId3" action="ppaction://hlinksldjump" highlightClick="1"/>
          </p:cNvPr>
          <p:cNvSpPr/>
          <p:nvPr/>
        </p:nvSpPr>
        <p:spPr>
          <a:xfrm>
            <a:off x="11135360" y="6004560"/>
            <a:ext cx="1056640" cy="85344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7" name="Imagen 6"/>
          <p:cNvPicPr/>
          <p:nvPr/>
        </p:nvPicPr>
        <p:blipFill rotWithShape="1">
          <a:blip r:embed="rId4" cstate="print">
            <a:extLst>
              <a:ext uri="{28A0092B-C50C-407E-A947-70E740481C1C}">
                <a14:useLocalDpi xmlns:a14="http://schemas.microsoft.com/office/drawing/2010/main"/>
              </a:ext>
            </a:extLst>
          </a:blip>
          <a:srcRect/>
          <a:stretch/>
        </p:blipFill>
        <p:spPr bwMode="auto">
          <a:xfrm>
            <a:off x="6602412" y="3064197"/>
            <a:ext cx="4126548" cy="2875803"/>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0930198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MX" dirty="0" smtClean="0">
                <a:latin typeface="Arial" panose="020B0604020202020204" pitchFamily="34" charset="0"/>
                <a:cs typeface="Arial" panose="020B0604020202020204" pitchFamily="34" charset="0"/>
              </a:rPr>
              <a:t>Análisis gráfico de los modelos</a:t>
            </a:r>
            <a:endParaRPr lang="es-MX" dirty="0">
              <a:latin typeface="Arial" panose="020B0604020202020204" pitchFamily="34" charset="0"/>
              <a:cs typeface="Arial" panose="020B0604020202020204" pitchFamily="34" charset="0"/>
            </a:endParaRPr>
          </a:p>
        </p:txBody>
      </p:sp>
      <p:sp>
        <p:nvSpPr>
          <p:cNvPr id="2" name="Marcador de contenido 1"/>
          <p:cNvSpPr>
            <a:spLocks noGrp="1"/>
          </p:cNvSpPr>
          <p:nvPr>
            <p:ph idx="1"/>
          </p:nvPr>
        </p:nvSpPr>
        <p:spPr/>
        <p:txBody>
          <a:bodyPr/>
          <a:lstStyle/>
          <a:p>
            <a:r>
              <a:rPr lang="es-MX" dirty="0" smtClean="0">
                <a:latin typeface="Arial" panose="020B0604020202020204" pitchFamily="34" charset="0"/>
                <a:cs typeface="Arial" panose="020B0604020202020204" pitchFamily="34" charset="0"/>
              </a:rPr>
              <a:t>BIOCLIM</a:t>
            </a:r>
            <a:endParaRPr lang="es-MX" dirty="0">
              <a:latin typeface="Arial" panose="020B0604020202020204" pitchFamily="34" charset="0"/>
              <a:cs typeface="Arial" panose="020B0604020202020204" pitchFamily="34" charset="0"/>
            </a:endParaRPr>
          </a:p>
        </p:txBody>
      </p:sp>
      <p:pic>
        <p:nvPicPr>
          <p:cNvPr id="5" name="Imagen 4"/>
          <p:cNvPicPr/>
          <p:nvPr/>
        </p:nvPicPr>
        <p:blipFill>
          <a:blip r:embed="rId2">
            <a:extLst>
              <a:ext uri="{28A0092B-C50C-407E-A947-70E740481C1C}">
                <a14:useLocalDpi xmlns:a14="http://schemas.microsoft.com/office/drawing/2010/main"/>
              </a:ext>
            </a:extLst>
          </a:blip>
          <a:stretch>
            <a:fillRect/>
          </a:stretch>
        </p:blipFill>
        <p:spPr>
          <a:xfrm>
            <a:off x="900000" y="2340000"/>
            <a:ext cx="5040000" cy="3600000"/>
          </a:xfrm>
          <a:prstGeom prst="rect">
            <a:avLst/>
          </a:prstGeom>
          <a:ln>
            <a:solidFill>
              <a:schemeClr val="tx1"/>
            </a:solidFill>
          </a:ln>
        </p:spPr>
      </p:pic>
      <p:sp>
        <p:nvSpPr>
          <p:cNvPr id="6" name="Rectángulo 5"/>
          <p:cNvSpPr/>
          <p:nvPr/>
        </p:nvSpPr>
        <p:spPr>
          <a:xfrm>
            <a:off x="6446746" y="2432709"/>
            <a:ext cx="3618412" cy="646331"/>
          </a:xfrm>
          <a:prstGeom prst="rect">
            <a:avLst/>
          </a:prstGeom>
        </p:spPr>
        <p:txBody>
          <a:bodyPr wrap="square">
            <a:spAutoFit/>
          </a:bodyPr>
          <a:lstStyle/>
          <a:p>
            <a:r>
              <a:rPr lang="es-EC" dirty="0">
                <a:latin typeface="Arial" panose="020B0604020202020204" pitchFamily="34" charset="0"/>
                <a:ea typeface="Calibri" panose="020F0502020204030204" pitchFamily="34" charset="0"/>
                <a:cs typeface="Arial" panose="020B0604020202020204" pitchFamily="34" charset="0"/>
              </a:rPr>
              <a:t>Poco ajuste con respecto a los puntos de prueba</a:t>
            </a:r>
            <a:endParaRPr lang="es-MX" dirty="0">
              <a:latin typeface="Arial" panose="020B0604020202020204" pitchFamily="34" charset="0"/>
              <a:cs typeface="Arial" panose="020B0604020202020204" pitchFamily="34" charset="0"/>
            </a:endParaRPr>
          </a:p>
        </p:txBody>
      </p:sp>
      <p:sp>
        <p:nvSpPr>
          <p:cNvPr id="7" name="Botón de acción: Inicio 6">
            <a:hlinkClick r:id="rId3" action="ppaction://hlinksldjump" highlightClick="1"/>
          </p:cNvPr>
          <p:cNvSpPr/>
          <p:nvPr/>
        </p:nvSpPr>
        <p:spPr>
          <a:xfrm>
            <a:off x="11135360" y="6004560"/>
            <a:ext cx="1056640" cy="85344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48418218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MX" dirty="0" smtClean="0">
                <a:latin typeface="Arial" panose="020B0604020202020204" pitchFamily="34" charset="0"/>
                <a:cs typeface="Arial" panose="020B0604020202020204" pitchFamily="34" charset="0"/>
              </a:rPr>
              <a:t>Análisis gráfico de los modelos </a:t>
            </a:r>
            <a:endParaRPr lang="es-MX" dirty="0">
              <a:latin typeface="Arial" panose="020B0604020202020204" pitchFamily="34" charset="0"/>
              <a:cs typeface="Arial" panose="020B0604020202020204" pitchFamily="34" charset="0"/>
            </a:endParaRPr>
          </a:p>
        </p:txBody>
      </p:sp>
      <p:sp>
        <p:nvSpPr>
          <p:cNvPr id="2" name="Marcador de contenido 1"/>
          <p:cNvSpPr>
            <a:spLocks noGrp="1"/>
          </p:cNvSpPr>
          <p:nvPr>
            <p:ph idx="1"/>
          </p:nvPr>
        </p:nvSpPr>
        <p:spPr/>
        <p:txBody>
          <a:bodyPr/>
          <a:lstStyle/>
          <a:p>
            <a:r>
              <a:rPr lang="es-MX" dirty="0" smtClean="0">
                <a:latin typeface="Arial" panose="020B0604020202020204" pitchFamily="34" charset="0"/>
                <a:cs typeface="Arial" panose="020B0604020202020204" pitchFamily="34" charset="0"/>
              </a:rPr>
              <a:t>Regresión Logística </a:t>
            </a:r>
            <a:endParaRPr lang="es-MX" dirty="0">
              <a:latin typeface="Arial" panose="020B0604020202020204" pitchFamily="34" charset="0"/>
              <a:cs typeface="Arial" panose="020B0604020202020204" pitchFamily="34" charset="0"/>
            </a:endParaRPr>
          </a:p>
        </p:txBody>
      </p:sp>
      <p:pic>
        <p:nvPicPr>
          <p:cNvPr id="4" name="Imagen 3"/>
          <p:cNvPicPr/>
          <p:nvPr/>
        </p:nvPicPr>
        <p:blipFill>
          <a:blip r:embed="rId2">
            <a:extLst>
              <a:ext uri="{28A0092B-C50C-407E-A947-70E740481C1C}">
                <a14:useLocalDpi xmlns:a14="http://schemas.microsoft.com/office/drawing/2010/main"/>
              </a:ext>
            </a:extLst>
          </a:blip>
          <a:stretch>
            <a:fillRect/>
          </a:stretch>
        </p:blipFill>
        <p:spPr>
          <a:xfrm>
            <a:off x="900000" y="2340000"/>
            <a:ext cx="5040000" cy="3600000"/>
          </a:xfrm>
          <a:prstGeom prst="rect">
            <a:avLst/>
          </a:prstGeom>
          <a:ln>
            <a:solidFill>
              <a:schemeClr val="tx1"/>
            </a:solidFill>
          </a:ln>
        </p:spPr>
      </p:pic>
      <p:sp>
        <p:nvSpPr>
          <p:cNvPr id="5" name="Rectángulo 4"/>
          <p:cNvSpPr/>
          <p:nvPr/>
        </p:nvSpPr>
        <p:spPr>
          <a:xfrm>
            <a:off x="6446746" y="2432709"/>
            <a:ext cx="3618412" cy="584775"/>
          </a:xfrm>
          <a:prstGeom prst="rect">
            <a:avLst/>
          </a:prstGeom>
        </p:spPr>
        <p:txBody>
          <a:bodyPr wrap="square">
            <a:spAutoFit/>
          </a:bodyPr>
          <a:lstStyle/>
          <a:p>
            <a:r>
              <a:rPr lang="es-EC" sz="1600" dirty="0">
                <a:latin typeface="Arial" panose="020B0604020202020204" pitchFamily="34" charset="0"/>
                <a:ea typeface="Calibri" panose="020F0502020204030204" pitchFamily="34" charset="0"/>
                <a:cs typeface="Arial" panose="020B0604020202020204" pitchFamily="34" charset="0"/>
              </a:rPr>
              <a:t>Existe un buen ajuste con respecto a los puntos de prueba</a:t>
            </a:r>
            <a:endParaRPr lang="es-MX" sz="1600" dirty="0">
              <a:latin typeface="Arial" panose="020B0604020202020204" pitchFamily="34" charset="0"/>
              <a:cs typeface="Arial" panose="020B0604020202020204" pitchFamily="34" charset="0"/>
            </a:endParaRPr>
          </a:p>
        </p:txBody>
      </p:sp>
      <p:sp>
        <p:nvSpPr>
          <p:cNvPr id="6" name="Botón de acción: Inicio 5">
            <a:hlinkClick r:id="rId3" action="ppaction://hlinksldjump" highlightClick="1"/>
          </p:cNvPr>
          <p:cNvSpPr/>
          <p:nvPr/>
        </p:nvSpPr>
        <p:spPr>
          <a:xfrm>
            <a:off x="11135360" y="6004560"/>
            <a:ext cx="1056640" cy="85344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7" name="Imagen 6"/>
          <p:cNvPicPr/>
          <p:nvPr/>
        </p:nvPicPr>
        <p:blipFill>
          <a:blip r:embed="rId4">
            <a:extLst>
              <a:ext uri="{28A0092B-C50C-407E-A947-70E740481C1C}">
                <a14:useLocalDpi xmlns:a14="http://schemas.microsoft.com/office/drawing/2010/main"/>
              </a:ext>
            </a:extLst>
          </a:blip>
          <a:stretch>
            <a:fillRect/>
          </a:stretch>
        </p:blipFill>
        <p:spPr>
          <a:xfrm>
            <a:off x="6443826" y="3470074"/>
            <a:ext cx="4823731" cy="1538805"/>
          </a:xfrm>
          <a:prstGeom prst="rect">
            <a:avLst/>
          </a:prstGeom>
          <a:ln>
            <a:solidFill>
              <a:schemeClr val="tx1"/>
            </a:solidFill>
          </a:ln>
        </p:spPr>
      </p:pic>
    </p:spTree>
    <p:extLst>
      <p:ext uri="{BB962C8B-B14F-4D97-AF65-F5344CB8AC3E}">
        <p14:creationId xmlns:p14="http://schemas.microsoft.com/office/powerpoint/2010/main" val="190387828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2864515" y="2629989"/>
            <a:ext cx="6619119" cy="970450"/>
          </a:xfrm>
        </p:spPr>
        <p:txBody>
          <a:bodyPr>
            <a:noAutofit/>
          </a:bodyPr>
          <a:lstStyle/>
          <a:p>
            <a:r>
              <a:rPr lang="es-MX" dirty="0" smtClean="0">
                <a:latin typeface="Arial" panose="020B0604020202020204" pitchFamily="34" charset="0"/>
                <a:cs typeface="Arial" panose="020B0604020202020204" pitchFamily="34" charset="0"/>
              </a:rPr>
              <a:t>Conclusiones y recomendaciones </a:t>
            </a:r>
            <a:endParaRPr lang="es-MX"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418809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MX" dirty="0" smtClean="0">
                <a:latin typeface="Arial" panose="020B0604020202020204" pitchFamily="34" charset="0"/>
                <a:cs typeface="Arial" panose="020B0604020202020204" pitchFamily="34" charset="0"/>
              </a:rPr>
              <a:t>Conclusiones </a:t>
            </a:r>
            <a:endParaRPr lang="es-MX" dirty="0">
              <a:latin typeface="Arial" panose="020B0604020202020204" pitchFamily="34" charset="0"/>
              <a:cs typeface="Arial" panose="020B0604020202020204" pitchFamily="34" charset="0"/>
            </a:endParaRPr>
          </a:p>
        </p:txBody>
      </p:sp>
      <p:sp>
        <p:nvSpPr>
          <p:cNvPr id="7" name="Botón de acción: Inicio 6">
            <a:hlinkClick r:id="rId2" action="ppaction://hlinksldjump" highlightClick="1"/>
          </p:cNvPr>
          <p:cNvSpPr/>
          <p:nvPr/>
        </p:nvSpPr>
        <p:spPr>
          <a:xfrm>
            <a:off x="11135360" y="6004560"/>
            <a:ext cx="1056640" cy="85344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Rectángulo 1"/>
          <p:cNvSpPr/>
          <p:nvPr/>
        </p:nvSpPr>
        <p:spPr>
          <a:xfrm>
            <a:off x="781597" y="1701970"/>
            <a:ext cx="10485959" cy="830997"/>
          </a:xfrm>
          <a:prstGeom prst="rect">
            <a:avLst/>
          </a:prstGeom>
        </p:spPr>
        <p:txBody>
          <a:bodyPr wrap="square">
            <a:spAutoFit/>
          </a:bodyPr>
          <a:lstStyle/>
          <a:p>
            <a:pPr lvl="0" algn="just"/>
            <a:r>
              <a:rPr lang="es-EC" sz="1600" dirty="0">
                <a:latin typeface="Arial" panose="020B0604020202020204" pitchFamily="34" charset="0"/>
                <a:cs typeface="Arial" panose="020B0604020202020204" pitchFamily="34" charset="0"/>
              </a:rPr>
              <a:t>El modelo con mejor rendimiento predictivo es MARS </a:t>
            </a:r>
            <a:r>
              <a:rPr lang="es-EC" sz="1600" dirty="0" smtClean="0">
                <a:latin typeface="Arial" panose="020B0604020202020204" pitchFamily="34" charset="0"/>
                <a:cs typeface="Arial" panose="020B0604020202020204" pitchFamily="34" charset="0"/>
                <a:sym typeface="Wingdings" panose="05000000000000000000" pitchFamily="2" charset="2"/>
              </a:rPr>
              <a:t> </a:t>
            </a:r>
            <a:r>
              <a:rPr lang="es-EC" sz="1600" dirty="0" smtClean="0">
                <a:latin typeface="Arial" panose="020B0604020202020204" pitchFamily="34" charset="0"/>
                <a:cs typeface="Arial" panose="020B0604020202020204" pitchFamily="34" charset="0"/>
              </a:rPr>
              <a:t>en </a:t>
            </a:r>
            <a:r>
              <a:rPr lang="es-EC" sz="1600" dirty="0">
                <a:latin typeface="Arial" panose="020B0604020202020204" pitchFamily="34" charset="0"/>
                <a:cs typeface="Arial" panose="020B0604020202020204" pitchFamily="34" charset="0"/>
              </a:rPr>
              <a:t>el análisis gráfico este modelo sintetiza mejor las zonas de alta probabilidad de encontrar la especie permitiendo diferenciar áreas dentro de </a:t>
            </a:r>
            <a:r>
              <a:rPr lang="es-EC" sz="1600" dirty="0" smtClean="0">
                <a:latin typeface="Arial" panose="020B0604020202020204" pitchFamily="34" charset="0"/>
                <a:cs typeface="Arial" panose="020B0604020202020204" pitchFamily="34" charset="0"/>
              </a:rPr>
              <a:t>éstas. </a:t>
            </a:r>
            <a:r>
              <a:rPr lang="es-EC" sz="1600" dirty="0">
                <a:latin typeface="Arial" panose="020B0604020202020204" pitchFamily="34" charset="0"/>
                <a:cs typeface="Arial" panose="020B0604020202020204" pitchFamily="34" charset="0"/>
              </a:rPr>
              <a:t>En la práctica estas áreas pueden representar una mejor sectorización de la especie, optimizando así esfuerzos y recursos. </a:t>
            </a:r>
            <a:endParaRPr lang="es-MX" sz="1600" dirty="0">
              <a:latin typeface="Arial" panose="020B0604020202020204" pitchFamily="34" charset="0"/>
              <a:cs typeface="Arial" panose="020B0604020202020204" pitchFamily="34" charset="0"/>
            </a:endParaRPr>
          </a:p>
        </p:txBody>
      </p:sp>
      <p:sp>
        <p:nvSpPr>
          <p:cNvPr id="8" name="Rectángulo 7"/>
          <p:cNvSpPr/>
          <p:nvPr/>
        </p:nvSpPr>
        <p:spPr>
          <a:xfrm>
            <a:off x="781597" y="2654127"/>
            <a:ext cx="10353763" cy="1077218"/>
          </a:xfrm>
          <a:prstGeom prst="rect">
            <a:avLst/>
          </a:prstGeom>
        </p:spPr>
        <p:txBody>
          <a:bodyPr wrap="square">
            <a:spAutoFit/>
          </a:bodyPr>
          <a:lstStyle/>
          <a:p>
            <a:pPr lvl="0" algn="just"/>
            <a:r>
              <a:rPr lang="es-EC" sz="1600" dirty="0">
                <a:latin typeface="Arial" panose="020B0604020202020204" pitchFamily="34" charset="0"/>
                <a:cs typeface="Arial" panose="020B0604020202020204" pitchFamily="34" charset="0"/>
              </a:rPr>
              <a:t>Las zonas con mayor probabilidad de presencia de la especie invasora </a:t>
            </a:r>
            <a:r>
              <a:rPr lang="es-EC" sz="1600" i="1" dirty="0">
                <a:latin typeface="Arial" panose="020B0604020202020204" pitchFamily="34" charset="0"/>
                <a:cs typeface="Arial" panose="020B0604020202020204" pitchFamily="34" charset="0"/>
              </a:rPr>
              <a:t>P. versicolor</a:t>
            </a:r>
            <a:r>
              <a:rPr lang="es-EC" sz="1600" dirty="0">
                <a:latin typeface="Arial" panose="020B0604020202020204" pitchFamily="34" charset="0"/>
                <a:cs typeface="Arial" panose="020B0604020202020204" pitchFamily="34" charset="0"/>
              </a:rPr>
              <a:t> cubre de manera general un área de 285 </a:t>
            </a:r>
            <a:r>
              <a:rPr lang="es-EC" sz="1600" dirty="0" smtClean="0">
                <a:latin typeface="Arial" panose="020B0604020202020204" pitchFamily="34" charset="0"/>
                <a:cs typeface="Arial" panose="020B0604020202020204" pitchFamily="34" charset="0"/>
              </a:rPr>
              <a:t>Km</a:t>
            </a:r>
            <a:r>
              <a:rPr lang="es-EC" sz="1600" baseline="30000" dirty="0" smtClean="0">
                <a:latin typeface="Arial" panose="020B0604020202020204" pitchFamily="34" charset="0"/>
                <a:cs typeface="Arial" panose="020B0604020202020204" pitchFamily="34" charset="0"/>
              </a:rPr>
              <a:t>2</a:t>
            </a:r>
            <a:r>
              <a:rPr lang="es-EC" sz="1600" dirty="0">
                <a:latin typeface="Arial" panose="020B0604020202020204" pitchFamily="34" charset="0"/>
                <a:cs typeface="Arial" panose="020B0604020202020204" pitchFamily="34" charset="0"/>
              </a:rPr>
              <a:t> </a:t>
            </a:r>
            <a:r>
              <a:rPr lang="es-EC" sz="1600" dirty="0" smtClean="0">
                <a:latin typeface="Arial" panose="020B0604020202020204" pitchFamily="34" charset="0"/>
                <a:cs typeface="Arial" panose="020B0604020202020204" pitchFamily="34" charset="0"/>
                <a:sym typeface="Wingdings" panose="05000000000000000000" pitchFamily="2" charset="2"/>
              </a:rPr>
              <a:t> </a:t>
            </a:r>
            <a:r>
              <a:rPr lang="es-EC" sz="1600" dirty="0" smtClean="0">
                <a:latin typeface="Arial" panose="020B0604020202020204" pitchFamily="34" charset="0"/>
                <a:cs typeface="Arial" panose="020B0604020202020204" pitchFamily="34" charset="0"/>
              </a:rPr>
              <a:t>Puerto </a:t>
            </a:r>
            <a:r>
              <a:rPr lang="es-EC" sz="1600" dirty="0">
                <a:latin typeface="Arial" panose="020B0604020202020204" pitchFamily="34" charset="0"/>
                <a:cs typeface="Arial" panose="020B0604020202020204" pitchFamily="34" charset="0"/>
              </a:rPr>
              <a:t>Ayora, Bellavista y Santa </a:t>
            </a:r>
            <a:r>
              <a:rPr lang="es-EC" sz="1600" dirty="0" smtClean="0">
                <a:latin typeface="Arial" panose="020B0604020202020204" pitchFamily="34" charset="0"/>
                <a:cs typeface="Arial" panose="020B0604020202020204" pitchFamily="34" charset="0"/>
              </a:rPr>
              <a:t>Rosa </a:t>
            </a:r>
            <a:r>
              <a:rPr lang="es-EC" sz="1600" dirty="0" smtClean="0">
                <a:latin typeface="Arial" panose="020B0604020202020204" pitchFamily="34" charset="0"/>
                <a:cs typeface="Arial" panose="020B0604020202020204" pitchFamily="34" charset="0"/>
                <a:sym typeface="Wingdings" panose="05000000000000000000" pitchFamily="2" charset="2"/>
              </a:rPr>
              <a:t> </a:t>
            </a:r>
            <a:r>
              <a:rPr lang="es-EC" sz="1600" dirty="0" smtClean="0">
                <a:latin typeface="Arial" panose="020B0604020202020204" pitchFamily="34" charset="0"/>
                <a:cs typeface="Arial" panose="020B0604020202020204" pitchFamily="34" charset="0"/>
              </a:rPr>
              <a:t>todas </a:t>
            </a:r>
            <a:r>
              <a:rPr lang="es-EC" sz="1600" dirty="0">
                <a:latin typeface="Arial" panose="020B0604020202020204" pitchFamily="34" charset="0"/>
                <a:cs typeface="Arial" panose="020B0604020202020204" pitchFamily="34" charset="0"/>
              </a:rPr>
              <a:t>las zonas vegetales y ecológicas de Santa Cruz, dando a entender que en la isla no existen barreras geográficas para su </a:t>
            </a:r>
            <a:r>
              <a:rPr lang="es-EC" sz="1600" dirty="0" smtClean="0">
                <a:latin typeface="Arial" panose="020B0604020202020204" pitchFamily="34" charset="0"/>
                <a:cs typeface="Arial" panose="020B0604020202020204" pitchFamily="34" charset="0"/>
              </a:rPr>
              <a:t>distribución </a:t>
            </a:r>
            <a:r>
              <a:rPr lang="es-EC" sz="1600" dirty="0" smtClean="0">
                <a:latin typeface="Arial" panose="020B0604020202020204" pitchFamily="34" charset="0"/>
                <a:cs typeface="Arial" panose="020B0604020202020204" pitchFamily="34" charset="0"/>
                <a:sym typeface="Wingdings" panose="05000000000000000000" pitchFamily="2" charset="2"/>
              </a:rPr>
              <a:t> </a:t>
            </a:r>
            <a:r>
              <a:rPr lang="es-EC" sz="1600" dirty="0" smtClean="0">
                <a:latin typeface="Arial" panose="020B0604020202020204" pitchFamily="34" charset="0"/>
                <a:cs typeface="Arial" panose="020B0604020202020204" pitchFamily="34" charset="0"/>
              </a:rPr>
              <a:t>mientras </a:t>
            </a:r>
            <a:r>
              <a:rPr lang="es-EC" sz="1600" dirty="0">
                <a:latin typeface="Arial" panose="020B0604020202020204" pitchFamily="34" charset="0"/>
                <a:cs typeface="Arial" panose="020B0604020202020204" pitchFamily="34" charset="0"/>
              </a:rPr>
              <a:t>más árida y deshabitada sea la zona, menor será la probabilidad de encontrar presencia de la especie.</a:t>
            </a:r>
            <a:endParaRPr lang="es-MX" sz="1600" dirty="0">
              <a:latin typeface="Arial" panose="020B0604020202020204" pitchFamily="34" charset="0"/>
              <a:cs typeface="Arial" panose="020B0604020202020204" pitchFamily="34" charset="0"/>
            </a:endParaRPr>
          </a:p>
        </p:txBody>
      </p:sp>
      <p:sp>
        <p:nvSpPr>
          <p:cNvPr id="11" name="Rectángulo 10"/>
          <p:cNvSpPr/>
          <p:nvPr/>
        </p:nvSpPr>
        <p:spPr>
          <a:xfrm>
            <a:off x="847694" y="3852505"/>
            <a:ext cx="10353763" cy="830997"/>
          </a:xfrm>
          <a:prstGeom prst="rect">
            <a:avLst/>
          </a:prstGeom>
        </p:spPr>
        <p:txBody>
          <a:bodyPr wrap="square">
            <a:spAutoFit/>
          </a:bodyPr>
          <a:lstStyle/>
          <a:p>
            <a:pPr lvl="0" algn="just"/>
            <a:r>
              <a:rPr lang="es-EC" sz="1600" dirty="0">
                <a:latin typeface="Arial" panose="020B0604020202020204" pitchFamily="34" charset="0"/>
                <a:cs typeface="Arial" panose="020B0604020202020204" pitchFamily="34" charset="0"/>
              </a:rPr>
              <a:t>Las áreas urbanas son sitios favorables para la presencia de la especie </a:t>
            </a:r>
            <a:r>
              <a:rPr lang="es-EC" sz="1600" i="1" dirty="0">
                <a:latin typeface="Arial" panose="020B0604020202020204" pitchFamily="34" charset="0"/>
                <a:cs typeface="Arial" panose="020B0604020202020204" pitchFamily="34" charset="0"/>
              </a:rPr>
              <a:t>P. </a:t>
            </a:r>
            <a:r>
              <a:rPr lang="es-EC" sz="1600" i="1" dirty="0" smtClean="0">
                <a:latin typeface="Arial" panose="020B0604020202020204" pitchFamily="34" charset="0"/>
                <a:cs typeface="Arial" panose="020B0604020202020204" pitchFamily="34" charset="0"/>
              </a:rPr>
              <a:t>versicolor</a:t>
            </a:r>
            <a:r>
              <a:rPr lang="es-EC" sz="1600" dirty="0" smtClean="0">
                <a:latin typeface="Arial" panose="020B0604020202020204" pitchFamily="34" charset="0"/>
                <a:cs typeface="Arial" panose="020B0604020202020204" pitchFamily="34" charset="0"/>
              </a:rPr>
              <a:t>, </a:t>
            </a:r>
            <a:r>
              <a:rPr lang="es-EC" sz="1600" dirty="0">
                <a:latin typeface="Arial" panose="020B0604020202020204" pitchFamily="34" charset="0"/>
                <a:cs typeface="Arial" panose="020B0604020202020204" pitchFamily="34" charset="0"/>
              </a:rPr>
              <a:t>ya que la variable con mayor contribución en los modelos de mejor rendimiento (MARS y Regresión Logística) fue la variable distancia a infraestructura </a:t>
            </a:r>
            <a:r>
              <a:rPr lang="es-EC" sz="1600" dirty="0" smtClean="0">
                <a:latin typeface="Arial" panose="020B0604020202020204" pitchFamily="34" charset="0"/>
                <a:cs typeface="Arial" panose="020B0604020202020204" pitchFamily="34" charset="0"/>
              </a:rPr>
              <a:t>antrópica.</a:t>
            </a:r>
            <a:endParaRPr lang="es-MX" sz="1600" dirty="0">
              <a:latin typeface="Arial" panose="020B0604020202020204" pitchFamily="34" charset="0"/>
              <a:cs typeface="Arial" panose="020B0604020202020204" pitchFamily="34" charset="0"/>
            </a:endParaRPr>
          </a:p>
        </p:txBody>
      </p:sp>
      <p:sp>
        <p:nvSpPr>
          <p:cNvPr id="12" name="Rectángulo 11"/>
          <p:cNvSpPr/>
          <p:nvPr/>
        </p:nvSpPr>
        <p:spPr>
          <a:xfrm>
            <a:off x="781596" y="4804662"/>
            <a:ext cx="10353763" cy="830997"/>
          </a:xfrm>
          <a:prstGeom prst="rect">
            <a:avLst/>
          </a:prstGeom>
        </p:spPr>
        <p:txBody>
          <a:bodyPr wrap="square">
            <a:spAutoFit/>
          </a:bodyPr>
          <a:lstStyle/>
          <a:p>
            <a:pPr lvl="0" algn="just"/>
            <a:r>
              <a:rPr lang="es-EC" sz="1600" dirty="0">
                <a:latin typeface="Arial" panose="020B0604020202020204" pitchFamily="34" charset="0"/>
                <a:cs typeface="Arial" panose="020B0604020202020204" pitchFamily="34" charset="0"/>
              </a:rPr>
              <a:t>Al no existir barreras geográficas, reportes de extinción o control eficaz y ningún reporte de enemigos naturales que restrinjan la distribución de la especie </a:t>
            </a:r>
            <a:r>
              <a:rPr lang="es-EC" sz="1600" i="1" dirty="0">
                <a:latin typeface="Arial" panose="020B0604020202020204" pitchFamily="34" charset="0"/>
                <a:cs typeface="Arial" panose="020B0604020202020204" pitchFamily="34" charset="0"/>
              </a:rPr>
              <a:t>P. versicolor,</a:t>
            </a:r>
            <a:r>
              <a:rPr lang="es-EC" sz="1600" dirty="0">
                <a:latin typeface="Arial" panose="020B0604020202020204" pitchFamily="34" charset="0"/>
                <a:cs typeface="Arial" panose="020B0604020202020204" pitchFamily="34" charset="0"/>
              </a:rPr>
              <a:t> se puede determinar que en la isla Santa Cruz un modelo de nicho ecológico (MNE) puede ser tomado como un modelo de distribución de especies (MDE</a:t>
            </a:r>
            <a:r>
              <a:rPr lang="es-EC" sz="1600" dirty="0" smtClean="0">
                <a:latin typeface="Arial" panose="020B0604020202020204" pitchFamily="34" charset="0"/>
                <a:cs typeface="Arial" panose="020B0604020202020204" pitchFamily="34" charset="0"/>
              </a:rPr>
              <a:t>).</a:t>
            </a:r>
            <a:endParaRPr lang="es-MX"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060141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MX" dirty="0" smtClean="0">
                <a:latin typeface="Arial" panose="020B0604020202020204" pitchFamily="34" charset="0"/>
                <a:cs typeface="Arial" panose="020B0604020202020204" pitchFamily="34" charset="0"/>
              </a:rPr>
              <a:t>Recomendaciones</a:t>
            </a:r>
            <a:r>
              <a:rPr lang="es-MX" dirty="0" smtClean="0"/>
              <a:t> </a:t>
            </a:r>
            <a:endParaRPr lang="es-MX" dirty="0"/>
          </a:p>
        </p:txBody>
      </p:sp>
      <p:sp>
        <p:nvSpPr>
          <p:cNvPr id="7" name="Botón de acción: Inicio 6">
            <a:hlinkClick r:id="rId2" action="ppaction://hlinksldjump" highlightClick="1"/>
          </p:cNvPr>
          <p:cNvSpPr/>
          <p:nvPr/>
        </p:nvSpPr>
        <p:spPr>
          <a:xfrm>
            <a:off x="11135360" y="6004560"/>
            <a:ext cx="1056640" cy="85344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Rectángulo 1"/>
          <p:cNvSpPr/>
          <p:nvPr/>
        </p:nvSpPr>
        <p:spPr>
          <a:xfrm>
            <a:off x="913795" y="1651170"/>
            <a:ext cx="10353762" cy="1077218"/>
          </a:xfrm>
          <a:prstGeom prst="rect">
            <a:avLst/>
          </a:prstGeom>
        </p:spPr>
        <p:txBody>
          <a:bodyPr wrap="square">
            <a:spAutoFit/>
          </a:bodyPr>
          <a:lstStyle/>
          <a:p>
            <a:pPr lvl="0" algn="just"/>
            <a:r>
              <a:rPr lang="es-EC" sz="1600" dirty="0">
                <a:latin typeface="Arial" panose="020B0604020202020204" pitchFamily="34" charset="0"/>
                <a:cs typeface="Arial" panose="020B0604020202020204" pitchFamily="34" charset="0"/>
              </a:rPr>
              <a:t>Para mejorar la base de datos se puede contar con registros georreferenciados de presencia obtenidos en investigaciones anteriores y registros históricos, así como una actualización de las variables independientes para de esta forma obtener una predicción más precisa de las zonas con mayor probabilidad de presencia de la especie. </a:t>
            </a:r>
            <a:endParaRPr lang="es-MX" sz="1600" dirty="0">
              <a:latin typeface="Arial" panose="020B0604020202020204" pitchFamily="34" charset="0"/>
              <a:cs typeface="Arial" panose="020B0604020202020204" pitchFamily="34" charset="0"/>
            </a:endParaRPr>
          </a:p>
        </p:txBody>
      </p:sp>
      <p:sp>
        <p:nvSpPr>
          <p:cNvPr id="8" name="Rectángulo 7"/>
          <p:cNvSpPr/>
          <p:nvPr/>
        </p:nvSpPr>
        <p:spPr>
          <a:xfrm>
            <a:off x="913791" y="2881720"/>
            <a:ext cx="10221565" cy="830997"/>
          </a:xfrm>
          <a:prstGeom prst="rect">
            <a:avLst/>
          </a:prstGeom>
        </p:spPr>
        <p:txBody>
          <a:bodyPr wrap="square">
            <a:spAutoFit/>
          </a:bodyPr>
          <a:lstStyle/>
          <a:p>
            <a:pPr lvl="0" algn="just"/>
            <a:r>
              <a:rPr lang="es-EC" sz="1600" dirty="0">
                <a:latin typeface="Arial" panose="020B0604020202020204" pitchFamily="34" charset="0"/>
                <a:cs typeface="Arial" panose="020B0604020202020204" pitchFamily="34" charset="0"/>
              </a:rPr>
              <a:t>Ya que este estudio se centró en modelar el comportamiento de la especie en el semestre más frio del año (junio - noviembre) es pertinente realizar un análisis de la distribución de la especie con las 19 variables que proporciona Worldclim (las cuales no responden al semestre más frio) y realizar una comparación. </a:t>
            </a:r>
            <a:endParaRPr lang="es-MX" sz="1600" dirty="0">
              <a:latin typeface="Arial" panose="020B0604020202020204" pitchFamily="34" charset="0"/>
              <a:cs typeface="Arial" panose="020B0604020202020204" pitchFamily="34" charset="0"/>
            </a:endParaRPr>
          </a:p>
        </p:txBody>
      </p:sp>
      <p:sp>
        <p:nvSpPr>
          <p:cNvPr id="10" name="Rectángulo 9"/>
          <p:cNvSpPr/>
          <p:nvPr/>
        </p:nvSpPr>
        <p:spPr>
          <a:xfrm>
            <a:off x="913789" y="4008547"/>
            <a:ext cx="10221565" cy="830997"/>
          </a:xfrm>
          <a:prstGeom prst="rect">
            <a:avLst/>
          </a:prstGeom>
        </p:spPr>
        <p:txBody>
          <a:bodyPr wrap="square">
            <a:spAutoFit/>
          </a:bodyPr>
          <a:lstStyle/>
          <a:p>
            <a:pPr lvl="0" algn="just"/>
            <a:r>
              <a:rPr lang="es-EC" sz="1600" dirty="0">
                <a:latin typeface="Arial" panose="020B0604020202020204" pitchFamily="34" charset="0"/>
                <a:cs typeface="Arial" panose="020B0604020202020204" pitchFamily="34" charset="0"/>
              </a:rPr>
              <a:t>Es pertinente realizar un modelamiento de la distribución de la especie bajo un escenario de cambio climático, con la ayuda de las variables ambientales de escenarios futuros proporcionadas por Worldclim, de este modo se podrá entender como la especie se esparcirá espacialmente en el futuro.</a:t>
            </a:r>
            <a:endParaRPr lang="es-MX" sz="1600" dirty="0">
              <a:latin typeface="Arial" panose="020B0604020202020204" pitchFamily="34" charset="0"/>
              <a:cs typeface="Arial" panose="020B0604020202020204" pitchFamily="34" charset="0"/>
            </a:endParaRPr>
          </a:p>
        </p:txBody>
      </p:sp>
      <p:sp>
        <p:nvSpPr>
          <p:cNvPr id="11" name="Rectángulo 10"/>
          <p:cNvSpPr/>
          <p:nvPr/>
        </p:nvSpPr>
        <p:spPr>
          <a:xfrm>
            <a:off x="913788" y="5129873"/>
            <a:ext cx="10221565" cy="830997"/>
          </a:xfrm>
          <a:prstGeom prst="rect">
            <a:avLst/>
          </a:prstGeom>
        </p:spPr>
        <p:txBody>
          <a:bodyPr wrap="square">
            <a:spAutoFit/>
          </a:bodyPr>
          <a:lstStyle/>
          <a:p>
            <a:pPr algn="just"/>
            <a:r>
              <a:rPr lang="es-EC" sz="1600" dirty="0">
                <a:latin typeface="Arial" panose="020B0604020202020204" pitchFamily="34" charset="0"/>
                <a:cs typeface="Arial" panose="020B0604020202020204" pitchFamily="34" charset="0"/>
              </a:rPr>
              <a:t>Para el control y erradicación de la especie </a:t>
            </a:r>
            <a:r>
              <a:rPr lang="es-EC" sz="1600" i="1" dirty="0">
                <a:latin typeface="Arial" panose="020B0604020202020204" pitchFamily="34" charset="0"/>
                <a:cs typeface="Arial" panose="020B0604020202020204" pitchFamily="34" charset="0"/>
              </a:rPr>
              <a:t>P.  versicolor</a:t>
            </a:r>
            <a:r>
              <a:rPr lang="es-EC" sz="1600" dirty="0">
                <a:latin typeface="Arial" panose="020B0604020202020204" pitchFamily="34" charset="0"/>
                <a:cs typeface="Arial" panose="020B0604020202020204" pitchFamily="34" charset="0"/>
              </a:rPr>
              <a:t> se recomienda focalizar los recursos y estrategias en las zonas pobladas y de agricultura, ya que estas áreas son el principal foco de donde parte la mayor probabilidad de encontrar presencias.  </a:t>
            </a:r>
            <a:endParaRPr lang="es-MX"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10770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59999" y="179998"/>
            <a:ext cx="10080000" cy="900000"/>
          </a:xfrm>
        </p:spPr>
        <p:txBody>
          <a:bodyPr>
            <a:normAutofit/>
          </a:bodyPr>
          <a:lstStyle/>
          <a:p>
            <a:pPr algn="l"/>
            <a:r>
              <a:rPr lang="es-MX" sz="3200" dirty="0" smtClean="0">
                <a:latin typeface="Arial" panose="020B0604020202020204" pitchFamily="34" charset="0"/>
                <a:cs typeface="Arial" panose="020B0604020202020204" pitchFamily="34" charset="0"/>
              </a:rPr>
              <a:t>Planteamiento del problema </a:t>
            </a:r>
            <a:endParaRPr lang="es-MX" sz="3200" dirty="0">
              <a:latin typeface="Arial" panose="020B0604020202020204" pitchFamily="34" charset="0"/>
              <a:cs typeface="Arial" panose="020B0604020202020204" pitchFamily="34" charset="0"/>
            </a:endParaRPr>
          </a:p>
        </p:txBody>
      </p:sp>
      <p:sp>
        <p:nvSpPr>
          <p:cNvPr id="6" name="Rectángulo redondeado 5"/>
          <p:cNvSpPr/>
          <p:nvPr/>
        </p:nvSpPr>
        <p:spPr>
          <a:xfrm>
            <a:off x="352814" y="1384661"/>
            <a:ext cx="5041844" cy="125672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285750" indent="-285750">
              <a:spcBef>
                <a:spcPts val="300"/>
              </a:spcBef>
              <a:spcAft>
                <a:spcPts val="300"/>
              </a:spcAft>
              <a:buFont typeface="Courier New" panose="02070309020205020404" pitchFamily="49" charset="0"/>
              <a:buChar char="o"/>
            </a:pPr>
            <a:r>
              <a:rPr lang="es-EC" sz="1600" dirty="0">
                <a:solidFill>
                  <a:schemeClr val="tx1"/>
                </a:solidFill>
                <a:latin typeface="Arial" panose="020B0604020202020204" pitchFamily="34" charset="0"/>
                <a:cs typeface="Arial" panose="020B0604020202020204" pitchFamily="34" charset="0"/>
              </a:rPr>
              <a:t>La avispa </a:t>
            </a:r>
            <a:r>
              <a:rPr lang="es-EC" sz="1600" i="1" dirty="0">
                <a:solidFill>
                  <a:schemeClr val="tx1"/>
                </a:solidFill>
                <a:latin typeface="Arial" panose="020B0604020202020204" pitchFamily="34" charset="0"/>
                <a:cs typeface="Arial" panose="020B0604020202020204" pitchFamily="34" charset="0"/>
              </a:rPr>
              <a:t>P. versicolor </a:t>
            </a:r>
            <a:r>
              <a:rPr lang="es-EC" sz="1600" dirty="0">
                <a:solidFill>
                  <a:schemeClr val="tx1"/>
                </a:solidFill>
                <a:latin typeface="Arial" panose="020B0604020202020204" pitchFamily="34" charset="0"/>
                <a:cs typeface="Arial" panose="020B0604020202020204" pitchFamily="34" charset="0"/>
              </a:rPr>
              <a:t>que fue reportada por primera vez en 1988 en la isla Floreana</a:t>
            </a:r>
          </a:p>
          <a:p>
            <a:pPr marL="285750" indent="-285750">
              <a:spcBef>
                <a:spcPts val="300"/>
              </a:spcBef>
              <a:spcAft>
                <a:spcPts val="300"/>
              </a:spcAft>
              <a:buFont typeface="Courier New" panose="02070309020205020404" pitchFamily="49" charset="0"/>
              <a:buChar char="o"/>
            </a:pPr>
            <a:r>
              <a:rPr lang="es-EC" sz="1600" dirty="0">
                <a:solidFill>
                  <a:schemeClr val="tx1"/>
                </a:solidFill>
                <a:latin typeface="Arial" panose="020B0604020202020204" pitchFamily="34" charset="0"/>
                <a:cs typeface="Arial" panose="020B0604020202020204" pitchFamily="34" charset="0"/>
              </a:rPr>
              <a:t>Ahora se la encuentra en varios lugares del archipiélago </a:t>
            </a:r>
          </a:p>
        </p:txBody>
      </p:sp>
      <p:pic>
        <p:nvPicPr>
          <p:cNvPr id="9218" name="Picture 2" descr="Resultado de imagen para galapagos polistes versixolor&quo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60885" y="4810447"/>
            <a:ext cx="2565702" cy="1440000"/>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Resultado de imagen para avispa polistes versicolor nido&qu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99194" y="1384661"/>
            <a:ext cx="1958159" cy="1440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ángulo redondeado 10"/>
          <p:cNvSpPr/>
          <p:nvPr/>
        </p:nvSpPr>
        <p:spPr>
          <a:xfrm>
            <a:off x="5978551" y="3021620"/>
            <a:ext cx="5041844" cy="128720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285750" indent="-285750">
              <a:spcBef>
                <a:spcPts val="300"/>
              </a:spcBef>
              <a:spcAft>
                <a:spcPts val="300"/>
              </a:spcAft>
              <a:buFont typeface="Courier New" panose="02070309020205020404" pitchFamily="49" charset="0"/>
              <a:buChar char="o"/>
            </a:pPr>
            <a:r>
              <a:rPr lang="es-EC" sz="1600" dirty="0" smtClean="0">
                <a:solidFill>
                  <a:schemeClr val="tx1"/>
                </a:solidFill>
                <a:latin typeface="Arial" panose="020B0604020202020204" pitchFamily="34" charset="0"/>
                <a:cs typeface="Arial" panose="020B0604020202020204" pitchFamily="34" charset="0"/>
              </a:rPr>
              <a:t>La biomasa de esta avispa es más alta que la biomasa de los pinzones</a:t>
            </a:r>
          </a:p>
          <a:p>
            <a:pPr marL="285750" indent="-285750">
              <a:spcBef>
                <a:spcPts val="300"/>
              </a:spcBef>
              <a:spcAft>
                <a:spcPts val="300"/>
              </a:spcAft>
              <a:buFont typeface="Courier New" panose="02070309020205020404" pitchFamily="49" charset="0"/>
              <a:buChar char="o"/>
            </a:pPr>
            <a:r>
              <a:rPr lang="es-EC" sz="1600" dirty="0" smtClean="0">
                <a:solidFill>
                  <a:schemeClr val="tx1"/>
                </a:solidFill>
                <a:latin typeface="Arial" panose="020B0604020202020204" pitchFamily="34" charset="0"/>
                <a:cs typeface="Arial" panose="020B0604020202020204" pitchFamily="34" charset="0"/>
              </a:rPr>
              <a:t>También afecta al turismo y a las practicas agrícolas </a:t>
            </a:r>
            <a:endParaRPr lang="es-MX" sz="1600" dirty="0">
              <a:solidFill>
                <a:schemeClr val="tx1"/>
              </a:solidFill>
              <a:latin typeface="Arial" panose="020B0604020202020204" pitchFamily="34" charset="0"/>
              <a:cs typeface="Arial" panose="020B0604020202020204" pitchFamily="34" charset="0"/>
            </a:endParaRPr>
          </a:p>
        </p:txBody>
      </p:sp>
      <p:sp>
        <p:nvSpPr>
          <p:cNvPr id="12" name="Rectángulo redondeado 11"/>
          <p:cNvSpPr/>
          <p:nvPr/>
        </p:nvSpPr>
        <p:spPr>
          <a:xfrm>
            <a:off x="352814" y="5225143"/>
            <a:ext cx="4419483" cy="888798"/>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285750" indent="-285750">
              <a:spcBef>
                <a:spcPts val="300"/>
              </a:spcBef>
              <a:spcAft>
                <a:spcPts val="300"/>
              </a:spcAft>
              <a:buFont typeface="Courier New" panose="02070309020205020404" pitchFamily="49" charset="0"/>
              <a:buChar char="o"/>
            </a:pPr>
            <a:r>
              <a:rPr lang="es-EC" sz="1600" dirty="0" smtClean="0">
                <a:solidFill>
                  <a:schemeClr val="tx1"/>
                </a:solidFill>
                <a:latin typeface="Arial" panose="020B0604020202020204" pitchFamily="34" charset="0"/>
                <a:cs typeface="Arial" panose="020B0604020202020204" pitchFamily="34" charset="0"/>
              </a:rPr>
              <a:t>Esfuerzos de la </a:t>
            </a:r>
            <a:r>
              <a:rPr lang="es-EC" sz="1600" dirty="0" err="1" smtClean="0">
                <a:solidFill>
                  <a:schemeClr val="tx1"/>
                </a:solidFill>
                <a:latin typeface="Arial" panose="020B0604020202020204" pitchFamily="34" charset="0"/>
                <a:cs typeface="Arial" panose="020B0604020202020204" pitchFamily="34" charset="0"/>
              </a:rPr>
              <a:t>Espoch</a:t>
            </a:r>
            <a:r>
              <a:rPr lang="es-EC" sz="1600" dirty="0" smtClean="0">
                <a:solidFill>
                  <a:schemeClr val="tx1"/>
                </a:solidFill>
                <a:latin typeface="Arial" panose="020B0604020202020204" pitchFamily="34" charset="0"/>
                <a:cs typeface="Arial" panose="020B0604020202020204" pitchFamily="34" charset="0"/>
              </a:rPr>
              <a:t> junto al Parque Nacional Galápagos </a:t>
            </a:r>
            <a:endParaRPr lang="es-MX" sz="1600" dirty="0">
              <a:solidFill>
                <a:schemeClr val="tx1"/>
              </a:solidFill>
              <a:latin typeface="Arial" panose="020B0604020202020204" pitchFamily="34" charset="0"/>
              <a:cs typeface="Arial" panose="020B0604020202020204" pitchFamily="34" charset="0"/>
            </a:endParaRPr>
          </a:p>
        </p:txBody>
      </p:sp>
      <p:pic>
        <p:nvPicPr>
          <p:cNvPr id="14342" name="Picture 6" descr="Resultado de imagen para pinzones galapagos&quo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75371" y="2946049"/>
            <a:ext cx="2558165"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Resultado de imagen para espoch en galapagos&quo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59369" y="287702"/>
            <a:ext cx="9000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14346" name="Picture 10" descr="Resultado de imagen para parque nacional galapagos&quo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89999" y="287702"/>
            <a:ext cx="12000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14348" name="Picture 12" descr="Resultado de imagen para hongo zombie avispas&quo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17327" y="4810447"/>
            <a:ext cx="2163933" cy="1440000"/>
          </a:xfrm>
          <a:prstGeom prst="rect">
            <a:avLst/>
          </a:prstGeom>
          <a:noFill/>
          <a:extLst>
            <a:ext uri="{909E8E84-426E-40DD-AFC4-6F175D3DCCD1}">
              <a14:hiddenFill xmlns:a14="http://schemas.microsoft.com/office/drawing/2010/main">
                <a:solidFill>
                  <a:srgbClr val="FFFFFF"/>
                </a:solidFill>
              </a14:hiddenFill>
            </a:ext>
          </a:extLst>
        </p:spPr>
      </p:pic>
      <p:sp>
        <p:nvSpPr>
          <p:cNvPr id="19" name="Botón de acción: Inicio 18">
            <a:hlinkClick r:id="rId8" action="ppaction://hlinksldjump" highlightClick="1"/>
          </p:cNvPr>
          <p:cNvSpPr/>
          <p:nvPr/>
        </p:nvSpPr>
        <p:spPr>
          <a:xfrm>
            <a:off x="11135360" y="6004560"/>
            <a:ext cx="1056640" cy="85344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4350" name="Picture 14" descr="Resultado de imagen para polistes versicolor galapagos&quo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26155" y="610809"/>
            <a:ext cx="2879999" cy="21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322241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2"/>
          <p:cNvSpPr>
            <a:spLocks noGrp="1"/>
          </p:cNvSpPr>
          <p:nvPr>
            <p:ph type="title"/>
          </p:nvPr>
        </p:nvSpPr>
        <p:spPr>
          <a:xfrm>
            <a:off x="2864515" y="2629989"/>
            <a:ext cx="6619119" cy="970450"/>
          </a:xfrm>
        </p:spPr>
        <p:txBody>
          <a:bodyPr>
            <a:noAutofit/>
          </a:bodyPr>
          <a:lstStyle/>
          <a:p>
            <a:r>
              <a:rPr lang="es-MX" dirty="0" smtClean="0">
                <a:latin typeface="Arial" panose="020B0604020202020204" pitchFamily="34" charset="0"/>
                <a:cs typeface="Arial" panose="020B0604020202020204" pitchFamily="34" charset="0"/>
              </a:rPr>
              <a:t>Gracias</a:t>
            </a:r>
            <a:endParaRPr lang="es-MX"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276486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a:blip r:embed="rId2"/>
          <a:stretch>
            <a:fillRect/>
          </a:stretch>
        </p:blipFill>
        <p:spPr>
          <a:xfrm>
            <a:off x="934720" y="1290320"/>
            <a:ext cx="4258627" cy="2772580"/>
          </a:xfrm>
          <a:prstGeom prst="rect">
            <a:avLst/>
          </a:prstGeom>
        </p:spPr>
      </p:pic>
      <p:sp>
        <p:nvSpPr>
          <p:cNvPr id="5" name="Rectángulo 4"/>
          <p:cNvSpPr/>
          <p:nvPr/>
        </p:nvSpPr>
        <p:spPr>
          <a:xfrm>
            <a:off x="355599" y="4237813"/>
            <a:ext cx="6096000" cy="848246"/>
          </a:xfrm>
          <a:prstGeom prst="rect">
            <a:avLst/>
          </a:prstGeom>
        </p:spPr>
        <p:txBody>
          <a:bodyPr>
            <a:spAutoFit/>
          </a:bodyPr>
          <a:lstStyle/>
          <a:p>
            <a:pPr algn="ctr">
              <a:spcAft>
                <a:spcPts val="0"/>
              </a:spcAft>
            </a:pPr>
            <a:r>
              <a:rPr lang="es-EC" sz="1600" dirty="0" smtClean="0">
                <a:latin typeface="Arial" panose="020B0604020202020204" pitchFamily="34" charset="0"/>
                <a:ea typeface="Calibri" panose="020F0502020204030204" pitchFamily="34" charset="0"/>
                <a:cs typeface="Arial" panose="020B0604020202020204" pitchFamily="34" charset="0"/>
              </a:rPr>
              <a:t>Vista </a:t>
            </a:r>
            <a:r>
              <a:rPr lang="es-EC" sz="1600" dirty="0">
                <a:latin typeface="Arial" panose="020B0604020202020204" pitchFamily="34" charset="0"/>
                <a:ea typeface="Calibri" panose="020F0502020204030204" pitchFamily="34" charset="0"/>
                <a:cs typeface="Arial" panose="020B0604020202020204" pitchFamily="34" charset="0"/>
              </a:rPr>
              <a:t>superior de </a:t>
            </a:r>
            <a:r>
              <a:rPr lang="es-EC" sz="1600" i="1" dirty="0">
                <a:latin typeface="Arial" panose="020B0604020202020204" pitchFamily="34" charset="0"/>
                <a:ea typeface="Calibri" panose="020F0502020204030204" pitchFamily="34" charset="0"/>
                <a:cs typeface="Arial" panose="020B0604020202020204" pitchFamily="34" charset="0"/>
              </a:rPr>
              <a:t>P. versicolor</a:t>
            </a:r>
            <a:r>
              <a:rPr lang="es-EC" sz="1600" dirty="0">
                <a:latin typeface="Arial" panose="020B0604020202020204" pitchFamily="34" charset="0"/>
                <a:ea typeface="Calibri" panose="020F0502020204030204" pitchFamily="34" charset="0"/>
                <a:cs typeface="Arial" panose="020B0604020202020204" pitchFamily="34" charset="0"/>
              </a:rPr>
              <a:t>: Cabeza 2mm; Tórax 6-8mm; </a:t>
            </a:r>
            <a:endParaRPr lang="es-MX" sz="1600" i="1" dirty="0" smtClean="0">
              <a:effectLst/>
              <a:latin typeface="Arial" panose="020B0604020202020204" pitchFamily="34" charset="0"/>
              <a:ea typeface="Calibri" panose="020F0502020204030204" pitchFamily="34" charset="0"/>
              <a:cs typeface="Arial" panose="020B0604020202020204" pitchFamily="34" charset="0"/>
            </a:endParaRPr>
          </a:p>
          <a:p>
            <a:pPr algn="ctr">
              <a:spcAft>
                <a:spcPts val="0"/>
              </a:spcAft>
            </a:pPr>
            <a:r>
              <a:rPr lang="es-EC" sz="1600" dirty="0">
                <a:latin typeface="Arial" panose="020B0604020202020204" pitchFamily="34" charset="0"/>
                <a:ea typeface="Calibri" panose="020F0502020204030204" pitchFamily="34" charset="0"/>
                <a:cs typeface="Arial" panose="020B0604020202020204" pitchFamily="34" charset="0"/>
              </a:rPr>
              <a:t>Abdomen 10mm; Alas 10mm</a:t>
            </a:r>
            <a:endParaRPr lang="es-MX" sz="1600" i="1" dirty="0" smtClean="0">
              <a:effectLst/>
              <a:latin typeface="Arial" panose="020B0604020202020204" pitchFamily="34" charset="0"/>
              <a:ea typeface="Calibri" panose="020F0502020204030204" pitchFamily="34" charset="0"/>
              <a:cs typeface="Arial" panose="020B0604020202020204" pitchFamily="34" charset="0"/>
            </a:endParaRPr>
          </a:p>
          <a:p>
            <a:pPr algn="ctr">
              <a:lnSpc>
                <a:spcPct val="107000"/>
              </a:lnSpc>
              <a:spcAft>
                <a:spcPts val="800"/>
              </a:spcAft>
            </a:pPr>
            <a:r>
              <a:rPr lang="es-EC" sz="1600" dirty="0">
                <a:latin typeface="Arial" panose="020B0604020202020204" pitchFamily="34" charset="0"/>
                <a:ea typeface="Calibri" panose="020F0502020204030204" pitchFamily="34" charset="0"/>
                <a:cs typeface="Arial" panose="020B0604020202020204" pitchFamily="34" charset="0"/>
              </a:rPr>
              <a:t>Fuente: Dr. Oscar Mollá.</a:t>
            </a:r>
            <a:endParaRPr lang="es-MX" sz="16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6" name="Imagen 5"/>
          <p:cNvPicPr/>
          <p:nvPr/>
        </p:nvPicPr>
        <p:blipFill>
          <a:blip r:embed="rId3"/>
          <a:stretch>
            <a:fillRect/>
          </a:stretch>
        </p:blipFill>
        <p:spPr>
          <a:xfrm>
            <a:off x="6724332" y="1290320"/>
            <a:ext cx="4532948" cy="2772580"/>
          </a:xfrm>
          <a:prstGeom prst="rect">
            <a:avLst/>
          </a:prstGeom>
        </p:spPr>
      </p:pic>
      <p:sp>
        <p:nvSpPr>
          <p:cNvPr id="7" name="Rectángulo 6"/>
          <p:cNvSpPr/>
          <p:nvPr/>
        </p:nvSpPr>
        <p:spPr>
          <a:xfrm>
            <a:off x="6207760" y="4237813"/>
            <a:ext cx="6096000" cy="602024"/>
          </a:xfrm>
          <a:prstGeom prst="rect">
            <a:avLst/>
          </a:prstGeom>
        </p:spPr>
        <p:txBody>
          <a:bodyPr>
            <a:spAutoFit/>
          </a:bodyPr>
          <a:lstStyle/>
          <a:p>
            <a:pPr algn="ctr">
              <a:spcAft>
                <a:spcPts val="0"/>
              </a:spcAft>
            </a:pPr>
            <a:r>
              <a:rPr lang="es-EC" sz="1600" dirty="0">
                <a:latin typeface="Arial" panose="020B0604020202020204" pitchFamily="34" charset="0"/>
                <a:ea typeface="Calibri" panose="020F0502020204030204" pitchFamily="34" charset="0"/>
                <a:cs typeface="Arial" panose="020B0604020202020204" pitchFamily="34" charset="0"/>
              </a:rPr>
              <a:t>Vista frontal de </a:t>
            </a:r>
            <a:r>
              <a:rPr lang="es-EC" sz="1600" i="1" dirty="0">
                <a:latin typeface="Arial" panose="020B0604020202020204" pitchFamily="34" charset="0"/>
                <a:ea typeface="Calibri" panose="020F0502020204030204" pitchFamily="34" charset="0"/>
                <a:cs typeface="Arial" panose="020B0604020202020204" pitchFamily="34" charset="0"/>
              </a:rPr>
              <a:t>P. versicolor</a:t>
            </a:r>
            <a:endParaRPr lang="es-MX" sz="1600" i="1" dirty="0" smtClean="0">
              <a:effectLst/>
              <a:latin typeface="Arial" panose="020B0604020202020204" pitchFamily="34" charset="0"/>
              <a:ea typeface="Calibri" panose="020F0502020204030204" pitchFamily="34" charset="0"/>
              <a:cs typeface="Arial" panose="020B0604020202020204" pitchFamily="34" charset="0"/>
            </a:endParaRPr>
          </a:p>
          <a:p>
            <a:pPr algn="ctr">
              <a:lnSpc>
                <a:spcPct val="107000"/>
              </a:lnSpc>
              <a:spcAft>
                <a:spcPts val="800"/>
              </a:spcAft>
            </a:pPr>
            <a:r>
              <a:rPr lang="es-EC" sz="1600" dirty="0">
                <a:latin typeface="Arial" panose="020B0604020202020204" pitchFamily="34" charset="0"/>
                <a:ea typeface="Calibri" panose="020F0502020204030204" pitchFamily="34" charset="0"/>
                <a:cs typeface="Arial" panose="020B0604020202020204" pitchFamily="34" charset="0"/>
              </a:rPr>
              <a:t>Fuente: Dr. Oscar Mollá.</a:t>
            </a:r>
            <a:endParaRPr lang="es-MX" sz="1600" dirty="0">
              <a:effectLst/>
              <a:latin typeface="Arial" panose="020B0604020202020204" pitchFamily="34" charset="0"/>
              <a:ea typeface="Calibri" panose="020F0502020204030204" pitchFamily="34" charset="0"/>
              <a:cs typeface="Arial" panose="020B0604020202020204" pitchFamily="34" charset="0"/>
            </a:endParaRPr>
          </a:p>
        </p:txBody>
      </p:sp>
      <p:sp>
        <p:nvSpPr>
          <p:cNvPr id="8" name="Botón de acción: Inicio 7">
            <a:hlinkClick r:id="rId4" action="ppaction://hlinksldjump" highlightClick="1"/>
          </p:cNvPr>
          <p:cNvSpPr/>
          <p:nvPr/>
        </p:nvSpPr>
        <p:spPr>
          <a:xfrm>
            <a:off x="11135360" y="6004560"/>
            <a:ext cx="1056640" cy="85344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6729081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redondeado 7"/>
          <p:cNvSpPr/>
          <p:nvPr/>
        </p:nvSpPr>
        <p:spPr>
          <a:xfrm>
            <a:off x="1876091" y="5696090"/>
            <a:ext cx="6871571" cy="702542"/>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spcAft>
                <a:spcPts val="300"/>
              </a:spcAft>
            </a:pPr>
            <a:r>
              <a:rPr lang="es-EC" sz="1600" dirty="0">
                <a:solidFill>
                  <a:schemeClr val="tx1"/>
                </a:solidFill>
                <a:latin typeface="Arial" panose="020B0604020202020204" pitchFamily="34" charset="0"/>
                <a:cs typeface="Arial" panose="020B0604020202020204" pitchFamily="34" charset="0"/>
              </a:rPr>
              <a:t>Realizar el modelo predictivo más adecuado y validación de éste según la base de datos espaciales y todas las variables definidas.</a:t>
            </a:r>
            <a:endParaRPr lang="es-MX" sz="1600" dirty="0">
              <a:solidFill>
                <a:schemeClr val="tx1"/>
              </a:solidFill>
              <a:latin typeface="Arial" panose="020B0604020202020204" pitchFamily="34" charset="0"/>
              <a:cs typeface="Arial" panose="020B0604020202020204" pitchFamily="34" charset="0"/>
            </a:endParaRPr>
          </a:p>
        </p:txBody>
      </p:sp>
      <p:sp>
        <p:nvSpPr>
          <p:cNvPr id="2" name="Marcador de contenido 1"/>
          <p:cNvSpPr>
            <a:spLocks noGrp="1"/>
          </p:cNvSpPr>
          <p:nvPr>
            <p:ph idx="1"/>
          </p:nvPr>
        </p:nvSpPr>
        <p:spPr>
          <a:xfrm>
            <a:off x="448733" y="873712"/>
            <a:ext cx="9872134" cy="4242306"/>
          </a:xfrm>
        </p:spPr>
        <p:txBody>
          <a:bodyPr/>
          <a:lstStyle/>
          <a:p>
            <a:r>
              <a:rPr lang="es-MX" dirty="0" smtClean="0">
                <a:latin typeface="Arial" panose="020B0604020202020204" pitchFamily="34" charset="0"/>
                <a:cs typeface="Arial" panose="020B0604020202020204" pitchFamily="34" charset="0"/>
              </a:rPr>
              <a:t>O. General </a:t>
            </a:r>
          </a:p>
          <a:p>
            <a:endParaRPr lang="es-MX" dirty="0">
              <a:latin typeface="Arial" panose="020B0604020202020204" pitchFamily="34" charset="0"/>
              <a:cs typeface="Arial" panose="020B0604020202020204" pitchFamily="34" charset="0"/>
            </a:endParaRPr>
          </a:p>
          <a:p>
            <a:endParaRPr lang="es-MX" dirty="0" smtClean="0">
              <a:latin typeface="Arial" panose="020B0604020202020204" pitchFamily="34" charset="0"/>
              <a:cs typeface="Arial" panose="020B0604020202020204" pitchFamily="34" charset="0"/>
            </a:endParaRPr>
          </a:p>
          <a:p>
            <a:endParaRPr lang="es-MX" dirty="0">
              <a:latin typeface="Arial" panose="020B0604020202020204" pitchFamily="34" charset="0"/>
              <a:cs typeface="Arial" panose="020B0604020202020204" pitchFamily="34" charset="0"/>
            </a:endParaRPr>
          </a:p>
          <a:p>
            <a:r>
              <a:rPr lang="es-MX" dirty="0" smtClean="0">
                <a:latin typeface="Arial" panose="020B0604020202020204" pitchFamily="34" charset="0"/>
                <a:cs typeface="Arial" panose="020B0604020202020204" pitchFamily="34" charset="0"/>
              </a:rPr>
              <a:t>O. Específicos  </a:t>
            </a:r>
          </a:p>
          <a:p>
            <a:endParaRPr lang="es-MX" dirty="0"/>
          </a:p>
        </p:txBody>
      </p:sp>
      <p:sp>
        <p:nvSpPr>
          <p:cNvPr id="4" name="Rectángulo redondeado 3"/>
          <p:cNvSpPr/>
          <p:nvPr/>
        </p:nvSpPr>
        <p:spPr>
          <a:xfrm>
            <a:off x="1876092" y="1498111"/>
            <a:ext cx="6871570" cy="79878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spcAft>
                <a:spcPts val="300"/>
              </a:spcAft>
            </a:pPr>
            <a:r>
              <a:rPr lang="es-EC" sz="1600" dirty="0">
                <a:solidFill>
                  <a:schemeClr val="tx1"/>
                </a:solidFill>
                <a:latin typeface="Arial" panose="020B0604020202020204" pitchFamily="34" charset="0"/>
                <a:cs typeface="Arial" panose="020B0604020202020204" pitchFamily="34" charset="0"/>
              </a:rPr>
              <a:t>Realizar un modelo de distribución espacial de la especie invasora </a:t>
            </a:r>
            <a:r>
              <a:rPr lang="es-EC" sz="1600" i="1" dirty="0">
                <a:solidFill>
                  <a:schemeClr val="tx1"/>
                </a:solidFill>
                <a:latin typeface="Arial" panose="020B0604020202020204" pitchFamily="34" charset="0"/>
                <a:cs typeface="Arial" panose="020B0604020202020204" pitchFamily="34" charset="0"/>
              </a:rPr>
              <a:t>P. versicolor</a:t>
            </a:r>
            <a:r>
              <a:rPr lang="es-EC" sz="1600" dirty="0">
                <a:solidFill>
                  <a:schemeClr val="tx1"/>
                </a:solidFill>
                <a:latin typeface="Arial" panose="020B0604020202020204" pitchFamily="34" charset="0"/>
                <a:cs typeface="Arial" panose="020B0604020202020204" pitchFamily="34" charset="0"/>
              </a:rPr>
              <a:t> en la isla Santa Cruz, Galápagos, mediante el modelamiento de variables espaciales y uso de herramientas geoinformáticas. </a:t>
            </a:r>
            <a:endParaRPr lang="es-MX" sz="1600" dirty="0">
              <a:solidFill>
                <a:schemeClr val="tx1"/>
              </a:solidFill>
              <a:latin typeface="Arial" panose="020B0604020202020204" pitchFamily="34" charset="0"/>
              <a:cs typeface="Arial" panose="020B0604020202020204" pitchFamily="34" charset="0"/>
            </a:endParaRPr>
          </a:p>
        </p:txBody>
      </p:sp>
      <p:sp>
        <p:nvSpPr>
          <p:cNvPr id="5" name="Rectángulo redondeado 4"/>
          <p:cNvSpPr/>
          <p:nvPr/>
        </p:nvSpPr>
        <p:spPr>
          <a:xfrm>
            <a:off x="1876092" y="3043138"/>
            <a:ext cx="6871571" cy="795142"/>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spcBef>
                <a:spcPts val="300"/>
              </a:spcBef>
              <a:spcAft>
                <a:spcPts val="300"/>
              </a:spcAft>
            </a:pPr>
            <a:r>
              <a:rPr lang="es-EC" sz="1600" dirty="0">
                <a:solidFill>
                  <a:schemeClr val="tx1"/>
                </a:solidFill>
                <a:latin typeface="Arial" panose="020B0604020202020204" pitchFamily="34" charset="0"/>
                <a:cs typeface="Arial" panose="020B0604020202020204" pitchFamily="34" charset="0"/>
              </a:rPr>
              <a:t>Generar una geodatabase con información normalizada y estructurada de las variables dependientes e independientes que </a:t>
            </a:r>
            <a:r>
              <a:rPr lang="es-EC" sz="1600" dirty="0" smtClean="0">
                <a:solidFill>
                  <a:schemeClr val="tx1"/>
                </a:solidFill>
                <a:latin typeface="Arial" panose="020B0604020202020204" pitchFamily="34" charset="0"/>
                <a:cs typeface="Arial" panose="020B0604020202020204" pitchFamily="34" charset="0"/>
              </a:rPr>
              <a:t>tendrán efecto </a:t>
            </a:r>
            <a:r>
              <a:rPr lang="es-EC" sz="1600" dirty="0">
                <a:solidFill>
                  <a:schemeClr val="tx1"/>
                </a:solidFill>
                <a:latin typeface="Arial" panose="020B0604020202020204" pitchFamily="34" charset="0"/>
                <a:cs typeface="Arial" panose="020B0604020202020204" pitchFamily="34" charset="0"/>
              </a:rPr>
              <a:t>el modelamiento.  </a:t>
            </a:r>
            <a:endParaRPr lang="es-MX" sz="1600" dirty="0">
              <a:solidFill>
                <a:schemeClr val="tx1"/>
              </a:solidFill>
              <a:latin typeface="Arial" panose="020B0604020202020204" pitchFamily="34" charset="0"/>
              <a:cs typeface="Arial" panose="020B0604020202020204" pitchFamily="34" charset="0"/>
            </a:endParaRPr>
          </a:p>
        </p:txBody>
      </p:sp>
      <p:sp>
        <p:nvSpPr>
          <p:cNvPr id="6" name="Rectángulo redondeado 5"/>
          <p:cNvSpPr/>
          <p:nvPr/>
        </p:nvSpPr>
        <p:spPr>
          <a:xfrm>
            <a:off x="1876091" y="3927754"/>
            <a:ext cx="6871571" cy="79221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spcBef>
                <a:spcPts val="300"/>
              </a:spcBef>
              <a:spcAft>
                <a:spcPts val="300"/>
              </a:spcAft>
            </a:pPr>
            <a:r>
              <a:rPr lang="es-EC" sz="1600" dirty="0">
                <a:solidFill>
                  <a:schemeClr val="tx1"/>
                </a:solidFill>
                <a:latin typeface="Arial" panose="020B0604020202020204" pitchFamily="34" charset="0"/>
                <a:cs typeface="Arial" panose="020B0604020202020204" pitchFamily="34" charset="0"/>
              </a:rPr>
              <a:t>Planificar el muestreo de campo en la isla Santa Cruz, </a:t>
            </a:r>
            <a:r>
              <a:rPr lang="es-EC" sz="1600" dirty="0" smtClean="0">
                <a:solidFill>
                  <a:schemeClr val="tx1"/>
                </a:solidFill>
                <a:latin typeface="Arial" panose="020B0604020202020204" pitchFamily="34" charset="0"/>
                <a:cs typeface="Arial" panose="020B0604020202020204" pitchFamily="34" charset="0"/>
              </a:rPr>
              <a:t>mediante el análisis de </a:t>
            </a:r>
            <a:r>
              <a:rPr lang="es-EC" sz="1600" dirty="0">
                <a:solidFill>
                  <a:schemeClr val="tx1"/>
                </a:solidFill>
                <a:latin typeface="Arial" panose="020B0604020202020204" pitchFamily="34" charset="0"/>
                <a:cs typeface="Arial" panose="020B0604020202020204" pitchFamily="34" charset="0"/>
              </a:rPr>
              <a:t>los patrones de distribución donde haya más posibilidades de encontrar a la especie. </a:t>
            </a:r>
            <a:endParaRPr lang="es-MX" sz="1600" dirty="0">
              <a:solidFill>
                <a:schemeClr val="tx1"/>
              </a:solidFill>
              <a:latin typeface="Arial" panose="020B0604020202020204" pitchFamily="34" charset="0"/>
              <a:cs typeface="Arial" panose="020B0604020202020204" pitchFamily="34" charset="0"/>
            </a:endParaRPr>
          </a:p>
        </p:txBody>
      </p:sp>
      <p:sp>
        <p:nvSpPr>
          <p:cNvPr id="7" name="Rectángulo redondeado 6"/>
          <p:cNvSpPr/>
          <p:nvPr/>
        </p:nvSpPr>
        <p:spPr>
          <a:xfrm>
            <a:off x="1876091" y="4809443"/>
            <a:ext cx="6871571" cy="801758"/>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spcBef>
                <a:spcPts val="300"/>
              </a:spcBef>
              <a:spcAft>
                <a:spcPts val="300"/>
              </a:spcAft>
            </a:pPr>
            <a:r>
              <a:rPr lang="es-EC" sz="1600" dirty="0">
                <a:solidFill>
                  <a:schemeClr val="tx1"/>
                </a:solidFill>
                <a:latin typeface="Arial" panose="020B0604020202020204" pitchFamily="34" charset="0"/>
                <a:cs typeface="Arial" panose="020B0604020202020204" pitchFamily="34" charset="0"/>
              </a:rPr>
              <a:t>Determinar presencia y ausencia de la especie invasora sobre la isla Santa Cruz en base a la planificación realizada para generar una base de datos espaciales. </a:t>
            </a:r>
            <a:endParaRPr lang="es-MX" sz="1600" dirty="0">
              <a:solidFill>
                <a:schemeClr val="tx1"/>
              </a:solidFill>
              <a:latin typeface="Arial" panose="020B0604020202020204" pitchFamily="34" charset="0"/>
              <a:cs typeface="Arial" panose="020B0604020202020204" pitchFamily="34" charset="0"/>
            </a:endParaRPr>
          </a:p>
        </p:txBody>
      </p:sp>
      <p:sp>
        <p:nvSpPr>
          <p:cNvPr id="10" name="Título 1"/>
          <p:cNvSpPr>
            <a:spLocks noGrp="1"/>
          </p:cNvSpPr>
          <p:nvPr>
            <p:ph type="title"/>
          </p:nvPr>
        </p:nvSpPr>
        <p:spPr>
          <a:xfrm>
            <a:off x="359999" y="179998"/>
            <a:ext cx="10080000" cy="900000"/>
          </a:xfrm>
        </p:spPr>
        <p:txBody>
          <a:bodyPr>
            <a:normAutofit/>
          </a:bodyPr>
          <a:lstStyle/>
          <a:p>
            <a:pPr algn="l"/>
            <a:r>
              <a:rPr lang="es-MX" sz="3200" dirty="0" smtClean="0">
                <a:latin typeface="Arial" panose="020B0604020202020204" pitchFamily="34" charset="0"/>
                <a:cs typeface="Arial" panose="020B0604020202020204" pitchFamily="34" charset="0"/>
              </a:rPr>
              <a:t>Objetivos</a:t>
            </a:r>
            <a:endParaRPr lang="es-MX" sz="3200" dirty="0">
              <a:latin typeface="Arial" panose="020B0604020202020204" pitchFamily="34" charset="0"/>
              <a:cs typeface="Arial" panose="020B0604020202020204" pitchFamily="34" charset="0"/>
            </a:endParaRPr>
          </a:p>
        </p:txBody>
      </p:sp>
      <p:sp>
        <p:nvSpPr>
          <p:cNvPr id="11" name="Botón de acción: Inicio 10">
            <a:hlinkClick r:id="rId2" action="ppaction://hlinksldjump" highlightClick="1"/>
          </p:cNvPr>
          <p:cNvSpPr/>
          <p:nvPr/>
        </p:nvSpPr>
        <p:spPr>
          <a:xfrm>
            <a:off x="11135360" y="6004560"/>
            <a:ext cx="1056640" cy="85344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3191778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a:spLocks noGrp="1"/>
          </p:cNvSpPr>
          <p:nvPr>
            <p:ph type="title"/>
          </p:nvPr>
        </p:nvSpPr>
        <p:spPr>
          <a:xfrm>
            <a:off x="359999" y="179998"/>
            <a:ext cx="10080000" cy="900000"/>
          </a:xfrm>
        </p:spPr>
        <p:txBody>
          <a:bodyPr>
            <a:normAutofit/>
          </a:bodyPr>
          <a:lstStyle/>
          <a:p>
            <a:pPr algn="l"/>
            <a:r>
              <a:rPr lang="es-MX" sz="3200" dirty="0">
                <a:latin typeface="Arial" panose="020B0604020202020204" pitchFamily="34" charset="0"/>
                <a:cs typeface="Arial" panose="020B0604020202020204" pitchFamily="34" charset="0"/>
              </a:rPr>
              <a:t>Á</a:t>
            </a:r>
            <a:r>
              <a:rPr lang="es-MX" sz="3200" dirty="0" smtClean="0">
                <a:latin typeface="Arial" panose="020B0604020202020204" pitchFamily="34" charset="0"/>
                <a:cs typeface="Arial" panose="020B0604020202020204" pitchFamily="34" charset="0"/>
              </a:rPr>
              <a:t>rea de estudio </a:t>
            </a:r>
            <a:endParaRPr lang="es-MX" sz="3200" dirty="0">
              <a:latin typeface="Arial" panose="020B0604020202020204" pitchFamily="34" charset="0"/>
              <a:cs typeface="Arial" panose="020B0604020202020204" pitchFamily="34" charset="0"/>
            </a:endParaRPr>
          </a:p>
        </p:txBody>
      </p:sp>
      <p:sp>
        <p:nvSpPr>
          <p:cNvPr id="10" name="Rectángulo redondeado 9"/>
          <p:cNvSpPr/>
          <p:nvPr/>
        </p:nvSpPr>
        <p:spPr>
          <a:xfrm>
            <a:off x="8627292" y="1321536"/>
            <a:ext cx="2508068" cy="3819423"/>
          </a:xfrm>
          <a:prstGeom prst="roundRect">
            <a:avLst/>
          </a:prstGeom>
          <a:noFill/>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285750" indent="-285750">
              <a:spcBef>
                <a:spcPts val="300"/>
              </a:spcBef>
              <a:spcAft>
                <a:spcPts val="300"/>
              </a:spcAft>
              <a:buFont typeface="Courier New" panose="02070309020205020404" pitchFamily="49" charset="0"/>
              <a:buChar char="o"/>
            </a:pPr>
            <a:r>
              <a:rPr lang="es-EC" sz="1600" dirty="0" smtClean="0">
                <a:solidFill>
                  <a:schemeClr val="tx1"/>
                </a:solidFill>
                <a:latin typeface="Arial" panose="020B0604020202020204" pitchFamily="34" charset="0"/>
                <a:cs typeface="Arial" panose="020B0604020202020204" pitchFamily="34" charset="0"/>
              </a:rPr>
              <a:t>Socio-ecosistema </a:t>
            </a:r>
          </a:p>
          <a:p>
            <a:pPr marL="285750" indent="-285750">
              <a:spcBef>
                <a:spcPts val="300"/>
              </a:spcBef>
              <a:spcAft>
                <a:spcPts val="300"/>
              </a:spcAft>
              <a:buFont typeface="Courier New" panose="02070309020205020404" pitchFamily="49" charset="0"/>
              <a:buChar char="o"/>
            </a:pPr>
            <a:r>
              <a:rPr lang="es-EC" sz="1600" dirty="0" smtClean="0">
                <a:solidFill>
                  <a:schemeClr val="tx1"/>
                </a:solidFill>
                <a:latin typeface="Arial" panose="020B0604020202020204" pitchFamily="34" charset="0"/>
                <a:cs typeface="Arial" panose="020B0604020202020204" pitchFamily="34" charset="0"/>
              </a:rPr>
              <a:t>Superficie 986 K</a:t>
            </a:r>
            <a:r>
              <a:rPr lang="es-EC" sz="1600" dirty="0" smtClean="0">
                <a:solidFill>
                  <a:schemeClr val="tx1"/>
                </a:solidFill>
                <a:latin typeface="Arial" panose="020B0604020202020204" pitchFamily="34" charset="0"/>
                <a:cs typeface="Arial" panose="020B0604020202020204" pitchFamily="34" charset="0"/>
              </a:rPr>
              <a:t>m</a:t>
            </a:r>
            <a:r>
              <a:rPr lang="es-EC" baseline="30000" dirty="0" smtClean="0"/>
              <a:t>2</a:t>
            </a:r>
            <a:endParaRPr lang="es-EC" sz="1600" dirty="0" smtClean="0">
              <a:solidFill>
                <a:schemeClr val="tx1"/>
              </a:solidFill>
              <a:latin typeface="Arial" panose="020B0604020202020204" pitchFamily="34" charset="0"/>
              <a:cs typeface="Arial" panose="020B0604020202020204" pitchFamily="34" charset="0"/>
            </a:endParaRPr>
          </a:p>
          <a:p>
            <a:pPr marL="285750" indent="-285750">
              <a:spcBef>
                <a:spcPts val="300"/>
              </a:spcBef>
              <a:spcAft>
                <a:spcPts val="300"/>
              </a:spcAft>
              <a:buFont typeface="Courier New" panose="02070309020205020404" pitchFamily="49" charset="0"/>
              <a:buChar char="o"/>
            </a:pPr>
            <a:r>
              <a:rPr lang="es-EC" sz="1600" dirty="0" smtClean="0">
                <a:solidFill>
                  <a:schemeClr val="tx1"/>
                </a:solidFill>
                <a:latin typeface="Arial" panose="020B0604020202020204" pitchFamily="34" charset="0"/>
                <a:cs typeface="Arial" panose="020B0604020202020204" pitchFamily="34" charset="0"/>
              </a:rPr>
              <a:t>Altura máxima: 864 msnm</a:t>
            </a:r>
          </a:p>
          <a:p>
            <a:pPr marL="285750" indent="-285750">
              <a:spcBef>
                <a:spcPts val="300"/>
              </a:spcBef>
              <a:spcAft>
                <a:spcPts val="300"/>
              </a:spcAft>
              <a:buFont typeface="Courier New" panose="02070309020205020404" pitchFamily="49" charset="0"/>
              <a:buChar char="o"/>
            </a:pPr>
            <a:r>
              <a:rPr lang="es-MX" sz="1600" dirty="0" smtClean="0">
                <a:solidFill>
                  <a:schemeClr val="tx1"/>
                </a:solidFill>
                <a:latin typeface="Arial" panose="020B0604020202020204" pitchFamily="34" charset="0"/>
                <a:cs typeface="Arial" panose="020B0604020202020204" pitchFamily="34" charset="0"/>
              </a:rPr>
              <a:t>15701 habitantes </a:t>
            </a:r>
          </a:p>
          <a:p>
            <a:pPr marL="285750" indent="-285750">
              <a:spcBef>
                <a:spcPts val="300"/>
              </a:spcBef>
              <a:spcAft>
                <a:spcPts val="300"/>
              </a:spcAft>
              <a:buFont typeface="Courier New" panose="02070309020205020404" pitchFamily="49" charset="0"/>
              <a:buChar char="o"/>
            </a:pPr>
            <a:r>
              <a:rPr lang="es-MX" sz="1600" dirty="0" smtClean="0">
                <a:solidFill>
                  <a:schemeClr val="tx1"/>
                </a:solidFill>
                <a:latin typeface="Arial" panose="020B0604020202020204" pitchFamily="34" charset="0"/>
                <a:cs typeface="Arial" panose="020B0604020202020204" pitchFamily="34" charset="0"/>
              </a:rPr>
              <a:t>7 zonas de vegetación natural</a:t>
            </a:r>
          </a:p>
          <a:p>
            <a:pPr marL="285750" indent="-285750">
              <a:spcBef>
                <a:spcPts val="300"/>
              </a:spcBef>
              <a:spcAft>
                <a:spcPts val="300"/>
              </a:spcAft>
              <a:buFont typeface="Courier New" panose="02070309020205020404" pitchFamily="49" charset="0"/>
              <a:buChar char="o"/>
            </a:pPr>
            <a:r>
              <a:rPr lang="es-MX" sz="1600" dirty="0" smtClean="0">
                <a:solidFill>
                  <a:schemeClr val="tx1"/>
                </a:solidFill>
                <a:latin typeface="Arial" panose="020B0604020202020204" pitchFamily="34" charset="0"/>
                <a:cs typeface="Arial" panose="020B0604020202020204" pitchFamily="34" charset="0"/>
              </a:rPr>
              <a:t>Caliente </a:t>
            </a:r>
            <a:r>
              <a:rPr lang="es-MX" sz="1600" dirty="0" smtClean="0">
                <a:solidFill>
                  <a:schemeClr val="tx1"/>
                </a:solidFill>
                <a:latin typeface="Arial" panose="020B0604020202020204" pitchFamily="34" charset="0"/>
                <a:cs typeface="Arial" panose="020B0604020202020204" pitchFamily="34" charset="0"/>
                <a:sym typeface="Wingdings" panose="05000000000000000000" pitchFamily="2" charset="2"/>
              </a:rPr>
              <a:t> </a:t>
            </a:r>
            <a:r>
              <a:rPr lang="es-MX" sz="1600" dirty="0" smtClean="0">
                <a:solidFill>
                  <a:schemeClr val="tx1"/>
                </a:solidFill>
                <a:latin typeface="Arial" panose="020B0604020202020204" pitchFamily="34" charset="0"/>
                <a:cs typeface="Arial" panose="020B0604020202020204" pitchFamily="34" charset="0"/>
              </a:rPr>
              <a:t>dic-</a:t>
            </a:r>
            <a:r>
              <a:rPr lang="es-MX" sz="1600" dirty="0" err="1" smtClean="0">
                <a:solidFill>
                  <a:schemeClr val="tx1"/>
                </a:solidFill>
                <a:latin typeface="Arial" panose="020B0604020202020204" pitchFamily="34" charset="0"/>
                <a:cs typeface="Arial" panose="020B0604020202020204" pitchFamily="34" charset="0"/>
              </a:rPr>
              <a:t>may</a:t>
            </a:r>
            <a:endParaRPr lang="es-MX" sz="1600" dirty="0" smtClean="0">
              <a:solidFill>
                <a:schemeClr val="tx1"/>
              </a:solidFill>
              <a:latin typeface="Arial" panose="020B0604020202020204" pitchFamily="34" charset="0"/>
              <a:cs typeface="Arial" panose="020B0604020202020204" pitchFamily="34" charset="0"/>
            </a:endParaRPr>
          </a:p>
          <a:p>
            <a:pPr marL="285750" indent="-285750">
              <a:spcBef>
                <a:spcPts val="300"/>
              </a:spcBef>
              <a:spcAft>
                <a:spcPts val="300"/>
              </a:spcAft>
              <a:buFont typeface="Courier New" panose="02070309020205020404" pitchFamily="49" charset="0"/>
              <a:buChar char="o"/>
            </a:pPr>
            <a:r>
              <a:rPr lang="es-MX" sz="1600" dirty="0" smtClean="0">
                <a:solidFill>
                  <a:schemeClr val="tx1"/>
                </a:solidFill>
                <a:latin typeface="Arial" panose="020B0604020202020204" pitchFamily="34" charset="0"/>
                <a:cs typeface="Arial" panose="020B0604020202020204" pitchFamily="34" charset="0"/>
              </a:rPr>
              <a:t>Frio </a:t>
            </a:r>
            <a:r>
              <a:rPr lang="es-MX" sz="1600" dirty="0" smtClean="0">
                <a:solidFill>
                  <a:schemeClr val="tx1"/>
                </a:solidFill>
                <a:latin typeface="Arial" panose="020B0604020202020204" pitchFamily="34" charset="0"/>
                <a:cs typeface="Arial" panose="020B0604020202020204" pitchFamily="34" charset="0"/>
                <a:sym typeface="Wingdings" panose="05000000000000000000" pitchFamily="2" charset="2"/>
              </a:rPr>
              <a:t> jun -nov</a:t>
            </a:r>
            <a:endParaRPr lang="es-MX" sz="1600" dirty="0" smtClean="0">
              <a:solidFill>
                <a:schemeClr val="tx1"/>
              </a:solidFill>
              <a:latin typeface="Arial" panose="020B0604020202020204" pitchFamily="34" charset="0"/>
              <a:cs typeface="Arial" panose="020B0604020202020204" pitchFamily="34" charset="0"/>
            </a:endParaRPr>
          </a:p>
          <a:p>
            <a:pPr marL="285750" indent="-285750">
              <a:spcBef>
                <a:spcPts val="300"/>
              </a:spcBef>
              <a:spcAft>
                <a:spcPts val="300"/>
              </a:spcAft>
              <a:buFont typeface="Courier New" panose="02070309020205020404" pitchFamily="49" charset="0"/>
              <a:buChar char="o"/>
            </a:pPr>
            <a:endParaRPr lang="es-MX" sz="1600" dirty="0" smtClean="0">
              <a:solidFill>
                <a:schemeClr val="tx1"/>
              </a:solidFill>
              <a:latin typeface="Arial" panose="020B0604020202020204" pitchFamily="34" charset="0"/>
              <a:cs typeface="Arial" panose="020B0604020202020204" pitchFamily="34" charset="0"/>
            </a:endParaRPr>
          </a:p>
        </p:txBody>
      </p:sp>
      <p:pic>
        <p:nvPicPr>
          <p:cNvPr id="12" name="Imagen 11"/>
          <p:cNvPicPr>
            <a:picLocks noChangeAspect="1"/>
          </p:cNvPicPr>
          <p:nvPr/>
        </p:nvPicPr>
        <p:blipFill>
          <a:blip r:embed="rId2"/>
          <a:stretch>
            <a:fillRect/>
          </a:stretch>
        </p:blipFill>
        <p:spPr>
          <a:xfrm>
            <a:off x="359998" y="1079997"/>
            <a:ext cx="8027237" cy="5521099"/>
          </a:xfrm>
          <a:prstGeom prst="rect">
            <a:avLst/>
          </a:prstGeom>
        </p:spPr>
      </p:pic>
      <p:sp>
        <p:nvSpPr>
          <p:cNvPr id="13" name="Botón de acción: Inicio 12">
            <a:hlinkClick r:id="rId3" action="ppaction://hlinksldjump" highlightClick="1"/>
          </p:cNvPr>
          <p:cNvSpPr/>
          <p:nvPr/>
        </p:nvSpPr>
        <p:spPr>
          <a:xfrm>
            <a:off x="11135360" y="6004560"/>
            <a:ext cx="1056640" cy="85344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4334877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875695" y="1079998"/>
            <a:ext cx="10353762" cy="970450"/>
          </a:xfrm>
        </p:spPr>
        <p:txBody>
          <a:bodyPr/>
          <a:lstStyle/>
          <a:p>
            <a:r>
              <a:rPr lang="es-MX" dirty="0" smtClean="0">
                <a:latin typeface="Arial" panose="020B0604020202020204" pitchFamily="34" charset="0"/>
                <a:cs typeface="Arial" panose="020B0604020202020204" pitchFamily="34" charset="0"/>
              </a:rPr>
              <a:t>Nicho ecológico </a:t>
            </a:r>
            <a:endParaRPr lang="es-MX" dirty="0">
              <a:latin typeface="Arial" panose="020B0604020202020204" pitchFamily="34" charset="0"/>
              <a:cs typeface="Arial" panose="020B0604020202020204" pitchFamily="34" charset="0"/>
            </a:endParaRPr>
          </a:p>
        </p:txBody>
      </p:sp>
      <p:sp>
        <p:nvSpPr>
          <p:cNvPr id="2" name="Marcador de contenido 1"/>
          <p:cNvSpPr>
            <a:spLocks noGrp="1"/>
          </p:cNvSpPr>
          <p:nvPr>
            <p:ph idx="1"/>
          </p:nvPr>
        </p:nvSpPr>
        <p:spPr>
          <a:xfrm>
            <a:off x="2112491" y="5666607"/>
            <a:ext cx="7880169" cy="751610"/>
          </a:xfrm>
        </p:spPr>
        <p:txBody>
          <a:bodyPr>
            <a:normAutofit/>
          </a:bodyPr>
          <a:lstStyle/>
          <a:p>
            <a:r>
              <a:rPr lang="es-EC" sz="1800" dirty="0">
                <a:latin typeface="Arial" panose="020B0604020202020204" pitchFamily="34" charset="0"/>
                <a:cs typeface="Arial" panose="020B0604020202020204" pitchFamily="34" charset="0"/>
              </a:rPr>
              <a:t>“</a:t>
            </a:r>
            <a:r>
              <a:rPr lang="es-EC" sz="1800" i="1" dirty="0">
                <a:latin typeface="Arial" panose="020B0604020202020204" pitchFamily="34" charset="0"/>
                <a:cs typeface="Arial" panose="020B0604020202020204" pitchFamily="34" charset="0"/>
              </a:rPr>
              <a:t>La suma de todos los factores ambientales que actúan sobre un organismo; el nicho es una región sobre un espacio multidimensional</a:t>
            </a:r>
            <a:r>
              <a:rPr lang="es-EC" sz="1800" dirty="0">
                <a:latin typeface="Arial" panose="020B0604020202020204" pitchFamily="34" charset="0"/>
                <a:cs typeface="Arial" panose="020B0604020202020204" pitchFamily="34" charset="0"/>
              </a:rPr>
              <a:t>”</a:t>
            </a:r>
            <a:endParaRPr lang="es-MX" sz="1800" dirty="0">
              <a:latin typeface="Arial" panose="020B0604020202020204" pitchFamily="34" charset="0"/>
              <a:cs typeface="Arial" panose="020B0604020202020204" pitchFamily="34" charset="0"/>
            </a:endParaRPr>
          </a:p>
        </p:txBody>
      </p:sp>
      <p:pic>
        <p:nvPicPr>
          <p:cNvPr id="5" name="Imagen 4"/>
          <p:cNvPicPr/>
          <p:nvPr/>
        </p:nvPicPr>
        <p:blipFill>
          <a:blip r:embed="rId2">
            <a:extLst>
              <a:ext uri="{28A0092B-C50C-407E-A947-70E740481C1C}">
                <a14:useLocalDpi xmlns:a14="http://schemas.microsoft.com/office/drawing/2010/main"/>
              </a:ext>
            </a:extLst>
          </a:blip>
          <a:stretch>
            <a:fillRect/>
          </a:stretch>
        </p:blipFill>
        <p:spPr>
          <a:xfrm>
            <a:off x="6223801" y="2050448"/>
            <a:ext cx="4731582" cy="3234854"/>
          </a:xfrm>
          <a:prstGeom prst="rect">
            <a:avLst/>
          </a:prstGeom>
          <a:ln>
            <a:solidFill>
              <a:schemeClr val="tx1"/>
            </a:solidFill>
          </a:ln>
        </p:spPr>
      </p:pic>
      <p:sp>
        <p:nvSpPr>
          <p:cNvPr id="6" name="Título 1"/>
          <p:cNvSpPr txBox="1">
            <a:spLocks/>
          </p:cNvSpPr>
          <p:nvPr/>
        </p:nvSpPr>
        <p:spPr>
          <a:xfrm>
            <a:off x="359999" y="179998"/>
            <a:ext cx="10080000" cy="900000"/>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MX" sz="3200" dirty="0" smtClean="0">
                <a:latin typeface="Arial" panose="020B0604020202020204" pitchFamily="34" charset="0"/>
                <a:cs typeface="Arial" panose="020B0604020202020204" pitchFamily="34" charset="0"/>
              </a:rPr>
              <a:t>Fundamentos teóricos </a:t>
            </a:r>
            <a:endParaRPr lang="es-MX" sz="3200" dirty="0">
              <a:latin typeface="Arial" panose="020B0604020202020204" pitchFamily="34" charset="0"/>
              <a:cs typeface="Arial" panose="020B0604020202020204" pitchFamily="34" charset="0"/>
            </a:endParaRPr>
          </a:p>
        </p:txBody>
      </p:sp>
      <p:graphicFrame>
        <p:nvGraphicFramePr>
          <p:cNvPr id="7" name="Diagrama 6"/>
          <p:cNvGraphicFramePr/>
          <p:nvPr>
            <p:extLst>
              <p:ext uri="{D42A27DB-BD31-4B8C-83A1-F6EECF244321}">
                <p14:modId xmlns:p14="http://schemas.microsoft.com/office/powerpoint/2010/main" val="2607073085"/>
              </p:ext>
            </p:extLst>
          </p:nvPr>
        </p:nvGraphicFramePr>
        <p:xfrm>
          <a:off x="359999" y="2063090"/>
          <a:ext cx="4167524" cy="38887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Botón de acción: Inicio 7">
            <a:hlinkClick r:id="rId8" action="ppaction://hlinksldjump" highlightClick="1"/>
          </p:cNvPr>
          <p:cNvSpPr/>
          <p:nvPr/>
        </p:nvSpPr>
        <p:spPr>
          <a:xfrm>
            <a:off x="11135360" y="6004560"/>
            <a:ext cx="1056640" cy="85344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0078085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latin typeface="Arial" panose="020B0604020202020204" pitchFamily="34" charset="0"/>
                <a:cs typeface="Arial" panose="020B0604020202020204" pitchFamily="34" charset="0"/>
              </a:rPr>
              <a:t>Distribución de un a especie </a:t>
            </a:r>
            <a:endParaRPr lang="es-MX" dirty="0">
              <a:latin typeface="Arial" panose="020B0604020202020204" pitchFamily="34" charset="0"/>
              <a:cs typeface="Arial" panose="020B0604020202020204" pitchFamily="34" charset="0"/>
            </a:endParaRPr>
          </a:p>
        </p:txBody>
      </p:sp>
      <p:pic>
        <p:nvPicPr>
          <p:cNvPr id="16386" name="Picture 2" descr="Resultado de imagen para distribucion de un especie&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5850" y="4153440"/>
            <a:ext cx="5422116" cy="1306604"/>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redondeado 4"/>
          <p:cNvSpPr/>
          <p:nvPr/>
        </p:nvSpPr>
        <p:spPr>
          <a:xfrm>
            <a:off x="1774020" y="5473636"/>
            <a:ext cx="8633312" cy="892310"/>
          </a:xfrm>
          <a:prstGeom prst="roundRect">
            <a:avLst/>
          </a:prstGeom>
          <a:noFill/>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spcAft>
                <a:spcPts val="300"/>
              </a:spcAft>
            </a:pPr>
            <a:r>
              <a:rPr lang="es-EC" sz="1600" dirty="0" smtClean="0">
                <a:latin typeface="Arial" panose="020B0604020202020204" pitchFamily="34" charset="0"/>
                <a:cs typeface="Arial" panose="020B0604020202020204" pitchFamily="34" charset="0"/>
              </a:rPr>
              <a:t>El </a:t>
            </a:r>
            <a:r>
              <a:rPr lang="es-EC" sz="1600" dirty="0">
                <a:latin typeface="Arial" panose="020B0604020202020204" pitchFamily="34" charset="0"/>
                <a:cs typeface="Arial" panose="020B0604020202020204" pitchFamily="34" charset="0"/>
              </a:rPr>
              <a:t>modelo de nicho ecológico no necesariamente representa la distribución de una </a:t>
            </a:r>
            <a:r>
              <a:rPr lang="es-EC" sz="1600" dirty="0" smtClean="0">
                <a:latin typeface="Arial" panose="020B0604020202020204" pitchFamily="34" charset="0"/>
                <a:cs typeface="Arial" panose="020B0604020202020204" pitchFamily="34" charset="0"/>
              </a:rPr>
              <a:t>especie.</a:t>
            </a:r>
            <a:endParaRPr lang="es-MX" sz="1400" dirty="0">
              <a:solidFill>
                <a:schemeClr val="tx1"/>
              </a:solidFill>
              <a:latin typeface="Arial" panose="020B0604020202020204" pitchFamily="34" charset="0"/>
              <a:cs typeface="Arial" panose="020B0604020202020204" pitchFamily="34" charset="0"/>
            </a:endParaRPr>
          </a:p>
        </p:txBody>
      </p:sp>
      <p:pic>
        <p:nvPicPr>
          <p:cNvPr id="16388" name="Picture 4" descr="Resultado de imagen para barreras geograficas&quo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794" t="11373" r="2834" b="7785"/>
          <a:stretch/>
        </p:blipFill>
        <p:spPr bwMode="auto">
          <a:xfrm>
            <a:off x="8008718" y="1710131"/>
            <a:ext cx="2742308"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Resultado de imagen para control de especies invasoras&quo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4146" y="1710131"/>
            <a:ext cx="3816254" cy="1800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ángulo redondeado 7"/>
          <p:cNvSpPr/>
          <p:nvPr/>
        </p:nvSpPr>
        <p:spPr>
          <a:xfrm>
            <a:off x="8008718" y="3679760"/>
            <a:ext cx="2238708" cy="473681"/>
          </a:xfrm>
          <a:prstGeom prst="roundRect">
            <a:avLst/>
          </a:prstGeom>
          <a:noFill/>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spcAft>
                <a:spcPts val="300"/>
              </a:spcAft>
            </a:pPr>
            <a:r>
              <a:rPr lang="es-EC" sz="1600" dirty="0" smtClean="0">
                <a:latin typeface="Arial" panose="020B0604020202020204" pitchFamily="34" charset="0"/>
                <a:cs typeface="Arial" panose="020B0604020202020204" pitchFamily="34" charset="0"/>
              </a:rPr>
              <a:t>Barreras geográficas  </a:t>
            </a:r>
            <a:endParaRPr lang="es-MX" sz="1400" dirty="0">
              <a:solidFill>
                <a:schemeClr val="tx1"/>
              </a:solidFill>
              <a:latin typeface="Arial" panose="020B0604020202020204" pitchFamily="34" charset="0"/>
              <a:cs typeface="Arial" panose="020B0604020202020204" pitchFamily="34" charset="0"/>
            </a:endParaRPr>
          </a:p>
        </p:txBody>
      </p:sp>
      <p:sp>
        <p:nvSpPr>
          <p:cNvPr id="9" name="Rectángulo redondeado 8"/>
          <p:cNvSpPr/>
          <p:nvPr/>
        </p:nvSpPr>
        <p:spPr>
          <a:xfrm>
            <a:off x="1462919" y="3679759"/>
            <a:ext cx="2238708" cy="473681"/>
          </a:xfrm>
          <a:prstGeom prst="roundRect">
            <a:avLst/>
          </a:prstGeom>
          <a:noFill/>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spcAft>
                <a:spcPts val="300"/>
              </a:spcAft>
            </a:pPr>
            <a:r>
              <a:rPr lang="es-EC" sz="1600" dirty="0" smtClean="0">
                <a:latin typeface="Arial" panose="020B0604020202020204" pitchFamily="34" charset="0"/>
                <a:cs typeface="Arial" panose="020B0604020202020204" pitchFamily="34" charset="0"/>
              </a:rPr>
              <a:t>Control o extinción </a:t>
            </a:r>
            <a:endParaRPr lang="es-MX" sz="1400" dirty="0">
              <a:solidFill>
                <a:schemeClr val="tx1"/>
              </a:solidFill>
              <a:latin typeface="Arial" panose="020B0604020202020204" pitchFamily="34" charset="0"/>
              <a:cs typeface="Arial" panose="020B0604020202020204" pitchFamily="34" charset="0"/>
            </a:endParaRPr>
          </a:p>
        </p:txBody>
      </p:sp>
      <p:sp>
        <p:nvSpPr>
          <p:cNvPr id="10" name="Botón de acción: Inicio 9">
            <a:hlinkClick r:id="rId5" action="ppaction://hlinksldjump" highlightClick="1"/>
          </p:cNvPr>
          <p:cNvSpPr/>
          <p:nvPr/>
        </p:nvSpPr>
        <p:spPr>
          <a:xfrm>
            <a:off x="11135360" y="6004560"/>
            <a:ext cx="1056640" cy="85344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4917884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MX" dirty="0" smtClean="0">
                <a:latin typeface="Arial" panose="020B0604020202020204" pitchFamily="34" charset="0"/>
                <a:cs typeface="Arial" panose="020B0604020202020204" pitchFamily="34" charset="0"/>
              </a:rPr>
              <a:t>Modelo de distribución de especies </a:t>
            </a:r>
            <a:endParaRPr lang="es-MX" dirty="0">
              <a:latin typeface="Arial" panose="020B0604020202020204" pitchFamily="34" charset="0"/>
              <a:cs typeface="Arial" panose="020B0604020202020204" pitchFamily="34" charset="0"/>
            </a:endParaRPr>
          </a:p>
        </p:txBody>
      </p:sp>
      <p:sp>
        <p:nvSpPr>
          <p:cNvPr id="5" name="Rectángulo redondeado 4"/>
          <p:cNvSpPr/>
          <p:nvPr/>
        </p:nvSpPr>
        <p:spPr>
          <a:xfrm>
            <a:off x="2709818" y="1688047"/>
            <a:ext cx="2690949" cy="1628503"/>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spcAft>
                <a:spcPts val="300"/>
              </a:spcAft>
            </a:pPr>
            <a:r>
              <a:rPr lang="es-MX" sz="1600" dirty="0">
                <a:solidFill>
                  <a:schemeClr val="tx1"/>
                </a:solidFill>
                <a:latin typeface="Arial" panose="020B0604020202020204" pitchFamily="34" charset="0"/>
                <a:cs typeface="Arial" panose="020B0604020202020204" pitchFamily="34" charset="0"/>
              </a:rPr>
              <a:t>Variables independientes </a:t>
            </a:r>
          </a:p>
          <a:p>
            <a:pPr marL="285750" indent="-285750">
              <a:spcBef>
                <a:spcPts val="300"/>
              </a:spcBef>
              <a:spcAft>
                <a:spcPts val="300"/>
              </a:spcAft>
              <a:buFont typeface="Arial" panose="020B0604020202020204" pitchFamily="34" charset="0"/>
              <a:buChar char="•"/>
            </a:pPr>
            <a:r>
              <a:rPr lang="es-MX" sz="1600" dirty="0">
                <a:solidFill>
                  <a:schemeClr val="tx1"/>
                </a:solidFill>
                <a:latin typeface="Arial" panose="020B0604020202020204" pitchFamily="34" charset="0"/>
                <a:cs typeface="Arial" panose="020B0604020202020204" pitchFamily="34" charset="0"/>
              </a:rPr>
              <a:t>Clima</a:t>
            </a:r>
          </a:p>
          <a:p>
            <a:pPr marL="285750" indent="-285750">
              <a:spcBef>
                <a:spcPts val="300"/>
              </a:spcBef>
              <a:spcAft>
                <a:spcPts val="300"/>
              </a:spcAft>
              <a:buFont typeface="Arial" panose="020B0604020202020204" pitchFamily="34" charset="0"/>
              <a:buChar char="•"/>
            </a:pPr>
            <a:r>
              <a:rPr lang="es-MX" sz="1600" dirty="0">
                <a:solidFill>
                  <a:schemeClr val="tx1"/>
                </a:solidFill>
                <a:latin typeface="Arial" panose="020B0604020202020204" pitchFamily="34" charset="0"/>
                <a:cs typeface="Arial" panose="020B0604020202020204" pitchFamily="34" charset="0"/>
              </a:rPr>
              <a:t>Topografía </a:t>
            </a:r>
          </a:p>
          <a:p>
            <a:pPr marL="285750" indent="-285750">
              <a:spcBef>
                <a:spcPts val="300"/>
              </a:spcBef>
              <a:spcAft>
                <a:spcPts val="300"/>
              </a:spcAft>
              <a:buFont typeface="Arial" panose="020B0604020202020204" pitchFamily="34" charset="0"/>
              <a:buChar char="•"/>
            </a:pPr>
            <a:r>
              <a:rPr lang="es-MX" sz="1600" dirty="0">
                <a:solidFill>
                  <a:schemeClr val="tx1"/>
                </a:solidFill>
                <a:latin typeface="Arial" panose="020B0604020202020204" pitchFamily="34" charset="0"/>
                <a:cs typeface="Arial" panose="020B0604020202020204" pitchFamily="34" charset="0"/>
              </a:rPr>
              <a:t>Socio cultural</a:t>
            </a:r>
          </a:p>
        </p:txBody>
      </p:sp>
      <p:sp>
        <p:nvSpPr>
          <p:cNvPr id="6" name="Rectángulo redondeado 5"/>
          <p:cNvSpPr/>
          <p:nvPr/>
        </p:nvSpPr>
        <p:spPr>
          <a:xfrm>
            <a:off x="6473372" y="1688047"/>
            <a:ext cx="2690949" cy="16272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spcAft>
                <a:spcPts val="300"/>
              </a:spcAft>
            </a:pPr>
            <a:r>
              <a:rPr lang="es-MX" sz="1600" dirty="0">
                <a:solidFill>
                  <a:schemeClr val="tx1"/>
                </a:solidFill>
                <a:latin typeface="Arial" panose="020B0604020202020204" pitchFamily="34" charset="0"/>
                <a:cs typeface="Arial" panose="020B0604020202020204" pitchFamily="34" charset="0"/>
              </a:rPr>
              <a:t>Variables dependientes</a:t>
            </a:r>
          </a:p>
          <a:p>
            <a:pPr marL="285750" indent="-285750">
              <a:spcBef>
                <a:spcPts val="300"/>
              </a:spcBef>
              <a:spcAft>
                <a:spcPts val="300"/>
              </a:spcAft>
              <a:buFont typeface="Arial" panose="020B0604020202020204" pitchFamily="34" charset="0"/>
              <a:buChar char="•"/>
            </a:pPr>
            <a:r>
              <a:rPr lang="es-MX" sz="1600" dirty="0">
                <a:solidFill>
                  <a:schemeClr val="tx1"/>
                </a:solidFill>
                <a:latin typeface="Arial" panose="020B0604020202020204" pitchFamily="34" charset="0"/>
                <a:cs typeface="Arial" panose="020B0604020202020204" pitchFamily="34" charset="0"/>
              </a:rPr>
              <a:t>Presencias </a:t>
            </a:r>
          </a:p>
          <a:p>
            <a:pPr marL="285750" indent="-285750">
              <a:spcBef>
                <a:spcPts val="300"/>
              </a:spcBef>
              <a:spcAft>
                <a:spcPts val="300"/>
              </a:spcAft>
              <a:buFont typeface="Arial" panose="020B0604020202020204" pitchFamily="34" charset="0"/>
              <a:buChar char="•"/>
            </a:pPr>
            <a:r>
              <a:rPr lang="es-MX" sz="1600" dirty="0">
                <a:solidFill>
                  <a:schemeClr val="tx1"/>
                </a:solidFill>
                <a:latin typeface="Arial" panose="020B0604020202020204" pitchFamily="34" charset="0"/>
                <a:cs typeface="Arial" panose="020B0604020202020204" pitchFamily="34" charset="0"/>
              </a:rPr>
              <a:t>Ausencias </a:t>
            </a:r>
            <a:r>
              <a:rPr lang="es-MX" dirty="0">
                <a:solidFill>
                  <a:schemeClr val="tx1"/>
                </a:solidFill>
                <a:latin typeface="Times New Roman" panose="02020603050405020304" pitchFamily="18" charset="0"/>
                <a:cs typeface="Times New Roman" panose="02020603050405020304" pitchFamily="18" charset="0"/>
              </a:rPr>
              <a:t> </a:t>
            </a:r>
          </a:p>
        </p:txBody>
      </p:sp>
      <p:sp>
        <p:nvSpPr>
          <p:cNvPr id="8" name="Rectángulo redondeado 7"/>
          <p:cNvSpPr/>
          <p:nvPr/>
        </p:nvSpPr>
        <p:spPr>
          <a:xfrm>
            <a:off x="4961395" y="5363143"/>
            <a:ext cx="2249629" cy="686044"/>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MX" sz="1600" dirty="0" smtClean="0">
                <a:solidFill>
                  <a:schemeClr val="tx1"/>
                </a:solidFill>
                <a:latin typeface="Arial" panose="020B0604020202020204" pitchFamily="34" charset="0"/>
                <a:cs typeface="Arial" panose="020B0604020202020204" pitchFamily="34" charset="0"/>
              </a:rPr>
              <a:t>Análisis de resultados</a:t>
            </a:r>
            <a:endParaRPr lang="es-MX" sz="1600" dirty="0">
              <a:solidFill>
                <a:schemeClr val="tx1"/>
              </a:solidFill>
              <a:latin typeface="Arial" panose="020B0604020202020204" pitchFamily="34" charset="0"/>
              <a:cs typeface="Arial" panose="020B0604020202020204" pitchFamily="34" charset="0"/>
            </a:endParaRPr>
          </a:p>
        </p:txBody>
      </p:sp>
      <p:sp>
        <p:nvSpPr>
          <p:cNvPr id="9" name="Rectángulo redondeado 8"/>
          <p:cNvSpPr/>
          <p:nvPr/>
        </p:nvSpPr>
        <p:spPr>
          <a:xfrm>
            <a:off x="4736380" y="3986218"/>
            <a:ext cx="2699657" cy="766354"/>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MX" sz="1600" dirty="0">
                <a:solidFill>
                  <a:schemeClr val="tx1"/>
                </a:solidFill>
                <a:latin typeface="Arial" panose="020B0604020202020204" pitchFamily="34" charset="0"/>
                <a:cs typeface="Arial" panose="020B0604020202020204" pitchFamily="34" charset="0"/>
              </a:rPr>
              <a:t>Algoritmo</a:t>
            </a:r>
          </a:p>
        </p:txBody>
      </p:sp>
      <p:pic>
        <p:nvPicPr>
          <p:cNvPr id="10242" name="Picture 2" descr="Resultado de imagen para climatologia&quot;"/>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9632"/>
          <a:stretch/>
        </p:blipFill>
        <p:spPr bwMode="auto">
          <a:xfrm>
            <a:off x="431962" y="1781647"/>
            <a:ext cx="2066097"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p:cNvPicPr>
            <a:picLocks noChangeAspect="1"/>
          </p:cNvPicPr>
          <p:nvPr/>
        </p:nvPicPr>
        <p:blipFill>
          <a:blip r:embed="rId3"/>
          <a:stretch>
            <a:fillRect/>
          </a:stretch>
        </p:blipFill>
        <p:spPr>
          <a:xfrm>
            <a:off x="79201" y="3408024"/>
            <a:ext cx="4482528" cy="1440000"/>
          </a:xfrm>
          <a:prstGeom prst="rect">
            <a:avLst/>
          </a:prstGeom>
        </p:spPr>
      </p:pic>
      <p:pic>
        <p:nvPicPr>
          <p:cNvPr id="10246" name="Picture 6" descr="Resultado de imagen para monitoreo de especies&quot;"/>
          <p:cNvPicPr>
            <a:picLocks noChangeAspect="1" noChangeArrowheads="1"/>
          </p:cNvPicPr>
          <p:nvPr/>
        </p:nvPicPr>
        <p:blipFill rotWithShape="1">
          <a:blip r:embed="rId4">
            <a:extLst>
              <a:ext uri="{28A0092B-C50C-407E-A947-70E740481C1C}">
                <a14:useLocalDpi xmlns:a14="http://schemas.microsoft.com/office/drawing/2010/main" val="0"/>
              </a:ext>
            </a:extLst>
          </a:blip>
          <a:srcRect l="51091"/>
          <a:stretch/>
        </p:blipFill>
        <p:spPr bwMode="auto">
          <a:xfrm>
            <a:off x="9420270" y="1781647"/>
            <a:ext cx="2162130" cy="1440000"/>
          </a:xfrm>
          <a:prstGeom prst="rect">
            <a:avLst/>
          </a:prstGeom>
          <a:noFill/>
          <a:extLst>
            <a:ext uri="{909E8E84-426E-40DD-AFC4-6F175D3DCCD1}">
              <a14:hiddenFill xmlns:a14="http://schemas.microsoft.com/office/drawing/2010/main">
                <a:solidFill>
                  <a:srgbClr val="FFFFFF"/>
                </a:solidFill>
              </a14:hiddenFill>
            </a:ext>
          </a:extLst>
        </p:spPr>
      </p:pic>
      <p:sp>
        <p:nvSpPr>
          <p:cNvPr id="12" name="Cruz 11"/>
          <p:cNvSpPr/>
          <p:nvPr/>
        </p:nvSpPr>
        <p:spPr>
          <a:xfrm>
            <a:off x="5656716" y="2445372"/>
            <a:ext cx="635000" cy="635001"/>
          </a:xfrm>
          <a:prstGeom prst="plus">
            <a:avLst>
              <a:gd name="adj" fmla="val 34211"/>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Flecha arriba 12"/>
          <p:cNvSpPr/>
          <p:nvPr/>
        </p:nvSpPr>
        <p:spPr>
          <a:xfrm rot="10800000">
            <a:off x="5720216" y="3448218"/>
            <a:ext cx="508000" cy="397581"/>
          </a:xfrm>
          <a:prstGeom prst="up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Flecha arriba 15"/>
          <p:cNvSpPr/>
          <p:nvPr/>
        </p:nvSpPr>
        <p:spPr>
          <a:xfrm rot="10800000">
            <a:off x="5720216" y="4862943"/>
            <a:ext cx="508000" cy="397581"/>
          </a:xfrm>
          <a:prstGeom prst="up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0248" name="Picture 8" descr="Resultado de imagen para modelo de dsitribucion de especies&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7323" y="3902079"/>
            <a:ext cx="3031578" cy="2160000"/>
          </a:xfrm>
          <a:prstGeom prst="rect">
            <a:avLst/>
          </a:prstGeom>
          <a:noFill/>
          <a:extLst>
            <a:ext uri="{909E8E84-426E-40DD-AFC4-6F175D3DCCD1}">
              <a14:hiddenFill xmlns:a14="http://schemas.microsoft.com/office/drawing/2010/main">
                <a:solidFill>
                  <a:srgbClr val="FFFFFF"/>
                </a:solidFill>
              </a14:hiddenFill>
            </a:ext>
          </a:extLst>
        </p:spPr>
      </p:pic>
      <p:sp>
        <p:nvSpPr>
          <p:cNvPr id="14" name="Flecha curvada hacia la derecha 13"/>
          <p:cNvSpPr/>
          <p:nvPr/>
        </p:nvSpPr>
        <p:spPr>
          <a:xfrm rot="16200000">
            <a:off x="7411814" y="5530682"/>
            <a:ext cx="474134" cy="1608114"/>
          </a:xfrm>
          <a:prstGeom prst="curved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15" name="Botón de acción: Inicio 14">
            <a:hlinkClick r:id="rId6" action="ppaction://hlinksldjump" highlightClick="1"/>
          </p:cNvPr>
          <p:cNvSpPr/>
          <p:nvPr/>
        </p:nvSpPr>
        <p:spPr>
          <a:xfrm>
            <a:off x="11135360" y="6004560"/>
            <a:ext cx="1056640" cy="85344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8294180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izarra">
  <a:themeElements>
    <a:clrScheme name="Pizarra">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Pizarra">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zarra">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docProps/app.xml><?xml version="1.0" encoding="utf-8"?>
<Properties xmlns="http://schemas.openxmlformats.org/officeDocument/2006/extended-properties" xmlns:vt="http://schemas.openxmlformats.org/officeDocument/2006/docPropsVTypes">
  <Template>Pizarra</Template>
  <TotalTime>6092</TotalTime>
  <Words>1745</Words>
  <Application>Microsoft Office PowerPoint</Application>
  <PresentationFormat>Panorámica</PresentationFormat>
  <Paragraphs>226</Paragraphs>
  <Slides>41</Slides>
  <Notes>0</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41</vt:i4>
      </vt:variant>
    </vt:vector>
  </HeadingPairs>
  <TitlesOfParts>
    <vt:vector size="51" baseType="lpstr">
      <vt:lpstr>Arial</vt:lpstr>
      <vt:lpstr>Calibri</vt:lpstr>
      <vt:lpstr>Calisto MT</vt:lpstr>
      <vt:lpstr>Cambria Math</vt:lpstr>
      <vt:lpstr>Courier New</vt:lpstr>
      <vt:lpstr>Times New Roman</vt:lpstr>
      <vt:lpstr>Trebuchet MS</vt:lpstr>
      <vt:lpstr>Wingdings</vt:lpstr>
      <vt:lpstr>Wingdings 2</vt:lpstr>
      <vt:lpstr>Pizarra</vt:lpstr>
      <vt:lpstr>Presentación de PowerPoint</vt:lpstr>
      <vt:lpstr>Contenido </vt:lpstr>
      <vt:lpstr>Antecedentes </vt:lpstr>
      <vt:lpstr>Planteamiento del problema </vt:lpstr>
      <vt:lpstr>Objetivos</vt:lpstr>
      <vt:lpstr>Área de estudio </vt:lpstr>
      <vt:lpstr>Nicho ecológico </vt:lpstr>
      <vt:lpstr>Distribución de un a especie </vt:lpstr>
      <vt:lpstr>Modelo de distribución de especies </vt:lpstr>
      <vt:lpstr>Clasificación de métodos para modelar </vt:lpstr>
      <vt:lpstr>Técnicas de modelamiento</vt:lpstr>
      <vt:lpstr>Técnicas de modelamiento</vt:lpstr>
      <vt:lpstr>Técnicas de modelamiento</vt:lpstr>
      <vt:lpstr>Técnicas de modelamiento</vt:lpstr>
      <vt:lpstr>Curva ROC</vt:lpstr>
      <vt:lpstr>Presentación de PowerPoint</vt:lpstr>
      <vt:lpstr>Pseudo-ausencias </vt:lpstr>
      <vt:lpstr>Presentación de PowerPoint</vt:lpstr>
      <vt:lpstr>Altitud e infraestructura</vt:lpstr>
      <vt:lpstr>Uso de suelo</vt:lpstr>
      <vt:lpstr>Aplicación de los modelos </vt:lpstr>
      <vt:lpstr>Modelo Maxent</vt:lpstr>
      <vt:lpstr>MARS</vt:lpstr>
      <vt:lpstr>MARS: Transformación de funciones  </vt:lpstr>
      <vt:lpstr>BIOCLIM</vt:lpstr>
      <vt:lpstr>Regresión Logística </vt:lpstr>
      <vt:lpstr>Presentación de PowerPoint</vt:lpstr>
      <vt:lpstr>Modelos</vt:lpstr>
      <vt:lpstr>Modelos</vt:lpstr>
      <vt:lpstr>Modelos</vt:lpstr>
      <vt:lpstr>Modelos</vt:lpstr>
      <vt:lpstr>Contribución de variables al modelo </vt:lpstr>
      <vt:lpstr>Análisis gráfico de los modelos.</vt:lpstr>
      <vt:lpstr>Análisis gráfico de los modelos</vt:lpstr>
      <vt:lpstr>Análisis gráfico de los modelos</vt:lpstr>
      <vt:lpstr>Análisis gráfico de los modelos </vt:lpstr>
      <vt:lpstr>Conclusiones y recomendaciones </vt:lpstr>
      <vt:lpstr>Conclusiones </vt:lpstr>
      <vt:lpstr>Recomendaciones </vt:lpstr>
      <vt:lpstr>Gracias</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 de Windows</dc:creator>
  <cp:lastModifiedBy>Usuario de Windows</cp:lastModifiedBy>
  <cp:revision>50</cp:revision>
  <dcterms:created xsi:type="dcterms:W3CDTF">2020-01-07T19:45:21Z</dcterms:created>
  <dcterms:modified xsi:type="dcterms:W3CDTF">2020-01-12T01:18:12Z</dcterms:modified>
</cp:coreProperties>
</file>