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79" r:id="rId3"/>
    <p:sldId id="306" r:id="rId4"/>
    <p:sldId id="308" r:id="rId5"/>
    <p:sldId id="309" r:id="rId6"/>
    <p:sldId id="310" r:id="rId7"/>
    <p:sldId id="311" r:id="rId8"/>
    <p:sldId id="312" r:id="rId9"/>
    <p:sldId id="316" r:id="rId10"/>
    <p:sldId id="317" r:id="rId11"/>
    <p:sldId id="315" r:id="rId12"/>
    <p:sldId id="318" r:id="rId13"/>
    <p:sldId id="344" r:id="rId14"/>
    <p:sldId id="307" r:id="rId15"/>
    <p:sldId id="338" r:id="rId16"/>
    <p:sldId id="322" r:id="rId17"/>
    <p:sldId id="327" r:id="rId18"/>
    <p:sldId id="339" r:id="rId19"/>
    <p:sldId id="313" r:id="rId20"/>
    <p:sldId id="314" r:id="rId21"/>
    <p:sldId id="345" r:id="rId22"/>
    <p:sldId id="346" r:id="rId23"/>
    <p:sldId id="321" r:id="rId24"/>
    <p:sldId id="349" r:id="rId25"/>
    <p:sldId id="350" r:id="rId26"/>
    <p:sldId id="323" r:id="rId27"/>
    <p:sldId id="325" r:id="rId28"/>
    <p:sldId id="324" r:id="rId29"/>
    <p:sldId id="326" r:id="rId30"/>
    <p:sldId id="351" r:id="rId31"/>
    <p:sldId id="352" r:id="rId32"/>
    <p:sldId id="347" r:id="rId33"/>
    <p:sldId id="328" r:id="rId34"/>
    <p:sldId id="330" r:id="rId35"/>
    <p:sldId id="329" r:id="rId36"/>
    <p:sldId id="331" r:id="rId37"/>
    <p:sldId id="342" r:id="rId38"/>
    <p:sldId id="353" r:id="rId39"/>
    <p:sldId id="354" r:id="rId40"/>
    <p:sldId id="332" r:id="rId41"/>
    <p:sldId id="333" r:id="rId42"/>
    <p:sldId id="334" r:id="rId43"/>
    <p:sldId id="348" r:id="rId44"/>
    <p:sldId id="335" r:id="rId45"/>
    <p:sldId id="340" r:id="rId46"/>
    <p:sldId id="343" r:id="rId47"/>
    <p:sldId id="336" r:id="rId48"/>
    <p:sldId id="355" r:id="rId49"/>
    <p:sldId id="356" r:id="rId50"/>
    <p:sldId id="319" r:id="rId51"/>
    <p:sldId id="33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1010"/>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62" autoAdjust="0"/>
    <p:restoredTop sz="94291" autoAdjust="0"/>
  </p:normalViewPr>
  <p:slideViewPr>
    <p:cSldViewPr snapToGrid="0">
      <p:cViewPr varScale="1">
        <p:scale>
          <a:sx n="72" d="100"/>
          <a:sy n="72" d="100"/>
        </p:scale>
        <p:origin x="87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6F0B36-FABC-4488-8493-7F8B2177B383}" type="datetimeFigureOut">
              <a:rPr lang="en-US" smtClean="0"/>
              <a:pPr/>
              <a:t>1/29/2020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FC3A51-F7EB-4F8D-844D-C1A21DB0DE2E}" type="slidenum">
              <a:rPr lang="en-US" smtClean="0"/>
              <a:pPr/>
              <a:t>‹Nº›</a:t>
            </a:fld>
            <a:endParaRPr lang="en-US"/>
          </a:p>
        </p:txBody>
      </p:sp>
    </p:spTree>
    <p:extLst>
      <p:ext uri="{BB962C8B-B14F-4D97-AF65-F5344CB8AC3E}">
        <p14:creationId xmlns:p14="http://schemas.microsoft.com/office/powerpoint/2010/main" val="1314530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is civil</a:t>
            </a:r>
            <a:r>
              <a:rPr lang="en-US" baseline="0" dirty="0"/>
              <a:t> engineering? What is structural engineering?</a:t>
            </a:r>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1</a:t>
            </a:fld>
            <a:endParaRPr lang="en-US" dirty="0"/>
          </a:p>
        </p:txBody>
      </p:sp>
    </p:spTree>
    <p:extLst>
      <p:ext uri="{BB962C8B-B14F-4D97-AF65-F5344CB8AC3E}">
        <p14:creationId xmlns:p14="http://schemas.microsoft.com/office/powerpoint/2010/main" val="2313261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10</a:t>
            </a:fld>
            <a:endParaRPr lang="en-US"/>
          </a:p>
        </p:txBody>
      </p:sp>
    </p:spTree>
    <p:extLst>
      <p:ext uri="{BB962C8B-B14F-4D97-AF65-F5344CB8AC3E}">
        <p14:creationId xmlns:p14="http://schemas.microsoft.com/office/powerpoint/2010/main" val="2815816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11</a:t>
            </a:fld>
            <a:endParaRPr lang="en-US"/>
          </a:p>
        </p:txBody>
      </p:sp>
    </p:spTree>
    <p:extLst>
      <p:ext uri="{BB962C8B-B14F-4D97-AF65-F5344CB8AC3E}">
        <p14:creationId xmlns:p14="http://schemas.microsoft.com/office/powerpoint/2010/main" val="4112183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12</a:t>
            </a:fld>
            <a:endParaRPr lang="en-US"/>
          </a:p>
        </p:txBody>
      </p:sp>
    </p:spTree>
    <p:extLst>
      <p:ext uri="{BB962C8B-B14F-4D97-AF65-F5344CB8AC3E}">
        <p14:creationId xmlns:p14="http://schemas.microsoft.com/office/powerpoint/2010/main" val="837310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13</a:t>
            </a:fld>
            <a:endParaRPr lang="en-US"/>
          </a:p>
        </p:txBody>
      </p:sp>
    </p:spTree>
    <p:extLst>
      <p:ext uri="{BB962C8B-B14F-4D97-AF65-F5344CB8AC3E}">
        <p14:creationId xmlns:p14="http://schemas.microsoft.com/office/powerpoint/2010/main" val="3881198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14</a:t>
            </a:fld>
            <a:endParaRPr lang="en-US"/>
          </a:p>
        </p:txBody>
      </p:sp>
    </p:spTree>
    <p:extLst>
      <p:ext uri="{BB962C8B-B14F-4D97-AF65-F5344CB8AC3E}">
        <p14:creationId xmlns:p14="http://schemas.microsoft.com/office/powerpoint/2010/main" val="1319661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15</a:t>
            </a:fld>
            <a:endParaRPr lang="en-US"/>
          </a:p>
        </p:txBody>
      </p:sp>
    </p:spTree>
    <p:extLst>
      <p:ext uri="{BB962C8B-B14F-4D97-AF65-F5344CB8AC3E}">
        <p14:creationId xmlns:p14="http://schemas.microsoft.com/office/powerpoint/2010/main" val="304029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16</a:t>
            </a:fld>
            <a:endParaRPr lang="en-US"/>
          </a:p>
        </p:txBody>
      </p:sp>
    </p:spTree>
    <p:extLst>
      <p:ext uri="{BB962C8B-B14F-4D97-AF65-F5344CB8AC3E}">
        <p14:creationId xmlns:p14="http://schemas.microsoft.com/office/powerpoint/2010/main" val="203127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17</a:t>
            </a:fld>
            <a:endParaRPr lang="en-US"/>
          </a:p>
        </p:txBody>
      </p:sp>
    </p:spTree>
    <p:extLst>
      <p:ext uri="{BB962C8B-B14F-4D97-AF65-F5344CB8AC3E}">
        <p14:creationId xmlns:p14="http://schemas.microsoft.com/office/powerpoint/2010/main" val="2119346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18</a:t>
            </a:fld>
            <a:endParaRPr lang="en-US"/>
          </a:p>
        </p:txBody>
      </p:sp>
    </p:spTree>
    <p:extLst>
      <p:ext uri="{BB962C8B-B14F-4D97-AF65-F5344CB8AC3E}">
        <p14:creationId xmlns:p14="http://schemas.microsoft.com/office/powerpoint/2010/main" val="3878421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19</a:t>
            </a:fld>
            <a:endParaRPr lang="en-US"/>
          </a:p>
        </p:txBody>
      </p:sp>
    </p:spTree>
    <p:extLst>
      <p:ext uri="{BB962C8B-B14F-4D97-AF65-F5344CB8AC3E}">
        <p14:creationId xmlns:p14="http://schemas.microsoft.com/office/powerpoint/2010/main" val="843734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2</a:t>
            </a:fld>
            <a:endParaRPr lang="en-US"/>
          </a:p>
        </p:txBody>
      </p:sp>
    </p:spTree>
    <p:extLst>
      <p:ext uri="{BB962C8B-B14F-4D97-AF65-F5344CB8AC3E}">
        <p14:creationId xmlns:p14="http://schemas.microsoft.com/office/powerpoint/2010/main" val="659190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20</a:t>
            </a:fld>
            <a:endParaRPr lang="en-US"/>
          </a:p>
        </p:txBody>
      </p:sp>
    </p:spTree>
    <p:extLst>
      <p:ext uri="{BB962C8B-B14F-4D97-AF65-F5344CB8AC3E}">
        <p14:creationId xmlns:p14="http://schemas.microsoft.com/office/powerpoint/2010/main" val="206567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21</a:t>
            </a:fld>
            <a:endParaRPr lang="en-US"/>
          </a:p>
        </p:txBody>
      </p:sp>
    </p:spTree>
    <p:extLst>
      <p:ext uri="{BB962C8B-B14F-4D97-AF65-F5344CB8AC3E}">
        <p14:creationId xmlns:p14="http://schemas.microsoft.com/office/powerpoint/2010/main" val="1626353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22</a:t>
            </a:fld>
            <a:endParaRPr lang="en-US"/>
          </a:p>
        </p:txBody>
      </p:sp>
    </p:spTree>
    <p:extLst>
      <p:ext uri="{BB962C8B-B14F-4D97-AF65-F5344CB8AC3E}">
        <p14:creationId xmlns:p14="http://schemas.microsoft.com/office/powerpoint/2010/main" val="1406559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23</a:t>
            </a:fld>
            <a:endParaRPr lang="en-US"/>
          </a:p>
        </p:txBody>
      </p:sp>
    </p:spTree>
    <p:extLst>
      <p:ext uri="{BB962C8B-B14F-4D97-AF65-F5344CB8AC3E}">
        <p14:creationId xmlns:p14="http://schemas.microsoft.com/office/powerpoint/2010/main" val="4099002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24</a:t>
            </a:fld>
            <a:endParaRPr lang="en-US"/>
          </a:p>
        </p:txBody>
      </p:sp>
    </p:spTree>
    <p:extLst>
      <p:ext uri="{BB962C8B-B14F-4D97-AF65-F5344CB8AC3E}">
        <p14:creationId xmlns:p14="http://schemas.microsoft.com/office/powerpoint/2010/main" val="2562219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25</a:t>
            </a:fld>
            <a:endParaRPr lang="en-US"/>
          </a:p>
        </p:txBody>
      </p:sp>
    </p:spTree>
    <p:extLst>
      <p:ext uri="{BB962C8B-B14F-4D97-AF65-F5344CB8AC3E}">
        <p14:creationId xmlns:p14="http://schemas.microsoft.com/office/powerpoint/2010/main" val="3964338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26</a:t>
            </a:fld>
            <a:endParaRPr lang="en-US"/>
          </a:p>
        </p:txBody>
      </p:sp>
    </p:spTree>
    <p:extLst>
      <p:ext uri="{BB962C8B-B14F-4D97-AF65-F5344CB8AC3E}">
        <p14:creationId xmlns:p14="http://schemas.microsoft.com/office/powerpoint/2010/main" val="3830060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27</a:t>
            </a:fld>
            <a:endParaRPr lang="en-US"/>
          </a:p>
        </p:txBody>
      </p:sp>
    </p:spTree>
    <p:extLst>
      <p:ext uri="{BB962C8B-B14F-4D97-AF65-F5344CB8AC3E}">
        <p14:creationId xmlns:p14="http://schemas.microsoft.com/office/powerpoint/2010/main" val="1397348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28</a:t>
            </a:fld>
            <a:endParaRPr lang="en-US"/>
          </a:p>
        </p:txBody>
      </p:sp>
    </p:spTree>
    <p:extLst>
      <p:ext uri="{BB962C8B-B14F-4D97-AF65-F5344CB8AC3E}">
        <p14:creationId xmlns:p14="http://schemas.microsoft.com/office/powerpoint/2010/main" val="1448617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29</a:t>
            </a:fld>
            <a:endParaRPr lang="en-US"/>
          </a:p>
        </p:txBody>
      </p:sp>
    </p:spTree>
    <p:extLst>
      <p:ext uri="{BB962C8B-B14F-4D97-AF65-F5344CB8AC3E}">
        <p14:creationId xmlns:p14="http://schemas.microsoft.com/office/powerpoint/2010/main" val="570623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3</a:t>
            </a:fld>
            <a:endParaRPr lang="en-US"/>
          </a:p>
        </p:txBody>
      </p:sp>
    </p:spTree>
    <p:extLst>
      <p:ext uri="{BB962C8B-B14F-4D97-AF65-F5344CB8AC3E}">
        <p14:creationId xmlns:p14="http://schemas.microsoft.com/office/powerpoint/2010/main" val="1801777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30</a:t>
            </a:fld>
            <a:endParaRPr lang="en-US"/>
          </a:p>
        </p:txBody>
      </p:sp>
    </p:spTree>
    <p:extLst>
      <p:ext uri="{BB962C8B-B14F-4D97-AF65-F5344CB8AC3E}">
        <p14:creationId xmlns:p14="http://schemas.microsoft.com/office/powerpoint/2010/main" val="2547003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31</a:t>
            </a:fld>
            <a:endParaRPr lang="en-US"/>
          </a:p>
        </p:txBody>
      </p:sp>
    </p:spTree>
    <p:extLst>
      <p:ext uri="{BB962C8B-B14F-4D97-AF65-F5344CB8AC3E}">
        <p14:creationId xmlns:p14="http://schemas.microsoft.com/office/powerpoint/2010/main" val="3869176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32</a:t>
            </a:fld>
            <a:endParaRPr lang="en-US"/>
          </a:p>
        </p:txBody>
      </p:sp>
    </p:spTree>
    <p:extLst>
      <p:ext uri="{BB962C8B-B14F-4D97-AF65-F5344CB8AC3E}">
        <p14:creationId xmlns:p14="http://schemas.microsoft.com/office/powerpoint/2010/main" val="6673431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33</a:t>
            </a:fld>
            <a:endParaRPr lang="en-US"/>
          </a:p>
        </p:txBody>
      </p:sp>
    </p:spTree>
    <p:extLst>
      <p:ext uri="{BB962C8B-B14F-4D97-AF65-F5344CB8AC3E}">
        <p14:creationId xmlns:p14="http://schemas.microsoft.com/office/powerpoint/2010/main" val="29270513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34</a:t>
            </a:fld>
            <a:endParaRPr lang="en-US"/>
          </a:p>
        </p:txBody>
      </p:sp>
    </p:spTree>
    <p:extLst>
      <p:ext uri="{BB962C8B-B14F-4D97-AF65-F5344CB8AC3E}">
        <p14:creationId xmlns:p14="http://schemas.microsoft.com/office/powerpoint/2010/main" val="36649798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35</a:t>
            </a:fld>
            <a:endParaRPr lang="en-US"/>
          </a:p>
        </p:txBody>
      </p:sp>
    </p:spTree>
    <p:extLst>
      <p:ext uri="{BB962C8B-B14F-4D97-AF65-F5344CB8AC3E}">
        <p14:creationId xmlns:p14="http://schemas.microsoft.com/office/powerpoint/2010/main" val="25863291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36</a:t>
            </a:fld>
            <a:endParaRPr lang="en-US"/>
          </a:p>
        </p:txBody>
      </p:sp>
    </p:spTree>
    <p:extLst>
      <p:ext uri="{BB962C8B-B14F-4D97-AF65-F5344CB8AC3E}">
        <p14:creationId xmlns:p14="http://schemas.microsoft.com/office/powerpoint/2010/main" val="30675410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37</a:t>
            </a:fld>
            <a:endParaRPr lang="en-US"/>
          </a:p>
        </p:txBody>
      </p:sp>
    </p:spTree>
    <p:extLst>
      <p:ext uri="{BB962C8B-B14F-4D97-AF65-F5344CB8AC3E}">
        <p14:creationId xmlns:p14="http://schemas.microsoft.com/office/powerpoint/2010/main" val="21640603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38</a:t>
            </a:fld>
            <a:endParaRPr lang="en-US"/>
          </a:p>
        </p:txBody>
      </p:sp>
    </p:spTree>
    <p:extLst>
      <p:ext uri="{BB962C8B-B14F-4D97-AF65-F5344CB8AC3E}">
        <p14:creationId xmlns:p14="http://schemas.microsoft.com/office/powerpoint/2010/main" val="21444405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39</a:t>
            </a:fld>
            <a:endParaRPr lang="en-US"/>
          </a:p>
        </p:txBody>
      </p:sp>
    </p:spTree>
    <p:extLst>
      <p:ext uri="{BB962C8B-B14F-4D97-AF65-F5344CB8AC3E}">
        <p14:creationId xmlns:p14="http://schemas.microsoft.com/office/powerpoint/2010/main" val="1568385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4</a:t>
            </a:fld>
            <a:endParaRPr lang="en-US"/>
          </a:p>
        </p:txBody>
      </p:sp>
    </p:spTree>
    <p:extLst>
      <p:ext uri="{BB962C8B-B14F-4D97-AF65-F5344CB8AC3E}">
        <p14:creationId xmlns:p14="http://schemas.microsoft.com/office/powerpoint/2010/main" val="5312862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40</a:t>
            </a:fld>
            <a:endParaRPr lang="en-US"/>
          </a:p>
        </p:txBody>
      </p:sp>
    </p:spTree>
    <p:extLst>
      <p:ext uri="{BB962C8B-B14F-4D97-AF65-F5344CB8AC3E}">
        <p14:creationId xmlns:p14="http://schemas.microsoft.com/office/powerpoint/2010/main" val="12127264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41</a:t>
            </a:fld>
            <a:endParaRPr lang="en-US"/>
          </a:p>
        </p:txBody>
      </p:sp>
    </p:spTree>
    <p:extLst>
      <p:ext uri="{BB962C8B-B14F-4D97-AF65-F5344CB8AC3E}">
        <p14:creationId xmlns:p14="http://schemas.microsoft.com/office/powerpoint/2010/main" val="39894974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42</a:t>
            </a:fld>
            <a:endParaRPr lang="en-US"/>
          </a:p>
        </p:txBody>
      </p:sp>
    </p:spTree>
    <p:extLst>
      <p:ext uri="{BB962C8B-B14F-4D97-AF65-F5344CB8AC3E}">
        <p14:creationId xmlns:p14="http://schemas.microsoft.com/office/powerpoint/2010/main" val="15243096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43</a:t>
            </a:fld>
            <a:endParaRPr lang="en-US"/>
          </a:p>
        </p:txBody>
      </p:sp>
    </p:spTree>
    <p:extLst>
      <p:ext uri="{BB962C8B-B14F-4D97-AF65-F5344CB8AC3E}">
        <p14:creationId xmlns:p14="http://schemas.microsoft.com/office/powerpoint/2010/main" val="26479396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44</a:t>
            </a:fld>
            <a:endParaRPr lang="en-US"/>
          </a:p>
        </p:txBody>
      </p:sp>
    </p:spTree>
    <p:extLst>
      <p:ext uri="{BB962C8B-B14F-4D97-AF65-F5344CB8AC3E}">
        <p14:creationId xmlns:p14="http://schemas.microsoft.com/office/powerpoint/2010/main" val="3630232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45</a:t>
            </a:fld>
            <a:endParaRPr lang="en-US"/>
          </a:p>
        </p:txBody>
      </p:sp>
    </p:spTree>
    <p:extLst>
      <p:ext uri="{BB962C8B-B14F-4D97-AF65-F5344CB8AC3E}">
        <p14:creationId xmlns:p14="http://schemas.microsoft.com/office/powerpoint/2010/main" val="42798410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46</a:t>
            </a:fld>
            <a:endParaRPr lang="en-US"/>
          </a:p>
        </p:txBody>
      </p:sp>
    </p:spTree>
    <p:extLst>
      <p:ext uri="{BB962C8B-B14F-4D97-AF65-F5344CB8AC3E}">
        <p14:creationId xmlns:p14="http://schemas.microsoft.com/office/powerpoint/2010/main" val="31347997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47</a:t>
            </a:fld>
            <a:endParaRPr lang="en-US"/>
          </a:p>
        </p:txBody>
      </p:sp>
    </p:spTree>
    <p:extLst>
      <p:ext uri="{BB962C8B-B14F-4D97-AF65-F5344CB8AC3E}">
        <p14:creationId xmlns:p14="http://schemas.microsoft.com/office/powerpoint/2010/main" val="8239037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48</a:t>
            </a:fld>
            <a:endParaRPr lang="en-US"/>
          </a:p>
        </p:txBody>
      </p:sp>
    </p:spTree>
    <p:extLst>
      <p:ext uri="{BB962C8B-B14F-4D97-AF65-F5344CB8AC3E}">
        <p14:creationId xmlns:p14="http://schemas.microsoft.com/office/powerpoint/2010/main" val="28481790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49</a:t>
            </a:fld>
            <a:endParaRPr lang="en-US"/>
          </a:p>
        </p:txBody>
      </p:sp>
    </p:spTree>
    <p:extLst>
      <p:ext uri="{BB962C8B-B14F-4D97-AF65-F5344CB8AC3E}">
        <p14:creationId xmlns:p14="http://schemas.microsoft.com/office/powerpoint/2010/main" val="977999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5</a:t>
            </a:fld>
            <a:endParaRPr lang="en-US"/>
          </a:p>
        </p:txBody>
      </p:sp>
    </p:spTree>
    <p:extLst>
      <p:ext uri="{BB962C8B-B14F-4D97-AF65-F5344CB8AC3E}">
        <p14:creationId xmlns:p14="http://schemas.microsoft.com/office/powerpoint/2010/main" val="42139230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50</a:t>
            </a:fld>
            <a:endParaRPr lang="en-US"/>
          </a:p>
        </p:txBody>
      </p:sp>
    </p:spTree>
    <p:extLst>
      <p:ext uri="{BB962C8B-B14F-4D97-AF65-F5344CB8AC3E}">
        <p14:creationId xmlns:p14="http://schemas.microsoft.com/office/powerpoint/2010/main" val="18643259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51</a:t>
            </a:fld>
            <a:endParaRPr lang="en-US"/>
          </a:p>
        </p:txBody>
      </p:sp>
    </p:spTree>
    <p:extLst>
      <p:ext uri="{BB962C8B-B14F-4D97-AF65-F5344CB8AC3E}">
        <p14:creationId xmlns:p14="http://schemas.microsoft.com/office/powerpoint/2010/main" val="290380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6</a:t>
            </a:fld>
            <a:endParaRPr lang="en-US"/>
          </a:p>
        </p:txBody>
      </p:sp>
    </p:spTree>
    <p:extLst>
      <p:ext uri="{BB962C8B-B14F-4D97-AF65-F5344CB8AC3E}">
        <p14:creationId xmlns:p14="http://schemas.microsoft.com/office/powerpoint/2010/main" val="1114198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7</a:t>
            </a:fld>
            <a:endParaRPr lang="en-US"/>
          </a:p>
        </p:txBody>
      </p:sp>
    </p:spTree>
    <p:extLst>
      <p:ext uri="{BB962C8B-B14F-4D97-AF65-F5344CB8AC3E}">
        <p14:creationId xmlns:p14="http://schemas.microsoft.com/office/powerpoint/2010/main" val="1739548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8</a:t>
            </a:fld>
            <a:endParaRPr lang="en-US"/>
          </a:p>
        </p:txBody>
      </p:sp>
    </p:spTree>
    <p:extLst>
      <p:ext uri="{BB962C8B-B14F-4D97-AF65-F5344CB8AC3E}">
        <p14:creationId xmlns:p14="http://schemas.microsoft.com/office/powerpoint/2010/main" val="198384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C3A51-F7EB-4F8D-844D-C1A21DB0DE2E}" type="slidenum">
              <a:rPr lang="en-US" smtClean="0"/>
              <a:pPr/>
              <a:t>9</a:t>
            </a:fld>
            <a:endParaRPr lang="en-US"/>
          </a:p>
        </p:txBody>
      </p:sp>
    </p:spTree>
    <p:extLst>
      <p:ext uri="{BB962C8B-B14F-4D97-AF65-F5344CB8AC3E}">
        <p14:creationId xmlns:p14="http://schemas.microsoft.com/office/powerpoint/2010/main" val="2713357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2EC269-B06A-4EC0-A4A7-4E27E6D46A7D}"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546E0-074D-460F-BD92-C9F6808911F5}" type="slidenum">
              <a:rPr lang="en-US" smtClean="0"/>
              <a:pPr/>
              <a:t>‹Nº›</a:t>
            </a:fld>
            <a:endParaRPr lang="en-US"/>
          </a:p>
        </p:txBody>
      </p:sp>
    </p:spTree>
    <p:extLst>
      <p:ext uri="{BB962C8B-B14F-4D97-AF65-F5344CB8AC3E}">
        <p14:creationId xmlns:p14="http://schemas.microsoft.com/office/powerpoint/2010/main" val="1875174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2EC269-B06A-4EC0-A4A7-4E27E6D46A7D}"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546E0-074D-460F-BD92-C9F6808911F5}" type="slidenum">
              <a:rPr lang="en-US" smtClean="0"/>
              <a:pPr/>
              <a:t>‹Nº›</a:t>
            </a:fld>
            <a:endParaRPr lang="en-US"/>
          </a:p>
        </p:txBody>
      </p:sp>
    </p:spTree>
    <p:extLst>
      <p:ext uri="{BB962C8B-B14F-4D97-AF65-F5344CB8AC3E}">
        <p14:creationId xmlns:p14="http://schemas.microsoft.com/office/powerpoint/2010/main" val="1687141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2EC269-B06A-4EC0-A4A7-4E27E6D46A7D}"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546E0-074D-460F-BD92-C9F6808911F5}" type="slidenum">
              <a:rPr lang="en-US" smtClean="0"/>
              <a:pPr/>
              <a:t>‹Nº›</a:t>
            </a:fld>
            <a:endParaRPr lang="en-US"/>
          </a:p>
        </p:txBody>
      </p:sp>
    </p:spTree>
    <p:extLst>
      <p:ext uri="{BB962C8B-B14F-4D97-AF65-F5344CB8AC3E}">
        <p14:creationId xmlns:p14="http://schemas.microsoft.com/office/powerpoint/2010/main" val="1172325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489701"/>
            <a:ext cx="9144000" cy="365125"/>
          </a:xfrm>
          <a:prstGeom prst="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a:t>
            </a:r>
            <a:r>
              <a:rPr lang="en-US" b="0" dirty="0"/>
              <a:t>arthquake </a:t>
            </a:r>
            <a:r>
              <a:rPr lang="en-US" b="1" dirty="0"/>
              <a:t>E</a:t>
            </a:r>
            <a:r>
              <a:rPr lang="en-US" b="0" dirty="0"/>
              <a:t>ngineering </a:t>
            </a:r>
            <a:r>
              <a:rPr lang="en-US" b="1" dirty="0"/>
              <a:t>R</a:t>
            </a:r>
            <a:r>
              <a:rPr lang="en-US" b="0" dirty="0"/>
              <a:t>esearch </a:t>
            </a:r>
            <a:r>
              <a:rPr lang="en-US" b="1" dirty="0"/>
              <a:t>I</a:t>
            </a:r>
            <a:r>
              <a:rPr lang="en-US" b="0" dirty="0"/>
              <a:t>nstitute</a:t>
            </a:r>
            <a:r>
              <a:rPr lang="en-US" b="0" baseline="0" dirty="0"/>
              <a:t> </a:t>
            </a:r>
            <a:r>
              <a:rPr lang="en-US" b="1" baseline="0" dirty="0"/>
              <a:t>Student Chapter at CU Boulder</a:t>
            </a:r>
            <a:endParaRPr lang="en-US" b="1" dirty="0"/>
          </a:p>
        </p:txBody>
      </p:sp>
      <p:sp>
        <p:nvSpPr>
          <p:cNvPr id="2" name="Title 1"/>
          <p:cNvSpPr>
            <a:spLocks noGrp="1"/>
          </p:cNvSpPr>
          <p:nvPr>
            <p:ph type="title"/>
          </p:nvPr>
        </p:nvSpPr>
        <p:spPr>
          <a:xfrm>
            <a:off x="0" y="0"/>
            <a:ext cx="9144000" cy="870337"/>
          </a:xfrm>
        </p:spPr>
        <p:txBody>
          <a:bodyPr/>
          <a:lstStyle>
            <a:lvl1pPr>
              <a:defRPr b="1">
                <a:solidFill>
                  <a:srgbClr val="920000"/>
                </a:solidFill>
              </a:defRPr>
            </a:lvl1pPr>
          </a:lstStyle>
          <a:p>
            <a:endParaRPr lang="en-US" dirty="0"/>
          </a:p>
        </p:txBody>
      </p:sp>
      <p:sp>
        <p:nvSpPr>
          <p:cNvPr id="3" name="Content Placeholder 2"/>
          <p:cNvSpPr>
            <a:spLocks noGrp="1"/>
          </p:cNvSpPr>
          <p:nvPr>
            <p:ph idx="1"/>
          </p:nvPr>
        </p:nvSpPr>
        <p:spPr>
          <a:xfrm>
            <a:off x="628650" y="1161534"/>
            <a:ext cx="7886700" cy="50154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492875"/>
            <a:ext cx="2057400" cy="365125"/>
          </a:xfrm>
        </p:spPr>
        <p:txBody>
          <a:bodyPr/>
          <a:lstStyle/>
          <a:p>
            <a:fld id="{862EC269-B06A-4EC0-A4A7-4E27E6D46A7D}" type="datetimeFigureOut">
              <a:rPr lang="en-US" smtClean="0"/>
              <a:pPr/>
              <a:t>1/29/2020</a:t>
            </a:fld>
            <a:endParaRPr lang="en-US"/>
          </a:p>
        </p:txBody>
      </p:sp>
      <p:sp>
        <p:nvSpPr>
          <p:cNvPr id="5" name="Footer Placeholder 4"/>
          <p:cNvSpPr>
            <a:spLocks noGrp="1"/>
          </p:cNvSpPr>
          <p:nvPr>
            <p:ph type="ftr" sz="quarter" idx="11"/>
          </p:nvPr>
        </p:nvSpPr>
        <p:spPr>
          <a:xfrm>
            <a:off x="2886075" y="6492875"/>
            <a:ext cx="3086100" cy="365125"/>
          </a:xfrm>
        </p:spPr>
        <p:txBody>
          <a:bodyPr/>
          <a:lstStyle/>
          <a:p>
            <a:endParaRPr lang="en-US" dirty="0"/>
          </a:p>
        </p:txBody>
      </p:sp>
      <p:sp>
        <p:nvSpPr>
          <p:cNvPr id="6" name="Slide Number Placeholder 5"/>
          <p:cNvSpPr>
            <a:spLocks noGrp="1"/>
          </p:cNvSpPr>
          <p:nvPr>
            <p:ph type="sldNum" sz="quarter" idx="12"/>
          </p:nvPr>
        </p:nvSpPr>
        <p:spPr>
          <a:xfrm>
            <a:off x="7086600" y="6489701"/>
            <a:ext cx="2057400" cy="365125"/>
          </a:xfrm>
        </p:spPr>
        <p:txBody>
          <a:bodyPr/>
          <a:lstStyle/>
          <a:p>
            <a:fld id="{C78546E0-074D-460F-BD92-C9F6808911F5}" type="slidenum">
              <a:rPr lang="en-US" smtClean="0"/>
              <a:pPr/>
              <a:t>‹Nº›</a:t>
            </a:fld>
            <a:endParaRPr lang="en-US"/>
          </a:p>
        </p:txBody>
      </p:sp>
      <p:sp>
        <p:nvSpPr>
          <p:cNvPr id="7" name="Rectangle 6"/>
          <p:cNvSpPr/>
          <p:nvPr userDrawn="1"/>
        </p:nvSpPr>
        <p:spPr>
          <a:xfrm flipV="1">
            <a:off x="0" y="849332"/>
            <a:ext cx="9144000" cy="45719"/>
          </a:xfrm>
          <a:prstGeom prst="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117471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2EC269-B06A-4EC0-A4A7-4E27E6D46A7D}" type="datetimeFigureOut">
              <a:rPr lang="en-US" smtClean="0"/>
              <a:pPr/>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8546E0-074D-460F-BD92-C9F6808911F5}" type="slidenum">
              <a:rPr lang="en-US" smtClean="0"/>
              <a:pPr/>
              <a:t>‹Nº›</a:t>
            </a:fld>
            <a:endParaRPr lang="en-US"/>
          </a:p>
        </p:txBody>
      </p:sp>
    </p:spTree>
    <p:extLst>
      <p:ext uri="{BB962C8B-B14F-4D97-AF65-F5344CB8AC3E}">
        <p14:creationId xmlns:p14="http://schemas.microsoft.com/office/powerpoint/2010/main" val="875399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2EC269-B06A-4EC0-A4A7-4E27E6D46A7D}"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546E0-074D-460F-BD92-C9F6808911F5}" type="slidenum">
              <a:rPr lang="en-US" smtClean="0"/>
              <a:pPr/>
              <a:t>‹Nº›</a:t>
            </a:fld>
            <a:endParaRPr lang="en-US"/>
          </a:p>
        </p:txBody>
      </p:sp>
    </p:spTree>
    <p:extLst>
      <p:ext uri="{BB962C8B-B14F-4D97-AF65-F5344CB8AC3E}">
        <p14:creationId xmlns:p14="http://schemas.microsoft.com/office/powerpoint/2010/main" val="2365218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2EC269-B06A-4EC0-A4A7-4E27E6D46A7D}" type="datetimeFigureOut">
              <a:rPr lang="en-US" smtClean="0"/>
              <a:pPr/>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8546E0-074D-460F-BD92-C9F6808911F5}" type="slidenum">
              <a:rPr lang="en-US" smtClean="0"/>
              <a:pPr/>
              <a:t>‹Nº›</a:t>
            </a:fld>
            <a:endParaRPr lang="en-US"/>
          </a:p>
        </p:txBody>
      </p:sp>
    </p:spTree>
    <p:extLst>
      <p:ext uri="{BB962C8B-B14F-4D97-AF65-F5344CB8AC3E}">
        <p14:creationId xmlns:p14="http://schemas.microsoft.com/office/powerpoint/2010/main" val="467206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2EC269-B06A-4EC0-A4A7-4E27E6D46A7D}" type="datetimeFigureOut">
              <a:rPr lang="en-US" smtClean="0"/>
              <a:pPr/>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8546E0-074D-460F-BD92-C9F6808911F5}" type="slidenum">
              <a:rPr lang="en-US" smtClean="0"/>
              <a:pPr/>
              <a:t>‹Nº›</a:t>
            </a:fld>
            <a:endParaRPr lang="en-US"/>
          </a:p>
        </p:txBody>
      </p:sp>
    </p:spTree>
    <p:extLst>
      <p:ext uri="{BB962C8B-B14F-4D97-AF65-F5344CB8AC3E}">
        <p14:creationId xmlns:p14="http://schemas.microsoft.com/office/powerpoint/2010/main" val="177580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2EC269-B06A-4EC0-A4A7-4E27E6D46A7D}" type="datetimeFigureOut">
              <a:rPr lang="en-US" smtClean="0"/>
              <a:pPr/>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8546E0-074D-460F-BD92-C9F6808911F5}" type="slidenum">
              <a:rPr lang="en-US" smtClean="0"/>
              <a:pPr/>
              <a:t>‹Nº›</a:t>
            </a:fld>
            <a:endParaRPr lang="en-US"/>
          </a:p>
        </p:txBody>
      </p:sp>
    </p:spTree>
    <p:extLst>
      <p:ext uri="{BB962C8B-B14F-4D97-AF65-F5344CB8AC3E}">
        <p14:creationId xmlns:p14="http://schemas.microsoft.com/office/powerpoint/2010/main" val="1753078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2EC269-B06A-4EC0-A4A7-4E27E6D46A7D}"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546E0-074D-460F-BD92-C9F6808911F5}" type="slidenum">
              <a:rPr lang="en-US" smtClean="0"/>
              <a:pPr/>
              <a:t>‹Nº›</a:t>
            </a:fld>
            <a:endParaRPr lang="en-US"/>
          </a:p>
        </p:txBody>
      </p:sp>
    </p:spTree>
    <p:extLst>
      <p:ext uri="{BB962C8B-B14F-4D97-AF65-F5344CB8AC3E}">
        <p14:creationId xmlns:p14="http://schemas.microsoft.com/office/powerpoint/2010/main" val="970683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2EC269-B06A-4EC0-A4A7-4E27E6D46A7D}" type="datetimeFigureOut">
              <a:rPr lang="en-US" smtClean="0"/>
              <a:pPr/>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8546E0-074D-460F-BD92-C9F6808911F5}" type="slidenum">
              <a:rPr lang="en-US" smtClean="0"/>
              <a:pPr/>
              <a:t>‹Nº›</a:t>
            </a:fld>
            <a:endParaRPr lang="en-US"/>
          </a:p>
        </p:txBody>
      </p:sp>
    </p:spTree>
    <p:extLst>
      <p:ext uri="{BB962C8B-B14F-4D97-AF65-F5344CB8AC3E}">
        <p14:creationId xmlns:p14="http://schemas.microsoft.com/office/powerpoint/2010/main" val="2950563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2EC269-B06A-4EC0-A4A7-4E27E6D46A7D}" type="datetimeFigureOut">
              <a:rPr lang="en-US" smtClean="0"/>
              <a:pPr/>
              <a:t>1/29/2020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546E0-074D-460F-BD92-C9F6808911F5}" type="slidenum">
              <a:rPr lang="en-US" smtClean="0"/>
              <a:pPr/>
              <a:t>‹Nº›</a:t>
            </a:fld>
            <a:endParaRPr lang="en-US"/>
          </a:p>
        </p:txBody>
      </p:sp>
    </p:spTree>
    <p:extLst>
      <p:ext uri="{BB962C8B-B14F-4D97-AF65-F5344CB8AC3E}">
        <p14:creationId xmlns:p14="http://schemas.microsoft.com/office/powerpoint/2010/main" val="6931611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8.emf"/><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9.emf"/><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23.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23.png"/><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notesSlide" Target="../notesSlides/notesSlide46.xml"/><Relationship Id="rId7"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6.emf"/><Relationship Id="rId5" Type="http://schemas.openxmlformats.org/officeDocument/2006/relationships/package" Target="../embeddings/Microsoft_Excel_Worksheet.xlsx"/><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2.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23.png"/><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2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D77A4B8-740C-4283-8CF8-84E22FD5C221}"/>
              </a:ext>
            </a:extLst>
          </p:cNvPr>
          <p:cNvPicPr>
            <a:picLocks noChangeAspect="1"/>
          </p:cNvPicPr>
          <p:nvPr/>
        </p:nvPicPr>
        <p:blipFill>
          <a:blip r:embed="rId3"/>
          <a:stretch>
            <a:fillRect/>
          </a:stretch>
        </p:blipFill>
        <p:spPr>
          <a:xfrm>
            <a:off x="4774019" y="3782656"/>
            <a:ext cx="4369981" cy="2548337"/>
          </a:xfrm>
          <a:prstGeom prst="rect">
            <a:avLst/>
          </a:prstGeom>
        </p:spPr>
      </p:pic>
      <p:sp>
        <p:nvSpPr>
          <p:cNvPr id="4" name="Title 1"/>
          <p:cNvSpPr txBox="1">
            <a:spLocks/>
          </p:cNvSpPr>
          <p:nvPr/>
        </p:nvSpPr>
        <p:spPr>
          <a:xfrm>
            <a:off x="576450" y="2772594"/>
            <a:ext cx="8078150" cy="994559"/>
          </a:xfrm>
          <a:prstGeom prst="rect">
            <a:avLst/>
          </a:prstGeom>
        </p:spPr>
        <p:txBody>
          <a:bodyPr vert="horz" lIns="91440" tIns="45720" rIns="91440" bIns="45720" rtlCol="0" anchor="b">
            <a:noAutofit/>
          </a:body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s-EC" sz="2200" b="1" i="0" u="none" strike="noStrike" kern="1200" cap="none" spc="0" normalizeH="0" dirty="0">
                <a:ln>
                  <a:solidFill>
                    <a:schemeClr val="bg1"/>
                  </a:solidFill>
                </a:ln>
                <a:solidFill>
                  <a:schemeClr val="accent6">
                    <a:lumMod val="75000"/>
                  </a:schemeClr>
                </a:solidFill>
                <a:effectLst/>
                <a:uLnTx/>
                <a:uFillTx/>
                <a:latin typeface="+mj-lt"/>
                <a:ea typeface="+mj-ea"/>
                <a:cs typeface="+mj-cs"/>
              </a:rPr>
              <a:t>Análisis comparativo </a:t>
            </a:r>
            <a:r>
              <a:rPr lang="es-EC" sz="2200" b="1" dirty="0">
                <a:ln>
                  <a:solidFill>
                    <a:schemeClr val="bg1"/>
                  </a:solidFill>
                </a:ln>
                <a:solidFill>
                  <a:schemeClr val="accent6">
                    <a:lumMod val="75000"/>
                  </a:schemeClr>
                </a:solidFill>
                <a:latin typeface="+mj-lt"/>
                <a:ea typeface="+mj-ea"/>
                <a:cs typeface="+mj-cs"/>
              </a:rPr>
              <a:t>estructural y constructivo de una edificación de cuatro pisos entre el  sistema constructivo steel framing, el hormigón armado y la estructura metálica</a:t>
            </a:r>
            <a:endParaRPr kumimoji="0" lang="es-EC" sz="2200" b="1" i="0" u="none" strike="noStrike" kern="1200" cap="none" spc="0" normalizeH="0" baseline="0" dirty="0">
              <a:ln>
                <a:solidFill>
                  <a:schemeClr val="bg1"/>
                </a:solidFill>
              </a:ln>
              <a:solidFill>
                <a:schemeClr val="accent6">
                  <a:lumMod val="75000"/>
                </a:schemeClr>
              </a:solidFill>
              <a:effectLst/>
              <a:uLnTx/>
              <a:uFillTx/>
              <a:latin typeface="+mj-lt"/>
              <a:ea typeface="+mj-ea"/>
              <a:cs typeface="+mj-cs"/>
            </a:endParaRPr>
          </a:p>
        </p:txBody>
      </p:sp>
      <p:sp>
        <p:nvSpPr>
          <p:cNvPr id="5" name="Subtitle 2"/>
          <p:cNvSpPr>
            <a:spLocks noGrp="1"/>
          </p:cNvSpPr>
          <p:nvPr>
            <p:ph type="subTitle" idx="1"/>
          </p:nvPr>
        </p:nvSpPr>
        <p:spPr>
          <a:xfrm>
            <a:off x="2225711" y="51996"/>
            <a:ext cx="6858000" cy="1548133"/>
          </a:xfrm>
          <a:ln>
            <a:noFill/>
          </a:ln>
        </p:spPr>
        <p:txBody>
          <a:bodyPr>
            <a:normAutofit/>
          </a:bodyPr>
          <a:lstStyle/>
          <a:p>
            <a:pPr algn="r"/>
            <a:r>
              <a:rPr lang="es-ES" sz="2000" dirty="0">
                <a:solidFill>
                  <a:srgbClr val="920000"/>
                </a:solidFill>
              </a:rPr>
              <a:t>ENERO, 2019</a:t>
            </a:r>
            <a:endParaRPr lang="en-US" sz="2000" dirty="0">
              <a:solidFill>
                <a:srgbClr val="920000"/>
              </a:solidFill>
            </a:endParaRPr>
          </a:p>
          <a:p>
            <a:pPr algn="r"/>
            <a:r>
              <a:rPr lang="es-ES" sz="2000" dirty="0">
                <a:solidFill>
                  <a:srgbClr val="920000"/>
                </a:solidFill>
              </a:rPr>
              <a:t>SANGOLQUÍ</a:t>
            </a:r>
            <a:endParaRPr lang="en-US" sz="2000" dirty="0">
              <a:solidFill>
                <a:srgbClr val="920000"/>
              </a:solidFill>
            </a:endParaRPr>
          </a:p>
        </p:txBody>
      </p:sp>
      <p:sp>
        <p:nvSpPr>
          <p:cNvPr id="9" name="Title 1">
            <a:extLst>
              <a:ext uri="{FF2B5EF4-FFF2-40B4-BE49-F238E27FC236}">
                <a16:creationId xmlns:a16="http://schemas.microsoft.com/office/drawing/2014/main" id="{90B7F44B-7AF4-4339-937E-CD9206A57552}"/>
              </a:ext>
            </a:extLst>
          </p:cNvPr>
          <p:cNvSpPr txBox="1">
            <a:spLocks/>
          </p:cNvSpPr>
          <p:nvPr/>
        </p:nvSpPr>
        <p:spPr>
          <a:xfrm>
            <a:off x="762966" y="4199438"/>
            <a:ext cx="3702709" cy="685417"/>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b="1" dirty="0">
                <a:ln>
                  <a:solidFill>
                    <a:schemeClr val="bg1"/>
                  </a:solidFill>
                </a:ln>
                <a:solidFill>
                  <a:schemeClr val="accent6">
                    <a:lumMod val="50000"/>
                  </a:schemeClr>
                </a:solidFill>
                <a:latin typeface="+mj-lt"/>
                <a:ea typeface="+mj-ea"/>
                <a:cs typeface="+mj-cs"/>
              </a:rPr>
              <a:t>Nicolás Sebastián Morocho</a:t>
            </a:r>
          </a:p>
        </p:txBody>
      </p:sp>
      <p:pic>
        <p:nvPicPr>
          <p:cNvPr id="13" name="Picture 2" descr="Imagen relacionada">
            <a:extLst>
              <a:ext uri="{FF2B5EF4-FFF2-40B4-BE49-F238E27FC236}">
                <a16:creationId xmlns:a16="http://schemas.microsoft.com/office/drawing/2014/main" id="{9C6D0069-6CE1-4573-8BAF-198DD3BFD3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184" y="322143"/>
            <a:ext cx="2313321" cy="59760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2999FD32-BE83-4B3E-8F1E-2A06D0801DE5}"/>
              </a:ext>
            </a:extLst>
          </p:cNvPr>
          <p:cNvSpPr txBox="1">
            <a:spLocks/>
          </p:cNvSpPr>
          <p:nvPr/>
        </p:nvSpPr>
        <p:spPr>
          <a:xfrm>
            <a:off x="524741" y="1294572"/>
            <a:ext cx="8268237" cy="59760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ES" sz="2000" b="1" dirty="0">
                <a:ln>
                  <a:solidFill>
                    <a:schemeClr val="bg1"/>
                  </a:solidFill>
                </a:ln>
                <a:solidFill>
                  <a:srgbClr val="C00000"/>
                </a:solidFill>
                <a:latin typeface="+mj-lt"/>
                <a:ea typeface="+mj-ea"/>
                <a:cs typeface="+mj-cs"/>
              </a:rPr>
              <a:t>DEPARTAMENTO DE CIENCIAS DE LA TIERRA Y CONSTRUCCIÓN</a:t>
            </a:r>
            <a:endParaRPr kumimoji="0" lang="es-EC" sz="2000" b="1" i="0" u="none" strike="noStrike" kern="1200" cap="none" spc="0" normalizeH="0" baseline="0" dirty="0">
              <a:ln>
                <a:solidFill>
                  <a:schemeClr val="bg1"/>
                </a:solidFill>
              </a:ln>
              <a:solidFill>
                <a:srgbClr val="C00000"/>
              </a:solidFill>
              <a:effectLst/>
              <a:uLnTx/>
              <a:uFillTx/>
              <a:latin typeface="+mj-lt"/>
              <a:ea typeface="+mj-ea"/>
              <a:cs typeface="+mj-cs"/>
            </a:endParaRPr>
          </a:p>
        </p:txBody>
      </p:sp>
      <p:sp>
        <p:nvSpPr>
          <p:cNvPr id="16" name="Rectángulo 15">
            <a:extLst>
              <a:ext uri="{FF2B5EF4-FFF2-40B4-BE49-F238E27FC236}">
                <a16:creationId xmlns:a16="http://schemas.microsoft.com/office/drawing/2014/main" id="{FF35FE37-47BF-4890-B0A9-72386FB9AAF7}"/>
              </a:ext>
            </a:extLst>
          </p:cNvPr>
          <p:cNvSpPr/>
          <p:nvPr/>
        </p:nvSpPr>
        <p:spPr>
          <a:xfrm>
            <a:off x="905633" y="4188012"/>
            <a:ext cx="954107" cy="369332"/>
          </a:xfrm>
          <a:prstGeom prst="rect">
            <a:avLst/>
          </a:prstGeom>
        </p:spPr>
        <p:txBody>
          <a:bodyPr wrap="none">
            <a:spAutoFit/>
          </a:bodyPr>
          <a:lstStyle/>
          <a:p>
            <a:pPr lvl="0" algn="ctr">
              <a:lnSpc>
                <a:spcPct val="90000"/>
              </a:lnSpc>
              <a:spcBef>
                <a:spcPct val="0"/>
              </a:spcBef>
              <a:defRPr/>
            </a:pPr>
            <a:r>
              <a:rPr lang="es-ES" sz="2000" b="1" dirty="0">
                <a:ln>
                  <a:solidFill>
                    <a:schemeClr val="bg1"/>
                  </a:solidFill>
                </a:ln>
                <a:solidFill>
                  <a:srgbClr val="C00000"/>
                </a:solidFill>
              </a:rPr>
              <a:t>Autor:</a:t>
            </a:r>
            <a:endParaRPr lang="es-EC" sz="2000" b="1" dirty="0">
              <a:ln>
                <a:solidFill>
                  <a:schemeClr val="bg1"/>
                </a:solidFill>
              </a:ln>
              <a:solidFill>
                <a:srgbClr val="C00000"/>
              </a:solidFill>
            </a:endParaRPr>
          </a:p>
        </p:txBody>
      </p:sp>
      <p:sp>
        <p:nvSpPr>
          <p:cNvPr id="18" name="Rectángulo 17">
            <a:extLst>
              <a:ext uri="{FF2B5EF4-FFF2-40B4-BE49-F238E27FC236}">
                <a16:creationId xmlns:a16="http://schemas.microsoft.com/office/drawing/2014/main" id="{69F9FC50-5726-47DB-8CD2-C8023802DB43}"/>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sp>
        <p:nvSpPr>
          <p:cNvPr id="17" name="Rectángulo 16">
            <a:extLst>
              <a:ext uri="{FF2B5EF4-FFF2-40B4-BE49-F238E27FC236}">
                <a16:creationId xmlns:a16="http://schemas.microsoft.com/office/drawing/2014/main" id="{902677C4-6949-498F-BC6B-8C7F2A82EB55}"/>
              </a:ext>
            </a:extLst>
          </p:cNvPr>
          <p:cNvSpPr/>
          <p:nvPr/>
        </p:nvSpPr>
        <p:spPr>
          <a:xfrm>
            <a:off x="896211" y="4864867"/>
            <a:ext cx="1252267" cy="369332"/>
          </a:xfrm>
          <a:prstGeom prst="rect">
            <a:avLst/>
          </a:prstGeom>
        </p:spPr>
        <p:txBody>
          <a:bodyPr wrap="none">
            <a:spAutoFit/>
          </a:bodyPr>
          <a:lstStyle/>
          <a:p>
            <a:pPr lvl="0" algn="ctr">
              <a:lnSpc>
                <a:spcPct val="90000"/>
              </a:lnSpc>
              <a:spcBef>
                <a:spcPct val="0"/>
              </a:spcBef>
              <a:defRPr/>
            </a:pPr>
            <a:r>
              <a:rPr lang="es-ES" sz="2000" b="1">
                <a:ln>
                  <a:solidFill>
                    <a:schemeClr val="bg1"/>
                  </a:solidFill>
                </a:ln>
                <a:solidFill>
                  <a:srgbClr val="C00000"/>
                </a:solidFill>
              </a:rPr>
              <a:t>Dire</a:t>
            </a:r>
            <a:r>
              <a:rPr lang="es-ES" sz="2000" b="1" dirty="0">
                <a:ln>
                  <a:solidFill>
                    <a:schemeClr val="bg1"/>
                  </a:solidFill>
                </a:ln>
                <a:solidFill>
                  <a:srgbClr val="C00000"/>
                </a:solidFill>
              </a:rPr>
              <a:t>c</a:t>
            </a:r>
            <a:r>
              <a:rPr lang="es-ES" sz="2000" b="1">
                <a:ln>
                  <a:solidFill>
                    <a:schemeClr val="bg1"/>
                  </a:solidFill>
                </a:ln>
                <a:solidFill>
                  <a:srgbClr val="C00000"/>
                </a:solidFill>
              </a:rPr>
              <a:t>tor</a:t>
            </a:r>
            <a:r>
              <a:rPr lang="es-ES" sz="2000" b="1" dirty="0">
                <a:ln>
                  <a:solidFill>
                    <a:schemeClr val="bg1"/>
                  </a:solidFill>
                </a:ln>
                <a:solidFill>
                  <a:srgbClr val="C00000"/>
                </a:solidFill>
              </a:rPr>
              <a:t>:</a:t>
            </a:r>
            <a:endParaRPr lang="es-EC" sz="2000" b="1" dirty="0">
              <a:ln>
                <a:solidFill>
                  <a:schemeClr val="bg1"/>
                </a:solidFill>
              </a:ln>
              <a:solidFill>
                <a:srgbClr val="C00000"/>
              </a:solidFill>
            </a:endParaRPr>
          </a:p>
        </p:txBody>
      </p:sp>
      <p:sp>
        <p:nvSpPr>
          <p:cNvPr id="19" name="Title 1">
            <a:extLst>
              <a:ext uri="{FF2B5EF4-FFF2-40B4-BE49-F238E27FC236}">
                <a16:creationId xmlns:a16="http://schemas.microsoft.com/office/drawing/2014/main" id="{D0A10619-2683-4C53-B396-B9B1A45A4BDA}"/>
              </a:ext>
            </a:extLst>
          </p:cNvPr>
          <p:cNvSpPr txBox="1">
            <a:spLocks/>
          </p:cNvSpPr>
          <p:nvPr/>
        </p:nvSpPr>
        <p:spPr>
          <a:xfrm>
            <a:off x="956151" y="4843341"/>
            <a:ext cx="3702709" cy="685417"/>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b="1" dirty="0">
                <a:ln>
                  <a:solidFill>
                    <a:schemeClr val="bg1"/>
                  </a:solidFill>
                </a:ln>
                <a:solidFill>
                  <a:schemeClr val="accent6">
                    <a:lumMod val="50000"/>
                  </a:schemeClr>
                </a:solidFill>
                <a:latin typeface="+mj-lt"/>
                <a:ea typeface="+mj-ea"/>
                <a:cs typeface="+mj-cs"/>
              </a:rPr>
              <a:t>Ing. Pablo Enrique Caiza PhD.</a:t>
            </a:r>
          </a:p>
        </p:txBody>
      </p:sp>
      <p:sp>
        <p:nvSpPr>
          <p:cNvPr id="20" name="Title 1">
            <a:extLst>
              <a:ext uri="{FF2B5EF4-FFF2-40B4-BE49-F238E27FC236}">
                <a16:creationId xmlns:a16="http://schemas.microsoft.com/office/drawing/2014/main" id="{CED2E41B-5480-4571-9C08-172353802AD1}"/>
              </a:ext>
            </a:extLst>
          </p:cNvPr>
          <p:cNvSpPr txBox="1">
            <a:spLocks/>
          </p:cNvSpPr>
          <p:nvPr/>
        </p:nvSpPr>
        <p:spPr>
          <a:xfrm>
            <a:off x="915366" y="2319939"/>
            <a:ext cx="1231864" cy="461045"/>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ES" sz="2000" b="1" dirty="0">
                <a:ln>
                  <a:solidFill>
                    <a:schemeClr val="bg1"/>
                  </a:solidFill>
                </a:ln>
                <a:solidFill>
                  <a:srgbClr val="C00000"/>
                </a:solidFill>
                <a:latin typeface="+mj-lt"/>
                <a:ea typeface="+mj-ea"/>
                <a:cs typeface="+mj-cs"/>
              </a:rPr>
              <a:t>Tema</a:t>
            </a:r>
            <a:r>
              <a:rPr lang="es-EC" sz="2000" b="1" baseline="0" dirty="0">
                <a:ln>
                  <a:solidFill>
                    <a:schemeClr val="bg1"/>
                  </a:solidFill>
                </a:ln>
                <a:solidFill>
                  <a:srgbClr val="C00000"/>
                </a:solidFill>
                <a:latin typeface="+mj-lt"/>
                <a:ea typeface="+mj-ea"/>
                <a:cs typeface="+mj-cs"/>
              </a:rPr>
              <a:t>:</a:t>
            </a:r>
            <a:endParaRPr kumimoji="0" lang="es-EC" sz="2000" b="1" i="0" u="none" strike="noStrike" kern="1200" cap="none" spc="0" normalizeH="0" baseline="0" dirty="0">
              <a:ln>
                <a:solidFill>
                  <a:schemeClr val="bg1"/>
                </a:solidFill>
              </a:ln>
              <a:solidFill>
                <a:srgbClr val="C00000"/>
              </a:solidFill>
              <a:effectLst/>
              <a:uLnTx/>
              <a:uFillTx/>
              <a:latin typeface="+mj-lt"/>
              <a:ea typeface="+mj-ea"/>
              <a:cs typeface="+mj-cs"/>
            </a:endParaRPr>
          </a:p>
        </p:txBody>
      </p:sp>
      <p:sp>
        <p:nvSpPr>
          <p:cNvPr id="21" name="Title 1">
            <a:extLst>
              <a:ext uri="{FF2B5EF4-FFF2-40B4-BE49-F238E27FC236}">
                <a16:creationId xmlns:a16="http://schemas.microsoft.com/office/drawing/2014/main" id="{E2784E84-BF09-4FE9-8A89-74BA4DF2F6E5}"/>
              </a:ext>
            </a:extLst>
          </p:cNvPr>
          <p:cNvSpPr txBox="1">
            <a:spLocks/>
          </p:cNvSpPr>
          <p:nvPr/>
        </p:nvSpPr>
        <p:spPr>
          <a:xfrm>
            <a:off x="524740" y="1727661"/>
            <a:ext cx="8268237" cy="59760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ES" sz="2000" b="1" dirty="0">
                <a:ln>
                  <a:solidFill>
                    <a:schemeClr val="bg1"/>
                  </a:solidFill>
                </a:ln>
                <a:solidFill>
                  <a:srgbClr val="C00000"/>
                </a:solidFill>
                <a:latin typeface="+mj-lt"/>
                <a:ea typeface="+mj-ea"/>
                <a:cs typeface="+mj-cs"/>
              </a:rPr>
              <a:t>CARRERA DE INGENIERÍA CIVIL</a:t>
            </a:r>
            <a:endParaRPr kumimoji="0" lang="es-EC" sz="2000" b="1" i="0" u="none" strike="noStrike" kern="1200" cap="none" spc="0" normalizeH="0" baseline="0" dirty="0">
              <a:ln>
                <a:solidFill>
                  <a:schemeClr val="bg1"/>
                </a:solidFill>
              </a:ln>
              <a:solidFill>
                <a:srgbClr val="C00000"/>
              </a:solidFill>
              <a:effectLst/>
              <a:uLnTx/>
              <a:uFillTx/>
              <a:latin typeface="+mj-lt"/>
              <a:ea typeface="+mj-ea"/>
              <a:cs typeface="+mj-cs"/>
            </a:endParaRPr>
          </a:p>
        </p:txBody>
      </p:sp>
    </p:spTree>
    <p:extLst>
      <p:ext uri="{BB962C8B-B14F-4D97-AF65-F5344CB8AC3E}">
        <p14:creationId xmlns:p14="http://schemas.microsoft.com/office/powerpoint/2010/main" val="717690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268" y="37861"/>
            <a:ext cx="9144000" cy="870337"/>
          </a:xfrm>
        </p:spPr>
        <p:txBody>
          <a:bodyPr>
            <a:normAutofit/>
          </a:bodyPr>
          <a:lstStyle/>
          <a:p>
            <a:pPr algn="ctr"/>
            <a:r>
              <a:rPr lang="es-EC" sz="2600" dirty="0"/>
              <a:t>MARCO TEÓRICO</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sp>
        <p:nvSpPr>
          <p:cNvPr id="32" name="Title 8">
            <a:extLst>
              <a:ext uri="{FF2B5EF4-FFF2-40B4-BE49-F238E27FC236}">
                <a16:creationId xmlns:a16="http://schemas.microsoft.com/office/drawing/2014/main" id="{4B33C971-6A1B-4656-8011-0A7A2F0D13BD}"/>
              </a:ext>
            </a:extLst>
          </p:cNvPr>
          <p:cNvSpPr txBox="1">
            <a:spLocks/>
          </p:cNvSpPr>
          <p:nvPr/>
        </p:nvSpPr>
        <p:spPr>
          <a:xfrm>
            <a:off x="0" y="865258"/>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endParaRPr lang="es-EC" sz="2800"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FA9879EB-D580-464C-8983-977507A6BE42}"/>
              </a:ext>
            </a:extLst>
          </p:cNvPr>
          <p:cNvSpPr/>
          <p:nvPr/>
        </p:nvSpPr>
        <p:spPr>
          <a:xfrm>
            <a:off x="2241756" y="1259653"/>
            <a:ext cx="4660508" cy="477054"/>
          </a:xfrm>
          <a:prstGeom prst="rect">
            <a:avLst/>
          </a:prstGeom>
        </p:spPr>
        <p:txBody>
          <a:bodyPr wrap="none">
            <a:spAutoFit/>
          </a:bodyPr>
          <a:lstStyle/>
          <a:p>
            <a:pPr algn="ctr"/>
            <a:r>
              <a:rPr lang="es-ES" sz="2500" dirty="0">
                <a:solidFill>
                  <a:srgbClr val="00B050"/>
                </a:solidFill>
              </a:rPr>
              <a:t>DETALLES CONSTRUCTIVOS</a:t>
            </a:r>
          </a:p>
        </p:txBody>
      </p:sp>
      <p:sp>
        <p:nvSpPr>
          <p:cNvPr id="20" name="Rectángulo 19">
            <a:extLst>
              <a:ext uri="{FF2B5EF4-FFF2-40B4-BE49-F238E27FC236}">
                <a16:creationId xmlns:a16="http://schemas.microsoft.com/office/drawing/2014/main" id="{46A6D585-8B07-4E3D-BB32-C709BBE765C8}"/>
              </a:ext>
            </a:extLst>
          </p:cNvPr>
          <p:cNvSpPr/>
          <p:nvPr/>
        </p:nvSpPr>
        <p:spPr>
          <a:xfrm>
            <a:off x="938964" y="4911637"/>
            <a:ext cx="3326850" cy="477055"/>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a:t>Unión de paredes esquineras</a:t>
            </a:r>
            <a:endParaRPr lang="es-EC" dirty="0"/>
          </a:p>
        </p:txBody>
      </p:sp>
      <p:sp>
        <p:nvSpPr>
          <p:cNvPr id="17" name="Rectángulo 16">
            <a:extLst>
              <a:ext uri="{FF2B5EF4-FFF2-40B4-BE49-F238E27FC236}">
                <a16:creationId xmlns:a16="http://schemas.microsoft.com/office/drawing/2014/main" id="{B09C1FEB-A798-4BD1-8B1A-2D84817FBE32}"/>
              </a:ext>
            </a:extLst>
          </p:cNvPr>
          <p:cNvSpPr/>
          <p:nvPr/>
        </p:nvSpPr>
        <p:spPr>
          <a:xfrm>
            <a:off x="4971219" y="4911637"/>
            <a:ext cx="3326850" cy="443245"/>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a:t>Viga dintel tipo tubo</a:t>
            </a:r>
            <a:endParaRPr lang="es-EC" dirty="0"/>
          </a:p>
        </p:txBody>
      </p:sp>
      <p:pic>
        <p:nvPicPr>
          <p:cNvPr id="23" name="Picture 3">
            <a:extLst>
              <a:ext uri="{FF2B5EF4-FFF2-40B4-BE49-F238E27FC236}">
                <a16:creationId xmlns:a16="http://schemas.microsoft.com/office/drawing/2014/main" id="{F9BEFD7B-36A9-4E81-A776-745FCFF019C3}"/>
              </a:ext>
            </a:extLst>
          </p:cNvPr>
          <p:cNvPicPr>
            <a:picLocks noChangeAspect="1"/>
          </p:cNvPicPr>
          <p:nvPr/>
        </p:nvPicPr>
        <p:blipFill>
          <a:blip r:embed="rId4"/>
          <a:stretch>
            <a:fillRect/>
          </a:stretch>
        </p:blipFill>
        <p:spPr>
          <a:xfrm>
            <a:off x="4611756" y="2243769"/>
            <a:ext cx="4045777" cy="2581003"/>
          </a:xfrm>
          <a:prstGeom prst="rect">
            <a:avLst/>
          </a:prstGeom>
        </p:spPr>
      </p:pic>
      <p:pic>
        <p:nvPicPr>
          <p:cNvPr id="24" name="Picture 2">
            <a:extLst>
              <a:ext uri="{FF2B5EF4-FFF2-40B4-BE49-F238E27FC236}">
                <a16:creationId xmlns:a16="http://schemas.microsoft.com/office/drawing/2014/main" id="{89535A17-8655-47A9-A1C6-1E7AEE07095D}"/>
              </a:ext>
            </a:extLst>
          </p:cNvPr>
          <p:cNvPicPr>
            <a:picLocks noChangeAspect="1"/>
          </p:cNvPicPr>
          <p:nvPr/>
        </p:nvPicPr>
        <p:blipFill>
          <a:blip r:embed="rId5"/>
          <a:stretch>
            <a:fillRect/>
          </a:stretch>
        </p:blipFill>
        <p:spPr>
          <a:xfrm>
            <a:off x="393701" y="2196358"/>
            <a:ext cx="4178299" cy="2669593"/>
          </a:xfrm>
          <a:prstGeom prst="rect">
            <a:avLst/>
          </a:prstGeom>
        </p:spPr>
      </p:pic>
      <p:sp>
        <p:nvSpPr>
          <p:cNvPr id="13" name="Rectángulo 12">
            <a:extLst>
              <a:ext uri="{FF2B5EF4-FFF2-40B4-BE49-F238E27FC236}">
                <a16:creationId xmlns:a16="http://schemas.microsoft.com/office/drawing/2014/main" id="{0DCDE052-A916-42C3-B9CF-6D4CC1841864}"/>
              </a:ext>
            </a:extLst>
          </p:cNvPr>
          <p:cNvSpPr/>
          <p:nvPr/>
        </p:nvSpPr>
        <p:spPr>
          <a:xfrm>
            <a:off x="7551814" y="5992742"/>
            <a:ext cx="1592186" cy="400110"/>
          </a:xfrm>
          <a:prstGeom prst="rect">
            <a:avLst/>
          </a:prstGeom>
        </p:spPr>
        <p:txBody>
          <a:bodyPr wrap="square">
            <a:spAutoFit/>
          </a:bodyPr>
          <a:lstStyle/>
          <a:p>
            <a:pPr algn="ctr"/>
            <a:r>
              <a:rPr lang="es-ES" sz="1000" dirty="0">
                <a:solidFill>
                  <a:srgbClr val="00B050"/>
                </a:solidFill>
              </a:rPr>
              <a:t>Manual de ingeniería en </a:t>
            </a:r>
            <a:br>
              <a:rPr lang="es-ES" sz="1000" dirty="0">
                <a:solidFill>
                  <a:srgbClr val="00B050"/>
                </a:solidFill>
              </a:rPr>
            </a:br>
            <a:r>
              <a:rPr lang="es-ES" sz="1000" dirty="0">
                <a:solidFill>
                  <a:srgbClr val="00B050"/>
                </a:solidFill>
              </a:rPr>
              <a:t>Steel Framing - Alacero</a:t>
            </a:r>
          </a:p>
        </p:txBody>
      </p:sp>
    </p:spTree>
    <p:extLst>
      <p:ext uri="{BB962C8B-B14F-4D97-AF65-F5344CB8AC3E}">
        <p14:creationId xmlns:p14="http://schemas.microsoft.com/office/powerpoint/2010/main" val="304079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268" y="37861"/>
            <a:ext cx="9144000" cy="870337"/>
          </a:xfrm>
        </p:spPr>
        <p:txBody>
          <a:bodyPr>
            <a:normAutofit/>
          </a:bodyPr>
          <a:lstStyle/>
          <a:p>
            <a:pPr algn="ctr"/>
            <a:r>
              <a:rPr lang="es-EC" sz="2600" dirty="0"/>
              <a:t>MARCO TEÓRICO</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FA9879EB-D580-464C-8983-977507A6BE42}"/>
              </a:ext>
            </a:extLst>
          </p:cNvPr>
          <p:cNvSpPr/>
          <p:nvPr/>
        </p:nvSpPr>
        <p:spPr>
          <a:xfrm>
            <a:off x="2198348" y="1259653"/>
            <a:ext cx="4747326" cy="477054"/>
          </a:xfrm>
          <a:prstGeom prst="rect">
            <a:avLst/>
          </a:prstGeom>
        </p:spPr>
        <p:txBody>
          <a:bodyPr wrap="none">
            <a:spAutoFit/>
          </a:bodyPr>
          <a:lstStyle/>
          <a:p>
            <a:pPr algn="ctr"/>
            <a:r>
              <a:rPr lang="es-ES" sz="2500" dirty="0">
                <a:solidFill>
                  <a:srgbClr val="00B050"/>
                </a:solidFill>
              </a:rPr>
              <a:t>BENEFICIOS COMPARATIVOS</a:t>
            </a:r>
          </a:p>
        </p:txBody>
      </p:sp>
      <p:sp>
        <p:nvSpPr>
          <p:cNvPr id="17" name="Rectángulo 16">
            <a:extLst>
              <a:ext uri="{FF2B5EF4-FFF2-40B4-BE49-F238E27FC236}">
                <a16:creationId xmlns:a16="http://schemas.microsoft.com/office/drawing/2014/main" id="{B505B327-7F38-44D1-9280-30C75A903628}"/>
              </a:ext>
            </a:extLst>
          </p:cNvPr>
          <p:cNvSpPr/>
          <p:nvPr/>
        </p:nvSpPr>
        <p:spPr>
          <a:xfrm>
            <a:off x="4477569" y="4223309"/>
            <a:ext cx="2231569" cy="477054"/>
          </a:xfrm>
          <a:prstGeom prst="rect">
            <a:avLst/>
          </a:prstGeom>
          <a:noFill/>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dirty="0"/>
              <a:t>Perfiles normalizados</a:t>
            </a:r>
            <a:endParaRPr lang="es-EC" sz="1600" dirty="0"/>
          </a:p>
        </p:txBody>
      </p:sp>
      <p:sp>
        <p:nvSpPr>
          <p:cNvPr id="15" name="Rectángulo 14">
            <a:extLst>
              <a:ext uri="{FF2B5EF4-FFF2-40B4-BE49-F238E27FC236}">
                <a16:creationId xmlns:a16="http://schemas.microsoft.com/office/drawing/2014/main" id="{D5A144ED-2B1A-4EA5-B32C-A5181CA7CC1A}"/>
              </a:ext>
            </a:extLst>
          </p:cNvPr>
          <p:cNvSpPr/>
          <p:nvPr/>
        </p:nvSpPr>
        <p:spPr>
          <a:xfrm>
            <a:off x="853879" y="5522744"/>
            <a:ext cx="2917475" cy="34975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1600" dirty="0"/>
              <a:t>Simulación más realista</a:t>
            </a:r>
            <a:endParaRPr lang="es-EC" sz="1600" dirty="0"/>
          </a:p>
        </p:txBody>
      </p:sp>
      <p:sp>
        <p:nvSpPr>
          <p:cNvPr id="16" name="Rectángulo 15">
            <a:extLst>
              <a:ext uri="{FF2B5EF4-FFF2-40B4-BE49-F238E27FC236}">
                <a16:creationId xmlns:a16="http://schemas.microsoft.com/office/drawing/2014/main" id="{5B48D685-FC65-41BA-BEFE-F521E61E535E}"/>
              </a:ext>
            </a:extLst>
          </p:cNvPr>
          <p:cNvSpPr/>
          <p:nvPr/>
        </p:nvSpPr>
        <p:spPr>
          <a:xfrm>
            <a:off x="853880" y="2206627"/>
            <a:ext cx="1470989" cy="481017"/>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1600" dirty="0"/>
              <a:t>Menor peso</a:t>
            </a:r>
            <a:endParaRPr lang="es-EC" sz="1600" dirty="0"/>
          </a:p>
        </p:txBody>
      </p:sp>
      <p:sp>
        <p:nvSpPr>
          <p:cNvPr id="18" name="Rectángulo 17">
            <a:extLst>
              <a:ext uri="{FF2B5EF4-FFF2-40B4-BE49-F238E27FC236}">
                <a16:creationId xmlns:a16="http://schemas.microsoft.com/office/drawing/2014/main" id="{0F97A0E5-6277-412C-9A59-E104E462B626}"/>
              </a:ext>
            </a:extLst>
          </p:cNvPr>
          <p:cNvSpPr/>
          <p:nvPr/>
        </p:nvSpPr>
        <p:spPr>
          <a:xfrm>
            <a:off x="2324869" y="2210590"/>
            <a:ext cx="1470989" cy="47705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1600" dirty="0"/>
              <a:t>Menor acción sísmica</a:t>
            </a:r>
            <a:endParaRPr lang="es-EC" sz="1600" dirty="0"/>
          </a:p>
        </p:txBody>
      </p:sp>
      <p:sp>
        <p:nvSpPr>
          <p:cNvPr id="19" name="Rectángulo 18">
            <a:extLst>
              <a:ext uri="{FF2B5EF4-FFF2-40B4-BE49-F238E27FC236}">
                <a16:creationId xmlns:a16="http://schemas.microsoft.com/office/drawing/2014/main" id="{AA671374-BBBA-42F0-8B78-B26792BA5C6B}"/>
              </a:ext>
            </a:extLst>
          </p:cNvPr>
          <p:cNvSpPr/>
          <p:nvPr/>
        </p:nvSpPr>
        <p:spPr>
          <a:xfrm>
            <a:off x="853880" y="3408643"/>
            <a:ext cx="2917475" cy="57279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1600" dirty="0"/>
              <a:t>Fallas controladas se pueden intervenir</a:t>
            </a:r>
            <a:endParaRPr lang="es-EC" sz="1600" dirty="0"/>
          </a:p>
        </p:txBody>
      </p:sp>
      <p:sp>
        <p:nvSpPr>
          <p:cNvPr id="20" name="Rectángulo 19">
            <a:extLst>
              <a:ext uri="{FF2B5EF4-FFF2-40B4-BE49-F238E27FC236}">
                <a16:creationId xmlns:a16="http://schemas.microsoft.com/office/drawing/2014/main" id="{1EB6506D-6274-42B9-99AB-790537AAF4DA}"/>
              </a:ext>
            </a:extLst>
          </p:cNvPr>
          <p:cNvSpPr/>
          <p:nvPr/>
        </p:nvSpPr>
        <p:spPr>
          <a:xfrm>
            <a:off x="4477569" y="2902583"/>
            <a:ext cx="4104983" cy="435660"/>
          </a:xfrm>
          <a:prstGeom prst="rect">
            <a:avLst/>
          </a:prstGeom>
          <a:noFill/>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dirty="0"/>
              <a:t>Asentamientos diferenciales imperceptibles</a:t>
            </a:r>
            <a:endParaRPr lang="es-EC" sz="1600" dirty="0"/>
          </a:p>
        </p:txBody>
      </p:sp>
      <p:sp>
        <p:nvSpPr>
          <p:cNvPr id="22" name="Rectángulo 21">
            <a:extLst>
              <a:ext uri="{FF2B5EF4-FFF2-40B4-BE49-F238E27FC236}">
                <a16:creationId xmlns:a16="http://schemas.microsoft.com/office/drawing/2014/main" id="{850097FA-CD4E-40F1-82AA-927E48338851}"/>
              </a:ext>
            </a:extLst>
          </p:cNvPr>
          <p:cNvSpPr/>
          <p:nvPr/>
        </p:nvSpPr>
        <p:spPr>
          <a:xfrm>
            <a:off x="853880" y="4117387"/>
            <a:ext cx="2917475" cy="56206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1600" dirty="0"/>
              <a:t>Reducción de capacidad por esbeltez es controlada</a:t>
            </a:r>
            <a:endParaRPr lang="es-EC" sz="1600" dirty="0"/>
          </a:p>
        </p:txBody>
      </p:sp>
      <p:sp>
        <p:nvSpPr>
          <p:cNvPr id="23" name="Rectángulo 22">
            <a:extLst>
              <a:ext uri="{FF2B5EF4-FFF2-40B4-BE49-F238E27FC236}">
                <a16:creationId xmlns:a16="http://schemas.microsoft.com/office/drawing/2014/main" id="{0EBB913D-8952-4183-A7BB-C93C44BFD96B}"/>
              </a:ext>
            </a:extLst>
          </p:cNvPr>
          <p:cNvSpPr/>
          <p:nvPr/>
        </p:nvSpPr>
        <p:spPr>
          <a:xfrm>
            <a:off x="6709140" y="3537526"/>
            <a:ext cx="1873412" cy="1162838"/>
          </a:xfrm>
          <a:prstGeom prst="rect">
            <a:avLst/>
          </a:prstGeom>
          <a:noFill/>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dirty="0"/>
              <a:t>Resistencia de uniones certificada desde el taller</a:t>
            </a:r>
            <a:endParaRPr lang="es-EC" sz="1600" dirty="0"/>
          </a:p>
        </p:txBody>
      </p:sp>
      <p:sp>
        <p:nvSpPr>
          <p:cNvPr id="26" name="Rectángulo 25">
            <a:extLst>
              <a:ext uri="{FF2B5EF4-FFF2-40B4-BE49-F238E27FC236}">
                <a16:creationId xmlns:a16="http://schemas.microsoft.com/office/drawing/2014/main" id="{415AA843-C117-423F-A4F9-EBF22D131BA7}"/>
              </a:ext>
            </a:extLst>
          </p:cNvPr>
          <p:cNvSpPr/>
          <p:nvPr/>
        </p:nvSpPr>
        <p:spPr>
          <a:xfrm>
            <a:off x="853879" y="4836407"/>
            <a:ext cx="2917475" cy="47705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1600" dirty="0"/>
              <a:t>Cargas se pueden redistribuir </a:t>
            </a:r>
            <a:endParaRPr lang="es-EC" sz="1600" dirty="0"/>
          </a:p>
        </p:txBody>
      </p:sp>
      <p:sp>
        <p:nvSpPr>
          <p:cNvPr id="28" name="Rectángulo 27">
            <a:extLst>
              <a:ext uri="{FF2B5EF4-FFF2-40B4-BE49-F238E27FC236}">
                <a16:creationId xmlns:a16="http://schemas.microsoft.com/office/drawing/2014/main" id="{5D1F89DA-33CE-4960-B46C-CAB9216A4D05}"/>
              </a:ext>
            </a:extLst>
          </p:cNvPr>
          <p:cNvSpPr/>
          <p:nvPr/>
        </p:nvSpPr>
        <p:spPr>
          <a:xfrm>
            <a:off x="853880" y="2688649"/>
            <a:ext cx="2937264" cy="49218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1600" dirty="0"/>
              <a:t>Paredes livianas y delgadas</a:t>
            </a:r>
            <a:endParaRPr lang="es-EC" sz="1600" dirty="0"/>
          </a:p>
        </p:txBody>
      </p:sp>
      <p:sp>
        <p:nvSpPr>
          <p:cNvPr id="29" name="Rectángulo 28">
            <a:extLst>
              <a:ext uri="{FF2B5EF4-FFF2-40B4-BE49-F238E27FC236}">
                <a16:creationId xmlns:a16="http://schemas.microsoft.com/office/drawing/2014/main" id="{0B63F9D1-3112-4F7D-9C06-44D7FD8CA5C5}"/>
              </a:ext>
            </a:extLst>
          </p:cNvPr>
          <p:cNvSpPr/>
          <p:nvPr/>
        </p:nvSpPr>
        <p:spPr>
          <a:xfrm>
            <a:off x="4477569" y="2197301"/>
            <a:ext cx="1773582" cy="492186"/>
          </a:xfrm>
          <a:prstGeom prst="rect">
            <a:avLst/>
          </a:prstGeom>
          <a:noFill/>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dirty="0"/>
              <a:t>Menores tiempos de ejecución</a:t>
            </a:r>
            <a:endParaRPr lang="es-EC" sz="1600" dirty="0"/>
          </a:p>
        </p:txBody>
      </p:sp>
      <p:sp>
        <p:nvSpPr>
          <p:cNvPr id="30" name="Rectángulo 29">
            <a:extLst>
              <a:ext uri="{FF2B5EF4-FFF2-40B4-BE49-F238E27FC236}">
                <a16:creationId xmlns:a16="http://schemas.microsoft.com/office/drawing/2014/main" id="{B26128CD-5D0D-49B7-8B89-211281999436}"/>
              </a:ext>
            </a:extLst>
          </p:cNvPr>
          <p:cNvSpPr/>
          <p:nvPr/>
        </p:nvSpPr>
        <p:spPr>
          <a:xfrm>
            <a:off x="4477570" y="3537525"/>
            <a:ext cx="2231570" cy="686616"/>
          </a:xfrm>
          <a:prstGeom prst="rect">
            <a:avLst/>
          </a:prstGeom>
          <a:noFill/>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dirty="0"/>
              <a:t>Armadura estructurada previamente</a:t>
            </a:r>
            <a:endParaRPr lang="es-EC" sz="1600" dirty="0"/>
          </a:p>
        </p:txBody>
      </p:sp>
      <p:sp>
        <p:nvSpPr>
          <p:cNvPr id="33" name="Rectángulo 32">
            <a:extLst>
              <a:ext uri="{FF2B5EF4-FFF2-40B4-BE49-F238E27FC236}">
                <a16:creationId xmlns:a16="http://schemas.microsoft.com/office/drawing/2014/main" id="{10D046C1-515B-4DA4-91C8-F96DA6850DB2}"/>
              </a:ext>
            </a:extLst>
          </p:cNvPr>
          <p:cNvSpPr/>
          <p:nvPr/>
        </p:nvSpPr>
        <p:spPr>
          <a:xfrm>
            <a:off x="6251151" y="2201920"/>
            <a:ext cx="2331401" cy="484138"/>
          </a:xfrm>
          <a:prstGeom prst="rect">
            <a:avLst/>
          </a:prstGeom>
          <a:noFill/>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dirty="0"/>
              <a:t>Costos se reducen por menos mano de obra</a:t>
            </a:r>
            <a:endParaRPr lang="es-EC" sz="1600" dirty="0"/>
          </a:p>
        </p:txBody>
      </p:sp>
      <p:sp>
        <p:nvSpPr>
          <p:cNvPr id="34" name="Rectángulo 33">
            <a:extLst>
              <a:ext uri="{FF2B5EF4-FFF2-40B4-BE49-F238E27FC236}">
                <a16:creationId xmlns:a16="http://schemas.microsoft.com/office/drawing/2014/main" id="{287A464B-DDB5-4CB1-9FAC-083B77A34DA2}"/>
              </a:ext>
            </a:extLst>
          </p:cNvPr>
          <p:cNvSpPr/>
          <p:nvPr/>
        </p:nvSpPr>
        <p:spPr>
          <a:xfrm>
            <a:off x="4477568" y="5451008"/>
            <a:ext cx="4104984" cy="390939"/>
          </a:xfrm>
          <a:prstGeom prst="rect">
            <a:avLst/>
          </a:prstGeom>
          <a:noFill/>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dirty="0"/>
              <a:t>Menor porcentaje de desperdicios</a:t>
            </a:r>
            <a:endParaRPr lang="es-EC" sz="1600" dirty="0"/>
          </a:p>
        </p:txBody>
      </p:sp>
      <p:sp>
        <p:nvSpPr>
          <p:cNvPr id="35" name="Rectángulo 34">
            <a:extLst>
              <a:ext uri="{FF2B5EF4-FFF2-40B4-BE49-F238E27FC236}">
                <a16:creationId xmlns:a16="http://schemas.microsoft.com/office/drawing/2014/main" id="{30C0D71F-85CF-4C2B-AF32-190EFA2BCCAC}"/>
              </a:ext>
            </a:extLst>
          </p:cNvPr>
          <p:cNvSpPr/>
          <p:nvPr/>
        </p:nvSpPr>
        <p:spPr>
          <a:xfrm>
            <a:off x="4477568" y="4927293"/>
            <a:ext cx="4104983" cy="349759"/>
          </a:xfrm>
          <a:prstGeom prst="rect">
            <a:avLst/>
          </a:prstGeom>
          <a:noFill/>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dirty="0"/>
              <a:t>Facilidad en disposición de instalaciones</a:t>
            </a:r>
            <a:endParaRPr lang="es-EC" sz="1600" dirty="0"/>
          </a:p>
        </p:txBody>
      </p:sp>
    </p:spTree>
    <p:extLst>
      <p:ext uri="{BB962C8B-B14F-4D97-AF65-F5344CB8AC3E}">
        <p14:creationId xmlns:p14="http://schemas.microsoft.com/office/powerpoint/2010/main" val="3639261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268" y="37861"/>
            <a:ext cx="9144000" cy="870337"/>
          </a:xfrm>
        </p:spPr>
        <p:txBody>
          <a:bodyPr>
            <a:normAutofit/>
          </a:bodyPr>
          <a:lstStyle/>
          <a:p>
            <a:pPr algn="ctr"/>
            <a:r>
              <a:rPr lang="es-EC" sz="2600" dirty="0"/>
              <a:t>MARCO TEÓRICO</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FA9879EB-D580-464C-8983-977507A6BE42}"/>
              </a:ext>
            </a:extLst>
          </p:cNvPr>
          <p:cNvSpPr/>
          <p:nvPr/>
        </p:nvSpPr>
        <p:spPr>
          <a:xfrm>
            <a:off x="1474535" y="2060251"/>
            <a:ext cx="2470805" cy="477054"/>
          </a:xfrm>
          <a:prstGeom prst="rect">
            <a:avLst/>
          </a:prstGeom>
        </p:spPr>
        <p:txBody>
          <a:bodyPr wrap="none">
            <a:spAutoFit/>
          </a:bodyPr>
          <a:lstStyle/>
          <a:p>
            <a:pPr algn="ctr"/>
            <a:r>
              <a:rPr lang="es-ES" sz="2500" dirty="0">
                <a:solidFill>
                  <a:srgbClr val="00B050"/>
                </a:solidFill>
              </a:rPr>
              <a:t>DESVENTAJAS</a:t>
            </a:r>
          </a:p>
        </p:txBody>
      </p:sp>
      <p:sp>
        <p:nvSpPr>
          <p:cNvPr id="24" name="Rectángulo 23">
            <a:extLst>
              <a:ext uri="{FF2B5EF4-FFF2-40B4-BE49-F238E27FC236}">
                <a16:creationId xmlns:a16="http://schemas.microsoft.com/office/drawing/2014/main" id="{41D86798-FEAF-4922-AD66-209C0F18BB45}"/>
              </a:ext>
            </a:extLst>
          </p:cNvPr>
          <p:cNvSpPr/>
          <p:nvPr/>
        </p:nvSpPr>
        <p:spPr>
          <a:xfrm>
            <a:off x="1666358" y="2723213"/>
            <a:ext cx="2106711" cy="870336"/>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a:t>Carencia de mano de obra calificada</a:t>
            </a:r>
            <a:endParaRPr lang="es-EC" dirty="0"/>
          </a:p>
        </p:txBody>
      </p:sp>
      <p:sp>
        <p:nvSpPr>
          <p:cNvPr id="25" name="Rectángulo 24">
            <a:extLst>
              <a:ext uri="{FF2B5EF4-FFF2-40B4-BE49-F238E27FC236}">
                <a16:creationId xmlns:a16="http://schemas.microsoft.com/office/drawing/2014/main" id="{B4FF3179-EEA9-4F80-9664-A8F8F1FC2DAC}"/>
              </a:ext>
            </a:extLst>
          </p:cNvPr>
          <p:cNvSpPr/>
          <p:nvPr/>
        </p:nvSpPr>
        <p:spPr>
          <a:xfrm>
            <a:off x="1666359" y="3594036"/>
            <a:ext cx="2106712" cy="599987"/>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a:t>Desconocimiento normativo</a:t>
            </a:r>
            <a:endParaRPr lang="es-EC" dirty="0"/>
          </a:p>
        </p:txBody>
      </p:sp>
      <p:sp>
        <p:nvSpPr>
          <p:cNvPr id="27" name="Rectángulo 26">
            <a:extLst>
              <a:ext uri="{FF2B5EF4-FFF2-40B4-BE49-F238E27FC236}">
                <a16:creationId xmlns:a16="http://schemas.microsoft.com/office/drawing/2014/main" id="{D972728E-0BC7-46F4-B28B-1E9FF4EFF6BE}"/>
              </a:ext>
            </a:extLst>
          </p:cNvPr>
          <p:cNvSpPr/>
          <p:nvPr/>
        </p:nvSpPr>
        <p:spPr>
          <a:xfrm>
            <a:off x="1665385" y="4191868"/>
            <a:ext cx="2106712" cy="870336"/>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a:t>Costo dependiente del mercado externo</a:t>
            </a:r>
            <a:endParaRPr lang="es-EC" dirty="0"/>
          </a:p>
        </p:txBody>
      </p:sp>
      <p:sp>
        <p:nvSpPr>
          <p:cNvPr id="36" name="Rectángulo 35">
            <a:extLst>
              <a:ext uri="{FF2B5EF4-FFF2-40B4-BE49-F238E27FC236}">
                <a16:creationId xmlns:a16="http://schemas.microsoft.com/office/drawing/2014/main" id="{ADA49D9A-452E-4BFB-A3CC-3F737076DF53}"/>
              </a:ext>
            </a:extLst>
          </p:cNvPr>
          <p:cNvSpPr/>
          <p:nvPr/>
        </p:nvSpPr>
        <p:spPr>
          <a:xfrm>
            <a:off x="5773673" y="2656762"/>
            <a:ext cx="1858202" cy="477054"/>
          </a:xfrm>
          <a:prstGeom prst="rect">
            <a:avLst/>
          </a:prstGeom>
        </p:spPr>
        <p:txBody>
          <a:bodyPr wrap="none">
            <a:spAutoFit/>
          </a:bodyPr>
          <a:lstStyle/>
          <a:p>
            <a:pPr algn="ctr"/>
            <a:r>
              <a:rPr lang="es-ES" sz="2500" dirty="0">
                <a:solidFill>
                  <a:srgbClr val="00B050"/>
                </a:solidFill>
              </a:rPr>
              <a:t>SOLUCIÓN</a:t>
            </a:r>
          </a:p>
        </p:txBody>
      </p:sp>
      <p:sp>
        <p:nvSpPr>
          <p:cNvPr id="4" name="Cerrar llave 3">
            <a:extLst>
              <a:ext uri="{FF2B5EF4-FFF2-40B4-BE49-F238E27FC236}">
                <a16:creationId xmlns:a16="http://schemas.microsoft.com/office/drawing/2014/main" id="{6EDC9173-2462-4D7C-AF2F-A03CDDC4F5FB}"/>
              </a:ext>
            </a:extLst>
          </p:cNvPr>
          <p:cNvSpPr/>
          <p:nvPr/>
        </p:nvSpPr>
        <p:spPr>
          <a:xfrm>
            <a:off x="4244627" y="1892171"/>
            <a:ext cx="654745" cy="3402756"/>
          </a:xfrm>
          <a:prstGeom prst="rightBrace">
            <a:avLst>
              <a:gd name="adj1" fmla="val 8333"/>
              <a:gd name="adj2" fmla="val 49062"/>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a:p>
        </p:txBody>
      </p:sp>
      <p:sp>
        <p:nvSpPr>
          <p:cNvPr id="37" name="Rectángulo 36">
            <a:extLst>
              <a:ext uri="{FF2B5EF4-FFF2-40B4-BE49-F238E27FC236}">
                <a16:creationId xmlns:a16="http://schemas.microsoft.com/office/drawing/2014/main" id="{F997625E-265C-4E96-9D04-601F79BF032C}"/>
              </a:ext>
            </a:extLst>
          </p:cNvPr>
          <p:cNvSpPr/>
          <p:nvPr/>
        </p:nvSpPr>
        <p:spPr>
          <a:xfrm>
            <a:off x="5517257" y="3236136"/>
            <a:ext cx="2371035" cy="1099132"/>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a:t>Investigar, socializar y construir normativa nacional</a:t>
            </a:r>
            <a:endParaRPr lang="es-EC" dirty="0"/>
          </a:p>
        </p:txBody>
      </p:sp>
    </p:spTree>
    <p:extLst>
      <p:ext uri="{BB962C8B-B14F-4D97-AF65-F5344CB8AC3E}">
        <p14:creationId xmlns:p14="http://schemas.microsoft.com/office/powerpoint/2010/main" val="3906219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268" y="37861"/>
            <a:ext cx="9144000" cy="870337"/>
          </a:xfrm>
        </p:spPr>
        <p:txBody>
          <a:bodyPr>
            <a:normAutofit/>
          </a:bodyPr>
          <a:lstStyle/>
          <a:p>
            <a:pPr algn="ctr"/>
            <a:r>
              <a:rPr lang="es-EC" sz="2600" dirty="0"/>
              <a:t>HIPÓTESIS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27" name="Rectángulo 26">
            <a:extLst>
              <a:ext uri="{FF2B5EF4-FFF2-40B4-BE49-F238E27FC236}">
                <a16:creationId xmlns:a16="http://schemas.microsoft.com/office/drawing/2014/main" id="{D972728E-0BC7-46F4-B28B-1E9FF4EFF6BE}"/>
              </a:ext>
            </a:extLst>
          </p:cNvPr>
          <p:cNvSpPr/>
          <p:nvPr/>
        </p:nvSpPr>
        <p:spPr>
          <a:xfrm>
            <a:off x="1800524" y="1760868"/>
            <a:ext cx="5542952" cy="3583172"/>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just"/>
            <a:r>
              <a:rPr lang="es-EC" dirty="0"/>
              <a:t>Las edificaciones construidas empleando el sistema constructivo steel framing son </a:t>
            </a:r>
            <a:r>
              <a:rPr lang="es-EC" b="1" dirty="0"/>
              <a:t>menos costosas</a:t>
            </a:r>
            <a:r>
              <a:rPr lang="es-EC" dirty="0"/>
              <a:t>, </a:t>
            </a:r>
            <a:r>
              <a:rPr lang="es-EC" b="1" dirty="0"/>
              <a:t>más rápidas </a:t>
            </a:r>
            <a:r>
              <a:rPr lang="es-EC" dirty="0"/>
              <a:t>de construir y presentan un </a:t>
            </a:r>
            <a:r>
              <a:rPr lang="es-EC" b="1" dirty="0"/>
              <a:t>mejor comportamiento estructural </a:t>
            </a:r>
            <a:r>
              <a:rPr lang="es-EC" dirty="0"/>
              <a:t>frente a eventos sísmicos suscitados en el país que las edificaciones construidas utilizando los sistemas constructivos tradicionales en el Ecuador: el hormigón armado y la</a:t>
            </a:r>
          </a:p>
          <a:p>
            <a:pPr algn="ctr"/>
            <a:r>
              <a:rPr lang="es-EC" dirty="0"/>
              <a:t> estructura metálica.</a:t>
            </a:r>
          </a:p>
        </p:txBody>
      </p:sp>
    </p:spTree>
    <p:extLst>
      <p:ext uri="{BB962C8B-B14F-4D97-AF65-F5344CB8AC3E}">
        <p14:creationId xmlns:p14="http://schemas.microsoft.com/office/powerpoint/2010/main" val="594051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0" y="37861"/>
            <a:ext cx="9144000" cy="870337"/>
          </a:xfrm>
        </p:spPr>
        <p:txBody>
          <a:bodyPr>
            <a:normAutofit/>
          </a:bodyPr>
          <a:lstStyle/>
          <a:p>
            <a:pPr algn="ctr"/>
            <a:r>
              <a:rPr lang="es-EC" sz="3500" dirty="0"/>
              <a:t>MODELOS DE ANÁLISIS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sp>
        <p:nvSpPr>
          <p:cNvPr id="32" name="Title 8">
            <a:extLst>
              <a:ext uri="{FF2B5EF4-FFF2-40B4-BE49-F238E27FC236}">
                <a16:creationId xmlns:a16="http://schemas.microsoft.com/office/drawing/2014/main" id="{4B33C971-6A1B-4656-8011-0A7A2F0D13BD}"/>
              </a:ext>
            </a:extLst>
          </p:cNvPr>
          <p:cNvSpPr txBox="1">
            <a:spLocks/>
          </p:cNvSpPr>
          <p:nvPr/>
        </p:nvSpPr>
        <p:spPr>
          <a:xfrm>
            <a:off x="0" y="865258"/>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r>
              <a:rPr lang="es-ES" sz="2800" b="0" dirty="0">
                <a:solidFill>
                  <a:srgbClr val="00B050"/>
                </a:solidFill>
              </a:rPr>
              <a:t>CASO DE ANÁLISIS</a:t>
            </a:r>
            <a:endParaRPr lang="es-EC" sz="2800" b="0" dirty="0">
              <a:solidFill>
                <a:srgbClr val="00B050"/>
              </a:solidFill>
            </a:endParaRPr>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pic>
        <p:nvPicPr>
          <p:cNvPr id="16" name="422 Imagen">
            <a:extLst>
              <a:ext uri="{FF2B5EF4-FFF2-40B4-BE49-F238E27FC236}">
                <a16:creationId xmlns:a16="http://schemas.microsoft.com/office/drawing/2014/main" id="{00000000-0008-0000-0000-0000A7010000}"/>
              </a:ext>
            </a:extLst>
          </p:cNvPr>
          <p:cNvPicPr>
            <a:picLocks noChangeAspect="1"/>
          </p:cNvPicPr>
          <p:nvPr/>
        </p:nvPicPr>
        <p:blipFill rotWithShape="1">
          <a:blip r:embed="rId4"/>
          <a:srcRect t="2200" r="1526" b="6681"/>
          <a:stretch/>
        </p:blipFill>
        <p:spPr>
          <a:xfrm>
            <a:off x="2228254" y="3771381"/>
            <a:ext cx="4687489" cy="2444631"/>
          </a:xfrm>
          <a:prstGeom prst="rect">
            <a:avLst/>
          </a:prstGeom>
        </p:spPr>
      </p:pic>
      <p:pic>
        <p:nvPicPr>
          <p:cNvPr id="17" name="410 Imagen">
            <a:extLst>
              <a:ext uri="{FF2B5EF4-FFF2-40B4-BE49-F238E27FC236}">
                <a16:creationId xmlns:a16="http://schemas.microsoft.com/office/drawing/2014/main" id="{00000000-0008-0000-0000-00009B010000}"/>
              </a:ext>
            </a:extLst>
          </p:cNvPr>
          <p:cNvPicPr>
            <a:picLocks noChangeAspect="1"/>
          </p:cNvPicPr>
          <p:nvPr/>
        </p:nvPicPr>
        <p:blipFill rotWithShape="1">
          <a:blip r:embed="rId5"/>
          <a:srcRect t="37781" b="1"/>
          <a:stretch/>
        </p:blipFill>
        <p:spPr>
          <a:xfrm>
            <a:off x="2228255" y="1657458"/>
            <a:ext cx="4687489" cy="1946420"/>
          </a:xfrm>
          <a:prstGeom prst="rect">
            <a:avLst/>
          </a:prstGeom>
        </p:spPr>
      </p:pic>
    </p:spTree>
    <p:extLst>
      <p:ext uri="{BB962C8B-B14F-4D97-AF65-F5344CB8AC3E}">
        <p14:creationId xmlns:p14="http://schemas.microsoft.com/office/powerpoint/2010/main" val="869505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sp>
        <p:nvSpPr>
          <p:cNvPr id="32" name="Title 8">
            <a:extLst>
              <a:ext uri="{FF2B5EF4-FFF2-40B4-BE49-F238E27FC236}">
                <a16:creationId xmlns:a16="http://schemas.microsoft.com/office/drawing/2014/main" id="{4B33C971-6A1B-4656-8011-0A7A2F0D13BD}"/>
              </a:ext>
            </a:extLst>
          </p:cNvPr>
          <p:cNvSpPr txBox="1">
            <a:spLocks/>
          </p:cNvSpPr>
          <p:nvPr/>
        </p:nvSpPr>
        <p:spPr>
          <a:xfrm>
            <a:off x="0" y="865258"/>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endParaRPr lang="es-EC" sz="2800"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FA9879EB-D580-464C-8983-977507A6BE42}"/>
              </a:ext>
            </a:extLst>
          </p:cNvPr>
          <p:cNvSpPr/>
          <p:nvPr/>
        </p:nvSpPr>
        <p:spPr>
          <a:xfrm>
            <a:off x="3804028" y="1259653"/>
            <a:ext cx="1535998" cy="477054"/>
          </a:xfrm>
          <a:prstGeom prst="rect">
            <a:avLst/>
          </a:prstGeom>
        </p:spPr>
        <p:txBody>
          <a:bodyPr wrap="none">
            <a:spAutoFit/>
          </a:bodyPr>
          <a:lstStyle/>
          <a:p>
            <a:pPr algn="ctr"/>
            <a:r>
              <a:rPr lang="es-ES" sz="2500" dirty="0">
                <a:solidFill>
                  <a:srgbClr val="00B050"/>
                </a:solidFill>
              </a:rPr>
              <a:t>CARGAS</a:t>
            </a:r>
          </a:p>
        </p:txBody>
      </p:sp>
      <p:graphicFrame>
        <p:nvGraphicFramePr>
          <p:cNvPr id="10" name="Tabla 5">
            <a:extLst>
              <a:ext uri="{FF2B5EF4-FFF2-40B4-BE49-F238E27FC236}">
                <a16:creationId xmlns:a16="http://schemas.microsoft.com/office/drawing/2014/main" id="{78CA38D2-FF6A-448A-B4A7-49943F439847}"/>
              </a:ext>
            </a:extLst>
          </p:cNvPr>
          <p:cNvGraphicFramePr>
            <a:graphicFrameLocks noGrp="1"/>
          </p:cNvGraphicFramePr>
          <p:nvPr>
            <p:extLst>
              <p:ext uri="{D42A27DB-BD31-4B8C-83A1-F6EECF244321}">
                <p14:modId xmlns:p14="http://schemas.microsoft.com/office/powerpoint/2010/main" val="3090316915"/>
              </p:ext>
            </p:extLst>
          </p:nvPr>
        </p:nvGraphicFramePr>
        <p:xfrm>
          <a:off x="478996" y="1852445"/>
          <a:ext cx="8230714" cy="3872820"/>
        </p:xfrm>
        <a:graphic>
          <a:graphicData uri="http://schemas.openxmlformats.org/drawingml/2006/table">
            <a:tbl>
              <a:tblPr firstRow="1" bandRow="1">
                <a:tableStyleId>{93296810-A885-4BE3-A3E7-6D5BEEA58F35}</a:tableStyleId>
              </a:tblPr>
              <a:tblGrid>
                <a:gridCol w="2509288">
                  <a:extLst>
                    <a:ext uri="{9D8B030D-6E8A-4147-A177-3AD203B41FA5}">
                      <a16:colId xmlns:a16="http://schemas.microsoft.com/office/drawing/2014/main" val="3591607038"/>
                    </a:ext>
                  </a:extLst>
                </a:gridCol>
                <a:gridCol w="2921076">
                  <a:extLst>
                    <a:ext uri="{9D8B030D-6E8A-4147-A177-3AD203B41FA5}">
                      <a16:colId xmlns:a16="http://schemas.microsoft.com/office/drawing/2014/main" val="3488499822"/>
                    </a:ext>
                  </a:extLst>
                </a:gridCol>
                <a:gridCol w="2800350">
                  <a:extLst>
                    <a:ext uri="{9D8B030D-6E8A-4147-A177-3AD203B41FA5}">
                      <a16:colId xmlns:a16="http://schemas.microsoft.com/office/drawing/2014/main" val="3680043021"/>
                    </a:ext>
                  </a:extLst>
                </a:gridCol>
              </a:tblGrid>
              <a:tr h="420657">
                <a:tc gridSpan="3">
                  <a:txBody>
                    <a:bodyPr/>
                    <a:lstStyle/>
                    <a:p>
                      <a:pPr algn="ctr"/>
                      <a:r>
                        <a:rPr lang="es-ES" sz="1200" dirty="0"/>
                        <a:t>COMPARACIÓN: CARGAS</a:t>
                      </a:r>
                      <a:endParaRPr lang="es-EC" sz="1200" dirty="0"/>
                    </a:p>
                  </a:txBody>
                  <a:tcPr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803908030"/>
                  </a:ext>
                </a:extLst>
              </a:tr>
              <a:tr h="449681">
                <a:tc>
                  <a:txBody>
                    <a:bodyPr/>
                    <a:lstStyle/>
                    <a:p>
                      <a:pPr algn="ctr"/>
                      <a:r>
                        <a:rPr lang="es-ES" sz="1200" b="1" dirty="0"/>
                        <a:t>Steel Framing</a:t>
                      </a:r>
                      <a:endParaRPr lang="es-EC" sz="1200" b="1" dirty="0"/>
                    </a:p>
                  </a:txBody>
                  <a:tcPr anchor="ctr"/>
                </a:tc>
                <a:tc>
                  <a:txBody>
                    <a:bodyPr/>
                    <a:lstStyle/>
                    <a:p>
                      <a:pPr algn="ctr"/>
                      <a:r>
                        <a:rPr lang="es-ES" sz="1200" b="1" dirty="0"/>
                        <a:t>Hormigón armado</a:t>
                      </a:r>
                      <a:endParaRPr lang="es-EC" sz="1200" b="1" dirty="0"/>
                    </a:p>
                  </a:txBody>
                  <a:tcPr anchor="ctr"/>
                </a:tc>
                <a:tc>
                  <a:txBody>
                    <a:bodyPr/>
                    <a:lstStyle/>
                    <a:p>
                      <a:pPr algn="ctr"/>
                      <a:r>
                        <a:rPr lang="es-ES" sz="1200" b="1" dirty="0"/>
                        <a:t>Acero estructural</a:t>
                      </a:r>
                      <a:endParaRPr lang="es-EC" sz="1400" b="1" dirty="0"/>
                    </a:p>
                  </a:txBody>
                  <a:tcPr anchor="ctr"/>
                </a:tc>
                <a:extLst>
                  <a:ext uri="{0D108BD9-81ED-4DB2-BD59-A6C34878D82A}">
                    <a16:rowId xmlns:a16="http://schemas.microsoft.com/office/drawing/2014/main" val="1541192705"/>
                  </a:ext>
                </a:extLst>
              </a:tr>
              <a:tr h="449681">
                <a:tc gridSpan="3">
                  <a:txBody>
                    <a:bodyPr/>
                    <a:lstStyle/>
                    <a:p>
                      <a:pPr algn="ctr"/>
                      <a:r>
                        <a:rPr lang="es-ES" sz="1200" b="1" dirty="0"/>
                        <a:t>CARGA MUERTA</a:t>
                      </a:r>
                      <a:endParaRPr lang="es-EC" sz="1200" b="1" dirty="0"/>
                    </a:p>
                  </a:txBody>
                  <a:tcPr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18684042"/>
                  </a:ext>
                </a:extLst>
              </a:tr>
              <a:tr h="449681">
                <a:tc>
                  <a:txBody>
                    <a:bodyPr/>
                    <a:lstStyle/>
                    <a:p>
                      <a:pPr algn="ctr"/>
                      <a:r>
                        <a:rPr lang="es-ES" sz="1200" b="0" dirty="0"/>
                        <a:t>Elementos estructurales: </a:t>
                      </a:r>
                    </a:p>
                    <a:p>
                      <a:pPr algn="ctr"/>
                      <a:r>
                        <a:rPr lang="es-ES" sz="1200" b="0" dirty="0"/>
                        <a:t>Montantes</a:t>
                      </a:r>
                    </a:p>
                    <a:p>
                      <a:pPr algn="ctr"/>
                      <a:r>
                        <a:rPr lang="es-ES" sz="1200" b="0" dirty="0"/>
                        <a:t>Paredes OSB</a:t>
                      </a:r>
                    </a:p>
                    <a:p>
                      <a:pPr algn="ctr"/>
                      <a:r>
                        <a:rPr lang="es-ES" sz="1200" b="0" dirty="0"/>
                        <a:t>Vigas</a:t>
                      </a:r>
                    </a:p>
                    <a:p>
                      <a:pPr algn="ctr"/>
                      <a:r>
                        <a:rPr lang="es-ES" sz="1200" b="0" dirty="0"/>
                        <a:t>Viguetas</a:t>
                      </a:r>
                      <a:endParaRPr lang="es-EC" sz="1200" b="0" dirty="0"/>
                    </a:p>
                  </a:txBody>
                  <a:tcPr anchor="ctr"/>
                </a:tc>
                <a:tc>
                  <a:txBody>
                    <a:bodyPr/>
                    <a:lstStyle/>
                    <a:p>
                      <a:pPr algn="ctr"/>
                      <a:r>
                        <a:rPr lang="es-ES" sz="1200" b="0" dirty="0"/>
                        <a:t>Elementos estructurales:</a:t>
                      </a:r>
                    </a:p>
                    <a:p>
                      <a:pPr algn="ctr"/>
                      <a:r>
                        <a:rPr lang="es-ES" sz="1200" b="0" dirty="0"/>
                        <a:t>Columnas</a:t>
                      </a:r>
                    </a:p>
                    <a:p>
                      <a:pPr algn="ctr"/>
                      <a:r>
                        <a:rPr lang="es-ES" sz="1200" b="0" dirty="0"/>
                        <a:t>Vigas</a:t>
                      </a:r>
                    </a:p>
                    <a:p>
                      <a:pPr algn="ctr"/>
                      <a:r>
                        <a:rPr lang="es-ES" sz="1200" b="0" dirty="0"/>
                        <a:t>Losa alivianada bidireccional 20cm</a:t>
                      </a:r>
                      <a:endParaRPr lang="es-EC" sz="1200" b="0" dirty="0"/>
                    </a:p>
                  </a:txBody>
                  <a:tcPr anchor="ctr"/>
                </a:tc>
                <a:tc>
                  <a:txBody>
                    <a:bodyPr/>
                    <a:lstStyle/>
                    <a:p>
                      <a:pPr algn="ctr"/>
                      <a:r>
                        <a:rPr lang="es-ES" sz="1200" b="0" dirty="0"/>
                        <a:t>Elementos estructurales:</a:t>
                      </a:r>
                    </a:p>
                    <a:p>
                      <a:pPr algn="ctr"/>
                      <a:r>
                        <a:rPr lang="es-ES" sz="1200" b="0" dirty="0"/>
                        <a:t>Columnas</a:t>
                      </a:r>
                    </a:p>
                    <a:p>
                      <a:pPr algn="ctr"/>
                      <a:r>
                        <a:rPr lang="es-ES" sz="1200" b="0" dirty="0"/>
                        <a:t>Vigas</a:t>
                      </a:r>
                    </a:p>
                    <a:p>
                      <a:pPr algn="ctr"/>
                      <a:r>
                        <a:rPr lang="es-ES" sz="1200" b="0" dirty="0"/>
                        <a:t>Viguetas</a:t>
                      </a:r>
                    </a:p>
                    <a:p>
                      <a:pPr algn="ctr"/>
                      <a:r>
                        <a:rPr lang="es-ES" sz="1200" b="0" dirty="0"/>
                        <a:t>Deck y loseta</a:t>
                      </a:r>
                      <a:endParaRPr lang="es-EC" sz="1200" b="0" dirty="0"/>
                    </a:p>
                  </a:txBody>
                  <a:tcPr anchor="ctr"/>
                </a:tc>
                <a:extLst>
                  <a:ext uri="{0D108BD9-81ED-4DB2-BD59-A6C34878D82A}">
                    <a16:rowId xmlns:a16="http://schemas.microsoft.com/office/drawing/2014/main" val="3388262397"/>
                  </a:ext>
                </a:extLst>
              </a:tr>
              <a:tr h="449681">
                <a:tc>
                  <a:txBody>
                    <a:bodyPr/>
                    <a:lstStyle/>
                    <a:p>
                      <a:pPr algn="ctr"/>
                      <a:r>
                        <a:rPr lang="es-ES" sz="1200" b="0" dirty="0"/>
                        <a:t>Adicional carga muerta: 220 kg/m2 (loseta 9 cm)</a:t>
                      </a:r>
                    </a:p>
                    <a:p>
                      <a:pPr algn="ctr"/>
                      <a:r>
                        <a:rPr lang="es-ES" sz="1200" b="0" dirty="0"/>
                        <a:t>Presión viento: 65 kg/m2</a:t>
                      </a:r>
                      <a:endParaRPr lang="es-EC" sz="1200" b="0" dirty="0"/>
                    </a:p>
                  </a:txBody>
                  <a:tcPr anchor="ctr"/>
                </a:tc>
                <a:tc>
                  <a:txBody>
                    <a:bodyPr/>
                    <a:lstStyle/>
                    <a:p>
                      <a:pPr algn="ctr"/>
                      <a:r>
                        <a:rPr lang="es-ES" sz="1200" b="0" dirty="0"/>
                        <a:t>Paredes y acabados: 210 kg/m2</a:t>
                      </a:r>
                      <a:endParaRPr lang="es-EC" sz="1200" b="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b="0" dirty="0"/>
                        <a:t>Paredes y acabados: 210 kg/m2</a:t>
                      </a:r>
                      <a:endParaRPr lang="es-EC" sz="1200" b="0" dirty="0"/>
                    </a:p>
                  </a:txBody>
                  <a:tcPr anchor="ctr"/>
                </a:tc>
                <a:extLst>
                  <a:ext uri="{0D108BD9-81ED-4DB2-BD59-A6C34878D82A}">
                    <a16:rowId xmlns:a16="http://schemas.microsoft.com/office/drawing/2014/main" val="151541981"/>
                  </a:ext>
                </a:extLst>
              </a:tr>
              <a:tr h="449681">
                <a:tc gridSpan="3">
                  <a:txBody>
                    <a:bodyPr/>
                    <a:lstStyle/>
                    <a:p>
                      <a:pPr algn="ctr"/>
                      <a:r>
                        <a:rPr lang="es-ES" sz="1200" b="1" dirty="0"/>
                        <a:t>CARGA VIVA</a:t>
                      </a:r>
                      <a:endParaRPr lang="es-EC" sz="1200" b="1" dirty="0"/>
                    </a:p>
                  </a:txBody>
                  <a:tcPr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921437567"/>
                  </a:ext>
                </a:extLst>
              </a:tr>
              <a:tr h="449681">
                <a:tc gridSpan="3">
                  <a:txBody>
                    <a:bodyPr/>
                    <a:lstStyle/>
                    <a:p>
                      <a:pPr algn="ctr"/>
                      <a:r>
                        <a:rPr lang="es-ES" sz="1200" b="0" dirty="0"/>
                        <a:t>Entrepiso: 200 kg/m2</a:t>
                      </a:r>
                    </a:p>
                    <a:p>
                      <a:pPr algn="ctr"/>
                      <a:r>
                        <a:rPr lang="es-ES" sz="1200" b="0" dirty="0"/>
                        <a:t>Cubierta: 70 kg/m2</a:t>
                      </a:r>
                      <a:endParaRPr lang="es-EC" sz="1200" b="0" dirty="0"/>
                    </a:p>
                  </a:txBody>
                  <a:tcPr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131626427"/>
                  </a:ext>
                </a:extLst>
              </a:tr>
            </a:tbl>
          </a:graphicData>
        </a:graphic>
      </p:graphicFrame>
      <p:sp>
        <p:nvSpPr>
          <p:cNvPr id="5" name="Título 4">
            <a:extLst>
              <a:ext uri="{FF2B5EF4-FFF2-40B4-BE49-F238E27FC236}">
                <a16:creationId xmlns:a16="http://schemas.microsoft.com/office/drawing/2014/main" id="{6932DB31-F3AD-4774-962A-503903A949AD}"/>
              </a:ext>
            </a:extLst>
          </p:cNvPr>
          <p:cNvSpPr>
            <a:spLocks noGrp="1"/>
          </p:cNvSpPr>
          <p:nvPr>
            <p:ph type="title"/>
          </p:nvPr>
        </p:nvSpPr>
        <p:spPr/>
        <p:txBody>
          <a:bodyPr/>
          <a:lstStyle/>
          <a:p>
            <a:r>
              <a:rPr lang="es-ES" dirty="0"/>
              <a:t> </a:t>
            </a:r>
            <a:endParaRPr lang="es-EC" dirty="0"/>
          </a:p>
        </p:txBody>
      </p:sp>
      <p:sp>
        <p:nvSpPr>
          <p:cNvPr id="12" name="Title 8">
            <a:extLst>
              <a:ext uri="{FF2B5EF4-FFF2-40B4-BE49-F238E27FC236}">
                <a16:creationId xmlns:a16="http://schemas.microsoft.com/office/drawing/2014/main" id="{132B15E4-828A-4003-9388-5E5F6886AE07}"/>
              </a:ext>
            </a:extLst>
          </p:cNvPr>
          <p:cNvSpPr txBox="1">
            <a:spLocks/>
          </p:cNvSpPr>
          <p:nvPr/>
        </p:nvSpPr>
        <p:spPr>
          <a:xfrm>
            <a:off x="0" y="48494"/>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r>
              <a:rPr lang="es-EC" sz="3500"/>
              <a:t>MODELOS DE ANÁLISIS</a:t>
            </a:r>
            <a:endParaRPr lang="es-EC" sz="3500" dirty="0"/>
          </a:p>
        </p:txBody>
      </p:sp>
    </p:spTree>
    <p:extLst>
      <p:ext uri="{BB962C8B-B14F-4D97-AF65-F5344CB8AC3E}">
        <p14:creationId xmlns:p14="http://schemas.microsoft.com/office/powerpoint/2010/main" val="4174071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0" y="37861"/>
            <a:ext cx="9144000" cy="870337"/>
          </a:xfrm>
        </p:spPr>
        <p:txBody>
          <a:bodyPr>
            <a:normAutofit/>
          </a:bodyPr>
          <a:lstStyle/>
          <a:p>
            <a:pPr algn="ctr"/>
            <a:r>
              <a:rPr lang="es-EC" sz="3500" dirty="0"/>
              <a:t>MODELOS DE ANÁLISIS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21C95A70-0D64-4931-867D-EC18CA3BE23E}"/>
              </a:ext>
            </a:extLst>
          </p:cNvPr>
          <p:cNvPicPr/>
          <p:nvPr/>
        </p:nvPicPr>
        <p:blipFill>
          <a:blip r:embed="rId4"/>
          <a:stretch>
            <a:fillRect/>
          </a:stretch>
        </p:blipFill>
        <p:spPr>
          <a:xfrm>
            <a:off x="308804" y="1918968"/>
            <a:ext cx="8375374" cy="4149134"/>
          </a:xfrm>
          <a:prstGeom prst="rect">
            <a:avLst/>
          </a:prstGeom>
        </p:spPr>
      </p:pic>
      <p:sp>
        <p:nvSpPr>
          <p:cNvPr id="12" name="Rectángulo 11">
            <a:extLst>
              <a:ext uri="{FF2B5EF4-FFF2-40B4-BE49-F238E27FC236}">
                <a16:creationId xmlns:a16="http://schemas.microsoft.com/office/drawing/2014/main" id="{7C172564-1E16-4CD4-99D3-FECAB2FCC2A4}"/>
              </a:ext>
            </a:extLst>
          </p:cNvPr>
          <p:cNvSpPr/>
          <p:nvPr/>
        </p:nvSpPr>
        <p:spPr>
          <a:xfrm>
            <a:off x="3195229" y="1259653"/>
            <a:ext cx="2753574" cy="477054"/>
          </a:xfrm>
          <a:prstGeom prst="rect">
            <a:avLst/>
          </a:prstGeom>
        </p:spPr>
        <p:txBody>
          <a:bodyPr wrap="none">
            <a:spAutoFit/>
          </a:bodyPr>
          <a:lstStyle/>
          <a:p>
            <a:pPr algn="ctr"/>
            <a:r>
              <a:rPr lang="es-ES" sz="2500" dirty="0">
                <a:solidFill>
                  <a:srgbClr val="00B050"/>
                </a:solidFill>
              </a:rPr>
              <a:t>STEEL FRAMING</a:t>
            </a:r>
          </a:p>
        </p:txBody>
      </p:sp>
    </p:spTree>
    <p:extLst>
      <p:ext uri="{BB962C8B-B14F-4D97-AF65-F5344CB8AC3E}">
        <p14:creationId xmlns:p14="http://schemas.microsoft.com/office/powerpoint/2010/main" val="3151695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0" y="37861"/>
            <a:ext cx="9144000" cy="870337"/>
          </a:xfrm>
        </p:spPr>
        <p:txBody>
          <a:bodyPr>
            <a:normAutofit/>
          </a:bodyPr>
          <a:lstStyle/>
          <a:p>
            <a:pPr algn="ctr"/>
            <a:r>
              <a:rPr lang="es-EC" sz="3500" dirty="0"/>
              <a:t>MODELOS DE ANÁLISIS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BFC91639-7EB0-4B48-9EA2-7893B67D573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78996" y="2453036"/>
            <a:ext cx="5469807" cy="3273729"/>
          </a:xfrm>
          <a:prstGeom prst="rect">
            <a:avLst/>
          </a:prstGeom>
        </p:spPr>
      </p:pic>
      <p:sp>
        <p:nvSpPr>
          <p:cNvPr id="10" name="Rectángulo 9">
            <a:extLst>
              <a:ext uri="{FF2B5EF4-FFF2-40B4-BE49-F238E27FC236}">
                <a16:creationId xmlns:a16="http://schemas.microsoft.com/office/drawing/2014/main" id="{6BE680AF-53AF-4DA8-AE90-C572CC455E41}"/>
              </a:ext>
            </a:extLst>
          </p:cNvPr>
          <p:cNvSpPr/>
          <p:nvPr/>
        </p:nvSpPr>
        <p:spPr>
          <a:xfrm>
            <a:off x="6157702" y="1925052"/>
            <a:ext cx="2753574" cy="4033098"/>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r>
              <a:rPr lang="es-ES" dirty="0">
                <a:solidFill>
                  <a:srgbClr val="00B050"/>
                </a:solidFill>
              </a:rPr>
              <a:t>RETOS DEL DISEÑO</a:t>
            </a:r>
          </a:p>
          <a:p>
            <a:endParaRPr lang="es-ES" dirty="0">
              <a:solidFill>
                <a:srgbClr val="00B050"/>
              </a:solidFill>
            </a:endParaRPr>
          </a:p>
          <a:p>
            <a:r>
              <a:rPr lang="es-EC" dirty="0"/>
              <a:t>Paredes portantes.</a:t>
            </a:r>
          </a:p>
          <a:p>
            <a:endParaRPr lang="es-EC" dirty="0"/>
          </a:p>
          <a:p>
            <a:r>
              <a:rPr lang="es-EC" dirty="0"/>
              <a:t>Disposición de puertas y ventanas.</a:t>
            </a:r>
          </a:p>
          <a:p>
            <a:endParaRPr lang="es-EC" dirty="0"/>
          </a:p>
          <a:p>
            <a:r>
              <a:rPr lang="es-EC" dirty="0"/>
              <a:t>Disposición de arriostramientos.</a:t>
            </a:r>
          </a:p>
          <a:p>
            <a:endParaRPr lang="es-EC" dirty="0"/>
          </a:p>
        </p:txBody>
      </p:sp>
      <p:sp>
        <p:nvSpPr>
          <p:cNvPr id="12" name="Rectángulo 11">
            <a:extLst>
              <a:ext uri="{FF2B5EF4-FFF2-40B4-BE49-F238E27FC236}">
                <a16:creationId xmlns:a16="http://schemas.microsoft.com/office/drawing/2014/main" id="{2CAC8EE8-536F-4A3E-A86B-7E6C5A970978}"/>
              </a:ext>
            </a:extLst>
          </p:cNvPr>
          <p:cNvSpPr/>
          <p:nvPr/>
        </p:nvSpPr>
        <p:spPr>
          <a:xfrm>
            <a:off x="3195229" y="1259653"/>
            <a:ext cx="2753574" cy="477054"/>
          </a:xfrm>
          <a:prstGeom prst="rect">
            <a:avLst/>
          </a:prstGeom>
        </p:spPr>
        <p:txBody>
          <a:bodyPr wrap="none">
            <a:spAutoFit/>
          </a:bodyPr>
          <a:lstStyle/>
          <a:p>
            <a:pPr algn="ctr"/>
            <a:r>
              <a:rPr lang="es-ES" sz="2500" dirty="0">
                <a:solidFill>
                  <a:srgbClr val="00B050"/>
                </a:solidFill>
              </a:rPr>
              <a:t>STEEL FRAMING</a:t>
            </a:r>
          </a:p>
        </p:txBody>
      </p:sp>
    </p:spTree>
    <p:extLst>
      <p:ext uri="{BB962C8B-B14F-4D97-AF65-F5344CB8AC3E}">
        <p14:creationId xmlns:p14="http://schemas.microsoft.com/office/powerpoint/2010/main" val="4229633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0" y="37861"/>
            <a:ext cx="9144000" cy="870337"/>
          </a:xfrm>
        </p:spPr>
        <p:txBody>
          <a:bodyPr>
            <a:normAutofit/>
          </a:bodyPr>
          <a:lstStyle/>
          <a:p>
            <a:pPr algn="ctr"/>
            <a:r>
              <a:rPr lang="es-EC" sz="3500" dirty="0"/>
              <a:t>MODELOS DE ANÁLISIS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DA9295A4-9F95-4B83-B991-7D9DE80D2AC1}"/>
              </a:ext>
            </a:extLst>
          </p:cNvPr>
          <p:cNvPicPr>
            <a:picLocks noChangeAspect="1"/>
          </p:cNvPicPr>
          <p:nvPr/>
        </p:nvPicPr>
        <p:blipFill>
          <a:blip r:embed="rId4"/>
          <a:stretch>
            <a:fillRect/>
          </a:stretch>
        </p:blipFill>
        <p:spPr>
          <a:xfrm>
            <a:off x="799132" y="1870004"/>
            <a:ext cx="5406361" cy="2120788"/>
          </a:xfrm>
          <a:prstGeom prst="rect">
            <a:avLst/>
          </a:prstGeom>
        </p:spPr>
      </p:pic>
      <p:pic>
        <p:nvPicPr>
          <p:cNvPr id="4" name="Imagen 3">
            <a:extLst>
              <a:ext uri="{FF2B5EF4-FFF2-40B4-BE49-F238E27FC236}">
                <a16:creationId xmlns:a16="http://schemas.microsoft.com/office/drawing/2014/main" id="{91A6EC0B-0E9B-4730-8B7D-AF8344679DE8}"/>
              </a:ext>
            </a:extLst>
          </p:cNvPr>
          <p:cNvPicPr>
            <a:picLocks noChangeAspect="1"/>
          </p:cNvPicPr>
          <p:nvPr/>
        </p:nvPicPr>
        <p:blipFill>
          <a:blip r:embed="rId5"/>
          <a:stretch>
            <a:fillRect/>
          </a:stretch>
        </p:blipFill>
        <p:spPr>
          <a:xfrm>
            <a:off x="6765882" y="2806345"/>
            <a:ext cx="2272098" cy="2857055"/>
          </a:xfrm>
          <a:prstGeom prst="rect">
            <a:avLst/>
          </a:prstGeom>
        </p:spPr>
      </p:pic>
      <p:pic>
        <p:nvPicPr>
          <p:cNvPr id="5" name="Imagen 4">
            <a:extLst>
              <a:ext uri="{FF2B5EF4-FFF2-40B4-BE49-F238E27FC236}">
                <a16:creationId xmlns:a16="http://schemas.microsoft.com/office/drawing/2014/main" id="{34146B05-4CE7-463B-AF56-7BC3EF9DD8E1}"/>
              </a:ext>
            </a:extLst>
          </p:cNvPr>
          <p:cNvPicPr>
            <a:picLocks noChangeAspect="1"/>
          </p:cNvPicPr>
          <p:nvPr/>
        </p:nvPicPr>
        <p:blipFill>
          <a:blip r:embed="rId6"/>
          <a:stretch>
            <a:fillRect/>
          </a:stretch>
        </p:blipFill>
        <p:spPr>
          <a:xfrm>
            <a:off x="825471" y="4124089"/>
            <a:ext cx="5353684" cy="2105196"/>
          </a:xfrm>
          <a:prstGeom prst="rect">
            <a:avLst/>
          </a:prstGeom>
        </p:spPr>
      </p:pic>
      <p:sp>
        <p:nvSpPr>
          <p:cNvPr id="12" name="Rectángulo 11">
            <a:extLst>
              <a:ext uri="{FF2B5EF4-FFF2-40B4-BE49-F238E27FC236}">
                <a16:creationId xmlns:a16="http://schemas.microsoft.com/office/drawing/2014/main" id="{60F2D003-2958-4973-9CF9-11BD35BA0C07}"/>
              </a:ext>
            </a:extLst>
          </p:cNvPr>
          <p:cNvSpPr/>
          <p:nvPr/>
        </p:nvSpPr>
        <p:spPr>
          <a:xfrm>
            <a:off x="3195229" y="1259653"/>
            <a:ext cx="2753574" cy="477054"/>
          </a:xfrm>
          <a:prstGeom prst="rect">
            <a:avLst/>
          </a:prstGeom>
        </p:spPr>
        <p:txBody>
          <a:bodyPr wrap="none">
            <a:spAutoFit/>
          </a:bodyPr>
          <a:lstStyle/>
          <a:p>
            <a:pPr algn="ctr"/>
            <a:r>
              <a:rPr lang="es-ES" sz="2500" dirty="0">
                <a:solidFill>
                  <a:srgbClr val="00B050"/>
                </a:solidFill>
              </a:rPr>
              <a:t>STEEL FRAMING</a:t>
            </a:r>
          </a:p>
        </p:txBody>
      </p:sp>
    </p:spTree>
    <p:extLst>
      <p:ext uri="{BB962C8B-B14F-4D97-AF65-F5344CB8AC3E}">
        <p14:creationId xmlns:p14="http://schemas.microsoft.com/office/powerpoint/2010/main" val="2016808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268" y="37861"/>
            <a:ext cx="9144000" cy="870337"/>
          </a:xfrm>
        </p:spPr>
        <p:txBody>
          <a:bodyPr>
            <a:normAutofit/>
          </a:bodyPr>
          <a:lstStyle/>
          <a:p>
            <a:pPr algn="ctr"/>
            <a:r>
              <a:rPr lang="es-EC" sz="2600" dirty="0"/>
              <a:t>MODELOS DE ANÁLISIS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sp>
        <p:nvSpPr>
          <p:cNvPr id="32" name="Title 8">
            <a:extLst>
              <a:ext uri="{FF2B5EF4-FFF2-40B4-BE49-F238E27FC236}">
                <a16:creationId xmlns:a16="http://schemas.microsoft.com/office/drawing/2014/main" id="{4B33C971-6A1B-4656-8011-0A7A2F0D13BD}"/>
              </a:ext>
            </a:extLst>
          </p:cNvPr>
          <p:cNvSpPr txBox="1">
            <a:spLocks/>
          </p:cNvSpPr>
          <p:nvPr/>
        </p:nvSpPr>
        <p:spPr>
          <a:xfrm>
            <a:off x="0" y="865258"/>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endParaRPr lang="es-EC" sz="2800"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a:extLst>
              <a:ext uri="{FF2B5EF4-FFF2-40B4-BE49-F238E27FC236}">
                <a16:creationId xmlns:a16="http://schemas.microsoft.com/office/drawing/2014/main" id="{17931F3F-FB3F-496B-AC34-F8C20378C158}"/>
              </a:ext>
            </a:extLst>
          </p:cNvPr>
          <p:cNvSpPr/>
          <p:nvPr/>
        </p:nvSpPr>
        <p:spPr>
          <a:xfrm>
            <a:off x="788772" y="1904558"/>
            <a:ext cx="3387715" cy="1524441"/>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r>
              <a:rPr lang="es-ES" dirty="0">
                <a:solidFill>
                  <a:srgbClr val="00B050"/>
                </a:solidFill>
              </a:rPr>
              <a:t>VIGUETA DE ENTREPISO</a:t>
            </a:r>
          </a:p>
          <a:p>
            <a:r>
              <a:rPr lang="es-ES" dirty="0"/>
              <a:t>Viga simplemente apoyada, no transfiere momento en apoyos.</a:t>
            </a:r>
          </a:p>
          <a:p>
            <a:r>
              <a:rPr lang="es-ES" dirty="0"/>
              <a:t>Diseño considera momento, cortante y deformaciones.</a:t>
            </a:r>
            <a:endParaRPr lang="es-EC" dirty="0"/>
          </a:p>
        </p:txBody>
      </p:sp>
      <p:sp>
        <p:nvSpPr>
          <p:cNvPr id="3" name="Rectángulo 2">
            <a:extLst>
              <a:ext uri="{FF2B5EF4-FFF2-40B4-BE49-F238E27FC236}">
                <a16:creationId xmlns:a16="http://schemas.microsoft.com/office/drawing/2014/main" id="{FA9879EB-D580-464C-8983-977507A6BE42}"/>
              </a:ext>
            </a:extLst>
          </p:cNvPr>
          <p:cNvSpPr/>
          <p:nvPr/>
        </p:nvSpPr>
        <p:spPr>
          <a:xfrm>
            <a:off x="614395" y="1259653"/>
            <a:ext cx="7915245" cy="477054"/>
          </a:xfrm>
          <a:prstGeom prst="rect">
            <a:avLst/>
          </a:prstGeom>
        </p:spPr>
        <p:txBody>
          <a:bodyPr wrap="none">
            <a:spAutoFit/>
          </a:bodyPr>
          <a:lstStyle/>
          <a:p>
            <a:pPr algn="ctr"/>
            <a:r>
              <a:rPr lang="es-ES" sz="2500" dirty="0">
                <a:solidFill>
                  <a:srgbClr val="00B050"/>
                </a:solidFill>
              </a:rPr>
              <a:t>ESPECIFICACIONES DE DISEÑO: STEEL FRAMING</a:t>
            </a:r>
          </a:p>
        </p:txBody>
      </p:sp>
      <p:pic>
        <p:nvPicPr>
          <p:cNvPr id="4" name="Imagen 3">
            <a:extLst>
              <a:ext uri="{FF2B5EF4-FFF2-40B4-BE49-F238E27FC236}">
                <a16:creationId xmlns:a16="http://schemas.microsoft.com/office/drawing/2014/main" id="{A888176D-F95F-42F9-9CE2-63D87C8AA1E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88772" y="3596850"/>
            <a:ext cx="7088388" cy="2953975"/>
          </a:xfrm>
          <a:prstGeom prst="rect">
            <a:avLst/>
          </a:prstGeom>
        </p:spPr>
      </p:pic>
      <p:sp>
        <p:nvSpPr>
          <p:cNvPr id="17" name="Rectángulo 16">
            <a:extLst>
              <a:ext uri="{FF2B5EF4-FFF2-40B4-BE49-F238E27FC236}">
                <a16:creationId xmlns:a16="http://schemas.microsoft.com/office/drawing/2014/main" id="{B505B327-7F38-44D1-9280-30C75A903628}"/>
              </a:ext>
            </a:extLst>
          </p:cNvPr>
          <p:cNvSpPr/>
          <p:nvPr/>
        </p:nvSpPr>
        <p:spPr>
          <a:xfrm>
            <a:off x="4967514" y="1904558"/>
            <a:ext cx="3778921" cy="1524441"/>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r>
              <a:rPr lang="es-ES" dirty="0">
                <a:solidFill>
                  <a:srgbClr val="00B050"/>
                </a:solidFill>
              </a:rPr>
              <a:t>VIGA DE BORDE</a:t>
            </a:r>
          </a:p>
          <a:p>
            <a:r>
              <a:rPr lang="es-ES" dirty="0"/>
              <a:t>Arriostra y soporta viguetas, transmite carga a los montantes.</a:t>
            </a:r>
          </a:p>
        </p:txBody>
      </p:sp>
    </p:spTree>
    <p:extLst>
      <p:ext uri="{BB962C8B-B14F-4D97-AF65-F5344CB8AC3E}">
        <p14:creationId xmlns:p14="http://schemas.microsoft.com/office/powerpoint/2010/main" val="767826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Content Placeholder 9"/>
          <p:cNvSpPr>
            <a:spLocks noGrp="1"/>
          </p:cNvSpPr>
          <p:nvPr>
            <p:ph idx="1"/>
          </p:nvPr>
        </p:nvSpPr>
        <p:spPr>
          <a:xfrm>
            <a:off x="374073" y="1963005"/>
            <a:ext cx="8395854" cy="4290962"/>
          </a:xfrm>
        </p:spPr>
        <p:txBody>
          <a:bodyPr>
            <a:normAutofit/>
          </a:bodyPr>
          <a:lstStyle/>
          <a:p>
            <a:pPr marL="457200" indent="-457200">
              <a:buFont typeface="+mj-lt"/>
              <a:buAutoNum type="arabicPeriod"/>
            </a:pPr>
            <a:r>
              <a:rPr lang="es-EC" sz="2000" b="1" dirty="0"/>
              <a:t>Antecedentes.</a:t>
            </a:r>
          </a:p>
          <a:p>
            <a:pPr marL="457200" indent="-457200">
              <a:buFont typeface="+mj-lt"/>
              <a:buAutoNum type="arabicPeriod"/>
            </a:pPr>
            <a:r>
              <a:rPr lang="es-EC" sz="2000" b="1" dirty="0"/>
              <a:t>Planteamiento del problema.</a:t>
            </a:r>
          </a:p>
          <a:p>
            <a:pPr marL="457200" indent="-457200">
              <a:buFont typeface="+mj-lt"/>
              <a:buAutoNum type="arabicPeriod"/>
            </a:pPr>
            <a:r>
              <a:rPr lang="es-EC" sz="2000" b="1" dirty="0"/>
              <a:t>Objetivos de la investigación.</a:t>
            </a:r>
          </a:p>
          <a:p>
            <a:pPr marL="457200" indent="-457200">
              <a:buFont typeface="+mj-lt"/>
              <a:buAutoNum type="arabicPeriod"/>
            </a:pPr>
            <a:r>
              <a:rPr lang="es-EC" sz="2000" b="1" dirty="0"/>
              <a:t>Marco teórico.</a:t>
            </a:r>
          </a:p>
          <a:p>
            <a:pPr marL="457200" indent="-457200">
              <a:buFont typeface="+mj-lt"/>
              <a:buAutoNum type="arabicPeriod"/>
            </a:pPr>
            <a:r>
              <a:rPr lang="es-EC" sz="2000" b="1" dirty="0"/>
              <a:t>Hipótesis de la investigación.</a:t>
            </a:r>
          </a:p>
          <a:p>
            <a:pPr marL="457200" indent="-457200">
              <a:buFont typeface="+mj-lt"/>
              <a:buAutoNum type="arabicPeriod"/>
            </a:pPr>
            <a:r>
              <a:rPr lang="es-EC" sz="2000" b="1" dirty="0"/>
              <a:t>Modelos de análisis.</a:t>
            </a:r>
          </a:p>
          <a:p>
            <a:pPr marL="457200" indent="-457200">
              <a:buFont typeface="+mj-lt"/>
              <a:buAutoNum type="arabicPeriod"/>
            </a:pPr>
            <a:r>
              <a:rPr lang="es-EC" sz="2000" b="1" dirty="0"/>
              <a:t>Comparación de resultados.</a:t>
            </a:r>
          </a:p>
          <a:p>
            <a:pPr marL="457200" indent="-457200">
              <a:buFont typeface="+mj-lt"/>
              <a:buAutoNum type="arabicPeriod"/>
            </a:pPr>
            <a:r>
              <a:rPr lang="es-EC" sz="2000" b="1" dirty="0"/>
              <a:t>Conclusiones y recomendaciones.</a:t>
            </a:r>
          </a:p>
          <a:p>
            <a:pPr marL="457200" indent="-457200">
              <a:buFont typeface="+mj-lt"/>
              <a:buAutoNum type="arabicPeriod"/>
            </a:pPr>
            <a:endParaRPr lang="es-EC" sz="2000" dirty="0"/>
          </a:p>
          <a:p>
            <a:pPr>
              <a:buNone/>
            </a:pPr>
            <a:endParaRPr lang="es-EC" sz="2000" dirty="0"/>
          </a:p>
          <a:p>
            <a:pPr>
              <a:buNone/>
            </a:pPr>
            <a:endParaRPr lang="es-EC" sz="2000" dirty="0"/>
          </a:p>
          <a:p>
            <a:pPr>
              <a:buNone/>
            </a:pPr>
            <a:endParaRPr lang="es-EC" sz="2000" dirty="0"/>
          </a:p>
        </p:txBody>
      </p:sp>
      <p:sp>
        <p:nvSpPr>
          <p:cNvPr id="9" name="Title 8"/>
          <p:cNvSpPr>
            <a:spLocks noGrp="1"/>
          </p:cNvSpPr>
          <p:nvPr>
            <p:ph type="title"/>
          </p:nvPr>
        </p:nvSpPr>
        <p:spPr>
          <a:xfrm>
            <a:off x="0" y="37861"/>
            <a:ext cx="9144000" cy="870337"/>
          </a:xfrm>
        </p:spPr>
        <p:txBody>
          <a:bodyPr>
            <a:normAutofit/>
          </a:bodyPr>
          <a:lstStyle/>
          <a:p>
            <a:pPr algn="ctr"/>
            <a:r>
              <a:rPr lang="es-EC" sz="3500" dirty="0"/>
              <a:t>CONTENIDO</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059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268" y="37861"/>
            <a:ext cx="9144000" cy="870337"/>
          </a:xfrm>
        </p:spPr>
        <p:txBody>
          <a:bodyPr>
            <a:normAutofit/>
          </a:bodyPr>
          <a:lstStyle/>
          <a:p>
            <a:pPr algn="ctr"/>
            <a:r>
              <a:rPr lang="es-EC" sz="2600" dirty="0"/>
              <a:t>MODELOS DE ANÁLISIS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sp>
        <p:nvSpPr>
          <p:cNvPr id="32" name="Title 8">
            <a:extLst>
              <a:ext uri="{FF2B5EF4-FFF2-40B4-BE49-F238E27FC236}">
                <a16:creationId xmlns:a16="http://schemas.microsoft.com/office/drawing/2014/main" id="{4B33C971-6A1B-4656-8011-0A7A2F0D13BD}"/>
              </a:ext>
            </a:extLst>
          </p:cNvPr>
          <p:cNvSpPr txBox="1">
            <a:spLocks/>
          </p:cNvSpPr>
          <p:nvPr/>
        </p:nvSpPr>
        <p:spPr>
          <a:xfrm>
            <a:off x="0" y="865258"/>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endParaRPr lang="es-EC" sz="2800"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a:extLst>
              <a:ext uri="{FF2B5EF4-FFF2-40B4-BE49-F238E27FC236}">
                <a16:creationId xmlns:a16="http://schemas.microsoft.com/office/drawing/2014/main" id="{17931F3F-FB3F-496B-AC34-F8C20378C158}"/>
              </a:ext>
            </a:extLst>
          </p:cNvPr>
          <p:cNvSpPr/>
          <p:nvPr/>
        </p:nvSpPr>
        <p:spPr>
          <a:xfrm>
            <a:off x="5128591" y="4360184"/>
            <a:ext cx="3653667" cy="1524441"/>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r>
              <a:rPr lang="es-ES" dirty="0">
                <a:solidFill>
                  <a:srgbClr val="00B050"/>
                </a:solidFill>
              </a:rPr>
              <a:t>ARRIOSTRAMIENTO DE CINTA</a:t>
            </a:r>
          </a:p>
          <a:p>
            <a:r>
              <a:rPr lang="es-ES" dirty="0"/>
              <a:t>Soporta las cargas horizontales (sísmicas y de viento).</a:t>
            </a:r>
          </a:p>
          <a:p>
            <a:r>
              <a:rPr lang="es-ES" dirty="0"/>
              <a:t>Diseño considera tracción y compresión.</a:t>
            </a:r>
            <a:endParaRPr lang="es-EC" dirty="0"/>
          </a:p>
        </p:txBody>
      </p:sp>
      <p:sp>
        <p:nvSpPr>
          <p:cNvPr id="17" name="Rectángulo 16">
            <a:extLst>
              <a:ext uri="{FF2B5EF4-FFF2-40B4-BE49-F238E27FC236}">
                <a16:creationId xmlns:a16="http://schemas.microsoft.com/office/drawing/2014/main" id="{B505B327-7F38-44D1-9280-30C75A903628}"/>
              </a:ext>
            </a:extLst>
          </p:cNvPr>
          <p:cNvSpPr/>
          <p:nvPr/>
        </p:nvSpPr>
        <p:spPr>
          <a:xfrm>
            <a:off x="673812" y="4360185"/>
            <a:ext cx="3182572" cy="1524441"/>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r>
              <a:rPr lang="es-ES" dirty="0">
                <a:solidFill>
                  <a:srgbClr val="00B050"/>
                </a:solidFill>
              </a:rPr>
              <a:t>MONTANTES</a:t>
            </a:r>
          </a:p>
          <a:p>
            <a:r>
              <a:rPr lang="es-ES" dirty="0"/>
              <a:t>Dispuestos cada 40 o 60 cm.</a:t>
            </a:r>
          </a:p>
          <a:p>
            <a:r>
              <a:rPr lang="es-ES" dirty="0"/>
              <a:t>Diseño considera esbeltez y compresión.</a:t>
            </a:r>
            <a:endParaRPr lang="es-EC" dirty="0"/>
          </a:p>
        </p:txBody>
      </p:sp>
      <p:pic>
        <p:nvPicPr>
          <p:cNvPr id="5" name="Imagen 4">
            <a:extLst>
              <a:ext uri="{FF2B5EF4-FFF2-40B4-BE49-F238E27FC236}">
                <a16:creationId xmlns:a16="http://schemas.microsoft.com/office/drawing/2014/main" id="{AB121AE5-B88D-456E-979F-B4FBFC551CE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474535" y="1704155"/>
            <a:ext cx="6639339" cy="2597739"/>
          </a:xfrm>
          <a:prstGeom prst="rect">
            <a:avLst/>
          </a:prstGeom>
        </p:spPr>
      </p:pic>
      <p:sp>
        <p:nvSpPr>
          <p:cNvPr id="12" name="Rectángulo 11">
            <a:extLst>
              <a:ext uri="{FF2B5EF4-FFF2-40B4-BE49-F238E27FC236}">
                <a16:creationId xmlns:a16="http://schemas.microsoft.com/office/drawing/2014/main" id="{F08DB300-0829-4D2E-8A0B-EDEC54021B7A}"/>
              </a:ext>
            </a:extLst>
          </p:cNvPr>
          <p:cNvSpPr/>
          <p:nvPr/>
        </p:nvSpPr>
        <p:spPr>
          <a:xfrm>
            <a:off x="614395" y="1259653"/>
            <a:ext cx="7915245" cy="477054"/>
          </a:xfrm>
          <a:prstGeom prst="rect">
            <a:avLst/>
          </a:prstGeom>
        </p:spPr>
        <p:txBody>
          <a:bodyPr wrap="none">
            <a:spAutoFit/>
          </a:bodyPr>
          <a:lstStyle/>
          <a:p>
            <a:pPr algn="ctr"/>
            <a:r>
              <a:rPr lang="es-ES" sz="2500" dirty="0">
                <a:solidFill>
                  <a:srgbClr val="00B050"/>
                </a:solidFill>
              </a:rPr>
              <a:t>ESPECIFICACIONES DE DISEÑO: STEEL FRAMING</a:t>
            </a:r>
          </a:p>
        </p:txBody>
      </p:sp>
    </p:spTree>
    <p:extLst>
      <p:ext uri="{BB962C8B-B14F-4D97-AF65-F5344CB8AC3E}">
        <p14:creationId xmlns:p14="http://schemas.microsoft.com/office/powerpoint/2010/main" val="3501094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37861"/>
            <a:ext cx="9144000" cy="870337"/>
          </a:xfrm>
        </p:spPr>
        <p:txBody>
          <a:bodyPr>
            <a:normAutofit/>
          </a:bodyPr>
          <a:lstStyle/>
          <a:p>
            <a:pPr algn="ctr"/>
            <a:r>
              <a:rPr lang="es-EC" sz="3500" dirty="0"/>
              <a:t>MODELOS DE ANÁLISIS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91A6EC0B-0E9B-4730-8B7D-AF8344679DE8}"/>
              </a:ext>
            </a:extLst>
          </p:cNvPr>
          <p:cNvPicPr>
            <a:picLocks noChangeAspect="1"/>
          </p:cNvPicPr>
          <p:nvPr/>
        </p:nvPicPr>
        <p:blipFill>
          <a:blip r:embed="rId4"/>
          <a:stretch>
            <a:fillRect/>
          </a:stretch>
        </p:blipFill>
        <p:spPr>
          <a:xfrm>
            <a:off x="6455187" y="2070690"/>
            <a:ext cx="2088542" cy="2626242"/>
          </a:xfrm>
          <a:prstGeom prst="rect">
            <a:avLst/>
          </a:prstGeom>
        </p:spPr>
      </p:pic>
      <p:sp>
        <p:nvSpPr>
          <p:cNvPr id="12" name="Rectángulo 11">
            <a:extLst>
              <a:ext uri="{FF2B5EF4-FFF2-40B4-BE49-F238E27FC236}">
                <a16:creationId xmlns:a16="http://schemas.microsoft.com/office/drawing/2014/main" id="{60F2D003-2958-4973-9CF9-11BD35BA0C07}"/>
              </a:ext>
            </a:extLst>
          </p:cNvPr>
          <p:cNvSpPr/>
          <p:nvPr/>
        </p:nvSpPr>
        <p:spPr>
          <a:xfrm>
            <a:off x="1223991" y="1259653"/>
            <a:ext cx="6696065" cy="477054"/>
          </a:xfrm>
          <a:prstGeom prst="rect">
            <a:avLst/>
          </a:prstGeom>
        </p:spPr>
        <p:txBody>
          <a:bodyPr wrap="none">
            <a:spAutoFit/>
          </a:bodyPr>
          <a:lstStyle/>
          <a:p>
            <a:pPr algn="ctr"/>
            <a:r>
              <a:rPr lang="es-ES" sz="2500" dirty="0">
                <a:solidFill>
                  <a:srgbClr val="00B050"/>
                </a:solidFill>
              </a:rPr>
              <a:t>ESPECIFICACIONES DE DISEÑO: CERCHA</a:t>
            </a:r>
          </a:p>
        </p:txBody>
      </p:sp>
      <p:pic>
        <p:nvPicPr>
          <p:cNvPr id="6" name="Imagen 5">
            <a:extLst>
              <a:ext uri="{FF2B5EF4-FFF2-40B4-BE49-F238E27FC236}">
                <a16:creationId xmlns:a16="http://schemas.microsoft.com/office/drawing/2014/main" id="{AF2D79AB-2663-4424-9217-361A70A50741}"/>
              </a:ext>
            </a:extLst>
          </p:cNvPr>
          <p:cNvPicPr>
            <a:picLocks noChangeAspect="1"/>
          </p:cNvPicPr>
          <p:nvPr/>
        </p:nvPicPr>
        <p:blipFill rotWithShape="1">
          <a:blip r:embed="rId5"/>
          <a:srcRect l="2659" r="1420"/>
          <a:stretch/>
        </p:blipFill>
        <p:spPr>
          <a:xfrm>
            <a:off x="434321" y="2005564"/>
            <a:ext cx="5448214" cy="2172374"/>
          </a:xfrm>
          <a:prstGeom prst="rect">
            <a:avLst/>
          </a:prstGeom>
        </p:spPr>
      </p:pic>
      <p:pic>
        <p:nvPicPr>
          <p:cNvPr id="13" name="Imagen 12">
            <a:extLst>
              <a:ext uri="{FF2B5EF4-FFF2-40B4-BE49-F238E27FC236}">
                <a16:creationId xmlns:a16="http://schemas.microsoft.com/office/drawing/2014/main" id="{14E65EA9-D369-47E8-9D4F-C78A22457AA4}"/>
              </a:ext>
            </a:extLst>
          </p:cNvPr>
          <p:cNvPicPr>
            <a:picLocks noChangeAspect="1"/>
          </p:cNvPicPr>
          <p:nvPr/>
        </p:nvPicPr>
        <p:blipFill>
          <a:blip r:embed="rId6"/>
          <a:stretch>
            <a:fillRect/>
          </a:stretch>
        </p:blipFill>
        <p:spPr>
          <a:xfrm>
            <a:off x="806719" y="4261529"/>
            <a:ext cx="5033284" cy="1979207"/>
          </a:xfrm>
          <a:prstGeom prst="rect">
            <a:avLst/>
          </a:prstGeom>
        </p:spPr>
      </p:pic>
      <p:sp>
        <p:nvSpPr>
          <p:cNvPr id="3" name="Rectángulo 2">
            <a:extLst>
              <a:ext uri="{FF2B5EF4-FFF2-40B4-BE49-F238E27FC236}">
                <a16:creationId xmlns:a16="http://schemas.microsoft.com/office/drawing/2014/main" id="{D937997C-E6BE-4087-9073-D9DC76D01BD6}"/>
              </a:ext>
            </a:extLst>
          </p:cNvPr>
          <p:cNvSpPr/>
          <p:nvPr/>
        </p:nvSpPr>
        <p:spPr>
          <a:xfrm>
            <a:off x="806719" y="3306724"/>
            <a:ext cx="5040000" cy="168213"/>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a:extLst>
              <a:ext uri="{FF2B5EF4-FFF2-40B4-BE49-F238E27FC236}">
                <a16:creationId xmlns:a16="http://schemas.microsoft.com/office/drawing/2014/main" id="{3CF8E8DB-DBA4-4E2A-AE3E-8C1B8D3EE52A}"/>
              </a:ext>
            </a:extLst>
          </p:cNvPr>
          <p:cNvSpPr/>
          <p:nvPr/>
        </p:nvSpPr>
        <p:spPr>
          <a:xfrm>
            <a:off x="2987748" y="2381693"/>
            <a:ext cx="644452" cy="1653511"/>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4" name="Rectángulo 13">
            <a:extLst>
              <a:ext uri="{FF2B5EF4-FFF2-40B4-BE49-F238E27FC236}">
                <a16:creationId xmlns:a16="http://schemas.microsoft.com/office/drawing/2014/main" id="{ED45AF30-6C0F-4E76-B458-BAE5BC3A9A32}"/>
              </a:ext>
            </a:extLst>
          </p:cNvPr>
          <p:cNvSpPr/>
          <p:nvPr/>
        </p:nvSpPr>
        <p:spPr>
          <a:xfrm>
            <a:off x="800003" y="4177422"/>
            <a:ext cx="5040000" cy="2172374"/>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a:extLst>
              <a:ext uri="{FF2B5EF4-FFF2-40B4-BE49-F238E27FC236}">
                <a16:creationId xmlns:a16="http://schemas.microsoft.com/office/drawing/2014/main" id="{17F4A6A8-0666-4FFF-B28F-9FA0FDACD3BD}"/>
              </a:ext>
            </a:extLst>
          </p:cNvPr>
          <p:cNvSpPr/>
          <p:nvPr/>
        </p:nvSpPr>
        <p:spPr>
          <a:xfrm>
            <a:off x="6454812" y="2070690"/>
            <a:ext cx="2057018" cy="2480045"/>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8253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37861"/>
            <a:ext cx="9144000" cy="870337"/>
          </a:xfrm>
        </p:spPr>
        <p:txBody>
          <a:bodyPr>
            <a:normAutofit/>
          </a:bodyPr>
          <a:lstStyle/>
          <a:p>
            <a:pPr algn="ctr"/>
            <a:r>
              <a:rPr lang="es-EC" sz="3500" dirty="0"/>
              <a:t>MODELOS DE ANÁLISIS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91A6EC0B-0E9B-4730-8B7D-AF8344679DE8}"/>
              </a:ext>
            </a:extLst>
          </p:cNvPr>
          <p:cNvPicPr>
            <a:picLocks noChangeAspect="1"/>
          </p:cNvPicPr>
          <p:nvPr/>
        </p:nvPicPr>
        <p:blipFill>
          <a:blip r:embed="rId4"/>
          <a:stretch>
            <a:fillRect/>
          </a:stretch>
        </p:blipFill>
        <p:spPr>
          <a:xfrm>
            <a:off x="806719" y="2942339"/>
            <a:ext cx="2088542" cy="2626242"/>
          </a:xfrm>
          <a:prstGeom prst="rect">
            <a:avLst/>
          </a:prstGeom>
        </p:spPr>
      </p:pic>
      <p:sp>
        <p:nvSpPr>
          <p:cNvPr id="12" name="Rectángulo 11">
            <a:extLst>
              <a:ext uri="{FF2B5EF4-FFF2-40B4-BE49-F238E27FC236}">
                <a16:creationId xmlns:a16="http://schemas.microsoft.com/office/drawing/2014/main" id="{60F2D003-2958-4973-9CF9-11BD35BA0C07}"/>
              </a:ext>
            </a:extLst>
          </p:cNvPr>
          <p:cNvSpPr/>
          <p:nvPr/>
        </p:nvSpPr>
        <p:spPr>
          <a:xfrm>
            <a:off x="1080524" y="1259653"/>
            <a:ext cx="6983002" cy="477054"/>
          </a:xfrm>
          <a:prstGeom prst="rect">
            <a:avLst/>
          </a:prstGeom>
        </p:spPr>
        <p:txBody>
          <a:bodyPr wrap="none">
            <a:spAutoFit/>
          </a:bodyPr>
          <a:lstStyle/>
          <a:p>
            <a:pPr algn="ctr"/>
            <a:r>
              <a:rPr lang="es-ES" sz="2500" dirty="0">
                <a:solidFill>
                  <a:srgbClr val="00B050"/>
                </a:solidFill>
              </a:rPr>
              <a:t>ESPECIFICACIONES DE DISEÑO: RIOSTRAS</a:t>
            </a:r>
          </a:p>
        </p:txBody>
      </p:sp>
      <p:sp>
        <p:nvSpPr>
          <p:cNvPr id="15" name="Rectángulo 14">
            <a:extLst>
              <a:ext uri="{FF2B5EF4-FFF2-40B4-BE49-F238E27FC236}">
                <a16:creationId xmlns:a16="http://schemas.microsoft.com/office/drawing/2014/main" id="{17F4A6A8-0666-4FFF-B28F-9FA0FDACD3BD}"/>
              </a:ext>
            </a:extLst>
          </p:cNvPr>
          <p:cNvSpPr/>
          <p:nvPr/>
        </p:nvSpPr>
        <p:spPr>
          <a:xfrm>
            <a:off x="3312245" y="2513878"/>
            <a:ext cx="1400420" cy="1250461"/>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cxnSp>
        <p:nvCxnSpPr>
          <p:cNvPr id="8" name="Conector recto 7">
            <a:extLst>
              <a:ext uri="{FF2B5EF4-FFF2-40B4-BE49-F238E27FC236}">
                <a16:creationId xmlns:a16="http://schemas.microsoft.com/office/drawing/2014/main" id="{9C847BA9-6D71-4A03-ACFB-808DFF5D816C}"/>
              </a:ext>
            </a:extLst>
          </p:cNvPr>
          <p:cNvCxnSpPr/>
          <p:nvPr/>
        </p:nvCxnSpPr>
        <p:spPr>
          <a:xfrm>
            <a:off x="3312245" y="2513878"/>
            <a:ext cx="1400420" cy="12504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FA099EDA-1095-4286-AD81-CFDC70B22FB2}"/>
              </a:ext>
            </a:extLst>
          </p:cNvPr>
          <p:cNvCxnSpPr>
            <a:cxnSpLocks/>
          </p:cNvCxnSpPr>
          <p:nvPr/>
        </p:nvCxnSpPr>
        <p:spPr>
          <a:xfrm flipH="1">
            <a:off x="3312245" y="2519194"/>
            <a:ext cx="1358260" cy="1245145"/>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ángulo 18">
            <a:extLst>
              <a:ext uri="{FF2B5EF4-FFF2-40B4-BE49-F238E27FC236}">
                <a16:creationId xmlns:a16="http://schemas.microsoft.com/office/drawing/2014/main" id="{72B8B8F8-A65B-43CE-A2EF-C5F87A5F0BED}"/>
              </a:ext>
            </a:extLst>
          </p:cNvPr>
          <p:cNvSpPr/>
          <p:nvPr/>
        </p:nvSpPr>
        <p:spPr>
          <a:xfrm>
            <a:off x="3312245" y="4347886"/>
            <a:ext cx="1400420" cy="1250461"/>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cxnSp>
        <p:nvCxnSpPr>
          <p:cNvPr id="20" name="Conector recto 19">
            <a:extLst>
              <a:ext uri="{FF2B5EF4-FFF2-40B4-BE49-F238E27FC236}">
                <a16:creationId xmlns:a16="http://schemas.microsoft.com/office/drawing/2014/main" id="{D226B6D1-685D-4457-AD9C-8B1FF0287199}"/>
              </a:ext>
            </a:extLst>
          </p:cNvPr>
          <p:cNvCxnSpPr>
            <a:cxnSpLocks/>
            <a:stCxn id="19" idx="0"/>
          </p:cNvCxnSpPr>
          <p:nvPr/>
        </p:nvCxnSpPr>
        <p:spPr>
          <a:xfrm>
            <a:off x="4012455" y="4347886"/>
            <a:ext cx="700210" cy="12504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A57339CC-5AEE-4971-BAC9-6C73F2493D87}"/>
              </a:ext>
            </a:extLst>
          </p:cNvPr>
          <p:cNvCxnSpPr>
            <a:cxnSpLocks/>
            <a:stCxn id="19" idx="0"/>
          </p:cNvCxnSpPr>
          <p:nvPr/>
        </p:nvCxnSpPr>
        <p:spPr>
          <a:xfrm flipH="1">
            <a:off x="3312245" y="4347886"/>
            <a:ext cx="700210" cy="1250461"/>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26C6D7E9-39E0-491C-9046-280455CE9B0A}"/>
              </a:ext>
            </a:extLst>
          </p:cNvPr>
          <p:cNvSpPr/>
          <p:nvPr/>
        </p:nvSpPr>
        <p:spPr>
          <a:xfrm>
            <a:off x="4983431" y="2513879"/>
            <a:ext cx="3336544" cy="1237392"/>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r>
              <a:rPr lang="es-ES" dirty="0">
                <a:solidFill>
                  <a:srgbClr val="00B050"/>
                </a:solidFill>
              </a:rPr>
              <a:t>ARRIOSTRAMIENTO EN X:</a:t>
            </a:r>
          </a:p>
          <a:p>
            <a:r>
              <a:rPr lang="es-EC" dirty="0"/>
              <a:t>Transmisión de carga vertical.</a:t>
            </a:r>
          </a:p>
        </p:txBody>
      </p:sp>
      <p:sp>
        <p:nvSpPr>
          <p:cNvPr id="25" name="Rectángulo 24">
            <a:extLst>
              <a:ext uri="{FF2B5EF4-FFF2-40B4-BE49-F238E27FC236}">
                <a16:creationId xmlns:a16="http://schemas.microsoft.com/office/drawing/2014/main" id="{92B1603F-AA16-4827-8CAD-48C77661A55A}"/>
              </a:ext>
            </a:extLst>
          </p:cNvPr>
          <p:cNvSpPr/>
          <p:nvPr/>
        </p:nvSpPr>
        <p:spPr>
          <a:xfrm>
            <a:off x="4948455" y="4347886"/>
            <a:ext cx="3336544" cy="1250461"/>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r>
              <a:rPr lang="es-ES" dirty="0">
                <a:solidFill>
                  <a:srgbClr val="00B050"/>
                </a:solidFill>
              </a:rPr>
              <a:t>ARRIOSTRAMIENTO EN V invertida:</a:t>
            </a:r>
          </a:p>
          <a:p>
            <a:r>
              <a:rPr lang="es-EC" dirty="0"/>
              <a:t>Reducción de deformaciones laterales.</a:t>
            </a:r>
          </a:p>
        </p:txBody>
      </p:sp>
    </p:spTree>
    <p:extLst>
      <p:ext uri="{BB962C8B-B14F-4D97-AF65-F5344CB8AC3E}">
        <p14:creationId xmlns:p14="http://schemas.microsoft.com/office/powerpoint/2010/main" val="1492114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0" y="37861"/>
            <a:ext cx="9144000" cy="870337"/>
          </a:xfrm>
        </p:spPr>
        <p:txBody>
          <a:bodyPr>
            <a:normAutofit/>
          </a:bodyPr>
          <a:lstStyle/>
          <a:p>
            <a:pPr algn="ctr"/>
            <a:r>
              <a:rPr lang="es-EC" sz="3500" dirty="0"/>
              <a:t>MODELOS DE ANÁLISIS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Tabla 16">
            <a:extLst>
              <a:ext uri="{FF2B5EF4-FFF2-40B4-BE49-F238E27FC236}">
                <a16:creationId xmlns:a16="http://schemas.microsoft.com/office/drawing/2014/main" id="{94194E34-17BA-4D69-A474-70543999660A}"/>
              </a:ext>
            </a:extLst>
          </p:cNvPr>
          <p:cNvGraphicFramePr>
            <a:graphicFrameLocks noGrp="1"/>
          </p:cNvGraphicFramePr>
          <p:nvPr>
            <p:extLst>
              <p:ext uri="{D42A27DB-BD31-4B8C-83A1-F6EECF244321}">
                <p14:modId xmlns:p14="http://schemas.microsoft.com/office/powerpoint/2010/main" val="1983442206"/>
              </p:ext>
            </p:extLst>
          </p:nvPr>
        </p:nvGraphicFramePr>
        <p:xfrm>
          <a:off x="2488323" y="4183892"/>
          <a:ext cx="4137497" cy="1624293"/>
        </p:xfrm>
        <a:graphic>
          <a:graphicData uri="http://schemas.openxmlformats.org/drawingml/2006/table">
            <a:tbl>
              <a:tblPr/>
              <a:tblGrid>
                <a:gridCol w="1413421">
                  <a:extLst>
                    <a:ext uri="{9D8B030D-6E8A-4147-A177-3AD203B41FA5}">
                      <a16:colId xmlns:a16="http://schemas.microsoft.com/office/drawing/2014/main" val="2301864155"/>
                    </a:ext>
                  </a:extLst>
                </a:gridCol>
                <a:gridCol w="1584251">
                  <a:extLst>
                    <a:ext uri="{9D8B030D-6E8A-4147-A177-3AD203B41FA5}">
                      <a16:colId xmlns:a16="http://schemas.microsoft.com/office/drawing/2014/main" val="3004374317"/>
                    </a:ext>
                  </a:extLst>
                </a:gridCol>
                <a:gridCol w="555625">
                  <a:extLst>
                    <a:ext uri="{9D8B030D-6E8A-4147-A177-3AD203B41FA5}">
                      <a16:colId xmlns:a16="http://schemas.microsoft.com/office/drawing/2014/main" val="3762421362"/>
                    </a:ext>
                  </a:extLst>
                </a:gridCol>
                <a:gridCol w="584200">
                  <a:extLst>
                    <a:ext uri="{9D8B030D-6E8A-4147-A177-3AD203B41FA5}">
                      <a16:colId xmlns:a16="http://schemas.microsoft.com/office/drawing/2014/main" val="3621495711"/>
                    </a:ext>
                  </a:extLst>
                </a:gridCol>
              </a:tblGrid>
              <a:tr h="390525">
                <a:tc>
                  <a:txBody>
                    <a:bodyPr/>
                    <a:lstStyle/>
                    <a:p>
                      <a:pPr algn="ctr" fontAlgn="ctr"/>
                      <a:r>
                        <a:rPr lang="es-EC" sz="1100" b="0" i="0" u="none" strike="noStrike" dirty="0">
                          <a:solidFill>
                            <a:srgbClr val="000000"/>
                          </a:solidFill>
                          <a:effectLst/>
                          <a:latin typeface="Calibri" panose="020F0502020204030204" pitchFamily="34" charset="0"/>
                        </a:rPr>
                        <a:t>Elemento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Calibri" panose="020F0502020204030204" pitchFamily="34" charset="0"/>
                        </a:rPr>
                        <a:t>Sección (mm2)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Calibri" panose="020F0502020204030204" pitchFamily="34" charset="0"/>
                        </a:rPr>
                        <a:t>Cantidad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Calibri" panose="020F0502020204030204" pitchFamily="34" charset="0"/>
                        </a:rPr>
                        <a:t>Longitud total (m)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2670757"/>
                  </a:ext>
                </a:extLst>
              </a:tr>
              <a:tr h="190500">
                <a:tc>
                  <a:txBody>
                    <a:bodyPr/>
                    <a:lstStyle/>
                    <a:p>
                      <a:pPr algn="ctr" fontAlgn="ctr"/>
                      <a:r>
                        <a:rPr lang="es-EC" sz="1100" b="0" i="0" u="none" strike="noStrike" dirty="0">
                          <a:solidFill>
                            <a:srgbClr val="000000"/>
                          </a:solidFill>
                          <a:effectLst/>
                          <a:latin typeface="Calibri" panose="020F0502020204030204" pitchFamily="34" charset="0"/>
                        </a:rPr>
                        <a:t>Vigas dintel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PGC 200X2.00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128,48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5196693"/>
                  </a:ext>
                </a:extLst>
              </a:tr>
              <a:tr h="190500">
                <a:tc>
                  <a:txBody>
                    <a:bodyPr/>
                    <a:lstStyle/>
                    <a:p>
                      <a:pPr algn="ctr" fontAlgn="ctr"/>
                      <a:r>
                        <a:rPr lang="es-EC" sz="1100" b="0" i="0" u="none" strike="noStrike">
                          <a:solidFill>
                            <a:srgbClr val="000000"/>
                          </a:solidFill>
                          <a:effectLst/>
                          <a:latin typeface="Calibri" panose="020F0502020204030204" pitchFamily="34" charset="0"/>
                        </a:rPr>
                        <a:t>Vigas alfeizar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PGU 100X1.24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115,2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339207"/>
                  </a:ext>
                </a:extLst>
              </a:tr>
              <a:tr h="190500">
                <a:tc>
                  <a:txBody>
                    <a:bodyPr/>
                    <a:lstStyle/>
                    <a:p>
                      <a:pPr algn="ctr" fontAlgn="ctr"/>
                      <a:r>
                        <a:rPr lang="es-EC" sz="1100" b="0" i="0" u="none" strike="noStrike">
                          <a:solidFill>
                            <a:srgbClr val="000000"/>
                          </a:solidFill>
                          <a:effectLst/>
                          <a:latin typeface="Calibri" panose="020F0502020204030204" pitchFamily="34" charset="0"/>
                        </a:rPr>
                        <a:t>Vigas solera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PGU 200X2.00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479,12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505533"/>
                  </a:ext>
                </a:extLst>
              </a:tr>
              <a:tr h="190500">
                <a:tc>
                  <a:txBody>
                    <a:bodyPr/>
                    <a:lstStyle/>
                    <a:p>
                      <a:pPr algn="ctr" fontAlgn="ctr"/>
                      <a:r>
                        <a:rPr lang="es-EC" sz="1100" b="0" i="0" u="none" strike="noStrike">
                          <a:solidFill>
                            <a:srgbClr val="000000"/>
                          </a:solidFill>
                          <a:effectLst/>
                          <a:latin typeface="Calibri" panose="020F0502020204030204" pitchFamily="34" charset="0"/>
                        </a:rPr>
                        <a:t>Riostra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40x8.9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176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1248,16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2290449"/>
                  </a:ext>
                </a:extLst>
              </a:tr>
              <a:tr h="259117">
                <a:tc>
                  <a:txBody>
                    <a:bodyPr/>
                    <a:lstStyle/>
                    <a:p>
                      <a:pPr algn="ctr" fontAlgn="ctr"/>
                      <a:r>
                        <a:rPr lang="es-EC" sz="1100" b="0" i="0" u="none" strike="noStrike">
                          <a:solidFill>
                            <a:srgbClr val="000000"/>
                          </a:solidFill>
                          <a:effectLst/>
                          <a:latin typeface="Calibri" panose="020F0502020204030204" pitchFamily="34" charset="0"/>
                        </a:rPr>
                        <a:t>Viga superior de cercha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Calibri" panose="020F0502020204030204" pitchFamily="34" charset="0"/>
                        </a:rPr>
                        <a:t>Tipo tubo 2XPGC 150X1.28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Calibri" panose="020F0502020204030204" pitchFamily="34" charset="0"/>
                        </a:rPr>
                        <a:t>42,48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6110107"/>
                  </a:ext>
                </a:extLst>
              </a:tr>
              <a:tr h="212651">
                <a:tc>
                  <a:txBody>
                    <a:bodyPr/>
                    <a:lstStyle/>
                    <a:p>
                      <a:pPr algn="ctr" fontAlgn="ctr"/>
                      <a:r>
                        <a:rPr lang="es-EC" sz="1100" b="0" i="0" u="none" strike="noStrike">
                          <a:solidFill>
                            <a:srgbClr val="000000"/>
                          </a:solidFill>
                          <a:effectLst/>
                          <a:latin typeface="Calibri" panose="020F0502020204030204" pitchFamily="34" charset="0"/>
                        </a:rPr>
                        <a:t>Viga inferior de cercha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PGC 200X2.00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Calibri" panose="020F0502020204030204" pitchFamily="34" charset="0"/>
                        </a:rPr>
                        <a:t>42,48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3272254"/>
                  </a:ext>
                </a:extLst>
              </a:tr>
            </a:tbl>
          </a:graphicData>
        </a:graphic>
      </p:graphicFrame>
      <p:graphicFrame>
        <p:nvGraphicFramePr>
          <p:cNvPr id="18" name="Tabla 17">
            <a:extLst>
              <a:ext uri="{FF2B5EF4-FFF2-40B4-BE49-F238E27FC236}">
                <a16:creationId xmlns:a16="http://schemas.microsoft.com/office/drawing/2014/main" id="{FB7CEBE9-8484-485F-9210-0757C1D5D50D}"/>
              </a:ext>
            </a:extLst>
          </p:cNvPr>
          <p:cNvGraphicFramePr>
            <a:graphicFrameLocks noGrp="1"/>
          </p:cNvGraphicFramePr>
          <p:nvPr>
            <p:extLst>
              <p:ext uri="{D42A27DB-BD31-4B8C-83A1-F6EECF244321}">
                <p14:modId xmlns:p14="http://schemas.microsoft.com/office/powerpoint/2010/main" val="1098485312"/>
              </p:ext>
            </p:extLst>
          </p:nvPr>
        </p:nvGraphicFramePr>
        <p:xfrm>
          <a:off x="2403391" y="1963005"/>
          <a:ext cx="4241800" cy="1924050"/>
        </p:xfrm>
        <a:graphic>
          <a:graphicData uri="http://schemas.openxmlformats.org/drawingml/2006/table">
            <a:tbl>
              <a:tblPr/>
              <a:tblGrid>
                <a:gridCol w="1016000">
                  <a:extLst>
                    <a:ext uri="{9D8B030D-6E8A-4147-A177-3AD203B41FA5}">
                      <a16:colId xmlns:a16="http://schemas.microsoft.com/office/drawing/2014/main" val="2187269828"/>
                    </a:ext>
                  </a:extLst>
                </a:gridCol>
                <a:gridCol w="990600">
                  <a:extLst>
                    <a:ext uri="{9D8B030D-6E8A-4147-A177-3AD203B41FA5}">
                      <a16:colId xmlns:a16="http://schemas.microsoft.com/office/drawing/2014/main" val="1051469413"/>
                    </a:ext>
                  </a:extLst>
                </a:gridCol>
                <a:gridCol w="977900">
                  <a:extLst>
                    <a:ext uri="{9D8B030D-6E8A-4147-A177-3AD203B41FA5}">
                      <a16:colId xmlns:a16="http://schemas.microsoft.com/office/drawing/2014/main" val="2573138353"/>
                    </a:ext>
                  </a:extLst>
                </a:gridCol>
                <a:gridCol w="673100">
                  <a:extLst>
                    <a:ext uri="{9D8B030D-6E8A-4147-A177-3AD203B41FA5}">
                      <a16:colId xmlns:a16="http://schemas.microsoft.com/office/drawing/2014/main" val="4263740605"/>
                    </a:ext>
                  </a:extLst>
                </a:gridCol>
                <a:gridCol w="584200">
                  <a:extLst>
                    <a:ext uri="{9D8B030D-6E8A-4147-A177-3AD203B41FA5}">
                      <a16:colId xmlns:a16="http://schemas.microsoft.com/office/drawing/2014/main" val="1534722711"/>
                    </a:ext>
                  </a:extLst>
                </a:gridCol>
              </a:tblGrid>
              <a:tr h="390525">
                <a:tc>
                  <a:txBody>
                    <a:bodyPr/>
                    <a:lstStyle/>
                    <a:p>
                      <a:pPr algn="ctr" fontAlgn="ctr"/>
                      <a:r>
                        <a:rPr lang="es-EC" sz="1100" b="0" i="0" u="none" strike="noStrike">
                          <a:solidFill>
                            <a:srgbClr val="000000"/>
                          </a:solidFill>
                          <a:effectLst/>
                          <a:latin typeface="Calibri" panose="020F0502020204030204" pitchFamily="34" charset="0"/>
                        </a:rPr>
                        <a:t>Piso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Elemento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Sección (mm2)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Cantidad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Longitud total (m)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6368653"/>
                  </a:ext>
                </a:extLst>
              </a:tr>
              <a:tr h="190500">
                <a:tc rowSpan="2">
                  <a:txBody>
                    <a:bodyPr/>
                    <a:lstStyle/>
                    <a:p>
                      <a:pPr algn="ctr" fontAlgn="ctr"/>
                      <a:r>
                        <a:rPr lang="es-EC" sz="110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Montantes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EC" sz="1100" b="0" i="0" u="none" strike="noStrike">
                          <a:solidFill>
                            <a:srgbClr val="000000"/>
                          </a:solidFill>
                          <a:effectLst/>
                          <a:latin typeface="Calibri" panose="020F0502020204030204" pitchFamily="34" charset="0"/>
                        </a:rPr>
                        <a:t>PGC 100X1.64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EC" sz="1100" b="0" i="0" u="none" strike="noStrike">
                          <a:solidFill>
                            <a:srgbClr val="000000"/>
                          </a:solidFill>
                          <a:effectLst/>
                          <a:latin typeface="Calibri" panose="020F0502020204030204" pitchFamily="34" charset="0"/>
                        </a:rPr>
                        <a:t>316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882.88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666652"/>
                  </a:ext>
                </a:extLst>
              </a:tr>
              <a:tr h="190500">
                <a:tc vMerge="1">
                  <a:txBody>
                    <a:bodyPr/>
                    <a:lstStyle/>
                    <a:p>
                      <a:endParaRPr lang="es-EC"/>
                    </a:p>
                  </a:txBody>
                  <a:tcPr/>
                </a:tc>
                <a:tc>
                  <a:txBody>
                    <a:bodyPr/>
                    <a:lstStyle/>
                    <a:p>
                      <a:pPr algn="ctr" fontAlgn="ctr"/>
                      <a:r>
                        <a:rPr lang="es-EC" sz="1100" b="0" i="0" u="none" strike="noStrike">
                          <a:solidFill>
                            <a:srgbClr val="000000"/>
                          </a:solidFill>
                          <a:effectLst/>
                          <a:latin typeface="Calibri" panose="020F0502020204030204" pitchFamily="34" charset="0"/>
                        </a:rPr>
                        <a:t>Viguetas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100" b="0" i="0" u="none" strike="noStrike" dirty="0">
                          <a:solidFill>
                            <a:srgbClr val="000000"/>
                          </a:solidFill>
                          <a:effectLst/>
                          <a:latin typeface="Calibri" panose="020F0502020204030204" pitchFamily="34" charset="0"/>
                        </a:rPr>
                        <a:t>PGC 200X1.64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100" b="0" i="0" u="none" strike="noStrike">
                          <a:solidFill>
                            <a:srgbClr val="000000"/>
                          </a:solidFill>
                          <a:effectLst/>
                          <a:latin typeface="Calibri" panose="020F0502020204030204" pitchFamily="34" charset="0"/>
                        </a:rPr>
                        <a:t>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529.76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5146246"/>
                  </a:ext>
                </a:extLst>
              </a:tr>
              <a:tr h="190500">
                <a:tc rowSpan="2">
                  <a:txBody>
                    <a:bodyPr/>
                    <a:lstStyle/>
                    <a:p>
                      <a:pPr algn="ctr" fontAlgn="ctr"/>
                      <a:r>
                        <a:rPr lang="es-EC" sz="1100" b="0"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Montantes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EC" sz="1100" b="0" i="0" u="none" strike="noStrike">
                          <a:solidFill>
                            <a:srgbClr val="000000"/>
                          </a:solidFill>
                          <a:effectLst/>
                          <a:latin typeface="Calibri" panose="020F0502020204030204" pitchFamily="34" charset="0"/>
                        </a:rPr>
                        <a:t>PGC 100X1.64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EC" sz="1100" b="0" i="0" u="none" strike="noStrike">
                          <a:solidFill>
                            <a:srgbClr val="000000"/>
                          </a:solidFill>
                          <a:effectLst/>
                          <a:latin typeface="Calibri" panose="020F0502020204030204" pitchFamily="34" charset="0"/>
                        </a:rPr>
                        <a:t>316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882.88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1792136"/>
                  </a:ext>
                </a:extLst>
              </a:tr>
              <a:tr h="190500">
                <a:tc vMerge="1">
                  <a:txBody>
                    <a:bodyPr/>
                    <a:lstStyle/>
                    <a:p>
                      <a:endParaRPr lang="es-EC"/>
                    </a:p>
                  </a:txBody>
                  <a:tcPr/>
                </a:tc>
                <a:tc>
                  <a:txBody>
                    <a:bodyPr/>
                    <a:lstStyle/>
                    <a:p>
                      <a:pPr algn="ctr" fontAlgn="ctr"/>
                      <a:r>
                        <a:rPr lang="es-EC" sz="1100" b="0" i="0" u="none" strike="noStrike">
                          <a:solidFill>
                            <a:srgbClr val="000000"/>
                          </a:solidFill>
                          <a:effectLst/>
                          <a:latin typeface="Calibri" panose="020F0502020204030204" pitchFamily="34" charset="0"/>
                        </a:rPr>
                        <a:t>Viguetas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100" b="0" i="0" u="none" strike="noStrike" dirty="0">
                          <a:solidFill>
                            <a:srgbClr val="000000"/>
                          </a:solidFill>
                          <a:effectLst/>
                          <a:latin typeface="Calibri" panose="020F0502020204030204" pitchFamily="34" charset="0"/>
                        </a:rPr>
                        <a:t>PGC 200X1.64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100" b="0" i="0" u="none" strike="noStrike">
                          <a:solidFill>
                            <a:srgbClr val="000000"/>
                          </a:solidFill>
                          <a:effectLst/>
                          <a:latin typeface="Calibri" panose="020F0502020204030204" pitchFamily="34" charset="0"/>
                        </a:rPr>
                        <a:t>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529.76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184875"/>
                  </a:ext>
                </a:extLst>
              </a:tr>
              <a:tr h="190500">
                <a:tc rowSpan="2">
                  <a:txBody>
                    <a:bodyPr/>
                    <a:lstStyle/>
                    <a:p>
                      <a:pPr algn="ctr" fontAlgn="ctr"/>
                      <a:r>
                        <a:rPr lang="es-EC" sz="1100" b="0"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Calibri" panose="020F0502020204030204" pitchFamily="34" charset="0"/>
                        </a:rPr>
                        <a:t>Montantes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EC" sz="1100" b="0" i="0" u="none" strike="noStrike" dirty="0">
                          <a:solidFill>
                            <a:srgbClr val="000000"/>
                          </a:solidFill>
                          <a:effectLst/>
                          <a:latin typeface="Calibri" panose="020F0502020204030204" pitchFamily="34" charset="0"/>
                        </a:rPr>
                        <a:t>PGC 100X0.93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EC" sz="1100" b="0" i="0" u="none" strike="noStrike">
                          <a:solidFill>
                            <a:srgbClr val="000000"/>
                          </a:solidFill>
                          <a:effectLst/>
                          <a:latin typeface="Calibri" panose="020F0502020204030204" pitchFamily="34" charset="0"/>
                        </a:rPr>
                        <a:t>316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882.88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3868599"/>
                  </a:ext>
                </a:extLst>
              </a:tr>
              <a:tr h="190500">
                <a:tc vMerge="1">
                  <a:txBody>
                    <a:bodyPr/>
                    <a:lstStyle/>
                    <a:p>
                      <a:endParaRPr lang="es-EC"/>
                    </a:p>
                  </a:txBody>
                  <a:tcPr/>
                </a:tc>
                <a:tc>
                  <a:txBody>
                    <a:bodyPr/>
                    <a:lstStyle/>
                    <a:p>
                      <a:pPr algn="ctr" fontAlgn="ctr"/>
                      <a:r>
                        <a:rPr lang="es-EC" sz="1100" b="0" i="0" u="none" strike="noStrike" dirty="0">
                          <a:solidFill>
                            <a:srgbClr val="000000"/>
                          </a:solidFill>
                          <a:effectLst/>
                          <a:latin typeface="Calibri" panose="020F0502020204030204" pitchFamily="34" charset="0"/>
                        </a:rPr>
                        <a:t>Viguetas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100" b="0" i="0" u="none" strike="noStrike" dirty="0">
                          <a:solidFill>
                            <a:srgbClr val="000000"/>
                          </a:solidFill>
                          <a:effectLst/>
                          <a:latin typeface="Calibri" panose="020F0502020204030204" pitchFamily="34" charset="0"/>
                        </a:rPr>
                        <a:t>PGC 200X1.64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100" b="0" i="0" u="none" strike="noStrike">
                          <a:solidFill>
                            <a:srgbClr val="000000"/>
                          </a:solidFill>
                          <a:effectLst/>
                          <a:latin typeface="Calibri" panose="020F0502020204030204" pitchFamily="34" charset="0"/>
                        </a:rPr>
                        <a:t>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529.76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8552394"/>
                  </a:ext>
                </a:extLst>
              </a:tr>
              <a:tr h="190500">
                <a:tc rowSpan="2">
                  <a:txBody>
                    <a:bodyPr/>
                    <a:lstStyle/>
                    <a:p>
                      <a:pPr algn="ctr" fontAlgn="ctr"/>
                      <a:r>
                        <a:rPr lang="es-EC" sz="1100" b="0"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Montantes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EC" sz="1100" b="0" i="0" u="none" strike="noStrike">
                          <a:solidFill>
                            <a:srgbClr val="000000"/>
                          </a:solidFill>
                          <a:effectLst/>
                          <a:latin typeface="Calibri" panose="020F0502020204030204" pitchFamily="34" charset="0"/>
                        </a:rPr>
                        <a:t>PGC 100X0.93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EC" sz="1100" b="0" i="0" u="none" strike="noStrike">
                          <a:solidFill>
                            <a:srgbClr val="000000"/>
                          </a:solidFill>
                          <a:effectLst/>
                          <a:latin typeface="Calibri" panose="020F0502020204030204" pitchFamily="34" charset="0"/>
                        </a:rPr>
                        <a:t>316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882.88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2744252"/>
                  </a:ext>
                </a:extLst>
              </a:tr>
              <a:tr h="200025">
                <a:tc vMerge="1">
                  <a:txBody>
                    <a:bodyPr/>
                    <a:lstStyle/>
                    <a:p>
                      <a:endParaRPr lang="es-EC"/>
                    </a:p>
                  </a:txBody>
                  <a:tcPr/>
                </a:tc>
                <a:tc>
                  <a:txBody>
                    <a:bodyPr/>
                    <a:lstStyle/>
                    <a:p>
                      <a:pPr algn="ctr" fontAlgn="ctr"/>
                      <a:r>
                        <a:rPr lang="es-EC" sz="1100" b="0" i="0" u="none" strike="noStrike">
                          <a:solidFill>
                            <a:srgbClr val="000000"/>
                          </a:solidFill>
                          <a:effectLst/>
                          <a:latin typeface="Calibri" panose="020F0502020204030204" pitchFamily="34" charset="0"/>
                        </a:rPr>
                        <a:t>Viguetas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FFE"/>
                    </a:solidFill>
                  </a:tcPr>
                </a:tc>
                <a:tc>
                  <a:txBody>
                    <a:bodyPr/>
                    <a:lstStyle/>
                    <a:p>
                      <a:pPr algn="ctr" fontAlgn="ctr"/>
                      <a:r>
                        <a:rPr lang="es-EC" sz="1100" b="0" i="0" u="none" strike="noStrike">
                          <a:solidFill>
                            <a:srgbClr val="000000"/>
                          </a:solidFill>
                          <a:effectLst/>
                          <a:latin typeface="Calibri" panose="020F0502020204030204" pitchFamily="34" charset="0"/>
                        </a:rPr>
                        <a:t>PGC 100X1.28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FFE"/>
                    </a:solidFill>
                  </a:tcPr>
                </a:tc>
                <a:tc>
                  <a:txBody>
                    <a:bodyPr/>
                    <a:lstStyle/>
                    <a:p>
                      <a:pPr algn="ctr" fontAlgn="ctr"/>
                      <a:r>
                        <a:rPr lang="es-EC" sz="1100" b="0" i="0" u="none" strike="noStrike">
                          <a:solidFill>
                            <a:srgbClr val="000000"/>
                          </a:solidFill>
                          <a:effectLst/>
                          <a:latin typeface="Calibri" panose="020F0502020204030204" pitchFamily="34" charset="0"/>
                        </a:rPr>
                        <a:t>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Calibri" panose="020F0502020204030204" pitchFamily="34" charset="0"/>
                        </a:rPr>
                        <a:t>529.76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345358"/>
                  </a:ext>
                </a:extLst>
              </a:tr>
            </a:tbl>
          </a:graphicData>
        </a:graphic>
      </p:graphicFrame>
      <p:sp>
        <p:nvSpPr>
          <p:cNvPr id="22" name="Rectángulo 21">
            <a:extLst>
              <a:ext uri="{FF2B5EF4-FFF2-40B4-BE49-F238E27FC236}">
                <a16:creationId xmlns:a16="http://schemas.microsoft.com/office/drawing/2014/main" id="{BC59E370-95D0-41E5-8574-51337841F27D}"/>
              </a:ext>
            </a:extLst>
          </p:cNvPr>
          <p:cNvSpPr/>
          <p:nvPr/>
        </p:nvSpPr>
        <p:spPr>
          <a:xfrm>
            <a:off x="926183" y="1259653"/>
            <a:ext cx="7291676" cy="477054"/>
          </a:xfrm>
          <a:prstGeom prst="rect">
            <a:avLst/>
          </a:prstGeom>
        </p:spPr>
        <p:txBody>
          <a:bodyPr wrap="none">
            <a:spAutoFit/>
          </a:bodyPr>
          <a:lstStyle/>
          <a:p>
            <a:pPr algn="ctr"/>
            <a:r>
              <a:rPr lang="es-ES" sz="2500" dirty="0">
                <a:solidFill>
                  <a:srgbClr val="00B050"/>
                </a:solidFill>
              </a:rPr>
              <a:t> SECCIONES OBTENIDAS EN STEEL FRAMING</a:t>
            </a:r>
          </a:p>
        </p:txBody>
      </p:sp>
    </p:spTree>
    <p:extLst>
      <p:ext uri="{BB962C8B-B14F-4D97-AF65-F5344CB8AC3E}">
        <p14:creationId xmlns:p14="http://schemas.microsoft.com/office/powerpoint/2010/main" val="1044813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0" y="37861"/>
            <a:ext cx="9144000" cy="870337"/>
          </a:xfrm>
        </p:spPr>
        <p:txBody>
          <a:bodyPr>
            <a:normAutofit/>
          </a:bodyPr>
          <a:lstStyle/>
          <a:p>
            <a:pPr algn="ctr"/>
            <a:r>
              <a:rPr lang="es-EC" sz="3500" dirty="0"/>
              <a:t>MODELOS DE ANÁLISIS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22" name="Rectángulo 21">
            <a:extLst>
              <a:ext uri="{FF2B5EF4-FFF2-40B4-BE49-F238E27FC236}">
                <a16:creationId xmlns:a16="http://schemas.microsoft.com/office/drawing/2014/main" id="{BC59E370-95D0-41E5-8574-51337841F27D}"/>
              </a:ext>
            </a:extLst>
          </p:cNvPr>
          <p:cNvSpPr/>
          <p:nvPr/>
        </p:nvSpPr>
        <p:spPr>
          <a:xfrm>
            <a:off x="1677668" y="1259653"/>
            <a:ext cx="5788701" cy="477054"/>
          </a:xfrm>
          <a:prstGeom prst="rect">
            <a:avLst/>
          </a:prstGeom>
        </p:spPr>
        <p:txBody>
          <a:bodyPr wrap="none">
            <a:spAutoFit/>
          </a:bodyPr>
          <a:lstStyle/>
          <a:p>
            <a:pPr algn="ctr"/>
            <a:r>
              <a:rPr lang="es-ES" sz="2500" dirty="0">
                <a:solidFill>
                  <a:srgbClr val="00B050"/>
                </a:solidFill>
              </a:rPr>
              <a:t>PRESUPUESTO EN STEEL FRAMING</a:t>
            </a:r>
          </a:p>
        </p:txBody>
      </p:sp>
      <p:pic>
        <p:nvPicPr>
          <p:cNvPr id="10" name="Imagen 9">
            <a:extLst>
              <a:ext uri="{FF2B5EF4-FFF2-40B4-BE49-F238E27FC236}">
                <a16:creationId xmlns:a16="http://schemas.microsoft.com/office/drawing/2014/main" id="{8AEA1D9C-4F3F-47CF-AE5C-49C9694DD54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104113" y="1917253"/>
            <a:ext cx="4935773" cy="3429448"/>
          </a:xfrm>
          <a:prstGeom prst="rect">
            <a:avLst/>
          </a:prstGeom>
          <a:noFill/>
          <a:ln>
            <a:noFill/>
          </a:ln>
        </p:spPr>
      </p:pic>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43C452C1-8332-4D86-A325-01EFC333A483}"/>
                  </a:ext>
                </a:extLst>
              </p:cNvPr>
              <p:cNvSpPr/>
              <p:nvPr/>
            </p:nvSpPr>
            <p:spPr>
              <a:xfrm>
                <a:off x="2439525" y="5542694"/>
                <a:ext cx="4264950" cy="5859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C" sz="1600" i="1">
                              <a:latin typeface="Cambria Math" panose="02040503050406030204" pitchFamily="18" charset="0"/>
                            </a:rPr>
                          </m:ctrlPr>
                        </m:fPr>
                        <m:num>
                          <m:r>
                            <a:rPr lang="es-EC" sz="1600" i="1">
                              <a:latin typeface="Cambria Math" panose="02040503050406030204" pitchFamily="18" charset="0"/>
                            </a:rPr>
                            <m:t>𝑃</m:t>
                          </m:r>
                        </m:num>
                        <m:den>
                          <m:r>
                            <a:rPr lang="es-EC" sz="1600" i="1">
                              <a:latin typeface="Cambria Math" panose="02040503050406030204" pitchFamily="18" charset="0"/>
                            </a:rPr>
                            <m:t>𝑚</m:t>
                          </m:r>
                          <m:r>
                            <a:rPr lang="es-EC" sz="1600" i="0">
                              <a:latin typeface="Cambria Math" panose="02040503050406030204" pitchFamily="18" charset="0"/>
                            </a:rPr>
                            <m:t>2</m:t>
                          </m:r>
                        </m:den>
                      </m:f>
                      <m:r>
                        <a:rPr lang="es-EC" sz="1600" i="0">
                          <a:latin typeface="Cambria Math" panose="02040503050406030204" pitchFamily="18" charset="0"/>
                        </a:rPr>
                        <m:t>=</m:t>
                      </m:r>
                      <m:f>
                        <m:fPr>
                          <m:ctrlPr>
                            <a:rPr lang="es-EC" sz="1600" i="1">
                              <a:latin typeface="Cambria Math" panose="02040503050406030204" pitchFamily="18" charset="0"/>
                            </a:rPr>
                          </m:ctrlPr>
                        </m:fPr>
                        <m:num>
                          <m:r>
                            <a:rPr lang="es-EC" sz="1600" i="0">
                              <a:latin typeface="Cambria Math" panose="02040503050406030204" pitchFamily="18" charset="0"/>
                            </a:rPr>
                            <m:t>88284,51 </m:t>
                          </m:r>
                          <m:r>
                            <a:rPr lang="es-EC" sz="1600" i="1">
                              <a:latin typeface="Cambria Math" panose="02040503050406030204" pitchFamily="18" charset="0"/>
                            </a:rPr>
                            <m:t>𝑈𝑆𝐷</m:t>
                          </m:r>
                        </m:num>
                        <m:den>
                          <m:r>
                            <a:rPr lang="es-EC" sz="1600" i="0">
                              <a:latin typeface="Cambria Math" panose="02040503050406030204" pitchFamily="18" charset="0"/>
                            </a:rPr>
                            <m:t>1272,7  </m:t>
                          </m:r>
                          <m:r>
                            <a:rPr lang="es-EC" sz="1600" i="1">
                              <a:latin typeface="Cambria Math" panose="02040503050406030204" pitchFamily="18" charset="0"/>
                            </a:rPr>
                            <m:t>𝑚</m:t>
                          </m:r>
                          <m:r>
                            <a:rPr lang="es-EC" sz="1600" i="0">
                              <a:latin typeface="Cambria Math" panose="02040503050406030204" pitchFamily="18" charset="0"/>
                            </a:rPr>
                            <m:t>2</m:t>
                          </m:r>
                        </m:den>
                      </m:f>
                      <m:r>
                        <a:rPr lang="es-EC" sz="1600" i="0">
                          <a:latin typeface="Cambria Math" panose="02040503050406030204" pitchFamily="18" charset="0"/>
                        </a:rPr>
                        <m:t>=69,37  </m:t>
                      </m:r>
                      <m:r>
                        <a:rPr lang="es-EC" sz="1600" i="1">
                          <a:latin typeface="Cambria Math" panose="02040503050406030204" pitchFamily="18" charset="0"/>
                        </a:rPr>
                        <m:t>𝑈𝑆</m:t>
                      </m:r>
                      <m:f>
                        <m:fPr>
                          <m:type m:val="lin"/>
                          <m:ctrlPr>
                            <a:rPr lang="es-EC" sz="1600" i="1">
                              <a:latin typeface="Cambria Math" panose="02040503050406030204" pitchFamily="18" charset="0"/>
                            </a:rPr>
                          </m:ctrlPr>
                        </m:fPr>
                        <m:num>
                          <m:r>
                            <a:rPr lang="es-EC" sz="1600" i="1">
                              <a:latin typeface="Cambria Math" panose="02040503050406030204" pitchFamily="18" charset="0"/>
                            </a:rPr>
                            <m:t>𝐷</m:t>
                          </m:r>
                        </m:num>
                        <m:den>
                          <m:r>
                            <a:rPr lang="es-EC" sz="1600" i="1">
                              <a:latin typeface="Cambria Math" panose="02040503050406030204" pitchFamily="18" charset="0"/>
                            </a:rPr>
                            <m:t>𝑚</m:t>
                          </m:r>
                        </m:den>
                      </m:f>
                      <m:r>
                        <a:rPr lang="es-EC" sz="1600" i="0">
                          <a:latin typeface="Cambria Math" panose="02040503050406030204" pitchFamily="18" charset="0"/>
                        </a:rPr>
                        <m:t>2</m:t>
                      </m:r>
                    </m:oMath>
                  </m:oMathPara>
                </a14:m>
                <a:endParaRPr lang="es-EC" sz="1600" dirty="0"/>
              </a:p>
            </p:txBody>
          </p:sp>
        </mc:Choice>
        <mc:Fallback xmlns="">
          <p:sp>
            <p:nvSpPr>
              <p:cNvPr id="3" name="Rectángulo 2">
                <a:extLst>
                  <a:ext uri="{FF2B5EF4-FFF2-40B4-BE49-F238E27FC236}">
                    <a16:creationId xmlns:a16="http://schemas.microsoft.com/office/drawing/2014/main" id="{43C452C1-8332-4D86-A325-01EFC333A483}"/>
                  </a:ext>
                </a:extLst>
              </p:cNvPr>
              <p:cNvSpPr>
                <a:spLocks noRot="1" noChangeAspect="1" noMove="1" noResize="1" noEditPoints="1" noAdjustHandles="1" noChangeArrowheads="1" noChangeShapeType="1" noTextEdit="1"/>
              </p:cNvSpPr>
              <p:nvPr/>
            </p:nvSpPr>
            <p:spPr>
              <a:xfrm>
                <a:off x="2439525" y="5542694"/>
                <a:ext cx="4264950" cy="585994"/>
              </a:xfrm>
              <a:prstGeom prst="rect">
                <a:avLst/>
              </a:prstGeom>
              <a:blipFill>
                <a:blip r:embed="rId7"/>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633365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0" y="37861"/>
            <a:ext cx="9144000" cy="870337"/>
          </a:xfrm>
        </p:spPr>
        <p:txBody>
          <a:bodyPr>
            <a:normAutofit/>
          </a:bodyPr>
          <a:lstStyle/>
          <a:p>
            <a:pPr algn="ctr"/>
            <a:r>
              <a:rPr lang="es-EC" sz="3500" dirty="0"/>
              <a:t>MODELOS DE ANÁLISIS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22" name="Rectángulo 21">
            <a:extLst>
              <a:ext uri="{FF2B5EF4-FFF2-40B4-BE49-F238E27FC236}">
                <a16:creationId xmlns:a16="http://schemas.microsoft.com/office/drawing/2014/main" id="{BC59E370-95D0-41E5-8574-51337841F27D}"/>
              </a:ext>
            </a:extLst>
          </p:cNvPr>
          <p:cNvSpPr/>
          <p:nvPr/>
        </p:nvSpPr>
        <p:spPr>
          <a:xfrm>
            <a:off x="543067" y="1259653"/>
            <a:ext cx="8057912" cy="477054"/>
          </a:xfrm>
          <a:prstGeom prst="rect">
            <a:avLst/>
          </a:prstGeom>
        </p:spPr>
        <p:txBody>
          <a:bodyPr wrap="none">
            <a:spAutoFit/>
          </a:bodyPr>
          <a:lstStyle/>
          <a:p>
            <a:pPr algn="ctr"/>
            <a:r>
              <a:rPr lang="es-ES" sz="2500" dirty="0">
                <a:solidFill>
                  <a:srgbClr val="00B050"/>
                </a:solidFill>
              </a:rPr>
              <a:t>TIEMPOS DE CONSTRUCCIÓN EN STEEL FRAMING</a:t>
            </a:r>
          </a:p>
        </p:txBody>
      </p:sp>
      <p:pic>
        <p:nvPicPr>
          <p:cNvPr id="10" name="Imagen 9">
            <a:extLst>
              <a:ext uri="{FF2B5EF4-FFF2-40B4-BE49-F238E27FC236}">
                <a16:creationId xmlns:a16="http://schemas.microsoft.com/office/drawing/2014/main" id="{D2248B87-3AEF-40B2-91BA-39C04629C30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83568" y="1923283"/>
            <a:ext cx="5376863" cy="3512318"/>
          </a:xfrm>
          <a:prstGeom prst="rect">
            <a:avLst/>
          </a:prstGeom>
          <a:noFill/>
          <a:ln>
            <a:noFill/>
          </a:ln>
        </p:spPr>
      </p:pic>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E9D2C19F-2132-4265-BBDC-DC6EA29D7EFD}"/>
                  </a:ext>
                </a:extLst>
              </p:cNvPr>
              <p:cNvSpPr/>
              <p:nvPr/>
            </p:nvSpPr>
            <p:spPr>
              <a:xfrm>
                <a:off x="2439524" y="5638552"/>
                <a:ext cx="426495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s-EC"/>
                        <m:t>94 </m:t>
                      </m:r>
                      <m:r>
                        <m:rPr>
                          <m:nor/>
                        </m:rPr>
                        <a:rPr lang="es-EC"/>
                        <m:t>d</m:t>
                      </m:r>
                      <m:r>
                        <m:rPr>
                          <m:nor/>
                        </m:rPr>
                        <a:rPr lang="es-EC"/>
                        <m:t>í</m:t>
                      </m:r>
                      <m:r>
                        <m:rPr>
                          <m:nor/>
                        </m:rPr>
                        <a:rPr lang="es-EC"/>
                        <m:t>as</m:t>
                      </m:r>
                      <m:r>
                        <m:rPr>
                          <m:nor/>
                        </m:rPr>
                        <a:rPr lang="es-EC"/>
                        <m:t>, 1 </m:t>
                      </m:r>
                      <m:r>
                        <m:rPr>
                          <m:nor/>
                        </m:rPr>
                        <a:rPr lang="es-EC"/>
                        <m:t>hora</m:t>
                      </m:r>
                      <m:r>
                        <m:rPr>
                          <m:nor/>
                        </m:rPr>
                        <a:rPr lang="es-EC"/>
                        <m:t> </m:t>
                      </m:r>
                      <m:r>
                        <m:rPr>
                          <m:nor/>
                        </m:rPr>
                        <a:rPr lang="es-EC"/>
                        <m:t>y</m:t>
                      </m:r>
                      <m:r>
                        <m:rPr>
                          <m:nor/>
                        </m:rPr>
                        <a:rPr lang="es-EC"/>
                        <m:t> 30 </m:t>
                      </m:r>
                      <m:r>
                        <m:rPr>
                          <m:nor/>
                        </m:rPr>
                        <a:rPr lang="es-EC"/>
                        <m:t>minutos</m:t>
                      </m:r>
                    </m:oMath>
                  </m:oMathPara>
                </a14:m>
                <a:endParaRPr lang="es-EC" sz="1600" dirty="0"/>
              </a:p>
            </p:txBody>
          </p:sp>
        </mc:Choice>
        <mc:Fallback xmlns="">
          <p:sp>
            <p:nvSpPr>
              <p:cNvPr id="12" name="Rectángulo 11">
                <a:extLst>
                  <a:ext uri="{FF2B5EF4-FFF2-40B4-BE49-F238E27FC236}">
                    <a16:creationId xmlns:a16="http://schemas.microsoft.com/office/drawing/2014/main" id="{E9D2C19F-2132-4265-BBDC-DC6EA29D7EFD}"/>
                  </a:ext>
                </a:extLst>
              </p:cNvPr>
              <p:cNvSpPr>
                <a:spLocks noRot="1" noChangeAspect="1" noMove="1" noResize="1" noEditPoints="1" noAdjustHandles="1" noChangeArrowheads="1" noChangeShapeType="1" noTextEdit="1"/>
              </p:cNvSpPr>
              <p:nvPr/>
            </p:nvSpPr>
            <p:spPr>
              <a:xfrm>
                <a:off x="2439524" y="5638552"/>
                <a:ext cx="4264950" cy="369332"/>
              </a:xfrm>
              <a:prstGeom prst="rect">
                <a:avLst/>
              </a:prstGeom>
              <a:blipFill>
                <a:blip r:embed="rId7"/>
                <a:stretch>
                  <a:fillRect b="-8197"/>
                </a:stretch>
              </a:blipFill>
            </p:spPr>
            <p:txBody>
              <a:bodyPr/>
              <a:lstStyle/>
              <a:p>
                <a:r>
                  <a:rPr lang="es-EC">
                    <a:noFill/>
                  </a:rPr>
                  <a:t> </a:t>
                </a:r>
              </a:p>
            </p:txBody>
          </p:sp>
        </mc:Fallback>
      </mc:AlternateContent>
    </p:spTree>
    <p:extLst>
      <p:ext uri="{BB962C8B-B14F-4D97-AF65-F5344CB8AC3E}">
        <p14:creationId xmlns:p14="http://schemas.microsoft.com/office/powerpoint/2010/main" val="4222940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268" y="37861"/>
            <a:ext cx="9144000" cy="870337"/>
          </a:xfrm>
        </p:spPr>
        <p:txBody>
          <a:bodyPr>
            <a:normAutofit/>
          </a:bodyPr>
          <a:lstStyle/>
          <a:p>
            <a:pPr algn="ctr"/>
            <a:r>
              <a:rPr lang="es-EC" sz="2600" dirty="0"/>
              <a:t>MODELOS DE ANÁLISIS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sp>
        <p:nvSpPr>
          <p:cNvPr id="32" name="Title 8">
            <a:extLst>
              <a:ext uri="{FF2B5EF4-FFF2-40B4-BE49-F238E27FC236}">
                <a16:creationId xmlns:a16="http://schemas.microsoft.com/office/drawing/2014/main" id="{4B33C971-6A1B-4656-8011-0A7A2F0D13BD}"/>
              </a:ext>
            </a:extLst>
          </p:cNvPr>
          <p:cNvSpPr txBox="1">
            <a:spLocks/>
          </p:cNvSpPr>
          <p:nvPr/>
        </p:nvSpPr>
        <p:spPr>
          <a:xfrm>
            <a:off x="0" y="865258"/>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endParaRPr lang="es-EC" sz="2800"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FA9879EB-D580-464C-8983-977507A6BE42}"/>
              </a:ext>
            </a:extLst>
          </p:cNvPr>
          <p:cNvSpPr/>
          <p:nvPr/>
        </p:nvSpPr>
        <p:spPr>
          <a:xfrm>
            <a:off x="2840642" y="1259653"/>
            <a:ext cx="3462743" cy="477054"/>
          </a:xfrm>
          <a:prstGeom prst="rect">
            <a:avLst/>
          </a:prstGeom>
        </p:spPr>
        <p:txBody>
          <a:bodyPr wrap="none">
            <a:spAutoFit/>
          </a:bodyPr>
          <a:lstStyle/>
          <a:p>
            <a:pPr algn="ctr"/>
            <a:r>
              <a:rPr lang="es-ES" sz="2500" dirty="0">
                <a:solidFill>
                  <a:srgbClr val="00B050"/>
                </a:solidFill>
              </a:rPr>
              <a:t>HORMIGÓN ARMADO</a:t>
            </a:r>
          </a:p>
        </p:txBody>
      </p:sp>
      <p:graphicFrame>
        <p:nvGraphicFramePr>
          <p:cNvPr id="4" name="Tabla 5">
            <a:extLst>
              <a:ext uri="{FF2B5EF4-FFF2-40B4-BE49-F238E27FC236}">
                <a16:creationId xmlns:a16="http://schemas.microsoft.com/office/drawing/2014/main" id="{CDE23B7F-2F51-4F73-8A54-97392ED64474}"/>
              </a:ext>
            </a:extLst>
          </p:cNvPr>
          <p:cNvGraphicFramePr>
            <a:graphicFrameLocks noGrp="1"/>
          </p:cNvGraphicFramePr>
          <p:nvPr>
            <p:extLst>
              <p:ext uri="{D42A27DB-BD31-4B8C-83A1-F6EECF244321}">
                <p14:modId xmlns:p14="http://schemas.microsoft.com/office/powerpoint/2010/main" val="2298650824"/>
              </p:ext>
            </p:extLst>
          </p:nvPr>
        </p:nvGraphicFramePr>
        <p:xfrm>
          <a:off x="593034" y="1963005"/>
          <a:ext cx="7957932" cy="3642665"/>
        </p:xfrm>
        <a:graphic>
          <a:graphicData uri="http://schemas.openxmlformats.org/drawingml/2006/table">
            <a:tbl>
              <a:tblPr firstRow="1" bandRow="1">
                <a:tableStyleId>{93296810-A885-4BE3-A3E7-6D5BEEA58F35}</a:tableStyleId>
              </a:tblPr>
              <a:tblGrid>
                <a:gridCol w="2652644">
                  <a:extLst>
                    <a:ext uri="{9D8B030D-6E8A-4147-A177-3AD203B41FA5}">
                      <a16:colId xmlns:a16="http://schemas.microsoft.com/office/drawing/2014/main" val="3591607038"/>
                    </a:ext>
                  </a:extLst>
                </a:gridCol>
                <a:gridCol w="2652644">
                  <a:extLst>
                    <a:ext uri="{9D8B030D-6E8A-4147-A177-3AD203B41FA5}">
                      <a16:colId xmlns:a16="http://schemas.microsoft.com/office/drawing/2014/main" val="38536042"/>
                    </a:ext>
                  </a:extLst>
                </a:gridCol>
                <a:gridCol w="2652644">
                  <a:extLst>
                    <a:ext uri="{9D8B030D-6E8A-4147-A177-3AD203B41FA5}">
                      <a16:colId xmlns:a16="http://schemas.microsoft.com/office/drawing/2014/main" val="2875075101"/>
                    </a:ext>
                  </a:extLst>
                </a:gridCol>
              </a:tblGrid>
              <a:tr h="876074">
                <a:tc gridSpan="3">
                  <a:txBody>
                    <a:bodyPr/>
                    <a:lstStyle/>
                    <a:p>
                      <a:pPr algn="ctr"/>
                      <a:r>
                        <a:rPr lang="es-ES" dirty="0"/>
                        <a:t>HIPÓTESIS DE DISEÑO PARA ADECUACIÓN A HORMIGÓN ARMADO</a:t>
                      </a:r>
                      <a:endParaRPr lang="es-EC" dirty="0"/>
                    </a:p>
                  </a:txBody>
                  <a:tcPr anchor="ctr"/>
                </a:tc>
                <a:tc hMerge="1">
                  <a:txBody>
                    <a:bodyPr/>
                    <a:lstStyle/>
                    <a:p>
                      <a:endParaRPr lang="es-EC"/>
                    </a:p>
                  </a:txBody>
                  <a:tcPr/>
                </a:tc>
                <a:tc hMerge="1">
                  <a:txBody>
                    <a:bodyPr/>
                    <a:lstStyle/>
                    <a:p>
                      <a:endParaRPr lang="es-EC" dirty="0"/>
                    </a:p>
                  </a:txBody>
                  <a:tcPr/>
                </a:tc>
                <a:extLst>
                  <a:ext uri="{0D108BD9-81ED-4DB2-BD59-A6C34878D82A}">
                    <a16:rowId xmlns:a16="http://schemas.microsoft.com/office/drawing/2014/main" val="3803908030"/>
                  </a:ext>
                </a:extLst>
              </a:tr>
              <a:tr h="725756">
                <a:tc>
                  <a:txBody>
                    <a:bodyPr/>
                    <a:lstStyle/>
                    <a:p>
                      <a:pPr algn="ctr"/>
                      <a:r>
                        <a:rPr lang="es-ES" b="1" dirty="0"/>
                        <a:t>1.- Luces de menor dimensión</a:t>
                      </a:r>
                      <a:endParaRPr lang="es-EC" b="1" dirty="0"/>
                    </a:p>
                  </a:txBody>
                  <a:tcPr anchor="ctr"/>
                </a:tc>
                <a:tc>
                  <a:txBody>
                    <a:bodyPr/>
                    <a:lstStyle/>
                    <a:p>
                      <a:pPr algn="ctr"/>
                      <a:r>
                        <a:rPr lang="es-ES" b="1" dirty="0"/>
                        <a:t>2.- Cantidad alta de columnas</a:t>
                      </a:r>
                      <a:endParaRPr lang="es-EC" b="1" dirty="0"/>
                    </a:p>
                  </a:txBody>
                  <a:tcPr anchor="ctr"/>
                </a:tc>
                <a:tc>
                  <a:txBody>
                    <a:bodyPr/>
                    <a:lstStyle/>
                    <a:p>
                      <a:pPr algn="ctr"/>
                      <a:r>
                        <a:rPr lang="es-ES" b="1" dirty="0"/>
                        <a:t>3.- Mayor número de ejes</a:t>
                      </a:r>
                      <a:endParaRPr lang="es-EC" b="1" dirty="0"/>
                    </a:p>
                  </a:txBody>
                  <a:tcPr anchor="ctr"/>
                </a:tc>
                <a:extLst>
                  <a:ext uri="{0D108BD9-81ED-4DB2-BD59-A6C34878D82A}">
                    <a16:rowId xmlns:a16="http://schemas.microsoft.com/office/drawing/2014/main" val="1541192705"/>
                  </a:ext>
                </a:extLst>
              </a:tr>
              <a:tr h="477078">
                <a:tc>
                  <a:txBody>
                    <a:bodyPr/>
                    <a:lstStyle/>
                    <a:p>
                      <a:pPr algn="ctr"/>
                      <a:r>
                        <a:rPr lang="es-ES" sz="1500" dirty="0"/>
                        <a:t>Luz máxima: 4.50 m.</a:t>
                      </a:r>
                      <a:endParaRPr lang="es-EC" sz="1500" dirty="0"/>
                    </a:p>
                  </a:txBody>
                  <a:tcPr anchor="ctr"/>
                </a:tc>
                <a:tc>
                  <a:txBody>
                    <a:bodyPr/>
                    <a:lstStyle/>
                    <a:p>
                      <a:pPr algn="ctr"/>
                      <a:r>
                        <a:rPr lang="es-ES" sz="1500" dirty="0"/>
                        <a:t>Cantidad de columnas: 40</a:t>
                      </a:r>
                      <a:endParaRPr lang="es-EC" sz="1500" dirty="0"/>
                    </a:p>
                  </a:txBody>
                  <a:tcPr anchor="ctr"/>
                </a:tc>
                <a:tc>
                  <a:txBody>
                    <a:bodyPr/>
                    <a:lstStyle/>
                    <a:p>
                      <a:pPr algn="ctr"/>
                      <a:r>
                        <a:rPr lang="es-ES" sz="1500" dirty="0"/>
                        <a:t>Ejes en sentido vertical: 10</a:t>
                      </a:r>
                    </a:p>
                    <a:p>
                      <a:pPr algn="ctr"/>
                      <a:r>
                        <a:rPr lang="es-ES" sz="1500" dirty="0"/>
                        <a:t>Ejes en sentido horizontal: 4</a:t>
                      </a:r>
                      <a:endParaRPr lang="es-EC" sz="1500" dirty="0"/>
                    </a:p>
                  </a:txBody>
                  <a:tcPr anchor="ctr"/>
                </a:tc>
                <a:extLst>
                  <a:ext uri="{0D108BD9-81ED-4DB2-BD59-A6C34878D82A}">
                    <a16:rowId xmlns:a16="http://schemas.microsoft.com/office/drawing/2014/main" val="768823463"/>
                  </a:ext>
                </a:extLst>
              </a:tr>
              <a:tr h="723568">
                <a:tc>
                  <a:txBody>
                    <a:bodyPr/>
                    <a:lstStyle/>
                    <a:p>
                      <a:pPr algn="ctr"/>
                      <a:r>
                        <a:rPr lang="es-ES" sz="1800" b="1" dirty="0"/>
                        <a:t>4.- Diseño optimizado</a:t>
                      </a:r>
                      <a:endParaRPr lang="es-EC" sz="1800" b="1" dirty="0"/>
                    </a:p>
                  </a:txBody>
                  <a:tcPr anchor="ctr"/>
                </a:tc>
                <a:tc>
                  <a:txBody>
                    <a:bodyPr/>
                    <a:lstStyle/>
                    <a:p>
                      <a:pPr algn="ctr"/>
                      <a:r>
                        <a:rPr lang="es-ES" sz="1800" b="1" dirty="0"/>
                        <a:t>5.- Losa alivianada bidireccional</a:t>
                      </a:r>
                      <a:endParaRPr lang="es-EC" sz="1800" b="1" dirty="0"/>
                    </a:p>
                  </a:txBody>
                  <a:tcPr anchor="ctr"/>
                </a:tc>
                <a:tc>
                  <a:txBody>
                    <a:bodyPr/>
                    <a:lstStyle/>
                    <a:p>
                      <a:pPr algn="ctr"/>
                      <a:r>
                        <a:rPr lang="es-ES" sz="1800" b="1" dirty="0"/>
                        <a:t>6.- Paredes de mampostería</a:t>
                      </a:r>
                      <a:endParaRPr lang="es-EC" sz="1800" b="1" dirty="0"/>
                    </a:p>
                  </a:txBody>
                  <a:tcPr anchor="ctr"/>
                </a:tc>
                <a:extLst>
                  <a:ext uri="{0D108BD9-81ED-4DB2-BD59-A6C34878D82A}">
                    <a16:rowId xmlns:a16="http://schemas.microsoft.com/office/drawing/2014/main" val="3943946571"/>
                  </a:ext>
                </a:extLst>
              </a:tr>
              <a:tr h="768627">
                <a:tc>
                  <a:txBody>
                    <a:bodyPr/>
                    <a:lstStyle/>
                    <a:p>
                      <a:pPr algn="ctr"/>
                      <a:r>
                        <a:rPr lang="es-ES" sz="1500" b="0" dirty="0"/>
                        <a:t>Vigas y columnas con secciones optimizadas</a:t>
                      </a:r>
                      <a:endParaRPr lang="es-EC" sz="1500" b="0" dirty="0"/>
                    </a:p>
                  </a:txBody>
                  <a:tcPr anchor="ctr"/>
                </a:tc>
                <a:tc>
                  <a:txBody>
                    <a:bodyPr/>
                    <a:lstStyle/>
                    <a:p>
                      <a:pPr algn="ctr"/>
                      <a:r>
                        <a:rPr lang="es-ES" sz="1500" b="0" dirty="0"/>
                        <a:t>Altura calculada: 20cm</a:t>
                      </a:r>
                      <a:endParaRPr lang="es-EC" sz="1500" b="0" dirty="0"/>
                    </a:p>
                  </a:txBody>
                  <a:tcPr anchor="ctr"/>
                </a:tc>
                <a:tc>
                  <a:txBody>
                    <a:bodyPr/>
                    <a:lstStyle/>
                    <a:p>
                      <a:pPr algn="ctr"/>
                      <a:r>
                        <a:rPr lang="es-ES" sz="1500" b="0" dirty="0"/>
                        <a:t>Paredes de uso tradicional.</a:t>
                      </a:r>
                      <a:endParaRPr lang="es-EC" sz="1500" b="0" dirty="0"/>
                    </a:p>
                  </a:txBody>
                  <a:tcPr anchor="ctr"/>
                </a:tc>
                <a:extLst>
                  <a:ext uri="{0D108BD9-81ED-4DB2-BD59-A6C34878D82A}">
                    <a16:rowId xmlns:a16="http://schemas.microsoft.com/office/drawing/2014/main" val="2558735151"/>
                  </a:ext>
                </a:extLst>
              </a:tr>
            </a:tbl>
          </a:graphicData>
        </a:graphic>
      </p:graphicFrame>
    </p:spTree>
    <p:extLst>
      <p:ext uri="{BB962C8B-B14F-4D97-AF65-F5344CB8AC3E}">
        <p14:creationId xmlns:p14="http://schemas.microsoft.com/office/powerpoint/2010/main" val="593544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268" y="37861"/>
            <a:ext cx="9144000" cy="870337"/>
          </a:xfrm>
        </p:spPr>
        <p:txBody>
          <a:bodyPr>
            <a:normAutofit/>
          </a:bodyPr>
          <a:lstStyle/>
          <a:p>
            <a:pPr algn="ctr"/>
            <a:r>
              <a:rPr lang="es-EC" sz="2600" dirty="0"/>
              <a:t>MODELOS DE ANÁLISIS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sp>
        <p:nvSpPr>
          <p:cNvPr id="32" name="Title 8">
            <a:extLst>
              <a:ext uri="{FF2B5EF4-FFF2-40B4-BE49-F238E27FC236}">
                <a16:creationId xmlns:a16="http://schemas.microsoft.com/office/drawing/2014/main" id="{4B33C971-6A1B-4656-8011-0A7A2F0D13BD}"/>
              </a:ext>
            </a:extLst>
          </p:cNvPr>
          <p:cNvSpPr txBox="1">
            <a:spLocks/>
          </p:cNvSpPr>
          <p:nvPr/>
        </p:nvSpPr>
        <p:spPr>
          <a:xfrm>
            <a:off x="0" y="865258"/>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endParaRPr lang="es-EC" sz="2800"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FA9879EB-D580-464C-8983-977507A6BE42}"/>
              </a:ext>
            </a:extLst>
          </p:cNvPr>
          <p:cNvSpPr/>
          <p:nvPr/>
        </p:nvSpPr>
        <p:spPr>
          <a:xfrm>
            <a:off x="2840642" y="1259653"/>
            <a:ext cx="3462743" cy="477054"/>
          </a:xfrm>
          <a:prstGeom prst="rect">
            <a:avLst/>
          </a:prstGeom>
        </p:spPr>
        <p:txBody>
          <a:bodyPr wrap="none">
            <a:spAutoFit/>
          </a:bodyPr>
          <a:lstStyle/>
          <a:p>
            <a:pPr algn="ctr"/>
            <a:r>
              <a:rPr lang="es-ES" sz="2500" dirty="0">
                <a:solidFill>
                  <a:srgbClr val="00B050"/>
                </a:solidFill>
              </a:rPr>
              <a:t>HORMIGÓN ARMADO</a:t>
            </a:r>
          </a:p>
        </p:txBody>
      </p:sp>
      <p:pic>
        <p:nvPicPr>
          <p:cNvPr id="5" name="Imagen 4">
            <a:extLst>
              <a:ext uri="{FF2B5EF4-FFF2-40B4-BE49-F238E27FC236}">
                <a16:creationId xmlns:a16="http://schemas.microsoft.com/office/drawing/2014/main" id="{96233F12-8460-4FCC-A300-2FB8ADEBF1E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4877" y="1735595"/>
            <a:ext cx="5618508" cy="4486664"/>
          </a:xfrm>
          <a:prstGeom prst="rect">
            <a:avLst/>
          </a:prstGeom>
        </p:spPr>
      </p:pic>
      <p:sp>
        <p:nvSpPr>
          <p:cNvPr id="10" name="Rectángulo 9">
            <a:extLst>
              <a:ext uri="{FF2B5EF4-FFF2-40B4-BE49-F238E27FC236}">
                <a16:creationId xmlns:a16="http://schemas.microsoft.com/office/drawing/2014/main" id="{0FDD1911-7E06-4089-968A-A345966A21FD}"/>
              </a:ext>
            </a:extLst>
          </p:cNvPr>
          <p:cNvSpPr/>
          <p:nvPr/>
        </p:nvSpPr>
        <p:spPr>
          <a:xfrm>
            <a:off x="6459714" y="2010251"/>
            <a:ext cx="2451561" cy="3904069"/>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r>
              <a:rPr lang="es-ES" dirty="0">
                <a:solidFill>
                  <a:srgbClr val="00B050"/>
                </a:solidFill>
              </a:rPr>
              <a:t>RETOS DEL DISEÑO</a:t>
            </a:r>
          </a:p>
          <a:p>
            <a:endParaRPr lang="es-ES" dirty="0">
              <a:solidFill>
                <a:srgbClr val="00B050"/>
              </a:solidFill>
            </a:endParaRPr>
          </a:p>
          <a:p>
            <a:r>
              <a:rPr lang="es-EC" dirty="0"/>
              <a:t>Optimización de secciones de vigas en función de la condición crítica de diseño: deformaciones.</a:t>
            </a:r>
          </a:p>
          <a:p>
            <a:endParaRPr lang="es-EC" dirty="0"/>
          </a:p>
          <a:p>
            <a:r>
              <a:rPr lang="es-EC" dirty="0"/>
              <a:t>Columnas continuas a lo largo de los cuatro pisos.</a:t>
            </a:r>
          </a:p>
          <a:p>
            <a:endParaRPr lang="es-EC" dirty="0"/>
          </a:p>
          <a:p>
            <a:endParaRPr lang="es-EC" dirty="0"/>
          </a:p>
        </p:txBody>
      </p:sp>
    </p:spTree>
    <p:extLst>
      <p:ext uri="{BB962C8B-B14F-4D97-AF65-F5344CB8AC3E}">
        <p14:creationId xmlns:p14="http://schemas.microsoft.com/office/powerpoint/2010/main" val="2224116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268" y="37861"/>
            <a:ext cx="9144000" cy="870337"/>
          </a:xfrm>
        </p:spPr>
        <p:txBody>
          <a:bodyPr>
            <a:normAutofit/>
          </a:bodyPr>
          <a:lstStyle/>
          <a:p>
            <a:pPr algn="ctr"/>
            <a:r>
              <a:rPr lang="es-EC" sz="2600" dirty="0"/>
              <a:t>MODELOS DE ANÁLISIS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sp>
        <p:nvSpPr>
          <p:cNvPr id="32" name="Title 8">
            <a:extLst>
              <a:ext uri="{FF2B5EF4-FFF2-40B4-BE49-F238E27FC236}">
                <a16:creationId xmlns:a16="http://schemas.microsoft.com/office/drawing/2014/main" id="{4B33C971-6A1B-4656-8011-0A7A2F0D13BD}"/>
              </a:ext>
            </a:extLst>
          </p:cNvPr>
          <p:cNvSpPr txBox="1">
            <a:spLocks/>
          </p:cNvSpPr>
          <p:nvPr/>
        </p:nvSpPr>
        <p:spPr>
          <a:xfrm>
            <a:off x="0" y="865258"/>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endParaRPr lang="es-EC" sz="2800"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FA9879EB-D580-464C-8983-977507A6BE42}"/>
              </a:ext>
            </a:extLst>
          </p:cNvPr>
          <p:cNvSpPr/>
          <p:nvPr/>
        </p:nvSpPr>
        <p:spPr>
          <a:xfrm>
            <a:off x="2840642" y="1259653"/>
            <a:ext cx="3462743" cy="477054"/>
          </a:xfrm>
          <a:prstGeom prst="rect">
            <a:avLst/>
          </a:prstGeom>
        </p:spPr>
        <p:txBody>
          <a:bodyPr wrap="none">
            <a:spAutoFit/>
          </a:bodyPr>
          <a:lstStyle/>
          <a:p>
            <a:pPr algn="ctr"/>
            <a:r>
              <a:rPr lang="es-ES" sz="2500" dirty="0">
                <a:solidFill>
                  <a:srgbClr val="00B050"/>
                </a:solidFill>
              </a:rPr>
              <a:t>HORMIGÓN ARMADO</a:t>
            </a:r>
          </a:p>
        </p:txBody>
      </p:sp>
      <p:pic>
        <p:nvPicPr>
          <p:cNvPr id="6" name="Imagen 5">
            <a:extLst>
              <a:ext uri="{FF2B5EF4-FFF2-40B4-BE49-F238E27FC236}">
                <a16:creationId xmlns:a16="http://schemas.microsoft.com/office/drawing/2014/main" id="{720F262E-24C0-417F-A4D8-79FD4EECFE48}"/>
              </a:ext>
            </a:extLst>
          </p:cNvPr>
          <p:cNvPicPr>
            <a:picLocks noChangeAspect="1"/>
          </p:cNvPicPr>
          <p:nvPr/>
        </p:nvPicPr>
        <p:blipFill>
          <a:blip r:embed="rId4"/>
          <a:stretch>
            <a:fillRect/>
          </a:stretch>
        </p:blipFill>
        <p:spPr>
          <a:xfrm>
            <a:off x="757237" y="2254269"/>
            <a:ext cx="7629525" cy="2867025"/>
          </a:xfrm>
          <a:prstGeom prst="rect">
            <a:avLst/>
          </a:prstGeom>
        </p:spPr>
      </p:pic>
    </p:spTree>
    <p:extLst>
      <p:ext uri="{BB962C8B-B14F-4D97-AF65-F5344CB8AC3E}">
        <p14:creationId xmlns:p14="http://schemas.microsoft.com/office/powerpoint/2010/main" val="2663882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268" y="37861"/>
            <a:ext cx="9144000" cy="870337"/>
          </a:xfrm>
        </p:spPr>
        <p:txBody>
          <a:bodyPr>
            <a:normAutofit/>
          </a:bodyPr>
          <a:lstStyle/>
          <a:p>
            <a:pPr algn="ctr"/>
            <a:r>
              <a:rPr lang="es-EC" sz="2600" dirty="0"/>
              <a:t>MODELOS DE ANÁLISIS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sp>
        <p:nvSpPr>
          <p:cNvPr id="32" name="Title 8">
            <a:extLst>
              <a:ext uri="{FF2B5EF4-FFF2-40B4-BE49-F238E27FC236}">
                <a16:creationId xmlns:a16="http://schemas.microsoft.com/office/drawing/2014/main" id="{4B33C971-6A1B-4656-8011-0A7A2F0D13BD}"/>
              </a:ext>
            </a:extLst>
          </p:cNvPr>
          <p:cNvSpPr txBox="1">
            <a:spLocks/>
          </p:cNvSpPr>
          <p:nvPr/>
        </p:nvSpPr>
        <p:spPr>
          <a:xfrm>
            <a:off x="0" y="865258"/>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endParaRPr lang="es-EC" sz="2800"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FA9879EB-D580-464C-8983-977507A6BE42}"/>
              </a:ext>
            </a:extLst>
          </p:cNvPr>
          <p:cNvSpPr/>
          <p:nvPr/>
        </p:nvSpPr>
        <p:spPr>
          <a:xfrm>
            <a:off x="2840642" y="1259653"/>
            <a:ext cx="3462743" cy="477054"/>
          </a:xfrm>
          <a:prstGeom prst="rect">
            <a:avLst/>
          </a:prstGeom>
        </p:spPr>
        <p:txBody>
          <a:bodyPr wrap="none">
            <a:spAutoFit/>
          </a:bodyPr>
          <a:lstStyle/>
          <a:p>
            <a:pPr algn="ctr"/>
            <a:r>
              <a:rPr lang="es-ES" sz="2500" dirty="0">
                <a:solidFill>
                  <a:srgbClr val="00B050"/>
                </a:solidFill>
              </a:rPr>
              <a:t>HORMIGÓN ARMADO</a:t>
            </a:r>
          </a:p>
        </p:txBody>
      </p:sp>
      <p:pic>
        <p:nvPicPr>
          <p:cNvPr id="4" name="Imagen 3">
            <a:extLst>
              <a:ext uri="{FF2B5EF4-FFF2-40B4-BE49-F238E27FC236}">
                <a16:creationId xmlns:a16="http://schemas.microsoft.com/office/drawing/2014/main" id="{80F3773B-FC45-465D-A0BE-37A6A4808BE0}"/>
              </a:ext>
            </a:extLst>
          </p:cNvPr>
          <p:cNvPicPr>
            <a:picLocks noChangeAspect="1"/>
          </p:cNvPicPr>
          <p:nvPr/>
        </p:nvPicPr>
        <p:blipFill>
          <a:blip r:embed="rId4"/>
          <a:stretch>
            <a:fillRect/>
          </a:stretch>
        </p:blipFill>
        <p:spPr>
          <a:xfrm>
            <a:off x="6303385" y="2213594"/>
            <a:ext cx="2551729" cy="2443990"/>
          </a:xfrm>
          <a:prstGeom prst="rect">
            <a:avLst/>
          </a:prstGeom>
        </p:spPr>
      </p:pic>
      <p:pic>
        <p:nvPicPr>
          <p:cNvPr id="5" name="Imagen 4">
            <a:extLst>
              <a:ext uri="{FF2B5EF4-FFF2-40B4-BE49-F238E27FC236}">
                <a16:creationId xmlns:a16="http://schemas.microsoft.com/office/drawing/2014/main" id="{2940EBED-B68B-414E-82B6-118D3BD1325B}"/>
              </a:ext>
            </a:extLst>
          </p:cNvPr>
          <p:cNvPicPr>
            <a:picLocks noChangeAspect="1"/>
          </p:cNvPicPr>
          <p:nvPr/>
        </p:nvPicPr>
        <p:blipFill>
          <a:blip r:embed="rId5"/>
          <a:stretch>
            <a:fillRect/>
          </a:stretch>
        </p:blipFill>
        <p:spPr>
          <a:xfrm>
            <a:off x="246705" y="1924024"/>
            <a:ext cx="5904815" cy="2725827"/>
          </a:xfrm>
          <a:prstGeom prst="rect">
            <a:avLst/>
          </a:prstGeom>
        </p:spPr>
      </p:pic>
      <p:graphicFrame>
        <p:nvGraphicFramePr>
          <p:cNvPr id="6" name="Tabla 5">
            <a:extLst>
              <a:ext uri="{FF2B5EF4-FFF2-40B4-BE49-F238E27FC236}">
                <a16:creationId xmlns:a16="http://schemas.microsoft.com/office/drawing/2014/main" id="{D849955D-F739-4798-A9A0-FF6A53B689CE}"/>
              </a:ext>
            </a:extLst>
          </p:cNvPr>
          <p:cNvGraphicFramePr>
            <a:graphicFrameLocks noGrp="1"/>
          </p:cNvGraphicFramePr>
          <p:nvPr>
            <p:extLst>
              <p:ext uri="{D42A27DB-BD31-4B8C-83A1-F6EECF244321}">
                <p14:modId xmlns:p14="http://schemas.microsoft.com/office/powerpoint/2010/main" val="3088988349"/>
              </p:ext>
            </p:extLst>
          </p:nvPr>
        </p:nvGraphicFramePr>
        <p:xfrm>
          <a:off x="2959100" y="4883836"/>
          <a:ext cx="3225800" cy="1280160"/>
        </p:xfrm>
        <a:graphic>
          <a:graphicData uri="http://schemas.openxmlformats.org/drawingml/2006/table">
            <a:tbl>
              <a:tblPr/>
              <a:tblGrid>
                <a:gridCol w="990600">
                  <a:extLst>
                    <a:ext uri="{9D8B030D-6E8A-4147-A177-3AD203B41FA5}">
                      <a16:colId xmlns:a16="http://schemas.microsoft.com/office/drawing/2014/main" val="3514413552"/>
                    </a:ext>
                  </a:extLst>
                </a:gridCol>
                <a:gridCol w="977900">
                  <a:extLst>
                    <a:ext uri="{9D8B030D-6E8A-4147-A177-3AD203B41FA5}">
                      <a16:colId xmlns:a16="http://schemas.microsoft.com/office/drawing/2014/main" val="3374982644"/>
                    </a:ext>
                  </a:extLst>
                </a:gridCol>
                <a:gridCol w="673100">
                  <a:extLst>
                    <a:ext uri="{9D8B030D-6E8A-4147-A177-3AD203B41FA5}">
                      <a16:colId xmlns:a16="http://schemas.microsoft.com/office/drawing/2014/main" val="1187840105"/>
                    </a:ext>
                  </a:extLst>
                </a:gridCol>
                <a:gridCol w="584200">
                  <a:extLst>
                    <a:ext uri="{9D8B030D-6E8A-4147-A177-3AD203B41FA5}">
                      <a16:colId xmlns:a16="http://schemas.microsoft.com/office/drawing/2014/main" val="1060416367"/>
                    </a:ext>
                  </a:extLst>
                </a:gridCol>
              </a:tblGrid>
              <a:tr h="390525">
                <a:tc>
                  <a:txBody>
                    <a:bodyPr/>
                    <a:lstStyle/>
                    <a:p>
                      <a:pPr algn="ctr" fontAlgn="ctr"/>
                      <a:r>
                        <a:rPr lang="es-EC" sz="1100" b="0" i="0" u="none" strike="noStrike" dirty="0">
                          <a:solidFill>
                            <a:srgbClr val="000000"/>
                          </a:solidFill>
                          <a:effectLst/>
                          <a:latin typeface="Calibri" panose="020F0502020204030204" pitchFamily="34" charset="0"/>
                        </a:rPr>
                        <a:t>Elemento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Calibri" panose="020F0502020204030204" pitchFamily="34" charset="0"/>
                        </a:rPr>
                        <a:t>Sección (cm2)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Cantidad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Longitud total (m)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6935637"/>
                  </a:ext>
                </a:extLst>
              </a:tr>
              <a:tr h="190500">
                <a:tc>
                  <a:txBody>
                    <a:bodyPr/>
                    <a:lstStyle/>
                    <a:p>
                      <a:pPr algn="ctr" fontAlgn="ctr"/>
                      <a:r>
                        <a:rPr lang="es-EC" sz="1100" b="0" i="0" u="none" strike="noStrike">
                          <a:solidFill>
                            <a:srgbClr val="000000"/>
                          </a:solidFill>
                          <a:effectLst/>
                          <a:latin typeface="Calibri" panose="020F0502020204030204" pitchFamily="34" charset="0"/>
                        </a:rPr>
                        <a:t>Columnas exteriores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C 30X30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288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7295037"/>
                  </a:ext>
                </a:extLst>
              </a:tr>
              <a:tr h="190500">
                <a:tc>
                  <a:txBody>
                    <a:bodyPr/>
                    <a:lstStyle/>
                    <a:p>
                      <a:pPr algn="ctr" fontAlgn="ctr"/>
                      <a:r>
                        <a:rPr lang="es-EC" sz="1100" b="0" i="0" u="none" strike="noStrike">
                          <a:solidFill>
                            <a:srgbClr val="000000"/>
                          </a:solidFill>
                          <a:effectLst/>
                          <a:latin typeface="Calibri" panose="020F0502020204030204" pitchFamily="34" charset="0"/>
                        </a:rPr>
                        <a:t>Columnas interiores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C 30X40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192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0502891"/>
                  </a:ext>
                </a:extLst>
              </a:tr>
              <a:tr h="200025">
                <a:tc>
                  <a:txBody>
                    <a:bodyPr/>
                    <a:lstStyle/>
                    <a:p>
                      <a:pPr algn="ctr" fontAlgn="ctr"/>
                      <a:r>
                        <a:rPr lang="es-EC" sz="1100" b="0" i="0" u="none" strike="noStrike">
                          <a:solidFill>
                            <a:srgbClr val="000000"/>
                          </a:solidFill>
                          <a:effectLst/>
                          <a:latin typeface="Calibri" panose="020F0502020204030204" pitchFamily="34" charset="0"/>
                        </a:rPr>
                        <a:t>Losa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pt-BR" sz="1100" b="0" i="0" u="none" strike="noStrike" dirty="0">
                          <a:solidFill>
                            <a:srgbClr val="000000"/>
                          </a:solidFill>
                          <a:effectLst/>
                          <a:latin typeface="Calibri" panose="020F0502020204030204" pitchFamily="34" charset="0"/>
                        </a:rPr>
                        <a:t>Alivianada bidireccional h=20 cm.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709467374"/>
                  </a:ext>
                </a:extLst>
              </a:tr>
            </a:tbl>
          </a:graphicData>
        </a:graphic>
      </p:graphicFrame>
    </p:spTree>
    <p:extLst>
      <p:ext uri="{BB962C8B-B14F-4D97-AF65-F5344CB8AC3E}">
        <p14:creationId xmlns:p14="http://schemas.microsoft.com/office/powerpoint/2010/main" val="868618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E446C723-8B9D-4135-AA21-71129F21C1A8}"/>
              </a:ext>
            </a:extLst>
          </p:cNvPr>
          <p:cNvSpPr/>
          <p:nvPr/>
        </p:nvSpPr>
        <p:spPr>
          <a:xfrm>
            <a:off x="1680026" y="2795542"/>
            <a:ext cx="5783948" cy="172235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r"/>
            <a:r>
              <a:rPr lang="es-ES" dirty="0">
                <a:solidFill>
                  <a:srgbClr val="00B050"/>
                </a:solidFill>
              </a:rPr>
              <a:t>ACERO ESTRUCTURAL</a:t>
            </a:r>
          </a:p>
          <a:p>
            <a:pPr algn="r"/>
            <a:r>
              <a:rPr lang="es-ES" dirty="0">
                <a:solidFill>
                  <a:srgbClr val="00B050"/>
                </a:solidFill>
              </a:rPr>
              <a:t> </a:t>
            </a:r>
            <a:r>
              <a:rPr lang="es-ES" dirty="0"/>
              <a:t>Henry </a:t>
            </a:r>
            <a:r>
              <a:rPr lang="es-ES" dirty="0" err="1"/>
              <a:t>Bessember</a:t>
            </a:r>
            <a:endParaRPr lang="es-ES" dirty="0"/>
          </a:p>
          <a:p>
            <a:pPr algn="r"/>
            <a:r>
              <a:rPr lang="es-ES" dirty="0"/>
              <a:t>Inglaterra</a:t>
            </a:r>
          </a:p>
          <a:p>
            <a:pPr algn="r"/>
            <a:r>
              <a:rPr lang="es-ES" dirty="0"/>
              <a:t>1856</a:t>
            </a:r>
            <a:endParaRPr lang="es-EC" dirty="0"/>
          </a:p>
        </p:txBody>
      </p:sp>
      <p:sp>
        <p:nvSpPr>
          <p:cNvPr id="9" name="Title 8"/>
          <p:cNvSpPr>
            <a:spLocks noGrp="1"/>
          </p:cNvSpPr>
          <p:nvPr>
            <p:ph type="title"/>
          </p:nvPr>
        </p:nvSpPr>
        <p:spPr>
          <a:xfrm>
            <a:off x="-119268" y="37861"/>
            <a:ext cx="9144000" cy="870337"/>
          </a:xfrm>
        </p:spPr>
        <p:txBody>
          <a:bodyPr>
            <a:normAutofit/>
          </a:bodyPr>
          <a:lstStyle/>
          <a:p>
            <a:pPr algn="ctr"/>
            <a:r>
              <a:rPr lang="es-EC" sz="2600" dirty="0"/>
              <a:t>ANTECEDENTES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sp>
        <p:nvSpPr>
          <p:cNvPr id="32" name="Title 8">
            <a:extLst>
              <a:ext uri="{FF2B5EF4-FFF2-40B4-BE49-F238E27FC236}">
                <a16:creationId xmlns:a16="http://schemas.microsoft.com/office/drawing/2014/main" id="{4B33C971-6A1B-4656-8011-0A7A2F0D13BD}"/>
              </a:ext>
            </a:extLst>
          </p:cNvPr>
          <p:cNvSpPr txBox="1">
            <a:spLocks/>
          </p:cNvSpPr>
          <p:nvPr/>
        </p:nvSpPr>
        <p:spPr>
          <a:xfrm>
            <a:off x="0" y="865258"/>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endParaRPr lang="es-EC" sz="2800"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0254B1B9-097B-481A-B175-57AF5CECC5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7457" y="3160215"/>
            <a:ext cx="2841240" cy="1039683"/>
          </a:xfrm>
          <a:prstGeom prst="rect">
            <a:avLst/>
          </a:prstGeom>
        </p:spPr>
      </p:pic>
      <p:pic>
        <p:nvPicPr>
          <p:cNvPr id="3076" name="Picture 4" descr="Resultado de imagen para estructura hormigon">
            <a:extLst>
              <a:ext uri="{FF2B5EF4-FFF2-40B4-BE49-F238E27FC236}">
                <a16:creationId xmlns:a16="http://schemas.microsoft.com/office/drawing/2014/main" id="{3DD3E729-8E65-4766-9DCB-6E167E9D7E0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86725" y="1059558"/>
            <a:ext cx="2239618" cy="1679714"/>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a:extLst>
              <a:ext uri="{FF2B5EF4-FFF2-40B4-BE49-F238E27FC236}">
                <a16:creationId xmlns:a16="http://schemas.microsoft.com/office/drawing/2014/main" id="{248A4FC6-FB96-47C9-BD33-D757CDC6B681}"/>
              </a:ext>
            </a:extLst>
          </p:cNvPr>
          <p:cNvSpPr/>
          <p:nvPr/>
        </p:nvSpPr>
        <p:spPr>
          <a:xfrm>
            <a:off x="1680026" y="4610993"/>
            <a:ext cx="5783948" cy="1741625"/>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r"/>
            <a:r>
              <a:rPr lang="es-ES" dirty="0">
                <a:solidFill>
                  <a:srgbClr val="00B050"/>
                </a:solidFill>
              </a:rPr>
              <a:t>STEEL FRAMING</a:t>
            </a:r>
          </a:p>
          <a:p>
            <a:pPr algn="r"/>
            <a:r>
              <a:rPr lang="es-ES" dirty="0"/>
              <a:t>Feria mundial de Chicago</a:t>
            </a:r>
          </a:p>
          <a:p>
            <a:pPr algn="r"/>
            <a:r>
              <a:rPr lang="es-ES" dirty="0"/>
              <a:t>1933</a:t>
            </a:r>
            <a:endParaRPr lang="es-EC" dirty="0"/>
          </a:p>
        </p:txBody>
      </p:sp>
      <p:sp>
        <p:nvSpPr>
          <p:cNvPr id="18" name="Rectángulo 17">
            <a:extLst>
              <a:ext uri="{FF2B5EF4-FFF2-40B4-BE49-F238E27FC236}">
                <a16:creationId xmlns:a16="http://schemas.microsoft.com/office/drawing/2014/main" id="{5113EA0C-14D8-4537-B13A-D66D5877285B}"/>
              </a:ext>
            </a:extLst>
          </p:cNvPr>
          <p:cNvSpPr/>
          <p:nvPr/>
        </p:nvSpPr>
        <p:spPr>
          <a:xfrm>
            <a:off x="1692654" y="1012956"/>
            <a:ext cx="5783948" cy="1689493"/>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r"/>
            <a:r>
              <a:rPr lang="es-ES" dirty="0">
                <a:solidFill>
                  <a:srgbClr val="00B050"/>
                </a:solidFill>
              </a:rPr>
              <a:t>HORMIGÓN ARMADO</a:t>
            </a:r>
          </a:p>
          <a:p>
            <a:pPr algn="r"/>
            <a:r>
              <a:rPr lang="es-ES" dirty="0">
                <a:solidFill>
                  <a:srgbClr val="00B050"/>
                </a:solidFill>
              </a:rPr>
              <a:t> </a:t>
            </a:r>
            <a:r>
              <a:rPr lang="es-ES" dirty="0"/>
              <a:t>Joseph-Louis </a:t>
            </a:r>
            <a:r>
              <a:rPr lang="es-ES" dirty="0" err="1"/>
              <a:t>Lambot</a:t>
            </a:r>
            <a:endParaRPr lang="es-ES" dirty="0"/>
          </a:p>
          <a:p>
            <a:pPr algn="r"/>
            <a:r>
              <a:rPr lang="es-ES" dirty="0"/>
              <a:t>Francia</a:t>
            </a:r>
          </a:p>
          <a:p>
            <a:pPr algn="r"/>
            <a:r>
              <a:rPr lang="es-ES" dirty="0"/>
              <a:t>1848</a:t>
            </a:r>
            <a:endParaRPr lang="es-EC" dirty="0"/>
          </a:p>
        </p:txBody>
      </p:sp>
      <p:pic>
        <p:nvPicPr>
          <p:cNvPr id="3078" name="Picture 6" descr="Resultado de imagen para steel framing">
            <a:extLst>
              <a:ext uri="{FF2B5EF4-FFF2-40B4-BE49-F238E27FC236}">
                <a16:creationId xmlns:a16="http://schemas.microsoft.com/office/drawing/2014/main" id="{E28ED759-73C1-494A-933C-D02A5CF864EC}"/>
              </a:ext>
            </a:extLst>
          </p:cNvPr>
          <p:cNvPicPr>
            <a:picLocks noChangeAspect="1" noChangeArrowheads="1"/>
          </p:cNvPicPr>
          <p:nvPr/>
        </p:nvPicPr>
        <p:blipFill rotWithShape="1">
          <a:blip r:embed="rId6" cstate="print">
            <a:clrChange>
              <a:clrFrom>
                <a:srgbClr val="E3E3E3"/>
              </a:clrFrom>
              <a:clrTo>
                <a:srgbClr val="E3E3E3">
                  <a:alpha val="0"/>
                </a:srgbClr>
              </a:clrTo>
            </a:clrChange>
            <a:extLst>
              <a:ext uri="{28A0092B-C50C-407E-A947-70E740481C1C}">
                <a14:useLocalDpi xmlns:a14="http://schemas.microsoft.com/office/drawing/2010/main" val="0"/>
              </a:ext>
            </a:extLst>
          </a:blip>
          <a:srcRect l="34203"/>
          <a:stretch/>
        </p:blipFill>
        <p:spPr bwMode="auto">
          <a:xfrm>
            <a:off x="1974002" y="4642443"/>
            <a:ext cx="1951641" cy="159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14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37861"/>
            <a:ext cx="9144000" cy="870337"/>
          </a:xfrm>
        </p:spPr>
        <p:txBody>
          <a:bodyPr>
            <a:normAutofit/>
          </a:bodyPr>
          <a:lstStyle/>
          <a:p>
            <a:pPr algn="ctr"/>
            <a:r>
              <a:rPr lang="es-EC" sz="3500" dirty="0"/>
              <a:t>MODELOS DE ANÁLISIS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22" name="Rectángulo 21">
            <a:extLst>
              <a:ext uri="{FF2B5EF4-FFF2-40B4-BE49-F238E27FC236}">
                <a16:creationId xmlns:a16="http://schemas.microsoft.com/office/drawing/2014/main" id="{BC59E370-95D0-41E5-8574-51337841F27D}"/>
              </a:ext>
            </a:extLst>
          </p:cNvPr>
          <p:cNvSpPr/>
          <p:nvPr/>
        </p:nvSpPr>
        <p:spPr>
          <a:xfrm>
            <a:off x="1323087" y="1259653"/>
            <a:ext cx="6497869" cy="477054"/>
          </a:xfrm>
          <a:prstGeom prst="rect">
            <a:avLst/>
          </a:prstGeom>
        </p:spPr>
        <p:txBody>
          <a:bodyPr wrap="none">
            <a:spAutoFit/>
          </a:bodyPr>
          <a:lstStyle/>
          <a:p>
            <a:pPr algn="ctr"/>
            <a:r>
              <a:rPr lang="es-ES" sz="2500" dirty="0">
                <a:solidFill>
                  <a:srgbClr val="00B050"/>
                </a:solidFill>
              </a:rPr>
              <a:t>PRESUPUESTO EN HORMIGÓN ARMADO</a:t>
            </a:r>
          </a:p>
        </p:txBody>
      </p:sp>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43C452C1-8332-4D86-A325-01EFC333A483}"/>
                  </a:ext>
                </a:extLst>
              </p:cNvPr>
              <p:cNvSpPr/>
              <p:nvPr/>
            </p:nvSpPr>
            <p:spPr>
              <a:xfrm>
                <a:off x="2439525" y="5542694"/>
                <a:ext cx="4264950" cy="5859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C" sz="1600" i="1">
                              <a:latin typeface="Cambria Math" panose="02040503050406030204" pitchFamily="18" charset="0"/>
                            </a:rPr>
                          </m:ctrlPr>
                        </m:fPr>
                        <m:num>
                          <m:r>
                            <a:rPr lang="es-EC" sz="1600" i="1">
                              <a:latin typeface="Cambria Math" panose="02040503050406030204" pitchFamily="18" charset="0"/>
                            </a:rPr>
                            <m:t>𝑃</m:t>
                          </m:r>
                        </m:num>
                        <m:den>
                          <m:r>
                            <a:rPr lang="es-EC" sz="1600" i="1">
                              <a:latin typeface="Cambria Math" panose="02040503050406030204" pitchFamily="18" charset="0"/>
                            </a:rPr>
                            <m:t>𝑚</m:t>
                          </m:r>
                          <m:r>
                            <a:rPr lang="es-EC" sz="1600" i="1">
                              <a:latin typeface="Cambria Math" panose="02040503050406030204" pitchFamily="18" charset="0"/>
                            </a:rPr>
                            <m:t>2</m:t>
                          </m:r>
                        </m:den>
                      </m:f>
                      <m:r>
                        <a:rPr lang="es-EC" sz="1600" i="1">
                          <a:latin typeface="Cambria Math" panose="02040503050406030204" pitchFamily="18" charset="0"/>
                        </a:rPr>
                        <m:t>=</m:t>
                      </m:r>
                      <m:f>
                        <m:fPr>
                          <m:ctrlPr>
                            <a:rPr lang="es-EC" sz="1600" i="1">
                              <a:latin typeface="Cambria Math" panose="02040503050406030204" pitchFamily="18" charset="0"/>
                            </a:rPr>
                          </m:ctrlPr>
                        </m:fPr>
                        <m:num>
                          <m:r>
                            <a:rPr lang="es-EC" sz="1600" i="1">
                              <a:latin typeface="Cambria Math" panose="02040503050406030204" pitchFamily="18" charset="0"/>
                            </a:rPr>
                            <m:t>92935,33 </m:t>
                          </m:r>
                          <m:r>
                            <a:rPr lang="es-EC" sz="1600" i="1">
                              <a:latin typeface="Cambria Math" panose="02040503050406030204" pitchFamily="18" charset="0"/>
                            </a:rPr>
                            <m:t>𝑈𝑆𝐷</m:t>
                          </m:r>
                        </m:num>
                        <m:den>
                          <m:r>
                            <a:rPr lang="es-EC" sz="1600" i="1">
                              <a:latin typeface="Cambria Math" panose="02040503050406030204" pitchFamily="18" charset="0"/>
                            </a:rPr>
                            <m:t>1272,7  </m:t>
                          </m:r>
                          <m:r>
                            <a:rPr lang="es-EC" sz="1600" i="1">
                              <a:latin typeface="Cambria Math" panose="02040503050406030204" pitchFamily="18" charset="0"/>
                            </a:rPr>
                            <m:t>𝑚</m:t>
                          </m:r>
                          <m:r>
                            <a:rPr lang="es-EC" sz="1600" i="1">
                              <a:latin typeface="Cambria Math" panose="02040503050406030204" pitchFamily="18" charset="0"/>
                            </a:rPr>
                            <m:t>2</m:t>
                          </m:r>
                        </m:den>
                      </m:f>
                      <m:r>
                        <a:rPr lang="es-EC" sz="1600" i="1">
                          <a:latin typeface="Cambria Math" panose="02040503050406030204" pitchFamily="18" charset="0"/>
                        </a:rPr>
                        <m:t>=73,02  </m:t>
                      </m:r>
                      <m:r>
                        <a:rPr lang="es-EC" sz="1600" i="1">
                          <a:latin typeface="Cambria Math" panose="02040503050406030204" pitchFamily="18" charset="0"/>
                        </a:rPr>
                        <m:t>𝑈𝑆𝐷</m:t>
                      </m:r>
                      <m:r>
                        <a:rPr lang="es-EC" sz="1600" i="1">
                          <a:latin typeface="Cambria Math" panose="02040503050406030204" pitchFamily="18" charset="0"/>
                        </a:rPr>
                        <m:t>/</m:t>
                      </m:r>
                      <m:r>
                        <a:rPr lang="es-EC" sz="1600" i="1">
                          <a:latin typeface="Cambria Math" panose="02040503050406030204" pitchFamily="18" charset="0"/>
                        </a:rPr>
                        <m:t>𝑚</m:t>
                      </m:r>
                      <m:r>
                        <a:rPr lang="es-EC" sz="1600" i="1">
                          <a:latin typeface="Cambria Math" panose="02040503050406030204" pitchFamily="18" charset="0"/>
                        </a:rPr>
                        <m:t>2</m:t>
                      </m:r>
                    </m:oMath>
                  </m:oMathPara>
                </a14:m>
                <a:endParaRPr lang="es-EC" sz="1600" dirty="0"/>
              </a:p>
            </p:txBody>
          </p:sp>
        </mc:Choice>
        <mc:Fallback xmlns="">
          <p:sp>
            <p:nvSpPr>
              <p:cNvPr id="3" name="Rectángulo 2">
                <a:extLst>
                  <a:ext uri="{FF2B5EF4-FFF2-40B4-BE49-F238E27FC236}">
                    <a16:creationId xmlns:a16="http://schemas.microsoft.com/office/drawing/2014/main" id="{43C452C1-8332-4D86-A325-01EFC333A483}"/>
                  </a:ext>
                </a:extLst>
              </p:cNvPr>
              <p:cNvSpPr>
                <a:spLocks noRot="1" noChangeAspect="1" noMove="1" noResize="1" noEditPoints="1" noAdjustHandles="1" noChangeArrowheads="1" noChangeShapeType="1" noTextEdit="1"/>
              </p:cNvSpPr>
              <p:nvPr/>
            </p:nvSpPr>
            <p:spPr>
              <a:xfrm>
                <a:off x="2439525" y="5542694"/>
                <a:ext cx="4264950" cy="585994"/>
              </a:xfrm>
              <a:prstGeom prst="rect">
                <a:avLst/>
              </a:prstGeom>
              <a:blipFill>
                <a:blip r:embed="rId6"/>
                <a:stretch>
                  <a:fillRect/>
                </a:stretch>
              </a:blipFill>
            </p:spPr>
            <p:txBody>
              <a:bodyPr/>
              <a:lstStyle/>
              <a:p>
                <a:r>
                  <a:rPr lang="es-EC">
                    <a:noFill/>
                  </a:rPr>
                  <a:t> </a:t>
                </a:r>
              </a:p>
            </p:txBody>
          </p:sp>
        </mc:Fallback>
      </mc:AlternateContent>
      <p:pic>
        <p:nvPicPr>
          <p:cNvPr id="12" name="Imagen 11">
            <a:extLst>
              <a:ext uri="{FF2B5EF4-FFF2-40B4-BE49-F238E27FC236}">
                <a16:creationId xmlns:a16="http://schemas.microsoft.com/office/drawing/2014/main" id="{57643F21-078A-47AD-81F4-8D43E3E1E54A}"/>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717833" y="1778120"/>
            <a:ext cx="5708333" cy="3595388"/>
          </a:xfrm>
          <a:prstGeom prst="rect">
            <a:avLst/>
          </a:prstGeom>
          <a:noFill/>
          <a:ln>
            <a:noFill/>
          </a:ln>
        </p:spPr>
      </p:pic>
    </p:spTree>
    <p:extLst>
      <p:ext uri="{BB962C8B-B14F-4D97-AF65-F5344CB8AC3E}">
        <p14:creationId xmlns:p14="http://schemas.microsoft.com/office/powerpoint/2010/main" val="3628427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37861"/>
            <a:ext cx="9144000" cy="870337"/>
          </a:xfrm>
        </p:spPr>
        <p:txBody>
          <a:bodyPr>
            <a:normAutofit/>
          </a:bodyPr>
          <a:lstStyle/>
          <a:p>
            <a:pPr algn="ctr"/>
            <a:r>
              <a:rPr lang="es-EC" sz="3500" dirty="0"/>
              <a:t>MODELOS DE ANÁLISIS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22" name="Rectángulo 21">
            <a:extLst>
              <a:ext uri="{FF2B5EF4-FFF2-40B4-BE49-F238E27FC236}">
                <a16:creationId xmlns:a16="http://schemas.microsoft.com/office/drawing/2014/main" id="{BC59E370-95D0-41E5-8574-51337841F27D}"/>
              </a:ext>
            </a:extLst>
          </p:cNvPr>
          <p:cNvSpPr/>
          <p:nvPr/>
        </p:nvSpPr>
        <p:spPr>
          <a:xfrm>
            <a:off x="188485" y="1259653"/>
            <a:ext cx="8767080" cy="477054"/>
          </a:xfrm>
          <a:prstGeom prst="rect">
            <a:avLst/>
          </a:prstGeom>
        </p:spPr>
        <p:txBody>
          <a:bodyPr wrap="none">
            <a:spAutoFit/>
          </a:bodyPr>
          <a:lstStyle/>
          <a:p>
            <a:pPr algn="ctr"/>
            <a:r>
              <a:rPr lang="es-ES" sz="2500" dirty="0">
                <a:solidFill>
                  <a:srgbClr val="00B050"/>
                </a:solidFill>
              </a:rPr>
              <a:t>TIEMPOS DE CONSTRUCCIÓN EN HORMIGÓN ARMADO</a:t>
            </a:r>
          </a:p>
        </p:txBody>
      </p:sp>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E9D2C19F-2132-4265-BBDC-DC6EA29D7EFD}"/>
                  </a:ext>
                </a:extLst>
              </p:cNvPr>
              <p:cNvSpPr/>
              <p:nvPr/>
            </p:nvSpPr>
            <p:spPr>
              <a:xfrm>
                <a:off x="2439524" y="5638552"/>
                <a:ext cx="426495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s-EC"/>
                        <m:t>145 </m:t>
                      </m:r>
                      <m:r>
                        <m:rPr>
                          <m:nor/>
                        </m:rPr>
                        <a:rPr lang="es-EC"/>
                        <m:t>d</m:t>
                      </m:r>
                      <m:r>
                        <m:rPr>
                          <m:nor/>
                        </m:rPr>
                        <a:rPr lang="es-EC"/>
                        <m:t>í</m:t>
                      </m:r>
                      <m:r>
                        <m:rPr>
                          <m:nor/>
                        </m:rPr>
                        <a:rPr lang="es-EC"/>
                        <m:t>as</m:t>
                      </m:r>
                      <m:r>
                        <m:rPr>
                          <m:nor/>
                        </m:rPr>
                        <a:rPr lang="es-EC"/>
                        <m:t> </m:t>
                      </m:r>
                      <m:r>
                        <m:rPr>
                          <m:nor/>
                        </m:rPr>
                        <a:rPr lang="es-EC"/>
                        <m:t>con</m:t>
                      </m:r>
                      <m:r>
                        <m:rPr>
                          <m:nor/>
                        </m:rPr>
                        <a:rPr lang="es-EC"/>
                        <m:t> 3 </m:t>
                      </m:r>
                      <m:r>
                        <m:rPr>
                          <m:nor/>
                        </m:rPr>
                        <a:rPr lang="es-EC"/>
                        <m:t>horas</m:t>
                      </m:r>
                    </m:oMath>
                  </m:oMathPara>
                </a14:m>
                <a:endParaRPr lang="es-EC" sz="1600" dirty="0"/>
              </a:p>
            </p:txBody>
          </p:sp>
        </mc:Choice>
        <mc:Fallback xmlns="">
          <p:sp>
            <p:nvSpPr>
              <p:cNvPr id="12" name="Rectángulo 11">
                <a:extLst>
                  <a:ext uri="{FF2B5EF4-FFF2-40B4-BE49-F238E27FC236}">
                    <a16:creationId xmlns:a16="http://schemas.microsoft.com/office/drawing/2014/main" id="{E9D2C19F-2132-4265-BBDC-DC6EA29D7EFD}"/>
                  </a:ext>
                </a:extLst>
              </p:cNvPr>
              <p:cNvSpPr>
                <a:spLocks noRot="1" noChangeAspect="1" noMove="1" noResize="1" noEditPoints="1" noAdjustHandles="1" noChangeArrowheads="1" noChangeShapeType="1" noTextEdit="1"/>
              </p:cNvSpPr>
              <p:nvPr/>
            </p:nvSpPr>
            <p:spPr>
              <a:xfrm>
                <a:off x="2439524" y="5638552"/>
                <a:ext cx="4264950" cy="369332"/>
              </a:xfrm>
              <a:prstGeom prst="rect">
                <a:avLst/>
              </a:prstGeom>
              <a:blipFill>
                <a:blip r:embed="rId6"/>
                <a:stretch>
                  <a:fillRect/>
                </a:stretch>
              </a:blipFill>
            </p:spPr>
            <p:txBody>
              <a:bodyPr/>
              <a:lstStyle/>
              <a:p>
                <a:r>
                  <a:rPr lang="es-EC">
                    <a:noFill/>
                  </a:rPr>
                  <a:t> </a:t>
                </a:r>
              </a:p>
            </p:txBody>
          </p:sp>
        </mc:Fallback>
      </mc:AlternateContent>
      <p:pic>
        <p:nvPicPr>
          <p:cNvPr id="13" name="Imagen 12">
            <a:extLst>
              <a:ext uri="{FF2B5EF4-FFF2-40B4-BE49-F238E27FC236}">
                <a16:creationId xmlns:a16="http://schemas.microsoft.com/office/drawing/2014/main" id="{2EAAC8F6-DA9B-4DF2-B23C-D8EE04A59359}"/>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834196" y="1831887"/>
            <a:ext cx="5475605" cy="3536315"/>
          </a:xfrm>
          <a:prstGeom prst="rect">
            <a:avLst/>
          </a:prstGeom>
          <a:noFill/>
          <a:ln>
            <a:noFill/>
          </a:ln>
        </p:spPr>
      </p:pic>
    </p:spTree>
    <p:extLst>
      <p:ext uri="{BB962C8B-B14F-4D97-AF65-F5344CB8AC3E}">
        <p14:creationId xmlns:p14="http://schemas.microsoft.com/office/powerpoint/2010/main" val="3562032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268" y="37861"/>
            <a:ext cx="9144000" cy="870337"/>
          </a:xfrm>
        </p:spPr>
        <p:txBody>
          <a:bodyPr>
            <a:normAutofit/>
          </a:bodyPr>
          <a:lstStyle/>
          <a:p>
            <a:pPr algn="ctr"/>
            <a:r>
              <a:rPr lang="es-EC" sz="2600" dirty="0"/>
              <a:t>MODELOS DE ANÁLISIS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sp>
        <p:nvSpPr>
          <p:cNvPr id="32" name="Title 8">
            <a:extLst>
              <a:ext uri="{FF2B5EF4-FFF2-40B4-BE49-F238E27FC236}">
                <a16:creationId xmlns:a16="http://schemas.microsoft.com/office/drawing/2014/main" id="{4B33C971-6A1B-4656-8011-0A7A2F0D13BD}"/>
              </a:ext>
            </a:extLst>
          </p:cNvPr>
          <p:cNvSpPr txBox="1">
            <a:spLocks/>
          </p:cNvSpPr>
          <p:nvPr/>
        </p:nvSpPr>
        <p:spPr>
          <a:xfrm>
            <a:off x="0" y="865258"/>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endParaRPr lang="es-EC" sz="2800"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FA9879EB-D580-464C-8983-977507A6BE42}"/>
              </a:ext>
            </a:extLst>
          </p:cNvPr>
          <p:cNvSpPr/>
          <p:nvPr/>
        </p:nvSpPr>
        <p:spPr>
          <a:xfrm>
            <a:off x="2840642" y="1259653"/>
            <a:ext cx="3462743" cy="477054"/>
          </a:xfrm>
          <a:prstGeom prst="rect">
            <a:avLst/>
          </a:prstGeom>
        </p:spPr>
        <p:txBody>
          <a:bodyPr wrap="none">
            <a:spAutoFit/>
          </a:bodyPr>
          <a:lstStyle/>
          <a:p>
            <a:pPr algn="ctr"/>
            <a:r>
              <a:rPr lang="es-ES" sz="2500" dirty="0">
                <a:solidFill>
                  <a:srgbClr val="00B050"/>
                </a:solidFill>
              </a:rPr>
              <a:t>HORMIGÓN ARMADO</a:t>
            </a:r>
          </a:p>
        </p:txBody>
      </p:sp>
      <p:pic>
        <p:nvPicPr>
          <p:cNvPr id="6" name="Imagen 5">
            <a:extLst>
              <a:ext uri="{FF2B5EF4-FFF2-40B4-BE49-F238E27FC236}">
                <a16:creationId xmlns:a16="http://schemas.microsoft.com/office/drawing/2014/main" id="{C5C0DFD9-F6CB-4CCD-ADF9-00D6C55BA128}"/>
              </a:ext>
            </a:extLst>
          </p:cNvPr>
          <p:cNvPicPr>
            <a:picLocks noChangeAspect="1"/>
          </p:cNvPicPr>
          <p:nvPr/>
        </p:nvPicPr>
        <p:blipFill>
          <a:blip r:embed="rId4"/>
          <a:stretch>
            <a:fillRect/>
          </a:stretch>
        </p:blipFill>
        <p:spPr>
          <a:xfrm>
            <a:off x="132522" y="3975162"/>
            <a:ext cx="5637294" cy="2147540"/>
          </a:xfrm>
          <a:prstGeom prst="rect">
            <a:avLst/>
          </a:prstGeom>
        </p:spPr>
      </p:pic>
      <p:pic>
        <p:nvPicPr>
          <p:cNvPr id="7" name="Imagen 6">
            <a:extLst>
              <a:ext uri="{FF2B5EF4-FFF2-40B4-BE49-F238E27FC236}">
                <a16:creationId xmlns:a16="http://schemas.microsoft.com/office/drawing/2014/main" id="{612C70B9-F1AC-44B2-A8C4-C72BAF0FF27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82111" y="1904443"/>
            <a:ext cx="5587705" cy="2065403"/>
          </a:xfrm>
          <a:prstGeom prst="rect">
            <a:avLst/>
          </a:prstGeom>
        </p:spPr>
      </p:pic>
      <p:graphicFrame>
        <p:nvGraphicFramePr>
          <p:cNvPr id="8" name="Tabla 7">
            <a:extLst>
              <a:ext uri="{FF2B5EF4-FFF2-40B4-BE49-F238E27FC236}">
                <a16:creationId xmlns:a16="http://schemas.microsoft.com/office/drawing/2014/main" id="{1FC96915-4524-4D7B-B79B-FC8D054CA85E}"/>
              </a:ext>
            </a:extLst>
          </p:cNvPr>
          <p:cNvGraphicFramePr>
            <a:graphicFrameLocks noGrp="1"/>
          </p:cNvGraphicFramePr>
          <p:nvPr>
            <p:extLst>
              <p:ext uri="{D42A27DB-BD31-4B8C-83A1-F6EECF244321}">
                <p14:modId xmlns:p14="http://schemas.microsoft.com/office/powerpoint/2010/main" val="2469909730"/>
              </p:ext>
            </p:extLst>
          </p:nvPr>
        </p:nvGraphicFramePr>
        <p:xfrm>
          <a:off x="5960596" y="2566398"/>
          <a:ext cx="2852737" cy="1924050"/>
        </p:xfrm>
        <a:graphic>
          <a:graphicData uri="http://schemas.openxmlformats.org/drawingml/2006/table">
            <a:tbl>
              <a:tblPr/>
              <a:tblGrid>
                <a:gridCol w="280987">
                  <a:extLst>
                    <a:ext uri="{9D8B030D-6E8A-4147-A177-3AD203B41FA5}">
                      <a16:colId xmlns:a16="http://schemas.microsoft.com/office/drawing/2014/main" val="3351004767"/>
                    </a:ext>
                  </a:extLst>
                </a:gridCol>
                <a:gridCol w="593725">
                  <a:extLst>
                    <a:ext uri="{9D8B030D-6E8A-4147-A177-3AD203B41FA5}">
                      <a16:colId xmlns:a16="http://schemas.microsoft.com/office/drawing/2014/main" val="2808807602"/>
                    </a:ext>
                  </a:extLst>
                </a:gridCol>
                <a:gridCol w="838200">
                  <a:extLst>
                    <a:ext uri="{9D8B030D-6E8A-4147-A177-3AD203B41FA5}">
                      <a16:colId xmlns:a16="http://schemas.microsoft.com/office/drawing/2014/main" val="1514188840"/>
                    </a:ext>
                  </a:extLst>
                </a:gridCol>
                <a:gridCol w="555625">
                  <a:extLst>
                    <a:ext uri="{9D8B030D-6E8A-4147-A177-3AD203B41FA5}">
                      <a16:colId xmlns:a16="http://schemas.microsoft.com/office/drawing/2014/main" val="1237826136"/>
                    </a:ext>
                  </a:extLst>
                </a:gridCol>
                <a:gridCol w="584200">
                  <a:extLst>
                    <a:ext uri="{9D8B030D-6E8A-4147-A177-3AD203B41FA5}">
                      <a16:colId xmlns:a16="http://schemas.microsoft.com/office/drawing/2014/main" val="220437199"/>
                    </a:ext>
                  </a:extLst>
                </a:gridCol>
              </a:tblGrid>
              <a:tr h="390525">
                <a:tc>
                  <a:txBody>
                    <a:bodyPr/>
                    <a:lstStyle/>
                    <a:p>
                      <a:pPr algn="ctr" fontAlgn="ctr"/>
                      <a:r>
                        <a:rPr lang="es-EC" sz="1100" b="0" i="0" u="none" strike="noStrike">
                          <a:solidFill>
                            <a:srgbClr val="000000"/>
                          </a:solidFill>
                          <a:effectLst/>
                          <a:latin typeface="Calibri" panose="020F0502020204030204" pitchFamily="34" charset="0"/>
                        </a:rPr>
                        <a:t>Piso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Elemento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Sección (cm2)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Calibri" panose="020F0502020204030204" pitchFamily="34" charset="0"/>
                        </a:rPr>
                        <a:t>Cantidad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Longitud total (m)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6577223"/>
                  </a:ext>
                </a:extLst>
              </a:tr>
              <a:tr h="190500">
                <a:tc rowSpan="2">
                  <a:txBody>
                    <a:bodyPr/>
                    <a:lstStyle/>
                    <a:p>
                      <a:pPr algn="ctr" fontAlgn="ctr"/>
                      <a:r>
                        <a:rPr lang="es-EC" sz="110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EC" sz="1100" b="0" i="0" u="none" strike="noStrike">
                          <a:solidFill>
                            <a:srgbClr val="000000"/>
                          </a:solidFill>
                          <a:effectLst/>
                          <a:latin typeface="Calibri" panose="020F0502020204030204" pitchFamily="34" charset="0"/>
                        </a:rPr>
                        <a:t>Vigas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V 25X30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EC" sz="1100" b="0" i="0" u="none" strike="noStrike">
                          <a:solidFill>
                            <a:srgbClr val="000000"/>
                          </a:solidFill>
                          <a:effectLst/>
                          <a:latin typeface="Calibri" panose="020F050202020403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130,4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2914102"/>
                  </a:ext>
                </a:extLst>
              </a:tr>
              <a:tr h="190500">
                <a:tc vMerge="1">
                  <a:txBody>
                    <a:bodyPr/>
                    <a:lstStyle/>
                    <a:p>
                      <a:endParaRPr lang="es-EC"/>
                    </a:p>
                  </a:txBody>
                  <a:tcPr/>
                </a:tc>
                <a:tc vMerge="1">
                  <a:txBody>
                    <a:bodyPr/>
                    <a:lstStyle/>
                    <a:p>
                      <a:endParaRPr lang="es-EC"/>
                    </a:p>
                  </a:txBody>
                  <a:tcPr/>
                </a:tc>
                <a:tc>
                  <a:txBody>
                    <a:bodyPr/>
                    <a:lstStyle/>
                    <a:p>
                      <a:pPr algn="ctr" fontAlgn="ctr"/>
                      <a:r>
                        <a:rPr lang="es-EC" sz="1100" b="0" i="0" u="none" strike="noStrike">
                          <a:solidFill>
                            <a:srgbClr val="000000"/>
                          </a:solidFill>
                          <a:effectLst/>
                          <a:latin typeface="Calibri" panose="020F0502020204030204" pitchFamily="34" charset="0"/>
                        </a:rPr>
                        <a:t>V 25X35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100" b="0" i="0" u="none" strike="noStrike">
                          <a:solidFill>
                            <a:srgbClr val="000000"/>
                          </a:solidFill>
                          <a:effectLst/>
                          <a:latin typeface="Calibri" panose="020F050202020403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94,6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6162704"/>
                  </a:ext>
                </a:extLst>
              </a:tr>
              <a:tr h="190500">
                <a:tc rowSpan="2">
                  <a:txBody>
                    <a:bodyPr/>
                    <a:lstStyle/>
                    <a:p>
                      <a:pPr algn="ctr" fontAlgn="ctr"/>
                      <a:r>
                        <a:rPr lang="es-EC" sz="1100" b="0"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EC" sz="1100" b="0" i="0" u="none" strike="noStrike">
                          <a:solidFill>
                            <a:srgbClr val="000000"/>
                          </a:solidFill>
                          <a:effectLst/>
                          <a:latin typeface="Calibri" panose="020F0502020204030204" pitchFamily="34" charset="0"/>
                        </a:rPr>
                        <a:t>Vigas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V 25X30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s-EC" sz="1100" b="0" i="0" u="none" strike="noStrike">
                          <a:solidFill>
                            <a:srgbClr val="000000"/>
                          </a:solidFill>
                          <a:effectLst/>
                          <a:latin typeface="Calibri" panose="020F050202020403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130,4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0655318"/>
                  </a:ext>
                </a:extLst>
              </a:tr>
              <a:tr h="190500">
                <a:tc vMerge="1">
                  <a:txBody>
                    <a:bodyPr/>
                    <a:lstStyle/>
                    <a:p>
                      <a:endParaRPr lang="es-EC"/>
                    </a:p>
                  </a:txBody>
                  <a:tcPr/>
                </a:tc>
                <a:tc vMerge="1">
                  <a:txBody>
                    <a:bodyPr/>
                    <a:lstStyle/>
                    <a:p>
                      <a:endParaRPr lang="es-EC"/>
                    </a:p>
                  </a:txBody>
                  <a:tcPr/>
                </a:tc>
                <a:tc>
                  <a:txBody>
                    <a:bodyPr/>
                    <a:lstStyle/>
                    <a:p>
                      <a:pPr algn="ctr" fontAlgn="ctr"/>
                      <a:r>
                        <a:rPr lang="es-EC" sz="1100" b="0" i="0" u="none" strike="noStrike">
                          <a:solidFill>
                            <a:srgbClr val="000000"/>
                          </a:solidFill>
                          <a:effectLst/>
                          <a:latin typeface="Calibri" panose="020F0502020204030204" pitchFamily="34" charset="0"/>
                        </a:rPr>
                        <a:t>V 25X35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100" b="0" i="0" u="none" strike="noStrike">
                          <a:solidFill>
                            <a:srgbClr val="000000"/>
                          </a:solidFill>
                          <a:effectLst/>
                          <a:latin typeface="Calibri" panose="020F050202020403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94,6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9176450"/>
                  </a:ext>
                </a:extLst>
              </a:tr>
              <a:tr h="190500">
                <a:tc rowSpan="2">
                  <a:txBody>
                    <a:bodyPr/>
                    <a:lstStyle/>
                    <a:p>
                      <a:pPr algn="ctr" fontAlgn="ctr"/>
                      <a:r>
                        <a:rPr lang="es-EC" sz="1100" b="0"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EC" sz="1100" b="0" i="0" u="none" strike="noStrike">
                          <a:solidFill>
                            <a:srgbClr val="000000"/>
                          </a:solidFill>
                          <a:effectLst/>
                          <a:latin typeface="Calibri" panose="020F0502020204030204" pitchFamily="34" charset="0"/>
                        </a:rPr>
                        <a:t>Vigas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V 25X25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EC" sz="1100" b="0" i="0" u="none" strike="noStrike">
                          <a:solidFill>
                            <a:srgbClr val="000000"/>
                          </a:solidFill>
                          <a:effectLst/>
                          <a:latin typeface="Calibri" panose="020F050202020403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130,4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429287"/>
                  </a:ext>
                </a:extLst>
              </a:tr>
              <a:tr h="190500">
                <a:tc vMerge="1">
                  <a:txBody>
                    <a:bodyPr/>
                    <a:lstStyle/>
                    <a:p>
                      <a:endParaRPr lang="es-EC"/>
                    </a:p>
                  </a:txBody>
                  <a:tcPr/>
                </a:tc>
                <a:tc vMerge="1">
                  <a:txBody>
                    <a:bodyPr/>
                    <a:lstStyle/>
                    <a:p>
                      <a:endParaRPr lang="es-EC"/>
                    </a:p>
                  </a:txBody>
                  <a:tcPr/>
                </a:tc>
                <a:tc>
                  <a:txBody>
                    <a:bodyPr/>
                    <a:lstStyle/>
                    <a:p>
                      <a:pPr algn="ctr" fontAlgn="ctr"/>
                      <a:r>
                        <a:rPr lang="es-EC" sz="1100" b="0" i="0" u="none" strike="noStrike">
                          <a:solidFill>
                            <a:srgbClr val="000000"/>
                          </a:solidFill>
                          <a:effectLst/>
                          <a:latin typeface="Calibri" panose="020F0502020204030204" pitchFamily="34" charset="0"/>
                        </a:rPr>
                        <a:t>V 25X25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FFE"/>
                    </a:solidFill>
                  </a:tcPr>
                </a:tc>
                <a:tc>
                  <a:txBody>
                    <a:bodyPr/>
                    <a:lstStyle/>
                    <a:p>
                      <a:pPr algn="ctr" fontAlgn="ctr"/>
                      <a:r>
                        <a:rPr lang="es-EC" sz="1100" b="0" i="0" u="none" strike="noStrike" dirty="0">
                          <a:solidFill>
                            <a:srgbClr val="000000"/>
                          </a:solidFill>
                          <a:effectLst/>
                          <a:latin typeface="Calibri" panose="020F050202020403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94,6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0153677"/>
                  </a:ext>
                </a:extLst>
              </a:tr>
              <a:tr h="190500">
                <a:tc rowSpan="2">
                  <a:txBody>
                    <a:bodyPr/>
                    <a:lstStyle/>
                    <a:p>
                      <a:pPr algn="ctr" fontAlgn="ctr"/>
                      <a:r>
                        <a:rPr lang="es-EC" sz="1100" b="0"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s-EC" sz="1100" b="0" i="0" u="none" strike="noStrike">
                          <a:solidFill>
                            <a:srgbClr val="000000"/>
                          </a:solidFill>
                          <a:effectLst/>
                          <a:latin typeface="Calibri" panose="020F0502020204030204" pitchFamily="34" charset="0"/>
                        </a:rPr>
                        <a:t>Vigas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V 25X25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EC" sz="1100" b="0" i="0" u="none" strike="noStrike" dirty="0">
                          <a:solidFill>
                            <a:srgbClr val="000000"/>
                          </a:solidFill>
                          <a:effectLst/>
                          <a:latin typeface="Calibri" panose="020F050202020403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130,4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9756923"/>
                  </a:ext>
                </a:extLst>
              </a:tr>
              <a:tr h="200025">
                <a:tc vMerge="1">
                  <a:txBody>
                    <a:bodyPr/>
                    <a:lstStyle/>
                    <a:p>
                      <a:endParaRPr lang="es-EC"/>
                    </a:p>
                  </a:txBody>
                  <a:tcPr/>
                </a:tc>
                <a:tc vMerge="1">
                  <a:txBody>
                    <a:bodyPr/>
                    <a:lstStyle/>
                    <a:p>
                      <a:endParaRPr lang="es-EC"/>
                    </a:p>
                  </a:txBody>
                  <a:tcPr/>
                </a:tc>
                <a:tc>
                  <a:txBody>
                    <a:bodyPr/>
                    <a:lstStyle/>
                    <a:p>
                      <a:pPr algn="ctr" fontAlgn="ctr"/>
                      <a:r>
                        <a:rPr lang="es-EC" sz="1100" b="0" i="0" u="none" strike="noStrike">
                          <a:solidFill>
                            <a:srgbClr val="000000"/>
                          </a:solidFill>
                          <a:effectLst/>
                          <a:latin typeface="Calibri" panose="020F0502020204030204" pitchFamily="34" charset="0"/>
                        </a:rPr>
                        <a:t>V 25X25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FFE"/>
                    </a:solidFill>
                  </a:tcPr>
                </a:tc>
                <a:tc>
                  <a:txBody>
                    <a:bodyPr/>
                    <a:lstStyle/>
                    <a:p>
                      <a:pPr algn="ctr" fontAlgn="ctr"/>
                      <a:r>
                        <a:rPr lang="es-EC" sz="1100" b="0" i="0" u="none" strike="noStrike">
                          <a:solidFill>
                            <a:srgbClr val="000000"/>
                          </a:solidFill>
                          <a:effectLst/>
                          <a:latin typeface="Calibri" panose="020F050202020403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Calibri" panose="020F0502020204030204" pitchFamily="34" charset="0"/>
                        </a:rPr>
                        <a:t>94,6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095869"/>
                  </a:ext>
                </a:extLst>
              </a:tr>
            </a:tbl>
          </a:graphicData>
        </a:graphic>
      </p:graphicFrame>
      <p:graphicFrame>
        <p:nvGraphicFramePr>
          <p:cNvPr id="10" name="Tabla 9">
            <a:extLst>
              <a:ext uri="{FF2B5EF4-FFF2-40B4-BE49-F238E27FC236}">
                <a16:creationId xmlns:a16="http://schemas.microsoft.com/office/drawing/2014/main" id="{63278BA5-4690-4F82-94D9-9A0721DB2DA8}"/>
              </a:ext>
            </a:extLst>
          </p:cNvPr>
          <p:cNvGraphicFramePr>
            <a:graphicFrameLocks noGrp="1"/>
          </p:cNvGraphicFramePr>
          <p:nvPr>
            <p:extLst>
              <p:ext uri="{D42A27DB-BD31-4B8C-83A1-F6EECF244321}">
                <p14:modId xmlns:p14="http://schemas.microsoft.com/office/powerpoint/2010/main" val="4169363958"/>
              </p:ext>
            </p:extLst>
          </p:nvPr>
        </p:nvGraphicFramePr>
        <p:xfrm>
          <a:off x="6207730" y="4817297"/>
          <a:ext cx="2358470" cy="781050"/>
        </p:xfrm>
        <a:graphic>
          <a:graphicData uri="http://schemas.openxmlformats.org/drawingml/2006/table">
            <a:tbl>
              <a:tblPr/>
              <a:tblGrid>
                <a:gridCol w="1190684">
                  <a:extLst>
                    <a:ext uri="{9D8B030D-6E8A-4147-A177-3AD203B41FA5}">
                      <a16:colId xmlns:a16="http://schemas.microsoft.com/office/drawing/2014/main" val="1169485057"/>
                    </a:ext>
                  </a:extLst>
                </a:gridCol>
                <a:gridCol w="1167786">
                  <a:extLst>
                    <a:ext uri="{9D8B030D-6E8A-4147-A177-3AD203B41FA5}">
                      <a16:colId xmlns:a16="http://schemas.microsoft.com/office/drawing/2014/main" val="280383787"/>
                    </a:ext>
                  </a:extLst>
                </a:gridCol>
              </a:tblGrid>
              <a:tr h="190500">
                <a:tc gridSpan="2">
                  <a:txBody>
                    <a:bodyPr/>
                    <a:lstStyle/>
                    <a:p>
                      <a:pPr algn="ctr" fontAlgn="ctr"/>
                      <a:r>
                        <a:rPr lang="es-EC" sz="1100" b="0" i="0" u="none" strike="noStrike">
                          <a:solidFill>
                            <a:srgbClr val="000000"/>
                          </a:solidFill>
                          <a:effectLst/>
                          <a:latin typeface="Calibri" panose="020F0502020204030204" pitchFamily="34" charset="0"/>
                        </a:rPr>
                        <a:t>Optimización1: Vigass longitudinales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872814081"/>
                  </a:ext>
                </a:extLst>
              </a:tr>
              <a:tr h="200025">
                <a:tc>
                  <a:txBody>
                    <a:bodyPr/>
                    <a:lstStyle/>
                    <a:p>
                      <a:pPr algn="ctr" fontAlgn="ctr"/>
                      <a:r>
                        <a:rPr lang="es-EC"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s-EC" sz="1100" b="0"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172492730"/>
                  </a:ext>
                </a:extLst>
              </a:tr>
              <a:tr h="190500">
                <a:tc gridSpan="2">
                  <a:txBody>
                    <a:bodyPr/>
                    <a:lstStyle/>
                    <a:p>
                      <a:pPr algn="ctr" fontAlgn="ctr"/>
                      <a:r>
                        <a:rPr lang="es-EC" sz="1100" b="0" i="0" u="none" strike="noStrike">
                          <a:solidFill>
                            <a:srgbClr val="000000"/>
                          </a:solidFill>
                          <a:effectLst/>
                          <a:latin typeface="Calibri" panose="020F0502020204030204" pitchFamily="34" charset="0"/>
                        </a:rPr>
                        <a:t>Optimización 2: Vigas transversales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3338904289"/>
                  </a:ext>
                </a:extLst>
              </a:tr>
              <a:tr h="200025">
                <a:tc>
                  <a:txBody>
                    <a:bodyPr/>
                    <a:lstStyle/>
                    <a:p>
                      <a:pPr algn="ctr" fontAlgn="ctr"/>
                      <a:r>
                        <a:rPr lang="es-EC"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FFFE"/>
                    </a:solidFill>
                  </a:tcPr>
                </a:tc>
                <a:tc>
                  <a:txBody>
                    <a:bodyPr/>
                    <a:lstStyle/>
                    <a:p>
                      <a:pPr algn="ctr" fontAlgn="ctr"/>
                      <a:r>
                        <a:rPr lang="es-EC" sz="1100" b="0" i="0" u="none" strike="noStrike" dirty="0">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122341701"/>
                  </a:ext>
                </a:extLst>
              </a:tr>
            </a:tbl>
          </a:graphicData>
        </a:graphic>
      </p:graphicFrame>
    </p:spTree>
    <p:extLst>
      <p:ext uri="{BB962C8B-B14F-4D97-AF65-F5344CB8AC3E}">
        <p14:creationId xmlns:p14="http://schemas.microsoft.com/office/powerpoint/2010/main" val="4120904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268" y="37861"/>
            <a:ext cx="9144000" cy="870337"/>
          </a:xfrm>
        </p:spPr>
        <p:txBody>
          <a:bodyPr>
            <a:normAutofit/>
          </a:bodyPr>
          <a:lstStyle/>
          <a:p>
            <a:pPr algn="ctr"/>
            <a:r>
              <a:rPr lang="es-EC" sz="2600" dirty="0"/>
              <a:t>MODELOS DE ANÁLISIS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sp>
        <p:nvSpPr>
          <p:cNvPr id="32" name="Title 8">
            <a:extLst>
              <a:ext uri="{FF2B5EF4-FFF2-40B4-BE49-F238E27FC236}">
                <a16:creationId xmlns:a16="http://schemas.microsoft.com/office/drawing/2014/main" id="{4B33C971-6A1B-4656-8011-0A7A2F0D13BD}"/>
              </a:ext>
            </a:extLst>
          </p:cNvPr>
          <p:cNvSpPr txBox="1">
            <a:spLocks/>
          </p:cNvSpPr>
          <p:nvPr/>
        </p:nvSpPr>
        <p:spPr>
          <a:xfrm>
            <a:off x="0" y="865258"/>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endParaRPr lang="es-EC" sz="2800"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FA9879EB-D580-464C-8983-977507A6BE42}"/>
              </a:ext>
            </a:extLst>
          </p:cNvPr>
          <p:cNvSpPr/>
          <p:nvPr/>
        </p:nvSpPr>
        <p:spPr>
          <a:xfrm>
            <a:off x="2684320" y="1259653"/>
            <a:ext cx="3775394" cy="477054"/>
          </a:xfrm>
          <a:prstGeom prst="rect">
            <a:avLst/>
          </a:prstGeom>
        </p:spPr>
        <p:txBody>
          <a:bodyPr wrap="none">
            <a:spAutoFit/>
          </a:bodyPr>
          <a:lstStyle/>
          <a:p>
            <a:pPr algn="ctr"/>
            <a:r>
              <a:rPr lang="es-ES" sz="2500" dirty="0">
                <a:solidFill>
                  <a:srgbClr val="00B050"/>
                </a:solidFill>
              </a:rPr>
              <a:t>ACERO ESTRUCTURAL</a:t>
            </a:r>
          </a:p>
        </p:txBody>
      </p:sp>
      <p:graphicFrame>
        <p:nvGraphicFramePr>
          <p:cNvPr id="4" name="Tabla 5">
            <a:extLst>
              <a:ext uri="{FF2B5EF4-FFF2-40B4-BE49-F238E27FC236}">
                <a16:creationId xmlns:a16="http://schemas.microsoft.com/office/drawing/2014/main" id="{CDE23B7F-2F51-4F73-8A54-97392ED64474}"/>
              </a:ext>
            </a:extLst>
          </p:cNvPr>
          <p:cNvGraphicFramePr>
            <a:graphicFrameLocks noGrp="1"/>
          </p:cNvGraphicFramePr>
          <p:nvPr>
            <p:extLst>
              <p:ext uri="{D42A27DB-BD31-4B8C-83A1-F6EECF244321}">
                <p14:modId xmlns:p14="http://schemas.microsoft.com/office/powerpoint/2010/main" val="2434175986"/>
              </p:ext>
            </p:extLst>
          </p:nvPr>
        </p:nvGraphicFramePr>
        <p:xfrm>
          <a:off x="593034" y="2265164"/>
          <a:ext cx="7957932" cy="3373388"/>
        </p:xfrm>
        <a:graphic>
          <a:graphicData uri="http://schemas.openxmlformats.org/drawingml/2006/table">
            <a:tbl>
              <a:tblPr firstRow="1" bandRow="1">
                <a:tableStyleId>{93296810-A885-4BE3-A3E7-6D5BEEA58F35}</a:tableStyleId>
              </a:tblPr>
              <a:tblGrid>
                <a:gridCol w="2652644">
                  <a:extLst>
                    <a:ext uri="{9D8B030D-6E8A-4147-A177-3AD203B41FA5}">
                      <a16:colId xmlns:a16="http://schemas.microsoft.com/office/drawing/2014/main" val="3591607038"/>
                    </a:ext>
                  </a:extLst>
                </a:gridCol>
                <a:gridCol w="2652644">
                  <a:extLst>
                    <a:ext uri="{9D8B030D-6E8A-4147-A177-3AD203B41FA5}">
                      <a16:colId xmlns:a16="http://schemas.microsoft.com/office/drawing/2014/main" val="38536042"/>
                    </a:ext>
                  </a:extLst>
                </a:gridCol>
                <a:gridCol w="2652644">
                  <a:extLst>
                    <a:ext uri="{9D8B030D-6E8A-4147-A177-3AD203B41FA5}">
                      <a16:colId xmlns:a16="http://schemas.microsoft.com/office/drawing/2014/main" val="2875075101"/>
                    </a:ext>
                  </a:extLst>
                </a:gridCol>
              </a:tblGrid>
              <a:tr h="660925">
                <a:tc gridSpan="3">
                  <a:txBody>
                    <a:bodyPr/>
                    <a:lstStyle/>
                    <a:p>
                      <a:pPr algn="ctr"/>
                      <a:r>
                        <a:rPr lang="es-ES" dirty="0"/>
                        <a:t>HIPÓTESIS DE DISEÑO PARA ADECUACIÓN A ACERO ESTRUCTURAL</a:t>
                      </a:r>
                      <a:endParaRPr lang="es-EC" dirty="0"/>
                    </a:p>
                  </a:txBody>
                  <a:tcPr anchor="ctr"/>
                </a:tc>
                <a:tc hMerge="1">
                  <a:txBody>
                    <a:bodyPr/>
                    <a:lstStyle/>
                    <a:p>
                      <a:endParaRPr lang="es-EC"/>
                    </a:p>
                  </a:txBody>
                  <a:tcPr/>
                </a:tc>
                <a:tc hMerge="1">
                  <a:txBody>
                    <a:bodyPr/>
                    <a:lstStyle/>
                    <a:p>
                      <a:endParaRPr lang="es-EC" dirty="0"/>
                    </a:p>
                  </a:txBody>
                  <a:tcPr/>
                </a:tc>
                <a:extLst>
                  <a:ext uri="{0D108BD9-81ED-4DB2-BD59-A6C34878D82A}">
                    <a16:rowId xmlns:a16="http://schemas.microsoft.com/office/drawing/2014/main" val="3803908030"/>
                  </a:ext>
                </a:extLst>
              </a:tr>
              <a:tr h="675861">
                <a:tc>
                  <a:txBody>
                    <a:bodyPr/>
                    <a:lstStyle/>
                    <a:p>
                      <a:pPr algn="ctr"/>
                      <a:r>
                        <a:rPr lang="es-ES" b="1" dirty="0"/>
                        <a:t>1.- Luces de mayor dimensión</a:t>
                      </a:r>
                      <a:endParaRPr lang="es-EC" b="1" dirty="0"/>
                    </a:p>
                  </a:txBody>
                  <a:tcPr anchor="ctr"/>
                </a:tc>
                <a:tc>
                  <a:txBody>
                    <a:bodyPr/>
                    <a:lstStyle/>
                    <a:p>
                      <a:pPr algn="ctr"/>
                      <a:r>
                        <a:rPr lang="es-ES" b="1" dirty="0"/>
                        <a:t>2.- Cantidad baja de columnas</a:t>
                      </a:r>
                      <a:endParaRPr lang="es-EC" b="1" dirty="0"/>
                    </a:p>
                  </a:txBody>
                  <a:tcPr anchor="ctr"/>
                </a:tc>
                <a:tc>
                  <a:txBody>
                    <a:bodyPr/>
                    <a:lstStyle/>
                    <a:p>
                      <a:pPr algn="ctr"/>
                      <a:r>
                        <a:rPr lang="es-ES" b="1" dirty="0"/>
                        <a:t>3.- Menor número de ejes</a:t>
                      </a:r>
                      <a:endParaRPr lang="es-EC" b="1" dirty="0"/>
                    </a:p>
                  </a:txBody>
                  <a:tcPr anchor="ctr"/>
                </a:tc>
                <a:extLst>
                  <a:ext uri="{0D108BD9-81ED-4DB2-BD59-A6C34878D82A}">
                    <a16:rowId xmlns:a16="http://schemas.microsoft.com/office/drawing/2014/main" val="1541192705"/>
                  </a:ext>
                </a:extLst>
              </a:tr>
              <a:tr h="536713">
                <a:tc>
                  <a:txBody>
                    <a:bodyPr/>
                    <a:lstStyle/>
                    <a:p>
                      <a:pPr algn="ctr"/>
                      <a:r>
                        <a:rPr lang="es-ES" sz="1500" dirty="0"/>
                        <a:t>Luces entre: 2.50 y 5.30 m.</a:t>
                      </a:r>
                      <a:endParaRPr lang="es-EC" sz="1500" dirty="0"/>
                    </a:p>
                  </a:txBody>
                  <a:tcPr anchor="ctr"/>
                </a:tc>
                <a:tc>
                  <a:txBody>
                    <a:bodyPr/>
                    <a:lstStyle/>
                    <a:p>
                      <a:pPr algn="ctr"/>
                      <a:r>
                        <a:rPr lang="es-ES" sz="1500" dirty="0"/>
                        <a:t>Cantidad de columnas: 16</a:t>
                      </a:r>
                      <a:endParaRPr lang="es-EC" sz="1500" dirty="0"/>
                    </a:p>
                  </a:txBody>
                  <a:tcPr anchor="ctr"/>
                </a:tc>
                <a:tc>
                  <a:txBody>
                    <a:bodyPr/>
                    <a:lstStyle/>
                    <a:p>
                      <a:pPr algn="ctr"/>
                      <a:r>
                        <a:rPr lang="es-ES" sz="1500" dirty="0"/>
                        <a:t>Ejes en sentido vertical: 8</a:t>
                      </a:r>
                    </a:p>
                    <a:p>
                      <a:pPr algn="ctr"/>
                      <a:r>
                        <a:rPr lang="es-ES" sz="1500" dirty="0"/>
                        <a:t>Ejes en sentido horizontal: 2</a:t>
                      </a:r>
                      <a:endParaRPr lang="es-EC" sz="1500" dirty="0"/>
                    </a:p>
                  </a:txBody>
                  <a:tcPr anchor="ctr"/>
                </a:tc>
                <a:extLst>
                  <a:ext uri="{0D108BD9-81ED-4DB2-BD59-A6C34878D82A}">
                    <a16:rowId xmlns:a16="http://schemas.microsoft.com/office/drawing/2014/main" val="768823463"/>
                  </a:ext>
                </a:extLst>
              </a:tr>
              <a:tr h="803082">
                <a:tc>
                  <a:txBody>
                    <a:bodyPr/>
                    <a:lstStyle/>
                    <a:p>
                      <a:pPr algn="ctr"/>
                      <a:r>
                        <a:rPr lang="es-ES" sz="1800" b="1" dirty="0"/>
                        <a:t>4.- Diseño optimizado con volados</a:t>
                      </a:r>
                      <a:endParaRPr lang="es-EC" sz="1800" b="1" dirty="0"/>
                    </a:p>
                  </a:txBody>
                  <a:tcPr anchor="ctr"/>
                </a:tc>
                <a:tc>
                  <a:txBody>
                    <a:bodyPr/>
                    <a:lstStyle/>
                    <a:p>
                      <a:pPr algn="ctr"/>
                      <a:r>
                        <a:rPr lang="es-ES" sz="1800" b="1" dirty="0"/>
                        <a:t>5.- Losa tipo deck con viguetas metálicas</a:t>
                      </a:r>
                      <a:endParaRPr lang="es-EC" sz="1800" b="1" dirty="0"/>
                    </a:p>
                  </a:txBody>
                  <a:tcPr anchor="ctr"/>
                </a:tc>
                <a:tc>
                  <a:txBody>
                    <a:bodyPr/>
                    <a:lstStyle/>
                    <a:p>
                      <a:pPr algn="ctr"/>
                      <a:r>
                        <a:rPr lang="es-ES" sz="1800" b="1" dirty="0"/>
                        <a:t>6.- Paredes de mampostería</a:t>
                      </a:r>
                      <a:endParaRPr lang="es-EC" sz="1800" b="1" dirty="0"/>
                    </a:p>
                  </a:txBody>
                  <a:tcPr anchor="ctr"/>
                </a:tc>
                <a:extLst>
                  <a:ext uri="{0D108BD9-81ED-4DB2-BD59-A6C34878D82A}">
                    <a16:rowId xmlns:a16="http://schemas.microsoft.com/office/drawing/2014/main" val="3943946571"/>
                  </a:ext>
                </a:extLst>
              </a:tr>
              <a:tr h="684880">
                <a:tc>
                  <a:txBody>
                    <a:bodyPr/>
                    <a:lstStyle/>
                    <a:p>
                      <a:pPr algn="ctr"/>
                      <a:r>
                        <a:rPr lang="es-ES" sz="1500" dirty="0"/>
                        <a:t>Volado de 2.50 m.</a:t>
                      </a:r>
                      <a:endParaRPr lang="es-EC" sz="1500" dirty="0"/>
                    </a:p>
                  </a:txBody>
                  <a:tcPr anchor="ctr"/>
                </a:tc>
                <a:tc>
                  <a:txBody>
                    <a:bodyPr/>
                    <a:lstStyle/>
                    <a:p>
                      <a:pPr algn="ctr"/>
                      <a:r>
                        <a:rPr lang="es-ES" sz="1500" dirty="0"/>
                        <a:t>Deck de 1 mm.</a:t>
                      </a:r>
                    </a:p>
                    <a:p>
                      <a:pPr algn="ctr"/>
                      <a:r>
                        <a:rPr lang="es-ES" sz="1500" dirty="0"/>
                        <a:t>Loseta de 5 cm.</a:t>
                      </a:r>
                      <a:endParaRPr lang="es-EC" sz="1500" dirty="0"/>
                    </a:p>
                  </a:txBody>
                  <a:tcPr anchor="ctr"/>
                </a:tc>
                <a:tc>
                  <a:txBody>
                    <a:bodyPr/>
                    <a:lstStyle/>
                    <a:p>
                      <a:pPr algn="ctr"/>
                      <a:r>
                        <a:rPr lang="es-ES" sz="1500" b="0" dirty="0"/>
                        <a:t>Paredes de uso tradicional.</a:t>
                      </a:r>
                      <a:endParaRPr lang="es-EC" sz="1500" b="0" dirty="0"/>
                    </a:p>
                  </a:txBody>
                  <a:tcPr anchor="ctr"/>
                </a:tc>
                <a:extLst>
                  <a:ext uri="{0D108BD9-81ED-4DB2-BD59-A6C34878D82A}">
                    <a16:rowId xmlns:a16="http://schemas.microsoft.com/office/drawing/2014/main" val="2605107172"/>
                  </a:ext>
                </a:extLst>
              </a:tr>
            </a:tbl>
          </a:graphicData>
        </a:graphic>
      </p:graphicFrame>
    </p:spTree>
    <p:extLst>
      <p:ext uri="{BB962C8B-B14F-4D97-AF65-F5344CB8AC3E}">
        <p14:creationId xmlns:p14="http://schemas.microsoft.com/office/powerpoint/2010/main" val="3365190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268" y="37861"/>
            <a:ext cx="9144000" cy="870337"/>
          </a:xfrm>
        </p:spPr>
        <p:txBody>
          <a:bodyPr>
            <a:normAutofit/>
          </a:bodyPr>
          <a:lstStyle/>
          <a:p>
            <a:pPr algn="ctr"/>
            <a:r>
              <a:rPr lang="es-EC" sz="2600" dirty="0"/>
              <a:t>MODELOS DE ANÁLISIS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sp>
        <p:nvSpPr>
          <p:cNvPr id="32" name="Title 8">
            <a:extLst>
              <a:ext uri="{FF2B5EF4-FFF2-40B4-BE49-F238E27FC236}">
                <a16:creationId xmlns:a16="http://schemas.microsoft.com/office/drawing/2014/main" id="{4B33C971-6A1B-4656-8011-0A7A2F0D13BD}"/>
              </a:ext>
            </a:extLst>
          </p:cNvPr>
          <p:cNvSpPr txBox="1">
            <a:spLocks/>
          </p:cNvSpPr>
          <p:nvPr/>
        </p:nvSpPr>
        <p:spPr>
          <a:xfrm>
            <a:off x="0" y="865258"/>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endParaRPr lang="es-EC" sz="2800"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FA9879EB-D580-464C-8983-977507A6BE42}"/>
              </a:ext>
            </a:extLst>
          </p:cNvPr>
          <p:cNvSpPr/>
          <p:nvPr/>
        </p:nvSpPr>
        <p:spPr>
          <a:xfrm>
            <a:off x="2684320" y="1259653"/>
            <a:ext cx="3775394" cy="477054"/>
          </a:xfrm>
          <a:prstGeom prst="rect">
            <a:avLst/>
          </a:prstGeom>
        </p:spPr>
        <p:txBody>
          <a:bodyPr wrap="none">
            <a:spAutoFit/>
          </a:bodyPr>
          <a:lstStyle/>
          <a:p>
            <a:pPr algn="ctr"/>
            <a:r>
              <a:rPr lang="es-ES" sz="2500" dirty="0">
                <a:solidFill>
                  <a:srgbClr val="00B050"/>
                </a:solidFill>
              </a:rPr>
              <a:t>ACERO ESTRUCTURAL</a:t>
            </a:r>
          </a:p>
        </p:txBody>
      </p:sp>
      <p:sp>
        <p:nvSpPr>
          <p:cNvPr id="10" name="Rectángulo 9">
            <a:extLst>
              <a:ext uri="{FF2B5EF4-FFF2-40B4-BE49-F238E27FC236}">
                <a16:creationId xmlns:a16="http://schemas.microsoft.com/office/drawing/2014/main" id="{32421E58-DE59-48AA-8839-4ACF2AAEA7B8}"/>
              </a:ext>
            </a:extLst>
          </p:cNvPr>
          <p:cNvSpPr/>
          <p:nvPr/>
        </p:nvSpPr>
        <p:spPr>
          <a:xfrm>
            <a:off x="6459714" y="2010251"/>
            <a:ext cx="2451561" cy="3904069"/>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r>
              <a:rPr lang="es-ES" dirty="0">
                <a:solidFill>
                  <a:srgbClr val="00B050"/>
                </a:solidFill>
              </a:rPr>
              <a:t>RETOS DEL DISEÑO</a:t>
            </a:r>
          </a:p>
          <a:p>
            <a:endParaRPr lang="es-ES" dirty="0">
              <a:solidFill>
                <a:srgbClr val="00B050"/>
              </a:solidFill>
            </a:endParaRPr>
          </a:p>
          <a:p>
            <a:r>
              <a:rPr lang="es-EC" dirty="0"/>
              <a:t>Volados de 2.50 m.</a:t>
            </a:r>
          </a:p>
          <a:p>
            <a:endParaRPr lang="es-EC" dirty="0"/>
          </a:p>
          <a:p>
            <a:r>
              <a:rPr lang="es-EC" dirty="0"/>
              <a:t>Dos ejes resistentes en el sentido corto.</a:t>
            </a:r>
          </a:p>
          <a:p>
            <a:endParaRPr lang="es-EC" dirty="0"/>
          </a:p>
          <a:p>
            <a:r>
              <a:rPr lang="es-EC" dirty="0"/>
              <a:t>Rigidización de bases.</a:t>
            </a:r>
          </a:p>
          <a:p>
            <a:endParaRPr lang="es-EC" dirty="0"/>
          </a:p>
          <a:p>
            <a:r>
              <a:rPr lang="es-EC" dirty="0"/>
              <a:t>Arriostramientos por diseño crítico por derivas.</a:t>
            </a:r>
          </a:p>
        </p:txBody>
      </p:sp>
      <p:pic>
        <p:nvPicPr>
          <p:cNvPr id="4" name="Imagen 3">
            <a:extLst>
              <a:ext uri="{FF2B5EF4-FFF2-40B4-BE49-F238E27FC236}">
                <a16:creationId xmlns:a16="http://schemas.microsoft.com/office/drawing/2014/main" id="{368A1185-82BA-40D7-9572-40D6DA158F90}"/>
              </a:ext>
            </a:extLst>
          </p:cNvPr>
          <p:cNvPicPr>
            <a:picLocks noChangeAspect="1"/>
          </p:cNvPicPr>
          <p:nvPr/>
        </p:nvPicPr>
        <p:blipFill>
          <a:blip r:embed="rId4"/>
          <a:stretch>
            <a:fillRect/>
          </a:stretch>
        </p:blipFill>
        <p:spPr>
          <a:xfrm>
            <a:off x="478996" y="2010251"/>
            <a:ext cx="5917187" cy="3884510"/>
          </a:xfrm>
          <a:prstGeom prst="rect">
            <a:avLst/>
          </a:prstGeom>
        </p:spPr>
      </p:pic>
    </p:spTree>
    <p:extLst>
      <p:ext uri="{BB962C8B-B14F-4D97-AF65-F5344CB8AC3E}">
        <p14:creationId xmlns:p14="http://schemas.microsoft.com/office/powerpoint/2010/main" val="457751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268" y="37861"/>
            <a:ext cx="9144000" cy="870337"/>
          </a:xfrm>
        </p:spPr>
        <p:txBody>
          <a:bodyPr>
            <a:normAutofit/>
          </a:bodyPr>
          <a:lstStyle/>
          <a:p>
            <a:pPr algn="ctr"/>
            <a:r>
              <a:rPr lang="es-EC" sz="2600" dirty="0"/>
              <a:t>MODELOS DE ANÁLISIS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sp>
        <p:nvSpPr>
          <p:cNvPr id="32" name="Title 8">
            <a:extLst>
              <a:ext uri="{FF2B5EF4-FFF2-40B4-BE49-F238E27FC236}">
                <a16:creationId xmlns:a16="http://schemas.microsoft.com/office/drawing/2014/main" id="{4B33C971-6A1B-4656-8011-0A7A2F0D13BD}"/>
              </a:ext>
            </a:extLst>
          </p:cNvPr>
          <p:cNvSpPr txBox="1">
            <a:spLocks/>
          </p:cNvSpPr>
          <p:nvPr/>
        </p:nvSpPr>
        <p:spPr>
          <a:xfrm>
            <a:off x="0" y="865258"/>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endParaRPr lang="es-EC" sz="2800"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FA9879EB-D580-464C-8983-977507A6BE42}"/>
              </a:ext>
            </a:extLst>
          </p:cNvPr>
          <p:cNvSpPr/>
          <p:nvPr/>
        </p:nvSpPr>
        <p:spPr>
          <a:xfrm>
            <a:off x="2684320" y="1259653"/>
            <a:ext cx="3775394" cy="477054"/>
          </a:xfrm>
          <a:prstGeom prst="rect">
            <a:avLst/>
          </a:prstGeom>
        </p:spPr>
        <p:txBody>
          <a:bodyPr wrap="none">
            <a:spAutoFit/>
          </a:bodyPr>
          <a:lstStyle/>
          <a:p>
            <a:pPr algn="ctr"/>
            <a:r>
              <a:rPr lang="es-ES" sz="2500" dirty="0">
                <a:solidFill>
                  <a:srgbClr val="00B050"/>
                </a:solidFill>
              </a:rPr>
              <a:t>ACERO ESTRUCTURAL</a:t>
            </a:r>
          </a:p>
        </p:txBody>
      </p:sp>
      <p:pic>
        <p:nvPicPr>
          <p:cNvPr id="6" name="Imagen 5">
            <a:extLst>
              <a:ext uri="{FF2B5EF4-FFF2-40B4-BE49-F238E27FC236}">
                <a16:creationId xmlns:a16="http://schemas.microsoft.com/office/drawing/2014/main" id="{2A7AF489-35E7-4DAB-9942-24F3A015BAA7}"/>
              </a:ext>
            </a:extLst>
          </p:cNvPr>
          <p:cNvPicPr>
            <a:picLocks noChangeAspect="1"/>
          </p:cNvPicPr>
          <p:nvPr/>
        </p:nvPicPr>
        <p:blipFill>
          <a:blip r:embed="rId4"/>
          <a:stretch>
            <a:fillRect/>
          </a:stretch>
        </p:blipFill>
        <p:spPr>
          <a:xfrm>
            <a:off x="500305" y="2255400"/>
            <a:ext cx="8143389" cy="3235454"/>
          </a:xfrm>
          <a:prstGeom prst="rect">
            <a:avLst/>
          </a:prstGeom>
        </p:spPr>
      </p:pic>
    </p:spTree>
    <p:extLst>
      <p:ext uri="{BB962C8B-B14F-4D97-AF65-F5344CB8AC3E}">
        <p14:creationId xmlns:p14="http://schemas.microsoft.com/office/powerpoint/2010/main" val="3133550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268" y="37861"/>
            <a:ext cx="9144000" cy="870337"/>
          </a:xfrm>
        </p:spPr>
        <p:txBody>
          <a:bodyPr>
            <a:normAutofit/>
          </a:bodyPr>
          <a:lstStyle/>
          <a:p>
            <a:pPr algn="ctr"/>
            <a:r>
              <a:rPr lang="es-EC" sz="2600" dirty="0"/>
              <a:t>MODELOS DE ANÁLISIS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sp>
        <p:nvSpPr>
          <p:cNvPr id="32" name="Title 8">
            <a:extLst>
              <a:ext uri="{FF2B5EF4-FFF2-40B4-BE49-F238E27FC236}">
                <a16:creationId xmlns:a16="http://schemas.microsoft.com/office/drawing/2014/main" id="{4B33C971-6A1B-4656-8011-0A7A2F0D13BD}"/>
              </a:ext>
            </a:extLst>
          </p:cNvPr>
          <p:cNvSpPr txBox="1">
            <a:spLocks/>
          </p:cNvSpPr>
          <p:nvPr/>
        </p:nvSpPr>
        <p:spPr>
          <a:xfrm>
            <a:off x="0" y="865258"/>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endParaRPr lang="es-EC" sz="2800"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FA9879EB-D580-464C-8983-977507A6BE42}"/>
              </a:ext>
            </a:extLst>
          </p:cNvPr>
          <p:cNvSpPr/>
          <p:nvPr/>
        </p:nvSpPr>
        <p:spPr>
          <a:xfrm>
            <a:off x="2684320" y="1259653"/>
            <a:ext cx="3775394" cy="477054"/>
          </a:xfrm>
          <a:prstGeom prst="rect">
            <a:avLst/>
          </a:prstGeom>
        </p:spPr>
        <p:txBody>
          <a:bodyPr wrap="none">
            <a:spAutoFit/>
          </a:bodyPr>
          <a:lstStyle/>
          <a:p>
            <a:pPr algn="ctr"/>
            <a:r>
              <a:rPr lang="es-ES" sz="2500" dirty="0">
                <a:solidFill>
                  <a:srgbClr val="00B050"/>
                </a:solidFill>
              </a:rPr>
              <a:t>ACERO ESTRUCTURAL</a:t>
            </a:r>
          </a:p>
        </p:txBody>
      </p:sp>
      <p:pic>
        <p:nvPicPr>
          <p:cNvPr id="6" name="Imagen 5">
            <a:extLst>
              <a:ext uri="{FF2B5EF4-FFF2-40B4-BE49-F238E27FC236}">
                <a16:creationId xmlns:a16="http://schemas.microsoft.com/office/drawing/2014/main" id="{6972F4B8-8939-4BF2-9A07-7B74DC691A35}"/>
              </a:ext>
            </a:extLst>
          </p:cNvPr>
          <p:cNvPicPr>
            <a:picLocks noChangeAspect="1"/>
          </p:cNvPicPr>
          <p:nvPr/>
        </p:nvPicPr>
        <p:blipFill>
          <a:blip r:embed="rId4"/>
          <a:stretch>
            <a:fillRect/>
          </a:stretch>
        </p:blipFill>
        <p:spPr>
          <a:xfrm>
            <a:off x="248252" y="2685114"/>
            <a:ext cx="5927261" cy="2631385"/>
          </a:xfrm>
          <a:prstGeom prst="rect">
            <a:avLst/>
          </a:prstGeom>
        </p:spPr>
      </p:pic>
      <p:pic>
        <p:nvPicPr>
          <p:cNvPr id="7" name="Imagen 6">
            <a:extLst>
              <a:ext uri="{FF2B5EF4-FFF2-40B4-BE49-F238E27FC236}">
                <a16:creationId xmlns:a16="http://schemas.microsoft.com/office/drawing/2014/main" id="{A074B933-4979-4F6A-AE13-A9C75E307D8B}"/>
              </a:ext>
            </a:extLst>
          </p:cNvPr>
          <p:cNvPicPr>
            <a:picLocks noChangeAspect="1"/>
          </p:cNvPicPr>
          <p:nvPr/>
        </p:nvPicPr>
        <p:blipFill>
          <a:blip r:embed="rId5"/>
          <a:stretch>
            <a:fillRect/>
          </a:stretch>
        </p:blipFill>
        <p:spPr>
          <a:xfrm>
            <a:off x="6032426" y="2300148"/>
            <a:ext cx="2863322" cy="3401316"/>
          </a:xfrm>
          <a:prstGeom prst="rect">
            <a:avLst/>
          </a:prstGeom>
        </p:spPr>
      </p:pic>
    </p:spTree>
    <p:extLst>
      <p:ext uri="{BB962C8B-B14F-4D97-AF65-F5344CB8AC3E}">
        <p14:creationId xmlns:p14="http://schemas.microsoft.com/office/powerpoint/2010/main" val="900081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268" y="37861"/>
            <a:ext cx="9144000" cy="870337"/>
          </a:xfrm>
        </p:spPr>
        <p:txBody>
          <a:bodyPr>
            <a:normAutofit/>
          </a:bodyPr>
          <a:lstStyle/>
          <a:p>
            <a:pPr algn="ctr"/>
            <a:r>
              <a:rPr lang="es-EC" sz="2600" dirty="0"/>
              <a:t>MODELOS DE ANÁLISIS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sp>
        <p:nvSpPr>
          <p:cNvPr id="32" name="Title 8">
            <a:extLst>
              <a:ext uri="{FF2B5EF4-FFF2-40B4-BE49-F238E27FC236}">
                <a16:creationId xmlns:a16="http://schemas.microsoft.com/office/drawing/2014/main" id="{4B33C971-6A1B-4656-8011-0A7A2F0D13BD}"/>
              </a:ext>
            </a:extLst>
          </p:cNvPr>
          <p:cNvSpPr txBox="1">
            <a:spLocks/>
          </p:cNvSpPr>
          <p:nvPr/>
        </p:nvSpPr>
        <p:spPr>
          <a:xfrm>
            <a:off x="0" y="865258"/>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endParaRPr lang="es-EC" sz="2800"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FA9879EB-D580-464C-8983-977507A6BE42}"/>
              </a:ext>
            </a:extLst>
          </p:cNvPr>
          <p:cNvSpPr/>
          <p:nvPr/>
        </p:nvSpPr>
        <p:spPr>
          <a:xfrm>
            <a:off x="2684320" y="1259653"/>
            <a:ext cx="3775394" cy="477054"/>
          </a:xfrm>
          <a:prstGeom prst="rect">
            <a:avLst/>
          </a:prstGeom>
        </p:spPr>
        <p:txBody>
          <a:bodyPr wrap="none">
            <a:spAutoFit/>
          </a:bodyPr>
          <a:lstStyle/>
          <a:p>
            <a:pPr algn="ctr"/>
            <a:r>
              <a:rPr lang="es-ES" sz="2500" dirty="0">
                <a:solidFill>
                  <a:srgbClr val="00B050"/>
                </a:solidFill>
              </a:rPr>
              <a:t>ACERO ESTRUCTURAL</a:t>
            </a:r>
          </a:p>
        </p:txBody>
      </p:sp>
      <p:graphicFrame>
        <p:nvGraphicFramePr>
          <p:cNvPr id="5" name="Tabla 4">
            <a:extLst>
              <a:ext uri="{FF2B5EF4-FFF2-40B4-BE49-F238E27FC236}">
                <a16:creationId xmlns:a16="http://schemas.microsoft.com/office/drawing/2014/main" id="{5A305A69-DA37-4515-960A-F34845EF4630}"/>
              </a:ext>
            </a:extLst>
          </p:cNvPr>
          <p:cNvGraphicFramePr>
            <a:graphicFrameLocks noGrp="1"/>
          </p:cNvGraphicFramePr>
          <p:nvPr>
            <p:extLst>
              <p:ext uri="{D42A27DB-BD31-4B8C-83A1-F6EECF244321}">
                <p14:modId xmlns:p14="http://schemas.microsoft.com/office/powerpoint/2010/main" val="1924949198"/>
              </p:ext>
            </p:extLst>
          </p:nvPr>
        </p:nvGraphicFramePr>
        <p:xfrm>
          <a:off x="6230679" y="2666375"/>
          <a:ext cx="2665157" cy="2893446"/>
        </p:xfrm>
        <a:graphic>
          <a:graphicData uri="http://schemas.openxmlformats.org/drawingml/2006/table">
            <a:tbl>
              <a:tblPr/>
              <a:tblGrid>
                <a:gridCol w="639763">
                  <a:extLst>
                    <a:ext uri="{9D8B030D-6E8A-4147-A177-3AD203B41FA5}">
                      <a16:colId xmlns:a16="http://schemas.microsoft.com/office/drawing/2014/main" val="942470457"/>
                    </a:ext>
                  </a:extLst>
                </a:gridCol>
                <a:gridCol w="890587">
                  <a:extLst>
                    <a:ext uri="{9D8B030D-6E8A-4147-A177-3AD203B41FA5}">
                      <a16:colId xmlns:a16="http://schemas.microsoft.com/office/drawing/2014/main" val="4103550903"/>
                    </a:ext>
                  </a:extLst>
                </a:gridCol>
                <a:gridCol w="555625">
                  <a:extLst>
                    <a:ext uri="{9D8B030D-6E8A-4147-A177-3AD203B41FA5}">
                      <a16:colId xmlns:a16="http://schemas.microsoft.com/office/drawing/2014/main" val="1640604111"/>
                    </a:ext>
                  </a:extLst>
                </a:gridCol>
                <a:gridCol w="579182">
                  <a:extLst>
                    <a:ext uri="{9D8B030D-6E8A-4147-A177-3AD203B41FA5}">
                      <a16:colId xmlns:a16="http://schemas.microsoft.com/office/drawing/2014/main" val="1316996715"/>
                    </a:ext>
                  </a:extLst>
                </a:gridCol>
              </a:tblGrid>
              <a:tr h="392819">
                <a:tc>
                  <a:txBody>
                    <a:bodyPr/>
                    <a:lstStyle/>
                    <a:p>
                      <a:pPr algn="ctr" fontAlgn="ctr"/>
                      <a:r>
                        <a:rPr lang="es-EC" sz="1100" b="0" i="0" u="none" strike="noStrike" dirty="0">
                          <a:solidFill>
                            <a:srgbClr val="000000"/>
                          </a:solidFill>
                          <a:effectLst/>
                          <a:latin typeface="Calibri" panose="020F0502020204030204" pitchFamily="34" charset="0"/>
                        </a:rPr>
                        <a:t>Elemento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Calibri" panose="020F0502020204030204" pitchFamily="34" charset="0"/>
                        </a:rPr>
                        <a:t>Sección (mm2)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Cantidad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Longitud total (m)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1296168"/>
                  </a:ext>
                </a:extLst>
              </a:tr>
              <a:tr h="191619">
                <a:tc>
                  <a:txBody>
                    <a:bodyPr/>
                    <a:lstStyle/>
                    <a:p>
                      <a:pPr algn="ctr" fontAlgn="ctr"/>
                      <a:r>
                        <a:rPr lang="es-EC" sz="1100" b="0" i="0" u="none" strike="noStrike">
                          <a:solidFill>
                            <a:srgbClr val="000000"/>
                          </a:solidFill>
                          <a:effectLst/>
                          <a:latin typeface="Calibri" panose="020F0502020204030204" pitchFamily="34" charset="0"/>
                        </a:rPr>
                        <a:t>Columnas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HEB 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48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570389"/>
                  </a:ext>
                </a:extLst>
              </a:tr>
              <a:tr h="191619">
                <a:tc>
                  <a:txBody>
                    <a:bodyPr/>
                    <a:lstStyle/>
                    <a:p>
                      <a:pPr algn="ctr" fontAlgn="ctr"/>
                      <a:r>
                        <a:rPr lang="es-EC"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HEB 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144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1817127"/>
                  </a:ext>
                </a:extLst>
              </a:tr>
              <a:tr h="191619">
                <a:tc>
                  <a:txBody>
                    <a:bodyPr/>
                    <a:lstStyle/>
                    <a:p>
                      <a:pPr algn="ctr" fontAlgn="ctr"/>
                      <a:r>
                        <a:rPr lang="es-EC" sz="1100" b="0" i="0" u="none" strike="noStrike">
                          <a:solidFill>
                            <a:srgbClr val="000000"/>
                          </a:solidFill>
                          <a:effectLst/>
                          <a:latin typeface="Calibri" panose="020F0502020204030204" pitchFamily="34" charset="0"/>
                        </a:rPr>
                        <a:t>Vigas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IPE 240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121,28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3917399"/>
                  </a:ext>
                </a:extLst>
              </a:tr>
              <a:tr h="191619">
                <a:tc>
                  <a:txBody>
                    <a:bodyPr/>
                    <a:lstStyle/>
                    <a:p>
                      <a:pPr algn="ctr" fontAlgn="ctr"/>
                      <a:r>
                        <a:rPr lang="es-EC"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IPE 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214,72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030532"/>
                  </a:ext>
                </a:extLst>
              </a:tr>
              <a:tr h="191619">
                <a:tc>
                  <a:txBody>
                    <a:bodyPr/>
                    <a:lstStyle/>
                    <a:p>
                      <a:pPr algn="ctr" fontAlgn="ctr"/>
                      <a:r>
                        <a:rPr lang="es-EC"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IPE 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160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5169902"/>
                  </a:ext>
                </a:extLst>
              </a:tr>
              <a:tr h="191619">
                <a:tc>
                  <a:txBody>
                    <a:bodyPr/>
                    <a:lstStyle/>
                    <a:p>
                      <a:pPr algn="ctr" fontAlgn="ctr"/>
                      <a:r>
                        <a:rPr lang="es-EC"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IPE 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168,96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4593611"/>
                  </a:ext>
                </a:extLst>
              </a:tr>
              <a:tr h="191619">
                <a:tc>
                  <a:txBody>
                    <a:bodyPr/>
                    <a:lstStyle/>
                    <a:p>
                      <a:pPr algn="ctr" fontAlgn="ctr"/>
                      <a:r>
                        <a:rPr lang="es-EC"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IPE 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168,96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0647802"/>
                  </a:ext>
                </a:extLst>
              </a:tr>
              <a:tr h="191619">
                <a:tc>
                  <a:txBody>
                    <a:bodyPr/>
                    <a:lstStyle/>
                    <a:p>
                      <a:pPr algn="ctr" fontAlgn="ctr"/>
                      <a:r>
                        <a:rPr lang="es-EC" sz="1100" b="0" i="0" u="none" strike="noStrike">
                          <a:solidFill>
                            <a:srgbClr val="000000"/>
                          </a:solidFill>
                          <a:effectLst/>
                          <a:latin typeface="Calibri" panose="020F0502020204030204" pitchFamily="34" charset="0"/>
                        </a:rPr>
                        <a:t>Viguetas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IPE 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130,4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7231097"/>
                  </a:ext>
                </a:extLst>
              </a:tr>
              <a:tr h="191619">
                <a:tc>
                  <a:txBody>
                    <a:bodyPr/>
                    <a:lstStyle/>
                    <a:p>
                      <a:pPr algn="ctr" fontAlgn="ctr"/>
                      <a:r>
                        <a:rPr lang="es-EC"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IPE 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140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332811"/>
                  </a:ext>
                </a:extLst>
              </a:tr>
              <a:tr h="191619">
                <a:tc>
                  <a:txBody>
                    <a:bodyPr/>
                    <a:lstStyle/>
                    <a:p>
                      <a:pPr algn="ctr" fontAlgn="ctr"/>
                      <a:r>
                        <a:rPr lang="es-EC"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IPE 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57,12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0896107"/>
                  </a:ext>
                </a:extLst>
              </a:tr>
              <a:tr h="191619">
                <a:tc>
                  <a:txBody>
                    <a:bodyPr/>
                    <a:lstStyle/>
                    <a:p>
                      <a:pPr algn="ctr" fontAlgn="ctr"/>
                      <a:r>
                        <a:rPr lang="es-EC"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Calibri" panose="020F0502020204030204" pitchFamily="34" charset="0"/>
                        </a:rPr>
                        <a:t>IPE 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Calibri" panose="020F0502020204030204" pitchFamily="34" charset="0"/>
                        </a:rPr>
                        <a:t>76,16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1214445"/>
                  </a:ext>
                </a:extLst>
              </a:tr>
              <a:tr h="191619">
                <a:tc>
                  <a:txBody>
                    <a:bodyPr/>
                    <a:lstStyle/>
                    <a:p>
                      <a:pPr algn="ctr" fontAlgn="ctr"/>
                      <a:r>
                        <a:rPr lang="es-ES" sz="1100" b="0" i="0" u="none" strike="noStrike" dirty="0">
                          <a:solidFill>
                            <a:srgbClr val="000000"/>
                          </a:solidFill>
                          <a:effectLst/>
                          <a:latin typeface="Calibri" panose="020F0502020204030204" pitchFamily="34" charset="0"/>
                        </a:rPr>
                        <a:t>Riostras</a:t>
                      </a:r>
                      <a:endParaRPr lang="es-EC"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a:solidFill>
                            <a:srgbClr val="000000"/>
                          </a:solidFill>
                          <a:effectLst/>
                          <a:latin typeface="Calibri" panose="020F0502020204030204" pitchFamily="34" charset="0"/>
                        </a:rPr>
                        <a:t>VCU 18</a:t>
                      </a:r>
                      <a:endParaRPr lang="es-EC"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a:solidFill>
                            <a:srgbClr val="000000"/>
                          </a:solidFill>
                          <a:effectLst/>
                          <a:latin typeface="Calibri" panose="020F0502020204030204" pitchFamily="34" charset="0"/>
                        </a:rPr>
                        <a:t>36</a:t>
                      </a:r>
                      <a:endParaRPr lang="es-EC"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100" b="0" i="0" u="none" strike="noStrike" dirty="0">
                          <a:solidFill>
                            <a:srgbClr val="000000"/>
                          </a:solidFill>
                          <a:effectLst/>
                          <a:latin typeface="Calibri" panose="020F0502020204030204" pitchFamily="34" charset="0"/>
                        </a:rPr>
                        <a:t>131,88</a:t>
                      </a:r>
                      <a:endParaRPr lang="es-EC" sz="11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6406056"/>
                  </a:ext>
                </a:extLst>
              </a:tr>
              <a:tr h="201199">
                <a:tc>
                  <a:txBody>
                    <a:bodyPr/>
                    <a:lstStyle/>
                    <a:p>
                      <a:pPr algn="ctr" fontAlgn="ctr"/>
                      <a:r>
                        <a:rPr lang="es-EC" sz="1100" b="0" i="0" u="none" strike="noStrike">
                          <a:solidFill>
                            <a:srgbClr val="000000"/>
                          </a:solidFill>
                          <a:effectLst/>
                          <a:latin typeface="Calibri" panose="020F0502020204030204" pitchFamily="34" charset="0"/>
                        </a:rPr>
                        <a:t>Losa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es-ES" sz="1100" b="0" i="0" u="none" strike="noStrike" dirty="0">
                          <a:solidFill>
                            <a:srgbClr val="000000"/>
                          </a:solidFill>
                          <a:effectLst/>
                          <a:latin typeface="Calibri" panose="020F0502020204030204" pitchFamily="34" charset="0"/>
                        </a:rPr>
                        <a:t>Deck 1 mm, losa hormigón 50 mm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087196421"/>
                  </a:ext>
                </a:extLst>
              </a:tr>
            </a:tbl>
          </a:graphicData>
        </a:graphic>
      </p:graphicFrame>
      <p:pic>
        <p:nvPicPr>
          <p:cNvPr id="4" name="Imagen 3">
            <a:extLst>
              <a:ext uri="{FF2B5EF4-FFF2-40B4-BE49-F238E27FC236}">
                <a16:creationId xmlns:a16="http://schemas.microsoft.com/office/drawing/2014/main" id="{4AC586C1-BE08-4B21-9FEE-BA63CC6BB54B}"/>
              </a:ext>
            </a:extLst>
          </p:cNvPr>
          <p:cNvPicPr>
            <a:picLocks noChangeAspect="1"/>
          </p:cNvPicPr>
          <p:nvPr/>
        </p:nvPicPr>
        <p:blipFill>
          <a:blip r:embed="rId4"/>
          <a:stretch>
            <a:fillRect/>
          </a:stretch>
        </p:blipFill>
        <p:spPr>
          <a:xfrm>
            <a:off x="21266" y="2832006"/>
            <a:ext cx="6153609" cy="2364763"/>
          </a:xfrm>
          <a:prstGeom prst="rect">
            <a:avLst/>
          </a:prstGeom>
        </p:spPr>
      </p:pic>
    </p:spTree>
    <p:extLst>
      <p:ext uri="{BB962C8B-B14F-4D97-AF65-F5344CB8AC3E}">
        <p14:creationId xmlns:p14="http://schemas.microsoft.com/office/powerpoint/2010/main" val="1182165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37861"/>
            <a:ext cx="9144000" cy="870337"/>
          </a:xfrm>
        </p:spPr>
        <p:txBody>
          <a:bodyPr>
            <a:normAutofit/>
          </a:bodyPr>
          <a:lstStyle/>
          <a:p>
            <a:pPr algn="ctr"/>
            <a:r>
              <a:rPr lang="es-EC" sz="3500" dirty="0"/>
              <a:t>MODELOS DE ANÁLISIS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22" name="Rectángulo 21">
            <a:extLst>
              <a:ext uri="{FF2B5EF4-FFF2-40B4-BE49-F238E27FC236}">
                <a16:creationId xmlns:a16="http://schemas.microsoft.com/office/drawing/2014/main" id="{BC59E370-95D0-41E5-8574-51337841F27D}"/>
              </a:ext>
            </a:extLst>
          </p:cNvPr>
          <p:cNvSpPr/>
          <p:nvPr/>
        </p:nvSpPr>
        <p:spPr>
          <a:xfrm>
            <a:off x="1175613" y="1259653"/>
            <a:ext cx="6792822" cy="477054"/>
          </a:xfrm>
          <a:prstGeom prst="rect">
            <a:avLst/>
          </a:prstGeom>
        </p:spPr>
        <p:txBody>
          <a:bodyPr wrap="none">
            <a:spAutoFit/>
          </a:bodyPr>
          <a:lstStyle/>
          <a:p>
            <a:pPr algn="ctr"/>
            <a:r>
              <a:rPr lang="es-ES" sz="2500" dirty="0">
                <a:solidFill>
                  <a:srgbClr val="00B050"/>
                </a:solidFill>
              </a:rPr>
              <a:t>PRESUPUESTO EN ACERO ESTRUCTURAL</a:t>
            </a:r>
          </a:p>
        </p:txBody>
      </p:sp>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43C452C1-8332-4D86-A325-01EFC333A483}"/>
                  </a:ext>
                </a:extLst>
              </p:cNvPr>
              <p:cNvSpPr/>
              <p:nvPr/>
            </p:nvSpPr>
            <p:spPr>
              <a:xfrm>
                <a:off x="2439525" y="5593494"/>
                <a:ext cx="4264950" cy="5859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C" sz="1600" i="1" smtClean="0">
                              <a:latin typeface="Cambria Math" panose="02040503050406030204" pitchFamily="18" charset="0"/>
                            </a:rPr>
                          </m:ctrlPr>
                        </m:fPr>
                        <m:num>
                          <m:r>
                            <a:rPr lang="es-EC" sz="1600" i="1">
                              <a:latin typeface="Cambria Math" panose="02040503050406030204" pitchFamily="18" charset="0"/>
                            </a:rPr>
                            <m:t>𝑃</m:t>
                          </m:r>
                        </m:num>
                        <m:den>
                          <m:r>
                            <a:rPr lang="es-EC" sz="1600" i="1">
                              <a:latin typeface="Cambria Math" panose="02040503050406030204" pitchFamily="18" charset="0"/>
                            </a:rPr>
                            <m:t>𝑚</m:t>
                          </m:r>
                          <m:r>
                            <a:rPr lang="es-EC" sz="1600" i="1">
                              <a:latin typeface="Cambria Math" panose="02040503050406030204" pitchFamily="18" charset="0"/>
                            </a:rPr>
                            <m:t>2</m:t>
                          </m:r>
                        </m:den>
                      </m:f>
                      <m:r>
                        <a:rPr lang="es-EC" sz="1600" i="1">
                          <a:latin typeface="Cambria Math" panose="02040503050406030204" pitchFamily="18" charset="0"/>
                        </a:rPr>
                        <m:t>=</m:t>
                      </m:r>
                      <m:f>
                        <m:fPr>
                          <m:ctrlPr>
                            <a:rPr lang="es-EC" sz="1600" i="1">
                              <a:latin typeface="Cambria Math" panose="02040503050406030204" pitchFamily="18" charset="0"/>
                            </a:rPr>
                          </m:ctrlPr>
                        </m:fPr>
                        <m:num>
                          <m:r>
                            <a:rPr lang="es-EC" sz="1600" i="1">
                              <a:latin typeface="Cambria Math" panose="02040503050406030204" pitchFamily="18" charset="0"/>
                            </a:rPr>
                            <m:t>92</m:t>
                          </m:r>
                          <m:r>
                            <a:rPr lang="es-ES" sz="1600" b="0" i="1" smtClean="0">
                              <a:latin typeface="Cambria Math" panose="02040503050406030204" pitchFamily="18" charset="0"/>
                            </a:rPr>
                            <m:t>434</m:t>
                          </m:r>
                          <m:r>
                            <a:rPr lang="es-EC" sz="1600" i="1">
                              <a:latin typeface="Cambria Math" panose="02040503050406030204" pitchFamily="18" charset="0"/>
                            </a:rPr>
                            <m:t>,</m:t>
                          </m:r>
                          <m:r>
                            <a:rPr lang="es-ES" sz="1600" b="0" i="1" smtClean="0">
                              <a:latin typeface="Cambria Math" panose="02040503050406030204" pitchFamily="18" charset="0"/>
                            </a:rPr>
                            <m:t>69</m:t>
                          </m:r>
                          <m:r>
                            <a:rPr lang="es-EC" sz="1600" i="1">
                              <a:latin typeface="Cambria Math" panose="02040503050406030204" pitchFamily="18" charset="0"/>
                            </a:rPr>
                            <m:t> </m:t>
                          </m:r>
                          <m:r>
                            <a:rPr lang="es-EC" sz="1600" i="1">
                              <a:latin typeface="Cambria Math" panose="02040503050406030204" pitchFamily="18" charset="0"/>
                            </a:rPr>
                            <m:t>𝑈𝑆𝐷</m:t>
                          </m:r>
                        </m:num>
                        <m:den>
                          <m:r>
                            <a:rPr lang="es-EC" sz="1600" i="1">
                              <a:latin typeface="Cambria Math" panose="02040503050406030204" pitchFamily="18" charset="0"/>
                            </a:rPr>
                            <m:t>1272,7  </m:t>
                          </m:r>
                          <m:r>
                            <a:rPr lang="es-EC" sz="1600" i="1">
                              <a:latin typeface="Cambria Math" panose="02040503050406030204" pitchFamily="18" charset="0"/>
                            </a:rPr>
                            <m:t>𝑚</m:t>
                          </m:r>
                          <m:r>
                            <a:rPr lang="es-EC" sz="1600" i="1">
                              <a:latin typeface="Cambria Math" panose="02040503050406030204" pitchFamily="18" charset="0"/>
                            </a:rPr>
                            <m:t>2</m:t>
                          </m:r>
                        </m:den>
                      </m:f>
                      <m:r>
                        <a:rPr lang="es-EC" sz="1600" i="1">
                          <a:latin typeface="Cambria Math" panose="02040503050406030204" pitchFamily="18" charset="0"/>
                        </a:rPr>
                        <m:t>=72,63  </m:t>
                      </m:r>
                      <m:r>
                        <a:rPr lang="es-EC" sz="1600" i="1">
                          <a:latin typeface="Cambria Math" panose="02040503050406030204" pitchFamily="18" charset="0"/>
                        </a:rPr>
                        <m:t>𝑈𝑆𝐷</m:t>
                      </m:r>
                      <m:r>
                        <a:rPr lang="es-EC" sz="1600" i="1">
                          <a:latin typeface="Cambria Math" panose="02040503050406030204" pitchFamily="18" charset="0"/>
                        </a:rPr>
                        <m:t>/</m:t>
                      </m:r>
                      <m:r>
                        <a:rPr lang="es-EC" sz="1600" i="1">
                          <a:latin typeface="Cambria Math" panose="02040503050406030204" pitchFamily="18" charset="0"/>
                        </a:rPr>
                        <m:t>𝑚</m:t>
                      </m:r>
                      <m:r>
                        <a:rPr lang="es-EC" sz="1600" i="1">
                          <a:latin typeface="Cambria Math" panose="02040503050406030204" pitchFamily="18" charset="0"/>
                        </a:rPr>
                        <m:t>2</m:t>
                      </m:r>
                    </m:oMath>
                  </m:oMathPara>
                </a14:m>
                <a:endParaRPr lang="es-EC" sz="1600" dirty="0"/>
              </a:p>
            </p:txBody>
          </p:sp>
        </mc:Choice>
        <mc:Fallback xmlns="">
          <p:sp>
            <p:nvSpPr>
              <p:cNvPr id="3" name="Rectángulo 2">
                <a:extLst>
                  <a:ext uri="{FF2B5EF4-FFF2-40B4-BE49-F238E27FC236}">
                    <a16:creationId xmlns:a16="http://schemas.microsoft.com/office/drawing/2014/main" id="{43C452C1-8332-4D86-A325-01EFC333A483}"/>
                  </a:ext>
                </a:extLst>
              </p:cNvPr>
              <p:cNvSpPr>
                <a:spLocks noRot="1" noChangeAspect="1" noMove="1" noResize="1" noEditPoints="1" noAdjustHandles="1" noChangeArrowheads="1" noChangeShapeType="1" noTextEdit="1"/>
              </p:cNvSpPr>
              <p:nvPr/>
            </p:nvSpPr>
            <p:spPr>
              <a:xfrm>
                <a:off x="2439525" y="5593494"/>
                <a:ext cx="4264950" cy="585994"/>
              </a:xfrm>
              <a:prstGeom prst="rect">
                <a:avLst/>
              </a:prstGeom>
              <a:blipFill>
                <a:blip r:embed="rId4"/>
                <a:stretch>
                  <a:fillRect/>
                </a:stretch>
              </a:blipFill>
            </p:spPr>
            <p:txBody>
              <a:bodyPr/>
              <a:lstStyle/>
              <a:p>
                <a:r>
                  <a:rPr lang="es-EC">
                    <a:noFill/>
                  </a:rPr>
                  <a:t> </a:t>
                </a:r>
              </a:p>
            </p:txBody>
          </p:sp>
        </mc:Fallback>
      </mc:AlternateContent>
      <p:pic>
        <p:nvPicPr>
          <p:cNvPr id="2" name="Imagen 1">
            <a:extLst>
              <a:ext uri="{FF2B5EF4-FFF2-40B4-BE49-F238E27FC236}">
                <a16:creationId xmlns:a16="http://schemas.microsoft.com/office/drawing/2014/main" id="{F0D99717-32D8-489F-8A29-1609CFA579E3}"/>
              </a:ext>
            </a:extLst>
          </p:cNvPr>
          <p:cNvPicPr>
            <a:picLocks noChangeAspect="1"/>
          </p:cNvPicPr>
          <p:nvPr/>
        </p:nvPicPr>
        <p:blipFill>
          <a:blip r:embed="rId5"/>
          <a:stretch>
            <a:fillRect/>
          </a:stretch>
        </p:blipFill>
        <p:spPr>
          <a:xfrm>
            <a:off x="1905252" y="1887795"/>
            <a:ext cx="5091896" cy="3583271"/>
          </a:xfrm>
          <a:prstGeom prst="rect">
            <a:avLst/>
          </a:prstGeom>
        </p:spPr>
      </p:pic>
    </p:spTree>
    <p:extLst>
      <p:ext uri="{BB962C8B-B14F-4D97-AF65-F5344CB8AC3E}">
        <p14:creationId xmlns:p14="http://schemas.microsoft.com/office/powerpoint/2010/main" val="3459978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37861"/>
            <a:ext cx="9144000" cy="870337"/>
          </a:xfrm>
        </p:spPr>
        <p:txBody>
          <a:bodyPr>
            <a:normAutofit/>
          </a:bodyPr>
          <a:lstStyle/>
          <a:p>
            <a:pPr algn="ctr"/>
            <a:r>
              <a:rPr lang="es-EC" sz="3500" dirty="0"/>
              <a:t>MODELOS DE ANÁLISIS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22" name="Rectángulo 21">
            <a:extLst>
              <a:ext uri="{FF2B5EF4-FFF2-40B4-BE49-F238E27FC236}">
                <a16:creationId xmlns:a16="http://schemas.microsoft.com/office/drawing/2014/main" id="{BC59E370-95D0-41E5-8574-51337841F27D}"/>
              </a:ext>
            </a:extLst>
          </p:cNvPr>
          <p:cNvSpPr/>
          <p:nvPr/>
        </p:nvSpPr>
        <p:spPr>
          <a:xfrm>
            <a:off x="41011" y="1259653"/>
            <a:ext cx="9062033" cy="477054"/>
          </a:xfrm>
          <a:prstGeom prst="rect">
            <a:avLst/>
          </a:prstGeom>
        </p:spPr>
        <p:txBody>
          <a:bodyPr wrap="none">
            <a:spAutoFit/>
          </a:bodyPr>
          <a:lstStyle/>
          <a:p>
            <a:pPr algn="ctr"/>
            <a:r>
              <a:rPr lang="es-ES" sz="2500" dirty="0">
                <a:solidFill>
                  <a:srgbClr val="00B050"/>
                </a:solidFill>
              </a:rPr>
              <a:t>TIEMPOS DE CONSTRUCCIÓN EN ACERO ESTRUCTURAL</a:t>
            </a:r>
          </a:p>
        </p:txBody>
      </p:sp>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E9D2C19F-2132-4265-BBDC-DC6EA29D7EFD}"/>
                  </a:ext>
                </a:extLst>
              </p:cNvPr>
              <p:cNvSpPr/>
              <p:nvPr/>
            </p:nvSpPr>
            <p:spPr>
              <a:xfrm>
                <a:off x="2439524" y="5638552"/>
                <a:ext cx="426495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s-EC"/>
                        <m:t>123 </m:t>
                      </m:r>
                      <m:r>
                        <m:rPr>
                          <m:nor/>
                        </m:rPr>
                        <a:rPr lang="es-EC"/>
                        <m:t>d</m:t>
                      </m:r>
                      <m:r>
                        <m:rPr>
                          <m:nor/>
                        </m:rPr>
                        <a:rPr lang="es-EC"/>
                        <m:t>í</m:t>
                      </m:r>
                      <m:r>
                        <m:rPr>
                          <m:nor/>
                        </m:rPr>
                        <a:rPr lang="es-EC"/>
                        <m:t>as</m:t>
                      </m:r>
                      <m:r>
                        <m:rPr>
                          <m:nor/>
                        </m:rPr>
                        <a:rPr lang="es-EC"/>
                        <m:t> </m:t>
                      </m:r>
                      <m:r>
                        <m:rPr>
                          <m:nor/>
                        </m:rPr>
                        <a:rPr lang="es-EC"/>
                        <m:t>con</m:t>
                      </m:r>
                      <m:r>
                        <m:rPr>
                          <m:nor/>
                        </m:rPr>
                        <a:rPr lang="es-EC"/>
                        <m:t> 4 </m:t>
                      </m:r>
                      <m:r>
                        <m:rPr>
                          <m:nor/>
                        </m:rPr>
                        <a:rPr lang="es-EC"/>
                        <m:t>horas</m:t>
                      </m:r>
                    </m:oMath>
                  </m:oMathPara>
                </a14:m>
                <a:endParaRPr lang="es-EC" sz="1600" dirty="0"/>
              </a:p>
            </p:txBody>
          </p:sp>
        </mc:Choice>
        <mc:Fallback xmlns="">
          <p:sp>
            <p:nvSpPr>
              <p:cNvPr id="12" name="Rectángulo 11">
                <a:extLst>
                  <a:ext uri="{FF2B5EF4-FFF2-40B4-BE49-F238E27FC236}">
                    <a16:creationId xmlns:a16="http://schemas.microsoft.com/office/drawing/2014/main" id="{E9D2C19F-2132-4265-BBDC-DC6EA29D7EFD}"/>
                  </a:ext>
                </a:extLst>
              </p:cNvPr>
              <p:cNvSpPr>
                <a:spLocks noRot="1" noChangeAspect="1" noMove="1" noResize="1" noEditPoints="1" noAdjustHandles="1" noChangeArrowheads="1" noChangeShapeType="1" noTextEdit="1"/>
              </p:cNvSpPr>
              <p:nvPr/>
            </p:nvSpPr>
            <p:spPr>
              <a:xfrm>
                <a:off x="2439524" y="5638552"/>
                <a:ext cx="4264950" cy="369332"/>
              </a:xfrm>
              <a:prstGeom prst="rect">
                <a:avLst/>
              </a:prstGeom>
              <a:blipFill>
                <a:blip r:embed="rId6"/>
                <a:stretch>
                  <a:fillRect/>
                </a:stretch>
              </a:blipFill>
            </p:spPr>
            <p:txBody>
              <a:bodyPr/>
              <a:lstStyle/>
              <a:p>
                <a:r>
                  <a:rPr lang="es-EC">
                    <a:noFill/>
                  </a:rPr>
                  <a:t> </a:t>
                </a:r>
              </a:p>
            </p:txBody>
          </p:sp>
        </mc:Fallback>
      </mc:AlternateContent>
      <p:pic>
        <p:nvPicPr>
          <p:cNvPr id="10" name="Imagen 9">
            <a:extLst>
              <a:ext uri="{FF2B5EF4-FFF2-40B4-BE49-F238E27FC236}">
                <a16:creationId xmlns:a16="http://schemas.microsoft.com/office/drawing/2014/main" id="{5A543320-90A7-43E5-984F-2C5C13BBAF12}"/>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820945" y="1736707"/>
            <a:ext cx="5481002" cy="3680478"/>
          </a:xfrm>
          <a:prstGeom prst="rect">
            <a:avLst/>
          </a:prstGeom>
          <a:noFill/>
          <a:ln>
            <a:noFill/>
          </a:ln>
        </p:spPr>
      </p:pic>
    </p:spTree>
    <p:extLst>
      <p:ext uri="{BB962C8B-B14F-4D97-AF65-F5344CB8AC3E}">
        <p14:creationId xmlns:p14="http://schemas.microsoft.com/office/powerpoint/2010/main" val="1551712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268" y="37861"/>
            <a:ext cx="9144000" cy="870337"/>
          </a:xfrm>
        </p:spPr>
        <p:txBody>
          <a:bodyPr>
            <a:normAutofit/>
          </a:bodyPr>
          <a:lstStyle/>
          <a:p>
            <a:pPr algn="ctr"/>
            <a:r>
              <a:rPr lang="es-EC" sz="2600" dirty="0"/>
              <a:t>PLANTEAMIENTO DEL PROBLEMA</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sp>
        <p:nvSpPr>
          <p:cNvPr id="32" name="Title 8">
            <a:extLst>
              <a:ext uri="{FF2B5EF4-FFF2-40B4-BE49-F238E27FC236}">
                <a16:creationId xmlns:a16="http://schemas.microsoft.com/office/drawing/2014/main" id="{4B33C971-6A1B-4656-8011-0A7A2F0D13BD}"/>
              </a:ext>
            </a:extLst>
          </p:cNvPr>
          <p:cNvSpPr txBox="1">
            <a:spLocks/>
          </p:cNvSpPr>
          <p:nvPr/>
        </p:nvSpPr>
        <p:spPr>
          <a:xfrm>
            <a:off x="0" y="865258"/>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endParaRPr lang="es-EC" sz="2800"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0254B1B9-097B-481A-B175-57AF5CECC5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7885" y="2157064"/>
            <a:ext cx="2520181" cy="922199"/>
          </a:xfrm>
          <a:prstGeom prst="rect">
            <a:avLst/>
          </a:prstGeom>
        </p:spPr>
      </p:pic>
      <p:pic>
        <p:nvPicPr>
          <p:cNvPr id="3076" name="Picture 4" descr="Resultado de imagen para estructura hormigon">
            <a:extLst>
              <a:ext uri="{FF2B5EF4-FFF2-40B4-BE49-F238E27FC236}">
                <a16:creationId xmlns:a16="http://schemas.microsoft.com/office/drawing/2014/main" id="{3DD3E729-8E65-4766-9DCB-6E167E9D7E03}"/>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1563" y="1510329"/>
            <a:ext cx="2451943" cy="1838957"/>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17">
            <a:extLst>
              <a:ext uri="{FF2B5EF4-FFF2-40B4-BE49-F238E27FC236}">
                <a16:creationId xmlns:a16="http://schemas.microsoft.com/office/drawing/2014/main" id="{5113EA0C-14D8-4537-B13A-D66D5877285B}"/>
              </a:ext>
            </a:extLst>
          </p:cNvPr>
          <p:cNvSpPr/>
          <p:nvPr/>
        </p:nvSpPr>
        <p:spPr>
          <a:xfrm>
            <a:off x="3254032" y="4709782"/>
            <a:ext cx="5783948" cy="168949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es-ES" dirty="0"/>
              <a:t>Steel framing en desventaja</a:t>
            </a:r>
          </a:p>
          <a:p>
            <a:endParaRPr lang="es-EC" dirty="0"/>
          </a:p>
        </p:txBody>
      </p:sp>
      <p:pic>
        <p:nvPicPr>
          <p:cNvPr id="3078" name="Picture 6" descr="Resultado de imagen para steel framing">
            <a:extLst>
              <a:ext uri="{FF2B5EF4-FFF2-40B4-BE49-F238E27FC236}">
                <a16:creationId xmlns:a16="http://schemas.microsoft.com/office/drawing/2014/main" id="{E28ED759-73C1-494A-933C-D02A5CF864EC}"/>
              </a:ext>
            </a:extLst>
          </p:cNvPr>
          <p:cNvPicPr>
            <a:picLocks noChangeAspect="1" noChangeArrowheads="1"/>
          </p:cNvPicPr>
          <p:nvPr/>
        </p:nvPicPr>
        <p:blipFill rotWithShape="1">
          <a:blip r:embed="rId6" cstate="print">
            <a:clrChange>
              <a:clrFrom>
                <a:srgbClr val="E3E3E3"/>
              </a:clrFrom>
              <a:clrTo>
                <a:srgbClr val="E3E3E3">
                  <a:alpha val="0"/>
                </a:srgbClr>
              </a:clrTo>
            </a:clrChange>
            <a:extLst>
              <a:ext uri="{28A0092B-C50C-407E-A947-70E740481C1C}">
                <a14:useLocalDpi xmlns:a14="http://schemas.microsoft.com/office/drawing/2010/main" val="0"/>
              </a:ext>
            </a:extLst>
          </a:blip>
          <a:srcRect l="34203"/>
          <a:stretch/>
        </p:blipFill>
        <p:spPr bwMode="auto">
          <a:xfrm>
            <a:off x="6129524" y="1710341"/>
            <a:ext cx="2187825" cy="178609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recto de flecha 4">
            <a:extLst>
              <a:ext uri="{FF2B5EF4-FFF2-40B4-BE49-F238E27FC236}">
                <a16:creationId xmlns:a16="http://schemas.microsoft.com/office/drawing/2014/main" id="{594CCC14-9EDF-4207-ACD1-4EC92599E9EA}"/>
              </a:ext>
            </a:extLst>
          </p:cNvPr>
          <p:cNvCxnSpPr>
            <a:cxnSpLocks/>
          </p:cNvCxnSpPr>
          <p:nvPr/>
        </p:nvCxnSpPr>
        <p:spPr>
          <a:xfrm>
            <a:off x="1648207" y="4196339"/>
            <a:ext cx="6377296" cy="0"/>
          </a:xfrm>
          <a:prstGeom prst="straightConnector1">
            <a:avLst/>
          </a:prstGeom>
          <a:ln>
            <a:solidFill>
              <a:schemeClr val="accent6"/>
            </a:solidFill>
            <a:tailEnd type="triangle"/>
          </a:ln>
        </p:spPr>
        <p:style>
          <a:lnRef idx="3">
            <a:schemeClr val="accent2"/>
          </a:lnRef>
          <a:fillRef idx="0">
            <a:schemeClr val="accent2"/>
          </a:fillRef>
          <a:effectRef idx="2">
            <a:schemeClr val="accent2"/>
          </a:effectRef>
          <a:fontRef idx="minor">
            <a:schemeClr val="tx1"/>
          </a:fontRef>
        </p:style>
      </p:cxnSp>
      <p:sp>
        <p:nvSpPr>
          <p:cNvPr id="6" name="Rectángulo 5">
            <a:extLst>
              <a:ext uri="{FF2B5EF4-FFF2-40B4-BE49-F238E27FC236}">
                <a16:creationId xmlns:a16="http://schemas.microsoft.com/office/drawing/2014/main" id="{7AC63953-D562-4600-A00B-F7F9781D675B}"/>
              </a:ext>
            </a:extLst>
          </p:cNvPr>
          <p:cNvSpPr/>
          <p:nvPr/>
        </p:nvSpPr>
        <p:spPr>
          <a:xfrm>
            <a:off x="3473506" y="4234525"/>
            <a:ext cx="2270815" cy="400110"/>
          </a:xfrm>
          <a:prstGeom prst="rect">
            <a:avLst/>
          </a:prstGeom>
        </p:spPr>
        <p:txBody>
          <a:bodyPr wrap="square">
            <a:spAutoFit/>
          </a:bodyPr>
          <a:lstStyle/>
          <a:p>
            <a:pPr algn="ctr"/>
            <a:r>
              <a:rPr lang="es-ES" sz="2000" dirty="0">
                <a:solidFill>
                  <a:srgbClr val="00B050"/>
                </a:solidFill>
              </a:rPr>
              <a:t>TRAYECTORIA</a:t>
            </a:r>
          </a:p>
        </p:txBody>
      </p:sp>
      <p:sp>
        <p:nvSpPr>
          <p:cNvPr id="7" name="Rectángulo 6">
            <a:extLst>
              <a:ext uri="{FF2B5EF4-FFF2-40B4-BE49-F238E27FC236}">
                <a16:creationId xmlns:a16="http://schemas.microsoft.com/office/drawing/2014/main" id="{0CCE0988-5C45-441C-87F6-A23824E472C9}"/>
              </a:ext>
            </a:extLst>
          </p:cNvPr>
          <p:cNvSpPr/>
          <p:nvPr/>
        </p:nvSpPr>
        <p:spPr>
          <a:xfrm>
            <a:off x="1474535" y="3427397"/>
            <a:ext cx="1363472" cy="707886"/>
          </a:xfrm>
          <a:prstGeom prst="rect">
            <a:avLst/>
          </a:prstGeom>
        </p:spPr>
        <p:txBody>
          <a:bodyPr wrap="square">
            <a:spAutoFit/>
          </a:bodyPr>
          <a:lstStyle/>
          <a:p>
            <a:pPr algn="ctr"/>
            <a:r>
              <a:rPr lang="es-ES" sz="2000" dirty="0"/>
              <a:t>171 AÑOS</a:t>
            </a:r>
            <a:endParaRPr lang="es-EC" sz="2000" dirty="0"/>
          </a:p>
        </p:txBody>
      </p:sp>
      <p:sp>
        <p:nvSpPr>
          <p:cNvPr id="19" name="Rectángulo 18">
            <a:extLst>
              <a:ext uri="{FF2B5EF4-FFF2-40B4-BE49-F238E27FC236}">
                <a16:creationId xmlns:a16="http://schemas.microsoft.com/office/drawing/2014/main" id="{679FF66E-6F14-4183-A8F5-E2D4D6AB871C}"/>
              </a:ext>
            </a:extLst>
          </p:cNvPr>
          <p:cNvSpPr/>
          <p:nvPr/>
        </p:nvSpPr>
        <p:spPr>
          <a:xfrm>
            <a:off x="3995195" y="3463739"/>
            <a:ext cx="1363472" cy="707886"/>
          </a:xfrm>
          <a:prstGeom prst="rect">
            <a:avLst/>
          </a:prstGeom>
        </p:spPr>
        <p:txBody>
          <a:bodyPr wrap="square">
            <a:spAutoFit/>
          </a:bodyPr>
          <a:lstStyle/>
          <a:p>
            <a:pPr algn="ctr"/>
            <a:r>
              <a:rPr lang="es-ES" sz="2000" dirty="0"/>
              <a:t>163 AÑOS</a:t>
            </a:r>
            <a:endParaRPr lang="es-EC" sz="2000" dirty="0"/>
          </a:p>
        </p:txBody>
      </p:sp>
      <p:sp>
        <p:nvSpPr>
          <p:cNvPr id="20" name="Rectángulo 19">
            <a:extLst>
              <a:ext uri="{FF2B5EF4-FFF2-40B4-BE49-F238E27FC236}">
                <a16:creationId xmlns:a16="http://schemas.microsoft.com/office/drawing/2014/main" id="{5F70D07C-8816-47E0-80B2-E09CACAE5420}"/>
              </a:ext>
            </a:extLst>
          </p:cNvPr>
          <p:cNvSpPr/>
          <p:nvPr/>
        </p:nvSpPr>
        <p:spPr>
          <a:xfrm>
            <a:off x="6816166" y="3488453"/>
            <a:ext cx="1169000" cy="707886"/>
          </a:xfrm>
          <a:prstGeom prst="rect">
            <a:avLst/>
          </a:prstGeom>
        </p:spPr>
        <p:txBody>
          <a:bodyPr wrap="square">
            <a:spAutoFit/>
          </a:bodyPr>
          <a:lstStyle/>
          <a:p>
            <a:pPr algn="ctr"/>
            <a:r>
              <a:rPr lang="es-ES" sz="2000" dirty="0"/>
              <a:t>86 AÑOS</a:t>
            </a:r>
            <a:endParaRPr lang="es-EC" sz="2000" dirty="0"/>
          </a:p>
        </p:txBody>
      </p:sp>
      <p:sp>
        <p:nvSpPr>
          <p:cNvPr id="8" name="Cerrar llave 7">
            <a:extLst>
              <a:ext uri="{FF2B5EF4-FFF2-40B4-BE49-F238E27FC236}">
                <a16:creationId xmlns:a16="http://schemas.microsoft.com/office/drawing/2014/main" id="{75F858EB-A8EB-4464-AB94-0C57669F90FC}"/>
              </a:ext>
            </a:extLst>
          </p:cNvPr>
          <p:cNvSpPr/>
          <p:nvPr/>
        </p:nvSpPr>
        <p:spPr>
          <a:xfrm rot="5400000" flipH="1">
            <a:off x="4583160" y="2679279"/>
            <a:ext cx="421344" cy="4733950"/>
          </a:xfrm>
          <a:prstGeom prst="righ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s-EC" sz="2000"/>
          </a:p>
        </p:txBody>
      </p:sp>
      <p:sp>
        <p:nvSpPr>
          <p:cNvPr id="24" name="Rectángulo 23">
            <a:extLst>
              <a:ext uri="{FF2B5EF4-FFF2-40B4-BE49-F238E27FC236}">
                <a16:creationId xmlns:a16="http://schemas.microsoft.com/office/drawing/2014/main" id="{C3E93F12-339C-442D-9E6D-E37C9421B6F6}"/>
              </a:ext>
            </a:extLst>
          </p:cNvPr>
          <p:cNvSpPr/>
          <p:nvPr/>
        </p:nvSpPr>
        <p:spPr>
          <a:xfrm>
            <a:off x="3503511" y="4782228"/>
            <a:ext cx="5783948" cy="168949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endParaRPr lang="es-ES" dirty="0"/>
          </a:p>
          <a:p>
            <a:endParaRPr lang="es-EC" dirty="0"/>
          </a:p>
        </p:txBody>
      </p:sp>
    </p:spTree>
    <p:extLst>
      <p:ext uri="{BB962C8B-B14F-4D97-AF65-F5344CB8AC3E}">
        <p14:creationId xmlns:p14="http://schemas.microsoft.com/office/powerpoint/2010/main" val="394746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268" y="37861"/>
            <a:ext cx="9144000" cy="870337"/>
          </a:xfrm>
        </p:spPr>
        <p:txBody>
          <a:bodyPr>
            <a:normAutofit/>
          </a:bodyPr>
          <a:lstStyle/>
          <a:p>
            <a:pPr algn="ctr"/>
            <a:r>
              <a:rPr lang="es-EC" sz="2600" dirty="0"/>
              <a:t>COMPARACIÓN DE RESULTADOS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sp>
        <p:nvSpPr>
          <p:cNvPr id="32" name="Title 8">
            <a:extLst>
              <a:ext uri="{FF2B5EF4-FFF2-40B4-BE49-F238E27FC236}">
                <a16:creationId xmlns:a16="http://schemas.microsoft.com/office/drawing/2014/main" id="{4B33C971-6A1B-4656-8011-0A7A2F0D13BD}"/>
              </a:ext>
            </a:extLst>
          </p:cNvPr>
          <p:cNvSpPr txBox="1">
            <a:spLocks/>
          </p:cNvSpPr>
          <p:nvPr/>
        </p:nvSpPr>
        <p:spPr>
          <a:xfrm>
            <a:off x="0" y="865258"/>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endParaRPr lang="es-EC" sz="2800"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FA9879EB-D580-464C-8983-977507A6BE42}"/>
              </a:ext>
            </a:extLst>
          </p:cNvPr>
          <p:cNvSpPr/>
          <p:nvPr/>
        </p:nvSpPr>
        <p:spPr>
          <a:xfrm>
            <a:off x="3661385" y="1259653"/>
            <a:ext cx="1821268" cy="477054"/>
          </a:xfrm>
          <a:prstGeom prst="rect">
            <a:avLst/>
          </a:prstGeom>
        </p:spPr>
        <p:txBody>
          <a:bodyPr wrap="none">
            <a:spAutoFit/>
          </a:bodyPr>
          <a:lstStyle/>
          <a:p>
            <a:pPr algn="ctr"/>
            <a:r>
              <a:rPr lang="es-ES" sz="2500" dirty="0">
                <a:solidFill>
                  <a:srgbClr val="00B050"/>
                </a:solidFill>
              </a:rPr>
              <a:t>ÁREA ÚTIL</a:t>
            </a:r>
          </a:p>
        </p:txBody>
      </p:sp>
      <p:pic>
        <p:nvPicPr>
          <p:cNvPr id="10" name="Imagen 9">
            <a:extLst>
              <a:ext uri="{FF2B5EF4-FFF2-40B4-BE49-F238E27FC236}">
                <a16:creationId xmlns:a16="http://schemas.microsoft.com/office/drawing/2014/main" id="{948E613E-019F-4CD7-BD6C-332F2ECA5A83}"/>
              </a:ext>
            </a:extLst>
          </p:cNvPr>
          <p:cNvPicPr/>
          <p:nvPr/>
        </p:nvPicPr>
        <p:blipFill>
          <a:blip r:embed="rId4"/>
          <a:stretch>
            <a:fillRect/>
          </a:stretch>
        </p:blipFill>
        <p:spPr>
          <a:xfrm>
            <a:off x="4915375" y="1855127"/>
            <a:ext cx="2520758" cy="2172396"/>
          </a:xfrm>
          <a:prstGeom prst="rect">
            <a:avLst/>
          </a:prstGeom>
        </p:spPr>
      </p:pic>
      <p:pic>
        <p:nvPicPr>
          <p:cNvPr id="12" name="Imagen 11">
            <a:extLst>
              <a:ext uri="{FF2B5EF4-FFF2-40B4-BE49-F238E27FC236}">
                <a16:creationId xmlns:a16="http://schemas.microsoft.com/office/drawing/2014/main" id="{BDF26CBE-1081-47EB-B6EC-BE65226633FC}"/>
              </a:ext>
            </a:extLst>
          </p:cNvPr>
          <p:cNvPicPr/>
          <p:nvPr/>
        </p:nvPicPr>
        <p:blipFill>
          <a:blip r:embed="rId5"/>
          <a:stretch>
            <a:fillRect/>
          </a:stretch>
        </p:blipFill>
        <p:spPr>
          <a:xfrm>
            <a:off x="1707867" y="1840353"/>
            <a:ext cx="2640968" cy="2172396"/>
          </a:xfrm>
          <a:prstGeom prst="rect">
            <a:avLst/>
          </a:prstGeom>
        </p:spPr>
      </p:pic>
      <p:graphicFrame>
        <p:nvGraphicFramePr>
          <p:cNvPr id="13" name="Tabla 5">
            <a:extLst>
              <a:ext uri="{FF2B5EF4-FFF2-40B4-BE49-F238E27FC236}">
                <a16:creationId xmlns:a16="http://schemas.microsoft.com/office/drawing/2014/main" id="{F669D94A-0B23-4CD9-BE9F-037A96A809FD}"/>
              </a:ext>
            </a:extLst>
          </p:cNvPr>
          <p:cNvGraphicFramePr>
            <a:graphicFrameLocks noGrp="1"/>
          </p:cNvGraphicFramePr>
          <p:nvPr>
            <p:extLst>
              <p:ext uri="{D42A27DB-BD31-4B8C-83A1-F6EECF244321}">
                <p14:modId xmlns:p14="http://schemas.microsoft.com/office/powerpoint/2010/main" val="385330260"/>
              </p:ext>
            </p:extLst>
          </p:nvPr>
        </p:nvGraphicFramePr>
        <p:xfrm>
          <a:off x="1293858" y="4238707"/>
          <a:ext cx="6556284" cy="1612211"/>
        </p:xfrm>
        <a:graphic>
          <a:graphicData uri="http://schemas.openxmlformats.org/drawingml/2006/table">
            <a:tbl>
              <a:tblPr firstRow="1" bandRow="1">
                <a:tableStyleId>{93296810-A885-4BE3-A3E7-6D5BEEA58F35}</a:tableStyleId>
              </a:tblPr>
              <a:tblGrid>
                <a:gridCol w="1639071">
                  <a:extLst>
                    <a:ext uri="{9D8B030D-6E8A-4147-A177-3AD203B41FA5}">
                      <a16:colId xmlns:a16="http://schemas.microsoft.com/office/drawing/2014/main" val="3591607038"/>
                    </a:ext>
                  </a:extLst>
                </a:gridCol>
                <a:gridCol w="1639071">
                  <a:extLst>
                    <a:ext uri="{9D8B030D-6E8A-4147-A177-3AD203B41FA5}">
                      <a16:colId xmlns:a16="http://schemas.microsoft.com/office/drawing/2014/main" val="38536042"/>
                    </a:ext>
                  </a:extLst>
                </a:gridCol>
                <a:gridCol w="1639071">
                  <a:extLst>
                    <a:ext uri="{9D8B030D-6E8A-4147-A177-3AD203B41FA5}">
                      <a16:colId xmlns:a16="http://schemas.microsoft.com/office/drawing/2014/main" val="2875075101"/>
                    </a:ext>
                  </a:extLst>
                </a:gridCol>
                <a:gridCol w="1639071">
                  <a:extLst>
                    <a:ext uri="{9D8B030D-6E8A-4147-A177-3AD203B41FA5}">
                      <a16:colId xmlns:a16="http://schemas.microsoft.com/office/drawing/2014/main" val="1331527625"/>
                    </a:ext>
                  </a:extLst>
                </a:gridCol>
              </a:tblGrid>
              <a:tr h="539261">
                <a:tc gridSpan="4">
                  <a:txBody>
                    <a:bodyPr/>
                    <a:lstStyle/>
                    <a:p>
                      <a:pPr algn="ctr"/>
                      <a:r>
                        <a:rPr lang="es-ES" sz="1400" dirty="0"/>
                        <a:t>COMPARACIÓN: ÁREA ÚTIL</a:t>
                      </a:r>
                      <a:endParaRPr lang="es-EC" sz="1400" dirty="0"/>
                    </a:p>
                  </a:txBody>
                  <a:tcPr anchor="ctr"/>
                </a:tc>
                <a:tc hMerge="1">
                  <a:txBody>
                    <a:bodyPr/>
                    <a:lstStyle/>
                    <a:p>
                      <a:endParaRPr lang="es-EC"/>
                    </a:p>
                  </a:txBody>
                  <a:tcPr/>
                </a:tc>
                <a:tc hMerge="1">
                  <a:txBody>
                    <a:bodyPr/>
                    <a:lstStyle/>
                    <a:p>
                      <a:endParaRPr lang="es-EC" dirty="0"/>
                    </a:p>
                  </a:txBody>
                  <a:tcPr/>
                </a:tc>
                <a:tc hMerge="1">
                  <a:txBody>
                    <a:bodyPr/>
                    <a:lstStyle/>
                    <a:p>
                      <a:pPr algn="ctr"/>
                      <a:endParaRPr lang="es-EC" sz="1400" dirty="0"/>
                    </a:p>
                  </a:txBody>
                  <a:tcPr anchor="ctr"/>
                </a:tc>
                <a:extLst>
                  <a:ext uri="{0D108BD9-81ED-4DB2-BD59-A6C34878D82A}">
                    <a16:rowId xmlns:a16="http://schemas.microsoft.com/office/drawing/2014/main" val="3803908030"/>
                  </a:ext>
                </a:extLst>
              </a:tr>
              <a:tr h="576469">
                <a:tc>
                  <a:txBody>
                    <a:bodyPr/>
                    <a:lstStyle/>
                    <a:p>
                      <a:pPr algn="ctr"/>
                      <a:endParaRPr lang="es-EC" sz="1400" b="1" dirty="0"/>
                    </a:p>
                  </a:txBody>
                  <a:tcPr anchor="ctr"/>
                </a:tc>
                <a:tc>
                  <a:txBody>
                    <a:bodyPr/>
                    <a:lstStyle/>
                    <a:p>
                      <a:pPr algn="ctr"/>
                      <a:r>
                        <a:rPr lang="es-ES" sz="1400" b="1" dirty="0"/>
                        <a:t>Pared de mampostería</a:t>
                      </a:r>
                      <a:endParaRPr lang="es-EC" sz="1400" b="1" dirty="0"/>
                    </a:p>
                  </a:txBody>
                  <a:tcPr anchor="ctr"/>
                </a:tc>
                <a:tc>
                  <a:txBody>
                    <a:bodyPr/>
                    <a:lstStyle/>
                    <a:p>
                      <a:pPr algn="ctr"/>
                      <a:r>
                        <a:rPr lang="es-ES" sz="1400" b="1" dirty="0"/>
                        <a:t>Pared liviana</a:t>
                      </a:r>
                      <a:endParaRPr lang="es-EC" sz="1400" b="1" dirty="0"/>
                    </a:p>
                  </a:txBody>
                  <a:tcPr anchor="ctr"/>
                </a:tc>
                <a:tc>
                  <a:txBody>
                    <a:bodyPr/>
                    <a:lstStyle/>
                    <a:p>
                      <a:pPr algn="ctr"/>
                      <a:r>
                        <a:rPr lang="es-ES" sz="1400" b="1" dirty="0"/>
                        <a:t>Porcentaje comparativo</a:t>
                      </a:r>
                      <a:endParaRPr lang="es-EC" sz="1400" b="1" dirty="0"/>
                    </a:p>
                  </a:txBody>
                  <a:tcPr anchor="ctr"/>
                </a:tc>
                <a:extLst>
                  <a:ext uri="{0D108BD9-81ED-4DB2-BD59-A6C34878D82A}">
                    <a16:rowId xmlns:a16="http://schemas.microsoft.com/office/drawing/2014/main" val="1541192705"/>
                  </a:ext>
                </a:extLst>
              </a:tr>
              <a:tr h="496481">
                <a:tc>
                  <a:txBody>
                    <a:bodyPr/>
                    <a:lstStyle/>
                    <a:p>
                      <a:pPr algn="ctr"/>
                      <a:r>
                        <a:rPr lang="es-ES" sz="1200" b="1" dirty="0"/>
                        <a:t>ÁREA</a:t>
                      </a:r>
                      <a:endParaRPr lang="es-EC" sz="1200" b="1" dirty="0"/>
                    </a:p>
                  </a:txBody>
                  <a:tcPr anchor="ctr"/>
                </a:tc>
                <a:tc>
                  <a:txBody>
                    <a:bodyPr/>
                    <a:lstStyle/>
                    <a:p>
                      <a:pPr algn="ctr"/>
                      <a:r>
                        <a:rPr lang="es-ES" sz="1200" dirty="0"/>
                        <a:t>17.21 m2</a:t>
                      </a:r>
                      <a:endParaRPr lang="es-EC" sz="1200" dirty="0"/>
                    </a:p>
                  </a:txBody>
                  <a:tcPr anchor="ctr"/>
                </a:tc>
                <a:tc>
                  <a:txBody>
                    <a:bodyPr/>
                    <a:lstStyle/>
                    <a:p>
                      <a:pPr algn="ctr"/>
                      <a:r>
                        <a:rPr lang="es-ES" sz="1200" dirty="0"/>
                        <a:t>19.48 m2</a:t>
                      </a:r>
                      <a:endParaRPr lang="es-EC" sz="1200" dirty="0"/>
                    </a:p>
                  </a:txBody>
                  <a:tcPr anchor="ctr"/>
                </a:tc>
                <a:tc>
                  <a:txBody>
                    <a:bodyPr/>
                    <a:lstStyle/>
                    <a:p>
                      <a:pPr algn="ctr"/>
                      <a:r>
                        <a:rPr lang="es-ES" sz="1200" dirty="0"/>
                        <a:t>13.2 %</a:t>
                      </a:r>
                      <a:endParaRPr lang="es-EC" sz="1200" dirty="0"/>
                    </a:p>
                  </a:txBody>
                  <a:tcPr anchor="ctr"/>
                </a:tc>
                <a:extLst>
                  <a:ext uri="{0D108BD9-81ED-4DB2-BD59-A6C34878D82A}">
                    <a16:rowId xmlns:a16="http://schemas.microsoft.com/office/drawing/2014/main" val="768823463"/>
                  </a:ext>
                </a:extLst>
              </a:tr>
            </a:tbl>
          </a:graphicData>
        </a:graphic>
      </p:graphicFrame>
    </p:spTree>
    <p:extLst>
      <p:ext uri="{BB962C8B-B14F-4D97-AF65-F5344CB8AC3E}">
        <p14:creationId xmlns:p14="http://schemas.microsoft.com/office/powerpoint/2010/main" val="4159776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268" y="37861"/>
            <a:ext cx="9144000" cy="870337"/>
          </a:xfrm>
        </p:spPr>
        <p:txBody>
          <a:bodyPr>
            <a:normAutofit/>
          </a:bodyPr>
          <a:lstStyle/>
          <a:p>
            <a:pPr algn="ctr"/>
            <a:r>
              <a:rPr lang="es-EC" sz="2600" dirty="0"/>
              <a:t>COMPARACIÓN DE RESULTADOS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sp>
        <p:nvSpPr>
          <p:cNvPr id="32" name="Title 8">
            <a:extLst>
              <a:ext uri="{FF2B5EF4-FFF2-40B4-BE49-F238E27FC236}">
                <a16:creationId xmlns:a16="http://schemas.microsoft.com/office/drawing/2014/main" id="{4B33C971-6A1B-4656-8011-0A7A2F0D13BD}"/>
              </a:ext>
            </a:extLst>
          </p:cNvPr>
          <p:cNvSpPr txBox="1">
            <a:spLocks/>
          </p:cNvSpPr>
          <p:nvPr/>
        </p:nvSpPr>
        <p:spPr>
          <a:xfrm>
            <a:off x="0" y="865258"/>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endParaRPr lang="es-EC" sz="2800"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FA9879EB-D580-464C-8983-977507A6BE42}"/>
              </a:ext>
            </a:extLst>
          </p:cNvPr>
          <p:cNvSpPr/>
          <p:nvPr/>
        </p:nvSpPr>
        <p:spPr>
          <a:xfrm>
            <a:off x="2399025" y="1259653"/>
            <a:ext cx="4345998" cy="477054"/>
          </a:xfrm>
          <a:prstGeom prst="rect">
            <a:avLst/>
          </a:prstGeom>
        </p:spPr>
        <p:txBody>
          <a:bodyPr wrap="none">
            <a:spAutoFit/>
          </a:bodyPr>
          <a:lstStyle/>
          <a:p>
            <a:pPr algn="ctr"/>
            <a:r>
              <a:rPr lang="es-ES" sz="2500" dirty="0">
                <a:solidFill>
                  <a:srgbClr val="00B050"/>
                </a:solidFill>
              </a:rPr>
              <a:t>PESO DE LA ESTRUCTURA</a:t>
            </a:r>
          </a:p>
        </p:txBody>
      </p:sp>
      <p:graphicFrame>
        <p:nvGraphicFramePr>
          <p:cNvPr id="10" name="Tabla 5">
            <a:extLst>
              <a:ext uri="{FF2B5EF4-FFF2-40B4-BE49-F238E27FC236}">
                <a16:creationId xmlns:a16="http://schemas.microsoft.com/office/drawing/2014/main" id="{78CA38D2-FF6A-448A-B4A7-49943F439847}"/>
              </a:ext>
            </a:extLst>
          </p:cNvPr>
          <p:cNvGraphicFramePr>
            <a:graphicFrameLocks noGrp="1"/>
          </p:cNvGraphicFramePr>
          <p:nvPr>
            <p:extLst>
              <p:ext uri="{D42A27DB-BD31-4B8C-83A1-F6EECF244321}">
                <p14:modId xmlns:p14="http://schemas.microsoft.com/office/powerpoint/2010/main" val="1850153545"/>
              </p:ext>
            </p:extLst>
          </p:nvPr>
        </p:nvGraphicFramePr>
        <p:xfrm>
          <a:off x="1293858" y="4238707"/>
          <a:ext cx="6556284" cy="1612211"/>
        </p:xfrm>
        <a:graphic>
          <a:graphicData uri="http://schemas.openxmlformats.org/drawingml/2006/table">
            <a:tbl>
              <a:tblPr firstRow="1" bandRow="1">
                <a:tableStyleId>{93296810-A885-4BE3-A3E7-6D5BEEA58F35}</a:tableStyleId>
              </a:tblPr>
              <a:tblGrid>
                <a:gridCol w="1639071">
                  <a:extLst>
                    <a:ext uri="{9D8B030D-6E8A-4147-A177-3AD203B41FA5}">
                      <a16:colId xmlns:a16="http://schemas.microsoft.com/office/drawing/2014/main" val="3591607038"/>
                    </a:ext>
                  </a:extLst>
                </a:gridCol>
                <a:gridCol w="1639071">
                  <a:extLst>
                    <a:ext uri="{9D8B030D-6E8A-4147-A177-3AD203B41FA5}">
                      <a16:colId xmlns:a16="http://schemas.microsoft.com/office/drawing/2014/main" val="38536042"/>
                    </a:ext>
                  </a:extLst>
                </a:gridCol>
                <a:gridCol w="1639071">
                  <a:extLst>
                    <a:ext uri="{9D8B030D-6E8A-4147-A177-3AD203B41FA5}">
                      <a16:colId xmlns:a16="http://schemas.microsoft.com/office/drawing/2014/main" val="2875075101"/>
                    </a:ext>
                  </a:extLst>
                </a:gridCol>
                <a:gridCol w="1639071">
                  <a:extLst>
                    <a:ext uri="{9D8B030D-6E8A-4147-A177-3AD203B41FA5}">
                      <a16:colId xmlns:a16="http://schemas.microsoft.com/office/drawing/2014/main" val="1331527625"/>
                    </a:ext>
                  </a:extLst>
                </a:gridCol>
              </a:tblGrid>
              <a:tr h="539261">
                <a:tc gridSpan="4">
                  <a:txBody>
                    <a:bodyPr/>
                    <a:lstStyle/>
                    <a:p>
                      <a:pPr algn="ctr"/>
                      <a:r>
                        <a:rPr lang="es-ES" sz="1400" dirty="0"/>
                        <a:t>COMPARACIÓN: PESO DE LA ESTRUCTURA</a:t>
                      </a:r>
                      <a:endParaRPr lang="es-EC" sz="1400" dirty="0"/>
                    </a:p>
                  </a:txBody>
                  <a:tcPr anchor="ctr"/>
                </a:tc>
                <a:tc hMerge="1">
                  <a:txBody>
                    <a:bodyPr/>
                    <a:lstStyle/>
                    <a:p>
                      <a:endParaRPr lang="es-EC"/>
                    </a:p>
                  </a:txBody>
                  <a:tcPr/>
                </a:tc>
                <a:tc hMerge="1">
                  <a:txBody>
                    <a:bodyPr/>
                    <a:lstStyle/>
                    <a:p>
                      <a:endParaRPr lang="es-EC" dirty="0"/>
                    </a:p>
                  </a:txBody>
                  <a:tcPr/>
                </a:tc>
                <a:tc hMerge="1">
                  <a:txBody>
                    <a:bodyPr/>
                    <a:lstStyle/>
                    <a:p>
                      <a:pPr algn="ctr"/>
                      <a:endParaRPr lang="es-EC" sz="1400" dirty="0"/>
                    </a:p>
                  </a:txBody>
                  <a:tcPr anchor="ctr"/>
                </a:tc>
                <a:extLst>
                  <a:ext uri="{0D108BD9-81ED-4DB2-BD59-A6C34878D82A}">
                    <a16:rowId xmlns:a16="http://schemas.microsoft.com/office/drawing/2014/main" val="3803908030"/>
                  </a:ext>
                </a:extLst>
              </a:tr>
              <a:tr h="576469">
                <a:tc>
                  <a:txBody>
                    <a:bodyPr/>
                    <a:lstStyle/>
                    <a:p>
                      <a:pPr algn="ctr"/>
                      <a:endParaRPr lang="es-EC" sz="1400" b="1" dirty="0"/>
                    </a:p>
                  </a:txBody>
                  <a:tcPr anchor="ctr"/>
                </a:tc>
                <a:tc>
                  <a:txBody>
                    <a:bodyPr/>
                    <a:lstStyle/>
                    <a:p>
                      <a:pPr algn="ctr"/>
                      <a:r>
                        <a:rPr lang="es-ES" sz="1400" b="1" dirty="0"/>
                        <a:t>Steel Framing</a:t>
                      </a:r>
                      <a:endParaRPr lang="es-EC" sz="1400" b="1" dirty="0"/>
                    </a:p>
                  </a:txBody>
                  <a:tcPr anchor="ctr"/>
                </a:tc>
                <a:tc>
                  <a:txBody>
                    <a:bodyPr/>
                    <a:lstStyle/>
                    <a:p>
                      <a:pPr algn="ctr"/>
                      <a:r>
                        <a:rPr lang="es-ES" sz="1400" b="1" dirty="0"/>
                        <a:t>Hormigón armado</a:t>
                      </a:r>
                      <a:endParaRPr lang="es-EC" sz="1400" b="1" dirty="0"/>
                    </a:p>
                  </a:txBody>
                  <a:tcPr anchor="ctr"/>
                </a:tc>
                <a:tc>
                  <a:txBody>
                    <a:bodyPr/>
                    <a:lstStyle/>
                    <a:p>
                      <a:pPr algn="ctr"/>
                      <a:r>
                        <a:rPr lang="es-ES" sz="1400" b="1" dirty="0"/>
                        <a:t>Acero estructural</a:t>
                      </a:r>
                      <a:endParaRPr lang="es-EC" sz="1400" b="1" dirty="0"/>
                    </a:p>
                  </a:txBody>
                  <a:tcPr anchor="ctr"/>
                </a:tc>
                <a:extLst>
                  <a:ext uri="{0D108BD9-81ED-4DB2-BD59-A6C34878D82A}">
                    <a16:rowId xmlns:a16="http://schemas.microsoft.com/office/drawing/2014/main" val="1541192705"/>
                  </a:ext>
                </a:extLst>
              </a:tr>
              <a:tr h="496481">
                <a:tc>
                  <a:txBody>
                    <a:bodyPr/>
                    <a:lstStyle/>
                    <a:p>
                      <a:pPr algn="ctr"/>
                      <a:r>
                        <a:rPr lang="es-ES" sz="1200" b="1" dirty="0"/>
                        <a:t>PESO</a:t>
                      </a:r>
                      <a:endParaRPr lang="es-EC" sz="1200" b="1" dirty="0"/>
                    </a:p>
                  </a:txBody>
                  <a:tcPr anchor="ctr"/>
                </a:tc>
                <a:tc>
                  <a:txBody>
                    <a:bodyPr/>
                    <a:lstStyle/>
                    <a:p>
                      <a:pPr algn="ctr"/>
                      <a:r>
                        <a:rPr lang="es-ES" sz="1200" dirty="0"/>
                        <a:t>247.34 tonf</a:t>
                      </a:r>
                      <a:endParaRPr lang="es-EC" sz="1200" dirty="0"/>
                    </a:p>
                  </a:txBody>
                  <a:tcPr anchor="ctr"/>
                </a:tc>
                <a:tc>
                  <a:txBody>
                    <a:bodyPr/>
                    <a:lstStyle/>
                    <a:p>
                      <a:pPr algn="ctr"/>
                      <a:r>
                        <a:rPr lang="es-ES" sz="1200" dirty="0"/>
                        <a:t>900.19 tonf</a:t>
                      </a:r>
                      <a:endParaRPr lang="es-EC" sz="1200" dirty="0"/>
                    </a:p>
                  </a:txBody>
                  <a:tcPr anchor="ctr"/>
                </a:tc>
                <a:tc>
                  <a:txBody>
                    <a:bodyPr/>
                    <a:lstStyle/>
                    <a:p>
                      <a:pPr algn="ctr"/>
                      <a:r>
                        <a:rPr lang="es-ES" sz="1200" dirty="0"/>
                        <a:t>544.45 tonf</a:t>
                      </a:r>
                      <a:endParaRPr lang="es-EC" sz="1200" dirty="0"/>
                    </a:p>
                  </a:txBody>
                  <a:tcPr anchor="ctr"/>
                </a:tc>
                <a:extLst>
                  <a:ext uri="{0D108BD9-81ED-4DB2-BD59-A6C34878D82A}">
                    <a16:rowId xmlns:a16="http://schemas.microsoft.com/office/drawing/2014/main" val="768823463"/>
                  </a:ext>
                </a:extLst>
              </a:tr>
            </a:tbl>
          </a:graphicData>
        </a:graphic>
      </p:graphicFrame>
      <p:pic>
        <p:nvPicPr>
          <p:cNvPr id="12" name="Imagen 11">
            <a:extLst>
              <a:ext uri="{FF2B5EF4-FFF2-40B4-BE49-F238E27FC236}">
                <a16:creationId xmlns:a16="http://schemas.microsoft.com/office/drawing/2014/main" id="{EE1E106C-0D94-4A97-9FEC-ECB4719BC2A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543524" y="2024313"/>
            <a:ext cx="2511851" cy="2005841"/>
          </a:xfrm>
          <a:prstGeom prst="rect">
            <a:avLst/>
          </a:prstGeom>
        </p:spPr>
      </p:pic>
      <p:pic>
        <p:nvPicPr>
          <p:cNvPr id="13" name="Imagen 12">
            <a:extLst>
              <a:ext uri="{FF2B5EF4-FFF2-40B4-BE49-F238E27FC236}">
                <a16:creationId xmlns:a16="http://schemas.microsoft.com/office/drawing/2014/main" id="{F04133A0-99E6-4062-B602-F582EBDA320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24885" y="2211606"/>
            <a:ext cx="2856201" cy="1709462"/>
          </a:xfrm>
          <a:prstGeom prst="rect">
            <a:avLst/>
          </a:prstGeom>
        </p:spPr>
      </p:pic>
      <p:pic>
        <p:nvPicPr>
          <p:cNvPr id="4" name="Imagen 3">
            <a:extLst>
              <a:ext uri="{FF2B5EF4-FFF2-40B4-BE49-F238E27FC236}">
                <a16:creationId xmlns:a16="http://schemas.microsoft.com/office/drawing/2014/main" id="{879550ED-EDD0-4987-A30E-24ED138F9A18}"/>
              </a:ext>
            </a:extLst>
          </p:cNvPr>
          <p:cNvPicPr>
            <a:picLocks noChangeAspect="1"/>
          </p:cNvPicPr>
          <p:nvPr/>
        </p:nvPicPr>
        <p:blipFill>
          <a:blip r:embed="rId6"/>
          <a:stretch>
            <a:fillRect/>
          </a:stretch>
        </p:blipFill>
        <p:spPr>
          <a:xfrm>
            <a:off x="6055375" y="2260231"/>
            <a:ext cx="2455845" cy="1612211"/>
          </a:xfrm>
          <a:prstGeom prst="rect">
            <a:avLst/>
          </a:prstGeom>
        </p:spPr>
      </p:pic>
    </p:spTree>
    <p:extLst>
      <p:ext uri="{BB962C8B-B14F-4D97-AF65-F5344CB8AC3E}">
        <p14:creationId xmlns:p14="http://schemas.microsoft.com/office/powerpoint/2010/main" val="3686976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268" y="37861"/>
            <a:ext cx="9144000" cy="870337"/>
          </a:xfrm>
        </p:spPr>
        <p:txBody>
          <a:bodyPr>
            <a:normAutofit/>
          </a:bodyPr>
          <a:lstStyle/>
          <a:p>
            <a:pPr algn="ctr"/>
            <a:r>
              <a:rPr lang="es-EC" sz="2600" dirty="0"/>
              <a:t>COMPARACIÓN DE RESULTADOS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sp>
        <p:nvSpPr>
          <p:cNvPr id="32" name="Title 8">
            <a:extLst>
              <a:ext uri="{FF2B5EF4-FFF2-40B4-BE49-F238E27FC236}">
                <a16:creationId xmlns:a16="http://schemas.microsoft.com/office/drawing/2014/main" id="{4B33C971-6A1B-4656-8011-0A7A2F0D13BD}"/>
              </a:ext>
            </a:extLst>
          </p:cNvPr>
          <p:cNvSpPr txBox="1">
            <a:spLocks/>
          </p:cNvSpPr>
          <p:nvPr/>
        </p:nvSpPr>
        <p:spPr>
          <a:xfrm>
            <a:off x="0" y="865258"/>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endParaRPr lang="es-EC" sz="2800"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FA9879EB-D580-464C-8983-977507A6BE42}"/>
              </a:ext>
            </a:extLst>
          </p:cNvPr>
          <p:cNvSpPr/>
          <p:nvPr/>
        </p:nvSpPr>
        <p:spPr>
          <a:xfrm>
            <a:off x="2399025" y="1259653"/>
            <a:ext cx="4345998" cy="477054"/>
          </a:xfrm>
          <a:prstGeom prst="rect">
            <a:avLst/>
          </a:prstGeom>
        </p:spPr>
        <p:txBody>
          <a:bodyPr wrap="none">
            <a:spAutoFit/>
          </a:bodyPr>
          <a:lstStyle/>
          <a:p>
            <a:pPr algn="ctr"/>
            <a:r>
              <a:rPr lang="es-ES" sz="2500" dirty="0">
                <a:solidFill>
                  <a:srgbClr val="00B050"/>
                </a:solidFill>
              </a:rPr>
              <a:t>PESO DE LA ESTRUCTURA</a:t>
            </a:r>
          </a:p>
        </p:txBody>
      </p:sp>
      <p:graphicFrame>
        <p:nvGraphicFramePr>
          <p:cNvPr id="10" name="Tabla 5">
            <a:extLst>
              <a:ext uri="{FF2B5EF4-FFF2-40B4-BE49-F238E27FC236}">
                <a16:creationId xmlns:a16="http://schemas.microsoft.com/office/drawing/2014/main" id="{78CA38D2-FF6A-448A-B4A7-49943F439847}"/>
              </a:ext>
            </a:extLst>
          </p:cNvPr>
          <p:cNvGraphicFramePr>
            <a:graphicFrameLocks noGrp="1"/>
          </p:cNvGraphicFramePr>
          <p:nvPr>
            <p:extLst>
              <p:ext uri="{D42A27DB-BD31-4B8C-83A1-F6EECF244321}">
                <p14:modId xmlns:p14="http://schemas.microsoft.com/office/powerpoint/2010/main" val="1611467318"/>
              </p:ext>
            </p:extLst>
          </p:nvPr>
        </p:nvGraphicFramePr>
        <p:xfrm>
          <a:off x="1293858" y="2633283"/>
          <a:ext cx="6556284" cy="2108692"/>
        </p:xfrm>
        <a:graphic>
          <a:graphicData uri="http://schemas.openxmlformats.org/drawingml/2006/table">
            <a:tbl>
              <a:tblPr firstRow="1" bandRow="1">
                <a:tableStyleId>{93296810-A885-4BE3-A3E7-6D5BEEA58F35}</a:tableStyleId>
              </a:tblPr>
              <a:tblGrid>
                <a:gridCol w="3278142">
                  <a:extLst>
                    <a:ext uri="{9D8B030D-6E8A-4147-A177-3AD203B41FA5}">
                      <a16:colId xmlns:a16="http://schemas.microsoft.com/office/drawing/2014/main" val="3591607038"/>
                    </a:ext>
                  </a:extLst>
                </a:gridCol>
                <a:gridCol w="3278142">
                  <a:extLst>
                    <a:ext uri="{9D8B030D-6E8A-4147-A177-3AD203B41FA5}">
                      <a16:colId xmlns:a16="http://schemas.microsoft.com/office/drawing/2014/main" val="2875075101"/>
                    </a:ext>
                  </a:extLst>
                </a:gridCol>
              </a:tblGrid>
              <a:tr h="539261">
                <a:tc gridSpan="2">
                  <a:txBody>
                    <a:bodyPr/>
                    <a:lstStyle/>
                    <a:p>
                      <a:pPr algn="ctr"/>
                      <a:r>
                        <a:rPr lang="es-ES" sz="1400" dirty="0"/>
                        <a:t>COMPARACIÓN: STEEL FRAMING VS SISTEMAS TRADICIONALES</a:t>
                      </a:r>
                      <a:endParaRPr lang="es-EC" sz="1400" dirty="0"/>
                    </a:p>
                  </a:txBody>
                  <a:tcPr anchor="ctr"/>
                </a:tc>
                <a:tc hMerge="1">
                  <a:txBody>
                    <a:bodyPr/>
                    <a:lstStyle/>
                    <a:p>
                      <a:endParaRPr lang="es-EC" dirty="0"/>
                    </a:p>
                  </a:txBody>
                  <a:tcPr/>
                </a:tc>
                <a:extLst>
                  <a:ext uri="{0D108BD9-81ED-4DB2-BD59-A6C34878D82A}">
                    <a16:rowId xmlns:a16="http://schemas.microsoft.com/office/drawing/2014/main" val="3803908030"/>
                  </a:ext>
                </a:extLst>
              </a:tr>
              <a:tr h="576469">
                <a:tc>
                  <a:txBody>
                    <a:bodyPr/>
                    <a:lstStyle/>
                    <a:p>
                      <a:pPr algn="ctr"/>
                      <a:r>
                        <a:rPr lang="es-ES" sz="1400" b="1" dirty="0"/>
                        <a:t>Sistema Constructivo</a:t>
                      </a:r>
                      <a:endParaRPr lang="es-EC" sz="1400" b="1" dirty="0"/>
                    </a:p>
                  </a:txBody>
                  <a:tcPr anchor="ctr"/>
                </a:tc>
                <a:tc>
                  <a:txBody>
                    <a:bodyPr/>
                    <a:lstStyle/>
                    <a:p>
                      <a:pPr algn="ctr"/>
                      <a:r>
                        <a:rPr lang="es-ES" sz="1400" b="0" dirty="0"/>
                        <a:t>Steel Framing</a:t>
                      </a:r>
                      <a:endParaRPr lang="es-EC" sz="1400" b="0" dirty="0"/>
                    </a:p>
                  </a:txBody>
                  <a:tcPr anchor="ctr"/>
                </a:tc>
                <a:extLst>
                  <a:ext uri="{0D108BD9-81ED-4DB2-BD59-A6C34878D82A}">
                    <a16:rowId xmlns:a16="http://schemas.microsoft.com/office/drawing/2014/main" val="1541192705"/>
                  </a:ext>
                </a:extLst>
              </a:tr>
              <a:tr h="496481">
                <a:tc>
                  <a:txBody>
                    <a:bodyPr/>
                    <a:lstStyle/>
                    <a:p>
                      <a:pPr algn="ctr"/>
                      <a:r>
                        <a:rPr lang="es-ES" sz="1400" b="0" dirty="0"/>
                        <a:t>Hormigón Armado</a:t>
                      </a:r>
                      <a:endParaRPr lang="es-EC" sz="1400" b="0" dirty="0"/>
                    </a:p>
                  </a:txBody>
                  <a:tcPr anchor="ctr"/>
                </a:tc>
                <a:tc>
                  <a:txBody>
                    <a:bodyPr/>
                    <a:lstStyle/>
                    <a:p>
                      <a:pPr algn="ctr"/>
                      <a:r>
                        <a:rPr lang="es-ES" sz="1400" dirty="0"/>
                        <a:t>27.48%</a:t>
                      </a:r>
                      <a:endParaRPr lang="es-EC" sz="1400" dirty="0"/>
                    </a:p>
                  </a:txBody>
                  <a:tcPr anchor="ctr"/>
                </a:tc>
                <a:extLst>
                  <a:ext uri="{0D108BD9-81ED-4DB2-BD59-A6C34878D82A}">
                    <a16:rowId xmlns:a16="http://schemas.microsoft.com/office/drawing/2014/main" val="768823463"/>
                  </a:ext>
                </a:extLst>
              </a:tr>
              <a:tr h="496481">
                <a:tc>
                  <a:txBody>
                    <a:bodyPr/>
                    <a:lstStyle/>
                    <a:p>
                      <a:pPr algn="ctr"/>
                      <a:r>
                        <a:rPr lang="es-ES" sz="1400" b="0" dirty="0"/>
                        <a:t>Acero Estructural</a:t>
                      </a:r>
                      <a:endParaRPr lang="es-EC" sz="1400" b="0" dirty="0"/>
                    </a:p>
                  </a:txBody>
                  <a:tcPr anchor="ctr"/>
                </a:tc>
                <a:tc>
                  <a:txBody>
                    <a:bodyPr/>
                    <a:lstStyle/>
                    <a:p>
                      <a:pPr algn="ctr"/>
                      <a:r>
                        <a:rPr lang="es-ES" sz="1400" dirty="0"/>
                        <a:t>45.43%</a:t>
                      </a:r>
                      <a:endParaRPr lang="es-EC" sz="1400" dirty="0"/>
                    </a:p>
                  </a:txBody>
                  <a:tcPr anchor="ctr"/>
                </a:tc>
                <a:extLst>
                  <a:ext uri="{0D108BD9-81ED-4DB2-BD59-A6C34878D82A}">
                    <a16:rowId xmlns:a16="http://schemas.microsoft.com/office/drawing/2014/main" val="3474591254"/>
                  </a:ext>
                </a:extLst>
              </a:tr>
            </a:tbl>
          </a:graphicData>
        </a:graphic>
      </p:graphicFrame>
    </p:spTree>
    <p:extLst>
      <p:ext uri="{BB962C8B-B14F-4D97-AF65-F5344CB8AC3E}">
        <p14:creationId xmlns:p14="http://schemas.microsoft.com/office/powerpoint/2010/main" val="1820566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268" y="37861"/>
            <a:ext cx="9144000" cy="870337"/>
          </a:xfrm>
        </p:spPr>
        <p:txBody>
          <a:bodyPr>
            <a:normAutofit/>
          </a:bodyPr>
          <a:lstStyle/>
          <a:p>
            <a:pPr algn="ctr"/>
            <a:r>
              <a:rPr lang="es-EC" sz="2600" dirty="0"/>
              <a:t>COMPARACIÓN DE RESULTADOS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sp>
        <p:nvSpPr>
          <p:cNvPr id="32" name="Title 8">
            <a:extLst>
              <a:ext uri="{FF2B5EF4-FFF2-40B4-BE49-F238E27FC236}">
                <a16:creationId xmlns:a16="http://schemas.microsoft.com/office/drawing/2014/main" id="{4B33C971-6A1B-4656-8011-0A7A2F0D13BD}"/>
              </a:ext>
            </a:extLst>
          </p:cNvPr>
          <p:cNvSpPr txBox="1">
            <a:spLocks/>
          </p:cNvSpPr>
          <p:nvPr/>
        </p:nvSpPr>
        <p:spPr>
          <a:xfrm>
            <a:off x="0" y="865258"/>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endParaRPr lang="es-EC" sz="2800"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FA9879EB-D580-464C-8983-977507A6BE42}"/>
              </a:ext>
            </a:extLst>
          </p:cNvPr>
          <p:cNvSpPr/>
          <p:nvPr/>
        </p:nvSpPr>
        <p:spPr>
          <a:xfrm>
            <a:off x="1229254" y="1259653"/>
            <a:ext cx="6685549" cy="477054"/>
          </a:xfrm>
          <a:prstGeom prst="rect">
            <a:avLst/>
          </a:prstGeom>
        </p:spPr>
        <p:txBody>
          <a:bodyPr wrap="none">
            <a:spAutoFit/>
          </a:bodyPr>
          <a:lstStyle/>
          <a:p>
            <a:pPr algn="ctr"/>
            <a:r>
              <a:rPr lang="es-ES" sz="2500" dirty="0">
                <a:solidFill>
                  <a:srgbClr val="00B050"/>
                </a:solidFill>
              </a:rPr>
              <a:t>RELACIÓN ENTRE CARGA MUERTA Y VIVA</a:t>
            </a:r>
          </a:p>
        </p:txBody>
      </p:sp>
      <p:graphicFrame>
        <p:nvGraphicFramePr>
          <p:cNvPr id="13" name="Tabla 5">
            <a:extLst>
              <a:ext uri="{FF2B5EF4-FFF2-40B4-BE49-F238E27FC236}">
                <a16:creationId xmlns:a16="http://schemas.microsoft.com/office/drawing/2014/main" id="{F669D94A-0B23-4CD9-BE9F-037A96A809FD}"/>
              </a:ext>
            </a:extLst>
          </p:cNvPr>
          <p:cNvGraphicFramePr>
            <a:graphicFrameLocks noGrp="1"/>
          </p:cNvGraphicFramePr>
          <p:nvPr>
            <p:extLst>
              <p:ext uri="{D42A27DB-BD31-4B8C-83A1-F6EECF244321}">
                <p14:modId xmlns:p14="http://schemas.microsoft.com/office/powerpoint/2010/main" val="778508721"/>
              </p:ext>
            </p:extLst>
          </p:nvPr>
        </p:nvGraphicFramePr>
        <p:xfrm>
          <a:off x="993913" y="2385391"/>
          <a:ext cx="7176050" cy="2735903"/>
        </p:xfrm>
        <a:graphic>
          <a:graphicData uri="http://schemas.openxmlformats.org/drawingml/2006/table">
            <a:tbl>
              <a:tblPr firstRow="1" bandRow="1">
                <a:tableStyleId>{93296810-A885-4BE3-A3E7-6D5BEEA58F35}</a:tableStyleId>
              </a:tblPr>
              <a:tblGrid>
                <a:gridCol w="1794012">
                  <a:extLst>
                    <a:ext uri="{9D8B030D-6E8A-4147-A177-3AD203B41FA5}">
                      <a16:colId xmlns:a16="http://schemas.microsoft.com/office/drawing/2014/main" val="3591607038"/>
                    </a:ext>
                  </a:extLst>
                </a:gridCol>
                <a:gridCol w="1794012">
                  <a:extLst>
                    <a:ext uri="{9D8B030D-6E8A-4147-A177-3AD203B41FA5}">
                      <a16:colId xmlns:a16="http://schemas.microsoft.com/office/drawing/2014/main" val="38536042"/>
                    </a:ext>
                  </a:extLst>
                </a:gridCol>
                <a:gridCol w="1779107">
                  <a:extLst>
                    <a:ext uri="{9D8B030D-6E8A-4147-A177-3AD203B41FA5}">
                      <a16:colId xmlns:a16="http://schemas.microsoft.com/office/drawing/2014/main" val="2875075101"/>
                    </a:ext>
                  </a:extLst>
                </a:gridCol>
                <a:gridCol w="1808919">
                  <a:extLst>
                    <a:ext uri="{9D8B030D-6E8A-4147-A177-3AD203B41FA5}">
                      <a16:colId xmlns:a16="http://schemas.microsoft.com/office/drawing/2014/main" val="1331527625"/>
                    </a:ext>
                  </a:extLst>
                </a:gridCol>
              </a:tblGrid>
              <a:tr h="632585">
                <a:tc gridSpan="4">
                  <a:txBody>
                    <a:bodyPr/>
                    <a:lstStyle/>
                    <a:p>
                      <a:pPr algn="ctr"/>
                      <a:r>
                        <a:rPr lang="es-ES" sz="1400" dirty="0"/>
                        <a:t>RELACIÓN ENTRE CARGA VIVA Y MUERTA</a:t>
                      </a:r>
                      <a:endParaRPr lang="es-EC" sz="1400" dirty="0"/>
                    </a:p>
                  </a:txBody>
                  <a:tcPr anchor="ctr"/>
                </a:tc>
                <a:tc hMerge="1">
                  <a:txBody>
                    <a:bodyPr/>
                    <a:lstStyle/>
                    <a:p>
                      <a:endParaRPr lang="es-EC"/>
                    </a:p>
                  </a:txBody>
                  <a:tcPr/>
                </a:tc>
                <a:tc hMerge="1">
                  <a:txBody>
                    <a:bodyPr/>
                    <a:lstStyle/>
                    <a:p>
                      <a:endParaRPr lang="es-EC" dirty="0"/>
                    </a:p>
                  </a:txBody>
                  <a:tcPr/>
                </a:tc>
                <a:tc hMerge="1">
                  <a:txBody>
                    <a:bodyPr/>
                    <a:lstStyle/>
                    <a:p>
                      <a:pPr algn="ctr"/>
                      <a:endParaRPr lang="es-EC" sz="1400" dirty="0"/>
                    </a:p>
                  </a:txBody>
                  <a:tcPr anchor="ctr"/>
                </a:tc>
                <a:extLst>
                  <a:ext uri="{0D108BD9-81ED-4DB2-BD59-A6C34878D82A}">
                    <a16:rowId xmlns:a16="http://schemas.microsoft.com/office/drawing/2014/main" val="3803908030"/>
                  </a:ext>
                </a:extLst>
              </a:tr>
              <a:tr h="6762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dirty="0"/>
                        <a:t>Carga viva</a:t>
                      </a:r>
                    </a:p>
                    <a:p>
                      <a:pPr algn="ctr"/>
                      <a:endParaRPr lang="es-EC" sz="1400" b="1" dirty="0"/>
                    </a:p>
                  </a:txBody>
                  <a:tcPr anchor="ctr"/>
                </a:tc>
                <a:tc>
                  <a:txBody>
                    <a:bodyPr/>
                    <a:lstStyle/>
                    <a:p>
                      <a:pPr algn="ctr"/>
                      <a:r>
                        <a:rPr lang="es-ES" sz="1400" b="1" dirty="0"/>
                        <a:t>Carga Muerta: Steel Framing</a:t>
                      </a:r>
                      <a:endParaRPr lang="es-EC" sz="1400" b="1" dirty="0"/>
                    </a:p>
                  </a:txBody>
                  <a:tcPr anchor="ctr"/>
                </a:tc>
                <a:tc>
                  <a:txBody>
                    <a:bodyPr/>
                    <a:lstStyle/>
                    <a:p>
                      <a:pPr algn="ctr"/>
                      <a:r>
                        <a:rPr lang="es-ES" sz="1400" b="1" dirty="0"/>
                        <a:t>Carga Muerta: hormigón armado</a:t>
                      </a:r>
                      <a:endParaRPr lang="es-EC" sz="1400" b="1" dirty="0"/>
                    </a:p>
                  </a:txBody>
                  <a:tcPr anchor="ctr"/>
                </a:tc>
                <a:tc>
                  <a:txBody>
                    <a:bodyPr/>
                    <a:lstStyle/>
                    <a:p>
                      <a:pPr algn="ctr"/>
                      <a:r>
                        <a:rPr lang="es-ES" sz="1400" b="1" dirty="0"/>
                        <a:t>Carga muerta: estructura metálica</a:t>
                      </a:r>
                      <a:endParaRPr lang="es-EC" sz="1400" b="1" dirty="0"/>
                    </a:p>
                  </a:txBody>
                  <a:tcPr anchor="ctr"/>
                </a:tc>
                <a:extLst>
                  <a:ext uri="{0D108BD9-81ED-4DB2-BD59-A6C34878D82A}">
                    <a16:rowId xmlns:a16="http://schemas.microsoft.com/office/drawing/2014/main" val="1541192705"/>
                  </a:ext>
                </a:extLst>
              </a:tr>
              <a:tr h="676233">
                <a:tc>
                  <a:txBody>
                    <a:bodyPr/>
                    <a:lstStyle/>
                    <a:p>
                      <a:pPr algn="ctr"/>
                      <a:r>
                        <a:rPr lang="es-ES" sz="1400" b="0" dirty="0"/>
                        <a:t>227,42 tonf</a:t>
                      </a:r>
                      <a:endParaRPr lang="es-EC" sz="1400" b="0" dirty="0"/>
                    </a:p>
                  </a:txBody>
                  <a:tcPr anchor="ctr"/>
                </a:tc>
                <a:tc>
                  <a:txBody>
                    <a:bodyPr/>
                    <a:lstStyle/>
                    <a:p>
                      <a:pPr algn="ctr"/>
                      <a:r>
                        <a:rPr lang="es-ES" sz="1400" b="0" dirty="0"/>
                        <a:t>247,34 tonf</a:t>
                      </a:r>
                      <a:endParaRPr lang="es-EC" sz="1400" b="0" dirty="0"/>
                    </a:p>
                  </a:txBody>
                  <a:tcPr anchor="ctr"/>
                </a:tc>
                <a:tc>
                  <a:txBody>
                    <a:bodyPr/>
                    <a:lstStyle/>
                    <a:p>
                      <a:pPr algn="ctr"/>
                      <a:r>
                        <a:rPr lang="es-ES" sz="1400" b="0" dirty="0"/>
                        <a:t>900,19 tonf</a:t>
                      </a:r>
                      <a:endParaRPr lang="es-EC" sz="1400" b="0" dirty="0"/>
                    </a:p>
                  </a:txBody>
                  <a:tcPr anchor="ctr"/>
                </a:tc>
                <a:tc>
                  <a:txBody>
                    <a:bodyPr/>
                    <a:lstStyle/>
                    <a:p>
                      <a:pPr algn="ctr"/>
                      <a:r>
                        <a:rPr lang="es-ES" sz="1400" b="0" dirty="0"/>
                        <a:t>544,45 tonf</a:t>
                      </a:r>
                      <a:endParaRPr lang="es-EC" sz="1400" b="0" dirty="0"/>
                    </a:p>
                  </a:txBody>
                  <a:tcPr anchor="ctr"/>
                </a:tc>
                <a:extLst>
                  <a:ext uri="{0D108BD9-81ED-4DB2-BD59-A6C34878D82A}">
                    <a16:rowId xmlns:a16="http://schemas.microsoft.com/office/drawing/2014/main" val="3939165828"/>
                  </a:ext>
                </a:extLst>
              </a:tr>
              <a:tr h="750852">
                <a:tc>
                  <a:txBody>
                    <a:bodyPr/>
                    <a:lstStyle/>
                    <a:p>
                      <a:pPr algn="ctr"/>
                      <a:r>
                        <a:rPr lang="es-ES" sz="1200" b="1" dirty="0"/>
                        <a:t>Relación entre carga viva y muerta</a:t>
                      </a:r>
                    </a:p>
                    <a:p>
                      <a:pPr algn="ctr"/>
                      <a:r>
                        <a:rPr lang="es-ES" sz="1200" b="1" dirty="0"/>
                        <a:t>CV/CM:</a:t>
                      </a:r>
                      <a:endParaRPr lang="es-EC" sz="1200" b="1" dirty="0"/>
                    </a:p>
                  </a:txBody>
                  <a:tcPr anchor="ctr"/>
                </a:tc>
                <a:tc>
                  <a:txBody>
                    <a:bodyPr/>
                    <a:lstStyle/>
                    <a:p>
                      <a:pPr algn="ctr"/>
                      <a:r>
                        <a:rPr lang="es-ES" sz="1200" dirty="0"/>
                        <a:t>0,92</a:t>
                      </a:r>
                      <a:endParaRPr lang="es-EC" sz="1200" dirty="0"/>
                    </a:p>
                  </a:txBody>
                  <a:tcPr anchor="ctr"/>
                </a:tc>
                <a:tc>
                  <a:txBody>
                    <a:bodyPr/>
                    <a:lstStyle/>
                    <a:p>
                      <a:pPr algn="ctr"/>
                      <a:r>
                        <a:rPr lang="es-ES" sz="1200" dirty="0"/>
                        <a:t>0,25</a:t>
                      </a:r>
                      <a:endParaRPr lang="es-EC" sz="1200" dirty="0"/>
                    </a:p>
                  </a:txBody>
                  <a:tcPr anchor="ctr"/>
                </a:tc>
                <a:tc>
                  <a:txBody>
                    <a:bodyPr/>
                    <a:lstStyle/>
                    <a:p>
                      <a:pPr algn="ctr"/>
                      <a:r>
                        <a:rPr lang="es-ES" sz="1200" dirty="0"/>
                        <a:t>0,42</a:t>
                      </a:r>
                      <a:endParaRPr lang="es-EC" sz="1200" dirty="0"/>
                    </a:p>
                  </a:txBody>
                  <a:tcPr anchor="ctr"/>
                </a:tc>
                <a:extLst>
                  <a:ext uri="{0D108BD9-81ED-4DB2-BD59-A6C34878D82A}">
                    <a16:rowId xmlns:a16="http://schemas.microsoft.com/office/drawing/2014/main" val="768823463"/>
                  </a:ext>
                </a:extLst>
              </a:tr>
            </a:tbl>
          </a:graphicData>
        </a:graphic>
      </p:graphicFrame>
    </p:spTree>
    <p:extLst>
      <p:ext uri="{BB962C8B-B14F-4D97-AF65-F5344CB8AC3E}">
        <p14:creationId xmlns:p14="http://schemas.microsoft.com/office/powerpoint/2010/main" val="42876907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268" y="37861"/>
            <a:ext cx="9144000" cy="870337"/>
          </a:xfrm>
        </p:spPr>
        <p:txBody>
          <a:bodyPr>
            <a:normAutofit/>
          </a:bodyPr>
          <a:lstStyle/>
          <a:p>
            <a:pPr algn="ctr"/>
            <a:r>
              <a:rPr lang="es-EC" sz="2600" dirty="0"/>
              <a:t>COMPARACIÓN DE RESULTADOS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sp>
        <p:nvSpPr>
          <p:cNvPr id="32" name="Title 8">
            <a:extLst>
              <a:ext uri="{FF2B5EF4-FFF2-40B4-BE49-F238E27FC236}">
                <a16:creationId xmlns:a16="http://schemas.microsoft.com/office/drawing/2014/main" id="{4B33C971-6A1B-4656-8011-0A7A2F0D13BD}"/>
              </a:ext>
            </a:extLst>
          </p:cNvPr>
          <p:cNvSpPr txBox="1">
            <a:spLocks/>
          </p:cNvSpPr>
          <p:nvPr/>
        </p:nvSpPr>
        <p:spPr>
          <a:xfrm>
            <a:off x="0" y="865258"/>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endParaRPr lang="es-EC" sz="2800"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FA9879EB-D580-464C-8983-977507A6BE42}"/>
              </a:ext>
            </a:extLst>
          </p:cNvPr>
          <p:cNvSpPr/>
          <p:nvPr/>
        </p:nvSpPr>
        <p:spPr>
          <a:xfrm>
            <a:off x="3054176" y="1259653"/>
            <a:ext cx="3035703" cy="477054"/>
          </a:xfrm>
          <a:prstGeom prst="rect">
            <a:avLst/>
          </a:prstGeom>
        </p:spPr>
        <p:txBody>
          <a:bodyPr wrap="none">
            <a:spAutoFit/>
          </a:bodyPr>
          <a:lstStyle/>
          <a:p>
            <a:pPr algn="ctr"/>
            <a:r>
              <a:rPr lang="es-ES" sz="2500" dirty="0">
                <a:solidFill>
                  <a:srgbClr val="00B050"/>
                </a:solidFill>
              </a:rPr>
              <a:t>CORTANTE BASAL</a:t>
            </a:r>
          </a:p>
        </p:txBody>
      </p:sp>
      <p:graphicFrame>
        <p:nvGraphicFramePr>
          <p:cNvPr id="10" name="Tabla 5">
            <a:extLst>
              <a:ext uri="{FF2B5EF4-FFF2-40B4-BE49-F238E27FC236}">
                <a16:creationId xmlns:a16="http://schemas.microsoft.com/office/drawing/2014/main" id="{78CA38D2-FF6A-448A-B4A7-49943F439847}"/>
              </a:ext>
            </a:extLst>
          </p:cNvPr>
          <p:cNvGraphicFramePr>
            <a:graphicFrameLocks noGrp="1"/>
          </p:cNvGraphicFramePr>
          <p:nvPr>
            <p:extLst>
              <p:ext uri="{D42A27DB-BD31-4B8C-83A1-F6EECF244321}">
                <p14:modId xmlns:p14="http://schemas.microsoft.com/office/powerpoint/2010/main" val="4249782137"/>
              </p:ext>
            </p:extLst>
          </p:nvPr>
        </p:nvGraphicFramePr>
        <p:xfrm>
          <a:off x="1273980" y="4238707"/>
          <a:ext cx="6556284" cy="1938690"/>
        </p:xfrm>
        <a:graphic>
          <a:graphicData uri="http://schemas.openxmlformats.org/drawingml/2006/table">
            <a:tbl>
              <a:tblPr firstRow="1" bandRow="1">
                <a:tableStyleId>{93296810-A885-4BE3-A3E7-6D5BEEA58F35}</a:tableStyleId>
              </a:tblPr>
              <a:tblGrid>
                <a:gridCol w="1639071">
                  <a:extLst>
                    <a:ext uri="{9D8B030D-6E8A-4147-A177-3AD203B41FA5}">
                      <a16:colId xmlns:a16="http://schemas.microsoft.com/office/drawing/2014/main" val="3591607038"/>
                    </a:ext>
                  </a:extLst>
                </a:gridCol>
                <a:gridCol w="1639071">
                  <a:extLst>
                    <a:ext uri="{9D8B030D-6E8A-4147-A177-3AD203B41FA5}">
                      <a16:colId xmlns:a16="http://schemas.microsoft.com/office/drawing/2014/main" val="38536042"/>
                    </a:ext>
                  </a:extLst>
                </a:gridCol>
                <a:gridCol w="1639071">
                  <a:extLst>
                    <a:ext uri="{9D8B030D-6E8A-4147-A177-3AD203B41FA5}">
                      <a16:colId xmlns:a16="http://schemas.microsoft.com/office/drawing/2014/main" val="2875075101"/>
                    </a:ext>
                  </a:extLst>
                </a:gridCol>
                <a:gridCol w="1639071">
                  <a:extLst>
                    <a:ext uri="{9D8B030D-6E8A-4147-A177-3AD203B41FA5}">
                      <a16:colId xmlns:a16="http://schemas.microsoft.com/office/drawing/2014/main" val="1331527625"/>
                    </a:ext>
                  </a:extLst>
                </a:gridCol>
              </a:tblGrid>
              <a:tr h="539261">
                <a:tc gridSpan="4">
                  <a:txBody>
                    <a:bodyPr/>
                    <a:lstStyle/>
                    <a:p>
                      <a:pPr algn="ctr"/>
                      <a:r>
                        <a:rPr lang="es-ES" sz="1400" dirty="0"/>
                        <a:t>COMPARACIÓN: CORTANTE BASAL</a:t>
                      </a:r>
                      <a:endParaRPr lang="es-EC" sz="1400" dirty="0"/>
                    </a:p>
                  </a:txBody>
                  <a:tcPr anchor="ctr"/>
                </a:tc>
                <a:tc hMerge="1">
                  <a:txBody>
                    <a:bodyPr/>
                    <a:lstStyle/>
                    <a:p>
                      <a:endParaRPr lang="es-EC"/>
                    </a:p>
                  </a:txBody>
                  <a:tcPr/>
                </a:tc>
                <a:tc hMerge="1">
                  <a:txBody>
                    <a:bodyPr/>
                    <a:lstStyle/>
                    <a:p>
                      <a:endParaRPr lang="es-EC" dirty="0"/>
                    </a:p>
                  </a:txBody>
                  <a:tcPr/>
                </a:tc>
                <a:tc hMerge="1">
                  <a:txBody>
                    <a:bodyPr/>
                    <a:lstStyle/>
                    <a:p>
                      <a:pPr algn="ctr"/>
                      <a:endParaRPr lang="es-EC" sz="1400" dirty="0"/>
                    </a:p>
                  </a:txBody>
                  <a:tcPr anchor="ctr"/>
                </a:tc>
                <a:extLst>
                  <a:ext uri="{0D108BD9-81ED-4DB2-BD59-A6C34878D82A}">
                    <a16:rowId xmlns:a16="http://schemas.microsoft.com/office/drawing/2014/main" val="3803908030"/>
                  </a:ext>
                </a:extLst>
              </a:tr>
              <a:tr h="576469">
                <a:tc>
                  <a:txBody>
                    <a:bodyPr/>
                    <a:lstStyle/>
                    <a:p>
                      <a:pPr algn="ctr"/>
                      <a:endParaRPr lang="es-EC" sz="1400" b="1" dirty="0"/>
                    </a:p>
                  </a:txBody>
                  <a:tcPr anchor="ctr"/>
                </a:tc>
                <a:tc>
                  <a:txBody>
                    <a:bodyPr/>
                    <a:lstStyle/>
                    <a:p>
                      <a:pPr algn="ctr"/>
                      <a:r>
                        <a:rPr lang="es-ES" sz="1400" b="1" dirty="0"/>
                        <a:t>Steel Framing</a:t>
                      </a:r>
                      <a:endParaRPr lang="es-EC" sz="1400" b="1" dirty="0"/>
                    </a:p>
                  </a:txBody>
                  <a:tcPr anchor="ctr"/>
                </a:tc>
                <a:tc>
                  <a:txBody>
                    <a:bodyPr/>
                    <a:lstStyle/>
                    <a:p>
                      <a:pPr algn="ctr"/>
                      <a:r>
                        <a:rPr lang="es-ES" sz="1400" b="1" dirty="0"/>
                        <a:t>Hormigón armado</a:t>
                      </a:r>
                      <a:endParaRPr lang="es-EC" sz="1400" b="1" dirty="0"/>
                    </a:p>
                  </a:txBody>
                  <a:tcPr anchor="ctr"/>
                </a:tc>
                <a:tc>
                  <a:txBody>
                    <a:bodyPr/>
                    <a:lstStyle/>
                    <a:p>
                      <a:pPr algn="ctr"/>
                      <a:r>
                        <a:rPr lang="es-ES" sz="1400" b="1" dirty="0"/>
                        <a:t>Acero estructural</a:t>
                      </a:r>
                      <a:endParaRPr lang="es-EC" sz="1400" b="1" dirty="0"/>
                    </a:p>
                  </a:txBody>
                  <a:tcPr anchor="ctr"/>
                </a:tc>
                <a:extLst>
                  <a:ext uri="{0D108BD9-81ED-4DB2-BD59-A6C34878D82A}">
                    <a16:rowId xmlns:a16="http://schemas.microsoft.com/office/drawing/2014/main" val="1541192705"/>
                  </a:ext>
                </a:extLst>
              </a:tr>
              <a:tr h="271111">
                <a:tc>
                  <a:txBody>
                    <a:bodyPr/>
                    <a:lstStyle/>
                    <a:p>
                      <a:pPr algn="ctr"/>
                      <a:r>
                        <a:rPr lang="es-ES" sz="1200" b="1" dirty="0"/>
                        <a:t>CORTANTE BASAL</a:t>
                      </a:r>
                      <a:endParaRPr lang="es-EC" sz="1200" b="1" dirty="0"/>
                    </a:p>
                  </a:txBody>
                  <a:tcPr anchor="ctr"/>
                </a:tc>
                <a:tc>
                  <a:txBody>
                    <a:bodyPr/>
                    <a:lstStyle/>
                    <a:p>
                      <a:pPr algn="ctr"/>
                      <a:r>
                        <a:rPr lang="es-ES" sz="1200" dirty="0"/>
                        <a:t>98,19 tonf</a:t>
                      </a:r>
                      <a:endParaRPr lang="es-EC"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dirty="0"/>
                        <a:t>214,61 tonf</a:t>
                      </a:r>
                      <a:endParaRPr lang="es-EC"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200" dirty="0"/>
                        <a:t>129,8 tonf</a:t>
                      </a:r>
                      <a:endParaRPr lang="es-EC" sz="1200" dirty="0"/>
                    </a:p>
                  </a:txBody>
                  <a:tcPr anchor="ctr"/>
                </a:tc>
                <a:extLst>
                  <a:ext uri="{0D108BD9-81ED-4DB2-BD59-A6C34878D82A}">
                    <a16:rowId xmlns:a16="http://schemas.microsoft.com/office/drawing/2014/main" val="768823463"/>
                  </a:ext>
                </a:extLst>
              </a:tr>
              <a:tr h="192073">
                <a:tc>
                  <a:txBody>
                    <a:bodyPr/>
                    <a:lstStyle/>
                    <a:p>
                      <a:pPr algn="ctr"/>
                      <a:r>
                        <a:rPr lang="es-ES" sz="1200" b="1" dirty="0"/>
                        <a:t>R</a:t>
                      </a:r>
                      <a:endParaRPr lang="es-EC" sz="1200" b="1" dirty="0"/>
                    </a:p>
                  </a:txBody>
                  <a:tcPr anchor="ctr"/>
                </a:tc>
                <a:tc>
                  <a:txBody>
                    <a:bodyPr/>
                    <a:lstStyle/>
                    <a:p>
                      <a:pPr algn="ctr"/>
                      <a:r>
                        <a:rPr lang="es-ES" sz="1200" dirty="0"/>
                        <a:t>3</a:t>
                      </a:r>
                      <a:endParaRPr lang="es-EC" sz="1200" dirty="0"/>
                    </a:p>
                  </a:txBody>
                  <a:tcPr anchor="ctr"/>
                </a:tc>
                <a:tc>
                  <a:txBody>
                    <a:bodyPr/>
                    <a:lstStyle/>
                    <a:p>
                      <a:pPr algn="ctr"/>
                      <a:r>
                        <a:rPr lang="es-ES" sz="1200" dirty="0"/>
                        <a:t>5</a:t>
                      </a:r>
                      <a:endParaRPr lang="es-EC" sz="1200" dirty="0"/>
                    </a:p>
                  </a:txBody>
                  <a:tcPr anchor="ctr"/>
                </a:tc>
                <a:tc>
                  <a:txBody>
                    <a:bodyPr/>
                    <a:lstStyle/>
                    <a:p>
                      <a:pPr algn="ctr"/>
                      <a:r>
                        <a:rPr lang="es-ES" sz="1200" dirty="0"/>
                        <a:t>5</a:t>
                      </a:r>
                      <a:endParaRPr lang="es-EC" sz="1200" dirty="0"/>
                    </a:p>
                  </a:txBody>
                  <a:tcPr anchor="ctr"/>
                </a:tc>
                <a:extLst>
                  <a:ext uri="{0D108BD9-81ED-4DB2-BD59-A6C34878D82A}">
                    <a16:rowId xmlns:a16="http://schemas.microsoft.com/office/drawing/2014/main" val="1093302761"/>
                  </a:ext>
                </a:extLst>
              </a:tr>
              <a:tr h="192073">
                <a:tc>
                  <a:txBody>
                    <a:bodyPr/>
                    <a:lstStyle/>
                    <a:p>
                      <a:pPr algn="ctr"/>
                      <a:r>
                        <a:rPr lang="es-ES" sz="1200" b="1" dirty="0"/>
                        <a:t>V %</a:t>
                      </a:r>
                      <a:endParaRPr lang="es-EC" sz="1200" b="1" dirty="0"/>
                    </a:p>
                  </a:txBody>
                  <a:tcPr anchor="ctr"/>
                </a:tc>
                <a:tc>
                  <a:txBody>
                    <a:bodyPr/>
                    <a:lstStyle/>
                    <a:p>
                      <a:pPr algn="ctr"/>
                      <a:r>
                        <a:rPr lang="es-ES" sz="1200" dirty="0"/>
                        <a:t>39,7%</a:t>
                      </a:r>
                      <a:endParaRPr lang="es-EC" sz="1200" dirty="0"/>
                    </a:p>
                  </a:txBody>
                  <a:tcPr anchor="ctr"/>
                </a:tc>
                <a:tc>
                  <a:txBody>
                    <a:bodyPr/>
                    <a:lstStyle/>
                    <a:p>
                      <a:pPr algn="ctr"/>
                      <a:r>
                        <a:rPr lang="es-ES" sz="1200" dirty="0"/>
                        <a:t>23,84%</a:t>
                      </a:r>
                      <a:endParaRPr lang="es-EC" sz="1200" dirty="0"/>
                    </a:p>
                  </a:txBody>
                  <a:tcPr anchor="ctr"/>
                </a:tc>
                <a:tc>
                  <a:txBody>
                    <a:bodyPr/>
                    <a:lstStyle/>
                    <a:p>
                      <a:pPr algn="ctr"/>
                      <a:r>
                        <a:rPr lang="es-ES" sz="1200" dirty="0"/>
                        <a:t>23,84%</a:t>
                      </a:r>
                      <a:endParaRPr lang="es-EC" sz="1200" dirty="0"/>
                    </a:p>
                  </a:txBody>
                  <a:tcPr anchor="ctr"/>
                </a:tc>
                <a:extLst>
                  <a:ext uri="{0D108BD9-81ED-4DB2-BD59-A6C34878D82A}">
                    <a16:rowId xmlns:a16="http://schemas.microsoft.com/office/drawing/2014/main" val="386959513"/>
                  </a:ext>
                </a:extLst>
              </a:tr>
            </a:tbl>
          </a:graphicData>
        </a:graphic>
      </p:graphicFrame>
      <p:pic>
        <p:nvPicPr>
          <p:cNvPr id="12" name="Imagen 11">
            <a:extLst>
              <a:ext uri="{FF2B5EF4-FFF2-40B4-BE49-F238E27FC236}">
                <a16:creationId xmlns:a16="http://schemas.microsoft.com/office/drawing/2014/main" id="{EE1E106C-0D94-4A97-9FEC-ECB4719BC2A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543524" y="2024313"/>
            <a:ext cx="2511851" cy="2005841"/>
          </a:xfrm>
          <a:prstGeom prst="rect">
            <a:avLst/>
          </a:prstGeom>
        </p:spPr>
      </p:pic>
      <p:pic>
        <p:nvPicPr>
          <p:cNvPr id="13" name="Imagen 12">
            <a:extLst>
              <a:ext uri="{FF2B5EF4-FFF2-40B4-BE49-F238E27FC236}">
                <a16:creationId xmlns:a16="http://schemas.microsoft.com/office/drawing/2014/main" id="{F04133A0-99E6-4062-B602-F582EBDA320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24885" y="2211606"/>
            <a:ext cx="2856201" cy="1709462"/>
          </a:xfrm>
          <a:prstGeom prst="rect">
            <a:avLst/>
          </a:prstGeom>
        </p:spPr>
      </p:pic>
      <p:pic>
        <p:nvPicPr>
          <p:cNvPr id="14" name="Imagen 13">
            <a:extLst>
              <a:ext uri="{FF2B5EF4-FFF2-40B4-BE49-F238E27FC236}">
                <a16:creationId xmlns:a16="http://schemas.microsoft.com/office/drawing/2014/main" id="{F6C117FF-BA26-4841-B31E-7975C27EA173}"/>
              </a:ext>
            </a:extLst>
          </p:cNvPr>
          <p:cNvPicPr>
            <a:picLocks noChangeAspect="1"/>
          </p:cNvPicPr>
          <p:nvPr/>
        </p:nvPicPr>
        <p:blipFill>
          <a:blip r:embed="rId6"/>
          <a:stretch>
            <a:fillRect/>
          </a:stretch>
        </p:blipFill>
        <p:spPr>
          <a:xfrm>
            <a:off x="6055375" y="2260231"/>
            <a:ext cx="2455845" cy="1612211"/>
          </a:xfrm>
          <a:prstGeom prst="rect">
            <a:avLst/>
          </a:prstGeom>
        </p:spPr>
      </p:pic>
    </p:spTree>
    <p:extLst>
      <p:ext uri="{BB962C8B-B14F-4D97-AF65-F5344CB8AC3E}">
        <p14:creationId xmlns:p14="http://schemas.microsoft.com/office/powerpoint/2010/main" val="308888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268" y="37861"/>
            <a:ext cx="9144000" cy="870337"/>
          </a:xfrm>
        </p:spPr>
        <p:txBody>
          <a:bodyPr>
            <a:normAutofit/>
          </a:bodyPr>
          <a:lstStyle/>
          <a:p>
            <a:pPr algn="ctr"/>
            <a:r>
              <a:rPr lang="es-EC" sz="2600" dirty="0"/>
              <a:t>COMPARACIÓN DE RESULTADOS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sp>
        <p:nvSpPr>
          <p:cNvPr id="32" name="Title 8">
            <a:extLst>
              <a:ext uri="{FF2B5EF4-FFF2-40B4-BE49-F238E27FC236}">
                <a16:creationId xmlns:a16="http://schemas.microsoft.com/office/drawing/2014/main" id="{4B33C971-6A1B-4656-8011-0A7A2F0D13BD}"/>
              </a:ext>
            </a:extLst>
          </p:cNvPr>
          <p:cNvSpPr txBox="1">
            <a:spLocks/>
          </p:cNvSpPr>
          <p:nvPr/>
        </p:nvSpPr>
        <p:spPr>
          <a:xfrm>
            <a:off x="0" y="865258"/>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endParaRPr lang="es-EC" sz="2800"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FA9879EB-D580-464C-8983-977507A6BE42}"/>
              </a:ext>
            </a:extLst>
          </p:cNvPr>
          <p:cNvSpPr/>
          <p:nvPr/>
        </p:nvSpPr>
        <p:spPr>
          <a:xfrm>
            <a:off x="3094571" y="1259653"/>
            <a:ext cx="2954911" cy="477054"/>
          </a:xfrm>
          <a:prstGeom prst="rect">
            <a:avLst/>
          </a:prstGeom>
        </p:spPr>
        <p:txBody>
          <a:bodyPr wrap="none">
            <a:spAutoFit/>
          </a:bodyPr>
          <a:lstStyle/>
          <a:p>
            <a:pPr algn="ctr"/>
            <a:r>
              <a:rPr lang="es-ES" sz="2500" dirty="0">
                <a:solidFill>
                  <a:srgbClr val="00B050"/>
                </a:solidFill>
              </a:rPr>
              <a:t>DERIVAS DE PISO</a:t>
            </a:r>
          </a:p>
        </p:txBody>
      </p:sp>
      <p:graphicFrame>
        <p:nvGraphicFramePr>
          <p:cNvPr id="10" name="Tabla 5">
            <a:extLst>
              <a:ext uri="{FF2B5EF4-FFF2-40B4-BE49-F238E27FC236}">
                <a16:creationId xmlns:a16="http://schemas.microsoft.com/office/drawing/2014/main" id="{78CA38D2-FF6A-448A-B4A7-49943F439847}"/>
              </a:ext>
            </a:extLst>
          </p:cNvPr>
          <p:cNvGraphicFramePr>
            <a:graphicFrameLocks noGrp="1"/>
          </p:cNvGraphicFramePr>
          <p:nvPr>
            <p:extLst>
              <p:ext uri="{D42A27DB-BD31-4B8C-83A1-F6EECF244321}">
                <p14:modId xmlns:p14="http://schemas.microsoft.com/office/powerpoint/2010/main" val="2150788584"/>
              </p:ext>
            </p:extLst>
          </p:nvPr>
        </p:nvGraphicFramePr>
        <p:xfrm>
          <a:off x="549965" y="1745421"/>
          <a:ext cx="8097078" cy="870338"/>
        </p:xfrm>
        <a:graphic>
          <a:graphicData uri="http://schemas.openxmlformats.org/drawingml/2006/table">
            <a:tbl>
              <a:tblPr firstRow="1" bandRow="1">
                <a:tableStyleId>{93296810-A885-4BE3-A3E7-6D5BEEA58F35}</a:tableStyleId>
              </a:tblPr>
              <a:tblGrid>
                <a:gridCol w="4032668">
                  <a:extLst>
                    <a:ext uri="{9D8B030D-6E8A-4147-A177-3AD203B41FA5}">
                      <a16:colId xmlns:a16="http://schemas.microsoft.com/office/drawing/2014/main" val="3591607038"/>
                    </a:ext>
                  </a:extLst>
                </a:gridCol>
                <a:gridCol w="4064410">
                  <a:extLst>
                    <a:ext uri="{9D8B030D-6E8A-4147-A177-3AD203B41FA5}">
                      <a16:colId xmlns:a16="http://schemas.microsoft.com/office/drawing/2014/main" val="1331527625"/>
                    </a:ext>
                  </a:extLst>
                </a:gridCol>
              </a:tblGrid>
              <a:tr h="420657">
                <a:tc gridSpan="2">
                  <a:txBody>
                    <a:bodyPr/>
                    <a:lstStyle/>
                    <a:p>
                      <a:pPr algn="ctr"/>
                      <a:r>
                        <a:rPr lang="es-ES" sz="1400" dirty="0"/>
                        <a:t>COMPARACIÓN: DERIVAS DE PISO</a:t>
                      </a:r>
                      <a:endParaRPr lang="es-EC" sz="1400" dirty="0"/>
                    </a:p>
                  </a:txBody>
                  <a:tcPr anchor="ctr"/>
                </a:tc>
                <a:tc hMerge="1">
                  <a:txBody>
                    <a:bodyPr/>
                    <a:lstStyle/>
                    <a:p>
                      <a:pPr algn="ctr"/>
                      <a:endParaRPr lang="es-EC" sz="1400" dirty="0"/>
                    </a:p>
                  </a:txBody>
                  <a:tcPr anchor="ctr"/>
                </a:tc>
                <a:extLst>
                  <a:ext uri="{0D108BD9-81ED-4DB2-BD59-A6C34878D82A}">
                    <a16:rowId xmlns:a16="http://schemas.microsoft.com/office/drawing/2014/main" val="3803908030"/>
                  </a:ext>
                </a:extLst>
              </a:tr>
              <a:tr h="449681">
                <a:tc>
                  <a:txBody>
                    <a:bodyPr/>
                    <a:lstStyle/>
                    <a:p>
                      <a:pPr algn="ctr"/>
                      <a:r>
                        <a:rPr lang="es-ES" sz="1400" b="1" dirty="0"/>
                        <a:t>Hormigón armado</a:t>
                      </a:r>
                      <a:endParaRPr lang="es-EC" sz="1400" b="1" dirty="0"/>
                    </a:p>
                  </a:txBody>
                  <a:tcPr anchor="ctr"/>
                </a:tc>
                <a:tc>
                  <a:txBody>
                    <a:bodyPr/>
                    <a:lstStyle/>
                    <a:p>
                      <a:pPr algn="ctr"/>
                      <a:r>
                        <a:rPr lang="es-ES" sz="1400" b="1" dirty="0"/>
                        <a:t>Acero estructural</a:t>
                      </a:r>
                      <a:endParaRPr lang="es-EC" sz="1400" b="1" dirty="0"/>
                    </a:p>
                  </a:txBody>
                  <a:tcPr anchor="ctr"/>
                </a:tc>
                <a:extLst>
                  <a:ext uri="{0D108BD9-81ED-4DB2-BD59-A6C34878D82A}">
                    <a16:rowId xmlns:a16="http://schemas.microsoft.com/office/drawing/2014/main" val="1541192705"/>
                  </a:ext>
                </a:extLst>
              </a:tr>
            </a:tbl>
          </a:graphicData>
        </a:graphic>
      </p:graphicFrame>
      <p:pic>
        <p:nvPicPr>
          <p:cNvPr id="6" name="Imagen 5">
            <a:extLst>
              <a:ext uri="{FF2B5EF4-FFF2-40B4-BE49-F238E27FC236}">
                <a16:creationId xmlns:a16="http://schemas.microsoft.com/office/drawing/2014/main" id="{EF43F54B-67D7-4B8E-832F-B5B5E0C64ABB}"/>
              </a:ext>
            </a:extLst>
          </p:cNvPr>
          <p:cNvPicPr>
            <a:picLocks noChangeAspect="1"/>
          </p:cNvPicPr>
          <p:nvPr/>
        </p:nvPicPr>
        <p:blipFill>
          <a:blip r:embed="rId4"/>
          <a:stretch>
            <a:fillRect/>
          </a:stretch>
        </p:blipFill>
        <p:spPr>
          <a:xfrm>
            <a:off x="4621618" y="4516868"/>
            <a:ext cx="2706102" cy="1799802"/>
          </a:xfrm>
          <a:prstGeom prst="rect">
            <a:avLst/>
          </a:prstGeom>
          <a:ln>
            <a:solidFill>
              <a:schemeClr val="tx1"/>
            </a:solidFill>
          </a:ln>
        </p:spPr>
      </p:pic>
      <p:pic>
        <p:nvPicPr>
          <p:cNvPr id="7" name="Imagen 6">
            <a:extLst>
              <a:ext uri="{FF2B5EF4-FFF2-40B4-BE49-F238E27FC236}">
                <a16:creationId xmlns:a16="http://schemas.microsoft.com/office/drawing/2014/main" id="{14AD25BE-9E70-4BDC-9833-E181D1F80D9E}"/>
              </a:ext>
            </a:extLst>
          </p:cNvPr>
          <p:cNvPicPr>
            <a:picLocks noChangeAspect="1"/>
          </p:cNvPicPr>
          <p:nvPr/>
        </p:nvPicPr>
        <p:blipFill>
          <a:blip r:embed="rId5"/>
          <a:stretch>
            <a:fillRect/>
          </a:stretch>
        </p:blipFill>
        <p:spPr>
          <a:xfrm>
            <a:off x="4621618" y="2596485"/>
            <a:ext cx="2706102" cy="1920383"/>
          </a:xfrm>
          <a:prstGeom prst="rect">
            <a:avLst/>
          </a:prstGeom>
          <a:ln>
            <a:solidFill>
              <a:schemeClr val="tx1"/>
            </a:solidFill>
          </a:ln>
        </p:spPr>
      </p:pic>
      <p:pic>
        <p:nvPicPr>
          <p:cNvPr id="4" name="Imagen 3">
            <a:extLst>
              <a:ext uri="{FF2B5EF4-FFF2-40B4-BE49-F238E27FC236}">
                <a16:creationId xmlns:a16="http://schemas.microsoft.com/office/drawing/2014/main" id="{7533F83B-FF33-43AD-B3C8-265FFD93CE89}"/>
              </a:ext>
            </a:extLst>
          </p:cNvPr>
          <p:cNvPicPr>
            <a:picLocks noChangeAspect="1"/>
          </p:cNvPicPr>
          <p:nvPr/>
        </p:nvPicPr>
        <p:blipFill>
          <a:blip r:embed="rId6"/>
          <a:stretch>
            <a:fillRect/>
          </a:stretch>
        </p:blipFill>
        <p:spPr>
          <a:xfrm>
            <a:off x="586464" y="2596264"/>
            <a:ext cx="2578492" cy="1920382"/>
          </a:xfrm>
          <a:prstGeom prst="rect">
            <a:avLst/>
          </a:prstGeom>
          <a:ln>
            <a:solidFill>
              <a:schemeClr val="tx1"/>
            </a:solidFill>
          </a:ln>
        </p:spPr>
      </p:pic>
      <p:pic>
        <p:nvPicPr>
          <p:cNvPr id="5" name="Imagen 4">
            <a:extLst>
              <a:ext uri="{FF2B5EF4-FFF2-40B4-BE49-F238E27FC236}">
                <a16:creationId xmlns:a16="http://schemas.microsoft.com/office/drawing/2014/main" id="{01C9914E-80DF-4625-A57E-546BB74C65B2}"/>
              </a:ext>
            </a:extLst>
          </p:cNvPr>
          <p:cNvPicPr>
            <a:picLocks noChangeAspect="1"/>
          </p:cNvPicPr>
          <p:nvPr/>
        </p:nvPicPr>
        <p:blipFill>
          <a:blip r:embed="rId7"/>
          <a:stretch>
            <a:fillRect/>
          </a:stretch>
        </p:blipFill>
        <p:spPr>
          <a:xfrm>
            <a:off x="586464" y="4527280"/>
            <a:ext cx="2578492" cy="1789390"/>
          </a:xfrm>
          <a:prstGeom prst="rect">
            <a:avLst/>
          </a:prstGeom>
          <a:ln>
            <a:solidFill>
              <a:schemeClr val="tx1"/>
            </a:solidFill>
          </a:ln>
        </p:spPr>
      </p:pic>
      <p:sp>
        <p:nvSpPr>
          <p:cNvPr id="8" name="Rectángulo 7">
            <a:extLst>
              <a:ext uri="{FF2B5EF4-FFF2-40B4-BE49-F238E27FC236}">
                <a16:creationId xmlns:a16="http://schemas.microsoft.com/office/drawing/2014/main" id="{EA00FCBE-6E4B-4FF6-AD26-4ACB3E80ACCC}"/>
              </a:ext>
            </a:extLst>
          </p:cNvPr>
          <p:cNvSpPr/>
          <p:nvPr/>
        </p:nvSpPr>
        <p:spPr>
          <a:xfrm>
            <a:off x="3315503" y="3502963"/>
            <a:ext cx="1018228" cy="369332"/>
          </a:xfrm>
          <a:prstGeom prst="rect">
            <a:avLst/>
          </a:prstGeom>
        </p:spPr>
        <p:txBody>
          <a:bodyPr wrap="none">
            <a:spAutoFit/>
          </a:bodyPr>
          <a:lstStyle/>
          <a:p>
            <a:pPr algn="ctr"/>
            <a:r>
              <a:rPr lang="es-ES" dirty="0"/>
              <a:t>0,00328</a:t>
            </a:r>
            <a:endParaRPr lang="es-EC" dirty="0"/>
          </a:p>
        </p:txBody>
      </p:sp>
      <p:sp>
        <p:nvSpPr>
          <p:cNvPr id="15" name="Rectángulo 14">
            <a:extLst>
              <a:ext uri="{FF2B5EF4-FFF2-40B4-BE49-F238E27FC236}">
                <a16:creationId xmlns:a16="http://schemas.microsoft.com/office/drawing/2014/main" id="{1098B969-B674-4CDD-9864-C727BEB3B3F9}"/>
              </a:ext>
            </a:extLst>
          </p:cNvPr>
          <p:cNvSpPr/>
          <p:nvPr/>
        </p:nvSpPr>
        <p:spPr>
          <a:xfrm>
            <a:off x="3379623" y="5201651"/>
            <a:ext cx="889987" cy="369332"/>
          </a:xfrm>
          <a:prstGeom prst="rect">
            <a:avLst/>
          </a:prstGeom>
        </p:spPr>
        <p:txBody>
          <a:bodyPr wrap="none">
            <a:spAutoFit/>
          </a:bodyPr>
          <a:lstStyle/>
          <a:p>
            <a:pPr algn="ctr"/>
            <a:r>
              <a:rPr lang="es-ES" dirty="0"/>
              <a:t>0,0026</a:t>
            </a:r>
            <a:endParaRPr lang="es-EC" dirty="0"/>
          </a:p>
        </p:txBody>
      </p:sp>
      <p:sp>
        <p:nvSpPr>
          <p:cNvPr id="16" name="Rectángulo 15">
            <a:extLst>
              <a:ext uri="{FF2B5EF4-FFF2-40B4-BE49-F238E27FC236}">
                <a16:creationId xmlns:a16="http://schemas.microsoft.com/office/drawing/2014/main" id="{D26967BC-A86C-4D6A-ACF8-CE34F120B2E7}"/>
              </a:ext>
            </a:extLst>
          </p:cNvPr>
          <p:cNvSpPr/>
          <p:nvPr/>
        </p:nvSpPr>
        <p:spPr>
          <a:xfrm>
            <a:off x="7542387" y="3470191"/>
            <a:ext cx="889987" cy="369332"/>
          </a:xfrm>
          <a:prstGeom prst="rect">
            <a:avLst/>
          </a:prstGeom>
        </p:spPr>
        <p:txBody>
          <a:bodyPr wrap="none">
            <a:spAutoFit/>
          </a:bodyPr>
          <a:lstStyle/>
          <a:p>
            <a:pPr algn="ctr"/>
            <a:r>
              <a:rPr lang="es-ES" dirty="0"/>
              <a:t>0,0026</a:t>
            </a:r>
            <a:endParaRPr lang="es-EC" dirty="0"/>
          </a:p>
        </p:txBody>
      </p:sp>
      <p:sp>
        <p:nvSpPr>
          <p:cNvPr id="17" name="Rectángulo 16">
            <a:extLst>
              <a:ext uri="{FF2B5EF4-FFF2-40B4-BE49-F238E27FC236}">
                <a16:creationId xmlns:a16="http://schemas.microsoft.com/office/drawing/2014/main" id="{A46B491E-59D0-43E8-ACC9-11CE685AFDA7}"/>
              </a:ext>
            </a:extLst>
          </p:cNvPr>
          <p:cNvSpPr/>
          <p:nvPr/>
        </p:nvSpPr>
        <p:spPr>
          <a:xfrm>
            <a:off x="7511325" y="5184648"/>
            <a:ext cx="889987" cy="369332"/>
          </a:xfrm>
          <a:prstGeom prst="rect">
            <a:avLst/>
          </a:prstGeom>
        </p:spPr>
        <p:txBody>
          <a:bodyPr wrap="none">
            <a:spAutoFit/>
          </a:bodyPr>
          <a:lstStyle/>
          <a:p>
            <a:pPr algn="ctr"/>
            <a:r>
              <a:rPr lang="es-ES" dirty="0"/>
              <a:t>0,0031</a:t>
            </a:r>
            <a:endParaRPr lang="es-EC" dirty="0"/>
          </a:p>
        </p:txBody>
      </p:sp>
    </p:spTree>
    <p:extLst>
      <p:ext uri="{BB962C8B-B14F-4D97-AF65-F5344CB8AC3E}">
        <p14:creationId xmlns:p14="http://schemas.microsoft.com/office/powerpoint/2010/main" val="10693122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268" y="37861"/>
            <a:ext cx="9144000" cy="870337"/>
          </a:xfrm>
        </p:spPr>
        <p:txBody>
          <a:bodyPr>
            <a:normAutofit/>
          </a:bodyPr>
          <a:lstStyle/>
          <a:p>
            <a:pPr algn="ctr"/>
            <a:r>
              <a:rPr lang="es-EC" sz="2600" dirty="0"/>
              <a:t>COMPARACIÓN DE RESULTADOS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sp>
        <p:nvSpPr>
          <p:cNvPr id="32" name="Title 8">
            <a:extLst>
              <a:ext uri="{FF2B5EF4-FFF2-40B4-BE49-F238E27FC236}">
                <a16:creationId xmlns:a16="http://schemas.microsoft.com/office/drawing/2014/main" id="{4B33C971-6A1B-4656-8011-0A7A2F0D13BD}"/>
              </a:ext>
            </a:extLst>
          </p:cNvPr>
          <p:cNvSpPr txBox="1">
            <a:spLocks/>
          </p:cNvSpPr>
          <p:nvPr/>
        </p:nvSpPr>
        <p:spPr>
          <a:xfrm>
            <a:off x="0" y="865258"/>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endParaRPr lang="es-EC" sz="2800"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FA9879EB-D580-464C-8983-977507A6BE42}"/>
              </a:ext>
            </a:extLst>
          </p:cNvPr>
          <p:cNvSpPr/>
          <p:nvPr/>
        </p:nvSpPr>
        <p:spPr>
          <a:xfrm>
            <a:off x="3094571" y="1259653"/>
            <a:ext cx="2954911" cy="477054"/>
          </a:xfrm>
          <a:prstGeom prst="rect">
            <a:avLst/>
          </a:prstGeom>
        </p:spPr>
        <p:txBody>
          <a:bodyPr wrap="none">
            <a:spAutoFit/>
          </a:bodyPr>
          <a:lstStyle/>
          <a:p>
            <a:pPr algn="ctr"/>
            <a:r>
              <a:rPr lang="es-ES" sz="2500" dirty="0">
                <a:solidFill>
                  <a:srgbClr val="00B050"/>
                </a:solidFill>
              </a:rPr>
              <a:t>DERIVAS DE PISO</a:t>
            </a:r>
          </a:p>
        </p:txBody>
      </p:sp>
      <p:graphicFrame>
        <p:nvGraphicFramePr>
          <p:cNvPr id="10" name="Tabla 5">
            <a:extLst>
              <a:ext uri="{FF2B5EF4-FFF2-40B4-BE49-F238E27FC236}">
                <a16:creationId xmlns:a16="http://schemas.microsoft.com/office/drawing/2014/main" id="{78CA38D2-FF6A-448A-B4A7-49943F439847}"/>
              </a:ext>
            </a:extLst>
          </p:cNvPr>
          <p:cNvGraphicFramePr>
            <a:graphicFrameLocks noGrp="1"/>
          </p:cNvGraphicFramePr>
          <p:nvPr>
            <p:extLst>
              <p:ext uri="{D42A27DB-BD31-4B8C-83A1-F6EECF244321}">
                <p14:modId xmlns:p14="http://schemas.microsoft.com/office/powerpoint/2010/main" val="4090225079"/>
              </p:ext>
            </p:extLst>
          </p:nvPr>
        </p:nvGraphicFramePr>
        <p:xfrm>
          <a:off x="549965" y="1830485"/>
          <a:ext cx="8097078" cy="795144"/>
        </p:xfrm>
        <a:graphic>
          <a:graphicData uri="http://schemas.openxmlformats.org/drawingml/2006/table">
            <a:tbl>
              <a:tblPr firstRow="1" bandRow="1">
                <a:tableStyleId>{93296810-A885-4BE3-A3E7-6D5BEEA58F35}</a:tableStyleId>
              </a:tblPr>
              <a:tblGrid>
                <a:gridCol w="8097078">
                  <a:extLst>
                    <a:ext uri="{9D8B030D-6E8A-4147-A177-3AD203B41FA5}">
                      <a16:colId xmlns:a16="http://schemas.microsoft.com/office/drawing/2014/main" val="3591607038"/>
                    </a:ext>
                  </a:extLst>
                </a:gridCol>
              </a:tblGrid>
              <a:tr h="384314">
                <a:tc>
                  <a:txBody>
                    <a:bodyPr/>
                    <a:lstStyle/>
                    <a:p>
                      <a:pPr algn="ctr"/>
                      <a:r>
                        <a:rPr lang="es-ES" sz="1400" dirty="0"/>
                        <a:t>COMPARACIÓN: DERIVAS DE PISO</a:t>
                      </a:r>
                      <a:endParaRPr lang="es-EC" sz="1400" dirty="0"/>
                    </a:p>
                  </a:txBody>
                  <a:tcPr anchor="ctr"/>
                </a:tc>
                <a:extLst>
                  <a:ext uri="{0D108BD9-81ED-4DB2-BD59-A6C34878D82A}">
                    <a16:rowId xmlns:a16="http://schemas.microsoft.com/office/drawing/2014/main" val="3803908030"/>
                  </a:ext>
                </a:extLst>
              </a:tr>
              <a:tr h="410830">
                <a:tc>
                  <a:txBody>
                    <a:bodyPr/>
                    <a:lstStyle/>
                    <a:p>
                      <a:pPr algn="ctr"/>
                      <a:r>
                        <a:rPr lang="es-ES" sz="1400" b="1" dirty="0"/>
                        <a:t>Steel Framing</a:t>
                      </a:r>
                      <a:endParaRPr lang="es-EC" sz="1400" b="1" dirty="0"/>
                    </a:p>
                  </a:txBody>
                  <a:tcPr anchor="ctr"/>
                </a:tc>
                <a:extLst>
                  <a:ext uri="{0D108BD9-81ED-4DB2-BD59-A6C34878D82A}">
                    <a16:rowId xmlns:a16="http://schemas.microsoft.com/office/drawing/2014/main" val="1541192705"/>
                  </a:ext>
                </a:extLst>
              </a:tr>
            </a:tbl>
          </a:graphicData>
        </a:graphic>
      </p:graphicFrame>
      <p:graphicFrame>
        <p:nvGraphicFramePr>
          <p:cNvPr id="6" name="Objeto 5">
            <a:extLst>
              <a:ext uri="{FF2B5EF4-FFF2-40B4-BE49-F238E27FC236}">
                <a16:creationId xmlns:a16="http://schemas.microsoft.com/office/drawing/2014/main" id="{1868E249-BFF9-46DC-A3F2-97E6CD8995CA}"/>
              </a:ext>
            </a:extLst>
          </p:cNvPr>
          <p:cNvGraphicFramePr>
            <a:graphicFrameLocks noChangeAspect="1"/>
          </p:cNvGraphicFramePr>
          <p:nvPr>
            <p:extLst>
              <p:ext uri="{D42A27DB-BD31-4B8C-83A1-F6EECF244321}">
                <p14:modId xmlns:p14="http://schemas.microsoft.com/office/powerpoint/2010/main" val="2105037729"/>
              </p:ext>
            </p:extLst>
          </p:nvPr>
        </p:nvGraphicFramePr>
        <p:xfrm>
          <a:off x="1933575" y="3046043"/>
          <a:ext cx="5276850" cy="1171575"/>
        </p:xfrm>
        <a:graphic>
          <a:graphicData uri="http://schemas.openxmlformats.org/presentationml/2006/ole">
            <mc:AlternateContent xmlns:mc="http://schemas.openxmlformats.org/markup-compatibility/2006">
              <mc:Choice xmlns:v="urn:schemas-microsoft-com:vml" Requires="v">
                <p:oleObj spid="_x0000_s1117" name="Worksheet" r:id="rId5" imgW="5276796" imgH="1171370" progId="Excel.Sheet.12">
                  <p:embed/>
                </p:oleObj>
              </mc:Choice>
              <mc:Fallback>
                <p:oleObj name="Worksheet" r:id="rId5" imgW="5276796" imgH="1171370" progId="Excel.Sheet.12">
                  <p:embed/>
                  <p:pic>
                    <p:nvPicPr>
                      <p:cNvPr id="0" name=""/>
                      <p:cNvPicPr/>
                      <p:nvPr/>
                    </p:nvPicPr>
                    <p:blipFill>
                      <a:blip r:embed="rId6"/>
                      <a:stretch>
                        <a:fillRect/>
                      </a:stretch>
                    </p:blipFill>
                    <p:spPr>
                      <a:xfrm>
                        <a:off x="1933575" y="3046043"/>
                        <a:ext cx="5276850" cy="1171575"/>
                      </a:xfrm>
                      <a:prstGeom prst="rect">
                        <a:avLst/>
                      </a:prstGeom>
                    </p:spPr>
                  </p:pic>
                </p:oleObj>
              </mc:Fallback>
            </mc:AlternateContent>
          </a:graphicData>
        </a:graphic>
      </p:graphicFrame>
      <p:graphicFrame>
        <p:nvGraphicFramePr>
          <p:cNvPr id="8" name="Objeto 7">
            <a:extLst>
              <a:ext uri="{FF2B5EF4-FFF2-40B4-BE49-F238E27FC236}">
                <a16:creationId xmlns:a16="http://schemas.microsoft.com/office/drawing/2014/main" id="{59789713-6CA3-4814-A5BE-55F192AC2C6D}"/>
              </a:ext>
            </a:extLst>
          </p:cNvPr>
          <p:cNvGraphicFramePr>
            <a:graphicFrameLocks noChangeAspect="1"/>
          </p:cNvGraphicFramePr>
          <p:nvPr>
            <p:extLst>
              <p:ext uri="{D42A27DB-BD31-4B8C-83A1-F6EECF244321}">
                <p14:modId xmlns:p14="http://schemas.microsoft.com/office/powerpoint/2010/main" val="3272851517"/>
              </p:ext>
            </p:extLst>
          </p:nvPr>
        </p:nvGraphicFramePr>
        <p:xfrm>
          <a:off x="1933575" y="4670739"/>
          <a:ext cx="5276850" cy="1171575"/>
        </p:xfrm>
        <a:graphic>
          <a:graphicData uri="http://schemas.openxmlformats.org/presentationml/2006/ole">
            <mc:AlternateContent xmlns:mc="http://schemas.openxmlformats.org/markup-compatibility/2006">
              <mc:Choice xmlns:v="urn:schemas-microsoft-com:vml" Requires="v">
                <p:oleObj spid="_x0000_s1118" name="Worksheet" r:id="rId7" imgW="5276796" imgH="1171370" progId="Excel.Sheet.12">
                  <p:embed/>
                </p:oleObj>
              </mc:Choice>
              <mc:Fallback>
                <p:oleObj name="Worksheet" r:id="rId7" imgW="5276796" imgH="1171370" progId="Excel.Sheet.12">
                  <p:embed/>
                  <p:pic>
                    <p:nvPicPr>
                      <p:cNvPr id="0" name=""/>
                      <p:cNvPicPr/>
                      <p:nvPr/>
                    </p:nvPicPr>
                    <p:blipFill>
                      <a:blip r:embed="rId8"/>
                      <a:stretch>
                        <a:fillRect/>
                      </a:stretch>
                    </p:blipFill>
                    <p:spPr>
                      <a:xfrm>
                        <a:off x="1933575" y="4670739"/>
                        <a:ext cx="5276850" cy="1171575"/>
                      </a:xfrm>
                      <a:prstGeom prst="rect">
                        <a:avLst/>
                      </a:prstGeom>
                    </p:spPr>
                  </p:pic>
                </p:oleObj>
              </mc:Fallback>
            </mc:AlternateContent>
          </a:graphicData>
        </a:graphic>
      </p:graphicFrame>
      <p:sp>
        <p:nvSpPr>
          <p:cNvPr id="12" name="Rectángulo 11">
            <a:extLst>
              <a:ext uri="{FF2B5EF4-FFF2-40B4-BE49-F238E27FC236}">
                <a16:creationId xmlns:a16="http://schemas.microsoft.com/office/drawing/2014/main" id="{E0B5E0A6-EBC9-43DF-9950-D1123D6E9D5B}"/>
              </a:ext>
            </a:extLst>
          </p:cNvPr>
          <p:cNvSpPr/>
          <p:nvPr/>
        </p:nvSpPr>
        <p:spPr>
          <a:xfrm>
            <a:off x="7366067" y="4999982"/>
            <a:ext cx="889987" cy="369332"/>
          </a:xfrm>
          <a:prstGeom prst="rect">
            <a:avLst/>
          </a:prstGeom>
        </p:spPr>
        <p:txBody>
          <a:bodyPr wrap="none">
            <a:spAutoFit/>
          </a:bodyPr>
          <a:lstStyle/>
          <a:p>
            <a:pPr algn="ctr"/>
            <a:r>
              <a:rPr lang="es-ES" dirty="0"/>
              <a:t>0,0016</a:t>
            </a:r>
            <a:endParaRPr lang="es-EC" dirty="0"/>
          </a:p>
        </p:txBody>
      </p:sp>
      <p:sp>
        <p:nvSpPr>
          <p:cNvPr id="13" name="Rectángulo 12">
            <a:extLst>
              <a:ext uri="{FF2B5EF4-FFF2-40B4-BE49-F238E27FC236}">
                <a16:creationId xmlns:a16="http://schemas.microsoft.com/office/drawing/2014/main" id="{39436F9A-FFA5-40C2-A7C6-10632C3A0FC3}"/>
              </a:ext>
            </a:extLst>
          </p:cNvPr>
          <p:cNvSpPr/>
          <p:nvPr/>
        </p:nvSpPr>
        <p:spPr>
          <a:xfrm>
            <a:off x="7366066" y="3505929"/>
            <a:ext cx="889987" cy="369332"/>
          </a:xfrm>
          <a:prstGeom prst="rect">
            <a:avLst/>
          </a:prstGeom>
        </p:spPr>
        <p:txBody>
          <a:bodyPr wrap="none">
            <a:spAutoFit/>
          </a:bodyPr>
          <a:lstStyle/>
          <a:p>
            <a:pPr algn="ctr"/>
            <a:r>
              <a:rPr lang="es-ES" dirty="0"/>
              <a:t>0,0008</a:t>
            </a:r>
            <a:endParaRPr lang="es-EC" dirty="0"/>
          </a:p>
        </p:txBody>
      </p:sp>
    </p:spTree>
    <p:extLst>
      <p:ext uri="{BB962C8B-B14F-4D97-AF65-F5344CB8AC3E}">
        <p14:creationId xmlns:p14="http://schemas.microsoft.com/office/powerpoint/2010/main" val="3659661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a:extLst>
              <a:ext uri="{FF2B5EF4-FFF2-40B4-BE49-F238E27FC236}">
                <a16:creationId xmlns:a16="http://schemas.microsoft.com/office/drawing/2014/main" id="{17931F3F-FB3F-496B-AC34-F8C20378C158}"/>
              </a:ext>
            </a:extLst>
          </p:cNvPr>
          <p:cNvSpPr/>
          <p:nvPr/>
        </p:nvSpPr>
        <p:spPr>
          <a:xfrm>
            <a:off x="4888156" y="2028013"/>
            <a:ext cx="3073565" cy="1716618"/>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a:solidFill>
                  <a:srgbClr val="00B050"/>
                </a:solidFill>
              </a:rPr>
              <a:t>STEEL FRAMING</a:t>
            </a:r>
          </a:p>
          <a:p>
            <a:pPr algn="ctr"/>
            <a:endParaRPr lang="es-ES" dirty="0">
              <a:solidFill>
                <a:srgbClr val="00B050"/>
              </a:solidFill>
            </a:endParaRPr>
          </a:p>
          <a:p>
            <a:pPr algn="ctr"/>
            <a:r>
              <a:rPr lang="es-ES" dirty="0"/>
              <a:t>Compresión en montantes y deformaciones en viguetas.</a:t>
            </a:r>
          </a:p>
          <a:p>
            <a:pPr algn="ctr"/>
            <a:r>
              <a:rPr lang="es-ES" dirty="0"/>
              <a:t>(Solicitaciones de carga)</a:t>
            </a:r>
            <a:endParaRPr lang="es-EC" dirty="0"/>
          </a:p>
        </p:txBody>
      </p:sp>
      <p:sp>
        <p:nvSpPr>
          <p:cNvPr id="3" name="Rectángulo 2">
            <a:extLst>
              <a:ext uri="{FF2B5EF4-FFF2-40B4-BE49-F238E27FC236}">
                <a16:creationId xmlns:a16="http://schemas.microsoft.com/office/drawing/2014/main" id="{FA9879EB-D580-464C-8983-977507A6BE42}"/>
              </a:ext>
            </a:extLst>
          </p:cNvPr>
          <p:cNvSpPr/>
          <p:nvPr/>
        </p:nvSpPr>
        <p:spPr>
          <a:xfrm>
            <a:off x="1960596" y="1259653"/>
            <a:ext cx="5222840" cy="477054"/>
          </a:xfrm>
          <a:prstGeom prst="rect">
            <a:avLst/>
          </a:prstGeom>
        </p:spPr>
        <p:txBody>
          <a:bodyPr wrap="none">
            <a:spAutoFit/>
          </a:bodyPr>
          <a:lstStyle/>
          <a:p>
            <a:pPr algn="ctr"/>
            <a:r>
              <a:rPr lang="es-ES" sz="2500" dirty="0">
                <a:solidFill>
                  <a:srgbClr val="00B050"/>
                </a:solidFill>
              </a:rPr>
              <a:t>CONDICIÓN CRÍTICA DE DISEÑO</a:t>
            </a:r>
          </a:p>
        </p:txBody>
      </p:sp>
      <p:sp>
        <p:nvSpPr>
          <p:cNvPr id="17" name="Rectángulo 16">
            <a:extLst>
              <a:ext uri="{FF2B5EF4-FFF2-40B4-BE49-F238E27FC236}">
                <a16:creationId xmlns:a16="http://schemas.microsoft.com/office/drawing/2014/main" id="{B505B327-7F38-44D1-9280-30C75A903628}"/>
              </a:ext>
            </a:extLst>
          </p:cNvPr>
          <p:cNvSpPr/>
          <p:nvPr/>
        </p:nvSpPr>
        <p:spPr>
          <a:xfrm>
            <a:off x="1140627" y="4227478"/>
            <a:ext cx="3073564" cy="1524441"/>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a:solidFill>
                  <a:srgbClr val="00B050"/>
                </a:solidFill>
              </a:rPr>
              <a:t>HORMIGÓN ARMADO Y ESTRUCTURA METÁLICA</a:t>
            </a:r>
          </a:p>
          <a:p>
            <a:pPr algn="ctr"/>
            <a:endParaRPr lang="es-ES" dirty="0"/>
          </a:p>
          <a:p>
            <a:pPr algn="ctr"/>
            <a:r>
              <a:rPr lang="es-ES" dirty="0"/>
              <a:t>Derivas de piso</a:t>
            </a:r>
          </a:p>
          <a:p>
            <a:pPr algn="ctr"/>
            <a:r>
              <a:rPr lang="es-ES" dirty="0"/>
              <a:t>(Acción sísmica)</a:t>
            </a:r>
            <a:endParaRPr lang="es-EC" dirty="0"/>
          </a:p>
        </p:txBody>
      </p:sp>
      <p:pic>
        <p:nvPicPr>
          <p:cNvPr id="12" name="Imagen 11">
            <a:extLst>
              <a:ext uri="{FF2B5EF4-FFF2-40B4-BE49-F238E27FC236}">
                <a16:creationId xmlns:a16="http://schemas.microsoft.com/office/drawing/2014/main" id="{B0882DB8-ED46-4984-8695-B52D4551E8E6}"/>
              </a:ext>
            </a:extLst>
          </p:cNvPr>
          <p:cNvPicPr>
            <a:picLocks noChangeAspect="1"/>
          </p:cNvPicPr>
          <p:nvPr/>
        </p:nvPicPr>
        <p:blipFill>
          <a:blip r:embed="rId4"/>
          <a:stretch>
            <a:fillRect/>
          </a:stretch>
        </p:blipFill>
        <p:spPr>
          <a:xfrm>
            <a:off x="4572000" y="3782492"/>
            <a:ext cx="3715263" cy="2166541"/>
          </a:xfrm>
          <a:prstGeom prst="rect">
            <a:avLst/>
          </a:prstGeom>
        </p:spPr>
      </p:pic>
      <p:pic>
        <p:nvPicPr>
          <p:cNvPr id="13" name="Imagen 12">
            <a:extLst>
              <a:ext uri="{FF2B5EF4-FFF2-40B4-BE49-F238E27FC236}">
                <a16:creationId xmlns:a16="http://schemas.microsoft.com/office/drawing/2014/main" id="{546481BB-ACAB-4A65-B067-7ADB0060BFE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09309" y="1833228"/>
            <a:ext cx="2009754" cy="1604891"/>
          </a:xfrm>
          <a:prstGeom prst="rect">
            <a:avLst/>
          </a:prstGeom>
        </p:spPr>
      </p:pic>
      <p:pic>
        <p:nvPicPr>
          <p:cNvPr id="15" name="Imagen 14">
            <a:extLst>
              <a:ext uri="{FF2B5EF4-FFF2-40B4-BE49-F238E27FC236}">
                <a16:creationId xmlns:a16="http://schemas.microsoft.com/office/drawing/2014/main" id="{99C64F41-B03F-4FF1-8E17-B6B9123B9582}"/>
              </a:ext>
            </a:extLst>
          </p:cNvPr>
          <p:cNvPicPr>
            <a:picLocks noChangeAspect="1"/>
          </p:cNvPicPr>
          <p:nvPr/>
        </p:nvPicPr>
        <p:blipFill>
          <a:blip r:embed="rId6"/>
          <a:stretch>
            <a:fillRect/>
          </a:stretch>
        </p:blipFill>
        <p:spPr>
          <a:xfrm>
            <a:off x="2403603" y="2686346"/>
            <a:ext cx="1964943" cy="1289944"/>
          </a:xfrm>
          <a:prstGeom prst="rect">
            <a:avLst/>
          </a:prstGeom>
        </p:spPr>
      </p:pic>
      <p:sp>
        <p:nvSpPr>
          <p:cNvPr id="6" name="Título 5">
            <a:extLst>
              <a:ext uri="{FF2B5EF4-FFF2-40B4-BE49-F238E27FC236}">
                <a16:creationId xmlns:a16="http://schemas.microsoft.com/office/drawing/2014/main" id="{0920D332-6406-4CE1-8F3A-796C988DC239}"/>
              </a:ext>
            </a:extLst>
          </p:cNvPr>
          <p:cNvSpPr>
            <a:spLocks noGrp="1"/>
          </p:cNvSpPr>
          <p:nvPr>
            <p:ph type="title"/>
          </p:nvPr>
        </p:nvSpPr>
        <p:spPr/>
        <p:txBody>
          <a:bodyPr/>
          <a:lstStyle/>
          <a:p>
            <a:r>
              <a:rPr lang="es-ES" dirty="0"/>
              <a:t> </a:t>
            </a:r>
            <a:endParaRPr lang="es-EC" dirty="0"/>
          </a:p>
        </p:txBody>
      </p:sp>
      <p:sp>
        <p:nvSpPr>
          <p:cNvPr id="19" name="Title 8">
            <a:extLst>
              <a:ext uri="{FF2B5EF4-FFF2-40B4-BE49-F238E27FC236}">
                <a16:creationId xmlns:a16="http://schemas.microsoft.com/office/drawing/2014/main" id="{A338019F-D529-4137-B5E9-56AD654D99A2}"/>
              </a:ext>
            </a:extLst>
          </p:cNvPr>
          <p:cNvSpPr txBox="1">
            <a:spLocks/>
          </p:cNvSpPr>
          <p:nvPr/>
        </p:nvSpPr>
        <p:spPr>
          <a:xfrm>
            <a:off x="-119268" y="37861"/>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r>
              <a:rPr lang="es-EC" sz="2600"/>
              <a:t>COMPARACIÓN DE RESULTADOS</a:t>
            </a:r>
            <a:endParaRPr lang="es-EC" sz="2600" dirty="0"/>
          </a:p>
        </p:txBody>
      </p:sp>
    </p:spTree>
    <p:extLst>
      <p:ext uri="{BB962C8B-B14F-4D97-AF65-F5344CB8AC3E}">
        <p14:creationId xmlns:p14="http://schemas.microsoft.com/office/powerpoint/2010/main" val="5257427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268" y="37861"/>
            <a:ext cx="9144000" cy="870337"/>
          </a:xfrm>
        </p:spPr>
        <p:txBody>
          <a:bodyPr>
            <a:normAutofit/>
          </a:bodyPr>
          <a:lstStyle/>
          <a:p>
            <a:pPr algn="ctr"/>
            <a:r>
              <a:rPr lang="es-EC" sz="2600" dirty="0"/>
              <a:t>COMPARACIÓN DE RESULTADOS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sp>
        <p:nvSpPr>
          <p:cNvPr id="32" name="Title 8">
            <a:extLst>
              <a:ext uri="{FF2B5EF4-FFF2-40B4-BE49-F238E27FC236}">
                <a16:creationId xmlns:a16="http://schemas.microsoft.com/office/drawing/2014/main" id="{4B33C971-6A1B-4656-8011-0A7A2F0D13BD}"/>
              </a:ext>
            </a:extLst>
          </p:cNvPr>
          <p:cNvSpPr txBox="1">
            <a:spLocks/>
          </p:cNvSpPr>
          <p:nvPr/>
        </p:nvSpPr>
        <p:spPr>
          <a:xfrm>
            <a:off x="0" y="865258"/>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endParaRPr lang="es-EC" sz="2800"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FA9879EB-D580-464C-8983-977507A6BE42}"/>
              </a:ext>
            </a:extLst>
          </p:cNvPr>
          <p:cNvSpPr/>
          <p:nvPr/>
        </p:nvSpPr>
        <p:spPr>
          <a:xfrm>
            <a:off x="2542180" y="1259653"/>
            <a:ext cx="4059702" cy="477054"/>
          </a:xfrm>
          <a:prstGeom prst="rect">
            <a:avLst/>
          </a:prstGeom>
        </p:spPr>
        <p:txBody>
          <a:bodyPr wrap="none">
            <a:spAutoFit/>
          </a:bodyPr>
          <a:lstStyle/>
          <a:p>
            <a:pPr algn="ctr"/>
            <a:r>
              <a:rPr lang="es-ES" sz="2500" dirty="0">
                <a:solidFill>
                  <a:srgbClr val="00B050"/>
                </a:solidFill>
              </a:rPr>
              <a:t>COSTO DE OBRA NEGRA</a:t>
            </a:r>
          </a:p>
        </p:txBody>
      </p:sp>
      <p:pic>
        <p:nvPicPr>
          <p:cNvPr id="12" name="Imagen 11">
            <a:extLst>
              <a:ext uri="{FF2B5EF4-FFF2-40B4-BE49-F238E27FC236}">
                <a16:creationId xmlns:a16="http://schemas.microsoft.com/office/drawing/2014/main" id="{EE1E106C-0D94-4A97-9FEC-ECB4719BC2A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543524" y="2024313"/>
            <a:ext cx="2511851" cy="2005841"/>
          </a:xfrm>
          <a:prstGeom prst="rect">
            <a:avLst/>
          </a:prstGeom>
        </p:spPr>
      </p:pic>
      <p:pic>
        <p:nvPicPr>
          <p:cNvPr id="13" name="Imagen 12">
            <a:extLst>
              <a:ext uri="{FF2B5EF4-FFF2-40B4-BE49-F238E27FC236}">
                <a16:creationId xmlns:a16="http://schemas.microsoft.com/office/drawing/2014/main" id="{F04133A0-99E6-4062-B602-F582EBDA320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24885" y="2211606"/>
            <a:ext cx="2856201" cy="1709462"/>
          </a:xfrm>
          <a:prstGeom prst="rect">
            <a:avLst/>
          </a:prstGeom>
        </p:spPr>
      </p:pic>
      <p:pic>
        <p:nvPicPr>
          <p:cNvPr id="14" name="Imagen 13">
            <a:extLst>
              <a:ext uri="{FF2B5EF4-FFF2-40B4-BE49-F238E27FC236}">
                <a16:creationId xmlns:a16="http://schemas.microsoft.com/office/drawing/2014/main" id="{F6C117FF-BA26-4841-B31E-7975C27EA173}"/>
              </a:ext>
            </a:extLst>
          </p:cNvPr>
          <p:cNvPicPr>
            <a:picLocks noChangeAspect="1"/>
          </p:cNvPicPr>
          <p:nvPr/>
        </p:nvPicPr>
        <p:blipFill>
          <a:blip r:embed="rId6"/>
          <a:stretch>
            <a:fillRect/>
          </a:stretch>
        </p:blipFill>
        <p:spPr>
          <a:xfrm>
            <a:off x="6055375" y="2260231"/>
            <a:ext cx="2455845" cy="1612211"/>
          </a:xfrm>
          <a:prstGeom prst="rect">
            <a:avLst/>
          </a:prstGeom>
        </p:spPr>
      </p:pic>
      <p:graphicFrame>
        <p:nvGraphicFramePr>
          <p:cNvPr id="15" name="Tabla 5">
            <a:extLst>
              <a:ext uri="{FF2B5EF4-FFF2-40B4-BE49-F238E27FC236}">
                <a16:creationId xmlns:a16="http://schemas.microsoft.com/office/drawing/2014/main" id="{F078E299-69D2-457B-9024-BFF2881CBA72}"/>
              </a:ext>
            </a:extLst>
          </p:cNvPr>
          <p:cNvGraphicFramePr>
            <a:graphicFrameLocks noGrp="1"/>
          </p:cNvGraphicFramePr>
          <p:nvPr>
            <p:extLst>
              <p:ext uri="{D42A27DB-BD31-4B8C-83A1-F6EECF244321}">
                <p14:modId xmlns:p14="http://schemas.microsoft.com/office/powerpoint/2010/main" val="458649485"/>
              </p:ext>
            </p:extLst>
          </p:nvPr>
        </p:nvGraphicFramePr>
        <p:xfrm>
          <a:off x="1293858" y="4250349"/>
          <a:ext cx="6556284" cy="1872155"/>
        </p:xfrm>
        <a:graphic>
          <a:graphicData uri="http://schemas.openxmlformats.org/drawingml/2006/table">
            <a:tbl>
              <a:tblPr firstRow="1" bandRow="1">
                <a:tableStyleId>{93296810-A885-4BE3-A3E7-6D5BEEA58F35}</a:tableStyleId>
              </a:tblPr>
              <a:tblGrid>
                <a:gridCol w="1639071">
                  <a:extLst>
                    <a:ext uri="{9D8B030D-6E8A-4147-A177-3AD203B41FA5}">
                      <a16:colId xmlns:a16="http://schemas.microsoft.com/office/drawing/2014/main" val="3591607038"/>
                    </a:ext>
                  </a:extLst>
                </a:gridCol>
                <a:gridCol w="1639071">
                  <a:extLst>
                    <a:ext uri="{9D8B030D-6E8A-4147-A177-3AD203B41FA5}">
                      <a16:colId xmlns:a16="http://schemas.microsoft.com/office/drawing/2014/main" val="38536042"/>
                    </a:ext>
                  </a:extLst>
                </a:gridCol>
                <a:gridCol w="1639071">
                  <a:extLst>
                    <a:ext uri="{9D8B030D-6E8A-4147-A177-3AD203B41FA5}">
                      <a16:colId xmlns:a16="http://schemas.microsoft.com/office/drawing/2014/main" val="2875075101"/>
                    </a:ext>
                  </a:extLst>
                </a:gridCol>
                <a:gridCol w="1639071">
                  <a:extLst>
                    <a:ext uri="{9D8B030D-6E8A-4147-A177-3AD203B41FA5}">
                      <a16:colId xmlns:a16="http://schemas.microsoft.com/office/drawing/2014/main" val="1331527625"/>
                    </a:ext>
                  </a:extLst>
                </a:gridCol>
              </a:tblGrid>
              <a:tr h="539261">
                <a:tc gridSpan="4">
                  <a:txBody>
                    <a:bodyPr/>
                    <a:lstStyle/>
                    <a:p>
                      <a:pPr algn="ctr"/>
                      <a:r>
                        <a:rPr lang="es-ES" sz="1400" dirty="0"/>
                        <a:t>COMPARACIÓN: COSTO DE OBRA NEGRA</a:t>
                      </a:r>
                      <a:endParaRPr lang="es-EC" sz="1400" dirty="0"/>
                    </a:p>
                  </a:txBody>
                  <a:tcPr anchor="ctr"/>
                </a:tc>
                <a:tc hMerge="1">
                  <a:txBody>
                    <a:bodyPr/>
                    <a:lstStyle/>
                    <a:p>
                      <a:endParaRPr lang="es-EC"/>
                    </a:p>
                  </a:txBody>
                  <a:tcPr/>
                </a:tc>
                <a:tc hMerge="1">
                  <a:txBody>
                    <a:bodyPr/>
                    <a:lstStyle/>
                    <a:p>
                      <a:endParaRPr lang="es-EC" dirty="0"/>
                    </a:p>
                  </a:txBody>
                  <a:tcPr/>
                </a:tc>
                <a:tc hMerge="1">
                  <a:txBody>
                    <a:bodyPr/>
                    <a:lstStyle/>
                    <a:p>
                      <a:pPr algn="ctr"/>
                      <a:endParaRPr lang="es-EC" sz="1400" dirty="0"/>
                    </a:p>
                  </a:txBody>
                  <a:tcPr anchor="ctr"/>
                </a:tc>
                <a:extLst>
                  <a:ext uri="{0D108BD9-81ED-4DB2-BD59-A6C34878D82A}">
                    <a16:rowId xmlns:a16="http://schemas.microsoft.com/office/drawing/2014/main" val="3803908030"/>
                  </a:ext>
                </a:extLst>
              </a:tr>
              <a:tr h="576469">
                <a:tc>
                  <a:txBody>
                    <a:bodyPr/>
                    <a:lstStyle/>
                    <a:p>
                      <a:pPr algn="ctr"/>
                      <a:endParaRPr lang="es-EC" sz="1400" b="1" dirty="0"/>
                    </a:p>
                  </a:txBody>
                  <a:tcPr anchor="ctr"/>
                </a:tc>
                <a:tc>
                  <a:txBody>
                    <a:bodyPr/>
                    <a:lstStyle/>
                    <a:p>
                      <a:pPr algn="ctr"/>
                      <a:r>
                        <a:rPr lang="es-ES" sz="1400" b="1" dirty="0"/>
                        <a:t>Steel Framing</a:t>
                      </a:r>
                      <a:endParaRPr lang="es-EC" sz="1400" b="1" dirty="0"/>
                    </a:p>
                  </a:txBody>
                  <a:tcPr anchor="ctr"/>
                </a:tc>
                <a:tc>
                  <a:txBody>
                    <a:bodyPr/>
                    <a:lstStyle/>
                    <a:p>
                      <a:pPr algn="ctr"/>
                      <a:r>
                        <a:rPr lang="es-ES" sz="1400" b="1" dirty="0"/>
                        <a:t>Hormigón armado</a:t>
                      </a:r>
                      <a:endParaRPr lang="es-EC" sz="1400" b="1" dirty="0"/>
                    </a:p>
                  </a:txBody>
                  <a:tcPr anchor="ctr"/>
                </a:tc>
                <a:tc>
                  <a:txBody>
                    <a:bodyPr/>
                    <a:lstStyle/>
                    <a:p>
                      <a:pPr algn="ctr"/>
                      <a:r>
                        <a:rPr lang="es-ES" sz="1400" b="1" dirty="0"/>
                        <a:t>Acero estructural</a:t>
                      </a:r>
                      <a:endParaRPr lang="es-EC" sz="1400" b="1" dirty="0"/>
                    </a:p>
                  </a:txBody>
                  <a:tcPr anchor="ctr"/>
                </a:tc>
                <a:extLst>
                  <a:ext uri="{0D108BD9-81ED-4DB2-BD59-A6C34878D82A}">
                    <a16:rowId xmlns:a16="http://schemas.microsoft.com/office/drawing/2014/main" val="1541192705"/>
                  </a:ext>
                </a:extLst>
              </a:tr>
              <a:tr h="384306">
                <a:tc>
                  <a:txBody>
                    <a:bodyPr/>
                    <a:lstStyle/>
                    <a:p>
                      <a:pPr algn="ctr"/>
                      <a:r>
                        <a:rPr lang="es-ES" sz="1200" b="1" dirty="0"/>
                        <a:t>COSTO</a:t>
                      </a:r>
                      <a:endParaRPr lang="es-EC" sz="1200" b="1" dirty="0"/>
                    </a:p>
                  </a:txBody>
                  <a:tcPr anchor="ctr"/>
                </a:tc>
                <a:tc>
                  <a:txBody>
                    <a:bodyPr/>
                    <a:lstStyle/>
                    <a:p>
                      <a:pPr algn="ctr"/>
                      <a:r>
                        <a:rPr lang="es-ES" sz="1200" dirty="0"/>
                        <a:t>88.284,51 USD</a:t>
                      </a:r>
                      <a:endParaRPr lang="es-EC" sz="1200" dirty="0"/>
                    </a:p>
                  </a:txBody>
                  <a:tcPr anchor="ctr"/>
                </a:tc>
                <a:tc>
                  <a:txBody>
                    <a:bodyPr/>
                    <a:lstStyle/>
                    <a:p>
                      <a:pPr algn="ctr"/>
                      <a:r>
                        <a:rPr lang="es-ES" sz="1200" dirty="0"/>
                        <a:t>92.935,33 USD</a:t>
                      </a:r>
                      <a:endParaRPr lang="es-EC" sz="1200" dirty="0"/>
                    </a:p>
                  </a:txBody>
                  <a:tcPr anchor="ctr"/>
                </a:tc>
                <a:tc>
                  <a:txBody>
                    <a:bodyPr/>
                    <a:lstStyle/>
                    <a:p>
                      <a:pPr algn="ctr"/>
                      <a:r>
                        <a:rPr lang="es-ES" sz="1200" dirty="0"/>
                        <a:t>92.434,69 USD</a:t>
                      </a:r>
                      <a:endParaRPr lang="es-EC" sz="1200" dirty="0"/>
                    </a:p>
                  </a:txBody>
                  <a:tcPr anchor="ctr"/>
                </a:tc>
                <a:extLst>
                  <a:ext uri="{0D108BD9-81ED-4DB2-BD59-A6C34878D82A}">
                    <a16:rowId xmlns:a16="http://schemas.microsoft.com/office/drawing/2014/main" val="768823463"/>
                  </a:ext>
                </a:extLst>
              </a:tr>
              <a:tr h="372119">
                <a:tc>
                  <a:txBody>
                    <a:bodyPr/>
                    <a:lstStyle/>
                    <a:p>
                      <a:pPr algn="ctr"/>
                      <a:r>
                        <a:rPr lang="es-ES" sz="1200" b="1" dirty="0"/>
                        <a:t>COSTO/m2</a:t>
                      </a:r>
                      <a:endParaRPr lang="es-EC" sz="1200" b="1" dirty="0"/>
                    </a:p>
                  </a:txBody>
                  <a:tcPr anchor="ctr"/>
                </a:tc>
                <a:tc>
                  <a:txBody>
                    <a:bodyPr/>
                    <a:lstStyle/>
                    <a:p>
                      <a:pPr algn="ctr"/>
                      <a:r>
                        <a:rPr lang="es-ES" sz="1200" dirty="0"/>
                        <a:t>69,37 USD/m2</a:t>
                      </a:r>
                      <a:endParaRPr lang="es-EC" sz="1200" dirty="0"/>
                    </a:p>
                  </a:txBody>
                  <a:tcPr anchor="ctr"/>
                </a:tc>
                <a:tc>
                  <a:txBody>
                    <a:bodyPr/>
                    <a:lstStyle/>
                    <a:p>
                      <a:pPr algn="ctr"/>
                      <a:r>
                        <a:rPr lang="es-ES" sz="1200" dirty="0"/>
                        <a:t>73,02 USD/m2</a:t>
                      </a:r>
                      <a:endParaRPr lang="es-EC" sz="1200" dirty="0"/>
                    </a:p>
                  </a:txBody>
                  <a:tcPr anchor="ctr"/>
                </a:tc>
                <a:tc>
                  <a:txBody>
                    <a:bodyPr/>
                    <a:lstStyle/>
                    <a:p>
                      <a:pPr algn="ctr"/>
                      <a:r>
                        <a:rPr lang="es-ES" sz="1200" dirty="0"/>
                        <a:t>72,63 USD/m2</a:t>
                      </a:r>
                      <a:endParaRPr lang="es-EC" sz="1200" dirty="0"/>
                    </a:p>
                  </a:txBody>
                  <a:tcPr anchor="ctr"/>
                </a:tc>
                <a:extLst>
                  <a:ext uri="{0D108BD9-81ED-4DB2-BD59-A6C34878D82A}">
                    <a16:rowId xmlns:a16="http://schemas.microsoft.com/office/drawing/2014/main" val="1806648645"/>
                  </a:ext>
                </a:extLst>
              </a:tr>
            </a:tbl>
          </a:graphicData>
        </a:graphic>
      </p:graphicFrame>
    </p:spTree>
    <p:extLst>
      <p:ext uri="{BB962C8B-B14F-4D97-AF65-F5344CB8AC3E}">
        <p14:creationId xmlns:p14="http://schemas.microsoft.com/office/powerpoint/2010/main" val="9807577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268" y="37861"/>
            <a:ext cx="9144000" cy="870337"/>
          </a:xfrm>
        </p:spPr>
        <p:txBody>
          <a:bodyPr>
            <a:normAutofit/>
          </a:bodyPr>
          <a:lstStyle/>
          <a:p>
            <a:pPr algn="ctr"/>
            <a:r>
              <a:rPr lang="es-EC" sz="2600" dirty="0"/>
              <a:t>COMPARACIÓN DE RESULTADOS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sp>
        <p:nvSpPr>
          <p:cNvPr id="32" name="Title 8">
            <a:extLst>
              <a:ext uri="{FF2B5EF4-FFF2-40B4-BE49-F238E27FC236}">
                <a16:creationId xmlns:a16="http://schemas.microsoft.com/office/drawing/2014/main" id="{4B33C971-6A1B-4656-8011-0A7A2F0D13BD}"/>
              </a:ext>
            </a:extLst>
          </p:cNvPr>
          <p:cNvSpPr txBox="1">
            <a:spLocks/>
          </p:cNvSpPr>
          <p:nvPr/>
        </p:nvSpPr>
        <p:spPr>
          <a:xfrm>
            <a:off x="0" y="865258"/>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endParaRPr lang="es-EC" sz="2800"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FA9879EB-D580-464C-8983-977507A6BE42}"/>
              </a:ext>
            </a:extLst>
          </p:cNvPr>
          <p:cNvSpPr/>
          <p:nvPr/>
        </p:nvSpPr>
        <p:spPr>
          <a:xfrm>
            <a:off x="2139317" y="1259653"/>
            <a:ext cx="4865434" cy="477054"/>
          </a:xfrm>
          <a:prstGeom prst="rect">
            <a:avLst/>
          </a:prstGeom>
        </p:spPr>
        <p:txBody>
          <a:bodyPr wrap="none">
            <a:spAutoFit/>
          </a:bodyPr>
          <a:lstStyle/>
          <a:p>
            <a:pPr algn="ctr"/>
            <a:r>
              <a:rPr lang="es-ES" sz="2500" dirty="0">
                <a:solidFill>
                  <a:srgbClr val="00B050"/>
                </a:solidFill>
              </a:rPr>
              <a:t>TIEMPOS DE CONSTRUCCIÓN</a:t>
            </a:r>
          </a:p>
        </p:txBody>
      </p:sp>
      <p:pic>
        <p:nvPicPr>
          <p:cNvPr id="12" name="Imagen 11">
            <a:extLst>
              <a:ext uri="{FF2B5EF4-FFF2-40B4-BE49-F238E27FC236}">
                <a16:creationId xmlns:a16="http://schemas.microsoft.com/office/drawing/2014/main" id="{EE1E106C-0D94-4A97-9FEC-ECB4719BC2A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543524" y="2024313"/>
            <a:ext cx="2511851" cy="2005841"/>
          </a:xfrm>
          <a:prstGeom prst="rect">
            <a:avLst/>
          </a:prstGeom>
        </p:spPr>
      </p:pic>
      <p:pic>
        <p:nvPicPr>
          <p:cNvPr id="13" name="Imagen 12">
            <a:extLst>
              <a:ext uri="{FF2B5EF4-FFF2-40B4-BE49-F238E27FC236}">
                <a16:creationId xmlns:a16="http://schemas.microsoft.com/office/drawing/2014/main" id="{F04133A0-99E6-4062-B602-F582EBDA320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24885" y="2211606"/>
            <a:ext cx="2856201" cy="1709462"/>
          </a:xfrm>
          <a:prstGeom prst="rect">
            <a:avLst/>
          </a:prstGeom>
        </p:spPr>
      </p:pic>
      <p:pic>
        <p:nvPicPr>
          <p:cNvPr id="14" name="Imagen 13">
            <a:extLst>
              <a:ext uri="{FF2B5EF4-FFF2-40B4-BE49-F238E27FC236}">
                <a16:creationId xmlns:a16="http://schemas.microsoft.com/office/drawing/2014/main" id="{F6C117FF-BA26-4841-B31E-7975C27EA173}"/>
              </a:ext>
            </a:extLst>
          </p:cNvPr>
          <p:cNvPicPr>
            <a:picLocks noChangeAspect="1"/>
          </p:cNvPicPr>
          <p:nvPr/>
        </p:nvPicPr>
        <p:blipFill>
          <a:blip r:embed="rId6"/>
          <a:stretch>
            <a:fillRect/>
          </a:stretch>
        </p:blipFill>
        <p:spPr>
          <a:xfrm>
            <a:off x="6055375" y="2260231"/>
            <a:ext cx="2455845" cy="1612211"/>
          </a:xfrm>
          <a:prstGeom prst="rect">
            <a:avLst/>
          </a:prstGeom>
        </p:spPr>
      </p:pic>
      <p:graphicFrame>
        <p:nvGraphicFramePr>
          <p:cNvPr id="15" name="Tabla 5">
            <a:extLst>
              <a:ext uri="{FF2B5EF4-FFF2-40B4-BE49-F238E27FC236}">
                <a16:creationId xmlns:a16="http://schemas.microsoft.com/office/drawing/2014/main" id="{CBCFF5F9-B535-4DC2-8936-35410B16A8FA}"/>
              </a:ext>
            </a:extLst>
          </p:cNvPr>
          <p:cNvGraphicFramePr>
            <a:graphicFrameLocks noGrp="1"/>
          </p:cNvGraphicFramePr>
          <p:nvPr>
            <p:extLst>
              <p:ext uri="{D42A27DB-BD31-4B8C-83A1-F6EECF244321}">
                <p14:modId xmlns:p14="http://schemas.microsoft.com/office/powerpoint/2010/main" val="3900090595"/>
              </p:ext>
            </p:extLst>
          </p:nvPr>
        </p:nvGraphicFramePr>
        <p:xfrm>
          <a:off x="1293858" y="4251407"/>
          <a:ext cx="6556284" cy="1612211"/>
        </p:xfrm>
        <a:graphic>
          <a:graphicData uri="http://schemas.openxmlformats.org/drawingml/2006/table">
            <a:tbl>
              <a:tblPr firstRow="1" bandRow="1">
                <a:tableStyleId>{93296810-A885-4BE3-A3E7-6D5BEEA58F35}</a:tableStyleId>
              </a:tblPr>
              <a:tblGrid>
                <a:gridCol w="1639071">
                  <a:extLst>
                    <a:ext uri="{9D8B030D-6E8A-4147-A177-3AD203B41FA5}">
                      <a16:colId xmlns:a16="http://schemas.microsoft.com/office/drawing/2014/main" val="3591607038"/>
                    </a:ext>
                  </a:extLst>
                </a:gridCol>
                <a:gridCol w="1639071">
                  <a:extLst>
                    <a:ext uri="{9D8B030D-6E8A-4147-A177-3AD203B41FA5}">
                      <a16:colId xmlns:a16="http://schemas.microsoft.com/office/drawing/2014/main" val="38536042"/>
                    </a:ext>
                  </a:extLst>
                </a:gridCol>
                <a:gridCol w="1639071">
                  <a:extLst>
                    <a:ext uri="{9D8B030D-6E8A-4147-A177-3AD203B41FA5}">
                      <a16:colId xmlns:a16="http://schemas.microsoft.com/office/drawing/2014/main" val="2875075101"/>
                    </a:ext>
                  </a:extLst>
                </a:gridCol>
                <a:gridCol w="1639071">
                  <a:extLst>
                    <a:ext uri="{9D8B030D-6E8A-4147-A177-3AD203B41FA5}">
                      <a16:colId xmlns:a16="http://schemas.microsoft.com/office/drawing/2014/main" val="1331527625"/>
                    </a:ext>
                  </a:extLst>
                </a:gridCol>
              </a:tblGrid>
              <a:tr h="539261">
                <a:tc gridSpan="4">
                  <a:txBody>
                    <a:bodyPr/>
                    <a:lstStyle/>
                    <a:p>
                      <a:pPr algn="ctr"/>
                      <a:r>
                        <a:rPr lang="es-ES" sz="1400" dirty="0"/>
                        <a:t>COMPARACIÓN: TIEMPO DE CONSTRUCCIÓN</a:t>
                      </a:r>
                      <a:endParaRPr lang="es-EC" sz="1400" dirty="0"/>
                    </a:p>
                  </a:txBody>
                  <a:tcPr anchor="ctr"/>
                </a:tc>
                <a:tc hMerge="1">
                  <a:txBody>
                    <a:bodyPr/>
                    <a:lstStyle/>
                    <a:p>
                      <a:endParaRPr lang="es-EC"/>
                    </a:p>
                  </a:txBody>
                  <a:tcPr/>
                </a:tc>
                <a:tc hMerge="1">
                  <a:txBody>
                    <a:bodyPr/>
                    <a:lstStyle/>
                    <a:p>
                      <a:endParaRPr lang="es-EC" dirty="0"/>
                    </a:p>
                  </a:txBody>
                  <a:tcPr/>
                </a:tc>
                <a:tc hMerge="1">
                  <a:txBody>
                    <a:bodyPr/>
                    <a:lstStyle/>
                    <a:p>
                      <a:pPr algn="ctr"/>
                      <a:endParaRPr lang="es-EC" sz="1400" dirty="0"/>
                    </a:p>
                  </a:txBody>
                  <a:tcPr anchor="ctr"/>
                </a:tc>
                <a:extLst>
                  <a:ext uri="{0D108BD9-81ED-4DB2-BD59-A6C34878D82A}">
                    <a16:rowId xmlns:a16="http://schemas.microsoft.com/office/drawing/2014/main" val="3803908030"/>
                  </a:ext>
                </a:extLst>
              </a:tr>
              <a:tr h="576469">
                <a:tc>
                  <a:txBody>
                    <a:bodyPr/>
                    <a:lstStyle/>
                    <a:p>
                      <a:pPr algn="ctr"/>
                      <a:endParaRPr lang="es-EC" sz="1400" b="1" dirty="0"/>
                    </a:p>
                  </a:txBody>
                  <a:tcPr anchor="ctr"/>
                </a:tc>
                <a:tc>
                  <a:txBody>
                    <a:bodyPr/>
                    <a:lstStyle/>
                    <a:p>
                      <a:pPr algn="ctr"/>
                      <a:r>
                        <a:rPr lang="es-ES" sz="1400" b="1" dirty="0"/>
                        <a:t>Steel Framing</a:t>
                      </a:r>
                      <a:endParaRPr lang="es-EC" sz="1400" b="1" dirty="0"/>
                    </a:p>
                  </a:txBody>
                  <a:tcPr anchor="ctr"/>
                </a:tc>
                <a:tc>
                  <a:txBody>
                    <a:bodyPr/>
                    <a:lstStyle/>
                    <a:p>
                      <a:pPr algn="ctr"/>
                      <a:r>
                        <a:rPr lang="es-ES" sz="1400" b="1" dirty="0"/>
                        <a:t>Hormigón armado</a:t>
                      </a:r>
                      <a:endParaRPr lang="es-EC" sz="1400" b="1" dirty="0"/>
                    </a:p>
                  </a:txBody>
                  <a:tcPr anchor="ctr"/>
                </a:tc>
                <a:tc>
                  <a:txBody>
                    <a:bodyPr/>
                    <a:lstStyle/>
                    <a:p>
                      <a:pPr algn="ctr"/>
                      <a:r>
                        <a:rPr lang="es-ES" sz="1400" b="1" dirty="0"/>
                        <a:t>Acero estructural</a:t>
                      </a:r>
                      <a:endParaRPr lang="es-EC" sz="1400" b="1" dirty="0"/>
                    </a:p>
                  </a:txBody>
                  <a:tcPr anchor="ctr"/>
                </a:tc>
                <a:extLst>
                  <a:ext uri="{0D108BD9-81ED-4DB2-BD59-A6C34878D82A}">
                    <a16:rowId xmlns:a16="http://schemas.microsoft.com/office/drawing/2014/main" val="1541192705"/>
                  </a:ext>
                </a:extLst>
              </a:tr>
              <a:tr h="496481">
                <a:tc>
                  <a:txBody>
                    <a:bodyPr/>
                    <a:lstStyle/>
                    <a:p>
                      <a:pPr algn="ctr"/>
                      <a:r>
                        <a:rPr lang="es-ES" sz="1200" b="1" dirty="0"/>
                        <a:t>TIEMPO</a:t>
                      </a:r>
                      <a:endParaRPr lang="es-EC" sz="1200" b="1" dirty="0"/>
                    </a:p>
                  </a:txBody>
                  <a:tcPr anchor="ctr"/>
                </a:tc>
                <a:tc>
                  <a:txBody>
                    <a:bodyPr/>
                    <a:lstStyle/>
                    <a:p>
                      <a:pPr algn="ctr"/>
                      <a:r>
                        <a:rPr lang="es-ES" sz="1200" dirty="0"/>
                        <a:t>94,16 </a:t>
                      </a:r>
                      <a:r>
                        <a:rPr lang="es-EC" sz="1200" dirty="0"/>
                        <a:t>días</a:t>
                      </a:r>
                      <a:endParaRPr lang="es-ES" sz="1200" dirty="0"/>
                    </a:p>
                  </a:txBody>
                  <a:tcPr anchor="ctr"/>
                </a:tc>
                <a:tc>
                  <a:txBody>
                    <a:bodyPr/>
                    <a:lstStyle/>
                    <a:p>
                      <a:pPr algn="ctr"/>
                      <a:r>
                        <a:rPr lang="es-ES" sz="1200" dirty="0"/>
                        <a:t>145,37 días</a:t>
                      </a:r>
                      <a:endParaRPr lang="es-EC" sz="1200" dirty="0"/>
                    </a:p>
                  </a:txBody>
                  <a:tcPr anchor="ctr"/>
                </a:tc>
                <a:tc>
                  <a:txBody>
                    <a:bodyPr/>
                    <a:lstStyle/>
                    <a:p>
                      <a:pPr algn="ctr"/>
                      <a:r>
                        <a:rPr lang="es-ES" sz="1200" dirty="0"/>
                        <a:t>123,49 días</a:t>
                      </a:r>
                      <a:endParaRPr lang="es-EC" sz="1200" dirty="0"/>
                    </a:p>
                  </a:txBody>
                  <a:tcPr anchor="ctr"/>
                </a:tc>
                <a:extLst>
                  <a:ext uri="{0D108BD9-81ED-4DB2-BD59-A6C34878D82A}">
                    <a16:rowId xmlns:a16="http://schemas.microsoft.com/office/drawing/2014/main" val="768823463"/>
                  </a:ext>
                </a:extLst>
              </a:tr>
            </a:tbl>
          </a:graphicData>
        </a:graphic>
      </p:graphicFrame>
    </p:spTree>
    <p:extLst>
      <p:ext uri="{BB962C8B-B14F-4D97-AF65-F5344CB8AC3E}">
        <p14:creationId xmlns:p14="http://schemas.microsoft.com/office/powerpoint/2010/main" val="2241124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268" y="37861"/>
            <a:ext cx="9144000" cy="870337"/>
          </a:xfrm>
        </p:spPr>
        <p:txBody>
          <a:bodyPr>
            <a:normAutofit/>
          </a:bodyPr>
          <a:lstStyle/>
          <a:p>
            <a:pPr algn="ctr"/>
            <a:r>
              <a:rPr lang="es-EC" sz="2600" dirty="0"/>
              <a:t>PLANTEAMIENTO DEL PROBLEMA</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sp>
        <p:nvSpPr>
          <p:cNvPr id="32" name="Title 8">
            <a:extLst>
              <a:ext uri="{FF2B5EF4-FFF2-40B4-BE49-F238E27FC236}">
                <a16:creationId xmlns:a16="http://schemas.microsoft.com/office/drawing/2014/main" id="{4B33C971-6A1B-4656-8011-0A7A2F0D13BD}"/>
              </a:ext>
            </a:extLst>
          </p:cNvPr>
          <p:cNvSpPr txBox="1">
            <a:spLocks/>
          </p:cNvSpPr>
          <p:nvPr/>
        </p:nvSpPr>
        <p:spPr>
          <a:xfrm>
            <a:off x="0" y="865258"/>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endParaRPr lang="es-EC" sz="2800"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24" name="Rectángulo 23">
            <a:extLst>
              <a:ext uri="{FF2B5EF4-FFF2-40B4-BE49-F238E27FC236}">
                <a16:creationId xmlns:a16="http://schemas.microsoft.com/office/drawing/2014/main" id="{C3E93F12-339C-442D-9E6D-E37C9421B6F6}"/>
              </a:ext>
            </a:extLst>
          </p:cNvPr>
          <p:cNvSpPr/>
          <p:nvPr/>
        </p:nvSpPr>
        <p:spPr>
          <a:xfrm>
            <a:off x="3503511" y="4782228"/>
            <a:ext cx="5783948" cy="168949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endParaRPr lang="es-ES" dirty="0"/>
          </a:p>
          <a:p>
            <a:endParaRPr lang="es-EC" dirty="0"/>
          </a:p>
        </p:txBody>
      </p:sp>
      <p:pic>
        <p:nvPicPr>
          <p:cNvPr id="10" name="Imagen 9">
            <a:extLst>
              <a:ext uri="{FF2B5EF4-FFF2-40B4-BE49-F238E27FC236}">
                <a16:creationId xmlns:a16="http://schemas.microsoft.com/office/drawing/2014/main" id="{F1E359B7-F463-40F4-9564-BBA66D1222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5306" y="1012956"/>
            <a:ext cx="3393159" cy="5386640"/>
          </a:xfrm>
          <a:prstGeom prst="rect">
            <a:avLst/>
          </a:prstGeom>
        </p:spPr>
      </p:pic>
      <p:sp>
        <p:nvSpPr>
          <p:cNvPr id="22" name="Rectángulo 21">
            <a:extLst>
              <a:ext uri="{FF2B5EF4-FFF2-40B4-BE49-F238E27FC236}">
                <a16:creationId xmlns:a16="http://schemas.microsoft.com/office/drawing/2014/main" id="{2A3462E1-3E60-45E9-B58E-7D88256CD0D7}"/>
              </a:ext>
            </a:extLst>
          </p:cNvPr>
          <p:cNvSpPr/>
          <p:nvPr/>
        </p:nvSpPr>
        <p:spPr>
          <a:xfrm>
            <a:off x="478996" y="1135608"/>
            <a:ext cx="5234004" cy="4857134"/>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sz="2000" dirty="0">
              <a:solidFill>
                <a:srgbClr val="00B050"/>
              </a:solidFill>
            </a:endParaRPr>
          </a:p>
          <a:p>
            <a:pPr algn="ctr"/>
            <a:r>
              <a:rPr lang="es-ES" sz="2000" dirty="0">
                <a:solidFill>
                  <a:srgbClr val="00B050"/>
                </a:solidFill>
              </a:rPr>
              <a:t>PROBLEMA</a:t>
            </a:r>
          </a:p>
          <a:p>
            <a:pPr algn="ctr"/>
            <a:endParaRPr lang="es-ES" sz="2000" dirty="0">
              <a:solidFill>
                <a:srgbClr val="00B050"/>
              </a:solidFill>
            </a:endParaRPr>
          </a:p>
          <a:p>
            <a:pPr marL="342900" indent="-342900">
              <a:buFont typeface="Arial" panose="020B0604020202020204" pitchFamily="34" charset="0"/>
              <a:buChar char="•"/>
            </a:pPr>
            <a:r>
              <a:rPr lang="es-ES" sz="2000" dirty="0"/>
              <a:t>Menor tiempo para su perfeccionamiento.</a:t>
            </a:r>
          </a:p>
          <a:p>
            <a:pPr marL="342900" indent="-342900">
              <a:buFont typeface="Arial" panose="020B0604020202020204" pitchFamily="34" charset="0"/>
              <a:buChar char="•"/>
            </a:pPr>
            <a:r>
              <a:rPr lang="es-ES" sz="2000" dirty="0"/>
              <a:t>Menos difundido a nivel mundial.</a:t>
            </a:r>
          </a:p>
          <a:p>
            <a:pPr marL="342900" indent="-342900">
              <a:buFont typeface="Arial" panose="020B0604020202020204" pitchFamily="34" charset="0"/>
              <a:buChar char="•"/>
            </a:pPr>
            <a:r>
              <a:rPr lang="es-ES" sz="2000" dirty="0"/>
              <a:t>Funcionamiento no ha sido socializado.</a:t>
            </a:r>
          </a:p>
          <a:p>
            <a:pPr marL="342900" indent="-342900">
              <a:buFont typeface="Arial" panose="020B0604020202020204" pitchFamily="34" charset="0"/>
              <a:buChar char="•"/>
            </a:pPr>
            <a:r>
              <a:rPr lang="es-ES" sz="2000" dirty="0"/>
              <a:t>Método de diseño es desconocido.</a:t>
            </a:r>
          </a:p>
          <a:p>
            <a:pPr marL="342900" indent="-342900">
              <a:buFont typeface="Arial" panose="020B0604020202020204" pitchFamily="34" charset="0"/>
              <a:buChar char="•"/>
            </a:pPr>
            <a:r>
              <a:rPr lang="es-ES" sz="2000" dirty="0"/>
              <a:t>Profesionales desconocen el sistema.</a:t>
            </a:r>
          </a:p>
          <a:p>
            <a:pPr marL="342900" indent="-342900">
              <a:buFont typeface="Arial" panose="020B0604020202020204" pitchFamily="34" charset="0"/>
              <a:buChar char="•"/>
            </a:pPr>
            <a:r>
              <a:rPr lang="es-ES" sz="2000" dirty="0"/>
              <a:t>No se realiza investigación al respecto.</a:t>
            </a:r>
          </a:p>
          <a:p>
            <a:pPr marL="342900" indent="-342900">
              <a:buFont typeface="Arial" panose="020B0604020202020204" pitchFamily="34" charset="0"/>
              <a:buChar char="•"/>
            </a:pPr>
            <a:r>
              <a:rPr lang="es-ES" sz="2000" dirty="0"/>
              <a:t>No existe normativa especializada a nivel nacional.</a:t>
            </a:r>
          </a:p>
          <a:p>
            <a:pPr marL="342900" indent="-342900">
              <a:buFont typeface="Arial" panose="020B0604020202020204" pitchFamily="34" charset="0"/>
              <a:buChar char="•"/>
            </a:pPr>
            <a:r>
              <a:rPr lang="es-ES" sz="2000" dirty="0"/>
              <a:t>No se realiza transferencia de conocimiento sobre diseño en Steel Framing</a:t>
            </a:r>
          </a:p>
          <a:p>
            <a:pPr marL="342900" indent="-342900">
              <a:buFont typeface="Arial" panose="020B0604020202020204" pitchFamily="34" charset="0"/>
              <a:buChar char="•"/>
            </a:pPr>
            <a:endParaRPr lang="es-ES" sz="2000" dirty="0"/>
          </a:p>
        </p:txBody>
      </p:sp>
    </p:spTree>
    <p:extLst>
      <p:ext uri="{BB962C8B-B14F-4D97-AF65-F5344CB8AC3E}">
        <p14:creationId xmlns:p14="http://schemas.microsoft.com/office/powerpoint/2010/main" val="33272308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Content Placeholder 9"/>
          <p:cNvSpPr>
            <a:spLocks noGrp="1"/>
          </p:cNvSpPr>
          <p:nvPr>
            <p:ph idx="1"/>
          </p:nvPr>
        </p:nvSpPr>
        <p:spPr>
          <a:xfrm>
            <a:off x="-602672" y="1283519"/>
            <a:ext cx="9144000" cy="4290962"/>
          </a:xfrm>
        </p:spPr>
        <p:txBody>
          <a:bodyPr>
            <a:noAutofit/>
          </a:bodyPr>
          <a:lstStyle/>
          <a:p>
            <a:pPr lvl="2" algn="just"/>
            <a:r>
              <a:rPr lang="es-EC" sz="1500" b="1" dirty="0">
                <a:latin typeface="+mj-lt"/>
              </a:rPr>
              <a:t>La hipótesis de la investigación se corrobora, pues para el presente caso de estudio la edificación diseñada en steel framing resultó menos costosa, más rápida de construir y presentó un mejor comportamiento ante la acción sísmica.</a:t>
            </a:r>
          </a:p>
          <a:p>
            <a:pPr algn="just"/>
            <a:endParaRPr lang="es-EC" sz="1500" b="1" dirty="0">
              <a:latin typeface="+mj-lt"/>
            </a:endParaRPr>
          </a:p>
          <a:p>
            <a:pPr lvl="2" algn="just"/>
            <a:r>
              <a:rPr lang="es-EC" sz="1500" b="1" dirty="0">
                <a:latin typeface="+mj-lt"/>
              </a:rPr>
              <a:t> La estructura diseñada en el sistema constructivo steel framing pesa un 27,5% de la misma estructura diseñada en hormigón armado, aproximadamente un cuarto de su peso, y pesa un 45,43% de la misma estructura diseñada en acero estructural, aproximadamente la mitad de su peso. </a:t>
            </a:r>
          </a:p>
          <a:p>
            <a:pPr algn="just"/>
            <a:endParaRPr lang="es-EC" sz="1500" b="1" dirty="0">
              <a:latin typeface="+mj-lt"/>
            </a:endParaRPr>
          </a:p>
          <a:p>
            <a:pPr lvl="2" algn="just"/>
            <a:r>
              <a:rPr lang="es-EC" sz="1500" b="1" dirty="0">
                <a:latin typeface="+mj-lt"/>
              </a:rPr>
              <a:t> La estructura diseñada en el sistema constructivo steel framing cuesta 4.650,82 USD menos que la misma estructura diseñada en hormigón armado, mientras que cuesta 4.150,18 USD menos que la misma estructura diseñada en acero estructural.</a:t>
            </a:r>
          </a:p>
          <a:p>
            <a:pPr algn="just"/>
            <a:endParaRPr lang="es-EC" sz="1500" b="1" dirty="0">
              <a:latin typeface="+mj-lt"/>
            </a:endParaRPr>
          </a:p>
          <a:p>
            <a:pPr lvl="2" algn="just"/>
            <a:r>
              <a:rPr lang="es-EC" sz="1500" b="1" dirty="0">
                <a:latin typeface="+mj-lt"/>
              </a:rPr>
              <a:t> La estructura diseñada en el sistema constructivo steel framing se demora 51 días menos que la misma estructura diseñada en hormigón armado, mientras que se demora 29 días menos que la misma estructura diseñada en acero estructural.</a:t>
            </a:r>
          </a:p>
          <a:p>
            <a:pPr algn="just"/>
            <a:endParaRPr lang="es-EC" sz="1500" b="1" dirty="0">
              <a:latin typeface="+mj-lt"/>
            </a:endParaRPr>
          </a:p>
          <a:p>
            <a:pPr lvl="2" algn="just"/>
            <a:r>
              <a:rPr lang="es-EC" sz="1500" b="1" dirty="0">
                <a:latin typeface="+mj-lt"/>
              </a:rPr>
              <a:t> Se demuestra la viabilidad de edificaciones de más de dos pisos construidas en steel framing bajo la normativa nacional.</a:t>
            </a:r>
          </a:p>
          <a:p>
            <a:pPr marL="0" indent="0" algn="just">
              <a:buNone/>
            </a:pPr>
            <a:endParaRPr lang="es-EC" sz="1500" b="1" dirty="0">
              <a:latin typeface="+mj-lt"/>
            </a:endParaRPr>
          </a:p>
          <a:p>
            <a:pPr algn="just"/>
            <a:endParaRPr lang="es-EC" sz="1500" b="1" dirty="0">
              <a:latin typeface="+mj-lt"/>
            </a:endParaRPr>
          </a:p>
          <a:p>
            <a:pPr marL="457200" indent="-457200" algn="just">
              <a:buFont typeface="+mj-lt"/>
              <a:buAutoNum type="arabicPeriod"/>
            </a:pPr>
            <a:endParaRPr lang="es-EC" sz="1500" b="1" dirty="0">
              <a:latin typeface="+mj-lt"/>
            </a:endParaRPr>
          </a:p>
          <a:p>
            <a:pPr algn="just">
              <a:buNone/>
            </a:pPr>
            <a:endParaRPr lang="es-EC" sz="1500" b="1" dirty="0">
              <a:latin typeface="+mj-lt"/>
            </a:endParaRPr>
          </a:p>
          <a:p>
            <a:pPr algn="just">
              <a:buNone/>
            </a:pPr>
            <a:endParaRPr lang="es-EC" sz="1500" b="1" dirty="0">
              <a:latin typeface="+mj-lt"/>
            </a:endParaRPr>
          </a:p>
          <a:p>
            <a:pPr algn="just">
              <a:buNone/>
            </a:pPr>
            <a:endParaRPr lang="es-EC" sz="1500" b="1" dirty="0">
              <a:latin typeface="+mj-lt"/>
            </a:endParaRPr>
          </a:p>
        </p:txBody>
      </p:sp>
      <p:sp>
        <p:nvSpPr>
          <p:cNvPr id="9" name="Title 8"/>
          <p:cNvSpPr>
            <a:spLocks noGrp="1"/>
          </p:cNvSpPr>
          <p:nvPr>
            <p:ph type="title"/>
          </p:nvPr>
        </p:nvSpPr>
        <p:spPr>
          <a:xfrm>
            <a:off x="0" y="37861"/>
            <a:ext cx="9144000" cy="870337"/>
          </a:xfrm>
        </p:spPr>
        <p:txBody>
          <a:bodyPr>
            <a:normAutofit/>
          </a:bodyPr>
          <a:lstStyle/>
          <a:p>
            <a:pPr algn="ctr"/>
            <a:r>
              <a:rPr lang="es-EC" sz="3500" dirty="0"/>
              <a:t>CONCLUSIONES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7467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Content Placeholder 9"/>
          <p:cNvSpPr>
            <a:spLocks noGrp="1"/>
          </p:cNvSpPr>
          <p:nvPr>
            <p:ph idx="1"/>
          </p:nvPr>
        </p:nvSpPr>
        <p:spPr>
          <a:xfrm>
            <a:off x="374073" y="1706967"/>
            <a:ext cx="8395854" cy="4290962"/>
          </a:xfrm>
        </p:spPr>
        <p:txBody>
          <a:bodyPr>
            <a:normAutofit/>
          </a:bodyPr>
          <a:lstStyle/>
          <a:p>
            <a:r>
              <a:rPr lang="es-EC" sz="1800" b="1" dirty="0"/>
              <a:t>Establecer un marco normativo que guíe la implementación de la tecnología Steel Framing a nivel nacional.</a:t>
            </a:r>
          </a:p>
          <a:p>
            <a:r>
              <a:rPr lang="es-EC" sz="1800" b="1" dirty="0"/>
              <a:t>Estandarizar los porcentajes comparativos mediante el análisis estadístico de una mayor cantidad de casos de estudio.</a:t>
            </a:r>
          </a:p>
          <a:p>
            <a:r>
              <a:rPr lang="es-EC" sz="1800" b="1" dirty="0"/>
              <a:t>Obtener una base informativa y comparativa sobre el mercado nacional para insumos y mano de obra especializada requeridos en el sistema Steel Framing.</a:t>
            </a:r>
          </a:p>
          <a:p>
            <a:r>
              <a:rPr lang="es-EC" sz="1800" b="1" dirty="0"/>
              <a:t>Realizar un estudio de mercado para determinar la factibilidad de aperturar consultorías y comercializar insumos para la tecnología Steel Framing.</a:t>
            </a:r>
          </a:p>
          <a:p>
            <a:r>
              <a:rPr lang="es-EC" sz="1800" b="1" dirty="0"/>
              <a:t>Investigar el porcentaje de reducción de desperdicios entre el sistema Steel Framing y los sistemas constructivos tradicionales en el Ecuador.</a:t>
            </a:r>
          </a:p>
          <a:p>
            <a:endParaRPr lang="es-EC" sz="1800" b="1" dirty="0"/>
          </a:p>
          <a:p>
            <a:endParaRPr lang="es-EC" sz="1800" b="1" dirty="0"/>
          </a:p>
          <a:p>
            <a:pPr marL="457200" indent="-457200">
              <a:buFont typeface="+mj-lt"/>
              <a:buAutoNum type="arabicPeriod"/>
            </a:pPr>
            <a:endParaRPr lang="es-EC" sz="1800" b="1" dirty="0"/>
          </a:p>
          <a:p>
            <a:pPr>
              <a:buNone/>
            </a:pPr>
            <a:endParaRPr lang="es-EC" sz="1800" b="1" dirty="0"/>
          </a:p>
          <a:p>
            <a:pPr>
              <a:buNone/>
            </a:pPr>
            <a:endParaRPr lang="es-EC" sz="1800" b="1" dirty="0"/>
          </a:p>
          <a:p>
            <a:pPr>
              <a:buNone/>
            </a:pPr>
            <a:endParaRPr lang="es-EC" sz="1800" b="1" dirty="0"/>
          </a:p>
        </p:txBody>
      </p:sp>
      <p:sp>
        <p:nvSpPr>
          <p:cNvPr id="9" name="Title 8"/>
          <p:cNvSpPr>
            <a:spLocks noGrp="1"/>
          </p:cNvSpPr>
          <p:nvPr>
            <p:ph type="title"/>
          </p:nvPr>
        </p:nvSpPr>
        <p:spPr>
          <a:xfrm>
            <a:off x="0" y="37861"/>
            <a:ext cx="9144000" cy="870337"/>
          </a:xfrm>
        </p:spPr>
        <p:txBody>
          <a:bodyPr>
            <a:normAutofit/>
          </a:bodyPr>
          <a:lstStyle/>
          <a:p>
            <a:pPr algn="ctr"/>
            <a:r>
              <a:rPr lang="es-EC" sz="3500" dirty="0"/>
              <a:t>RECOMENDACIONES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901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268" y="37861"/>
            <a:ext cx="9144000" cy="870337"/>
          </a:xfrm>
        </p:spPr>
        <p:txBody>
          <a:bodyPr>
            <a:normAutofit/>
          </a:bodyPr>
          <a:lstStyle/>
          <a:p>
            <a:pPr algn="ctr"/>
            <a:r>
              <a:rPr lang="es-EC" sz="2600" dirty="0"/>
              <a:t>OBJETIVOS</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sp>
        <p:nvSpPr>
          <p:cNvPr id="32" name="Title 8">
            <a:extLst>
              <a:ext uri="{FF2B5EF4-FFF2-40B4-BE49-F238E27FC236}">
                <a16:creationId xmlns:a16="http://schemas.microsoft.com/office/drawing/2014/main" id="{4B33C971-6A1B-4656-8011-0A7A2F0D13BD}"/>
              </a:ext>
            </a:extLst>
          </p:cNvPr>
          <p:cNvSpPr txBox="1">
            <a:spLocks/>
          </p:cNvSpPr>
          <p:nvPr/>
        </p:nvSpPr>
        <p:spPr>
          <a:xfrm>
            <a:off x="0" y="865258"/>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endParaRPr lang="es-EC" sz="2800"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24" name="Rectángulo 23">
            <a:extLst>
              <a:ext uri="{FF2B5EF4-FFF2-40B4-BE49-F238E27FC236}">
                <a16:creationId xmlns:a16="http://schemas.microsoft.com/office/drawing/2014/main" id="{C3E93F12-339C-442D-9E6D-E37C9421B6F6}"/>
              </a:ext>
            </a:extLst>
          </p:cNvPr>
          <p:cNvSpPr/>
          <p:nvPr/>
        </p:nvSpPr>
        <p:spPr>
          <a:xfrm>
            <a:off x="3503511" y="4782228"/>
            <a:ext cx="5783948" cy="168949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endParaRPr lang="es-ES" dirty="0"/>
          </a:p>
          <a:p>
            <a:endParaRPr lang="es-EC" dirty="0"/>
          </a:p>
        </p:txBody>
      </p:sp>
      <p:sp>
        <p:nvSpPr>
          <p:cNvPr id="22" name="Rectángulo 21">
            <a:extLst>
              <a:ext uri="{FF2B5EF4-FFF2-40B4-BE49-F238E27FC236}">
                <a16:creationId xmlns:a16="http://schemas.microsoft.com/office/drawing/2014/main" id="{2A3462E1-3E60-45E9-B58E-7D88256CD0D7}"/>
              </a:ext>
            </a:extLst>
          </p:cNvPr>
          <p:cNvSpPr/>
          <p:nvPr/>
        </p:nvSpPr>
        <p:spPr>
          <a:xfrm>
            <a:off x="3402430" y="1280835"/>
            <a:ext cx="2438399" cy="1964111"/>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dirty="0">
                <a:solidFill>
                  <a:srgbClr val="00B050"/>
                </a:solidFill>
              </a:rPr>
              <a:t>CONTRASTAR VENTAJAS TÉCNICAS DEL SISTEMA LSF RESPECTO DEL HORMIGÓN ARMADO Y EL ACERO</a:t>
            </a:r>
          </a:p>
        </p:txBody>
      </p:sp>
      <p:pic>
        <p:nvPicPr>
          <p:cNvPr id="5122" name="Picture 2" descr="Resultado de imagen para steel framing">
            <a:extLst>
              <a:ext uri="{FF2B5EF4-FFF2-40B4-BE49-F238E27FC236}">
                <a16:creationId xmlns:a16="http://schemas.microsoft.com/office/drawing/2014/main" id="{0700994C-5C81-4992-9869-F2A2FB4E72E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188" y="3442538"/>
            <a:ext cx="5783948" cy="3024523"/>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a:extLst>
              <a:ext uri="{FF2B5EF4-FFF2-40B4-BE49-F238E27FC236}">
                <a16:creationId xmlns:a16="http://schemas.microsoft.com/office/drawing/2014/main" id="{430FAA35-4CE1-43FC-8C7F-287D5AFF8896}"/>
              </a:ext>
            </a:extLst>
          </p:cNvPr>
          <p:cNvSpPr/>
          <p:nvPr/>
        </p:nvSpPr>
        <p:spPr>
          <a:xfrm>
            <a:off x="6273215" y="3663476"/>
            <a:ext cx="2438399" cy="1945581"/>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dirty="0">
                <a:solidFill>
                  <a:srgbClr val="00B050"/>
                </a:solidFill>
              </a:rPr>
              <a:t>SOCIALIZAR INFORMACIÓN E INCENTIVAR A LA IMPLEMENTACIÓN DEL SISTEMA LSF</a:t>
            </a:r>
          </a:p>
        </p:txBody>
      </p:sp>
      <p:sp>
        <p:nvSpPr>
          <p:cNvPr id="13" name="Rectángulo 12">
            <a:extLst>
              <a:ext uri="{FF2B5EF4-FFF2-40B4-BE49-F238E27FC236}">
                <a16:creationId xmlns:a16="http://schemas.microsoft.com/office/drawing/2014/main" id="{EDC7CE15-86B8-4091-BEDC-A0CB3EE6ABCD}"/>
              </a:ext>
            </a:extLst>
          </p:cNvPr>
          <p:cNvSpPr/>
          <p:nvPr/>
        </p:nvSpPr>
        <p:spPr>
          <a:xfrm>
            <a:off x="6273215" y="1290101"/>
            <a:ext cx="2438399" cy="1945581"/>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1600" dirty="0">
                <a:solidFill>
                  <a:srgbClr val="00B050"/>
                </a:solidFill>
              </a:rPr>
              <a:t>CORROBORAR VIABILIDAD SEGÚN NORMATIVA NACIONAL</a:t>
            </a:r>
          </a:p>
        </p:txBody>
      </p:sp>
    </p:spTree>
    <p:extLst>
      <p:ext uri="{BB962C8B-B14F-4D97-AF65-F5344CB8AC3E}">
        <p14:creationId xmlns:p14="http://schemas.microsoft.com/office/powerpoint/2010/main" val="2181333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268" y="37861"/>
            <a:ext cx="9144000" cy="870337"/>
          </a:xfrm>
        </p:spPr>
        <p:txBody>
          <a:bodyPr>
            <a:normAutofit/>
          </a:bodyPr>
          <a:lstStyle/>
          <a:p>
            <a:pPr algn="ctr"/>
            <a:r>
              <a:rPr lang="es-EC" sz="2600" dirty="0"/>
              <a:t>MARCO TEÓRICO</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sp>
        <p:nvSpPr>
          <p:cNvPr id="32" name="Title 8">
            <a:extLst>
              <a:ext uri="{FF2B5EF4-FFF2-40B4-BE49-F238E27FC236}">
                <a16:creationId xmlns:a16="http://schemas.microsoft.com/office/drawing/2014/main" id="{4B33C971-6A1B-4656-8011-0A7A2F0D13BD}"/>
              </a:ext>
            </a:extLst>
          </p:cNvPr>
          <p:cNvSpPr txBox="1">
            <a:spLocks/>
          </p:cNvSpPr>
          <p:nvPr/>
        </p:nvSpPr>
        <p:spPr>
          <a:xfrm>
            <a:off x="0" y="865258"/>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endParaRPr lang="es-EC" sz="2800"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24" name="Rectángulo 23">
            <a:extLst>
              <a:ext uri="{FF2B5EF4-FFF2-40B4-BE49-F238E27FC236}">
                <a16:creationId xmlns:a16="http://schemas.microsoft.com/office/drawing/2014/main" id="{C3E93F12-339C-442D-9E6D-E37C9421B6F6}"/>
              </a:ext>
            </a:extLst>
          </p:cNvPr>
          <p:cNvSpPr/>
          <p:nvPr/>
        </p:nvSpPr>
        <p:spPr>
          <a:xfrm>
            <a:off x="3503511" y="4782228"/>
            <a:ext cx="5783948" cy="168949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endParaRPr lang="es-ES" dirty="0"/>
          </a:p>
          <a:p>
            <a:endParaRPr lang="es-EC" dirty="0"/>
          </a:p>
        </p:txBody>
      </p:sp>
      <p:sp>
        <p:nvSpPr>
          <p:cNvPr id="14" name="Rectángulo 13">
            <a:extLst>
              <a:ext uri="{FF2B5EF4-FFF2-40B4-BE49-F238E27FC236}">
                <a16:creationId xmlns:a16="http://schemas.microsoft.com/office/drawing/2014/main" id="{17931F3F-FB3F-496B-AC34-F8C20378C158}"/>
              </a:ext>
            </a:extLst>
          </p:cNvPr>
          <p:cNvSpPr/>
          <p:nvPr/>
        </p:nvSpPr>
        <p:spPr>
          <a:xfrm>
            <a:off x="5029157" y="2026114"/>
            <a:ext cx="3611742" cy="1461664"/>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r>
              <a:rPr lang="es-ES" dirty="0">
                <a:solidFill>
                  <a:srgbClr val="00B050"/>
                </a:solidFill>
              </a:rPr>
              <a:t>¿Qué es?</a:t>
            </a:r>
          </a:p>
          <a:p>
            <a:r>
              <a:rPr lang="es-ES" dirty="0"/>
              <a:t>Sistema constructivo en seco</a:t>
            </a:r>
          </a:p>
          <a:p>
            <a:r>
              <a:rPr lang="es-EC" dirty="0"/>
              <a:t>Paneles formados con perfiles de acero conformado en frío.</a:t>
            </a:r>
          </a:p>
        </p:txBody>
      </p:sp>
      <p:sp>
        <p:nvSpPr>
          <p:cNvPr id="3" name="Rectángulo 2">
            <a:extLst>
              <a:ext uri="{FF2B5EF4-FFF2-40B4-BE49-F238E27FC236}">
                <a16:creationId xmlns:a16="http://schemas.microsoft.com/office/drawing/2014/main" id="{FA9879EB-D580-464C-8983-977507A6BE42}"/>
              </a:ext>
            </a:extLst>
          </p:cNvPr>
          <p:cNvSpPr/>
          <p:nvPr/>
        </p:nvSpPr>
        <p:spPr>
          <a:xfrm>
            <a:off x="2108412" y="1259653"/>
            <a:ext cx="4927183" cy="477054"/>
          </a:xfrm>
          <a:prstGeom prst="rect">
            <a:avLst/>
          </a:prstGeom>
        </p:spPr>
        <p:txBody>
          <a:bodyPr wrap="none">
            <a:spAutoFit/>
          </a:bodyPr>
          <a:lstStyle/>
          <a:p>
            <a:pPr algn="ctr"/>
            <a:r>
              <a:rPr lang="es-ES" sz="2500" dirty="0">
                <a:solidFill>
                  <a:srgbClr val="00B050"/>
                </a:solidFill>
              </a:rPr>
              <a:t>TECNOLOGÍA STEEL FRAMING</a:t>
            </a:r>
          </a:p>
        </p:txBody>
      </p:sp>
      <p:pic>
        <p:nvPicPr>
          <p:cNvPr id="8194" name="Picture 2" descr="Imagen relacionada">
            <a:extLst>
              <a:ext uri="{FF2B5EF4-FFF2-40B4-BE49-F238E27FC236}">
                <a16:creationId xmlns:a16="http://schemas.microsoft.com/office/drawing/2014/main" id="{5F359CDB-AD91-48C1-BFF9-DBE97475372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 y="2479483"/>
            <a:ext cx="5406887" cy="3987579"/>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a:extLst>
              <a:ext uri="{FF2B5EF4-FFF2-40B4-BE49-F238E27FC236}">
                <a16:creationId xmlns:a16="http://schemas.microsoft.com/office/drawing/2014/main" id="{FD8900CB-2F78-4F2E-AF21-739374EF9DE8}"/>
              </a:ext>
            </a:extLst>
          </p:cNvPr>
          <p:cNvSpPr/>
          <p:nvPr/>
        </p:nvSpPr>
        <p:spPr>
          <a:xfrm>
            <a:off x="5029157" y="3684481"/>
            <a:ext cx="3611742" cy="1689493"/>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r>
              <a:rPr lang="es-ES" dirty="0">
                <a:solidFill>
                  <a:srgbClr val="00B050"/>
                </a:solidFill>
              </a:rPr>
              <a:t>¿Cómo funciona?</a:t>
            </a:r>
          </a:p>
          <a:p>
            <a:r>
              <a:rPr lang="es-ES" dirty="0"/>
              <a:t>Se compone de una cantidad de elementos livianos funcionando a modo de armadura articulada. </a:t>
            </a:r>
            <a:endParaRPr lang="es-EC" dirty="0"/>
          </a:p>
        </p:txBody>
      </p:sp>
    </p:spTree>
    <p:extLst>
      <p:ext uri="{BB962C8B-B14F-4D97-AF65-F5344CB8AC3E}">
        <p14:creationId xmlns:p14="http://schemas.microsoft.com/office/powerpoint/2010/main" val="636032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268" y="37861"/>
            <a:ext cx="9144000" cy="870337"/>
          </a:xfrm>
        </p:spPr>
        <p:txBody>
          <a:bodyPr>
            <a:normAutofit/>
          </a:bodyPr>
          <a:lstStyle/>
          <a:p>
            <a:pPr algn="ctr"/>
            <a:r>
              <a:rPr lang="es-EC" sz="2600" dirty="0"/>
              <a:t>MARCO TEÓRICO</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sp>
        <p:nvSpPr>
          <p:cNvPr id="32" name="Title 8">
            <a:extLst>
              <a:ext uri="{FF2B5EF4-FFF2-40B4-BE49-F238E27FC236}">
                <a16:creationId xmlns:a16="http://schemas.microsoft.com/office/drawing/2014/main" id="{4B33C971-6A1B-4656-8011-0A7A2F0D13BD}"/>
              </a:ext>
            </a:extLst>
          </p:cNvPr>
          <p:cNvSpPr txBox="1">
            <a:spLocks/>
          </p:cNvSpPr>
          <p:nvPr/>
        </p:nvSpPr>
        <p:spPr>
          <a:xfrm>
            <a:off x="0" y="865258"/>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endParaRPr lang="es-EC" sz="2800"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24" name="Rectángulo 23">
            <a:extLst>
              <a:ext uri="{FF2B5EF4-FFF2-40B4-BE49-F238E27FC236}">
                <a16:creationId xmlns:a16="http://schemas.microsoft.com/office/drawing/2014/main" id="{C3E93F12-339C-442D-9E6D-E37C9421B6F6}"/>
              </a:ext>
            </a:extLst>
          </p:cNvPr>
          <p:cNvSpPr/>
          <p:nvPr/>
        </p:nvSpPr>
        <p:spPr>
          <a:xfrm>
            <a:off x="3503511" y="4782228"/>
            <a:ext cx="5783948" cy="168949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endParaRPr lang="es-ES" dirty="0"/>
          </a:p>
          <a:p>
            <a:endParaRPr lang="es-EC" dirty="0"/>
          </a:p>
        </p:txBody>
      </p:sp>
      <p:sp>
        <p:nvSpPr>
          <p:cNvPr id="3" name="Rectángulo 2">
            <a:extLst>
              <a:ext uri="{FF2B5EF4-FFF2-40B4-BE49-F238E27FC236}">
                <a16:creationId xmlns:a16="http://schemas.microsoft.com/office/drawing/2014/main" id="{FA9879EB-D580-464C-8983-977507A6BE42}"/>
              </a:ext>
            </a:extLst>
          </p:cNvPr>
          <p:cNvSpPr/>
          <p:nvPr/>
        </p:nvSpPr>
        <p:spPr>
          <a:xfrm>
            <a:off x="1076915" y="1259653"/>
            <a:ext cx="6990183" cy="477054"/>
          </a:xfrm>
          <a:prstGeom prst="rect">
            <a:avLst/>
          </a:prstGeom>
        </p:spPr>
        <p:txBody>
          <a:bodyPr wrap="none">
            <a:spAutoFit/>
          </a:bodyPr>
          <a:lstStyle/>
          <a:p>
            <a:pPr algn="ctr"/>
            <a:r>
              <a:rPr lang="es-ES" sz="2500" dirty="0">
                <a:solidFill>
                  <a:srgbClr val="00B050"/>
                </a:solidFill>
              </a:rPr>
              <a:t>ELEMENTOS DEL SISTEMA STEEL FRAMING</a:t>
            </a:r>
          </a:p>
        </p:txBody>
      </p:sp>
      <p:pic>
        <p:nvPicPr>
          <p:cNvPr id="13" name="Picture 2">
            <a:extLst>
              <a:ext uri="{FF2B5EF4-FFF2-40B4-BE49-F238E27FC236}">
                <a16:creationId xmlns:a16="http://schemas.microsoft.com/office/drawing/2014/main" id="{EAE6EB69-C669-434A-8126-A09FC0994A01}"/>
              </a:ext>
            </a:extLst>
          </p:cNvPr>
          <p:cNvPicPr>
            <a:picLocks noChangeAspect="1"/>
          </p:cNvPicPr>
          <p:nvPr/>
        </p:nvPicPr>
        <p:blipFill>
          <a:blip r:embed="rId4"/>
          <a:stretch>
            <a:fillRect/>
          </a:stretch>
        </p:blipFill>
        <p:spPr>
          <a:xfrm>
            <a:off x="2171198" y="1735595"/>
            <a:ext cx="5223514" cy="4671545"/>
          </a:xfrm>
          <a:prstGeom prst="rect">
            <a:avLst/>
          </a:prstGeom>
        </p:spPr>
      </p:pic>
    </p:spTree>
    <p:extLst>
      <p:ext uri="{BB962C8B-B14F-4D97-AF65-F5344CB8AC3E}">
        <p14:creationId xmlns:p14="http://schemas.microsoft.com/office/powerpoint/2010/main" val="4028971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268" y="37861"/>
            <a:ext cx="9144000" cy="870337"/>
          </a:xfrm>
        </p:spPr>
        <p:txBody>
          <a:bodyPr>
            <a:normAutofit/>
          </a:bodyPr>
          <a:lstStyle/>
          <a:p>
            <a:pPr algn="ctr"/>
            <a:r>
              <a:rPr lang="es-EC" sz="2600" dirty="0"/>
              <a:t>MARCO TEÓRICO</a:t>
            </a:r>
          </a:p>
        </p:txBody>
      </p:sp>
      <p:sp>
        <p:nvSpPr>
          <p:cNvPr id="31" name="Rectángulo 30">
            <a:extLst>
              <a:ext uri="{FF2B5EF4-FFF2-40B4-BE49-F238E27FC236}">
                <a16:creationId xmlns:a16="http://schemas.microsoft.com/office/drawing/2014/main" id="{708BB3D3-D050-4426-9C3A-7F447A6A4E01}"/>
              </a:ext>
            </a:extLst>
          </p:cNvPr>
          <p:cNvSpPr/>
          <p:nvPr/>
        </p:nvSpPr>
        <p:spPr>
          <a:xfrm>
            <a:off x="0" y="6467061"/>
            <a:ext cx="9144000" cy="390939"/>
          </a:xfrm>
          <a:prstGeom prst="rect">
            <a:avLst/>
          </a:prstGeom>
          <a:solidFill>
            <a:srgbClr val="8A1010"/>
          </a:solidFill>
          <a:ln>
            <a:solidFill>
              <a:srgbClr val="8A1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Universidad de las Fuerzas Armadas </a:t>
            </a:r>
            <a:r>
              <a:rPr lang="es-ES" dirty="0">
                <a:solidFill>
                  <a:srgbClr val="00B050"/>
                </a:solidFill>
              </a:rPr>
              <a:t>ESPE</a:t>
            </a:r>
            <a:r>
              <a:rPr lang="es-ES" dirty="0"/>
              <a:t>, Ecuador</a:t>
            </a:r>
            <a:endParaRPr lang="es-EC" dirty="0"/>
          </a:p>
        </p:txBody>
      </p:sp>
      <p:sp>
        <p:nvSpPr>
          <p:cNvPr id="32" name="Title 8">
            <a:extLst>
              <a:ext uri="{FF2B5EF4-FFF2-40B4-BE49-F238E27FC236}">
                <a16:creationId xmlns:a16="http://schemas.microsoft.com/office/drawing/2014/main" id="{4B33C971-6A1B-4656-8011-0A7A2F0D13BD}"/>
              </a:ext>
            </a:extLst>
          </p:cNvPr>
          <p:cNvSpPr txBox="1">
            <a:spLocks/>
          </p:cNvSpPr>
          <p:nvPr/>
        </p:nvSpPr>
        <p:spPr>
          <a:xfrm>
            <a:off x="0" y="865258"/>
            <a:ext cx="9144000" cy="8703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920000"/>
                </a:solidFill>
                <a:latin typeface="+mj-lt"/>
                <a:ea typeface="+mj-ea"/>
                <a:cs typeface="+mj-cs"/>
              </a:defRPr>
            </a:lvl1pPr>
          </a:lstStyle>
          <a:p>
            <a:pPr algn="ctr"/>
            <a:endParaRPr lang="es-EC" sz="2800" dirty="0"/>
          </a:p>
        </p:txBody>
      </p:sp>
      <p:pic>
        <p:nvPicPr>
          <p:cNvPr id="1026" name="Picture 2" descr="Imagen relacionada">
            <a:extLst>
              <a:ext uri="{FF2B5EF4-FFF2-40B4-BE49-F238E27FC236}">
                <a16:creationId xmlns:a16="http://schemas.microsoft.com/office/drawing/2014/main" id="{E2DF19FF-8166-4AC3-8368-DB4FFF898B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1947" y="189373"/>
            <a:ext cx="1736033" cy="448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FA9879EB-D580-464C-8983-977507A6BE42}"/>
              </a:ext>
            </a:extLst>
          </p:cNvPr>
          <p:cNvSpPr/>
          <p:nvPr/>
        </p:nvSpPr>
        <p:spPr>
          <a:xfrm>
            <a:off x="2241756" y="1259653"/>
            <a:ext cx="4660508" cy="477054"/>
          </a:xfrm>
          <a:prstGeom prst="rect">
            <a:avLst/>
          </a:prstGeom>
        </p:spPr>
        <p:txBody>
          <a:bodyPr wrap="none">
            <a:spAutoFit/>
          </a:bodyPr>
          <a:lstStyle/>
          <a:p>
            <a:pPr algn="ctr"/>
            <a:r>
              <a:rPr lang="es-ES" sz="2500" dirty="0">
                <a:solidFill>
                  <a:srgbClr val="00B050"/>
                </a:solidFill>
              </a:rPr>
              <a:t>DETALLES CONSTRUCTIVOS</a:t>
            </a:r>
          </a:p>
        </p:txBody>
      </p:sp>
      <p:pic>
        <p:nvPicPr>
          <p:cNvPr id="15" name="Picture 3">
            <a:extLst>
              <a:ext uri="{FF2B5EF4-FFF2-40B4-BE49-F238E27FC236}">
                <a16:creationId xmlns:a16="http://schemas.microsoft.com/office/drawing/2014/main" id="{8CEB7FDD-1DD5-4BE6-977D-5C3D04881962}"/>
              </a:ext>
            </a:extLst>
          </p:cNvPr>
          <p:cNvPicPr>
            <a:picLocks noChangeAspect="1"/>
          </p:cNvPicPr>
          <p:nvPr/>
        </p:nvPicPr>
        <p:blipFill>
          <a:blip r:embed="rId4"/>
          <a:stretch>
            <a:fillRect/>
          </a:stretch>
        </p:blipFill>
        <p:spPr>
          <a:xfrm>
            <a:off x="1072935" y="1797031"/>
            <a:ext cx="2639171" cy="1686978"/>
          </a:xfrm>
          <a:prstGeom prst="rect">
            <a:avLst/>
          </a:prstGeom>
        </p:spPr>
      </p:pic>
      <p:pic>
        <p:nvPicPr>
          <p:cNvPr id="16" name="Picture 2">
            <a:extLst>
              <a:ext uri="{FF2B5EF4-FFF2-40B4-BE49-F238E27FC236}">
                <a16:creationId xmlns:a16="http://schemas.microsoft.com/office/drawing/2014/main" id="{14F8803F-56CC-41F5-84EF-10DFBFCBCED1}"/>
              </a:ext>
            </a:extLst>
          </p:cNvPr>
          <p:cNvPicPr>
            <a:picLocks noChangeAspect="1"/>
          </p:cNvPicPr>
          <p:nvPr/>
        </p:nvPicPr>
        <p:blipFill>
          <a:blip r:embed="rId5"/>
          <a:stretch>
            <a:fillRect/>
          </a:stretch>
        </p:blipFill>
        <p:spPr>
          <a:xfrm>
            <a:off x="4856519" y="1827262"/>
            <a:ext cx="2813906" cy="1724848"/>
          </a:xfrm>
          <a:prstGeom prst="rect">
            <a:avLst/>
          </a:prstGeom>
        </p:spPr>
      </p:pic>
      <p:pic>
        <p:nvPicPr>
          <p:cNvPr id="18" name="Picture 3">
            <a:extLst>
              <a:ext uri="{FF2B5EF4-FFF2-40B4-BE49-F238E27FC236}">
                <a16:creationId xmlns:a16="http://schemas.microsoft.com/office/drawing/2014/main" id="{96916D7C-D468-4453-A479-EF6101810284}"/>
              </a:ext>
            </a:extLst>
          </p:cNvPr>
          <p:cNvPicPr>
            <a:picLocks noChangeAspect="1"/>
          </p:cNvPicPr>
          <p:nvPr/>
        </p:nvPicPr>
        <p:blipFill>
          <a:blip r:embed="rId6"/>
          <a:stretch>
            <a:fillRect/>
          </a:stretch>
        </p:blipFill>
        <p:spPr>
          <a:xfrm>
            <a:off x="1813561" y="4105792"/>
            <a:ext cx="2639171" cy="1749120"/>
          </a:xfrm>
          <a:prstGeom prst="rect">
            <a:avLst/>
          </a:prstGeom>
        </p:spPr>
      </p:pic>
      <p:pic>
        <p:nvPicPr>
          <p:cNvPr id="19" name="Picture 6">
            <a:extLst>
              <a:ext uri="{FF2B5EF4-FFF2-40B4-BE49-F238E27FC236}">
                <a16:creationId xmlns:a16="http://schemas.microsoft.com/office/drawing/2014/main" id="{8DDEFDEB-A846-42BF-BC8D-7C72ED0F778A}"/>
              </a:ext>
            </a:extLst>
          </p:cNvPr>
          <p:cNvPicPr>
            <a:picLocks noChangeAspect="1"/>
          </p:cNvPicPr>
          <p:nvPr/>
        </p:nvPicPr>
        <p:blipFill>
          <a:blip r:embed="rId7"/>
          <a:stretch>
            <a:fillRect/>
          </a:stretch>
        </p:blipFill>
        <p:spPr>
          <a:xfrm>
            <a:off x="4452732" y="4109958"/>
            <a:ext cx="2449532" cy="1763768"/>
          </a:xfrm>
          <a:prstGeom prst="rect">
            <a:avLst/>
          </a:prstGeom>
        </p:spPr>
      </p:pic>
      <p:sp>
        <p:nvSpPr>
          <p:cNvPr id="20" name="Rectángulo 19">
            <a:extLst>
              <a:ext uri="{FF2B5EF4-FFF2-40B4-BE49-F238E27FC236}">
                <a16:creationId xmlns:a16="http://schemas.microsoft.com/office/drawing/2014/main" id="{46A6D585-8B07-4E3D-BB32-C709BBE765C8}"/>
              </a:ext>
            </a:extLst>
          </p:cNvPr>
          <p:cNvSpPr/>
          <p:nvPr/>
        </p:nvSpPr>
        <p:spPr>
          <a:xfrm>
            <a:off x="1281419" y="3509647"/>
            <a:ext cx="2273302" cy="477055"/>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a:t>Unión de entrepiso</a:t>
            </a:r>
            <a:endParaRPr lang="es-EC" dirty="0"/>
          </a:p>
        </p:txBody>
      </p:sp>
      <p:sp>
        <p:nvSpPr>
          <p:cNvPr id="21" name="Rectángulo 20">
            <a:extLst>
              <a:ext uri="{FF2B5EF4-FFF2-40B4-BE49-F238E27FC236}">
                <a16:creationId xmlns:a16="http://schemas.microsoft.com/office/drawing/2014/main" id="{C08F0076-C122-415A-AAD6-03DB0DA8359A}"/>
              </a:ext>
            </a:extLst>
          </p:cNvPr>
          <p:cNvSpPr/>
          <p:nvPr/>
        </p:nvSpPr>
        <p:spPr>
          <a:xfrm>
            <a:off x="4664363" y="3539858"/>
            <a:ext cx="3198218" cy="463009"/>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a:t>Arriostramiento de montantes</a:t>
            </a:r>
            <a:endParaRPr lang="es-EC" dirty="0"/>
          </a:p>
        </p:txBody>
      </p:sp>
      <p:sp>
        <p:nvSpPr>
          <p:cNvPr id="22" name="Rectángulo 21">
            <a:extLst>
              <a:ext uri="{FF2B5EF4-FFF2-40B4-BE49-F238E27FC236}">
                <a16:creationId xmlns:a16="http://schemas.microsoft.com/office/drawing/2014/main" id="{C99C88FB-FAFD-49AE-B3C5-D7CCF47CCB85}"/>
              </a:ext>
            </a:extLst>
          </p:cNvPr>
          <p:cNvSpPr/>
          <p:nvPr/>
        </p:nvSpPr>
        <p:spPr>
          <a:xfrm>
            <a:off x="1868557" y="5899133"/>
            <a:ext cx="4967447" cy="463009"/>
          </a:xfrm>
          <a:prstGeom prst="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a:t>Arriostramiento de vigas</a:t>
            </a:r>
            <a:endParaRPr lang="es-EC" dirty="0"/>
          </a:p>
        </p:txBody>
      </p:sp>
      <p:sp>
        <p:nvSpPr>
          <p:cNvPr id="17" name="Rectángulo 16">
            <a:extLst>
              <a:ext uri="{FF2B5EF4-FFF2-40B4-BE49-F238E27FC236}">
                <a16:creationId xmlns:a16="http://schemas.microsoft.com/office/drawing/2014/main" id="{C0BF8F3E-9EDB-4143-AF87-DE2D319EBFC7}"/>
              </a:ext>
            </a:extLst>
          </p:cNvPr>
          <p:cNvSpPr/>
          <p:nvPr/>
        </p:nvSpPr>
        <p:spPr>
          <a:xfrm>
            <a:off x="7551814" y="5992742"/>
            <a:ext cx="1592186" cy="400110"/>
          </a:xfrm>
          <a:prstGeom prst="rect">
            <a:avLst/>
          </a:prstGeom>
        </p:spPr>
        <p:txBody>
          <a:bodyPr wrap="square">
            <a:spAutoFit/>
          </a:bodyPr>
          <a:lstStyle/>
          <a:p>
            <a:pPr algn="ctr"/>
            <a:r>
              <a:rPr lang="es-ES" sz="1000" dirty="0">
                <a:solidFill>
                  <a:srgbClr val="00B050"/>
                </a:solidFill>
              </a:rPr>
              <a:t>Manual de ingeniería de </a:t>
            </a:r>
            <a:br>
              <a:rPr lang="es-ES" sz="1000" dirty="0">
                <a:solidFill>
                  <a:srgbClr val="00B050"/>
                </a:solidFill>
              </a:rPr>
            </a:br>
            <a:r>
              <a:rPr lang="es-ES" sz="1000" dirty="0">
                <a:solidFill>
                  <a:srgbClr val="00B050"/>
                </a:solidFill>
              </a:rPr>
              <a:t>Steel Framing - Alacero</a:t>
            </a:r>
          </a:p>
        </p:txBody>
      </p:sp>
    </p:spTree>
    <p:extLst>
      <p:ext uri="{BB962C8B-B14F-4D97-AF65-F5344CB8AC3E}">
        <p14:creationId xmlns:p14="http://schemas.microsoft.com/office/powerpoint/2010/main" val="18327861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17474</TotalTime>
  <Words>2416</Words>
  <Application>Microsoft Office PowerPoint</Application>
  <PresentationFormat>Presentación en pantalla (4:3)</PresentationFormat>
  <Paragraphs>672</Paragraphs>
  <Slides>51</Slides>
  <Notes>51</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51</vt:i4>
      </vt:variant>
    </vt:vector>
  </HeadingPairs>
  <TitlesOfParts>
    <vt:vector size="56" baseType="lpstr">
      <vt:lpstr>Arial</vt:lpstr>
      <vt:lpstr>Calibri</vt:lpstr>
      <vt:lpstr>Cambria Math</vt:lpstr>
      <vt:lpstr>Office Theme</vt:lpstr>
      <vt:lpstr>Worksheet</vt:lpstr>
      <vt:lpstr>Presentación de PowerPoint</vt:lpstr>
      <vt:lpstr>CONTENIDO</vt:lpstr>
      <vt:lpstr>ANTECEDENTES</vt:lpstr>
      <vt:lpstr>PLANTEAMIENTO DEL PROBLEMA</vt:lpstr>
      <vt:lpstr>PLANTEAMIENTO DEL PROBLEMA</vt:lpstr>
      <vt:lpstr>OBJETIVOS</vt:lpstr>
      <vt:lpstr>MARCO TEÓRICO</vt:lpstr>
      <vt:lpstr>MARCO TEÓRICO</vt:lpstr>
      <vt:lpstr>MARCO TEÓRICO</vt:lpstr>
      <vt:lpstr>MARCO TEÓRICO</vt:lpstr>
      <vt:lpstr>MARCO TEÓRICO</vt:lpstr>
      <vt:lpstr>MARCO TEÓRICO</vt:lpstr>
      <vt:lpstr>HIPÓTESIS</vt:lpstr>
      <vt:lpstr>MODELOS DE ANÁLISIS</vt:lpstr>
      <vt:lpstr> </vt:lpstr>
      <vt:lpstr>MODELOS DE ANÁLISIS</vt:lpstr>
      <vt:lpstr>MODELOS DE ANÁLISIS</vt:lpstr>
      <vt:lpstr>MODELOS DE ANÁLISIS</vt:lpstr>
      <vt:lpstr>MODELOS DE ANÁLISIS</vt:lpstr>
      <vt:lpstr>MODELOS DE ANÁLISIS</vt:lpstr>
      <vt:lpstr>MODELOS DE ANÁLISIS</vt:lpstr>
      <vt:lpstr>MODELOS DE ANÁLISIS</vt:lpstr>
      <vt:lpstr>MODELOS DE ANÁLISIS</vt:lpstr>
      <vt:lpstr>MODELOS DE ANÁLISIS</vt:lpstr>
      <vt:lpstr>MODELOS DE ANÁLISIS</vt:lpstr>
      <vt:lpstr>MODELOS DE ANÁLISIS</vt:lpstr>
      <vt:lpstr>MODELOS DE ANÁLISIS</vt:lpstr>
      <vt:lpstr>MODELOS DE ANÁLISIS</vt:lpstr>
      <vt:lpstr>MODELOS DE ANÁLISIS</vt:lpstr>
      <vt:lpstr>MODELOS DE ANÁLISIS</vt:lpstr>
      <vt:lpstr>MODELOS DE ANÁLISIS</vt:lpstr>
      <vt:lpstr>MODELOS DE ANÁLISIS</vt:lpstr>
      <vt:lpstr>MODELOS DE ANÁLISIS</vt:lpstr>
      <vt:lpstr>MODELOS DE ANÁLISIS</vt:lpstr>
      <vt:lpstr>MODELOS DE ANÁLISIS</vt:lpstr>
      <vt:lpstr>MODELOS DE ANÁLISIS</vt:lpstr>
      <vt:lpstr>MODELOS DE ANÁLISIS</vt:lpstr>
      <vt:lpstr>MODELOS DE ANÁLISIS</vt:lpstr>
      <vt:lpstr>MODELOS DE ANÁLISIS</vt:lpstr>
      <vt:lpstr>COMPARACIÓN DE RESULTADOS</vt:lpstr>
      <vt:lpstr>COMPARACIÓN DE RESULTADOS</vt:lpstr>
      <vt:lpstr>COMPARACIÓN DE RESULTADOS</vt:lpstr>
      <vt:lpstr>COMPARACIÓN DE RESULTADOS</vt:lpstr>
      <vt:lpstr>COMPARACIÓN DE RESULTADOS</vt:lpstr>
      <vt:lpstr>COMPARACIÓN DE RESULTADOS</vt:lpstr>
      <vt:lpstr>COMPARACIÓN DE RESULTADOS</vt:lpstr>
      <vt:lpstr> </vt:lpstr>
      <vt:lpstr>COMPARACIÓN DE RESULTADOS</vt:lpstr>
      <vt:lpstr>COMPARACIÓN DE RESULTADOS</vt:lpstr>
      <vt:lpstr>CONCLUSIONES</vt:lpstr>
      <vt:lpstr>RECOMENDACIONES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EERI Kickoff Meeting</dc:title>
  <dc:creator>Yolanda</dc:creator>
  <cp:lastModifiedBy>Nicolás Morocho Narváez</cp:lastModifiedBy>
  <cp:revision>305</cp:revision>
  <dcterms:created xsi:type="dcterms:W3CDTF">2013-11-01T16:25:47Z</dcterms:created>
  <dcterms:modified xsi:type="dcterms:W3CDTF">2020-01-29T12:32:00Z</dcterms:modified>
</cp:coreProperties>
</file>