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style6.xml" ContentType="application/vnd.ms-office.chartstyle+xml"/>
  <Override PartName="/ppt/charts/colors6.xml" ContentType="application/vnd.ms-office.chartcolorstyle+xml"/>
  <Override PartName="/ppt/charts/chart31.xml" ContentType="application/vnd.openxmlformats-officedocument.drawingml.chart+xml"/>
  <Override PartName="/ppt/charts/chart32.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78" r:id="rId3"/>
    <p:sldMasterId id="2147483676" r:id="rId4"/>
  </p:sldMasterIdLst>
  <p:notesMasterIdLst>
    <p:notesMasterId r:id="rId37"/>
  </p:notesMasterIdLst>
  <p:handoutMasterIdLst>
    <p:handoutMasterId r:id="rId38"/>
  </p:handoutMasterIdLst>
  <p:sldIdLst>
    <p:sldId id="259" r:id="rId5"/>
    <p:sldId id="325" r:id="rId6"/>
    <p:sldId id="1084" r:id="rId7"/>
    <p:sldId id="276" r:id="rId8"/>
    <p:sldId id="1086" r:id="rId9"/>
    <p:sldId id="1087" r:id="rId10"/>
    <p:sldId id="1088" r:id="rId11"/>
    <p:sldId id="1089" r:id="rId12"/>
    <p:sldId id="1090" r:id="rId13"/>
    <p:sldId id="1092" r:id="rId14"/>
    <p:sldId id="1093" r:id="rId15"/>
    <p:sldId id="1094" r:id="rId16"/>
    <p:sldId id="1095" r:id="rId17"/>
    <p:sldId id="1096" r:id="rId18"/>
    <p:sldId id="1097" r:id="rId19"/>
    <p:sldId id="1098" r:id="rId20"/>
    <p:sldId id="1099" r:id="rId21"/>
    <p:sldId id="1100" r:id="rId22"/>
    <p:sldId id="1101" r:id="rId23"/>
    <p:sldId id="1103" r:id="rId24"/>
    <p:sldId id="1104" r:id="rId25"/>
    <p:sldId id="1102" r:id="rId26"/>
    <p:sldId id="1105" r:id="rId27"/>
    <p:sldId id="1106" r:id="rId28"/>
    <p:sldId id="1108" r:id="rId29"/>
    <p:sldId id="1107" r:id="rId30"/>
    <p:sldId id="1109" r:id="rId31"/>
    <p:sldId id="1110" r:id="rId32"/>
    <p:sldId id="261" r:id="rId33"/>
    <p:sldId id="1112" r:id="rId34"/>
    <p:sldId id="260" r:id="rId35"/>
    <p:sldId id="420" r:id="rId36"/>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08B"/>
    <a:srgbClr val="2C3E50"/>
    <a:srgbClr val="2980B9"/>
    <a:srgbClr val="74B5E0"/>
    <a:srgbClr val="9BBB59"/>
    <a:srgbClr val="FFFFFF"/>
    <a:srgbClr val="A36AAD"/>
    <a:srgbClr val="F39C12"/>
    <a:srgbClr val="16A085"/>
    <a:srgbClr val="8CE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484" autoAdjust="0"/>
  </p:normalViewPr>
  <p:slideViewPr>
    <p:cSldViewPr>
      <p:cViewPr varScale="1">
        <p:scale>
          <a:sx n="86" d="100"/>
          <a:sy n="86" d="100"/>
        </p:scale>
        <p:origin x="581" y="-528"/>
      </p:cViewPr>
      <p:guideLst>
        <p:guide orient="horz" pos="2160"/>
        <p:guide pos="3840"/>
        <p:guide pos="3839"/>
      </p:guideLst>
    </p:cSldViewPr>
  </p:slideViewPr>
  <p:outlineViewPr>
    <p:cViewPr>
      <p:scale>
        <a:sx n="33" d="100"/>
        <a:sy n="33" d="100"/>
      </p:scale>
      <p:origin x="0" y="-5032"/>
    </p:cViewPr>
  </p:outlineViewPr>
  <p:notesTextViewPr>
    <p:cViewPr>
      <p:scale>
        <a:sx n="1" d="1"/>
        <a:sy n="1" d="1"/>
      </p:scale>
      <p:origin x="0" y="0"/>
    </p:cViewPr>
  </p:notesTextViewPr>
  <p:sorterViewPr>
    <p:cViewPr>
      <p:scale>
        <a:sx n="100" d="100"/>
        <a:sy n="100" d="100"/>
      </p:scale>
      <p:origin x="0" y="-17540"/>
    </p:cViewPr>
  </p:sorterViewPr>
  <p:notesViewPr>
    <p:cSldViewPr>
      <p:cViewPr varScale="1">
        <p:scale>
          <a:sx n="51" d="100"/>
          <a:sy n="51" d="100"/>
        </p:scale>
        <p:origin x="2692"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4.xml"/><Relationship Id="rId1" Type="http://schemas.microsoft.com/office/2011/relationships/chartStyle" Target="style4.xml"/></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20.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5.xml"/><Relationship Id="rId1" Type="http://schemas.microsoft.com/office/2011/relationships/chartStyle" Target="style5.xml"/></Relationships>
</file>

<file path=ppt/charts/_rels/chart21.xml.rels><?xml version="1.0" encoding="UTF-8" standalone="yes"?>
<Relationships xmlns="http://schemas.openxmlformats.org/package/2006/relationships"><Relationship Id="rId1" Type="http://schemas.openxmlformats.org/officeDocument/2006/relationships/oleObject" Target="../embeddings/oleObject22.bin"/></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23.bin"/></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24.bin"/></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25.bin"/></Relationships>
</file>

<file path=ppt/charts/_rels/chart25.xml.rels><?xml version="1.0" encoding="UTF-8" standalone="yes"?>
<Relationships xmlns="http://schemas.openxmlformats.org/package/2006/relationships"><Relationship Id="rId1" Type="http://schemas.openxmlformats.org/officeDocument/2006/relationships/oleObject" Target="../embeddings/oleObject26.bin"/></Relationships>
</file>

<file path=ppt/charts/_rels/chart26.xml.rels><?xml version="1.0" encoding="UTF-8" standalone="yes"?>
<Relationships xmlns="http://schemas.openxmlformats.org/package/2006/relationships"><Relationship Id="rId1" Type="http://schemas.openxmlformats.org/officeDocument/2006/relationships/oleObject" Target="../embeddings/oleObject27.bin"/></Relationships>
</file>

<file path=ppt/charts/_rels/chart27.xml.rels><?xml version="1.0" encoding="UTF-8" standalone="yes"?>
<Relationships xmlns="http://schemas.openxmlformats.org/package/2006/relationships"><Relationship Id="rId1" Type="http://schemas.openxmlformats.org/officeDocument/2006/relationships/oleObject" Target="../embeddings/oleObject28.bin"/></Relationships>
</file>

<file path=ppt/charts/_rels/chart28.xml.rels><?xml version="1.0" encoding="UTF-8" standalone="yes"?>
<Relationships xmlns="http://schemas.openxmlformats.org/package/2006/relationships"><Relationship Id="rId1" Type="http://schemas.openxmlformats.org/officeDocument/2006/relationships/oleObject" Target="../embeddings/oleObject29.bin"/></Relationships>
</file>

<file path=ppt/charts/_rels/chart29.xml.rels><?xml version="1.0" encoding="UTF-8" standalone="yes"?>
<Relationships xmlns="http://schemas.openxmlformats.org/package/2006/relationships"><Relationship Id="rId1" Type="http://schemas.openxmlformats.org/officeDocument/2006/relationships/oleObject" Target="../embeddings/oleObject30.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6.xml"/><Relationship Id="rId1" Type="http://schemas.microsoft.com/office/2011/relationships/chartStyle" Target="style6.xml"/></Relationships>
</file>

<file path=ppt/charts/_rels/chart31.xml.rels><?xml version="1.0" encoding="UTF-8" standalone="yes"?>
<Relationships xmlns="http://schemas.openxmlformats.org/package/2006/relationships"><Relationship Id="rId1" Type="http://schemas.openxmlformats.org/officeDocument/2006/relationships/oleObject" Target="../embeddings/oleObject32.bin"/></Relationships>
</file>

<file path=ppt/charts/_rels/chart32.xml.rels><?xml version="1.0" encoding="UTF-8" standalone="yes"?>
<Relationships xmlns="http://schemas.openxmlformats.org/package/2006/relationships"><Relationship Id="rId1" Type="http://schemas.openxmlformats.org/officeDocument/2006/relationships/oleObject" Target="../embeddings/oleObject3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10.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Crecimiento del PIB</a:t>
            </a:r>
          </a:p>
        </c:rich>
      </c:tx>
      <c:overlay val="0"/>
      <c:spPr>
        <a:noFill/>
        <a:ln>
          <a:noFill/>
        </a:ln>
        <a:effectLst/>
      </c:spPr>
    </c:title>
    <c:autoTitleDeleted val="0"/>
    <c:plotArea>
      <c:layout/>
      <c:scatterChart>
        <c:scatterStyle val="lineMarker"/>
        <c:varyColors val="0"/>
        <c:ser>
          <c:idx val="0"/>
          <c:order val="0"/>
          <c:tx>
            <c:strRef>
              <c:f>Hoja1!$B$2</c:f>
              <c:strCache>
                <c:ptCount val="1"/>
                <c:pt idx="0">
                  <c:v>Crecimiento  del PIB</c:v>
                </c:pt>
              </c:strCache>
            </c:strRef>
          </c:tx>
          <c:spPr>
            <a:ln w="19050"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spPr>
              <a:noFill/>
              <a:ln>
                <a:noFill/>
              </a:ln>
              <a:effectLst/>
            </c:spPr>
            <c:txPr>
              <a:bodyPr rot="0" vert="horz"/>
              <a:lstStyle/>
              <a:p>
                <a:pPr>
                  <a:defRPr/>
                </a:pPr>
                <a:endParaRPr lang="es-EC"/>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xVal>
            <c:numRef>
              <c:f>Hoja1!$C$1:$G$1</c:f>
              <c:numCache>
                <c:formatCode>General</c:formatCode>
                <c:ptCount val="5"/>
                <c:pt idx="0">
                  <c:v>2015</c:v>
                </c:pt>
                <c:pt idx="1">
                  <c:v>2016</c:v>
                </c:pt>
                <c:pt idx="2">
                  <c:v>2017</c:v>
                </c:pt>
                <c:pt idx="3">
                  <c:v>2018</c:v>
                </c:pt>
                <c:pt idx="4">
                  <c:v>2019</c:v>
                </c:pt>
              </c:numCache>
            </c:numRef>
          </c:xVal>
          <c:yVal>
            <c:numRef>
              <c:f>Hoja1!$C$2:$G$2</c:f>
              <c:numCache>
                <c:formatCode>0.00%</c:formatCode>
                <c:ptCount val="5"/>
                <c:pt idx="0">
                  <c:v>1E-3</c:v>
                </c:pt>
                <c:pt idx="1">
                  <c:v>-1.2E-2</c:v>
                </c:pt>
                <c:pt idx="2">
                  <c:v>2.4E-2</c:v>
                </c:pt>
                <c:pt idx="3">
                  <c:v>1.4E-2</c:v>
                </c:pt>
                <c:pt idx="4">
                  <c:v>-5.0000000000000001E-3</c:v>
                </c:pt>
              </c:numCache>
            </c:numRef>
          </c:yVal>
          <c:smooth val="0"/>
          <c:extLst>
            <c:ext xmlns:c16="http://schemas.microsoft.com/office/drawing/2014/chart" uri="{C3380CC4-5D6E-409C-BE32-E72D297353CC}">
              <c16:uniqueId val="{00000000-54A9-4EF6-9079-30F6CD63BE94}"/>
            </c:ext>
          </c:extLst>
        </c:ser>
        <c:dLbls>
          <c:showLegendKey val="0"/>
          <c:showVal val="0"/>
          <c:showCatName val="0"/>
          <c:showSerName val="0"/>
          <c:showPercent val="0"/>
          <c:showBubbleSize val="0"/>
        </c:dLbls>
        <c:axId val="279409168"/>
        <c:axId val="279411408"/>
      </c:scatterChart>
      <c:valAx>
        <c:axId val="279409168"/>
        <c:scaling>
          <c:orientation val="minMax"/>
          <c:max val="2019"/>
          <c:min val="2014"/>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279411408"/>
        <c:crosses val="autoZero"/>
        <c:crossBetween val="midCat"/>
        <c:majorUnit val="1"/>
      </c:valAx>
      <c:valAx>
        <c:axId val="27941140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27940916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Morosidad vs tasa de inflación</a:t>
            </a:r>
          </a:p>
        </c:rich>
      </c:tx>
      <c:overlay val="0"/>
      <c:spPr>
        <a:noFill/>
        <a:ln>
          <a:noFill/>
        </a:ln>
        <a:effectLst/>
      </c:spPr>
    </c:title>
    <c:autoTitleDeleted val="0"/>
    <c:plotArea>
      <c:layout/>
      <c:scatterChart>
        <c:scatterStyle val="lineMarker"/>
        <c:varyColors val="0"/>
        <c:ser>
          <c:idx val="0"/>
          <c:order val="0"/>
          <c:tx>
            <c:strRef>
              <c:f>Hoja1!$B$10</c:f>
              <c:strCache>
                <c:ptCount val="1"/>
                <c:pt idx="0">
                  <c:v>Morosidad</c:v>
                </c:pt>
              </c:strCache>
            </c:strRef>
          </c:tx>
          <c:spPr>
            <a:ln w="1905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0.12593394575677999"/>
                  <c:y val="-1.95027704870225E-3"/>
                </c:manualLayout>
              </c:layout>
              <c:numFmt formatCode="General" sourceLinked="0"/>
              <c:spPr>
                <a:noFill/>
                <a:ln>
                  <a:noFill/>
                </a:ln>
                <a:effectLst/>
              </c:spPr>
              <c:txPr>
                <a:bodyPr rot="0" vert="horz"/>
                <a:lstStyle/>
                <a:p>
                  <a:pPr>
                    <a:defRPr/>
                  </a:pPr>
                  <a:endParaRPr lang="es-EC"/>
                </a:p>
              </c:txPr>
            </c:trendlineLbl>
          </c:trendline>
          <c:xVal>
            <c:numRef>
              <c:f>Hoja1!$C$9:$F$9</c:f>
              <c:numCache>
                <c:formatCode>0.0%</c:formatCode>
                <c:ptCount val="4"/>
                <c:pt idx="0">
                  <c:v>3.9E-2</c:v>
                </c:pt>
                <c:pt idx="1">
                  <c:v>2.5000000000000001E-2</c:v>
                </c:pt>
                <c:pt idx="2">
                  <c:v>1.7999999999999999E-2</c:v>
                </c:pt>
                <c:pt idx="3">
                  <c:v>-1E-3</c:v>
                </c:pt>
              </c:numCache>
            </c:numRef>
          </c:xVal>
          <c:yVal>
            <c:numRef>
              <c:f>Hoja1!$C$10:$F$10</c:f>
              <c:numCache>
                <c:formatCode>General</c:formatCode>
                <c:ptCount val="4"/>
                <c:pt idx="0">
                  <c:v>2.92</c:v>
                </c:pt>
                <c:pt idx="1">
                  <c:v>5.31</c:v>
                </c:pt>
                <c:pt idx="2">
                  <c:v>6.1</c:v>
                </c:pt>
                <c:pt idx="3" formatCode="0.00">
                  <c:v>6.5883333333333303</c:v>
                </c:pt>
              </c:numCache>
            </c:numRef>
          </c:yVal>
          <c:smooth val="0"/>
          <c:extLst>
            <c:ext xmlns:c16="http://schemas.microsoft.com/office/drawing/2014/chart" uri="{C3380CC4-5D6E-409C-BE32-E72D297353CC}">
              <c16:uniqueId val="{00000001-C06C-4EAE-A637-9A4C3661839E}"/>
            </c:ext>
          </c:extLst>
        </c:ser>
        <c:dLbls>
          <c:showLegendKey val="0"/>
          <c:showVal val="0"/>
          <c:showCatName val="0"/>
          <c:showSerName val="0"/>
          <c:showPercent val="0"/>
          <c:showBubbleSize val="0"/>
        </c:dLbls>
        <c:axId val="284610528"/>
        <c:axId val="324745984"/>
      </c:scatterChart>
      <c:valAx>
        <c:axId val="284610528"/>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745984"/>
        <c:crosses val="autoZero"/>
        <c:crossBetween val="midCat"/>
      </c:valAx>
      <c:valAx>
        <c:axId val="32474598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28461052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s-EC"/>
        </a:p>
      </c:txPr>
    </c:title>
    <c:autoTitleDeleted val="0"/>
    <c:plotArea>
      <c:layout/>
      <c:scatterChart>
        <c:scatterStyle val="lineMarker"/>
        <c:varyColors val="0"/>
        <c:ser>
          <c:idx val="0"/>
          <c:order val="0"/>
          <c:tx>
            <c:strRef>
              <c:f>Hoja1!$A$18</c:f>
              <c:strCache>
                <c:ptCount val="1"/>
                <c:pt idx="0">
                  <c:v>Tasa de interés</c:v>
                </c:pt>
              </c:strCache>
            </c:strRef>
          </c:tx>
          <c:spPr>
            <a:ln w="1905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xVal>
            <c:numRef>
              <c:f>Hoja1!$B$12:$L$12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xVal>
          <c:yVal>
            <c:numRef>
              <c:f>Hoja1!$B$18:$L$18</c:f>
              <c:numCache>
                <c:formatCode>0.00%</c:formatCode>
                <c:ptCount val="11"/>
                <c:pt idx="0">
                  <c:v>0.1143</c:v>
                </c:pt>
                <c:pt idx="1">
                  <c:v>0.11119999999999999</c:v>
                </c:pt>
                <c:pt idx="2">
                  <c:v>0.10589999999999999</c:v>
                </c:pt>
                <c:pt idx="3">
                  <c:v>0.1053</c:v>
                </c:pt>
                <c:pt idx="4">
                  <c:v>0.1082</c:v>
                </c:pt>
                <c:pt idx="5">
                  <c:v>0.1091</c:v>
                </c:pt>
                <c:pt idx="6">
                  <c:v>0.1079</c:v>
                </c:pt>
                <c:pt idx="7">
                  <c:v>0.1075</c:v>
                </c:pt>
                <c:pt idx="8">
                  <c:v>0.10879999999999999</c:v>
                </c:pt>
                <c:pt idx="9">
                  <c:v>0.1056</c:v>
                </c:pt>
                <c:pt idx="10">
                  <c:v>0.105</c:v>
                </c:pt>
              </c:numCache>
            </c:numRef>
          </c:yVal>
          <c:smooth val="0"/>
          <c:extLst>
            <c:ext xmlns:c16="http://schemas.microsoft.com/office/drawing/2014/chart" uri="{C3380CC4-5D6E-409C-BE32-E72D297353CC}">
              <c16:uniqueId val="{00000000-7C55-4FFE-A873-562A946F9D5C}"/>
            </c:ext>
          </c:extLst>
        </c:ser>
        <c:dLbls>
          <c:showLegendKey val="0"/>
          <c:showVal val="0"/>
          <c:showCatName val="0"/>
          <c:showSerName val="0"/>
          <c:showPercent val="0"/>
          <c:showBubbleSize val="0"/>
        </c:dLbls>
        <c:axId val="324748224"/>
        <c:axId val="324748784"/>
      </c:scatterChart>
      <c:valAx>
        <c:axId val="32474822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748784"/>
        <c:crosses val="autoZero"/>
        <c:crossBetween val="midCat"/>
      </c:valAx>
      <c:valAx>
        <c:axId val="32474878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74822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Tasa de interés vs morosidad BIESS</a:t>
            </a:r>
          </a:p>
        </c:rich>
      </c:tx>
      <c:overlay val="0"/>
      <c:spPr>
        <a:noFill/>
        <a:ln>
          <a:noFill/>
        </a:ln>
        <a:effectLst/>
      </c:spPr>
    </c:title>
    <c:autoTitleDeleted val="0"/>
    <c:plotArea>
      <c:layout/>
      <c:scatterChart>
        <c:scatterStyle val="lineMarker"/>
        <c:varyColors val="0"/>
        <c:ser>
          <c:idx val="0"/>
          <c:order val="0"/>
          <c:spPr>
            <a:ln w="1905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0.17707086614173201"/>
                  <c:y val="-5.30387868183144E-2"/>
                </c:manualLayout>
              </c:layout>
              <c:numFmt formatCode="General" sourceLinked="0"/>
              <c:spPr>
                <a:noFill/>
                <a:ln>
                  <a:noFill/>
                </a:ln>
                <a:effectLst/>
              </c:spPr>
              <c:txPr>
                <a:bodyPr rot="0" vert="horz"/>
                <a:lstStyle/>
                <a:p>
                  <a:pPr>
                    <a:defRPr/>
                  </a:pPr>
                  <a:endParaRPr lang="es-EC"/>
                </a:p>
              </c:txPr>
            </c:trendlineLbl>
          </c:trendline>
          <c:xVal>
            <c:numRef>
              <c:f>Hoja1!$I$9:$L$9</c:f>
              <c:numCache>
                <c:formatCode>0.00%</c:formatCode>
                <c:ptCount val="4"/>
                <c:pt idx="0">
                  <c:v>2.92E-2</c:v>
                </c:pt>
                <c:pt idx="1">
                  <c:v>5.3100000000000001E-2</c:v>
                </c:pt>
                <c:pt idx="2">
                  <c:v>6.0999999999999999E-2</c:v>
                </c:pt>
                <c:pt idx="3">
                  <c:v>6.4899999999999999E-2</c:v>
                </c:pt>
              </c:numCache>
            </c:numRef>
          </c:xVal>
          <c:yVal>
            <c:numRef>
              <c:f>Hoja1!$I$18:$L$18</c:f>
              <c:numCache>
                <c:formatCode>0.00%</c:formatCode>
                <c:ptCount val="4"/>
                <c:pt idx="0">
                  <c:v>0.1075</c:v>
                </c:pt>
                <c:pt idx="1">
                  <c:v>0.10879999999999999</c:v>
                </c:pt>
                <c:pt idx="2">
                  <c:v>0.1056</c:v>
                </c:pt>
                <c:pt idx="3">
                  <c:v>0.105</c:v>
                </c:pt>
              </c:numCache>
            </c:numRef>
          </c:yVal>
          <c:smooth val="0"/>
          <c:extLst>
            <c:ext xmlns:c16="http://schemas.microsoft.com/office/drawing/2014/chart" uri="{C3380CC4-5D6E-409C-BE32-E72D297353CC}">
              <c16:uniqueId val="{00000001-3573-42A3-ADEC-10D59A2D74D6}"/>
            </c:ext>
          </c:extLst>
        </c:ser>
        <c:dLbls>
          <c:showLegendKey val="0"/>
          <c:showVal val="0"/>
          <c:showCatName val="0"/>
          <c:showSerName val="0"/>
          <c:showPercent val="0"/>
          <c:showBubbleSize val="0"/>
        </c:dLbls>
        <c:axId val="324750464"/>
        <c:axId val="324751024"/>
      </c:scatterChart>
      <c:valAx>
        <c:axId val="32475046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751024"/>
        <c:crosses val="autoZero"/>
        <c:crossBetween val="midCat"/>
      </c:valAx>
      <c:valAx>
        <c:axId val="32475102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solidFill>
                  <a:schemeClr val="bg2">
                    <a:lumMod val="10000"/>
                  </a:schemeClr>
                </a:solidFill>
              </a:defRPr>
            </a:pPr>
            <a:endParaRPr lang="es-EC"/>
          </a:p>
        </c:txPr>
        <c:crossAx val="32475046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Tasa de interés vs morosidad SFP</a:t>
            </a:r>
          </a:p>
        </c:rich>
      </c:tx>
      <c:overlay val="0"/>
      <c:spPr>
        <a:noFill/>
        <a:ln>
          <a:noFill/>
        </a:ln>
        <a:effectLst/>
      </c:spPr>
    </c:title>
    <c:autoTitleDeleted val="0"/>
    <c:plotArea>
      <c:layout/>
      <c:scatterChart>
        <c:scatterStyle val="lineMarker"/>
        <c:varyColors val="0"/>
        <c:ser>
          <c:idx val="0"/>
          <c:order val="0"/>
          <c:spPr>
            <a:ln w="1905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2.1550743657042901E-3"/>
                  <c:y val="0.104249416739574"/>
                </c:manualLayout>
              </c:layout>
              <c:numFmt formatCode="General" sourceLinked="0"/>
              <c:spPr>
                <a:noFill/>
                <a:ln>
                  <a:noFill/>
                </a:ln>
                <a:effectLst/>
              </c:spPr>
              <c:txPr>
                <a:bodyPr rot="0" vert="horz"/>
                <a:lstStyle/>
                <a:p>
                  <a:pPr>
                    <a:defRPr/>
                  </a:pPr>
                  <a:endParaRPr lang="es-EC"/>
                </a:p>
              </c:txPr>
            </c:trendlineLbl>
          </c:trendline>
          <c:xVal>
            <c:numRef>
              <c:f>Hoja1!$I$18:$L$18</c:f>
              <c:numCache>
                <c:formatCode>0.00%</c:formatCode>
                <c:ptCount val="4"/>
                <c:pt idx="0">
                  <c:v>0.1075</c:v>
                </c:pt>
                <c:pt idx="1">
                  <c:v>0.10879999999999999</c:v>
                </c:pt>
                <c:pt idx="2">
                  <c:v>0.1056</c:v>
                </c:pt>
                <c:pt idx="3">
                  <c:v>0.105</c:v>
                </c:pt>
              </c:numCache>
            </c:numRef>
          </c:xVal>
          <c:yVal>
            <c:numRef>
              <c:f>Hoja1!$I$19:$L$19</c:f>
              <c:numCache>
                <c:formatCode>0.00%</c:formatCode>
                <c:ptCount val="4"/>
                <c:pt idx="0">
                  <c:v>2.1399999999999999E-2</c:v>
                </c:pt>
                <c:pt idx="1">
                  <c:v>2.9600000000000001E-2</c:v>
                </c:pt>
                <c:pt idx="2">
                  <c:v>2.7799999999999998E-2</c:v>
                </c:pt>
                <c:pt idx="3">
                  <c:v>2.7799999999999998E-2</c:v>
                </c:pt>
              </c:numCache>
            </c:numRef>
          </c:yVal>
          <c:smooth val="0"/>
          <c:extLst>
            <c:ext xmlns:c16="http://schemas.microsoft.com/office/drawing/2014/chart" uri="{C3380CC4-5D6E-409C-BE32-E72D297353CC}">
              <c16:uniqueId val="{00000001-ED80-4FDF-8BB9-B2303F70E7EA}"/>
            </c:ext>
          </c:extLst>
        </c:ser>
        <c:dLbls>
          <c:showLegendKey val="0"/>
          <c:showVal val="0"/>
          <c:showCatName val="0"/>
          <c:showSerName val="0"/>
          <c:showPercent val="0"/>
          <c:showBubbleSize val="0"/>
        </c:dLbls>
        <c:axId val="324753264"/>
        <c:axId val="287420416"/>
      </c:scatterChart>
      <c:valAx>
        <c:axId val="32475326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287420416"/>
        <c:crosses val="autoZero"/>
        <c:crossBetween val="midCat"/>
      </c:valAx>
      <c:valAx>
        <c:axId val="28742041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75326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Hoja1!$B$5</c:f>
              <c:strCache>
                <c:ptCount val="1"/>
                <c:pt idx="0">
                  <c:v>Empleo adecuado</c:v>
                </c:pt>
              </c:strCache>
            </c:strRef>
          </c:tx>
          <c:spPr>
            <a:solidFill>
              <a:schemeClr val="accent2"/>
            </a:solidFill>
            <a:ln>
              <a:noFill/>
            </a:ln>
            <a:effectLst/>
          </c:spPr>
          <c:invertIfNegative val="0"/>
          <c:dLbls>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Hoja1!$C$1:$F$1</c:f>
              <c:numCache>
                <c:formatCode>General</c:formatCode>
                <c:ptCount val="4"/>
                <c:pt idx="0">
                  <c:v>2015</c:v>
                </c:pt>
                <c:pt idx="1">
                  <c:v>2016</c:v>
                </c:pt>
                <c:pt idx="2">
                  <c:v>2017</c:v>
                </c:pt>
                <c:pt idx="3">
                  <c:v>2018</c:v>
                </c:pt>
              </c:numCache>
            </c:numRef>
          </c:cat>
          <c:val>
            <c:numRef>
              <c:f>Hoja1!$C$5:$F$5</c:f>
              <c:numCache>
                <c:formatCode>0%</c:formatCode>
                <c:ptCount val="4"/>
                <c:pt idx="0">
                  <c:v>0.45</c:v>
                </c:pt>
                <c:pt idx="1">
                  <c:v>0.44</c:v>
                </c:pt>
                <c:pt idx="2" formatCode="0.00%">
                  <c:v>0.432</c:v>
                </c:pt>
                <c:pt idx="3" formatCode="0.00%">
                  <c:v>0.40699999999999997</c:v>
                </c:pt>
              </c:numCache>
            </c:numRef>
          </c:val>
          <c:extLst>
            <c:ext xmlns:c16="http://schemas.microsoft.com/office/drawing/2014/chart" uri="{C3380CC4-5D6E-409C-BE32-E72D297353CC}">
              <c16:uniqueId val="{00000000-F00C-4780-BCBD-E1EB7EADC99D}"/>
            </c:ext>
          </c:extLst>
        </c:ser>
        <c:ser>
          <c:idx val="2"/>
          <c:order val="1"/>
          <c:tx>
            <c:strRef>
              <c:f>Hoja1!$B$6</c:f>
              <c:strCache>
                <c:ptCount val="1"/>
                <c:pt idx="0">
                  <c:v>Desempleo</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Hoja1!$C$1:$F$1</c:f>
              <c:numCache>
                <c:formatCode>General</c:formatCode>
                <c:ptCount val="4"/>
                <c:pt idx="0">
                  <c:v>2015</c:v>
                </c:pt>
                <c:pt idx="1">
                  <c:v>2016</c:v>
                </c:pt>
                <c:pt idx="2">
                  <c:v>2017</c:v>
                </c:pt>
                <c:pt idx="3">
                  <c:v>2018</c:v>
                </c:pt>
              </c:numCache>
            </c:numRef>
          </c:cat>
          <c:val>
            <c:numRef>
              <c:f>Hoja1!$C$6:$F$6</c:f>
              <c:numCache>
                <c:formatCode>0.00%</c:formatCode>
                <c:ptCount val="4"/>
                <c:pt idx="0">
                  <c:v>4.8000000000000001E-2</c:v>
                </c:pt>
                <c:pt idx="1">
                  <c:v>5.1999999999999998E-2</c:v>
                </c:pt>
                <c:pt idx="2">
                  <c:v>4.5999999999999999E-2</c:v>
                </c:pt>
                <c:pt idx="3">
                  <c:v>4.2999999999999997E-2</c:v>
                </c:pt>
              </c:numCache>
            </c:numRef>
          </c:val>
          <c:extLst>
            <c:ext xmlns:c16="http://schemas.microsoft.com/office/drawing/2014/chart" uri="{C3380CC4-5D6E-409C-BE32-E72D297353CC}">
              <c16:uniqueId val="{00000001-F00C-4780-BCBD-E1EB7EADC99D}"/>
            </c:ext>
          </c:extLst>
        </c:ser>
        <c:ser>
          <c:idx val="0"/>
          <c:order val="2"/>
          <c:tx>
            <c:strRef>
              <c:f>Hoja1!$B$7</c:f>
              <c:strCache>
                <c:ptCount val="1"/>
                <c:pt idx="0">
                  <c:v>Subempleo y empleo inadecuado</c:v>
                </c:pt>
              </c:strCache>
            </c:strRef>
          </c:tx>
          <c:spPr>
            <a:solidFill>
              <a:schemeClr val="accent1"/>
            </a:solidFill>
            <a:ln>
              <a:noFill/>
            </a:ln>
            <a:effectLst>
              <a:innerShdw blurRad="114300">
                <a:schemeClr val="accent1"/>
              </a:innerShdw>
            </a:effectLst>
          </c:spPr>
          <c:invertIfNegative val="0"/>
          <c:dLbls>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Hoja1!$C$1:$F$1</c:f>
              <c:numCache>
                <c:formatCode>General</c:formatCode>
                <c:ptCount val="4"/>
                <c:pt idx="0">
                  <c:v>2015</c:v>
                </c:pt>
                <c:pt idx="1">
                  <c:v>2016</c:v>
                </c:pt>
                <c:pt idx="2">
                  <c:v>2017</c:v>
                </c:pt>
                <c:pt idx="3">
                  <c:v>2018</c:v>
                </c:pt>
              </c:numCache>
            </c:numRef>
          </c:cat>
          <c:val>
            <c:numRef>
              <c:f>Hoja1!$C$7:$F$7</c:f>
              <c:numCache>
                <c:formatCode>0.00%</c:formatCode>
                <c:ptCount val="4"/>
                <c:pt idx="0">
                  <c:v>0.502</c:v>
                </c:pt>
                <c:pt idx="1">
                  <c:v>0.50800000000000001</c:v>
                </c:pt>
                <c:pt idx="2">
                  <c:v>0.52200000000000002</c:v>
                </c:pt>
                <c:pt idx="3">
                  <c:v>0.55000000000000004</c:v>
                </c:pt>
              </c:numCache>
            </c:numRef>
          </c:val>
          <c:extLst>
            <c:ext xmlns:c16="http://schemas.microsoft.com/office/drawing/2014/chart" uri="{C3380CC4-5D6E-409C-BE32-E72D297353CC}">
              <c16:uniqueId val="{00000002-F00C-4780-BCBD-E1EB7EADC99D}"/>
            </c:ext>
          </c:extLst>
        </c:ser>
        <c:dLbls>
          <c:showLegendKey val="0"/>
          <c:showVal val="1"/>
          <c:showCatName val="0"/>
          <c:showSerName val="0"/>
          <c:showPercent val="0"/>
          <c:showBubbleSize val="0"/>
        </c:dLbls>
        <c:gapWidth val="150"/>
        <c:overlap val="-25"/>
        <c:axId val="287423776"/>
        <c:axId val="287424336"/>
      </c:barChart>
      <c:catAx>
        <c:axId val="2874237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prstDash val="solid"/>
            <a:round/>
          </a:ln>
          <a:effectLst/>
        </c:spPr>
        <c:txPr>
          <a:bodyPr rot="-60000000" vert="horz"/>
          <a:lstStyle/>
          <a:p>
            <a:pPr>
              <a:defRPr/>
            </a:pPr>
            <a:endParaRPr lang="es-EC"/>
          </a:p>
        </c:txPr>
        <c:crossAx val="287424336"/>
        <c:crosses val="autoZero"/>
        <c:auto val="1"/>
        <c:lblAlgn val="ctr"/>
        <c:lblOffset val="100"/>
        <c:noMultiLvlLbl val="0"/>
      </c:catAx>
      <c:valAx>
        <c:axId val="287424336"/>
        <c:scaling>
          <c:orientation val="minMax"/>
        </c:scaling>
        <c:delete val="1"/>
        <c:axPos val="l"/>
        <c:numFmt formatCode="0%" sourceLinked="1"/>
        <c:majorTickMark val="none"/>
        <c:minorTickMark val="none"/>
        <c:tickLblPos val="nextTo"/>
        <c:crossAx val="287423776"/>
        <c:crosses val="autoZero"/>
        <c:crossBetween val="between"/>
      </c:valAx>
      <c:spPr>
        <a:solidFill>
          <a:schemeClr val="bg1"/>
        </a:solidFill>
        <a:ln>
          <a:noFill/>
        </a:ln>
        <a:effectLst/>
      </c:spPr>
    </c:plotArea>
    <c:legend>
      <c:legendPos val="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6350" cap="flat" cmpd="sng" algn="ctr">
      <a:solidFill>
        <a:schemeClr val="tx1">
          <a:tint val="7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Morosidad vs subempleo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strRef>
              <c:f>Hoja1!$B$10</c:f>
              <c:strCache>
                <c:ptCount val="1"/>
                <c:pt idx="0">
                  <c:v>Morosidad</c:v>
                </c:pt>
              </c:strCache>
            </c:strRef>
          </c:tx>
          <c:spPr>
            <a:ln w="25400" cap="rnd">
              <a:no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trendline>
            <c:spPr>
              <a:ln w="9525" cap="rnd">
                <a:solidFill>
                  <a:schemeClr val="accent1"/>
                </a:solidFill>
              </a:ln>
              <a:effectLst/>
            </c:spPr>
            <c:trendlineType val="linear"/>
            <c:dispRSqr val="1"/>
            <c:dispEq val="0"/>
            <c:trendlineLbl>
              <c:layout>
                <c:manualLayout>
                  <c:x val="3.9026684164479401E-3"/>
                  <c:y val="0.14253135024788599"/>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trendlineLbl>
          </c:trendline>
          <c:xVal>
            <c:numRef>
              <c:f>Hoja1!$C$7:$F$7</c:f>
              <c:numCache>
                <c:formatCode>0.00%</c:formatCode>
                <c:ptCount val="4"/>
                <c:pt idx="0">
                  <c:v>0.502</c:v>
                </c:pt>
                <c:pt idx="1">
                  <c:v>0.50800000000000001</c:v>
                </c:pt>
                <c:pt idx="2">
                  <c:v>0.52200000000000002</c:v>
                </c:pt>
                <c:pt idx="3">
                  <c:v>0.55000000000000004</c:v>
                </c:pt>
              </c:numCache>
            </c:numRef>
          </c:xVal>
          <c:yVal>
            <c:numRef>
              <c:f>Hoja1!$C$10:$F$10</c:f>
              <c:numCache>
                <c:formatCode>General</c:formatCode>
                <c:ptCount val="4"/>
                <c:pt idx="0">
                  <c:v>2.92</c:v>
                </c:pt>
                <c:pt idx="1">
                  <c:v>5.31</c:v>
                </c:pt>
                <c:pt idx="2">
                  <c:v>6.1</c:v>
                </c:pt>
                <c:pt idx="3" formatCode="0.00">
                  <c:v>6.5883333333333303</c:v>
                </c:pt>
              </c:numCache>
            </c:numRef>
          </c:yVal>
          <c:smooth val="0"/>
          <c:extLst>
            <c:ext xmlns:c16="http://schemas.microsoft.com/office/drawing/2014/chart" uri="{C3380CC4-5D6E-409C-BE32-E72D297353CC}">
              <c16:uniqueId val="{00000001-2522-45B6-A9C5-331DCE34C584}"/>
            </c:ext>
          </c:extLst>
        </c:ser>
        <c:dLbls>
          <c:showLegendKey val="0"/>
          <c:showVal val="0"/>
          <c:showCatName val="0"/>
          <c:showSerName val="0"/>
          <c:showPercent val="0"/>
          <c:showBubbleSize val="0"/>
        </c:dLbls>
        <c:axId val="287426576"/>
        <c:axId val="287427136"/>
      </c:scatterChart>
      <c:valAx>
        <c:axId val="287426576"/>
        <c:scaling>
          <c:orientation val="minMax"/>
        </c:scaling>
        <c:delete val="0"/>
        <c:axPos val="b"/>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87427136"/>
        <c:crosses val="autoZero"/>
        <c:crossBetween val="midCat"/>
      </c:valAx>
      <c:valAx>
        <c:axId val="2874271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874265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lumMod val="10000"/>
                  </a:schemeClr>
                </a:solidFill>
                <a:latin typeface="+mn-lt"/>
                <a:ea typeface="+mn-ea"/>
                <a:cs typeface="+mn-cs"/>
              </a:defRPr>
            </a:pPr>
            <a:r>
              <a:rPr lang="en-US"/>
              <a:t>Morosidad vs Desempleo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lumMod val="10000"/>
                </a:schemeClr>
              </a:solidFill>
              <a:latin typeface="+mn-lt"/>
              <a:ea typeface="+mn-ea"/>
              <a:cs typeface="+mn-cs"/>
            </a:defRPr>
          </a:pPr>
          <a:endParaRPr lang="es-EC"/>
        </a:p>
      </c:txPr>
    </c:title>
    <c:autoTitleDeleted val="0"/>
    <c:plotArea>
      <c:layout/>
      <c:scatterChart>
        <c:scatterStyle val="lineMarker"/>
        <c:varyColors val="0"/>
        <c:ser>
          <c:idx val="0"/>
          <c:order val="0"/>
          <c:tx>
            <c:strRef>
              <c:f>Hoja1!$B$10</c:f>
              <c:strCache>
                <c:ptCount val="1"/>
                <c:pt idx="0">
                  <c:v>Morosidad</c:v>
                </c:pt>
              </c:strCache>
            </c:strRef>
          </c:tx>
          <c:spPr>
            <a:ln w="25400" cap="rnd">
              <a:no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trendline>
            <c:spPr>
              <a:ln w="9525" cap="rnd">
                <a:solidFill>
                  <a:schemeClr val="accent1"/>
                </a:solidFill>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trendlineLbl>
          </c:trendline>
          <c:xVal>
            <c:numRef>
              <c:f>Hoja1!$C$8:$F$8</c:f>
              <c:numCache>
                <c:formatCode>0.00%</c:formatCode>
                <c:ptCount val="4"/>
                <c:pt idx="0">
                  <c:v>0.14699999999999999</c:v>
                </c:pt>
                <c:pt idx="1">
                  <c:v>0.16800000000000001</c:v>
                </c:pt>
                <c:pt idx="2">
                  <c:v>0.14499999999999999</c:v>
                </c:pt>
                <c:pt idx="3">
                  <c:v>0.128</c:v>
                </c:pt>
              </c:numCache>
            </c:numRef>
          </c:xVal>
          <c:yVal>
            <c:numRef>
              <c:f>Hoja1!$C$10:$F$10</c:f>
              <c:numCache>
                <c:formatCode>General</c:formatCode>
                <c:ptCount val="4"/>
                <c:pt idx="0">
                  <c:v>2.92</c:v>
                </c:pt>
                <c:pt idx="1">
                  <c:v>5.31</c:v>
                </c:pt>
                <c:pt idx="2">
                  <c:v>6.1</c:v>
                </c:pt>
                <c:pt idx="3" formatCode="0.00">
                  <c:v>6.5883333333333303</c:v>
                </c:pt>
              </c:numCache>
            </c:numRef>
          </c:yVal>
          <c:smooth val="0"/>
          <c:extLst>
            <c:ext xmlns:c16="http://schemas.microsoft.com/office/drawing/2014/chart" uri="{C3380CC4-5D6E-409C-BE32-E72D297353CC}">
              <c16:uniqueId val="{00000001-7578-4FAC-8835-B28E010C1E60}"/>
            </c:ext>
          </c:extLst>
        </c:ser>
        <c:dLbls>
          <c:showLegendKey val="0"/>
          <c:showVal val="0"/>
          <c:showCatName val="0"/>
          <c:showSerName val="0"/>
          <c:showPercent val="0"/>
          <c:showBubbleSize val="0"/>
        </c:dLbls>
        <c:axId val="326006576"/>
        <c:axId val="326007136"/>
      </c:scatterChart>
      <c:valAx>
        <c:axId val="326006576"/>
        <c:scaling>
          <c:orientation val="minMax"/>
        </c:scaling>
        <c:delete val="0"/>
        <c:axPos val="b"/>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crossAx val="326007136"/>
        <c:crosses val="autoZero"/>
        <c:crossBetween val="midCat"/>
      </c:valAx>
      <c:valAx>
        <c:axId val="3260071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crossAx val="32600657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Morosidad vs Empleo pleno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strRef>
              <c:f>Hoja1!$B$13</c:f>
              <c:strCache>
                <c:ptCount val="1"/>
                <c:pt idx="0">
                  <c:v>Morosidad</c:v>
                </c:pt>
              </c:strCache>
            </c:strRef>
          </c:tx>
          <c:spPr>
            <a:ln w="25400" cap="rnd">
              <a:no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trendline>
            <c:spPr>
              <a:ln w="9525" cap="rnd">
                <a:solidFill>
                  <a:schemeClr val="accent1"/>
                </a:solidFill>
              </a:ln>
              <a:effectLst/>
            </c:spPr>
            <c:trendlineType val="linear"/>
            <c:dispRSqr val="1"/>
            <c:dispEq val="0"/>
            <c:trendlineLbl>
              <c:layout>
                <c:manualLayout>
                  <c:x val="-0.15856102362204699"/>
                  <c:y val="1.98527267424905E-3"/>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trendlineLbl>
          </c:trendline>
          <c:xVal>
            <c:numRef>
              <c:f>Hoja1!$C$5:$F$5</c:f>
              <c:numCache>
                <c:formatCode>0%</c:formatCode>
                <c:ptCount val="4"/>
                <c:pt idx="0">
                  <c:v>0.45</c:v>
                </c:pt>
                <c:pt idx="1">
                  <c:v>0.44</c:v>
                </c:pt>
                <c:pt idx="2" formatCode="0.00%">
                  <c:v>0.432</c:v>
                </c:pt>
                <c:pt idx="3" formatCode="0.00%">
                  <c:v>0.40699999999999997</c:v>
                </c:pt>
              </c:numCache>
            </c:numRef>
          </c:xVal>
          <c:yVal>
            <c:numRef>
              <c:f>Hoja1!$C$13:$F$13</c:f>
              <c:numCache>
                <c:formatCode>General</c:formatCode>
                <c:ptCount val="4"/>
                <c:pt idx="0">
                  <c:v>2.92</c:v>
                </c:pt>
                <c:pt idx="1">
                  <c:v>5.31</c:v>
                </c:pt>
                <c:pt idx="2">
                  <c:v>6.1</c:v>
                </c:pt>
                <c:pt idx="3">
                  <c:v>6.5883333333333303</c:v>
                </c:pt>
              </c:numCache>
            </c:numRef>
          </c:yVal>
          <c:smooth val="0"/>
          <c:extLst>
            <c:ext xmlns:c16="http://schemas.microsoft.com/office/drawing/2014/chart" uri="{C3380CC4-5D6E-409C-BE32-E72D297353CC}">
              <c16:uniqueId val="{00000001-B822-4654-9E74-456D8C75A345}"/>
            </c:ext>
          </c:extLst>
        </c:ser>
        <c:dLbls>
          <c:showLegendKey val="0"/>
          <c:showVal val="0"/>
          <c:showCatName val="0"/>
          <c:showSerName val="0"/>
          <c:showPercent val="0"/>
          <c:showBubbleSize val="0"/>
        </c:dLbls>
        <c:axId val="326009376"/>
        <c:axId val="326009936"/>
      </c:scatterChart>
      <c:valAx>
        <c:axId val="326009376"/>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326009936"/>
        <c:crosses val="autoZero"/>
        <c:crossBetween val="midCat"/>
      </c:valAx>
      <c:valAx>
        <c:axId val="3260099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3260093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s-EC">
                <a:solidFill>
                  <a:schemeClr val="bg1">
                    <a:lumMod val="50000"/>
                  </a:schemeClr>
                </a:solidFill>
              </a:rPr>
              <a:t>Aporte al empleo adecuado por sector económico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Hoja1!$B$21:$B$30</c:f>
              <c:strCache>
                <c:ptCount val="10"/>
                <c:pt idx="0">
                  <c:v>Comercio</c:v>
                </c:pt>
                <c:pt idx="1">
                  <c:v>Industria</c:v>
                </c:pt>
                <c:pt idx="2">
                  <c:v>Agricultura</c:v>
                </c:pt>
                <c:pt idx="3">
                  <c:v>Administración pública y defensa</c:v>
                </c:pt>
                <c:pt idx="4">
                  <c:v>Construcción</c:v>
                </c:pt>
                <c:pt idx="5">
                  <c:v>Transporte</c:v>
                </c:pt>
                <c:pt idx="6">
                  <c:v>Alojamiento, servicios y comida</c:v>
                </c:pt>
                <c:pt idx="7">
                  <c:v>Profesionales</c:v>
                </c:pt>
                <c:pt idx="8">
                  <c:v>Enseñanza</c:v>
                </c:pt>
                <c:pt idx="9">
                  <c:v>Otros</c:v>
                </c:pt>
              </c:strCache>
            </c:strRef>
          </c:cat>
          <c:val>
            <c:numRef>
              <c:f>Hoja1!$C$21:$C$30</c:f>
              <c:numCache>
                <c:formatCode>0.00%</c:formatCode>
                <c:ptCount val="10"/>
                <c:pt idx="0">
                  <c:v>0.20699999999999999</c:v>
                </c:pt>
                <c:pt idx="1">
                  <c:v>0.155</c:v>
                </c:pt>
                <c:pt idx="2">
                  <c:v>0.125</c:v>
                </c:pt>
                <c:pt idx="3">
                  <c:v>9.8000000000000004E-2</c:v>
                </c:pt>
                <c:pt idx="4">
                  <c:v>9.8000000000000004E-2</c:v>
                </c:pt>
                <c:pt idx="5" formatCode="0%">
                  <c:v>0.09</c:v>
                </c:pt>
                <c:pt idx="6">
                  <c:v>6.4000000000000001E-2</c:v>
                </c:pt>
                <c:pt idx="7">
                  <c:v>5.3999999999999999E-2</c:v>
                </c:pt>
                <c:pt idx="8">
                  <c:v>2.9000000000000001E-2</c:v>
                </c:pt>
                <c:pt idx="9">
                  <c:v>8.1000000000000003E-2</c:v>
                </c:pt>
              </c:numCache>
            </c:numRef>
          </c:val>
          <c:extLst>
            <c:ext xmlns:c16="http://schemas.microsoft.com/office/drawing/2014/chart" uri="{C3380CC4-5D6E-409C-BE32-E72D297353CC}">
              <c16:uniqueId val="{00000000-9D68-4A42-9E23-15AE5652AF9E}"/>
            </c:ext>
          </c:extLst>
        </c:ser>
        <c:dLbls>
          <c:showLegendKey val="0"/>
          <c:showVal val="0"/>
          <c:showCatName val="0"/>
          <c:showSerName val="0"/>
          <c:showPercent val="0"/>
          <c:showBubbleSize val="0"/>
        </c:dLbls>
        <c:gapWidth val="219"/>
        <c:overlap val="-27"/>
        <c:axId val="326012176"/>
        <c:axId val="326012736"/>
      </c:barChart>
      <c:catAx>
        <c:axId val="32601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s-EC"/>
          </a:p>
        </c:txPr>
        <c:crossAx val="326012736"/>
        <c:crosses val="autoZero"/>
        <c:auto val="1"/>
        <c:lblAlgn val="ctr"/>
        <c:lblOffset val="100"/>
        <c:noMultiLvlLbl val="0"/>
      </c:catAx>
      <c:valAx>
        <c:axId val="3260127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s-EC"/>
          </a:p>
        </c:txPr>
        <c:crossAx val="32601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a:defRPr/>
            </a:pPr>
            <a:r>
              <a:rPr lang="es-ES"/>
              <a:t>Clasificación de la tenencia de la Vivienda a Nivel Nacional</a:t>
            </a:r>
          </a:p>
        </c:rich>
      </c:tx>
      <c:layout>
        <c:manualLayout>
          <c:xMode val="edge"/>
          <c:yMode val="edge"/>
          <c:x val="0.17132207532496388"/>
          <c:y val="0.12281001515704604"/>
        </c:manualLayout>
      </c:layout>
      <c:overlay val="0"/>
    </c:title>
    <c:autoTitleDeleted val="0"/>
    <c:plotArea>
      <c:layout>
        <c:manualLayout>
          <c:layoutTarget val="inner"/>
          <c:xMode val="edge"/>
          <c:yMode val="edge"/>
          <c:x val="1.7777777777777799E-2"/>
          <c:y val="0.31809544132186801"/>
          <c:w val="0.94412698412698404"/>
          <c:h val="0.38894394298273699"/>
        </c:manualLayout>
      </c:layout>
      <c:barChart>
        <c:barDir val="col"/>
        <c:grouping val="clustered"/>
        <c:varyColors val="0"/>
        <c:ser>
          <c:idx val="0"/>
          <c:order val="0"/>
          <c:tx>
            <c:strRef>
              <c:f>reporte!$B$14</c:f>
              <c:strCache>
                <c:ptCount val="1"/>
                <c:pt idx="0">
                  <c:v>Area Urbana %</c:v>
                </c:pt>
              </c:strCache>
            </c:strRef>
          </c:tx>
          <c:invertIfNegative val="0"/>
          <c:dLbls>
            <c:dLbl>
              <c:idx val="0"/>
              <c:layout>
                <c:manualLayout>
                  <c:x val="-2.03174603174603E-2"/>
                  <c:y val="0"/>
                </c:manualLayout>
              </c:layout>
              <c:tx>
                <c:rich>
                  <a:bodyPr/>
                  <a:lstStyle/>
                  <a:p>
                    <a:r>
                      <a:rPr lang="en-US"/>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B2-4088-AFD7-68AF144A6EE4}"/>
                </c:ext>
              </c:extLst>
            </c:dLbl>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B2-4088-AFD7-68AF144A6EE4}"/>
                </c:ext>
              </c:extLst>
            </c:dLbl>
            <c:dLbl>
              <c:idx val="2"/>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B2-4088-AFD7-68AF144A6EE4}"/>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B2-4088-AFD7-68AF144A6EE4}"/>
                </c:ext>
              </c:extLst>
            </c:dLbl>
            <c:dLbl>
              <c:idx val="4"/>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B2-4088-AFD7-68AF144A6EE4}"/>
                </c:ext>
              </c:extLst>
            </c:dLbl>
            <c:dLbl>
              <c:idx val="5"/>
              <c:tx>
                <c:rich>
                  <a:bodyPr/>
                  <a:lstStyle/>
                  <a:p>
                    <a:r>
                      <a:rPr lang="en-US"/>
                      <a:t>29%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B2-4088-AFD7-68AF144A6EE4}"/>
                </c:ext>
              </c:extLst>
            </c:dLbl>
            <c:dLbl>
              <c:idx val="6"/>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B2-4088-AFD7-68AF144A6EE4}"/>
                </c:ext>
              </c:extLst>
            </c:dLbl>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reporte!$A$15:$A$21</c:f>
              <c:strCache>
                <c:ptCount val="7"/>
                <c:pt idx="0">
                  <c:v> Propia y totalmente pagada</c:v>
                </c:pt>
                <c:pt idx="1">
                  <c:v> Propia y la está pagando</c:v>
                </c:pt>
                <c:pt idx="2">
                  <c:v> Propia (regalada, donada, heredada o por posesión)</c:v>
                </c:pt>
                <c:pt idx="3">
                  <c:v> Prestada o cedida (no pagada)</c:v>
                </c:pt>
                <c:pt idx="4">
                  <c:v> Por servicios</c:v>
                </c:pt>
                <c:pt idx="5">
                  <c:v> Arrendada</c:v>
                </c:pt>
                <c:pt idx="6">
                  <c:v> Anticresis</c:v>
                </c:pt>
              </c:strCache>
            </c:strRef>
          </c:cat>
          <c:val>
            <c:numRef>
              <c:f>reporte!$B$15:$B$21</c:f>
              <c:numCache>
                <c:formatCode>0</c:formatCode>
                <c:ptCount val="7"/>
                <c:pt idx="0">
                  <c:v>41.91</c:v>
                </c:pt>
                <c:pt idx="1">
                  <c:v>7.9</c:v>
                </c:pt>
                <c:pt idx="2">
                  <c:v>9.14</c:v>
                </c:pt>
                <c:pt idx="3">
                  <c:v>11.25</c:v>
                </c:pt>
                <c:pt idx="4">
                  <c:v>0.72000000000000097</c:v>
                </c:pt>
                <c:pt idx="5">
                  <c:v>28.84</c:v>
                </c:pt>
                <c:pt idx="6">
                  <c:v>0.23</c:v>
                </c:pt>
              </c:numCache>
            </c:numRef>
          </c:val>
          <c:extLst>
            <c:ext xmlns:c16="http://schemas.microsoft.com/office/drawing/2014/chart" uri="{C3380CC4-5D6E-409C-BE32-E72D297353CC}">
              <c16:uniqueId val="{00000007-08B2-4088-AFD7-68AF144A6EE4}"/>
            </c:ext>
          </c:extLst>
        </c:ser>
        <c:ser>
          <c:idx val="1"/>
          <c:order val="1"/>
          <c:tx>
            <c:strRef>
              <c:f>reporte!$C$14</c:f>
              <c:strCache>
                <c:ptCount val="1"/>
                <c:pt idx="0">
                  <c:v>Area Rural %</c:v>
                </c:pt>
              </c:strCache>
            </c:strRef>
          </c:tx>
          <c:invertIfNegative val="0"/>
          <c:dLbls>
            <c:dLbl>
              <c:idx val="0"/>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B2-4088-AFD7-68AF144A6EE4}"/>
                </c:ext>
              </c:extLst>
            </c:dLbl>
            <c:dLbl>
              <c:idx val="1"/>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B2-4088-AFD7-68AF144A6EE4}"/>
                </c:ext>
              </c:extLst>
            </c:dLbl>
            <c:dLbl>
              <c:idx val="2"/>
              <c:layout>
                <c:manualLayout>
                  <c:x val="0"/>
                  <c:y val="-2.5293586269195999E-2"/>
                </c:manualLayout>
              </c:layout>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B2-4088-AFD7-68AF144A6EE4}"/>
                </c:ext>
              </c:extLst>
            </c:dLbl>
            <c:dLbl>
              <c:idx val="3"/>
              <c:layout>
                <c:manualLayout>
                  <c:x val="2.5396825396825401E-3"/>
                  <c:y val="-2.1680216802168101E-2"/>
                </c:manualLayout>
              </c:layout>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B2-4088-AFD7-68AF144A6EE4}"/>
                </c:ext>
              </c:extLst>
            </c:dLbl>
            <c:dLbl>
              <c:idx val="4"/>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B2-4088-AFD7-68AF144A6EE4}"/>
                </c:ext>
              </c:extLst>
            </c:dLbl>
            <c:dLbl>
              <c:idx val="5"/>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B2-4088-AFD7-68AF144A6EE4}"/>
                </c:ext>
              </c:extLst>
            </c:dLbl>
            <c:dLbl>
              <c:idx val="6"/>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B2-4088-AFD7-68AF144A6EE4}"/>
                </c:ext>
              </c:extLst>
            </c:dLbl>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reporte!$A$15:$A$21</c:f>
              <c:strCache>
                <c:ptCount val="7"/>
                <c:pt idx="0">
                  <c:v> Propia y totalmente pagada</c:v>
                </c:pt>
                <c:pt idx="1">
                  <c:v> Propia y la está pagando</c:v>
                </c:pt>
                <c:pt idx="2">
                  <c:v> Propia (regalada, donada, heredada o por posesión)</c:v>
                </c:pt>
                <c:pt idx="3">
                  <c:v> Prestada o cedida (no pagada)</c:v>
                </c:pt>
                <c:pt idx="4">
                  <c:v> Por servicios</c:v>
                </c:pt>
                <c:pt idx="5">
                  <c:v> Arrendada</c:v>
                </c:pt>
                <c:pt idx="6">
                  <c:v> Anticresis</c:v>
                </c:pt>
              </c:strCache>
            </c:strRef>
          </c:cat>
          <c:val>
            <c:numRef>
              <c:f>reporte!$C$15:$C$21</c:f>
              <c:numCache>
                <c:formatCode>0</c:formatCode>
                <c:ptCount val="7"/>
                <c:pt idx="0">
                  <c:v>55.69</c:v>
                </c:pt>
                <c:pt idx="1">
                  <c:v>4.12</c:v>
                </c:pt>
                <c:pt idx="2">
                  <c:v>13.12</c:v>
                </c:pt>
                <c:pt idx="3">
                  <c:v>15.66</c:v>
                </c:pt>
                <c:pt idx="4">
                  <c:v>3.04</c:v>
                </c:pt>
                <c:pt idx="5">
                  <c:v>8.25</c:v>
                </c:pt>
                <c:pt idx="6">
                  <c:v>0.13</c:v>
                </c:pt>
              </c:numCache>
            </c:numRef>
          </c:val>
          <c:extLst>
            <c:ext xmlns:c16="http://schemas.microsoft.com/office/drawing/2014/chart" uri="{C3380CC4-5D6E-409C-BE32-E72D297353CC}">
              <c16:uniqueId val="{0000000F-08B2-4088-AFD7-68AF144A6EE4}"/>
            </c:ext>
          </c:extLst>
        </c:ser>
        <c:ser>
          <c:idx val="2"/>
          <c:order val="2"/>
          <c:tx>
            <c:strRef>
              <c:f>reporte!$D$14</c:f>
              <c:strCache>
                <c:ptCount val="1"/>
                <c:pt idx="0">
                  <c:v>Total %</c:v>
                </c:pt>
              </c:strCache>
            </c:strRef>
          </c:tx>
          <c:invertIfNegative val="0"/>
          <c:dLbls>
            <c:dLbl>
              <c:idx val="0"/>
              <c:layout>
                <c:manualLayout>
                  <c:x val="2.53968253968254E-2"/>
                  <c:y val="0"/>
                </c:manualLayout>
              </c:layout>
              <c:tx>
                <c:rich>
                  <a:bodyPr/>
                  <a:lstStyle/>
                  <a:p>
                    <a:r>
                      <a:rPr lang="en-US"/>
                      <a:t>47%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8B2-4088-AFD7-68AF144A6EE4}"/>
                </c:ext>
              </c:extLst>
            </c:dLbl>
            <c:dLbl>
              <c:idx val="2"/>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B2-4088-AFD7-68AF144A6EE4}"/>
                </c:ext>
              </c:extLst>
            </c:dLbl>
            <c:dLbl>
              <c:idx val="3"/>
              <c:layout>
                <c:manualLayout>
                  <c:x val="1.7777777777777799E-2"/>
                  <c:y val="0"/>
                </c:manualLayout>
              </c:layout>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B2-4088-AFD7-68AF144A6EE4}"/>
                </c:ext>
              </c:extLst>
            </c:dLbl>
            <c:dLbl>
              <c:idx val="4"/>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B2-4088-AFD7-68AF144A6EE4}"/>
                </c:ext>
              </c:extLst>
            </c:dLbl>
            <c:dLbl>
              <c:idx val="5"/>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8B2-4088-AFD7-68AF144A6EE4}"/>
                </c:ext>
              </c:extLst>
            </c:dLbl>
            <c:dLbl>
              <c:idx val="6"/>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8B2-4088-AFD7-68AF144A6EE4}"/>
                </c:ext>
              </c:extLst>
            </c:dLbl>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reporte!$A$15:$A$21</c:f>
              <c:strCache>
                <c:ptCount val="7"/>
                <c:pt idx="0">
                  <c:v> Propia y totalmente pagada</c:v>
                </c:pt>
                <c:pt idx="1">
                  <c:v> Propia y la está pagando</c:v>
                </c:pt>
                <c:pt idx="2">
                  <c:v> Propia (regalada, donada, heredada o por posesión)</c:v>
                </c:pt>
                <c:pt idx="3">
                  <c:v> Prestada o cedida (no pagada)</c:v>
                </c:pt>
                <c:pt idx="4">
                  <c:v> Por servicios</c:v>
                </c:pt>
                <c:pt idx="5">
                  <c:v> Arrendada</c:v>
                </c:pt>
                <c:pt idx="6">
                  <c:v> Anticresis</c:v>
                </c:pt>
              </c:strCache>
            </c:strRef>
          </c:cat>
          <c:val>
            <c:numRef>
              <c:f>reporte!$D$15:$D$21</c:f>
              <c:numCache>
                <c:formatCode>0</c:formatCode>
                <c:ptCount val="7"/>
                <c:pt idx="0">
                  <c:v>46.87</c:v>
                </c:pt>
                <c:pt idx="1">
                  <c:v>6.54</c:v>
                </c:pt>
                <c:pt idx="2">
                  <c:v>10.57</c:v>
                </c:pt>
                <c:pt idx="3">
                  <c:v>12.84</c:v>
                </c:pt>
                <c:pt idx="4">
                  <c:v>1.55</c:v>
                </c:pt>
                <c:pt idx="5">
                  <c:v>21.43</c:v>
                </c:pt>
                <c:pt idx="6">
                  <c:v>0.2</c:v>
                </c:pt>
              </c:numCache>
            </c:numRef>
          </c:val>
          <c:extLst>
            <c:ext xmlns:c16="http://schemas.microsoft.com/office/drawing/2014/chart" uri="{C3380CC4-5D6E-409C-BE32-E72D297353CC}">
              <c16:uniqueId val="{00000016-08B2-4088-AFD7-68AF144A6EE4}"/>
            </c:ext>
          </c:extLst>
        </c:ser>
        <c:dLbls>
          <c:showLegendKey val="0"/>
          <c:showVal val="1"/>
          <c:showCatName val="0"/>
          <c:showSerName val="0"/>
          <c:showPercent val="0"/>
          <c:showBubbleSize val="0"/>
        </c:dLbls>
        <c:gapWidth val="150"/>
        <c:overlap val="-25"/>
        <c:axId val="326551600"/>
        <c:axId val="326553840"/>
      </c:barChart>
      <c:catAx>
        <c:axId val="326551600"/>
        <c:scaling>
          <c:orientation val="minMax"/>
        </c:scaling>
        <c:delete val="0"/>
        <c:axPos val="b"/>
        <c:numFmt formatCode="General" sourceLinked="0"/>
        <c:majorTickMark val="none"/>
        <c:minorTickMark val="none"/>
        <c:tickLblPos val="nextTo"/>
        <c:txPr>
          <a:bodyPr rot="-60000000" vert="horz"/>
          <a:lstStyle/>
          <a:p>
            <a:pPr>
              <a:defRPr/>
            </a:pPr>
            <a:endParaRPr lang="es-EC"/>
          </a:p>
        </c:txPr>
        <c:crossAx val="326553840"/>
        <c:crosses val="autoZero"/>
        <c:auto val="1"/>
        <c:lblAlgn val="ctr"/>
        <c:lblOffset val="100"/>
        <c:noMultiLvlLbl val="0"/>
      </c:catAx>
      <c:valAx>
        <c:axId val="326553840"/>
        <c:scaling>
          <c:orientation val="minMax"/>
        </c:scaling>
        <c:delete val="1"/>
        <c:axPos val="l"/>
        <c:numFmt formatCode="0" sourceLinked="1"/>
        <c:majorTickMark val="out"/>
        <c:minorTickMark val="none"/>
        <c:tickLblPos val="none"/>
        <c:crossAx val="326551600"/>
        <c:crosses val="autoZero"/>
        <c:crossBetween val="between"/>
      </c:valAx>
    </c:plotArea>
    <c:legend>
      <c:legendPos val="t"/>
      <c:layout>
        <c:manualLayout>
          <c:xMode val="edge"/>
          <c:yMode val="edge"/>
          <c:x val="0.2414969903186375"/>
          <c:y val="0.31174464656115175"/>
          <c:w val="0.50746310432904573"/>
          <c:h val="6.8326042131889225E-2"/>
        </c:manualLayout>
      </c:layout>
      <c:overlay val="0"/>
      <c:txPr>
        <a:bodyPr rot="0" vert="horz"/>
        <a:lstStyle/>
        <a:p>
          <a:pPr>
            <a:defRPr/>
          </a:pPr>
          <a:endParaRPr lang="es-EC"/>
        </a:p>
      </c:txPr>
    </c:legend>
    <c:plotVisOnly val="1"/>
    <c:dispBlanksAs val="gap"/>
    <c:showDLblsOverMax val="0"/>
  </c:chart>
  <c:spPr>
    <a:ln w="6350" cap="flat" cmpd="sng" algn="ctr">
      <a:solidFill>
        <a:schemeClr val="bg2">
          <a:lumMod val="90000"/>
        </a:schemeClr>
      </a:solidFill>
      <a:prstDash val="solid"/>
      <a:round/>
    </a:ln>
  </c:spPr>
  <c:txPr>
    <a:bodyPr/>
    <a:lstStyle/>
    <a:p>
      <a:pPr>
        <a:defRPr lang="es-MX" sz="1100">
          <a:solidFill>
            <a:schemeClr val="bg1">
              <a:lumMod val="50000"/>
            </a:schemeClr>
          </a:solidFil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Morosidad vs Crecimiento del PIB</a:t>
            </a:r>
          </a:p>
        </c:rich>
      </c:tx>
      <c:overlay val="0"/>
      <c:spPr>
        <a:noFill/>
        <a:ln>
          <a:noFill/>
        </a:ln>
        <a:effectLst/>
      </c:spPr>
    </c:title>
    <c:autoTitleDeleted val="0"/>
    <c:plotArea>
      <c:layout/>
      <c:scatterChart>
        <c:scatterStyle val="lineMarker"/>
        <c:varyColors val="0"/>
        <c:ser>
          <c:idx val="0"/>
          <c:order val="0"/>
          <c:tx>
            <c:strRef>
              <c:f>Hoja1!$B$10</c:f>
              <c:strCache>
                <c:ptCount val="1"/>
                <c:pt idx="0">
                  <c:v>Morosidad</c:v>
                </c:pt>
              </c:strCache>
            </c:strRef>
          </c:tx>
          <c:spPr>
            <a:ln w="2540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9.6297025371828507E-3"/>
                  <c:y val="9.3897273257509503E-2"/>
                </c:manualLayout>
              </c:layout>
              <c:numFmt formatCode="General" sourceLinked="0"/>
              <c:spPr>
                <a:noFill/>
                <a:ln>
                  <a:noFill/>
                </a:ln>
                <a:effectLst/>
              </c:spPr>
              <c:txPr>
                <a:bodyPr rot="0" vert="horz"/>
                <a:lstStyle/>
                <a:p>
                  <a:pPr>
                    <a:defRPr/>
                  </a:pPr>
                  <a:endParaRPr lang="es-EC"/>
                </a:p>
              </c:txPr>
            </c:trendlineLbl>
          </c:trendline>
          <c:xVal>
            <c:numRef>
              <c:f>Hoja1!$C$2:$F$2</c:f>
              <c:numCache>
                <c:formatCode>0.00%</c:formatCode>
                <c:ptCount val="4"/>
                <c:pt idx="0">
                  <c:v>1E-3</c:v>
                </c:pt>
                <c:pt idx="1">
                  <c:v>-1.2E-2</c:v>
                </c:pt>
                <c:pt idx="2">
                  <c:v>2.4E-2</c:v>
                </c:pt>
                <c:pt idx="3">
                  <c:v>1.4E-2</c:v>
                </c:pt>
              </c:numCache>
            </c:numRef>
          </c:xVal>
          <c:yVal>
            <c:numRef>
              <c:f>Hoja1!$C$10:$F$10</c:f>
              <c:numCache>
                <c:formatCode>General</c:formatCode>
                <c:ptCount val="4"/>
                <c:pt idx="0">
                  <c:v>2.92</c:v>
                </c:pt>
                <c:pt idx="1">
                  <c:v>5.31</c:v>
                </c:pt>
                <c:pt idx="2">
                  <c:v>6.1</c:v>
                </c:pt>
                <c:pt idx="3" formatCode="0.00">
                  <c:v>6.5883333333333303</c:v>
                </c:pt>
              </c:numCache>
            </c:numRef>
          </c:yVal>
          <c:smooth val="0"/>
          <c:extLst>
            <c:ext xmlns:c16="http://schemas.microsoft.com/office/drawing/2014/chart" uri="{C3380CC4-5D6E-409C-BE32-E72D297353CC}">
              <c16:uniqueId val="{00000001-EB88-49DC-854D-80725C79E067}"/>
            </c:ext>
          </c:extLst>
        </c:ser>
        <c:dLbls>
          <c:showLegendKey val="0"/>
          <c:showVal val="0"/>
          <c:showCatName val="0"/>
          <c:showSerName val="0"/>
          <c:showPercent val="0"/>
          <c:showBubbleSize val="0"/>
        </c:dLbls>
        <c:axId val="324861424"/>
        <c:axId val="324861984"/>
      </c:scatterChart>
      <c:valAx>
        <c:axId val="32486142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861984"/>
        <c:crosses val="autoZero"/>
        <c:crossBetween val="midCat"/>
      </c:valAx>
      <c:valAx>
        <c:axId val="324861984"/>
        <c:scaling>
          <c:orientation val="minMax"/>
          <c:min val="2"/>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86142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dirty="0"/>
              <a:t>Casas </a:t>
            </a:r>
            <a:r>
              <a:rPr lang="en-US" dirty="0" err="1"/>
              <a:t>Construidas</a:t>
            </a:r>
            <a:r>
              <a:rPr lang="en-US" dirty="0"/>
              <a:t> </a:t>
            </a:r>
            <a:r>
              <a:rPr lang="en-US" dirty="0" err="1"/>
              <a:t>por</a:t>
            </a:r>
            <a:r>
              <a:rPr lang="en-US" dirty="0"/>
              <a:t> </a:t>
            </a:r>
            <a:r>
              <a:rPr lang="en-US" dirty="0" err="1"/>
              <a:t>Periodo</a:t>
            </a:r>
            <a:r>
              <a:rPr lang="en-US" dirty="0"/>
              <a:t> </a:t>
            </a:r>
            <a:r>
              <a:rPr lang="en-US" dirty="0" err="1"/>
              <a:t>Presidencial</a:t>
            </a:r>
            <a:endParaRPr lang="en-US" dirty="0"/>
          </a:p>
        </c:rich>
      </c:tx>
      <c:layout>
        <c:manualLayout>
          <c:xMode val="edge"/>
          <c:yMode val="edge"/>
          <c:x val="0.20540966754155701"/>
          <c:y val="2.77777777777779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Hoja2!$G$3</c:f>
              <c:strCache>
                <c:ptCount val="1"/>
                <c:pt idx="0">
                  <c:v>Casas Construidas por año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Hoja2!$B$4:$B$9</c:f>
              <c:strCache>
                <c:ptCount val="6"/>
                <c:pt idx="0">
                  <c:v>ROLDOS</c:v>
                </c:pt>
                <c:pt idx="1">
                  <c:v>FEBRES CORDERO</c:v>
                </c:pt>
                <c:pt idx="2">
                  <c:v>BORJA</c:v>
                </c:pt>
                <c:pt idx="3">
                  <c:v>DURAN BALLEN</c:v>
                </c:pt>
                <c:pt idx="4">
                  <c:v>MAHUAD</c:v>
                </c:pt>
                <c:pt idx="5">
                  <c:v>CORREA</c:v>
                </c:pt>
              </c:strCache>
            </c:strRef>
          </c:cat>
          <c:val>
            <c:numRef>
              <c:f>Hoja2!$G$4:$G$9</c:f>
              <c:numCache>
                <c:formatCode>#,##0.00</c:formatCode>
                <c:ptCount val="6"/>
                <c:pt idx="0">
                  <c:v>23000</c:v>
                </c:pt>
                <c:pt idx="1">
                  <c:v>26000</c:v>
                </c:pt>
                <c:pt idx="2">
                  <c:v>21000</c:v>
                </c:pt>
                <c:pt idx="3">
                  <c:v>18750</c:v>
                </c:pt>
                <c:pt idx="4">
                  <c:v>0</c:v>
                </c:pt>
                <c:pt idx="5">
                  <c:v>36000</c:v>
                </c:pt>
              </c:numCache>
            </c:numRef>
          </c:val>
          <c:extLst>
            <c:ext xmlns:c16="http://schemas.microsoft.com/office/drawing/2014/chart" uri="{C3380CC4-5D6E-409C-BE32-E72D297353CC}">
              <c16:uniqueId val="{00000000-8DC4-43B4-91DB-F54BC03E87DD}"/>
            </c:ext>
          </c:extLst>
        </c:ser>
        <c:dLbls>
          <c:showLegendKey val="0"/>
          <c:showVal val="1"/>
          <c:showCatName val="0"/>
          <c:showSerName val="0"/>
          <c:showPercent val="0"/>
          <c:showBubbleSize val="0"/>
        </c:dLbls>
        <c:gapWidth val="219"/>
        <c:overlap val="-27"/>
        <c:axId val="326555520"/>
        <c:axId val="326553280"/>
      </c:barChart>
      <c:catAx>
        <c:axId val="326555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s-EC"/>
          </a:p>
        </c:txPr>
        <c:crossAx val="326553280"/>
        <c:crosses val="autoZero"/>
        <c:auto val="1"/>
        <c:lblAlgn val="ctr"/>
        <c:lblOffset val="100"/>
        <c:noMultiLvlLbl val="0"/>
      </c:catAx>
      <c:valAx>
        <c:axId val="3265532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s-EC"/>
          </a:p>
        </c:txPr>
        <c:crossAx val="3265555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lumMod val="50000"/>
            </a:schemeClr>
          </a:solidFill>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6861313868614"/>
          <c:y val="3.51438247925581E-2"/>
        </c:manualLayout>
      </c:layout>
      <c:overlay val="0"/>
      <c:spPr>
        <a:noFill/>
        <a:ln>
          <a:noFill/>
        </a:ln>
        <a:effectLst/>
      </c:spPr>
      <c:txPr>
        <a:bodyPr rot="0" vert="horz"/>
        <a:lstStyle/>
        <a:p>
          <a:pPr>
            <a:defRPr/>
          </a:pPr>
          <a:endParaRPr lang="es-EC"/>
        </a:p>
      </c:txPr>
    </c:title>
    <c:autoTitleDeleted val="0"/>
    <c:plotArea>
      <c:layout>
        <c:manualLayout>
          <c:layoutTarget val="inner"/>
          <c:xMode val="edge"/>
          <c:yMode val="edge"/>
          <c:x val="7.8467153284671506E-2"/>
          <c:y val="0.40255653853293899"/>
          <c:w val="0.485401459854015"/>
          <c:h val="0.33865867527374399"/>
        </c:manualLayout>
      </c:layout>
      <c:pieChart>
        <c:varyColors val="1"/>
        <c:ser>
          <c:idx val="0"/>
          <c:order val="0"/>
          <c:tx>
            <c:strRef>
              <c:f>Hoja1!$B$42</c:f>
              <c:strCache>
                <c:ptCount val="1"/>
                <c:pt idx="0">
                  <c:v>AREA URBANA</c:v>
                </c:pt>
              </c:strCache>
            </c:strRef>
          </c:tx>
          <c:explosion val="25"/>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361C-453F-AA92-014940538581}"/>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361C-453F-AA92-014940538581}"/>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361C-453F-AA92-014940538581}"/>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361C-453F-AA92-014940538581}"/>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361C-453F-AA92-014940538581}"/>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361C-453F-AA92-014940538581}"/>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361C-453F-AA92-014940538581}"/>
              </c:ext>
            </c:extLst>
          </c:dPt>
          <c:dLbls>
            <c:dLbl>
              <c:idx val="0"/>
              <c:layout>
                <c:manualLayout>
                  <c:x val="1.00760580109968E-2"/>
                  <c:y val="-9.449763349517659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1C-453F-AA92-014940538581}"/>
                </c:ext>
              </c:extLst>
            </c:dLbl>
            <c:dLbl>
              <c:idx val="1"/>
              <c:layout>
                <c:manualLayout>
                  <c:x val="-2.1184359254363301E-2"/>
                  <c:y val="3.785447971571299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1C-453F-AA92-014940538581}"/>
                </c:ext>
              </c:extLst>
            </c:dLbl>
            <c:dLbl>
              <c:idx val="2"/>
              <c:layout>
                <c:manualLayout>
                  <c:x val="2.2536161082054602E-2"/>
                  <c:y val="4.07598992858705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1C-453F-AA92-014940538581}"/>
                </c:ext>
              </c:extLst>
            </c:dLbl>
            <c:dLbl>
              <c:idx val="4"/>
              <c:layout>
                <c:manualLayout>
                  <c:x val="-2.3792363545797598E-2"/>
                  <c:y val="-2.7234624179764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61C-453F-AA92-014940538581}"/>
                </c:ext>
              </c:extLst>
            </c:dLbl>
            <c:dLbl>
              <c:idx val="5"/>
              <c:layout>
                <c:manualLayout>
                  <c:x val="-1.9800371668869901E-2"/>
                  <c:y val="-0.1091254674937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61C-453F-AA92-014940538581}"/>
                </c:ext>
              </c:extLst>
            </c:dLbl>
            <c:numFmt formatCode="0%" sourceLinked="0"/>
            <c:spPr>
              <a:noFill/>
              <a:ln>
                <a:noFill/>
              </a:ln>
              <a:effectLst/>
            </c:spPr>
            <c:txPr>
              <a:bodyPr rot="0" vert="horz"/>
              <a:lstStyle/>
              <a:p>
                <a:pPr>
                  <a:defRPr/>
                </a:pPr>
                <a:endParaRPr lang="es-EC"/>
              </a:p>
            </c:txPr>
            <c:dLblPos val="bestFit"/>
            <c:showLegendKey val="0"/>
            <c:showVal val="0"/>
            <c:showCatName val="0"/>
            <c:showSerName val="0"/>
            <c:showPercent val="1"/>
            <c:showBubbleSize val="0"/>
            <c:showLeaderLines val="1"/>
            <c:leaderLines>
              <c:spPr>
                <a:ln w="9525" cap="flat" cmpd="sng" algn="ctr">
                  <a:solidFill>
                    <a:schemeClr val="dk1">
                      <a:lumMod val="35000"/>
                      <a:lumOff val="65000"/>
                    </a:schemeClr>
                  </a:solidFill>
                  <a:prstDash val="solid"/>
                  <a:round/>
                </a:ln>
                <a:effectLst/>
              </c:spPr>
            </c:leaderLines>
            <c:extLst>
              <c:ext xmlns:c15="http://schemas.microsoft.com/office/drawing/2012/chart" uri="{CE6537A1-D6FC-4f65-9D91-7224C49458BB}"/>
            </c:extLst>
          </c:dLbls>
          <c:cat>
            <c:strRef>
              <c:f>Hoja1!$C$41:$I$41</c:f>
              <c:strCache>
                <c:ptCount val="7"/>
                <c:pt idx="0">
                  <c:v>Propia y totalmente pagada </c:v>
                </c:pt>
                <c:pt idx="1">
                  <c:v>Propia y la está pagando</c:v>
                </c:pt>
                <c:pt idx="2">
                  <c:v>Propia (regalada, donada, heredad o por posesión)</c:v>
                </c:pt>
                <c:pt idx="3">
                  <c:v>Prestada o cedida (no pagada)</c:v>
                </c:pt>
                <c:pt idx="4">
                  <c:v>Por servicios</c:v>
                </c:pt>
                <c:pt idx="5">
                  <c:v>Arrendada</c:v>
                </c:pt>
                <c:pt idx="6">
                  <c:v>Anticresis</c:v>
                </c:pt>
              </c:strCache>
            </c:strRef>
          </c:cat>
          <c:val>
            <c:numRef>
              <c:f>Hoja1!$C$42:$I$42</c:f>
              <c:numCache>
                <c:formatCode>General</c:formatCode>
                <c:ptCount val="7"/>
                <c:pt idx="0">
                  <c:v>42</c:v>
                </c:pt>
                <c:pt idx="1">
                  <c:v>8</c:v>
                </c:pt>
                <c:pt idx="2">
                  <c:v>9</c:v>
                </c:pt>
                <c:pt idx="3">
                  <c:v>11</c:v>
                </c:pt>
                <c:pt idx="4">
                  <c:v>1</c:v>
                </c:pt>
                <c:pt idx="5">
                  <c:v>29</c:v>
                </c:pt>
                <c:pt idx="6">
                  <c:v>0</c:v>
                </c:pt>
              </c:numCache>
            </c:numRef>
          </c:val>
          <c:extLst>
            <c:ext xmlns:c16="http://schemas.microsoft.com/office/drawing/2014/chart" uri="{C3380CC4-5D6E-409C-BE32-E72D297353CC}">
              <c16:uniqueId val="{0000000E-361C-453F-AA92-01494053858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641225346218876"/>
          <c:y val="0.19481261194282046"/>
          <c:w val="0.35851131078924747"/>
          <c:h val="0.75200530191236825"/>
        </c:manualLayout>
      </c:layout>
      <c:overlay val="0"/>
      <c:spPr>
        <a:solidFill>
          <a:schemeClr val="lt1">
            <a:alpha val="50000"/>
          </a:schemeClr>
        </a:solidFill>
        <a:ln>
          <a:noFill/>
        </a:ln>
        <a:effectLst/>
      </c:spPr>
      <c:txPr>
        <a:bodyPr rot="0" vert="horz"/>
        <a:lstStyle/>
        <a:p>
          <a:pPr>
            <a:defRPr sz="1000"/>
          </a:pPr>
          <a:endParaRPr lang="es-EC"/>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prstDash val="solid"/>
      <a:round/>
    </a:ln>
    <a:effectLst/>
  </c:spPr>
  <c:txPr>
    <a:bodyPr/>
    <a:lstStyle/>
    <a:p>
      <a:pPr>
        <a:defRPr lang="es-MX">
          <a:solidFill>
            <a:schemeClr val="bg1">
              <a:lumMod val="50000"/>
            </a:schemeClr>
          </a:solidFill>
        </a:defRPr>
      </a:pPr>
      <a:endParaRPr lang="es-EC"/>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928092618955102"/>
          <c:y val="3.5830675880935602E-2"/>
        </c:manualLayout>
      </c:layout>
      <c:overlay val="0"/>
      <c:spPr>
        <a:noFill/>
        <a:ln>
          <a:noFill/>
        </a:ln>
        <a:effectLst/>
      </c:spPr>
      <c:txPr>
        <a:bodyPr rot="0" vert="horz"/>
        <a:lstStyle/>
        <a:p>
          <a:pPr>
            <a:defRPr/>
          </a:pPr>
          <a:endParaRPr lang="es-EC"/>
        </a:p>
      </c:txPr>
    </c:title>
    <c:autoTitleDeleted val="0"/>
    <c:plotArea>
      <c:layout>
        <c:manualLayout>
          <c:layoutTarget val="inner"/>
          <c:xMode val="edge"/>
          <c:yMode val="edge"/>
          <c:x val="6.1151132839840999E-2"/>
          <c:y val="0.36482142715134402"/>
          <c:w val="0.58093576197848895"/>
          <c:h val="0.41693877388725098"/>
        </c:manualLayout>
      </c:layout>
      <c:pieChart>
        <c:varyColors val="1"/>
        <c:ser>
          <c:idx val="0"/>
          <c:order val="0"/>
          <c:tx>
            <c:strRef>
              <c:f>Hoja1!$B$46</c:f>
              <c:strCache>
                <c:ptCount val="1"/>
                <c:pt idx="0">
                  <c:v>AREA RURAL</c:v>
                </c:pt>
              </c:strCache>
            </c:strRef>
          </c:tx>
          <c:explosion val="25"/>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EB16-4A9C-8C89-AC485AC3D7B3}"/>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EB16-4A9C-8C89-AC485AC3D7B3}"/>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EB16-4A9C-8C89-AC485AC3D7B3}"/>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EB16-4A9C-8C89-AC485AC3D7B3}"/>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EB16-4A9C-8C89-AC485AC3D7B3}"/>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EB16-4A9C-8C89-AC485AC3D7B3}"/>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EB16-4A9C-8C89-AC485AC3D7B3}"/>
              </c:ext>
            </c:extLst>
          </c:dPt>
          <c:dLbls>
            <c:dLbl>
              <c:idx val="0"/>
              <c:layout>
                <c:manualLayout>
                  <c:x val="-5.2920801571673601E-2"/>
                  <c:y val="-0.2608856629848270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B16-4A9C-8C89-AC485AC3D7B3}"/>
                </c:ext>
              </c:extLst>
            </c:dLbl>
            <c:dLbl>
              <c:idx val="1"/>
              <c:layout>
                <c:manualLayout>
                  <c:x val="3.01480239692444E-2"/>
                  <c:y val="5.689797494063419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B16-4A9C-8C89-AC485AC3D7B3}"/>
                </c:ext>
              </c:extLst>
            </c:dLbl>
            <c:dLbl>
              <c:idx val="2"/>
              <c:layout>
                <c:manualLayout>
                  <c:x val="4.4585764220134801E-4"/>
                  <c:y val="5.73790430400461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B16-4A9C-8C89-AC485AC3D7B3}"/>
                </c:ext>
              </c:extLst>
            </c:dLbl>
            <c:dLbl>
              <c:idx val="5"/>
              <c:layout>
                <c:manualLayout>
                  <c:x val="2.3573180944240499E-3"/>
                  <c:y val="-7.124154422845979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B16-4A9C-8C89-AC485AC3D7B3}"/>
                </c:ext>
              </c:extLst>
            </c:dLbl>
            <c:numFmt formatCode="0%" sourceLinked="0"/>
            <c:spPr>
              <a:noFill/>
              <a:ln>
                <a:noFill/>
              </a:ln>
              <a:effectLst/>
            </c:spPr>
            <c:txPr>
              <a:bodyPr rot="0" vert="horz"/>
              <a:lstStyle/>
              <a:p>
                <a:pPr>
                  <a:defRPr/>
                </a:pPr>
                <a:endParaRPr lang="es-EC"/>
              </a:p>
            </c:txPr>
            <c:dLblPos val="bestFit"/>
            <c:showLegendKey val="0"/>
            <c:showVal val="0"/>
            <c:showCatName val="0"/>
            <c:showSerName val="0"/>
            <c:showPercent val="1"/>
            <c:showBubbleSize val="0"/>
            <c:showLeaderLines val="1"/>
            <c:leaderLines>
              <c:spPr>
                <a:ln w="9525" cap="flat" cmpd="sng" algn="ctr">
                  <a:solidFill>
                    <a:schemeClr val="dk1">
                      <a:lumMod val="35000"/>
                      <a:lumOff val="65000"/>
                    </a:schemeClr>
                  </a:solidFill>
                  <a:prstDash val="solid"/>
                  <a:round/>
                </a:ln>
                <a:effectLst/>
              </c:spPr>
            </c:leaderLines>
            <c:extLst>
              <c:ext xmlns:c15="http://schemas.microsoft.com/office/drawing/2012/chart" uri="{CE6537A1-D6FC-4f65-9D91-7224C49458BB}"/>
            </c:extLst>
          </c:dLbls>
          <c:cat>
            <c:strRef>
              <c:f>Hoja1!$C$45:$I$45</c:f>
              <c:strCache>
                <c:ptCount val="7"/>
                <c:pt idx="0">
                  <c:v>Propia y totalmente pagada </c:v>
                </c:pt>
                <c:pt idx="1">
                  <c:v>Propia y la está pagando</c:v>
                </c:pt>
                <c:pt idx="2">
                  <c:v>Propia (regalada, donada, heredad o por posesión)</c:v>
                </c:pt>
                <c:pt idx="3">
                  <c:v>Prestada o cedida (no pagada)</c:v>
                </c:pt>
                <c:pt idx="4">
                  <c:v>Por servicios</c:v>
                </c:pt>
                <c:pt idx="5">
                  <c:v>Arrendada</c:v>
                </c:pt>
                <c:pt idx="6">
                  <c:v>Anticresis</c:v>
                </c:pt>
              </c:strCache>
            </c:strRef>
          </c:cat>
          <c:val>
            <c:numRef>
              <c:f>Hoja1!$C$46:$I$46</c:f>
              <c:numCache>
                <c:formatCode>General</c:formatCode>
                <c:ptCount val="7"/>
                <c:pt idx="0">
                  <c:v>56</c:v>
                </c:pt>
                <c:pt idx="1">
                  <c:v>4</c:v>
                </c:pt>
                <c:pt idx="2">
                  <c:v>13</c:v>
                </c:pt>
                <c:pt idx="3">
                  <c:v>16</c:v>
                </c:pt>
                <c:pt idx="4">
                  <c:v>3</c:v>
                </c:pt>
                <c:pt idx="5">
                  <c:v>8</c:v>
                </c:pt>
                <c:pt idx="6">
                  <c:v>0</c:v>
                </c:pt>
              </c:numCache>
            </c:numRef>
          </c:val>
          <c:extLst>
            <c:ext xmlns:c16="http://schemas.microsoft.com/office/drawing/2014/chart" uri="{C3380CC4-5D6E-409C-BE32-E72D297353CC}">
              <c16:uniqueId val="{0000000E-EB16-4A9C-8C89-AC485AC3D7B3}"/>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621199365954645"/>
          <c:y val="0.20813321311877028"/>
          <c:w val="0.33648881810672926"/>
          <c:h val="0.75200530191236825"/>
        </c:manualLayout>
      </c:layout>
      <c:overlay val="0"/>
      <c:spPr>
        <a:solidFill>
          <a:schemeClr val="lt1">
            <a:alpha val="50000"/>
          </a:schemeClr>
        </a:solidFill>
        <a:ln>
          <a:noFill/>
        </a:ln>
        <a:effectLst/>
      </c:spPr>
      <c:txPr>
        <a:bodyPr rot="0" vert="horz"/>
        <a:lstStyle/>
        <a:p>
          <a:pPr>
            <a:defRPr sz="1050"/>
          </a:pPr>
          <a:endParaRPr lang="es-EC"/>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prstDash val="solid"/>
      <a:round/>
    </a:ln>
    <a:effectLst/>
  </c:spPr>
  <c:txPr>
    <a:bodyPr/>
    <a:lstStyle/>
    <a:p>
      <a:pPr>
        <a:defRPr lang="es-MX">
          <a:solidFill>
            <a:schemeClr val="bg1">
              <a:lumMod val="50000"/>
            </a:schemeClr>
          </a:solidFill>
        </a:defRPr>
      </a:pPr>
      <a:endParaRPr lang="es-EC"/>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Montos de crédito de vivienda BIESS vs SFP</a:t>
            </a:r>
          </a:p>
        </c:rich>
      </c:tx>
      <c:overlay val="0"/>
      <c:spPr>
        <a:noFill/>
        <a:ln>
          <a:noFill/>
        </a:ln>
        <a:effectLst/>
      </c:spPr>
    </c:title>
    <c:autoTitleDeleted val="0"/>
    <c:plotArea>
      <c:layout/>
      <c:scatterChart>
        <c:scatterStyle val="smoothMarker"/>
        <c:varyColors val="0"/>
        <c:ser>
          <c:idx val="1"/>
          <c:order val="0"/>
          <c:tx>
            <c:strRef>
              <c:f>Hoja1!$A$13</c:f>
              <c:strCache>
                <c:ptCount val="1"/>
                <c:pt idx="0">
                  <c:v>SFP</c:v>
                </c:pt>
              </c:strCache>
            </c:strRef>
          </c:tx>
          <c:spPr>
            <a:ln w="25400" cap="flat" cmpd="dbl" algn="ctr">
              <a:solidFill>
                <a:schemeClr val="accent2">
                  <a:alpha val="50000"/>
                </a:schemeClr>
              </a:solidFill>
              <a:prstDash val="solid"/>
              <a:round/>
            </a:ln>
            <a:effectLst/>
          </c:spPr>
          <c:marker>
            <c:symbol val="circle"/>
            <c:size val="6"/>
            <c:spPr>
              <a:noFill/>
              <a:ln w="34925" cap="flat" cmpd="dbl" algn="ctr">
                <a:solidFill>
                  <a:schemeClr val="accent2">
                    <a:lumMod val="75000"/>
                    <a:alpha val="70000"/>
                  </a:schemeClr>
                </a:solidFill>
                <a:prstDash val="solid"/>
                <a:round/>
              </a:ln>
              <a:effectLst/>
            </c:spPr>
          </c:marker>
          <c:xVal>
            <c:numRef>
              <c:f>Hoja1!$B$12:$L$12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xVal>
          <c:yVal>
            <c:numRef>
              <c:f>Hoja1!$B$13:$L$13</c:f>
              <c:numCache>
                <c:formatCode>General</c:formatCode>
                <c:ptCount val="11"/>
                <c:pt idx="0">
                  <c:v>780000</c:v>
                </c:pt>
                <c:pt idx="1">
                  <c:v>580000</c:v>
                </c:pt>
                <c:pt idx="2">
                  <c:v>680000</c:v>
                </c:pt>
                <c:pt idx="3">
                  <c:v>670000</c:v>
                </c:pt>
                <c:pt idx="4">
                  <c:v>580000</c:v>
                </c:pt>
                <c:pt idx="5">
                  <c:v>580000</c:v>
                </c:pt>
                <c:pt idx="6">
                  <c:v>620000</c:v>
                </c:pt>
                <c:pt idx="7">
                  <c:v>600000</c:v>
                </c:pt>
                <c:pt idx="8">
                  <c:v>610000</c:v>
                </c:pt>
                <c:pt idx="9">
                  <c:v>980000</c:v>
                </c:pt>
                <c:pt idx="10">
                  <c:v>1000000</c:v>
                </c:pt>
              </c:numCache>
            </c:numRef>
          </c:yVal>
          <c:smooth val="1"/>
          <c:extLst>
            <c:ext xmlns:c16="http://schemas.microsoft.com/office/drawing/2014/chart" uri="{C3380CC4-5D6E-409C-BE32-E72D297353CC}">
              <c16:uniqueId val="{00000000-E00E-4D13-953B-90562F757630}"/>
            </c:ext>
          </c:extLst>
        </c:ser>
        <c:ser>
          <c:idx val="0"/>
          <c:order val="1"/>
          <c:tx>
            <c:strRef>
              <c:f>Hoja1!$A$14</c:f>
              <c:strCache>
                <c:ptCount val="1"/>
                <c:pt idx="0">
                  <c:v>BIESS</c:v>
                </c:pt>
              </c:strCache>
            </c:strRef>
          </c:tx>
          <c:spPr>
            <a:ln w="25400" cap="flat" cmpd="dbl" algn="ctr">
              <a:solidFill>
                <a:schemeClr val="accent1">
                  <a:alpha val="50000"/>
                </a:schemeClr>
              </a:solidFill>
              <a:prstDash val="solid"/>
              <a:round/>
            </a:ln>
            <a:effectLst/>
          </c:spPr>
          <c:marker>
            <c:symbol val="circle"/>
            <c:size val="6"/>
            <c:spPr>
              <a:noFill/>
              <a:ln w="34925" cap="flat" cmpd="dbl" algn="ctr">
                <a:solidFill>
                  <a:schemeClr val="accent1">
                    <a:lumMod val="75000"/>
                    <a:alpha val="70000"/>
                  </a:schemeClr>
                </a:solidFill>
                <a:prstDash val="solid"/>
                <a:round/>
              </a:ln>
              <a:effectLst/>
            </c:spPr>
          </c:marker>
          <c:xVal>
            <c:numRef>
              <c:f>Hoja1!$B$12:$L$12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xVal>
          <c:yVal>
            <c:numRef>
              <c:f>Hoja1!$B$14:$L$14</c:f>
              <c:numCache>
                <c:formatCode>General</c:formatCode>
                <c:ptCount val="11"/>
                <c:pt idx="0">
                  <c:v>0</c:v>
                </c:pt>
                <c:pt idx="1">
                  <c:v>220000</c:v>
                </c:pt>
                <c:pt idx="2">
                  <c:v>410000</c:v>
                </c:pt>
                <c:pt idx="3">
                  <c:v>790000</c:v>
                </c:pt>
                <c:pt idx="4">
                  <c:v>970000</c:v>
                </c:pt>
                <c:pt idx="5">
                  <c:v>1150000</c:v>
                </c:pt>
                <c:pt idx="6">
                  <c:v>1200000</c:v>
                </c:pt>
                <c:pt idx="7">
                  <c:v>1190000</c:v>
                </c:pt>
                <c:pt idx="8">
                  <c:v>1100000</c:v>
                </c:pt>
                <c:pt idx="9">
                  <c:v>900000</c:v>
                </c:pt>
                <c:pt idx="10">
                  <c:v>800000</c:v>
                </c:pt>
              </c:numCache>
            </c:numRef>
          </c:yVal>
          <c:smooth val="1"/>
          <c:extLst>
            <c:ext xmlns:c16="http://schemas.microsoft.com/office/drawing/2014/chart" uri="{C3380CC4-5D6E-409C-BE32-E72D297353CC}">
              <c16:uniqueId val="{00000001-E00E-4D13-953B-90562F757630}"/>
            </c:ext>
          </c:extLst>
        </c:ser>
        <c:dLbls>
          <c:showLegendKey val="0"/>
          <c:showVal val="0"/>
          <c:showCatName val="0"/>
          <c:showSerName val="0"/>
          <c:showPercent val="0"/>
          <c:showBubbleSize val="0"/>
        </c:dLbls>
        <c:axId val="327446592"/>
        <c:axId val="327447712"/>
      </c:scatterChart>
      <c:valAx>
        <c:axId val="327446592"/>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es-EC"/>
          </a:p>
        </c:txPr>
        <c:crossAx val="327447712"/>
        <c:crosses val="autoZero"/>
        <c:crossBetween val="midCat"/>
      </c:valAx>
      <c:valAx>
        <c:axId val="32744771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es-EC"/>
          </a:p>
        </c:txPr>
        <c:crossAx val="327446592"/>
        <c:crosses val="autoZero"/>
        <c:crossBetween val="midCat"/>
      </c:val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1">
              <a:lumMod val="50000"/>
            </a:schemeClr>
          </a:solidFill>
        </a:defRPr>
      </a:pPr>
      <a:endParaRPr lang="es-EC"/>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Composición de la cartera de crédito hipotecario</a:t>
            </a:r>
          </a:p>
        </c:rich>
      </c:tx>
      <c:overlay val="0"/>
      <c:spPr>
        <a:noFill/>
        <a:ln>
          <a:noFill/>
        </a:ln>
        <a:effectLst/>
      </c:spPr>
    </c:title>
    <c:autoTitleDeleted val="0"/>
    <c:plotArea>
      <c:layout/>
      <c:barChart>
        <c:barDir val="col"/>
        <c:grouping val="stacked"/>
        <c:varyColors val="0"/>
        <c:ser>
          <c:idx val="1"/>
          <c:order val="0"/>
          <c:tx>
            <c:strRef>
              <c:f>Hoja1!$A$15</c:f>
              <c:strCache>
                <c:ptCount val="1"/>
                <c:pt idx="0">
                  <c:v>SPF</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50000"/>
                          <a:lumOff val="50000"/>
                        </a:schemeClr>
                      </a:solidFill>
                      <a:prstDash val="solid"/>
                      <a:round/>
                    </a:ln>
                    <a:effectLst/>
                  </c:spPr>
                </c15:leaderLines>
              </c:ext>
            </c:extLst>
          </c:dLbls>
          <c:cat>
            <c:numRef>
              <c:f>Hoja1!$B$12:$L$12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Hoja1!$B$15:$L$15</c:f>
              <c:numCache>
                <c:formatCode>0%</c:formatCode>
                <c:ptCount val="11"/>
                <c:pt idx="0">
                  <c:v>1</c:v>
                </c:pt>
                <c:pt idx="1">
                  <c:v>0.72499999999999998</c:v>
                </c:pt>
                <c:pt idx="2">
                  <c:v>0.62385321100917401</c:v>
                </c:pt>
                <c:pt idx="3">
                  <c:v>0.45890410958904099</c:v>
                </c:pt>
                <c:pt idx="4">
                  <c:v>0.37419354838709701</c:v>
                </c:pt>
                <c:pt idx="5">
                  <c:v>0.33526011560693603</c:v>
                </c:pt>
                <c:pt idx="6">
                  <c:v>0.340659340659341</c:v>
                </c:pt>
                <c:pt idx="7">
                  <c:v>0.33519553072625702</c:v>
                </c:pt>
                <c:pt idx="8">
                  <c:v>0.35672514619883</c:v>
                </c:pt>
                <c:pt idx="9">
                  <c:v>0.52127659574468099</c:v>
                </c:pt>
                <c:pt idx="10">
                  <c:v>0.55555555555555602</c:v>
                </c:pt>
              </c:numCache>
            </c:numRef>
          </c:val>
          <c:extLst>
            <c:ext xmlns:c16="http://schemas.microsoft.com/office/drawing/2014/chart" uri="{C3380CC4-5D6E-409C-BE32-E72D297353CC}">
              <c16:uniqueId val="{00000000-2674-41C2-A384-F3E46F89EB7C}"/>
            </c:ext>
          </c:extLst>
        </c:ser>
        <c:ser>
          <c:idx val="0"/>
          <c:order val="1"/>
          <c:tx>
            <c:strRef>
              <c:f>Hoja1!$A$16</c:f>
              <c:strCache>
                <c:ptCount val="1"/>
                <c:pt idx="0">
                  <c:v>BIESS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50000"/>
                          <a:lumOff val="50000"/>
                        </a:schemeClr>
                      </a:solidFill>
                      <a:prstDash val="solid"/>
                      <a:round/>
                    </a:ln>
                    <a:effectLst/>
                  </c:spPr>
                </c15:leaderLines>
              </c:ext>
            </c:extLst>
          </c:dLbls>
          <c:cat>
            <c:numRef>
              <c:f>Hoja1!$B$12:$L$12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Hoja1!$B$16:$L$16</c:f>
              <c:numCache>
                <c:formatCode>0%</c:formatCode>
                <c:ptCount val="11"/>
                <c:pt idx="0">
                  <c:v>0</c:v>
                </c:pt>
                <c:pt idx="1">
                  <c:v>0.27500000000000002</c:v>
                </c:pt>
                <c:pt idx="2">
                  <c:v>0.37614678899082599</c:v>
                </c:pt>
                <c:pt idx="3">
                  <c:v>0.54109589041095896</c:v>
                </c:pt>
                <c:pt idx="4">
                  <c:v>0.62580645161290305</c:v>
                </c:pt>
                <c:pt idx="5">
                  <c:v>0.66473988439306397</c:v>
                </c:pt>
                <c:pt idx="6">
                  <c:v>0.659340659340659</c:v>
                </c:pt>
                <c:pt idx="7">
                  <c:v>0.66480446927374304</c:v>
                </c:pt>
                <c:pt idx="8">
                  <c:v>0.64327485380117</c:v>
                </c:pt>
                <c:pt idx="9">
                  <c:v>0.47872340425531901</c:v>
                </c:pt>
                <c:pt idx="10">
                  <c:v>0.44444444444444398</c:v>
                </c:pt>
              </c:numCache>
            </c:numRef>
          </c:val>
          <c:extLst>
            <c:ext xmlns:c16="http://schemas.microsoft.com/office/drawing/2014/chart" uri="{C3380CC4-5D6E-409C-BE32-E72D297353CC}">
              <c16:uniqueId val="{00000001-2674-41C2-A384-F3E46F89EB7C}"/>
            </c:ext>
          </c:extLst>
        </c:ser>
        <c:dLbls>
          <c:showLegendKey val="0"/>
          <c:showVal val="0"/>
          <c:showCatName val="0"/>
          <c:showSerName val="0"/>
          <c:showPercent val="0"/>
          <c:showBubbleSize val="0"/>
        </c:dLbls>
        <c:gapWidth val="300"/>
        <c:overlap val="100"/>
        <c:serLines>
          <c:spPr>
            <a:ln w="9525" cap="flat" cmpd="sng" algn="ctr">
              <a:solidFill>
                <a:schemeClr val="dk1">
                  <a:lumMod val="50000"/>
                  <a:lumOff val="50000"/>
                </a:schemeClr>
              </a:solidFill>
              <a:prstDash val="solid"/>
              <a:round/>
            </a:ln>
            <a:effectLst/>
          </c:spPr>
        </c:serLines>
        <c:axId val="327443792"/>
        <c:axId val="327448832"/>
      </c:barChart>
      <c:catAx>
        <c:axId val="327443792"/>
        <c:scaling>
          <c:orientation val="minMax"/>
        </c:scaling>
        <c:delete val="0"/>
        <c:axPos val="b"/>
        <c:numFmt formatCode="General" sourceLinked="1"/>
        <c:majorTickMark val="none"/>
        <c:minorTickMark val="none"/>
        <c:tickLblPos val="nextTo"/>
        <c:spPr>
          <a:noFill/>
          <a:ln w="19050" cap="flat" cmpd="sng" algn="ctr">
            <a:noFill/>
            <a:prstDash val="solid"/>
            <a:round/>
          </a:ln>
          <a:effectLst/>
        </c:spPr>
        <c:txPr>
          <a:bodyPr rot="-60000000" vert="horz"/>
          <a:lstStyle/>
          <a:p>
            <a:pPr>
              <a:defRPr/>
            </a:pPr>
            <a:endParaRPr lang="es-EC"/>
          </a:p>
        </c:txPr>
        <c:crossAx val="327448832"/>
        <c:crosses val="autoZero"/>
        <c:auto val="1"/>
        <c:lblAlgn val="ctr"/>
        <c:lblOffset val="100"/>
        <c:noMultiLvlLbl val="0"/>
      </c:catAx>
      <c:valAx>
        <c:axId val="32744883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0%" sourceLinked="1"/>
        <c:majorTickMark val="out"/>
        <c:minorTickMark val="none"/>
        <c:tickLblPos val="nextTo"/>
        <c:spPr>
          <a:noFill/>
          <a:ln w="6350" cap="flat" cmpd="sng" algn="ctr">
            <a:noFill/>
            <a:prstDash val="solid"/>
            <a:round/>
          </a:ln>
          <a:effectLst/>
        </c:spPr>
        <c:txPr>
          <a:bodyPr rot="-60000000" vert="horz"/>
          <a:lstStyle/>
          <a:p>
            <a:pPr>
              <a:defRPr/>
            </a:pPr>
            <a:endParaRPr lang="es-EC"/>
          </a:p>
        </c:txPr>
        <c:crossAx val="32744379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lang="es-MX">
          <a:solidFill>
            <a:schemeClr val="bg1">
              <a:lumMod val="50000"/>
            </a:schemeClr>
          </a:solidFill>
        </a:defRPr>
      </a:pPr>
      <a:endParaRPr lang="es-EC"/>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Evolución de los créditos hipotecarios por número de operaciones</a:t>
            </a:r>
          </a:p>
        </c:rich>
      </c:tx>
      <c:overlay val="0"/>
      <c:spPr>
        <a:noFill/>
        <a:ln>
          <a:noFill/>
        </a:ln>
        <a:effectLst/>
      </c:spPr>
    </c:title>
    <c:autoTitleDeleted val="0"/>
    <c:plotArea>
      <c:layout/>
      <c:barChart>
        <c:barDir val="col"/>
        <c:grouping val="clustered"/>
        <c:varyColors val="0"/>
        <c:ser>
          <c:idx val="1"/>
          <c:order val="0"/>
          <c:tx>
            <c:strRef>
              <c:f>Hoja1!$B$4</c:f>
              <c:strCache>
                <c:ptCount val="1"/>
                <c:pt idx="0">
                  <c:v>Vivienda terminada</c:v>
                </c:pt>
              </c:strCache>
            </c:strRef>
          </c:tx>
          <c:spPr>
            <a:solidFill>
              <a:schemeClr val="accent2"/>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Hoja1!$C$3:$F$3</c:f>
              <c:numCache>
                <c:formatCode>General</c:formatCode>
                <c:ptCount val="4"/>
                <c:pt idx="0">
                  <c:v>2015</c:v>
                </c:pt>
                <c:pt idx="1">
                  <c:v>2016</c:v>
                </c:pt>
                <c:pt idx="2">
                  <c:v>2017</c:v>
                </c:pt>
                <c:pt idx="3">
                  <c:v>2018</c:v>
                </c:pt>
              </c:numCache>
            </c:numRef>
          </c:cat>
          <c:val>
            <c:numRef>
              <c:f>Hoja1!$C$4:$F$4</c:f>
              <c:numCache>
                <c:formatCode>General</c:formatCode>
                <c:ptCount val="4"/>
                <c:pt idx="0">
                  <c:v>17481</c:v>
                </c:pt>
                <c:pt idx="1">
                  <c:v>14184</c:v>
                </c:pt>
                <c:pt idx="2">
                  <c:v>12083</c:v>
                </c:pt>
                <c:pt idx="3">
                  <c:v>10386</c:v>
                </c:pt>
              </c:numCache>
            </c:numRef>
          </c:val>
          <c:extLst>
            <c:ext xmlns:c16="http://schemas.microsoft.com/office/drawing/2014/chart" uri="{C3380CC4-5D6E-409C-BE32-E72D297353CC}">
              <c16:uniqueId val="{00000000-9308-41B9-8A24-A81C92FAB9DB}"/>
            </c:ext>
          </c:extLst>
        </c:ser>
        <c:ser>
          <c:idx val="2"/>
          <c:order val="1"/>
          <c:tx>
            <c:strRef>
              <c:f>Hoja1!$B$5</c:f>
              <c:strCache>
                <c:ptCount val="1"/>
                <c:pt idx="0">
                  <c:v>Construcción de vivienda</c:v>
                </c:pt>
              </c:strCache>
            </c:strRef>
          </c:tx>
          <c:spPr>
            <a:solidFill>
              <a:schemeClr val="accent3"/>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Hoja1!$C$3:$F$3</c:f>
              <c:numCache>
                <c:formatCode>General</c:formatCode>
                <c:ptCount val="4"/>
                <c:pt idx="0">
                  <c:v>2015</c:v>
                </c:pt>
                <c:pt idx="1">
                  <c:v>2016</c:v>
                </c:pt>
                <c:pt idx="2">
                  <c:v>2017</c:v>
                </c:pt>
                <c:pt idx="3">
                  <c:v>2018</c:v>
                </c:pt>
              </c:numCache>
            </c:numRef>
          </c:cat>
          <c:val>
            <c:numRef>
              <c:f>Hoja1!$C$5:$F$5</c:f>
              <c:numCache>
                <c:formatCode>General</c:formatCode>
                <c:ptCount val="4"/>
                <c:pt idx="0">
                  <c:v>3922</c:v>
                </c:pt>
                <c:pt idx="1">
                  <c:v>3180</c:v>
                </c:pt>
                <c:pt idx="2">
                  <c:v>2623</c:v>
                </c:pt>
                <c:pt idx="3">
                  <c:v>2820</c:v>
                </c:pt>
              </c:numCache>
            </c:numRef>
          </c:val>
          <c:extLst>
            <c:ext xmlns:c16="http://schemas.microsoft.com/office/drawing/2014/chart" uri="{C3380CC4-5D6E-409C-BE32-E72D297353CC}">
              <c16:uniqueId val="{00000001-9308-41B9-8A24-A81C92FAB9DB}"/>
            </c:ext>
          </c:extLst>
        </c:ser>
        <c:ser>
          <c:idx val="3"/>
          <c:order val="2"/>
          <c:tx>
            <c:strRef>
              <c:f>Hoja1!$B$6</c:f>
              <c:strCache>
                <c:ptCount val="1"/>
                <c:pt idx="0">
                  <c:v>Remodelación y ampliación</c:v>
                </c:pt>
              </c:strCache>
            </c:strRef>
          </c:tx>
          <c:spPr>
            <a:solidFill>
              <a:schemeClr val="accent4"/>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Hoja1!$C$3:$F$3</c:f>
              <c:numCache>
                <c:formatCode>General</c:formatCode>
                <c:ptCount val="4"/>
                <c:pt idx="0">
                  <c:v>2015</c:v>
                </c:pt>
                <c:pt idx="1">
                  <c:v>2016</c:v>
                </c:pt>
                <c:pt idx="2">
                  <c:v>2017</c:v>
                </c:pt>
                <c:pt idx="3">
                  <c:v>2018</c:v>
                </c:pt>
              </c:numCache>
            </c:numRef>
          </c:cat>
          <c:val>
            <c:numRef>
              <c:f>Hoja1!$C$6:$F$6</c:f>
              <c:numCache>
                <c:formatCode>General</c:formatCode>
                <c:ptCount val="4"/>
                <c:pt idx="0">
                  <c:v>75</c:v>
                </c:pt>
                <c:pt idx="1">
                  <c:v>51</c:v>
                </c:pt>
                <c:pt idx="2">
                  <c:v>73</c:v>
                </c:pt>
                <c:pt idx="3">
                  <c:v>38</c:v>
                </c:pt>
              </c:numCache>
            </c:numRef>
          </c:val>
          <c:extLst>
            <c:ext xmlns:c16="http://schemas.microsoft.com/office/drawing/2014/chart" uri="{C3380CC4-5D6E-409C-BE32-E72D297353CC}">
              <c16:uniqueId val="{00000002-9308-41B9-8A24-A81C92FAB9DB}"/>
            </c:ext>
          </c:extLst>
        </c:ser>
        <c:ser>
          <c:idx val="4"/>
          <c:order val="3"/>
          <c:tx>
            <c:strRef>
              <c:f>Hoja1!$B$7</c:f>
              <c:strCache>
                <c:ptCount val="1"/>
                <c:pt idx="0">
                  <c:v>Sustitución cartera</c:v>
                </c:pt>
              </c:strCache>
            </c:strRef>
          </c:tx>
          <c:spPr>
            <a:solidFill>
              <a:schemeClr val="accent5"/>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Hoja1!$C$3:$F$3</c:f>
              <c:numCache>
                <c:formatCode>General</c:formatCode>
                <c:ptCount val="4"/>
                <c:pt idx="0">
                  <c:v>2015</c:v>
                </c:pt>
                <c:pt idx="1">
                  <c:v>2016</c:v>
                </c:pt>
                <c:pt idx="2">
                  <c:v>2017</c:v>
                </c:pt>
                <c:pt idx="3">
                  <c:v>2018</c:v>
                </c:pt>
              </c:numCache>
            </c:numRef>
          </c:cat>
          <c:val>
            <c:numRef>
              <c:f>Hoja1!$C$7:$F$7</c:f>
              <c:numCache>
                <c:formatCode>General</c:formatCode>
                <c:ptCount val="4"/>
                <c:pt idx="0">
                  <c:v>262</c:v>
                </c:pt>
                <c:pt idx="1">
                  <c:v>156</c:v>
                </c:pt>
                <c:pt idx="2">
                  <c:v>111</c:v>
                </c:pt>
                <c:pt idx="3">
                  <c:v>66</c:v>
                </c:pt>
              </c:numCache>
            </c:numRef>
          </c:val>
          <c:extLst>
            <c:ext xmlns:c16="http://schemas.microsoft.com/office/drawing/2014/chart" uri="{C3380CC4-5D6E-409C-BE32-E72D297353CC}">
              <c16:uniqueId val="{00000003-9308-41B9-8A24-A81C92FAB9DB}"/>
            </c:ext>
          </c:extLst>
        </c:ser>
        <c:ser>
          <c:idx val="5"/>
          <c:order val="4"/>
          <c:tx>
            <c:strRef>
              <c:f>Hoja1!$B$8</c:f>
              <c:strCache>
                <c:ptCount val="1"/>
                <c:pt idx="0">
                  <c:v>Terrenos</c:v>
                </c:pt>
              </c:strCache>
            </c:strRef>
          </c:tx>
          <c:spPr>
            <a:solidFill>
              <a:schemeClr val="accent6"/>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Hoja1!$C$3:$F$3</c:f>
              <c:numCache>
                <c:formatCode>General</c:formatCode>
                <c:ptCount val="4"/>
                <c:pt idx="0">
                  <c:v>2015</c:v>
                </c:pt>
                <c:pt idx="1">
                  <c:v>2016</c:v>
                </c:pt>
                <c:pt idx="2">
                  <c:v>2017</c:v>
                </c:pt>
                <c:pt idx="3">
                  <c:v>2018</c:v>
                </c:pt>
              </c:numCache>
            </c:numRef>
          </c:cat>
          <c:val>
            <c:numRef>
              <c:f>Hoja1!$C$8:$F$8</c:f>
              <c:numCache>
                <c:formatCode>General</c:formatCode>
                <c:ptCount val="4"/>
                <c:pt idx="0">
                  <c:v>3760</c:v>
                </c:pt>
                <c:pt idx="1">
                  <c:v>3513</c:v>
                </c:pt>
                <c:pt idx="2">
                  <c:v>3768</c:v>
                </c:pt>
                <c:pt idx="3">
                  <c:v>3735</c:v>
                </c:pt>
              </c:numCache>
            </c:numRef>
          </c:val>
          <c:extLst>
            <c:ext xmlns:c16="http://schemas.microsoft.com/office/drawing/2014/chart" uri="{C3380CC4-5D6E-409C-BE32-E72D297353CC}">
              <c16:uniqueId val="{00000004-9308-41B9-8A24-A81C92FAB9DB}"/>
            </c:ext>
          </c:extLst>
        </c:ser>
        <c:ser>
          <c:idx val="6"/>
          <c:order val="5"/>
          <c:tx>
            <c:strRef>
              <c:f>Hoja1!$B$9</c:f>
              <c:strCache>
                <c:ptCount val="1"/>
                <c:pt idx="0">
                  <c:v>Otros</c:v>
                </c:pt>
              </c:strCache>
            </c:strRef>
          </c:tx>
          <c:spPr>
            <a:solidFill>
              <a:schemeClr val="accent1">
                <a:lumMod val="60000"/>
              </a:schemeClr>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Hoja1!$C$3:$F$3</c:f>
              <c:numCache>
                <c:formatCode>General</c:formatCode>
                <c:ptCount val="4"/>
                <c:pt idx="0">
                  <c:v>2015</c:v>
                </c:pt>
                <c:pt idx="1">
                  <c:v>2016</c:v>
                </c:pt>
                <c:pt idx="2">
                  <c:v>2017</c:v>
                </c:pt>
                <c:pt idx="3">
                  <c:v>2018</c:v>
                </c:pt>
              </c:numCache>
            </c:numRef>
          </c:cat>
          <c:val>
            <c:numRef>
              <c:f>Hoja1!$C$9:$F$9</c:f>
              <c:numCache>
                <c:formatCode>General</c:formatCode>
                <c:ptCount val="4"/>
                <c:pt idx="0">
                  <c:v>149</c:v>
                </c:pt>
                <c:pt idx="1">
                  <c:v>150</c:v>
                </c:pt>
                <c:pt idx="2">
                  <c:v>136</c:v>
                </c:pt>
                <c:pt idx="3">
                  <c:v>104</c:v>
                </c:pt>
              </c:numCache>
            </c:numRef>
          </c:val>
          <c:extLst>
            <c:ext xmlns:c16="http://schemas.microsoft.com/office/drawing/2014/chart" uri="{C3380CC4-5D6E-409C-BE32-E72D297353CC}">
              <c16:uniqueId val="{00000005-9308-41B9-8A24-A81C92FAB9DB}"/>
            </c:ext>
          </c:extLst>
        </c:ser>
        <c:ser>
          <c:idx val="7"/>
          <c:order val="6"/>
          <c:tx>
            <c:strRef>
              <c:f>Hoja1!$B$10</c:f>
              <c:strCache>
                <c:ptCount val="1"/>
                <c:pt idx="0">
                  <c:v>Vivienda hipotecada</c:v>
                </c:pt>
              </c:strCache>
            </c:strRef>
          </c:tx>
          <c:spPr>
            <a:solidFill>
              <a:schemeClr val="accent2">
                <a:lumMod val="60000"/>
              </a:schemeClr>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Hoja1!$C$3:$F$3</c:f>
              <c:numCache>
                <c:formatCode>General</c:formatCode>
                <c:ptCount val="4"/>
                <c:pt idx="0">
                  <c:v>2015</c:v>
                </c:pt>
                <c:pt idx="1">
                  <c:v>2016</c:v>
                </c:pt>
                <c:pt idx="2">
                  <c:v>2017</c:v>
                </c:pt>
                <c:pt idx="3">
                  <c:v>2018</c:v>
                </c:pt>
              </c:numCache>
            </c:numRef>
          </c:cat>
          <c:val>
            <c:numRef>
              <c:f>Hoja1!$C$10:$F$10</c:f>
              <c:numCache>
                <c:formatCode>General</c:formatCode>
                <c:ptCount val="4"/>
                <c:pt idx="0">
                  <c:v>876</c:v>
                </c:pt>
                <c:pt idx="1">
                  <c:v>906</c:v>
                </c:pt>
                <c:pt idx="2">
                  <c:v>880</c:v>
                </c:pt>
                <c:pt idx="3">
                  <c:v>806</c:v>
                </c:pt>
              </c:numCache>
            </c:numRef>
          </c:val>
          <c:extLst>
            <c:ext xmlns:c16="http://schemas.microsoft.com/office/drawing/2014/chart" uri="{C3380CC4-5D6E-409C-BE32-E72D297353CC}">
              <c16:uniqueId val="{00000006-9308-41B9-8A24-A81C92FAB9DB}"/>
            </c:ext>
          </c:extLst>
        </c:ser>
        <c:ser>
          <c:idx val="0"/>
          <c:order val="7"/>
          <c:tx>
            <c:strRef>
              <c:f>Hoja1!$B$11</c:f>
              <c:strCache>
                <c:ptCount val="1"/>
                <c:pt idx="0">
                  <c:v>Total</c:v>
                </c:pt>
              </c:strCache>
            </c:strRef>
          </c:tx>
          <c:spPr>
            <a:solidFill>
              <a:schemeClr val="accent1"/>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Hoja1!$C$3:$F$3</c:f>
              <c:numCache>
                <c:formatCode>General</c:formatCode>
                <c:ptCount val="4"/>
                <c:pt idx="0">
                  <c:v>2015</c:v>
                </c:pt>
                <c:pt idx="1">
                  <c:v>2016</c:v>
                </c:pt>
                <c:pt idx="2">
                  <c:v>2017</c:v>
                </c:pt>
                <c:pt idx="3">
                  <c:v>2018</c:v>
                </c:pt>
              </c:numCache>
            </c:numRef>
          </c:cat>
          <c:val>
            <c:numRef>
              <c:f>Hoja1!$C$11:$F$11</c:f>
              <c:numCache>
                <c:formatCode>General</c:formatCode>
                <c:ptCount val="4"/>
                <c:pt idx="0">
                  <c:v>26525</c:v>
                </c:pt>
                <c:pt idx="1">
                  <c:v>22140</c:v>
                </c:pt>
                <c:pt idx="2">
                  <c:v>19674</c:v>
                </c:pt>
                <c:pt idx="3">
                  <c:v>17955</c:v>
                </c:pt>
              </c:numCache>
            </c:numRef>
          </c:val>
          <c:extLst>
            <c:ext xmlns:c16="http://schemas.microsoft.com/office/drawing/2014/chart" uri="{C3380CC4-5D6E-409C-BE32-E72D297353CC}">
              <c16:uniqueId val="{00000007-9308-41B9-8A24-A81C92FAB9DB}"/>
            </c:ext>
          </c:extLst>
        </c:ser>
        <c:dLbls>
          <c:showLegendKey val="0"/>
          <c:showVal val="1"/>
          <c:showCatName val="0"/>
          <c:showSerName val="0"/>
          <c:showPercent val="0"/>
          <c:showBubbleSize val="0"/>
        </c:dLbls>
        <c:gapWidth val="444"/>
        <c:overlap val="-90"/>
        <c:axId val="327447152"/>
        <c:axId val="328696384"/>
      </c:barChart>
      <c:catAx>
        <c:axId val="327447152"/>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s-EC"/>
          </a:p>
        </c:txPr>
        <c:crossAx val="328696384"/>
        <c:crosses val="autoZero"/>
        <c:auto val="1"/>
        <c:lblAlgn val="ctr"/>
        <c:lblOffset val="100"/>
        <c:noMultiLvlLbl val="0"/>
      </c:catAx>
      <c:valAx>
        <c:axId val="328696384"/>
        <c:scaling>
          <c:orientation val="minMax"/>
        </c:scaling>
        <c:delete val="1"/>
        <c:axPos val="l"/>
        <c:numFmt formatCode="General" sourceLinked="1"/>
        <c:majorTickMark val="none"/>
        <c:minorTickMark val="none"/>
        <c:tickLblPos val="nextTo"/>
        <c:crossAx val="327447152"/>
        <c:crosses val="autoZero"/>
        <c:crossBetween val="between"/>
      </c:valAx>
      <c:spPr>
        <a:noFill/>
        <a:ln>
          <a:noFill/>
        </a:ln>
        <a:effectLst/>
      </c:spPr>
    </c:plotArea>
    <c:legend>
      <c:legendPos val="t"/>
      <c:overlay val="0"/>
      <c:spPr>
        <a:noFill/>
        <a:ln>
          <a:noFill/>
        </a:ln>
        <a:effectLst/>
      </c:spPr>
      <c:txPr>
        <a:bodyPr rot="0" vert="horz"/>
        <a:lstStyle/>
        <a:p>
          <a:pPr>
            <a:defRPr/>
          </a:pPr>
          <a:endParaRPr lang="es-EC"/>
        </a:p>
      </c:txPr>
    </c:legend>
    <c:plotVisOnly val="1"/>
    <c:dispBlanksAs val="gap"/>
    <c:showDLblsOverMax val="0"/>
  </c:chart>
  <c:spPr>
    <a:solidFill>
      <a:schemeClr val="lt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Evolución de los créditos hipotecarios por monto de las operaciones</a:t>
            </a:r>
          </a:p>
        </c:rich>
      </c:tx>
      <c:overlay val="0"/>
      <c:spPr>
        <a:noFill/>
        <a:ln>
          <a:noFill/>
        </a:ln>
        <a:effectLst/>
      </c:spPr>
    </c:title>
    <c:autoTitleDeleted val="0"/>
    <c:plotArea>
      <c:layout/>
      <c:barChart>
        <c:barDir val="col"/>
        <c:grouping val="clustered"/>
        <c:varyColors val="0"/>
        <c:ser>
          <c:idx val="2"/>
          <c:order val="0"/>
          <c:tx>
            <c:strRef>
              <c:f>Hoja1!$B$14</c:f>
              <c:strCache>
                <c:ptCount val="1"/>
                <c:pt idx="0">
                  <c:v>Vivienda terminada</c:v>
                </c:pt>
              </c:strCache>
            </c:strRef>
          </c:tx>
          <c:spPr>
            <a:solidFill>
              <a:schemeClr val="accent3"/>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Hoja1!$C$13:$F$13</c:f>
              <c:numCache>
                <c:formatCode>General</c:formatCode>
                <c:ptCount val="4"/>
                <c:pt idx="0">
                  <c:v>2015</c:v>
                </c:pt>
                <c:pt idx="1">
                  <c:v>2016</c:v>
                </c:pt>
                <c:pt idx="2">
                  <c:v>2017</c:v>
                </c:pt>
                <c:pt idx="3">
                  <c:v>2018</c:v>
                </c:pt>
              </c:numCache>
            </c:numRef>
          </c:cat>
          <c:val>
            <c:numRef>
              <c:f>Hoja1!$C$14:$F$14</c:f>
              <c:numCache>
                <c:formatCode>General</c:formatCode>
                <c:ptCount val="4"/>
                <c:pt idx="0">
                  <c:v>960021.6</c:v>
                </c:pt>
                <c:pt idx="1">
                  <c:v>815403.2</c:v>
                </c:pt>
                <c:pt idx="2">
                  <c:v>675940.5</c:v>
                </c:pt>
                <c:pt idx="3">
                  <c:v>594795.69999999995</c:v>
                </c:pt>
              </c:numCache>
            </c:numRef>
          </c:val>
          <c:extLst>
            <c:ext xmlns:c16="http://schemas.microsoft.com/office/drawing/2014/chart" uri="{C3380CC4-5D6E-409C-BE32-E72D297353CC}">
              <c16:uniqueId val="{00000000-4648-43E1-866A-B6666F1FB56D}"/>
            </c:ext>
          </c:extLst>
        </c:ser>
        <c:ser>
          <c:idx val="3"/>
          <c:order val="1"/>
          <c:tx>
            <c:strRef>
              <c:f>Hoja1!$B$15</c:f>
              <c:strCache>
                <c:ptCount val="1"/>
                <c:pt idx="0">
                  <c:v>Construcción de vivienda</c:v>
                </c:pt>
              </c:strCache>
            </c:strRef>
          </c:tx>
          <c:spPr>
            <a:solidFill>
              <a:schemeClr val="accent4"/>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Hoja1!$C$13:$F$13</c:f>
              <c:numCache>
                <c:formatCode>General</c:formatCode>
                <c:ptCount val="4"/>
                <c:pt idx="0">
                  <c:v>2015</c:v>
                </c:pt>
                <c:pt idx="1">
                  <c:v>2016</c:v>
                </c:pt>
                <c:pt idx="2">
                  <c:v>2017</c:v>
                </c:pt>
                <c:pt idx="3">
                  <c:v>2018</c:v>
                </c:pt>
              </c:numCache>
            </c:numRef>
          </c:cat>
          <c:val>
            <c:numRef>
              <c:f>Hoja1!$C$15:$F$15</c:f>
              <c:numCache>
                <c:formatCode>General</c:formatCode>
                <c:ptCount val="4"/>
                <c:pt idx="0">
                  <c:v>65223.8</c:v>
                </c:pt>
                <c:pt idx="1">
                  <c:v>63761.8</c:v>
                </c:pt>
                <c:pt idx="2">
                  <c:v>54362.3</c:v>
                </c:pt>
                <c:pt idx="3">
                  <c:v>48510.7</c:v>
                </c:pt>
              </c:numCache>
            </c:numRef>
          </c:val>
          <c:extLst>
            <c:ext xmlns:c16="http://schemas.microsoft.com/office/drawing/2014/chart" uri="{C3380CC4-5D6E-409C-BE32-E72D297353CC}">
              <c16:uniqueId val="{00000001-4648-43E1-866A-B6666F1FB56D}"/>
            </c:ext>
          </c:extLst>
        </c:ser>
        <c:ser>
          <c:idx val="4"/>
          <c:order val="2"/>
          <c:tx>
            <c:strRef>
              <c:f>Hoja1!$B$16</c:f>
              <c:strCache>
                <c:ptCount val="1"/>
                <c:pt idx="0">
                  <c:v>Remodelación y ampliación</c:v>
                </c:pt>
              </c:strCache>
            </c:strRef>
          </c:tx>
          <c:spPr>
            <a:solidFill>
              <a:schemeClr val="accent5"/>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Hoja1!$C$13:$F$13</c:f>
              <c:numCache>
                <c:formatCode>General</c:formatCode>
                <c:ptCount val="4"/>
                <c:pt idx="0">
                  <c:v>2015</c:v>
                </c:pt>
                <c:pt idx="1">
                  <c:v>2016</c:v>
                </c:pt>
                <c:pt idx="2">
                  <c:v>2017</c:v>
                </c:pt>
                <c:pt idx="3">
                  <c:v>2018</c:v>
                </c:pt>
              </c:numCache>
            </c:numRef>
          </c:cat>
          <c:val>
            <c:numRef>
              <c:f>Hoja1!$C$16:$F$16</c:f>
              <c:numCache>
                <c:formatCode>General</c:formatCode>
                <c:ptCount val="4"/>
                <c:pt idx="0">
                  <c:v>1404.9</c:v>
                </c:pt>
                <c:pt idx="1">
                  <c:v>1053.9000000000001</c:v>
                </c:pt>
                <c:pt idx="2">
                  <c:v>1687</c:v>
                </c:pt>
                <c:pt idx="3">
                  <c:v>1079.9000000000001</c:v>
                </c:pt>
              </c:numCache>
            </c:numRef>
          </c:val>
          <c:extLst>
            <c:ext xmlns:c16="http://schemas.microsoft.com/office/drawing/2014/chart" uri="{C3380CC4-5D6E-409C-BE32-E72D297353CC}">
              <c16:uniqueId val="{00000002-4648-43E1-866A-B6666F1FB56D}"/>
            </c:ext>
          </c:extLst>
        </c:ser>
        <c:ser>
          <c:idx val="5"/>
          <c:order val="3"/>
          <c:tx>
            <c:strRef>
              <c:f>Hoja1!$B$17</c:f>
              <c:strCache>
                <c:ptCount val="1"/>
                <c:pt idx="0">
                  <c:v>Sustitución cartera</c:v>
                </c:pt>
              </c:strCache>
            </c:strRef>
          </c:tx>
          <c:spPr>
            <a:solidFill>
              <a:schemeClr val="accent6"/>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Hoja1!$C$13:$F$13</c:f>
              <c:numCache>
                <c:formatCode>General</c:formatCode>
                <c:ptCount val="4"/>
                <c:pt idx="0">
                  <c:v>2015</c:v>
                </c:pt>
                <c:pt idx="1">
                  <c:v>2016</c:v>
                </c:pt>
                <c:pt idx="2">
                  <c:v>2017</c:v>
                </c:pt>
                <c:pt idx="3">
                  <c:v>2018</c:v>
                </c:pt>
              </c:numCache>
            </c:numRef>
          </c:cat>
          <c:val>
            <c:numRef>
              <c:f>Hoja1!$C$17:$F$17</c:f>
              <c:numCache>
                <c:formatCode>General</c:formatCode>
                <c:ptCount val="4"/>
                <c:pt idx="0">
                  <c:v>14174.7</c:v>
                </c:pt>
                <c:pt idx="1">
                  <c:v>10184.200000000001</c:v>
                </c:pt>
                <c:pt idx="2">
                  <c:v>7332.2</c:v>
                </c:pt>
                <c:pt idx="3">
                  <c:v>4427.3999999999996</c:v>
                </c:pt>
              </c:numCache>
            </c:numRef>
          </c:val>
          <c:extLst>
            <c:ext xmlns:c16="http://schemas.microsoft.com/office/drawing/2014/chart" uri="{C3380CC4-5D6E-409C-BE32-E72D297353CC}">
              <c16:uniqueId val="{00000003-4648-43E1-866A-B6666F1FB56D}"/>
            </c:ext>
          </c:extLst>
        </c:ser>
        <c:ser>
          <c:idx val="6"/>
          <c:order val="4"/>
          <c:tx>
            <c:strRef>
              <c:f>Hoja1!$B$18</c:f>
              <c:strCache>
                <c:ptCount val="1"/>
                <c:pt idx="0">
                  <c:v>Terrenos</c:v>
                </c:pt>
              </c:strCache>
            </c:strRef>
          </c:tx>
          <c:spPr>
            <a:solidFill>
              <a:schemeClr val="accent1">
                <a:lumMod val="60000"/>
              </a:schemeClr>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Hoja1!$C$13:$F$13</c:f>
              <c:numCache>
                <c:formatCode>General</c:formatCode>
                <c:ptCount val="4"/>
                <c:pt idx="0">
                  <c:v>2015</c:v>
                </c:pt>
                <c:pt idx="1">
                  <c:v>2016</c:v>
                </c:pt>
                <c:pt idx="2">
                  <c:v>2017</c:v>
                </c:pt>
                <c:pt idx="3">
                  <c:v>2018</c:v>
                </c:pt>
              </c:numCache>
            </c:numRef>
          </c:cat>
          <c:val>
            <c:numRef>
              <c:f>Hoja1!$C$18:$F$18</c:f>
              <c:numCache>
                <c:formatCode>General</c:formatCode>
                <c:ptCount val="4"/>
                <c:pt idx="0">
                  <c:v>87799.2</c:v>
                </c:pt>
                <c:pt idx="1">
                  <c:v>82823.5</c:v>
                </c:pt>
                <c:pt idx="2">
                  <c:v>81536.100000000006</c:v>
                </c:pt>
                <c:pt idx="3">
                  <c:v>82326.8</c:v>
                </c:pt>
              </c:numCache>
            </c:numRef>
          </c:val>
          <c:extLst>
            <c:ext xmlns:c16="http://schemas.microsoft.com/office/drawing/2014/chart" uri="{C3380CC4-5D6E-409C-BE32-E72D297353CC}">
              <c16:uniqueId val="{00000004-4648-43E1-866A-B6666F1FB56D}"/>
            </c:ext>
          </c:extLst>
        </c:ser>
        <c:ser>
          <c:idx val="7"/>
          <c:order val="5"/>
          <c:tx>
            <c:strRef>
              <c:f>Hoja1!$B$19</c:f>
              <c:strCache>
                <c:ptCount val="1"/>
                <c:pt idx="0">
                  <c:v>Otros</c:v>
                </c:pt>
              </c:strCache>
            </c:strRef>
          </c:tx>
          <c:spPr>
            <a:solidFill>
              <a:schemeClr val="accent2">
                <a:lumMod val="60000"/>
              </a:schemeClr>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Hoja1!$C$13:$F$13</c:f>
              <c:numCache>
                <c:formatCode>General</c:formatCode>
                <c:ptCount val="4"/>
                <c:pt idx="0">
                  <c:v>2015</c:v>
                </c:pt>
                <c:pt idx="1">
                  <c:v>2016</c:v>
                </c:pt>
                <c:pt idx="2">
                  <c:v>2017</c:v>
                </c:pt>
                <c:pt idx="3">
                  <c:v>2018</c:v>
                </c:pt>
              </c:numCache>
            </c:numRef>
          </c:cat>
          <c:val>
            <c:numRef>
              <c:f>Hoja1!$C$19:$F$19</c:f>
              <c:numCache>
                <c:formatCode>General</c:formatCode>
                <c:ptCount val="4"/>
                <c:pt idx="0">
                  <c:v>7153.7</c:v>
                </c:pt>
                <c:pt idx="1">
                  <c:v>9024.7999999999993</c:v>
                </c:pt>
                <c:pt idx="2">
                  <c:v>7195.5</c:v>
                </c:pt>
                <c:pt idx="3">
                  <c:v>5347</c:v>
                </c:pt>
              </c:numCache>
            </c:numRef>
          </c:val>
          <c:extLst>
            <c:ext xmlns:c16="http://schemas.microsoft.com/office/drawing/2014/chart" uri="{C3380CC4-5D6E-409C-BE32-E72D297353CC}">
              <c16:uniqueId val="{00000005-4648-43E1-866A-B6666F1FB56D}"/>
            </c:ext>
          </c:extLst>
        </c:ser>
        <c:ser>
          <c:idx val="1"/>
          <c:order val="6"/>
          <c:tx>
            <c:strRef>
              <c:f>Hoja1!$B$20</c:f>
              <c:strCache>
                <c:ptCount val="1"/>
                <c:pt idx="0">
                  <c:v>Vivienda hipotecada</c:v>
                </c:pt>
              </c:strCache>
            </c:strRef>
          </c:tx>
          <c:spPr>
            <a:solidFill>
              <a:schemeClr val="accent2"/>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Hoja1!$C$13:$F$13</c:f>
              <c:numCache>
                <c:formatCode>General</c:formatCode>
                <c:ptCount val="4"/>
                <c:pt idx="0">
                  <c:v>2015</c:v>
                </c:pt>
                <c:pt idx="1">
                  <c:v>2016</c:v>
                </c:pt>
                <c:pt idx="2">
                  <c:v>2017</c:v>
                </c:pt>
                <c:pt idx="3">
                  <c:v>2018</c:v>
                </c:pt>
              </c:numCache>
            </c:numRef>
          </c:cat>
          <c:val>
            <c:numRef>
              <c:f>Hoja1!$C$20:$F$20</c:f>
              <c:numCache>
                <c:formatCode>General</c:formatCode>
                <c:ptCount val="4"/>
                <c:pt idx="0">
                  <c:v>38885.300000000003</c:v>
                </c:pt>
                <c:pt idx="1">
                  <c:v>39850.800000000003</c:v>
                </c:pt>
                <c:pt idx="2">
                  <c:v>33336</c:v>
                </c:pt>
                <c:pt idx="3">
                  <c:v>29173.7</c:v>
                </c:pt>
              </c:numCache>
            </c:numRef>
          </c:val>
          <c:extLst>
            <c:ext xmlns:c16="http://schemas.microsoft.com/office/drawing/2014/chart" uri="{C3380CC4-5D6E-409C-BE32-E72D297353CC}">
              <c16:uniqueId val="{00000006-4648-43E1-866A-B6666F1FB56D}"/>
            </c:ext>
          </c:extLst>
        </c:ser>
        <c:ser>
          <c:idx val="0"/>
          <c:order val="7"/>
          <c:tx>
            <c:strRef>
              <c:f>Hoja1!$B$21</c:f>
              <c:strCache>
                <c:ptCount val="1"/>
                <c:pt idx="0">
                  <c:v>Total</c:v>
                </c:pt>
              </c:strCache>
            </c:strRef>
          </c:tx>
          <c:spPr>
            <a:solidFill>
              <a:schemeClr val="accent1"/>
            </a:solidFill>
            <a:ln>
              <a:noFill/>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Hoja1!$C$13:$F$13</c:f>
              <c:numCache>
                <c:formatCode>General</c:formatCode>
                <c:ptCount val="4"/>
                <c:pt idx="0">
                  <c:v>2015</c:v>
                </c:pt>
                <c:pt idx="1">
                  <c:v>2016</c:v>
                </c:pt>
                <c:pt idx="2">
                  <c:v>2017</c:v>
                </c:pt>
                <c:pt idx="3">
                  <c:v>2018</c:v>
                </c:pt>
              </c:numCache>
            </c:numRef>
          </c:cat>
          <c:val>
            <c:numRef>
              <c:f>Hoja1!$C$21:$F$21</c:f>
              <c:numCache>
                <c:formatCode>General</c:formatCode>
                <c:ptCount val="4"/>
                <c:pt idx="0">
                  <c:v>1174663.2</c:v>
                </c:pt>
                <c:pt idx="1">
                  <c:v>1022102.2</c:v>
                </c:pt>
                <c:pt idx="2">
                  <c:v>861389.6</c:v>
                </c:pt>
                <c:pt idx="3">
                  <c:v>765661.2</c:v>
                </c:pt>
              </c:numCache>
            </c:numRef>
          </c:val>
          <c:extLst>
            <c:ext xmlns:c16="http://schemas.microsoft.com/office/drawing/2014/chart" uri="{C3380CC4-5D6E-409C-BE32-E72D297353CC}">
              <c16:uniqueId val="{00000007-4648-43E1-866A-B6666F1FB56D}"/>
            </c:ext>
          </c:extLst>
        </c:ser>
        <c:dLbls>
          <c:showLegendKey val="0"/>
          <c:showVal val="1"/>
          <c:showCatName val="0"/>
          <c:showSerName val="0"/>
          <c:showPercent val="0"/>
          <c:showBubbleSize val="0"/>
        </c:dLbls>
        <c:gapWidth val="444"/>
        <c:overlap val="-90"/>
        <c:axId val="328702544"/>
        <c:axId val="327495616"/>
      </c:barChart>
      <c:catAx>
        <c:axId val="32870254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s-EC"/>
          </a:p>
        </c:txPr>
        <c:crossAx val="327495616"/>
        <c:crosses val="autoZero"/>
        <c:auto val="1"/>
        <c:lblAlgn val="ctr"/>
        <c:lblOffset val="100"/>
        <c:noMultiLvlLbl val="0"/>
      </c:catAx>
      <c:valAx>
        <c:axId val="327495616"/>
        <c:scaling>
          <c:orientation val="minMax"/>
        </c:scaling>
        <c:delete val="1"/>
        <c:axPos val="l"/>
        <c:numFmt formatCode="General" sourceLinked="1"/>
        <c:majorTickMark val="none"/>
        <c:minorTickMark val="none"/>
        <c:tickLblPos val="nextTo"/>
        <c:crossAx val="328702544"/>
        <c:crosses val="autoZero"/>
        <c:crossBetween val="between"/>
      </c:valAx>
      <c:spPr>
        <a:noFill/>
        <a:ln>
          <a:noFill/>
        </a:ln>
        <a:effectLst/>
      </c:spPr>
    </c:plotArea>
    <c:legend>
      <c:legendPos val="t"/>
      <c:overlay val="0"/>
      <c:spPr>
        <a:noFill/>
        <a:ln>
          <a:noFill/>
        </a:ln>
        <a:effectLst/>
      </c:spPr>
      <c:txPr>
        <a:bodyPr rot="0" vert="horz"/>
        <a:lstStyle/>
        <a:p>
          <a:pPr>
            <a:defRPr/>
          </a:pPr>
          <a:endParaRPr lang="es-EC"/>
        </a:p>
      </c:txPr>
    </c:legend>
    <c:plotVisOnly val="1"/>
    <c:dispBlanksAs val="gap"/>
    <c:showDLblsOverMax val="0"/>
  </c:chart>
  <c:spPr>
    <a:solidFill>
      <a:schemeClr val="lt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Relación entre el número de operaciones totales y las operaciones de vivienda terminada</a:t>
            </a:r>
          </a:p>
        </c:rich>
      </c:tx>
      <c:layout>
        <c:manualLayout>
          <c:xMode val="edge"/>
          <c:yMode val="edge"/>
          <c:x val="0.10696522309711287"/>
          <c:y val="2.3148148148148147E-2"/>
        </c:manualLayout>
      </c:layout>
      <c:overlay val="0"/>
      <c:spPr>
        <a:noFill/>
        <a:ln>
          <a:noFill/>
        </a:ln>
        <a:effectLst/>
      </c:spPr>
    </c:title>
    <c:autoTitleDeleted val="0"/>
    <c:plotArea>
      <c:layout/>
      <c:scatterChart>
        <c:scatterStyle val="lineMarker"/>
        <c:varyColors val="0"/>
        <c:ser>
          <c:idx val="0"/>
          <c:order val="0"/>
          <c:tx>
            <c:strRef>
              <c:f>Hoja1!$B$11</c:f>
              <c:strCache>
                <c:ptCount val="1"/>
                <c:pt idx="0">
                  <c:v>Total</c:v>
                </c:pt>
              </c:strCache>
            </c:strRef>
          </c:tx>
          <c:spPr>
            <a:ln w="1905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6.3010717410323699E-2"/>
                  <c:y val="0.125341207349081"/>
                </c:manualLayout>
              </c:layout>
              <c:numFmt formatCode="General" sourceLinked="0"/>
              <c:spPr>
                <a:noFill/>
                <a:ln>
                  <a:noFill/>
                </a:ln>
                <a:effectLst/>
              </c:spPr>
              <c:txPr>
                <a:bodyPr rot="0" vert="horz"/>
                <a:lstStyle/>
                <a:p>
                  <a:pPr>
                    <a:defRPr/>
                  </a:pPr>
                  <a:endParaRPr lang="es-EC"/>
                </a:p>
              </c:txPr>
            </c:trendlineLbl>
          </c:trendline>
          <c:xVal>
            <c:numRef>
              <c:f>Hoja1!$C$4:$F$4</c:f>
              <c:numCache>
                <c:formatCode>General</c:formatCode>
                <c:ptCount val="4"/>
                <c:pt idx="0">
                  <c:v>17481</c:v>
                </c:pt>
                <c:pt idx="1">
                  <c:v>14184</c:v>
                </c:pt>
                <c:pt idx="2">
                  <c:v>12083</c:v>
                </c:pt>
                <c:pt idx="3">
                  <c:v>10386</c:v>
                </c:pt>
              </c:numCache>
            </c:numRef>
          </c:xVal>
          <c:yVal>
            <c:numRef>
              <c:f>Hoja1!$C$11:$F$11</c:f>
              <c:numCache>
                <c:formatCode>General</c:formatCode>
                <c:ptCount val="4"/>
                <c:pt idx="0">
                  <c:v>26525</c:v>
                </c:pt>
                <c:pt idx="1">
                  <c:v>22140</c:v>
                </c:pt>
                <c:pt idx="2">
                  <c:v>19674</c:v>
                </c:pt>
                <c:pt idx="3">
                  <c:v>17955</c:v>
                </c:pt>
              </c:numCache>
            </c:numRef>
          </c:yVal>
          <c:smooth val="0"/>
          <c:extLst>
            <c:ext xmlns:c16="http://schemas.microsoft.com/office/drawing/2014/chart" uri="{C3380CC4-5D6E-409C-BE32-E72D297353CC}">
              <c16:uniqueId val="{00000001-179D-4C91-BF21-F4F400DCB7D3}"/>
            </c:ext>
          </c:extLst>
        </c:ser>
        <c:dLbls>
          <c:showLegendKey val="0"/>
          <c:showVal val="0"/>
          <c:showCatName val="0"/>
          <c:showSerName val="0"/>
          <c:showPercent val="0"/>
          <c:showBubbleSize val="0"/>
        </c:dLbls>
        <c:axId val="329263920"/>
        <c:axId val="329263360"/>
      </c:scatterChart>
      <c:valAx>
        <c:axId val="329263920"/>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9263360"/>
        <c:crosses val="autoZero"/>
        <c:crossBetween val="midCat"/>
      </c:valAx>
      <c:valAx>
        <c:axId val="32926336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926392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sz="1200">
          <a:solidFill>
            <a:schemeClr val="bg2">
              <a:lumMod val="10000"/>
            </a:schemeClr>
          </a:solidFill>
        </a:defRPr>
      </a:pPr>
      <a:endParaRPr lang="es-EC"/>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Relación entre el monto total de cartera hipotecaria y la cartera de vivienda terminada</a:t>
            </a:r>
          </a:p>
        </c:rich>
      </c:tx>
      <c:overlay val="0"/>
      <c:spPr>
        <a:noFill/>
        <a:ln>
          <a:noFill/>
        </a:ln>
        <a:effectLst/>
      </c:spPr>
    </c:title>
    <c:autoTitleDeleted val="0"/>
    <c:plotArea>
      <c:layout/>
      <c:scatterChart>
        <c:scatterStyle val="lineMarker"/>
        <c:varyColors val="0"/>
        <c:ser>
          <c:idx val="0"/>
          <c:order val="0"/>
          <c:tx>
            <c:strRef>
              <c:f>Hoja1!$B$21</c:f>
              <c:strCache>
                <c:ptCount val="1"/>
                <c:pt idx="0">
                  <c:v>Total</c:v>
                </c:pt>
              </c:strCache>
            </c:strRef>
          </c:tx>
          <c:spPr>
            <a:ln w="1905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0.12698359580052501"/>
                  <c:y val="0.12621208807232401"/>
                </c:manualLayout>
              </c:layout>
              <c:numFmt formatCode="General" sourceLinked="0"/>
              <c:spPr>
                <a:noFill/>
                <a:ln>
                  <a:noFill/>
                </a:ln>
                <a:effectLst/>
              </c:spPr>
              <c:txPr>
                <a:bodyPr rot="0" vert="horz"/>
                <a:lstStyle/>
                <a:p>
                  <a:pPr>
                    <a:defRPr/>
                  </a:pPr>
                  <a:endParaRPr lang="es-EC"/>
                </a:p>
              </c:txPr>
            </c:trendlineLbl>
          </c:trendline>
          <c:xVal>
            <c:numRef>
              <c:f>Hoja1!$C$14:$F$14</c:f>
              <c:numCache>
                <c:formatCode>General</c:formatCode>
                <c:ptCount val="4"/>
                <c:pt idx="0">
                  <c:v>960021.6</c:v>
                </c:pt>
                <c:pt idx="1">
                  <c:v>815403.2</c:v>
                </c:pt>
                <c:pt idx="2">
                  <c:v>675940.5</c:v>
                </c:pt>
                <c:pt idx="3">
                  <c:v>594795.69999999995</c:v>
                </c:pt>
              </c:numCache>
            </c:numRef>
          </c:xVal>
          <c:yVal>
            <c:numRef>
              <c:f>Hoja1!$C$21:$F$21</c:f>
              <c:numCache>
                <c:formatCode>General</c:formatCode>
                <c:ptCount val="4"/>
                <c:pt idx="0">
                  <c:v>1174663.2</c:v>
                </c:pt>
                <c:pt idx="1">
                  <c:v>1022102.2</c:v>
                </c:pt>
                <c:pt idx="2">
                  <c:v>861389.6</c:v>
                </c:pt>
                <c:pt idx="3">
                  <c:v>765661.2</c:v>
                </c:pt>
              </c:numCache>
            </c:numRef>
          </c:yVal>
          <c:smooth val="0"/>
          <c:extLst>
            <c:ext xmlns:c16="http://schemas.microsoft.com/office/drawing/2014/chart" uri="{C3380CC4-5D6E-409C-BE32-E72D297353CC}">
              <c16:uniqueId val="{00000001-2C51-40B1-9C33-4440EA51D740}"/>
            </c:ext>
          </c:extLst>
        </c:ser>
        <c:dLbls>
          <c:showLegendKey val="0"/>
          <c:showVal val="0"/>
          <c:showCatName val="0"/>
          <c:showSerName val="0"/>
          <c:showPercent val="0"/>
          <c:showBubbleSize val="0"/>
        </c:dLbls>
        <c:axId val="329266720"/>
        <c:axId val="329267280"/>
      </c:scatterChart>
      <c:valAx>
        <c:axId val="329266720"/>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9267280"/>
        <c:crosses val="autoZero"/>
        <c:crossBetween val="midCat"/>
      </c:valAx>
      <c:valAx>
        <c:axId val="32926728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926672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sz="1100">
          <a:solidFill>
            <a:schemeClr val="bg2">
              <a:lumMod val="10000"/>
            </a:schemeClr>
          </a:solidFill>
        </a:defRPr>
      </a:pPr>
      <a:endParaRPr lang="es-EC"/>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s-EC"/>
        </a:p>
      </c:txPr>
    </c:title>
    <c:autoTitleDeleted val="0"/>
    <c:plotArea>
      <c:layout/>
      <c:scatterChart>
        <c:scatterStyle val="lineMarker"/>
        <c:varyColors val="0"/>
        <c:ser>
          <c:idx val="0"/>
          <c:order val="0"/>
          <c:tx>
            <c:strRef>
              <c:f>Hoja1!$A$17</c:f>
              <c:strCache>
                <c:ptCount val="1"/>
                <c:pt idx="0">
                  <c:v>Promedio de crédito</c:v>
                </c:pt>
              </c:strCache>
            </c:strRef>
          </c:tx>
          <c:spPr>
            <a:ln w="25400" cap="rnd" cmpd="sng" algn="ctr">
              <a:noFill/>
              <a:prstDash val="solid"/>
              <a:round/>
            </a:ln>
            <a:effectLst/>
          </c:spPr>
          <c:marker>
            <c:symbol val="circle"/>
            <c:size val="4"/>
            <c:spPr>
              <a:solidFill>
                <a:schemeClr val="accent1"/>
              </a:solidFill>
              <a:ln w="9525" cap="flat" cmpd="sng" algn="ctr">
                <a:solidFill>
                  <a:schemeClr val="accent1"/>
                </a:solidFill>
                <a:prstDash val="solid"/>
                <a:round/>
              </a:ln>
              <a:effectLst/>
            </c:spPr>
          </c:marker>
          <c:xVal>
            <c:numRef>
              <c:f>Hoja1!$B$12:$L$12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xVal>
          <c:yVal>
            <c:numRef>
              <c:f>Hoja1!$B$17:$L$17</c:f>
              <c:numCache>
                <c:formatCode>General</c:formatCode>
                <c:ptCount val="11"/>
                <c:pt idx="0">
                  <c:v>21813.57</c:v>
                </c:pt>
                <c:pt idx="1">
                  <c:v>29774.080000000002</c:v>
                </c:pt>
                <c:pt idx="2">
                  <c:v>33248.019999999997</c:v>
                </c:pt>
                <c:pt idx="3">
                  <c:v>35576.1</c:v>
                </c:pt>
                <c:pt idx="4">
                  <c:v>38888.89</c:v>
                </c:pt>
                <c:pt idx="5">
                  <c:v>40551.15</c:v>
                </c:pt>
                <c:pt idx="6">
                  <c:v>41721.49</c:v>
                </c:pt>
                <c:pt idx="7">
                  <c:v>44987.9</c:v>
                </c:pt>
                <c:pt idx="8">
                  <c:v>45744.38</c:v>
                </c:pt>
                <c:pt idx="9">
                  <c:v>42706.28</c:v>
                </c:pt>
                <c:pt idx="10">
                  <c:v>40158.120000000003</c:v>
                </c:pt>
              </c:numCache>
            </c:numRef>
          </c:yVal>
          <c:smooth val="0"/>
          <c:extLst>
            <c:ext xmlns:c16="http://schemas.microsoft.com/office/drawing/2014/chart" uri="{C3380CC4-5D6E-409C-BE32-E72D297353CC}">
              <c16:uniqueId val="{00000000-2346-4EF3-9D7D-DC6C27B10238}"/>
            </c:ext>
          </c:extLst>
        </c:ser>
        <c:dLbls>
          <c:showLegendKey val="0"/>
          <c:showVal val="0"/>
          <c:showCatName val="0"/>
          <c:showSerName val="0"/>
          <c:showPercent val="0"/>
          <c:showBubbleSize val="0"/>
        </c:dLbls>
        <c:axId val="329268960"/>
        <c:axId val="329268400"/>
      </c:scatterChart>
      <c:valAx>
        <c:axId val="329268960"/>
        <c:scaling>
          <c:orientation val="minMax"/>
        </c:scaling>
        <c:delete val="0"/>
        <c:axPos val="b"/>
        <c:majorGridlines>
          <c:spPr>
            <a:ln w="9525" cap="flat" cmpd="sng" algn="ctr">
              <a:solidFill>
                <a:schemeClr val="dk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prstDash val="solid"/>
            <a:round/>
          </a:ln>
          <a:effectLst/>
        </c:spPr>
        <c:txPr>
          <a:bodyPr rot="-60000000" vert="horz"/>
          <a:lstStyle/>
          <a:p>
            <a:pPr>
              <a:defRPr/>
            </a:pPr>
            <a:endParaRPr lang="es-EC"/>
          </a:p>
        </c:txPr>
        <c:crossAx val="329268400"/>
        <c:crosses val="autoZero"/>
        <c:crossBetween val="midCat"/>
      </c:valAx>
      <c:valAx>
        <c:axId val="329268400"/>
        <c:scaling>
          <c:orientation val="minMax"/>
        </c:scaling>
        <c:delete val="0"/>
        <c:axPos val="l"/>
        <c:majorGridlines>
          <c:spPr>
            <a:ln w="9525" cap="flat" cmpd="sng" algn="ctr">
              <a:solidFill>
                <a:schemeClr val="dk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es-EC"/>
          </a:p>
        </c:txPr>
        <c:crossAx val="329268960"/>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s-EC"/>
        </a:p>
      </c:txPr>
    </c:title>
    <c:autoTitleDeleted val="0"/>
    <c:plotArea>
      <c:layout>
        <c:manualLayout>
          <c:layoutTarget val="inner"/>
          <c:xMode val="edge"/>
          <c:yMode val="edge"/>
          <c:x val="7.6245242484435358E-2"/>
          <c:y val="0.14354314201290874"/>
          <c:w val="0.8729380606008641"/>
          <c:h val="0.75366116971227648"/>
        </c:manualLayout>
      </c:layout>
      <c:scatterChart>
        <c:scatterStyle val="lineMarker"/>
        <c:varyColors val="0"/>
        <c:ser>
          <c:idx val="0"/>
          <c:order val="0"/>
          <c:tx>
            <c:strRef>
              <c:f>Hoja1!$B$3</c:f>
              <c:strCache>
                <c:ptCount val="1"/>
                <c:pt idx="0">
                  <c:v>PIB percápita</c:v>
                </c:pt>
              </c:strCache>
            </c:strRef>
          </c:tx>
          <c:spPr>
            <a:ln w="19050"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xVal>
            <c:numRef>
              <c:f>Hoja1!$C$1:$G$1</c:f>
              <c:numCache>
                <c:formatCode>General</c:formatCode>
                <c:ptCount val="5"/>
                <c:pt idx="0">
                  <c:v>2015</c:v>
                </c:pt>
                <c:pt idx="1">
                  <c:v>2016</c:v>
                </c:pt>
                <c:pt idx="2">
                  <c:v>2017</c:v>
                </c:pt>
                <c:pt idx="3">
                  <c:v>2018</c:v>
                </c:pt>
                <c:pt idx="4">
                  <c:v>2019</c:v>
                </c:pt>
              </c:numCache>
            </c:numRef>
          </c:xVal>
          <c:yVal>
            <c:numRef>
              <c:f>Hoja1!$C$3:$G$3</c:f>
              <c:numCache>
                <c:formatCode>General</c:formatCode>
                <c:ptCount val="5"/>
                <c:pt idx="0">
                  <c:v>4311</c:v>
                </c:pt>
                <c:pt idx="1">
                  <c:v>4194</c:v>
                </c:pt>
                <c:pt idx="2">
                  <c:v>4229</c:v>
                </c:pt>
                <c:pt idx="3">
                  <c:v>4226</c:v>
                </c:pt>
                <c:pt idx="4">
                  <c:v>4185</c:v>
                </c:pt>
              </c:numCache>
            </c:numRef>
          </c:yVal>
          <c:smooth val="0"/>
          <c:extLst>
            <c:ext xmlns:c16="http://schemas.microsoft.com/office/drawing/2014/chart" uri="{C3380CC4-5D6E-409C-BE32-E72D297353CC}">
              <c16:uniqueId val="{00000000-6904-495C-8616-885B3B1442CA}"/>
            </c:ext>
          </c:extLst>
        </c:ser>
        <c:dLbls>
          <c:showLegendKey val="0"/>
          <c:showVal val="0"/>
          <c:showCatName val="0"/>
          <c:showSerName val="0"/>
          <c:showPercent val="0"/>
          <c:showBubbleSize val="0"/>
        </c:dLbls>
        <c:axId val="324864784"/>
        <c:axId val="324865344"/>
      </c:scatterChart>
      <c:valAx>
        <c:axId val="324864784"/>
        <c:scaling>
          <c:orientation val="minMax"/>
          <c:max val="2020"/>
          <c:min val="2014"/>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865344"/>
        <c:crosses val="autoZero"/>
        <c:crossBetween val="midCat"/>
      </c:valAx>
      <c:valAx>
        <c:axId val="32486534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86478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600" b="1" i="0" u="none" strike="noStrike" kern="1200" cap="none" spc="0" normalizeH="0" baseline="0">
                <a:solidFill>
                  <a:schemeClr val="bg2">
                    <a:lumMod val="10000"/>
                  </a:schemeClr>
                </a:solidFill>
                <a:latin typeface="+mj-lt"/>
                <a:ea typeface="+mj-ea"/>
                <a:cs typeface="+mj-cs"/>
              </a:defRPr>
            </a:pPr>
            <a:r>
              <a:rPr lang="es-EC"/>
              <a:t>Entrada neta a la seguridad social por educación</a:t>
            </a:r>
          </a:p>
        </c:rich>
      </c:tx>
      <c:overlay val="0"/>
      <c:spPr>
        <a:noFill/>
        <a:ln>
          <a:noFill/>
        </a:ln>
        <a:effectLst/>
      </c:spPr>
      <c:txPr>
        <a:bodyPr rot="0" spcFirstLastPara="1" vertOverflow="ellipsis" vert="horz" wrap="square" anchor="ctr" anchorCtr="1"/>
        <a:lstStyle/>
        <a:p>
          <a:pPr>
            <a:defRPr lang="es-MX" sz="1600" b="1" i="0" u="none" strike="noStrike" kern="1200" cap="none" spc="0" normalizeH="0" baseline="0">
              <a:solidFill>
                <a:schemeClr val="bg2">
                  <a:lumMod val="10000"/>
                </a:schemeClr>
              </a:solidFill>
              <a:latin typeface="+mj-lt"/>
              <a:ea typeface="+mj-ea"/>
              <a:cs typeface="+mj-cs"/>
            </a:defRPr>
          </a:pPr>
          <a:endParaRPr lang="es-EC"/>
        </a:p>
      </c:txPr>
    </c:title>
    <c:autoTitleDeleted val="0"/>
    <c:plotArea>
      <c:layout>
        <c:manualLayout>
          <c:layoutTarget val="inner"/>
          <c:xMode val="edge"/>
          <c:yMode val="edge"/>
          <c:x val="4.357298474945534E-2"/>
          <c:y val="0.21197295119897042"/>
          <c:w val="0.94674412975066569"/>
          <c:h val="0.62488680409213204"/>
        </c:manualLayout>
      </c:layout>
      <c:lineChart>
        <c:grouping val="standard"/>
        <c:varyColors val="0"/>
        <c:ser>
          <c:idx val="1"/>
          <c:order val="0"/>
          <c:tx>
            <c:strRef>
              <c:f>Hoja1!$C$1</c:f>
              <c:strCache>
                <c:ptCount val="1"/>
                <c:pt idx="0">
                  <c:v>Técnico</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lang="es-MX" sz="900"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Hoja1!$B$2:$B$9</c:f>
              <c:strCache>
                <c:ptCount val="8"/>
                <c:pt idx="0">
                  <c:v>2010-2011</c:v>
                </c:pt>
                <c:pt idx="1">
                  <c:v>2011-2012</c:v>
                </c:pt>
                <c:pt idx="2">
                  <c:v>2012-2013</c:v>
                </c:pt>
                <c:pt idx="3">
                  <c:v>2013-2014</c:v>
                </c:pt>
                <c:pt idx="4">
                  <c:v>2014-2015</c:v>
                </c:pt>
                <c:pt idx="5">
                  <c:v>2015-2016</c:v>
                </c:pt>
                <c:pt idx="6">
                  <c:v>2016-2017</c:v>
                </c:pt>
                <c:pt idx="7">
                  <c:v>2017-2018</c:v>
                </c:pt>
              </c:strCache>
            </c:strRef>
          </c:cat>
          <c:val>
            <c:numRef>
              <c:f>Hoja1!$C$2:$C$9</c:f>
              <c:numCache>
                <c:formatCode>0%</c:formatCode>
                <c:ptCount val="8"/>
                <c:pt idx="0">
                  <c:v>0.12</c:v>
                </c:pt>
                <c:pt idx="1">
                  <c:v>0.1</c:v>
                </c:pt>
                <c:pt idx="2">
                  <c:v>0.08</c:v>
                </c:pt>
                <c:pt idx="3">
                  <c:v>0.05</c:v>
                </c:pt>
                <c:pt idx="4">
                  <c:v>0.04</c:v>
                </c:pt>
                <c:pt idx="5">
                  <c:v>0.03</c:v>
                </c:pt>
                <c:pt idx="6">
                  <c:v>0.02</c:v>
                </c:pt>
                <c:pt idx="7" formatCode="0.00%">
                  <c:v>-5.0000000000000001E-3</c:v>
                </c:pt>
              </c:numCache>
            </c:numRef>
          </c:val>
          <c:smooth val="0"/>
          <c:extLst>
            <c:ext xmlns:c16="http://schemas.microsoft.com/office/drawing/2014/chart" uri="{C3380CC4-5D6E-409C-BE32-E72D297353CC}">
              <c16:uniqueId val="{00000000-6B2A-4056-A1B8-3773D73A598B}"/>
            </c:ext>
          </c:extLst>
        </c:ser>
        <c:ser>
          <c:idx val="2"/>
          <c:order val="1"/>
          <c:tx>
            <c:strRef>
              <c:f>Hoja1!$D$1</c:f>
              <c:strCache>
                <c:ptCount val="1"/>
                <c:pt idx="0">
                  <c:v>Tercer nivel </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lang="es-MX" sz="900"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Hoja1!$B$2:$B$9</c:f>
              <c:strCache>
                <c:ptCount val="8"/>
                <c:pt idx="0">
                  <c:v>2010-2011</c:v>
                </c:pt>
                <c:pt idx="1">
                  <c:v>2011-2012</c:v>
                </c:pt>
                <c:pt idx="2">
                  <c:v>2012-2013</c:v>
                </c:pt>
                <c:pt idx="3">
                  <c:v>2013-2014</c:v>
                </c:pt>
                <c:pt idx="4">
                  <c:v>2014-2015</c:v>
                </c:pt>
                <c:pt idx="5">
                  <c:v>2015-2016</c:v>
                </c:pt>
                <c:pt idx="6">
                  <c:v>2016-2017</c:v>
                </c:pt>
                <c:pt idx="7">
                  <c:v>2017-2018</c:v>
                </c:pt>
              </c:strCache>
            </c:strRef>
          </c:cat>
          <c:val>
            <c:numRef>
              <c:f>Hoja1!$D$2:$D$9</c:f>
              <c:numCache>
                <c:formatCode>0%</c:formatCode>
                <c:ptCount val="8"/>
                <c:pt idx="0">
                  <c:v>0.09</c:v>
                </c:pt>
                <c:pt idx="1">
                  <c:v>0.1</c:v>
                </c:pt>
                <c:pt idx="2">
                  <c:v>0.09</c:v>
                </c:pt>
                <c:pt idx="3">
                  <c:v>0.05</c:v>
                </c:pt>
                <c:pt idx="4">
                  <c:v>0.04</c:v>
                </c:pt>
                <c:pt idx="5">
                  <c:v>0.01</c:v>
                </c:pt>
                <c:pt idx="6">
                  <c:v>0</c:v>
                </c:pt>
                <c:pt idx="7" formatCode="0.00%">
                  <c:v>5.0000000000000001E-3</c:v>
                </c:pt>
              </c:numCache>
            </c:numRef>
          </c:val>
          <c:smooth val="0"/>
          <c:extLst>
            <c:ext xmlns:c16="http://schemas.microsoft.com/office/drawing/2014/chart" uri="{C3380CC4-5D6E-409C-BE32-E72D297353CC}">
              <c16:uniqueId val="{00000001-6B2A-4056-A1B8-3773D73A598B}"/>
            </c:ext>
          </c:extLst>
        </c:ser>
        <c:ser>
          <c:idx val="3"/>
          <c:order val="2"/>
          <c:tx>
            <c:strRef>
              <c:f>Hoja1!$E$1</c:f>
              <c:strCache>
                <c:ptCount val="1"/>
                <c:pt idx="0">
                  <c:v>Cuarto nivel</c:v>
                </c:pt>
              </c:strCache>
            </c:strRef>
          </c:tx>
          <c:spPr>
            <a:ln w="2222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lang="es-MX" sz="900"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Hoja1!$B$2:$B$9</c:f>
              <c:strCache>
                <c:ptCount val="8"/>
                <c:pt idx="0">
                  <c:v>2010-2011</c:v>
                </c:pt>
                <c:pt idx="1">
                  <c:v>2011-2012</c:v>
                </c:pt>
                <c:pt idx="2">
                  <c:v>2012-2013</c:v>
                </c:pt>
                <c:pt idx="3">
                  <c:v>2013-2014</c:v>
                </c:pt>
                <c:pt idx="4">
                  <c:v>2014-2015</c:v>
                </c:pt>
                <c:pt idx="5">
                  <c:v>2015-2016</c:v>
                </c:pt>
                <c:pt idx="6">
                  <c:v>2016-2017</c:v>
                </c:pt>
                <c:pt idx="7">
                  <c:v>2017-2018</c:v>
                </c:pt>
              </c:strCache>
            </c:strRef>
          </c:cat>
          <c:val>
            <c:numRef>
              <c:f>Hoja1!$E$2:$E$9</c:f>
              <c:numCache>
                <c:formatCode>0%</c:formatCode>
                <c:ptCount val="8"/>
                <c:pt idx="0">
                  <c:v>0.03</c:v>
                </c:pt>
                <c:pt idx="1">
                  <c:v>0.03</c:v>
                </c:pt>
                <c:pt idx="2">
                  <c:v>0.01</c:v>
                </c:pt>
                <c:pt idx="3">
                  <c:v>0</c:v>
                </c:pt>
                <c:pt idx="4">
                  <c:v>-0.02</c:v>
                </c:pt>
                <c:pt idx="5">
                  <c:v>0</c:v>
                </c:pt>
                <c:pt idx="6">
                  <c:v>-0.02</c:v>
                </c:pt>
                <c:pt idx="7">
                  <c:v>-0.03</c:v>
                </c:pt>
              </c:numCache>
            </c:numRef>
          </c:val>
          <c:smooth val="0"/>
          <c:extLst>
            <c:ext xmlns:c16="http://schemas.microsoft.com/office/drawing/2014/chart" uri="{C3380CC4-5D6E-409C-BE32-E72D297353CC}">
              <c16:uniqueId val="{00000002-6B2A-4056-A1B8-3773D73A598B}"/>
            </c:ext>
          </c:extLst>
        </c:ser>
        <c:ser>
          <c:idx val="0"/>
          <c:order val="3"/>
          <c:tx>
            <c:strRef>
              <c:f>Hoja1!$F$1</c:f>
              <c:strCache>
                <c:ptCount val="1"/>
                <c:pt idx="0">
                  <c:v>Sin educación superior</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lang="es-MX" sz="900"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Hoja1!$B$2:$B$9</c:f>
              <c:strCache>
                <c:ptCount val="8"/>
                <c:pt idx="0">
                  <c:v>2010-2011</c:v>
                </c:pt>
                <c:pt idx="1">
                  <c:v>2011-2012</c:v>
                </c:pt>
                <c:pt idx="2">
                  <c:v>2012-2013</c:v>
                </c:pt>
                <c:pt idx="3">
                  <c:v>2013-2014</c:v>
                </c:pt>
                <c:pt idx="4">
                  <c:v>2014-2015</c:v>
                </c:pt>
                <c:pt idx="5">
                  <c:v>2015-2016</c:v>
                </c:pt>
                <c:pt idx="6">
                  <c:v>2016-2017</c:v>
                </c:pt>
                <c:pt idx="7">
                  <c:v>2017-2018</c:v>
                </c:pt>
              </c:strCache>
            </c:strRef>
          </c:cat>
          <c:val>
            <c:numRef>
              <c:f>Hoja1!$F$2:$F$9</c:f>
              <c:numCache>
                <c:formatCode>0%</c:formatCode>
                <c:ptCount val="8"/>
                <c:pt idx="0">
                  <c:v>0.1</c:v>
                </c:pt>
                <c:pt idx="1">
                  <c:v>0.15</c:v>
                </c:pt>
                <c:pt idx="2">
                  <c:v>0.16</c:v>
                </c:pt>
                <c:pt idx="3">
                  <c:v>0.09</c:v>
                </c:pt>
                <c:pt idx="4">
                  <c:v>0.05</c:v>
                </c:pt>
                <c:pt idx="5">
                  <c:v>0.05</c:v>
                </c:pt>
                <c:pt idx="6">
                  <c:v>-0.06</c:v>
                </c:pt>
                <c:pt idx="7">
                  <c:v>-0.01</c:v>
                </c:pt>
              </c:numCache>
            </c:numRef>
          </c:val>
          <c:smooth val="0"/>
          <c:extLst>
            <c:ext xmlns:c16="http://schemas.microsoft.com/office/drawing/2014/chart" uri="{C3380CC4-5D6E-409C-BE32-E72D297353CC}">
              <c16:uniqueId val="{00000003-6B2A-4056-A1B8-3773D73A598B}"/>
            </c:ext>
          </c:extLst>
        </c:ser>
        <c:dLbls>
          <c:showLegendKey val="0"/>
          <c:showVal val="1"/>
          <c:showCatName val="0"/>
          <c:showSerName val="0"/>
          <c:showPercent val="0"/>
          <c:showBubbleSize val="0"/>
        </c:dLbls>
        <c:smooth val="0"/>
        <c:axId val="329538048"/>
        <c:axId val="329538608"/>
      </c:lineChart>
      <c:catAx>
        <c:axId val="32953804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lang="es-MX" sz="900" b="0" i="0" u="none" strike="noStrike" kern="1200" cap="none" spc="0" normalizeH="0" baseline="0">
                <a:solidFill>
                  <a:schemeClr val="bg2">
                    <a:lumMod val="10000"/>
                  </a:schemeClr>
                </a:solidFill>
                <a:latin typeface="+mn-lt"/>
                <a:ea typeface="+mn-ea"/>
                <a:cs typeface="+mn-cs"/>
              </a:defRPr>
            </a:pPr>
            <a:endParaRPr lang="es-EC"/>
          </a:p>
        </c:txPr>
        <c:crossAx val="329538608"/>
        <c:crosses val="autoZero"/>
        <c:auto val="1"/>
        <c:lblAlgn val="ctr"/>
        <c:lblOffset val="100"/>
        <c:noMultiLvlLbl val="0"/>
      </c:catAx>
      <c:valAx>
        <c:axId val="329538608"/>
        <c:scaling>
          <c:orientation val="minMax"/>
        </c:scaling>
        <c:delete val="1"/>
        <c:axPos val="l"/>
        <c:numFmt formatCode="0%" sourceLinked="1"/>
        <c:majorTickMark val="none"/>
        <c:minorTickMark val="none"/>
        <c:tickLblPos val="nextTo"/>
        <c:crossAx val="32953804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lang="es-MX" sz="900" b="0" i="0" u="none" strike="noStrike" kern="1200" baseline="0">
              <a:solidFill>
                <a:schemeClr val="bg2">
                  <a:lumMod val="10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es-MX">
          <a:solidFill>
            <a:schemeClr val="bg2">
              <a:lumMod val="10000"/>
            </a:schemeClr>
          </a:solidFill>
        </a:defRPr>
      </a:pPr>
      <a:endParaRPr lang="es-EC"/>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Entrada neta por sector económico</a:t>
            </a:r>
          </a:p>
        </c:rich>
      </c:tx>
      <c:overlay val="0"/>
      <c:spPr>
        <a:noFill/>
        <a:ln>
          <a:noFill/>
        </a:ln>
        <a:effectLst/>
      </c:spPr>
    </c:title>
    <c:autoTitleDeleted val="0"/>
    <c:plotArea>
      <c:layout/>
      <c:lineChart>
        <c:grouping val="standard"/>
        <c:varyColors val="0"/>
        <c:ser>
          <c:idx val="1"/>
          <c:order val="0"/>
          <c:tx>
            <c:strRef>
              <c:f>Hoja1!$C$22</c:f>
              <c:strCache>
                <c:ptCount val="1"/>
                <c:pt idx="0">
                  <c:v>Minería</c:v>
                </c:pt>
              </c:strCache>
            </c:strRef>
          </c:tx>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Hoja1!$B$23:$B$28</c:f>
              <c:strCache>
                <c:ptCount val="6"/>
                <c:pt idx="0">
                  <c:v>2012-2013</c:v>
                </c:pt>
                <c:pt idx="1">
                  <c:v>2013-2014</c:v>
                </c:pt>
                <c:pt idx="2">
                  <c:v>2014-2015</c:v>
                </c:pt>
                <c:pt idx="3">
                  <c:v>2015-2016</c:v>
                </c:pt>
                <c:pt idx="4">
                  <c:v>2016-2017</c:v>
                </c:pt>
                <c:pt idx="5">
                  <c:v>2017-2018</c:v>
                </c:pt>
              </c:strCache>
            </c:strRef>
          </c:cat>
          <c:val>
            <c:numRef>
              <c:f>Hoja1!$C$23:$C$28</c:f>
              <c:numCache>
                <c:formatCode>0%</c:formatCode>
                <c:ptCount val="6"/>
                <c:pt idx="0">
                  <c:v>0.28000000000000003</c:v>
                </c:pt>
                <c:pt idx="1">
                  <c:v>0.16</c:v>
                </c:pt>
                <c:pt idx="2">
                  <c:v>0.18</c:v>
                </c:pt>
                <c:pt idx="3">
                  <c:v>0.22</c:v>
                </c:pt>
                <c:pt idx="4">
                  <c:v>0</c:v>
                </c:pt>
                <c:pt idx="5">
                  <c:v>-0.04</c:v>
                </c:pt>
              </c:numCache>
            </c:numRef>
          </c:val>
          <c:smooth val="0"/>
          <c:extLst>
            <c:ext xmlns:c16="http://schemas.microsoft.com/office/drawing/2014/chart" uri="{C3380CC4-5D6E-409C-BE32-E72D297353CC}">
              <c16:uniqueId val="{00000000-F0CD-4C30-8545-79BC5D6FD612}"/>
            </c:ext>
          </c:extLst>
        </c:ser>
        <c:ser>
          <c:idx val="2"/>
          <c:order val="1"/>
          <c:tx>
            <c:strRef>
              <c:f>Hoja1!$D$22</c:f>
              <c:strCache>
                <c:ptCount val="1"/>
                <c:pt idx="0">
                  <c:v>Industrias</c:v>
                </c:pt>
              </c:strCache>
            </c:strRef>
          </c:tx>
          <c:spPr>
            <a:ln w="28575" cap="rnd" cmpd="sng" algn="ctr">
              <a:solidFill>
                <a:schemeClr val="accent1"/>
              </a:solidFill>
              <a:prstDash val="solid"/>
              <a:round/>
            </a:ln>
            <a:effectLst/>
          </c:spPr>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Hoja1!$B$23:$B$28</c:f>
              <c:strCache>
                <c:ptCount val="6"/>
                <c:pt idx="0">
                  <c:v>2012-2013</c:v>
                </c:pt>
                <c:pt idx="1">
                  <c:v>2013-2014</c:v>
                </c:pt>
                <c:pt idx="2">
                  <c:v>2014-2015</c:v>
                </c:pt>
                <c:pt idx="3">
                  <c:v>2015-2016</c:v>
                </c:pt>
                <c:pt idx="4">
                  <c:v>2016-2017</c:v>
                </c:pt>
                <c:pt idx="5">
                  <c:v>2017-2018</c:v>
                </c:pt>
              </c:strCache>
            </c:strRef>
          </c:cat>
          <c:val>
            <c:numRef>
              <c:f>Hoja1!$D$23:$D$28</c:f>
              <c:numCache>
                <c:formatCode>0%</c:formatCode>
                <c:ptCount val="6"/>
                <c:pt idx="0">
                  <c:v>0.09</c:v>
                </c:pt>
                <c:pt idx="1">
                  <c:v>0.08</c:v>
                </c:pt>
                <c:pt idx="2">
                  <c:v>7.0000000000000007E-2</c:v>
                </c:pt>
                <c:pt idx="3">
                  <c:v>0.03</c:v>
                </c:pt>
                <c:pt idx="4">
                  <c:v>0.05</c:v>
                </c:pt>
                <c:pt idx="5">
                  <c:v>0.03</c:v>
                </c:pt>
              </c:numCache>
            </c:numRef>
          </c:val>
          <c:smooth val="0"/>
          <c:extLst>
            <c:ext xmlns:c16="http://schemas.microsoft.com/office/drawing/2014/chart" uri="{C3380CC4-5D6E-409C-BE32-E72D297353CC}">
              <c16:uniqueId val="{00000001-F0CD-4C30-8545-79BC5D6FD612}"/>
            </c:ext>
          </c:extLst>
        </c:ser>
        <c:ser>
          <c:idx val="3"/>
          <c:order val="2"/>
          <c:tx>
            <c:strRef>
              <c:f>Hoja1!$E$22</c:f>
              <c:strCache>
                <c:ptCount val="1"/>
                <c:pt idx="0">
                  <c:v>Construcción</c:v>
                </c:pt>
              </c:strCache>
            </c:strRef>
          </c:tx>
          <c:spPr>
            <a:ln w="28575" cap="rnd" cmpd="sng" algn="ctr">
              <a:solidFill>
                <a:schemeClr val="accent1"/>
              </a:solidFill>
              <a:prstDash val="solid"/>
              <a:round/>
            </a:ln>
            <a:effectLst/>
          </c:spPr>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Hoja1!$B$23:$B$28</c:f>
              <c:strCache>
                <c:ptCount val="6"/>
                <c:pt idx="0">
                  <c:v>2012-2013</c:v>
                </c:pt>
                <c:pt idx="1">
                  <c:v>2013-2014</c:v>
                </c:pt>
                <c:pt idx="2">
                  <c:v>2014-2015</c:v>
                </c:pt>
                <c:pt idx="3">
                  <c:v>2015-2016</c:v>
                </c:pt>
                <c:pt idx="4">
                  <c:v>2016-2017</c:v>
                </c:pt>
                <c:pt idx="5">
                  <c:v>2017-2018</c:v>
                </c:pt>
              </c:strCache>
            </c:strRef>
          </c:cat>
          <c:val>
            <c:numRef>
              <c:f>Hoja1!$E$23:$E$28</c:f>
              <c:numCache>
                <c:formatCode>0%</c:formatCode>
                <c:ptCount val="6"/>
                <c:pt idx="0">
                  <c:v>0.12</c:v>
                </c:pt>
                <c:pt idx="1">
                  <c:v>0.34</c:v>
                </c:pt>
                <c:pt idx="2">
                  <c:v>0.28999999999999998</c:v>
                </c:pt>
                <c:pt idx="3">
                  <c:v>0.24</c:v>
                </c:pt>
                <c:pt idx="4">
                  <c:v>0.05</c:v>
                </c:pt>
                <c:pt idx="5">
                  <c:v>-0.03</c:v>
                </c:pt>
              </c:numCache>
            </c:numRef>
          </c:val>
          <c:smooth val="0"/>
          <c:extLst>
            <c:ext xmlns:c16="http://schemas.microsoft.com/office/drawing/2014/chart" uri="{C3380CC4-5D6E-409C-BE32-E72D297353CC}">
              <c16:uniqueId val="{00000002-F0CD-4C30-8545-79BC5D6FD612}"/>
            </c:ext>
          </c:extLst>
        </c:ser>
        <c:ser>
          <c:idx val="0"/>
          <c:order val="3"/>
          <c:tx>
            <c:strRef>
              <c:f>Hoja1!$F$22</c:f>
              <c:strCache>
                <c:ptCount val="1"/>
                <c:pt idx="0">
                  <c:v>Servicios</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Hoja1!$B$23:$B$28</c:f>
              <c:strCache>
                <c:ptCount val="6"/>
                <c:pt idx="0">
                  <c:v>2012-2013</c:v>
                </c:pt>
                <c:pt idx="1">
                  <c:v>2013-2014</c:v>
                </c:pt>
                <c:pt idx="2">
                  <c:v>2014-2015</c:v>
                </c:pt>
                <c:pt idx="3">
                  <c:v>2015-2016</c:v>
                </c:pt>
                <c:pt idx="4">
                  <c:v>2016-2017</c:v>
                </c:pt>
                <c:pt idx="5">
                  <c:v>2017-2018</c:v>
                </c:pt>
              </c:strCache>
            </c:strRef>
          </c:cat>
          <c:val>
            <c:numRef>
              <c:f>Hoja1!$F$23:$F$28</c:f>
              <c:numCache>
                <c:formatCode>0%</c:formatCode>
                <c:ptCount val="6"/>
                <c:pt idx="0">
                  <c:v>0.06</c:v>
                </c:pt>
                <c:pt idx="1">
                  <c:v>0.1</c:v>
                </c:pt>
                <c:pt idx="2">
                  <c:v>0.1</c:v>
                </c:pt>
                <c:pt idx="3">
                  <c:v>0.06</c:v>
                </c:pt>
                <c:pt idx="4">
                  <c:v>0.05</c:v>
                </c:pt>
                <c:pt idx="5">
                  <c:v>0.05</c:v>
                </c:pt>
              </c:numCache>
            </c:numRef>
          </c:val>
          <c:smooth val="0"/>
          <c:extLst>
            <c:ext xmlns:c16="http://schemas.microsoft.com/office/drawing/2014/chart" uri="{C3380CC4-5D6E-409C-BE32-E72D297353CC}">
              <c16:uniqueId val="{00000003-F0CD-4C30-8545-79BC5D6FD612}"/>
            </c:ext>
          </c:extLst>
        </c:ser>
        <c:dLbls>
          <c:showLegendKey val="0"/>
          <c:showVal val="1"/>
          <c:showCatName val="0"/>
          <c:showSerName val="0"/>
          <c:showPercent val="0"/>
          <c:showBubbleSize val="0"/>
        </c:dLbls>
        <c:marker val="1"/>
        <c:smooth val="0"/>
        <c:axId val="329786560"/>
        <c:axId val="329787120"/>
      </c:lineChart>
      <c:catAx>
        <c:axId val="329786560"/>
        <c:scaling>
          <c:orientation val="minMax"/>
        </c:scaling>
        <c:delete val="0"/>
        <c:axPos val="b"/>
        <c:numFmt formatCode="General" sourceLinked="1"/>
        <c:majorTickMark val="none"/>
        <c:minorTickMark val="none"/>
        <c:tickLblPos val="nextTo"/>
        <c:spPr>
          <a:noFill/>
          <a:ln w="25400" cap="flat" cmpd="sng" algn="ctr">
            <a:noFill/>
            <a:prstDash val="solid"/>
            <a:round/>
          </a:ln>
          <a:effectLst/>
        </c:spPr>
        <c:txPr>
          <a:bodyPr rot="-60000000" vert="horz"/>
          <a:lstStyle/>
          <a:p>
            <a:pPr>
              <a:defRPr/>
            </a:pPr>
            <a:endParaRPr lang="es-EC"/>
          </a:p>
        </c:txPr>
        <c:crossAx val="329787120"/>
        <c:crosses val="autoZero"/>
        <c:auto val="1"/>
        <c:lblAlgn val="ctr"/>
        <c:lblOffset val="100"/>
        <c:noMultiLvlLbl val="0"/>
      </c:catAx>
      <c:valAx>
        <c:axId val="329787120"/>
        <c:scaling>
          <c:orientation val="minMax"/>
        </c:scaling>
        <c:delete val="1"/>
        <c:axPos val="l"/>
        <c:numFmt formatCode="0%" sourceLinked="1"/>
        <c:majorTickMark val="none"/>
        <c:minorTickMark val="none"/>
        <c:tickLblPos val="nextTo"/>
        <c:crossAx val="329786560"/>
        <c:crosses val="autoZero"/>
        <c:crossBetween val="between"/>
      </c:valAx>
    </c:plotArea>
    <c:legend>
      <c:legendPos val="b"/>
      <c:overlay val="0"/>
      <c:txPr>
        <a:bodyPr rot="0" vert="horz"/>
        <a:lstStyle/>
        <a:p>
          <a:pPr>
            <a:defRPr/>
          </a:pPr>
          <a:endParaRPr lang="es-EC"/>
        </a:p>
      </c:txPr>
    </c:legend>
    <c:plotVisOnly val="1"/>
    <c:dispBlanksAs val="gap"/>
    <c:showDLblsOverMax val="0"/>
  </c:chart>
  <c:txPr>
    <a:bodyPr/>
    <a:lstStyle/>
    <a:p>
      <a:pPr>
        <a:defRPr lang="es-MX">
          <a:solidFill>
            <a:schemeClr val="bg2">
              <a:lumMod val="10000"/>
            </a:schemeClr>
          </a:solidFill>
        </a:defRPr>
      </a:pPr>
      <a:endParaRPr lang="es-EC"/>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Tasa de rotación de personal según tamaño de empresa</a:t>
            </a:r>
          </a:p>
        </c:rich>
      </c:tx>
      <c:overlay val="0"/>
      <c:spPr>
        <a:noFill/>
        <a:ln>
          <a:noFill/>
        </a:ln>
        <a:effectLst/>
      </c:spPr>
    </c:title>
    <c:autoTitleDeleted val="0"/>
    <c:plotArea>
      <c:layout/>
      <c:lineChart>
        <c:grouping val="standard"/>
        <c:varyColors val="0"/>
        <c:ser>
          <c:idx val="1"/>
          <c:order val="0"/>
          <c:tx>
            <c:strRef>
              <c:f>Hoja1!$C$13</c:f>
              <c:strCache>
                <c:ptCount val="1"/>
                <c:pt idx="0">
                  <c:v>Microempresa</c:v>
                </c:pt>
              </c:strCache>
            </c:strRef>
          </c:tx>
          <c:dLbls>
            <c:spPr>
              <a:noFill/>
              <a:ln>
                <a:noFill/>
              </a:ln>
              <a:effectLst/>
            </c:spPr>
            <c:txPr>
              <a:bodyPr rot="0" vert="horz"/>
              <a:lstStyle/>
              <a:p>
                <a:pPr>
                  <a:defRPr/>
                </a:pPr>
                <a:endParaRPr lang="es-EC"/>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Hoja1!$B$14:$B$19</c:f>
              <c:strCache>
                <c:ptCount val="6"/>
                <c:pt idx="0">
                  <c:v>2012-2013</c:v>
                </c:pt>
                <c:pt idx="1">
                  <c:v>2013-2014</c:v>
                </c:pt>
                <c:pt idx="2">
                  <c:v>2014-2015</c:v>
                </c:pt>
                <c:pt idx="3">
                  <c:v>2015-2016</c:v>
                </c:pt>
                <c:pt idx="4">
                  <c:v>2016-2017</c:v>
                </c:pt>
                <c:pt idx="5">
                  <c:v>2017-2018</c:v>
                </c:pt>
              </c:strCache>
            </c:strRef>
          </c:cat>
          <c:val>
            <c:numRef>
              <c:f>Hoja1!$C$14:$C$19</c:f>
              <c:numCache>
                <c:formatCode>0%</c:formatCode>
                <c:ptCount val="6"/>
                <c:pt idx="0">
                  <c:v>0.7</c:v>
                </c:pt>
                <c:pt idx="1">
                  <c:v>0.8</c:v>
                </c:pt>
                <c:pt idx="2">
                  <c:v>0.78</c:v>
                </c:pt>
                <c:pt idx="3">
                  <c:v>0.69</c:v>
                </c:pt>
                <c:pt idx="4">
                  <c:v>0.65</c:v>
                </c:pt>
                <c:pt idx="5">
                  <c:v>0.7</c:v>
                </c:pt>
              </c:numCache>
            </c:numRef>
          </c:val>
          <c:smooth val="0"/>
          <c:extLst>
            <c:ext xmlns:c16="http://schemas.microsoft.com/office/drawing/2014/chart" uri="{C3380CC4-5D6E-409C-BE32-E72D297353CC}">
              <c16:uniqueId val="{00000000-A5AD-47FB-8B7A-BFC82D819B08}"/>
            </c:ext>
          </c:extLst>
        </c:ser>
        <c:ser>
          <c:idx val="2"/>
          <c:order val="1"/>
          <c:tx>
            <c:strRef>
              <c:f>Hoja1!$D$13</c:f>
              <c:strCache>
                <c:ptCount val="1"/>
                <c:pt idx="0">
                  <c:v>Pequeña</c:v>
                </c:pt>
              </c:strCache>
            </c:strRef>
          </c:tx>
          <c:spPr>
            <a:ln w="28575" cap="rnd" cmpd="sng" algn="ctr">
              <a:solidFill>
                <a:schemeClr val="accent1"/>
              </a:solidFill>
              <a:prstDash val="solid"/>
              <a:round/>
            </a:ln>
            <a:effectLst/>
          </c:spPr>
          <c:dLbls>
            <c:spPr>
              <a:noFill/>
              <a:ln>
                <a:noFill/>
              </a:ln>
              <a:effectLst/>
            </c:spPr>
            <c:txPr>
              <a:bodyPr rot="0" vert="horz"/>
              <a:lstStyle/>
              <a:p>
                <a:pPr>
                  <a:defRPr/>
                </a:pPr>
                <a:endParaRPr lang="es-EC"/>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Hoja1!$B$14:$B$19</c:f>
              <c:strCache>
                <c:ptCount val="6"/>
                <c:pt idx="0">
                  <c:v>2012-2013</c:v>
                </c:pt>
                <c:pt idx="1">
                  <c:v>2013-2014</c:v>
                </c:pt>
                <c:pt idx="2">
                  <c:v>2014-2015</c:v>
                </c:pt>
                <c:pt idx="3">
                  <c:v>2015-2016</c:v>
                </c:pt>
                <c:pt idx="4">
                  <c:v>2016-2017</c:v>
                </c:pt>
                <c:pt idx="5">
                  <c:v>2017-2018</c:v>
                </c:pt>
              </c:strCache>
            </c:strRef>
          </c:cat>
          <c:val>
            <c:numRef>
              <c:f>Hoja1!$D$14:$D$19</c:f>
              <c:numCache>
                <c:formatCode>0%</c:formatCode>
                <c:ptCount val="6"/>
                <c:pt idx="0">
                  <c:v>0.55000000000000004</c:v>
                </c:pt>
                <c:pt idx="1">
                  <c:v>0.6</c:v>
                </c:pt>
                <c:pt idx="2">
                  <c:v>0.6</c:v>
                </c:pt>
                <c:pt idx="3">
                  <c:v>0.55000000000000004</c:v>
                </c:pt>
                <c:pt idx="4">
                  <c:v>0.51</c:v>
                </c:pt>
                <c:pt idx="5">
                  <c:v>0.55000000000000004</c:v>
                </c:pt>
              </c:numCache>
            </c:numRef>
          </c:val>
          <c:smooth val="0"/>
          <c:extLst>
            <c:ext xmlns:c16="http://schemas.microsoft.com/office/drawing/2014/chart" uri="{C3380CC4-5D6E-409C-BE32-E72D297353CC}">
              <c16:uniqueId val="{00000001-A5AD-47FB-8B7A-BFC82D819B08}"/>
            </c:ext>
          </c:extLst>
        </c:ser>
        <c:ser>
          <c:idx val="3"/>
          <c:order val="2"/>
          <c:tx>
            <c:strRef>
              <c:f>Hoja1!$E$13</c:f>
              <c:strCache>
                <c:ptCount val="1"/>
                <c:pt idx="0">
                  <c:v>Mediana</c:v>
                </c:pt>
              </c:strCache>
            </c:strRef>
          </c:tx>
          <c:spPr>
            <a:ln w="28575" cap="rnd" cmpd="sng" algn="ctr">
              <a:solidFill>
                <a:schemeClr val="accent1"/>
              </a:solidFill>
              <a:prstDash val="solid"/>
              <a:round/>
            </a:ln>
            <a:effectLst/>
          </c:spPr>
          <c:dLbls>
            <c:spPr>
              <a:noFill/>
              <a:ln>
                <a:noFill/>
              </a:ln>
              <a:effectLst/>
            </c:spPr>
            <c:txPr>
              <a:bodyPr rot="0" vert="horz"/>
              <a:lstStyle/>
              <a:p>
                <a:pPr>
                  <a:defRPr/>
                </a:pPr>
                <a:endParaRPr lang="es-EC"/>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Hoja1!$B$14:$B$19</c:f>
              <c:strCache>
                <c:ptCount val="6"/>
                <c:pt idx="0">
                  <c:v>2012-2013</c:v>
                </c:pt>
                <c:pt idx="1">
                  <c:v>2013-2014</c:v>
                </c:pt>
                <c:pt idx="2">
                  <c:v>2014-2015</c:v>
                </c:pt>
                <c:pt idx="3">
                  <c:v>2015-2016</c:v>
                </c:pt>
                <c:pt idx="4">
                  <c:v>2016-2017</c:v>
                </c:pt>
                <c:pt idx="5">
                  <c:v>2017-2018</c:v>
                </c:pt>
              </c:strCache>
            </c:strRef>
          </c:cat>
          <c:val>
            <c:numRef>
              <c:f>Hoja1!$E$14:$E$19</c:f>
              <c:numCache>
                <c:formatCode>0%</c:formatCode>
                <c:ptCount val="6"/>
                <c:pt idx="0">
                  <c:v>0.45</c:v>
                </c:pt>
                <c:pt idx="1">
                  <c:v>0.45</c:v>
                </c:pt>
                <c:pt idx="2">
                  <c:v>0.45</c:v>
                </c:pt>
                <c:pt idx="3">
                  <c:v>0.44</c:v>
                </c:pt>
                <c:pt idx="4">
                  <c:v>0.43</c:v>
                </c:pt>
                <c:pt idx="5">
                  <c:v>0.44</c:v>
                </c:pt>
              </c:numCache>
            </c:numRef>
          </c:val>
          <c:smooth val="0"/>
          <c:extLst>
            <c:ext xmlns:c16="http://schemas.microsoft.com/office/drawing/2014/chart" uri="{C3380CC4-5D6E-409C-BE32-E72D297353CC}">
              <c16:uniqueId val="{00000002-A5AD-47FB-8B7A-BFC82D819B08}"/>
            </c:ext>
          </c:extLst>
        </c:ser>
        <c:ser>
          <c:idx val="0"/>
          <c:order val="3"/>
          <c:tx>
            <c:strRef>
              <c:f>Hoja1!$F$13</c:f>
              <c:strCache>
                <c:ptCount val="1"/>
                <c:pt idx="0">
                  <c:v>Grande</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spPr>
              <a:noFill/>
              <a:ln>
                <a:noFill/>
              </a:ln>
              <a:effectLst/>
            </c:spPr>
            <c:txPr>
              <a:bodyPr rot="0" vert="horz"/>
              <a:lstStyle/>
              <a:p>
                <a:pPr>
                  <a:defRPr/>
                </a:pPr>
                <a:endParaRPr lang="es-EC"/>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Hoja1!$B$14:$B$19</c:f>
              <c:strCache>
                <c:ptCount val="6"/>
                <c:pt idx="0">
                  <c:v>2012-2013</c:v>
                </c:pt>
                <c:pt idx="1">
                  <c:v>2013-2014</c:v>
                </c:pt>
                <c:pt idx="2">
                  <c:v>2014-2015</c:v>
                </c:pt>
                <c:pt idx="3">
                  <c:v>2015-2016</c:v>
                </c:pt>
                <c:pt idx="4">
                  <c:v>2016-2017</c:v>
                </c:pt>
                <c:pt idx="5">
                  <c:v>2017-2018</c:v>
                </c:pt>
              </c:strCache>
            </c:strRef>
          </c:cat>
          <c:val>
            <c:numRef>
              <c:f>Hoja1!$F$14:$F$19</c:f>
              <c:numCache>
                <c:formatCode>0%</c:formatCode>
                <c:ptCount val="6"/>
                <c:pt idx="0">
                  <c:v>0.31</c:v>
                </c:pt>
                <c:pt idx="1">
                  <c:v>0.3</c:v>
                </c:pt>
                <c:pt idx="2">
                  <c:v>0.31</c:v>
                </c:pt>
                <c:pt idx="3">
                  <c:v>0.31</c:v>
                </c:pt>
                <c:pt idx="4">
                  <c:v>0.31</c:v>
                </c:pt>
                <c:pt idx="5">
                  <c:v>0.3</c:v>
                </c:pt>
              </c:numCache>
            </c:numRef>
          </c:val>
          <c:smooth val="0"/>
          <c:extLst>
            <c:ext xmlns:c16="http://schemas.microsoft.com/office/drawing/2014/chart" uri="{C3380CC4-5D6E-409C-BE32-E72D297353CC}">
              <c16:uniqueId val="{00000003-A5AD-47FB-8B7A-BFC82D819B08}"/>
            </c:ext>
          </c:extLst>
        </c:ser>
        <c:dLbls>
          <c:showLegendKey val="0"/>
          <c:showVal val="1"/>
          <c:showCatName val="0"/>
          <c:showSerName val="0"/>
          <c:showPercent val="0"/>
          <c:showBubbleSize val="0"/>
        </c:dLbls>
        <c:marker val="1"/>
        <c:smooth val="0"/>
        <c:axId val="329791040"/>
        <c:axId val="329791600"/>
      </c:lineChart>
      <c:catAx>
        <c:axId val="32979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s-EC"/>
          </a:p>
        </c:txPr>
        <c:crossAx val="329791600"/>
        <c:crosses val="autoZero"/>
        <c:auto val="1"/>
        <c:lblAlgn val="ctr"/>
        <c:lblOffset val="100"/>
        <c:noMultiLvlLbl val="0"/>
      </c:catAx>
      <c:valAx>
        <c:axId val="329791600"/>
        <c:scaling>
          <c:orientation val="minMax"/>
        </c:scaling>
        <c:delete val="1"/>
        <c:axPos val="l"/>
        <c:numFmt formatCode="0%" sourceLinked="1"/>
        <c:majorTickMark val="none"/>
        <c:minorTickMark val="none"/>
        <c:tickLblPos val="nextTo"/>
        <c:crossAx val="329791040"/>
        <c:crosses val="autoZero"/>
        <c:crossBetween val="between"/>
      </c:valAx>
    </c:plotArea>
    <c:legend>
      <c:legendPos val="t"/>
      <c:overlay val="0"/>
      <c:txPr>
        <a:bodyPr rot="0" vert="horz"/>
        <a:lstStyle/>
        <a:p>
          <a:pPr>
            <a:defRPr/>
          </a:pPr>
          <a:endParaRPr lang="es-EC"/>
        </a:p>
      </c:txPr>
    </c:legend>
    <c:plotVisOnly val="1"/>
    <c:dispBlanksAs val="gap"/>
    <c:showDLblsOverMax val="0"/>
  </c:chart>
  <c:txPr>
    <a:bodyPr/>
    <a:lstStyle/>
    <a:p>
      <a:pPr>
        <a:defRPr lang="es-MX">
          <a:solidFill>
            <a:schemeClr val="bg2">
              <a:lumMod val="10000"/>
            </a:schemeClr>
          </a:solidFill>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Morosidad vs PIB percápita 2015-2018</a:t>
            </a:r>
          </a:p>
        </c:rich>
      </c:tx>
      <c:overlay val="0"/>
      <c:spPr>
        <a:noFill/>
        <a:ln>
          <a:noFill/>
        </a:ln>
        <a:effectLst/>
      </c:spPr>
    </c:title>
    <c:autoTitleDeleted val="0"/>
    <c:plotArea>
      <c:layout/>
      <c:scatterChart>
        <c:scatterStyle val="lineMarker"/>
        <c:varyColors val="0"/>
        <c:ser>
          <c:idx val="0"/>
          <c:order val="0"/>
          <c:tx>
            <c:strRef>
              <c:f>Hoja1!$B$10</c:f>
              <c:strCache>
                <c:ptCount val="1"/>
                <c:pt idx="0">
                  <c:v>Morosidad</c:v>
                </c:pt>
              </c:strCache>
            </c:strRef>
          </c:tx>
          <c:spPr>
            <a:ln w="2540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0.21338626421697299"/>
                  <c:y val="-0.28683143773695002"/>
                </c:manualLayout>
              </c:layout>
              <c:numFmt formatCode="General" sourceLinked="0"/>
              <c:spPr>
                <a:noFill/>
                <a:ln>
                  <a:noFill/>
                </a:ln>
                <a:effectLst/>
              </c:spPr>
              <c:txPr>
                <a:bodyPr rot="0" vert="horz"/>
                <a:lstStyle/>
                <a:p>
                  <a:pPr>
                    <a:defRPr/>
                  </a:pPr>
                  <a:endParaRPr lang="es-EC"/>
                </a:p>
              </c:txPr>
            </c:trendlineLbl>
          </c:trendline>
          <c:xVal>
            <c:numRef>
              <c:f>Hoja1!$C$3:$F$3</c:f>
              <c:numCache>
                <c:formatCode>General</c:formatCode>
                <c:ptCount val="4"/>
                <c:pt idx="0">
                  <c:v>4311</c:v>
                </c:pt>
                <c:pt idx="1">
                  <c:v>4194</c:v>
                </c:pt>
                <c:pt idx="2">
                  <c:v>4229</c:v>
                </c:pt>
                <c:pt idx="3">
                  <c:v>4226</c:v>
                </c:pt>
              </c:numCache>
            </c:numRef>
          </c:xVal>
          <c:yVal>
            <c:numRef>
              <c:f>Hoja1!$C$10:$F$10</c:f>
              <c:numCache>
                <c:formatCode>General</c:formatCode>
                <c:ptCount val="4"/>
                <c:pt idx="0">
                  <c:v>2.92</c:v>
                </c:pt>
                <c:pt idx="1">
                  <c:v>5.31</c:v>
                </c:pt>
                <c:pt idx="2">
                  <c:v>6.1</c:v>
                </c:pt>
                <c:pt idx="3" formatCode="0.00">
                  <c:v>6.5883333333333303</c:v>
                </c:pt>
              </c:numCache>
            </c:numRef>
          </c:yVal>
          <c:smooth val="0"/>
          <c:extLst>
            <c:ext xmlns:c16="http://schemas.microsoft.com/office/drawing/2014/chart" uri="{C3380CC4-5D6E-409C-BE32-E72D297353CC}">
              <c16:uniqueId val="{00000001-91F8-40AF-820B-6C8A78C3A32A}"/>
            </c:ext>
          </c:extLst>
        </c:ser>
        <c:dLbls>
          <c:showLegendKey val="0"/>
          <c:showVal val="0"/>
          <c:showCatName val="0"/>
          <c:showSerName val="0"/>
          <c:showPercent val="0"/>
          <c:showBubbleSize val="0"/>
        </c:dLbls>
        <c:axId val="324867584"/>
        <c:axId val="324868144"/>
      </c:scatterChart>
      <c:valAx>
        <c:axId val="32486758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868144"/>
        <c:crosses val="autoZero"/>
        <c:crossBetween val="midCat"/>
      </c:valAx>
      <c:valAx>
        <c:axId val="324868144"/>
        <c:scaling>
          <c:orientation val="minMax"/>
          <c:min val="2"/>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32486758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Deuda externa</a:t>
            </a:r>
          </a:p>
          <a:p>
            <a:pPr>
              <a:defRPr/>
            </a:pPr>
            <a:r>
              <a:rPr lang="es-EC"/>
              <a:t>miles de millones</a:t>
            </a:r>
          </a:p>
        </c:rich>
      </c:tx>
      <c:overlay val="0"/>
      <c:spPr>
        <a:noFill/>
        <a:ln>
          <a:noFill/>
        </a:ln>
        <a:effectLst/>
      </c:spPr>
    </c:title>
    <c:autoTitleDeleted val="0"/>
    <c:plotArea>
      <c:layout>
        <c:manualLayout>
          <c:layoutTarget val="inner"/>
          <c:xMode val="edge"/>
          <c:yMode val="edge"/>
          <c:x val="1.5151515151515152E-2"/>
          <c:y val="0.22631058358061326"/>
          <c:w val="0.94444444444444442"/>
          <c:h val="0.70650840751730959"/>
        </c:manualLayout>
      </c:layout>
      <c:barChart>
        <c:barDir val="col"/>
        <c:grouping val="clustered"/>
        <c:varyColors val="0"/>
        <c:ser>
          <c:idx val="0"/>
          <c:order val="0"/>
          <c:tx>
            <c:strRef>
              <c:f>ficheroExcel!$O$7</c:f>
              <c:strCache>
                <c:ptCount val="1"/>
                <c:pt idx="0">
                  <c:v>Dic.</c:v>
                </c:pt>
              </c:strCache>
            </c:strRef>
          </c:tx>
          <c:spPr>
            <a:solidFill>
              <a:schemeClr val="accent1"/>
            </a:solidFill>
            <a:ln>
              <a:noFill/>
            </a:ln>
            <a:effectLst/>
          </c:spPr>
          <c:invertIfNegative val="0"/>
          <c:dLbls>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ficheroExcel!$C$8:$C$11</c:f>
              <c:numCache>
                <c:formatCode>General</c:formatCode>
                <c:ptCount val="4"/>
                <c:pt idx="0">
                  <c:v>2015</c:v>
                </c:pt>
                <c:pt idx="1">
                  <c:v>2016</c:v>
                </c:pt>
                <c:pt idx="2">
                  <c:v>2017</c:v>
                </c:pt>
                <c:pt idx="3">
                  <c:v>2018</c:v>
                </c:pt>
              </c:numCache>
            </c:numRef>
          </c:cat>
          <c:val>
            <c:numRef>
              <c:f>ficheroExcel!$O$8:$O$11</c:f>
              <c:numCache>
                <c:formatCode>#,##0.00</c:formatCode>
                <c:ptCount val="4"/>
                <c:pt idx="0">
                  <c:v>20225.66</c:v>
                </c:pt>
                <c:pt idx="1">
                  <c:v>25679.93</c:v>
                </c:pt>
                <c:pt idx="2">
                  <c:v>31750.11</c:v>
                </c:pt>
                <c:pt idx="3">
                  <c:v>35730.1</c:v>
                </c:pt>
              </c:numCache>
            </c:numRef>
          </c:val>
          <c:extLst>
            <c:ext xmlns:c16="http://schemas.microsoft.com/office/drawing/2014/chart" uri="{C3380CC4-5D6E-409C-BE32-E72D297353CC}">
              <c16:uniqueId val="{00000000-C243-412C-BABA-129B478A0184}"/>
            </c:ext>
          </c:extLst>
        </c:ser>
        <c:dLbls>
          <c:showLegendKey val="0"/>
          <c:showVal val="1"/>
          <c:showCatName val="0"/>
          <c:showSerName val="0"/>
          <c:showPercent val="0"/>
          <c:showBubbleSize val="0"/>
        </c:dLbls>
        <c:gapWidth val="219"/>
        <c:overlap val="-27"/>
        <c:axId val="284720720"/>
        <c:axId val="284721280"/>
      </c:barChart>
      <c:catAx>
        <c:axId val="28472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s-EC"/>
          </a:p>
        </c:txPr>
        <c:crossAx val="284721280"/>
        <c:crosses val="autoZero"/>
        <c:auto val="1"/>
        <c:lblAlgn val="ctr"/>
        <c:lblOffset val="100"/>
        <c:noMultiLvlLbl val="0"/>
      </c:catAx>
      <c:valAx>
        <c:axId val="284721280"/>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crossAx val="2847207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Morosidad vs Deuda externa</a:t>
            </a:r>
          </a:p>
        </c:rich>
      </c:tx>
      <c:overlay val="0"/>
      <c:spPr>
        <a:noFill/>
        <a:ln>
          <a:noFill/>
        </a:ln>
        <a:effectLst/>
      </c:spPr>
    </c:title>
    <c:autoTitleDeleted val="0"/>
    <c:plotArea>
      <c:layout/>
      <c:scatterChart>
        <c:scatterStyle val="lineMarker"/>
        <c:varyColors val="0"/>
        <c:ser>
          <c:idx val="0"/>
          <c:order val="0"/>
          <c:tx>
            <c:strRef>
              <c:f>Hoja1!$B$13</c:f>
              <c:strCache>
                <c:ptCount val="1"/>
                <c:pt idx="0">
                  <c:v>Morosidad</c:v>
                </c:pt>
              </c:strCache>
            </c:strRef>
          </c:tx>
          <c:spPr>
            <a:ln w="2540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1.9086395450568699E-2"/>
                  <c:y val="0.18309091571886801"/>
                </c:manualLayout>
              </c:layout>
              <c:numFmt formatCode="General" sourceLinked="0"/>
              <c:spPr>
                <a:noFill/>
                <a:ln>
                  <a:noFill/>
                </a:ln>
                <a:effectLst/>
              </c:spPr>
              <c:txPr>
                <a:bodyPr rot="0" vert="horz"/>
                <a:lstStyle/>
                <a:p>
                  <a:pPr>
                    <a:defRPr/>
                  </a:pPr>
                  <a:endParaRPr lang="es-EC"/>
                </a:p>
              </c:txPr>
            </c:trendlineLbl>
          </c:trendline>
          <c:xVal>
            <c:numRef>
              <c:f>Hoja1!$C$12:$F$12</c:f>
              <c:numCache>
                <c:formatCode>General</c:formatCode>
                <c:ptCount val="4"/>
                <c:pt idx="0">
                  <c:v>20225.66</c:v>
                </c:pt>
                <c:pt idx="1">
                  <c:v>25679.93</c:v>
                </c:pt>
                <c:pt idx="2">
                  <c:v>31750.11</c:v>
                </c:pt>
                <c:pt idx="3">
                  <c:v>35730.1</c:v>
                </c:pt>
              </c:numCache>
            </c:numRef>
          </c:xVal>
          <c:yVal>
            <c:numRef>
              <c:f>Hoja1!$C$13:$F$13</c:f>
              <c:numCache>
                <c:formatCode>General</c:formatCode>
                <c:ptCount val="4"/>
                <c:pt idx="0">
                  <c:v>2.92</c:v>
                </c:pt>
                <c:pt idx="1">
                  <c:v>5.31</c:v>
                </c:pt>
                <c:pt idx="2">
                  <c:v>6.1</c:v>
                </c:pt>
                <c:pt idx="3">
                  <c:v>6.5883333333333303</c:v>
                </c:pt>
              </c:numCache>
            </c:numRef>
          </c:yVal>
          <c:smooth val="0"/>
          <c:extLst>
            <c:ext xmlns:c16="http://schemas.microsoft.com/office/drawing/2014/chart" uri="{C3380CC4-5D6E-409C-BE32-E72D297353CC}">
              <c16:uniqueId val="{00000001-75D6-4874-BEAF-658FDB448962}"/>
            </c:ext>
          </c:extLst>
        </c:ser>
        <c:dLbls>
          <c:showLegendKey val="0"/>
          <c:showVal val="0"/>
          <c:showCatName val="0"/>
          <c:showSerName val="0"/>
          <c:showPercent val="0"/>
          <c:showBubbleSize val="0"/>
        </c:dLbls>
        <c:axId val="284723520"/>
        <c:axId val="284724080"/>
      </c:scatterChart>
      <c:valAx>
        <c:axId val="284723520"/>
        <c:scaling>
          <c:orientation val="minMax"/>
          <c:min val="15000"/>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284724080"/>
        <c:crosses val="autoZero"/>
        <c:crossBetween val="midCat"/>
      </c:valAx>
      <c:valAx>
        <c:axId val="284724080"/>
        <c:scaling>
          <c:orientation val="minMax"/>
          <c:min val="2"/>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28472352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Barriles de petróleo</a:t>
            </a:r>
          </a:p>
          <a:p>
            <a:pPr>
              <a:defRPr/>
            </a:pPr>
            <a:r>
              <a:rPr lang="en-US"/>
              <a:t>en miles</a:t>
            </a:r>
          </a:p>
        </c:rich>
      </c:tx>
      <c:overlay val="0"/>
      <c:spPr>
        <a:noFill/>
        <a:ln>
          <a:noFill/>
        </a:ln>
        <a:effectLst/>
      </c:spPr>
    </c:title>
    <c:autoTitleDeleted val="0"/>
    <c:plotArea>
      <c:layout/>
      <c:barChart>
        <c:barDir val="col"/>
        <c:grouping val="clustered"/>
        <c:varyColors val="0"/>
        <c:ser>
          <c:idx val="0"/>
          <c:order val="0"/>
          <c:tx>
            <c:strRef>
              <c:f>ficheroExcel!$P$16</c:f>
              <c:strCache>
                <c:ptCount val="1"/>
                <c:pt idx="0">
                  <c:v>Exportaciones</c:v>
                </c:pt>
              </c:strCache>
            </c:strRef>
          </c:tx>
          <c:spPr>
            <a:solidFill>
              <a:schemeClr val="accent1"/>
            </a:solidFill>
            <a:ln>
              <a:noFill/>
            </a:ln>
            <a:effectLst/>
          </c:spPr>
          <c:invertIfNegative val="0"/>
          <c:dLbls>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ficheroExcel!$C$17:$C$20</c:f>
              <c:numCache>
                <c:formatCode>General</c:formatCode>
                <c:ptCount val="4"/>
                <c:pt idx="0">
                  <c:v>2015</c:v>
                </c:pt>
                <c:pt idx="1">
                  <c:v>2016</c:v>
                </c:pt>
                <c:pt idx="2">
                  <c:v>2017</c:v>
                </c:pt>
                <c:pt idx="3">
                  <c:v>2018</c:v>
                </c:pt>
              </c:numCache>
            </c:numRef>
          </c:cat>
          <c:val>
            <c:numRef>
              <c:f>ficheroExcel!$P$17:$P$20</c:f>
              <c:numCache>
                <c:formatCode>#,##0.00</c:formatCode>
                <c:ptCount val="4"/>
                <c:pt idx="0">
                  <c:v>12647.0916666667</c:v>
                </c:pt>
                <c:pt idx="1">
                  <c:v>12046.615833333301</c:v>
                </c:pt>
                <c:pt idx="2">
                  <c:v>11291.1875</c:v>
                </c:pt>
                <c:pt idx="3">
                  <c:v>10807.7208333333</c:v>
                </c:pt>
              </c:numCache>
            </c:numRef>
          </c:val>
          <c:extLst>
            <c:ext xmlns:c16="http://schemas.microsoft.com/office/drawing/2014/chart" uri="{C3380CC4-5D6E-409C-BE32-E72D297353CC}">
              <c16:uniqueId val="{00000000-3CFF-4D61-BCC8-DA166764EF16}"/>
            </c:ext>
          </c:extLst>
        </c:ser>
        <c:dLbls>
          <c:showLegendKey val="0"/>
          <c:showVal val="1"/>
          <c:showCatName val="0"/>
          <c:showSerName val="0"/>
          <c:showPercent val="0"/>
          <c:showBubbleSize val="0"/>
        </c:dLbls>
        <c:gapWidth val="219"/>
        <c:overlap val="-27"/>
        <c:axId val="284726320"/>
        <c:axId val="284726880"/>
      </c:barChart>
      <c:catAx>
        <c:axId val="28472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s-EC"/>
          </a:p>
        </c:txPr>
        <c:crossAx val="284726880"/>
        <c:crosses val="autoZero"/>
        <c:auto val="1"/>
        <c:lblAlgn val="ctr"/>
        <c:lblOffset val="100"/>
        <c:noMultiLvlLbl val="0"/>
      </c:catAx>
      <c:valAx>
        <c:axId val="284726880"/>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crossAx val="2847263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Morosidad vs barriles de petróleo vendidos</a:t>
            </a:r>
          </a:p>
        </c:rich>
      </c:tx>
      <c:overlay val="0"/>
      <c:spPr>
        <a:noFill/>
        <a:ln>
          <a:noFill/>
        </a:ln>
        <a:effectLst/>
      </c:spPr>
    </c:title>
    <c:autoTitleDeleted val="0"/>
    <c:plotArea>
      <c:layout/>
      <c:scatterChart>
        <c:scatterStyle val="lineMarker"/>
        <c:varyColors val="0"/>
        <c:ser>
          <c:idx val="0"/>
          <c:order val="0"/>
          <c:tx>
            <c:strRef>
              <c:f>Hoja1!$B$15</c:f>
              <c:strCache>
                <c:ptCount val="1"/>
                <c:pt idx="0">
                  <c:v>Morosidad</c:v>
                </c:pt>
              </c:strCache>
            </c:strRef>
          </c:tx>
          <c:spPr>
            <a:ln w="1905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trendline>
            <c:spPr>
              <a:ln w="19050" cap="rnd" cmpd="sng" algn="ctr">
                <a:solidFill>
                  <a:schemeClr val="accent1"/>
                </a:solidFill>
                <a:prstDash val="sysDot"/>
                <a:round/>
              </a:ln>
              <a:effectLst/>
            </c:spPr>
            <c:trendlineType val="linear"/>
            <c:dispRSqr val="1"/>
            <c:dispEq val="0"/>
            <c:trendlineLbl>
              <c:layout>
                <c:manualLayout>
                  <c:x val="-0.44611154855642998"/>
                  <c:y val="-0.13790354330708701"/>
                </c:manualLayout>
              </c:layout>
              <c:numFmt formatCode="General" sourceLinked="0"/>
              <c:spPr>
                <a:noFill/>
                <a:ln>
                  <a:noFill/>
                </a:ln>
                <a:effectLst/>
              </c:spPr>
              <c:txPr>
                <a:bodyPr rot="0" vert="horz"/>
                <a:lstStyle/>
                <a:p>
                  <a:pPr>
                    <a:defRPr/>
                  </a:pPr>
                  <a:endParaRPr lang="es-EC"/>
                </a:p>
              </c:txPr>
            </c:trendlineLbl>
          </c:trendline>
          <c:xVal>
            <c:numRef>
              <c:f>Hoja1!$C$14:$F$14</c:f>
              <c:numCache>
                <c:formatCode>General</c:formatCode>
                <c:ptCount val="4"/>
                <c:pt idx="0">
                  <c:v>12647.09</c:v>
                </c:pt>
                <c:pt idx="1">
                  <c:v>12046.62</c:v>
                </c:pt>
                <c:pt idx="2">
                  <c:v>11291.19</c:v>
                </c:pt>
                <c:pt idx="3">
                  <c:v>10807.72</c:v>
                </c:pt>
              </c:numCache>
            </c:numRef>
          </c:xVal>
          <c:yVal>
            <c:numRef>
              <c:f>Hoja1!$C$15:$F$15</c:f>
              <c:numCache>
                <c:formatCode>General</c:formatCode>
                <c:ptCount val="4"/>
                <c:pt idx="0">
                  <c:v>2.92</c:v>
                </c:pt>
                <c:pt idx="1">
                  <c:v>5.31</c:v>
                </c:pt>
                <c:pt idx="2">
                  <c:v>6.1</c:v>
                </c:pt>
                <c:pt idx="3">
                  <c:v>6.5883333333333303</c:v>
                </c:pt>
              </c:numCache>
            </c:numRef>
          </c:yVal>
          <c:smooth val="0"/>
          <c:extLst>
            <c:ext xmlns:c16="http://schemas.microsoft.com/office/drawing/2014/chart" uri="{C3380CC4-5D6E-409C-BE32-E72D297353CC}">
              <c16:uniqueId val="{00000001-CD03-4643-A445-A2423A5BB6A0}"/>
            </c:ext>
          </c:extLst>
        </c:ser>
        <c:dLbls>
          <c:showLegendKey val="0"/>
          <c:showVal val="0"/>
          <c:showCatName val="0"/>
          <c:showSerName val="0"/>
          <c:showPercent val="0"/>
          <c:showBubbleSize val="0"/>
        </c:dLbls>
        <c:axId val="284604928"/>
        <c:axId val="284605488"/>
      </c:scatterChart>
      <c:valAx>
        <c:axId val="284604928"/>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284605488"/>
        <c:crosses val="autoZero"/>
        <c:crossBetween val="midCat"/>
      </c:valAx>
      <c:valAx>
        <c:axId val="284605488"/>
        <c:scaling>
          <c:orientation val="minMax"/>
          <c:min val="2"/>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vert="horz"/>
          <a:lstStyle/>
          <a:p>
            <a:pPr>
              <a:defRPr/>
            </a:pPr>
            <a:endParaRPr lang="es-EC"/>
          </a:p>
        </c:txPr>
        <c:crossAx val="28460492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s-EC"/>
        </a:p>
      </c:txPr>
    </c:title>
    <c:autoTitleDeleted val="0"/>
    <c:plotArea>
      <c:layout/>
      <c:barChart>
        <c:barDir val="col"/>
        <c:grouping val="clustered"/>
        <c:varyColors val="0"/>
        <c:ser>
          <c:idx val="0"/>
          <c:order val="0"/>
          <c:tx>
            <c:strRef>
              <c:f>Hoja1!$B$9</c:f>
              <c:strCache>
                <c:ptCount val="1"/>
                <c:pt idx="0">
                  <c:v>Inflación</c:v>
                </c:pt>
              </c:strCache>
            </c:strRef>
          </c:tx>
          <c:spPr>
            <a:solidFill>
              <a:schemeClr val="accent1"/>
            </a:solidFill>
            <a:ln>
              <a:noFill/>
            </a:ln>
            <a:effectLst/>
          </c:spPr>
          <c:invertIfNegative val="0"/>
          <c:dLbls>
            <c:dLbl>
              <c:idx val="3"/>
              <c:layout>
                <c:manualLayout>
                  <c:x val="0"/>
                  <c:y val="0.1083627797408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82-4FCA-A26A-F9CE627535AF}"/>
                </c:ext>
              </c:extLst>
            </c:dLbl>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Hoja1!$C$1:$F$1</c:f>
              <c:numCache>
                <c:formatCode>General</c:formatCode>
                <c:ptCount val="4"/>
                <c:pt idx="0">
                  <c:v>2015</c:v>
                </c:pt>
                <c:pt idx="1">
                  <c:v>2016</c:v>
                </c:pt>
                <c:pt idx="2">
                  <c:v>2017</c:v>
                </c:pt>
                <c:pt idx="3">
                  <c:v>2018</c:v>
                </c:pt>
              </c:numCache>
            </c:numRef>
          </c:cat>
          <c:val>
            <c:numRef>
              <c:f>Hoja1!$C$9:$F$9</c:f>
              <c:numCache>
                <c:formatCode>0.0%</c:formatCode>
                <c:ptCount val="4"/>
                <c:pt idx="0">
                  <c:v>3.9E-2</c:v>
                </c:pt>
                <c:pt idx="1">
                  <c:v>2.5000000000000001E-2</c:v>
                </c:pt>
                <c:pt idx="2">
                  <c:v>1.7999999999999999E-2</c:v>
                </c:pt>
                <c:pt idx="3">
                  <c:v>-1E-3</c:v>
                </c:pt>
              </c:numCache>
            </c:numRef>
          </c:val>
          <c:extLst>
            <c:ext xmlns:c16="http://schemas.microsoft.com/office/drawing/2014/chart" uri="{C3380CC4-5D6E-409C-BE32-E72D297353CC}">
              <c16:uniqueId val="{00000001-D782-4FCA-A26A-F9CE627535AF}"/>
            </c:ext>
          </c:extLst>
        </c:ser>
        <c:dLbls>
          <c:showLegendKey val="0"/>
          <c:showVal val="0"/>
          <c:showCatName val="0"/>
          <c:showSerName val="0"/>
          <c:showPercent val="0"/>
          <c:showBubbleSize val="0"/>
        </c:dLbls>
        <c:gapWidth val="219"/>
        <c:overlap val="-27"/>
        <c:axId val="284607728"/>
        <c:axId val="284608288"/>
      </c:barChart>
      <c:catAx>
        <c:axId val="28460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s-EC"/>
          </a:p>
        </c:txPr>
        <c:crossAx val="284608288"/>
        <c:crosses val="autoZero"/>
        <c:auto val="1"/>
        <c:lblAlgn val="ctr"/>
        <c:lblOffset val="100"/>
        <c:noMultiLvlLbl val="0"/>
      </c:catAx>
      <c:valAx>
        <c:axId val="28460828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 sourceLinked="1"/>
        <c:majorTickMark val="none"/>
        <c:minorTickMark val="none"/>
        <c:tickLblPos val="nextTo"/>
        <c:spPr>
          <a:noFill/>
          <a:ln w="6350" cap="flat" cmpd="sng" algn="ctr">
            <a:noFill/>
            <a:prstDash val="solid"/>
            <a:round/>
          </a:ln>
          <a:effectLst/>
        </c:spPr>
        <c:txPr>
          <a:bodyPr rot="-60000000" vert="horz"/>
          <a:lstStyle/>
          <a:p>
            <a:pPr>
              <a:defRPr/>
            </a:pPr>
            <a:endParaRPr lang="es-EC"/>
          </a:p>
        </c:txPr>
        <c:crossAx val="2846077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s-MX">
          <a:solidFill>
            <a:schemeClr val="bg2">
              <a:lumMod val="10000"/>
            </a:schemeClr>
          </a:solidFill>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FDD4F-9374-4D0D-AFD5-99B837D2976C}"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x-none"/>
        </a:p>
      </dgm:t>
    </dgm:pt>
    <dgm:pt modelId="{DFEEEBCC-4A4D-4F4F-99E9-47222AD58154}">
      <dgm:prSet phldrT="[Texto]" custT="1"/>
      <dgm:spPr/>
      <dgm:t>
        <a:bodyPr/>
        <a:lstStyle/>
        <a:p>
          <a:pPr algn="ctr"/>
          <a:r>
            <a:rPr lang="es-ES" sz="2000" dirty="0">
              <a:solidFill>
                <a:schemeClr val="bg2">
                  <a:lumMod val="25000"/>
                </a:schemeClr>
              </a:solidFill>
            </a:rPr>
            <a:t>Analizar la evolución de la morosidad en los créditos hipotecarios otorgados por el BIESS para el periodo 2014 a 2018 en la ciudad de Quito</a:t>
          </a:r>
          <a:br>
            <a:rPr lang="es-ES" sz="2000" dirty="0">
              <a:solidFill>
                <a:schemeClr val="bg2">
                  <a:lumMod val="25000"/>
                </a:schemeClr>
              </a:solidFill>
            </a:rPr>
          </a:br>
          <a:endParaRPr lang="x-none" sz="2000" dirty="0">
            <a:solidFill>
              <a:schemeClr val="bg2">
                <a:lumMod val="25000"/>
              </a:schemeClr>
            </a:solidFill>
          </a:endParaRPr>
        </a:p>
      </dgm:t>
    </dgm:pt>
    <dgm:pt modelId="{3315E165-1DED-4B1F-BFF2-9A2AC97648F6}" type="parTrans" cxnId="{87B6730A-3466-494C-9C7B-8CB2359D8774}">
      <dgm:prSet/>
      <dgm:spPr/>
      <dgm:t>
        <a:bodyPr/>
        <a:lstStyle/>
        <a:p>
          <a:pPr algn="just"/>
          <a:endParaRPr lang="x-none">
            <a:solidFill>
              <a:schemeClr val="bg2">
                <a:lumMod val="25000"/>
              </a:schemeClr>
            </a:solidFill>
          </a:endParaRPr>
        </a:p>
      </dgm:t>
    </dgm:pt>
    <dgm:pt modelId="{0F1CE9D8-BF87-4016-A416-75420B45196C}" type="sibTrans" cxnId="{87B6730A-3466-494C-9C7B-8CB2359D8774}">
      <dgm:prSet/>
      <dgm:spPr/>
      <dgm:t>
        <a:bodyPr/>
        <a:lstStyle/>
        <a:p>
          <a:pPr algn="just"/>
          <a:endParaRPr lang="x-none">
            <a:solidFill>
              <a:schemeClr val="bg2">
                <a:lumMod val="25000"/>
              </a:schemeClr>
            </a:solidFill>
          </a:endParaRPr>
        </a:p>
      </dgm:t>
    </dgm:pt>
    <dgm:pt modelId="{67B1F86E-4E2B-4ECE-9EA1-B74C7CFD0894}">
      <dgm:prSet phldrT="[Texto]" custT="1"/>
      <dgm:spPr/>
      <dgm:t>
        <a:bodyPr/>
        <a:lstStyle/>
        <a:p>
          <a:pPr algn="just">
            <a:buFont typeface="+mj-lt"/>
            <a:buNone/>
          </a:pPr>
          <a:r>
            <a:rPr lang="es-ES" sz="1800" dirty="0">
              <a:solidFill>
                <a:schemeClr val="bg2">
                  <a:lumMod val="25000"/>
                </a:schemeClr>
              </a:solidFill>
            </a:rPr>
            <a:t>Establecer la base teórica de análisis de riesgo crediticio para los hipotecarios del BIESS.</a:t>
          </a:r>
          <a:endParaRPr lang="x-none" sz="1800" dirty="0">
            <a:solidFill>
              <a:schemeClr val="bg2">
                <a:lumMod val="25000"/>
              </a:schemeClr>
            </a:solidFill>
          </a:endParaRPr>
        </a:p>
      </dgm:t>
    </dgm:pt>
    <dgm:pt modelId="{DAE22F64-D3EA-49A0-8D5F-75C6D37B12A5}" type="parTrans" cxnId="{AB295B86-3B68-4BDB-B913-AA1EC909E2B4}">
      <dgm:prSet/>
      <dgm:spPr/>
      <dgm:t>
        <a:bodyPr/>
        <a:lstStyle/>
        <a:p>
          <a:pPr algn="just"/>
          <a:endParaRPr lang="x-none">
            <a:solidFill>
              <a:schemeClr val="bg2">
                <a:lumMod val="25000"/>
              </a:schemeClr>
            </a:solidFill>
          </a:endParaRPr>
        </a:p>
      </dgm:t>
    </dgm:pt>
    <dgm:pt modelId="{C28CF7DD-E083-4B62-8120-4AD14A3F567C}" type="sibTrans" cxnId="{AB295B86-3B68-4BDB-B913-AA1EC909E2B4}">
      <dgm:prSet/>
      <dgm:spPr/>
      <dgm:t>
        <a:bodyPr/>
        <a:lstStyle/>
        <a:p>
          <a:pPr algn="just"/>
          <a:endParaRPr lang="x-none">
            <a:solidFill>
              <a:schemeClr val="bg2">
                <a:lumMod val="25000"/>
              </a:schemeClr>
            </a:solidFill>
          </a:endParaRPr>
        </a:p>
      </dgm:t>
    </dgm:pt>
    <dgm:pt modelId="{C9383FB7-6ECF-4E7D-95CB-149963EEBAD0}">
      <dgm:prSet phldrT="[Texto]" custT="1"/>
      <dgm:spPr/>
      <dgm:t>
        <a:bodyPr/>
        <a:lstStyle/>
        <a:p>
          <a:r>
            <a:rPr lang="es-ES" sz="1800" dirty="0">
              <a:solidFill>
                <a:schemeClr val="bg2">
                  <a:lumMod val="25000"/>
                </a:schemeClr>
              </a:solidFill>
            </a:rPr>
            <a:t>Realizar un análisis descriptivo de los créditos hipotecarios y su evolución para el periodo y alcance geográfico declarado</a:t>
          </a:r>
        </a:p>
        <a:p>
          <a:pPr algn="just">
            <a:buFont typeface="+mj-lt"/>
            <a:buNone/>
          </a:pPr>
          <a:endParaRPr lang="x-none" sz="1800" dirty="0">
            <a:solidFill>
              <a:schemeClr val="bg2">
                <a:lumMod val="25000"/>
              </a:schemeClr>
            </a:solidFill>
          </a:endParaRPr>
        </a:p>
      </dgm:t>
    </dgm:pt>
    <dgm:pt modelId="{09672CEE-4255-439F-BA3B-1CE75D7839F7}" type="parTrans" cxnId="{13D2C81D-735A-474A-833A-7E292CEFC8B8}">
      <dgm:prSet/>
      <dgm:spPr/>
      <dgm:t>
        <a:bodyPr/>
        <a:lstStyle/>
        <a:p>
          <a:pPr algn="just"/>
          <a:endParaRPr lang="x-none">
            <a:solidFill>
              <a:schemeClr val="bg2">
                <a:lumMod val="25000"/>
              </a:schemeClr>
            </a:solidFill>
          </a:endParaRPr>
        </a:p>
      </dgm:t>
    </dgm:pt>
    <dgm:pt modelId="{91E20982-E7AA-491C-9E31-E1E86C4C0ECE}" type="sibTrans" cxnId="{13D2C81D-735A-474A-833A-7E292CEFC8B8}">
      <dgm:prSet/>
      <dgm:spPr/>
      <dgm:t>
        <a:bodyPr/>
        <a:lstStyle/>
        <a:p>
          <a:pPr algn="just"/>
          <a:endParaRPr lang="x-none">
            <a:solidFill>
              <a:schemeClr val="bg2">
                <a:lumMod val="25000"/>
              </a:schemeClr>
            </a:solidFill>
          </a:endParaRPr>
        </a:p>
      </dgm:t>
    </dgm:pt>
    <dgm:pt modelId="{81330F74-069B-4B2F-94BC-B36178E51C7D}">
      <dgm:prSet phldrT="[Texto]" custT="1"/>
      <dgm:spPr/>
      <dgm:t>
        <a:bodyPr/>
        <a:lstStyle/>
        <a:p>
          <a:r>
            <a:rPr lang="es-ES" sz="1800" dirty="0">
              <a:solidFill>
                <a:schemeClr val="bg2">
                  <a:lumMod val="25000"/>
                </a:schemeClr>
              </a:solidFill>
            </a:rPr>
            <a:t>Identificar los factores de riesgo y su impacto en la morosidad en los préstamos hipotecarios</a:t>
          </a:r>
        </a:p>
        <a:p>
          <a:pPr algn="just">
            <a:buFont typeface="+mj-lt"/>
            <a:buNone/>
          </a:pPr>
          <a:endParaRPr lang="x-none" sz="1800" dirty="0">
            <a:solidFill>
              <a:schemeClr val="bg2">
                <a:lumMod val="25000"/>
              </a:schemeClr>
            </a:solidFill>
          </a:endParaRPr>
        </a:p>
      </dgm:t>
    </dgm:pt>
    <dgm:pt modelId="{1465FF18-B871-4D30-A3DB-8B750A54B707}" type="parTrans" cxnId="{E759E42B-0E90-49C3-B467-E1EDF254047B}">
      <dgm:prSet/>
      <dgm:spPr/>
      <dgm:t>
        <a:bodyPr/>
        <a:lstStyle/>
        <a:p>
          <a:pPr algn="just"/>
          <a:endParaRPr lang="x-none">
            <a:solidFill>
              <a:schemeClr val="bg2">
                <a:lumMod val="25000"/>
              </a:schemeClr>
            </a:solidFill>
          </a:endParaRPr>
        </a:p>
      </dgm:t>
    </dgm:pt>
    <dgm:pt modelId="{A0506310-DFCC-4C04-9606-B4AF672249A7}" type="sibTrans" cxnId="{E759E42B-0E90-49C3-B467-E1EDF254047B}">
      <dgm:prSet/>
      <dgm:spPr/>
      <dgm:t>
        <a:bodyPr/>
        <a:lstStyle/>
        <a:p>
          <a:pPr algn="just"/>
          <a:endParaRPr lang="x-none">
            <a:solidFill>
              <a:schemeClr val="bg2">
                <a:lumMod val="25000"/>
              </a:schemeClr>
            </a:solidFill>
          </a:endParaRPr>
        </a:p>
      </dgm:t>
    </dgm:pt>
    <dgm:pt modelId="{9B09D420-F720-4A43-B390-702B543042DE}">
      <dgm:prSet phldrT="[Texto]" custT="1"/>
      <dgm:spPr/>
      <dgm:t>
        <a:bodyPr/>
        <a:lstStyle/>
        <a:p>
          <a:r>
            <a:rPr lang="es-ES" sz="1800" dirty="0">
              <a:solidFill>
                <a:schemeClr val="bg2">
                  <a:lumMod val="25000"/>
                </a:schemeClr>
              </a:solidFill>
            </a:rPr>
            <a:t>Diseñar políticas crediticias tendientes a reducir el riesgo de morosidad de los préstamos hipotecarios.</a:t>
          </a:r>
        </a:p>
        <a:p>
          <a:pPr algn="just">
            <a:buFont typeface="+mj-lt"/>
            <a:buNone/>
          </a:pPr>
          <a:r>
            <a:rPr lang="es-EC" sz="1800" dirty="0">
              <a:solidFill>
                <a:schemeClr val="bg2">
                  <a:lumMod val="25000"/>
                </a:schemeClr>
              </a:solidFill>
            </a:rPr>
            <a:t>. </a:t>
          </a:r>
          <a:endParaRPr lang="x-none" sz="1800" dirty="0">
            <a:solidFill>
              <a:schemeClr val="bg2">
                <a:lumMod val="25000"/>
              </a:schemeClr>
            </a:solidFill>
          </a:endParaRPr>
        </a:p>
      </dgm:t>
    </dgm:pt>
    <dgm:pt modelId="{6D3AF333-6BBF-4D84-A1BC-1FFF658325EA}" type="parTrans" cxnId="{36585180-19A1-4309-B7A8-41EDE120BD01}">
      <dgm:prSet/>
      <dgm:spPr/>
      <dgm:t>
        <a:bodyPr/>
        <a:lstStyle/>
        <a:p>
          <a:pPr algn="just"/>
          <a:endParaRPr lang="x-none">
            <a:solidFill>
              <a:schemeClr val="bg2">
                <a:lumMod val="25000"/>
              </a:schemeClr>
            </a:solidFill>
          </a:endParaRPr>
        </a:p>
      </dgm:t>
    </dgm:pt>
    <dgm:pt modelId="{E5BCD426-CB60-4101-A260-858335DC73EE}" type="sibTrans" cxnId="{36585180-19A1-4309-B7A8-41EDE120BD01}">
      <dgm:prSet/>
      <dgm:spPr/>
      <dgm:t>
        <a:bodyPr/>
        <a:lstStyle/>
        <a:p>
          <a:pPr algn="just"/>
          <a:endParaRPr lang="x-none">
            <a:solidFill>
              <a:schemeClr val="bg2">
                <a:lumMod val="25000"/>
              </a:schemeClr>
            </a:solidFill>
          </a:endParaRPr>
        </a:p>
      </dgm:t>
    </dgm:pt>
    <dgm:pt modelId="{118E8E8C-6224-415F-82A7-B3C2D02DC3CB}" type="pres">
      <dgm:prSet presAssocID="{566FDD4F-9374-4D0D-AFD5-99B837D2976C}" presName="vert0" presStyleCnt="0">
        <dgm:presLayoutVars>
          <dgm:dir/>
          <dgm:animOne val="branch"/>
          <dgm:animLvl val="lvl"/>
        </dgm:presLayoutVars>
      </dgm:prSet>
      <dgm:spPr/>
    </dgm:pt>
    <dgm:pt modelId="{26E91F89-DD46-4269-B742-AA68603BB4AE}" type="pres">
      <dgm:prSet presAssocID="{DFEEEBCC-4A4D-4F4F-99E9-47222AD58154}" presName="thickLine" presStyleLbl="alignNode1" presStyleIdx="0" presStyleCnt="1"/>
      <dgm:spPr/>
    </dgm:pt>
    <dgm:pt modelId="{0C15F5FF-7D60-4207-BF32-F001C4502BD3}" type="pres">
      <dgm:prSet presAssocID="{DFEEEBCC-4A4D-4F4F-99E9-47222AD58154}" presName="horz1" presStyleCnt="0"/>
      <dgm:spPr/>
    </dgm:pt>
    <dgm:pt modelId="{67E52F04-BB47-4DC4-8C72-8D39E016C998}" type="pres">
      <dgm:prSet presAssocID="{DFEEEBCC-4A4D-4F4F-99E9-47222AD58154}" presName="tx1" presStyleLbl="revTx" presStyleIdx="0" presStyleCnt="5"/>
      <dgm:spPr/>
    </dgm:pt>
    <dgm:pt modelId="{717DBD98-A543-4A76-835A-C5EDA89C1554}" type="pres">
      <dgm:prSet presAssocID="{DFEEEBCC-4A4D-4F4F-99E9-47222AD58154}" presName="vert1" presStyleCnt="0"/>
      <dgm:spPr/>
    </dgm:pt>
    <dgm:pt modelId="{184DCC18-F53F-432C-9EEB-1D910A7CD181}" type="pres">
      <dgm:prSet presAssocID="{67B1F86E-4E2B-4ECE-9EA1-B74C7CFD0894}" presName="vertSpace2a" presStyleCnt="0"/>
      <dgm:spPr/>
    </dgm:pt>
    <dgm:pt modelId="{E675CB23-7E2C-4D2A-8240-FD07491E1794}" type="pres">
      <dgm:prSet presAssocID="{67B1F86E-4E2B-4ECE-9EA1-B74C7CFD0894}" presName="horz2" presStyleCnt="0"/>
      <dgm:spPr/>
    </dgm:pt>
    <dgm:pt modelId="{4AFBCAE5-D264-460D-A3B3-E3DAE2117868}" type="pres">
      <dgm:prSet presAssocID="{67B1F86E-4E2B-4ECE-9EA1-B74C7CFD0894}" presName="horzSpace2" presStyleCnt="0"/>
      <dgm:spPr/>
    </dgm:pt>
    <dgm:pt modelId="{72E660B6-E1C4-4C01-8AB0-74455517109E}" type="pres">
      <dgm:prSet presAssocID="{67B1F86E-4E2B-4ECE-9EA1-B74C7CFD0894}" presName="tx2" presStyleLbl="revTx" presStyleIdx="1" presStyleCnt="5" custScaleY="30442"/>
      <dgm:spPr/>
    </dgm:pt>
    <dgm:pt modelId="{92C00C72-3AD6-4CF6-8FD6-98A74AD260C0}" type="pres">
      <dgm:prSet presAssocID="{67B1F86E-4E2B-4ECE-9EA1-B74C7CFD0894}" presName="vert2" presStyleCnt="0"/>
      <dgm:spPr/>
    </dgm:pt>
    <dgm:pt modelId="{06C5B16D-29EC-472C-A9BF-34580B3D0FB9}" type="pres">
      <dgm:prSet presAssocID="{67B1F86E-4E2B-4ECE-9EA1-B74C7CFD0894}" presName="thinLine2b" presStyleLbl="callout" presStyleIdx="0" presStyleCnt="4"/>
      <dgm:spPr/>
    </dgm:pt>
    <dgm:pt modelId="{DA765787-6599-452D-A66E-E8515843AA02}" type="pres">
      <dgm:prSet presAssocID="{67B1F86E-4E2B-4ECE-9EA1-B74C7CFD0894}" presName="vertSpace2b" presStyleCnt="0"/>
      <dgm:spPr/>
    </dgm:pt>
    <dgm:pt modelId="{8B87195A-23D9-4297-9221-6AF9D0145769}" type="pres">
      <dgm:prSet presAssocID="{C9383FB7-6ECF-4E7D-95CB-149963EEBAD0}" presName="horz2" presStyleCnt="0"/>
      <dgm:spPr/>
    </dgm:pt>
    <dgm:pt modelId="{3BA29A9E-E840-4166-B957-21E0CF0A466C}" type="pres">
      <dgm:prSet presAssocID="{C9383FB7-6ECF-4E7D-95CB-149963EEBAD0}" presName="horzSpace2" presStyleCnt="0"/>
      <dgm:spPr/>
    </dgm:pt>
    <dgm:pt modelId="{03E57495-A0D6-4CC4-B52F-0363C4048AE9}" type="pres">
      <dgm:prSet presAssocID="{C9383FB7-6ECF-4E7D-95CB-149963EEBAD0}" presName="tx2" presStyleLbl="revTx" presStyleIdx="2" presStyleCnt="5" custScaleY="33384"/>
      <dgm:spPr/>
    </dgm:pt>
    <dgm:pt modelId="{5F71966D-8C17-4790-8F5C-859089B21529}" type="pres">
      <dgm:prSet presAssocID="{C9383FB7-6ECF-4E7D-95CB-149963EEBAD0}" presName="vert2" presStyleCnt="0"/>
      <dgm:spPr/>
    </dgm:pt>
    <dgm:pt modelId="{5515B7F5-7FBA-4A39-A22F-21BA0EC05675}" type="pres">
      <dgm:prSet presAssocID="{C9383FB7-6ECF-4E7D-95CB-149963EEBAD0}" presName="thinLine2b" presStyleLbl="callout" presStyleIdx="1" presStyleCnt="4"/>
      <dgm:spPr/>
    </dgm:pt>
    <dgm:pt modelId="{FEB545ED-6A3E-4378-96DE-1D049D38DB4A}" type="pres">
      <dgm:prSet presAssocID="{C9383FB7-6ECF-4E7D-95CB-149963EEBAD0}" presName="vertSpace2b" presStyleCnt="0"/>
      <dgm:spPr/>
    </dgm:pt>
    <dgm:pt modelId="{EB8DAE13-0980-470E-B96A-B4DE0CD93A55}" type="pres">
      <dgm:prSet presAssocID="{81330F74-069B-4B2F-94BC-B36178E51C7D}" presName="horz2" presStyleCnt="0"/>
      <dgm:spPr/>
    </dgm:pt>
    <dgm:pt modelId="{0ACAC9DF-E0DD-4E26-8550-C29DEDBC8B78}" type="pres">
      <dgm:prSet presAssocID="{81330F74-069B-4B2F-94BC-B36178E51C7D}" presName="horzSpace2" presStyleCnt="0"/>
      <dgm:spPr/>
    </dgm:pt>
    <dgm:pt modelId="{23A153BB-DE4C-44EE-8D61-DA5FD6C94667}" type="pres">
      <dgm:prSet presAssocID="{81330F74-069B-4B2F-94BC-B36178E51C7D}" presName="tx2" presStyleLbl="revTx" presStyleIdx="3" presStyleCnt="5" custScaleY="25523"/>
      <dgm:spPr/>
    </dgm:pt>
    <dgm:pt modelId="{9AB5EF47-C425-4733-818F-4994058A768A}" type="pres">
      <dgm:prSet presAssocID="{81330F74-069B-4B2F-94BC-B36178E51C7D}" presName="vert2" presStyleCnt="0"/>
      <dgm:spPr/>
    </dgm:pt>
    <dgm:pt modelId="{1D50E05A-15B6-4C62-99AC-2AE089F76A7B}" type="pres">
      <dgm:prSet presAssocID="{81330F74-069B-4B2F-94BC-B36178E51C7D}" presName="thinLine2b" presStyleLbl="callout" presStyleIdx="2" presStyleCnt="4"/>
      <dgm:spPr/>
    </dgm:pt>
    <dgm:pt modelId="{3979509C-BAA4-46D1-A4C8-8AB6EEF70442}" type="pres">
      <dgm:prSet presAssocID="{81330F74-069B-4B2F-94BC-B36178E51C7D}" presName="vertSpace2b" presStyleCnt="0"/>
      <dgm:spPr/>
    </dgm:pt>
    <dgm:pt modelId="{0EE483FA-5D58-4B5C-B53C-2286AA36C48B}" type="pres">
      <dgm:prSet presAssocID="{9B09D420-F720-4A43-B390-702B543042DE}" presName="horz2" presStyleCnt="0"/>
      <dgm:spPr/>
    </dgm:pt>
    <dgm:pt modelId="{54CE3146-2C7F-43CB-B989-91226672896C}" type="pres">
      <dgm:prSet presAssocID="{9B09D420-F720-4A43-B390-702B543042DE}" presName="horzSpace2" presStyleCnt="0"/>
      <dgm:spPr/>
    </dgm:pt>
    <dgm:pt modelId="{AFE68004-F760-4FC9-ACDA-FDED67AEE1E6}" type="pres">
      <dgm:prSet presAssocID="{9B09D420-F720-4A43-B390-702B543042DE}" presName="tx2" presStyleLbl="revTx" presStyleIdx="4" presStyleCnt="5" custScaleY="30378"/>
      <dgm:spPr/>
    </dgm:pt>
    <dgm:pt modelId="{6F3E2442-5CCA-404B-A250-2DB2035BD3C5}" type="pres">
      <dgm:prSet presAssocID="{9B09D420-F720-4A43-B390-702B543042DE}" presName="vert2" presStyleCnt="0"/>
      <dgm:spPr/>
    </dgm:pt>
    <dgm:pt modelId="{59108F54-BFA4-420A-B9CA-4BB3ADC39AB7}" type="pres">
      <dgm:prSet presAssocID="{9B09D420-F720-4A43-B390-702B543042DE}" presName="thinLine2b" presStyleLbl="callout" presStyleIdx="3" presStyleCnt="4"/>
      <dgm:spPr/>
    </dgm:pt>
    <dgm:pt modelId="{343B4224-5E77-4731-95F7-1D060F0BA72F}" type="pres">
      <dgm:prSet presAssocID="{9B09D420-F720-4A43-B390-702B543042DE}" presName="vertSpace2b" presStyleCnt="0"/>
      <dgm:spPr/>
    </dgm:pt>
  </dgm:ptLst>
  <dgm:cxnLst>
    <dgm:cxn modelId="{87B6730A-3466-494C-9C7B-8CB2359D8774}" srcId="{566FDD4F-9374-4D0D-AFD5-99B837D2976C}" destId="{DFEEEBCC-4A4D-4F4F-99E9-47222AD58154}" srcOrd="0" destOrd="0" parTransId="{3315E165-1DED-4B1F-BFF2-9A2AC97648F6}" sibTransId="{0F1CE9D8-BF87-4016-A416-75420B45196C}"/>
    <dgm:cxn modelId="{13D2C81D-735A-474A-833A-7E292CEFC8B8}" srcId="{DFEEEBCC-4A4D-4F4F-99E9-47222AD58154}" destId="{C9383FB7-6ECF-4E7D-95CB-149963EEBAD0}" srcOrd="1" destOrd="0" parTransId="{09672CEE-4255-439F-BA3B-1CE75D7839F7}" sibTransId="{91E20982-E7AA-491C-9E31-E1E86C4C0ECE}"/>
    <dgm:cxn modelId="{8C949225-23EC-49B6-A925-51352D8659D0}" type="presOf" srcId="{C9383FB7-6ECF-4E7D-95CB-149963EEBAD0}" destId="{03E57495-A0D6-4CC4-B52F-0363C4048AE9}" srcOrd="0" destOrd="0" presId="urn:microsoft.com/office/officeart/2008/layout/LinedList"/>
    <dgm:cxn modelId="{E759E42B-0E90-49C3-B467-E1EDF254047B}" srcId="{DFEEEBCC-4A4D-4F4F-99E9-47222AD58154}" destId="{81330F74-069B-4B2F-94BC-B36178E51C7D}" srcOrd="2" destOrd="0" parTransId="{1465FF18-B871-4D30-A3DB-8B750A54B707}" sibTransId="{A0506310-DFCC-4C04-9606-B4AF672249A7}"/>
    <dgm:cxn modelId="{CC5C635F-A92D-4C26-B7F2-5EA9F69D8771}" type="presOf" srcId="{566FDD4F-9374-4D0D-AFD5-99B837D2976C}" destId="{118E8E8C-6224-415F-82A7-B3C2D02DC3CB}" srcOrd="0" destOrd="0" presId="urn:microsoft.com/office/officeart/2008/layout/LinedList"/>
    <dgm:cxn modelId="{E8E6DD6A-BB75-42F3-93C6-0A40EA9AD56B}" type="presOf" srcId="{67B1F86E-4E2B-4ECE-9EA1-B74C7CFD0894}" destId="{72E660B6-E1C4-4C01-8AB0-74455517109E}" srcOrd="0" destOrd="0" presId="urn:microsoft.com/office/officeart/2008/layout/LinedList"/>
    <dgm:cxn modelId="{36585180-19A1-4309-B7A8-41EDE120BD01}" srcId="{DFEEEBCC-4A4D-4F4F-99E9-47222AD58154}" destId="{9B09D420-F720-4A43-B390-702B543042DE}" srcOrd="3" destOrd="0" parTransId="{6D3AF333-6BBF-4D84-A1BC-1FFF658325EA}" sibTransId="{E5BCD426-CB60-4101-A260-858335DC73EE}"/>
    <dgm:cxn modelId="{E8F2CF85-767C-4C03-8E73-F30A4DFBCA32}" type="presOf" srcId="{DFEEEBCC-4A4D-4F4F-99E9-47222AD58154}" destId="{67E52F04-BB47-4DC4-8C72-8D39E016C998}" srcOrd="0" destOrd="0" presId="urn:microsoft.com/office/officeart/2008/layout/LinedList"/>
    <dgm:cxn modelId="{AB295B86-3B68-4BDB-B913-AA1EC909E2B4}" srcId="{DFEEEBCC-4A4D-4F4F-99E9-47222AD58154}" destId="{67B1F86E-4E2B-4ECE-9EA1-B74C7CFD0894}" srcOrd="0" destOrd="0" parTransId="{DAE22F64-D3EA-49A0-8D5F-75C6D37B12A5}" sibTransId="{C28CF7DD-E083-4B62-8120-4AD14A3F567C}"/>
    <dgm:cxn modelId="{AC75098F-C565-4AB2-9AC4-D34287179C93}" type="presOf" srcId="{81330F74-069B-4B2F-94BC-B36178E51C7D}" destId="{23A153BB-DE4C-44EE-8D61-DA5FD6C94667}" srcOrd="0" destOrd="0" presId="urn:microsoft.com/office/officeart/2008/layout/LinedList"/>
    <dgm:cxn modelId="{17756DFB-CD3B-4197-901C-DAEF818A6487}" type="presOf" srcId="{9B09D420-F720-4A43-B390-702B543042DE}" destId="{AFE68004-F760-4FC9-ACDA-FDED67AEE1E6}" srcOrd="0" destOrd="0" presId="urn:microsoft.com/office/officeart/2008/layout/LinedList"/>
    <dgm:cxn modelId="{7FA81A06-98F8-43F3-8F40-D271B7B641F2}" type="presParOf" srcId="{118E8E8C-6224-415F-82A7-B3C2D02DC3CB}" destId="{26E91F89-DD46-4269-B742-AA68603BB4AE}" srcOrd="0" destOrd="0" presId="urn:microsoft.com/office/officeart/2008/layout/LinedList"/>
    <dgm:cxn modelId="{577FA1C7-BD85-4622-9A58-E3746D49BFE3}" type="presParOf" srcId="{118E8E8C-6224-415F-82A7-B3C2D02DC3CB}" destId="{0C15F5FF-7D60-4207-BF32-F001C4502BD3}" srcOrd="1" destOrd="0" presId="urn:microsoft.com/office/officeart/2008/layout/LinedList"/>
    <dgm:cxn modelId="{6303D164-FB32-4090-B243-C1E60D827CD4}" type="presParOf" srcId="{0C15F5FF-7D60-4207-BF32-F001C4502BD3}" destId="{67E52F04-BB47-4DC4-8C72-8D39E016C998}" srcOrd="0" destOrd="0" presId="urn:microsoft.com/office/officeart/2008/layout/LinedList"/>
    <dgm:cxn modelId="{C17FBE1B-0D26-44D5-BC44-BCA9298ABEF3}" type="presParOf" srcId="{0C15F5FF-7D60-4207-BF32-F001C4502BD3}" destId="{717DBD98-A543-4A76-835A-C5EDA89C1554}" srcOrd="1" destOrd="0" presId="urn:microsoft.com/office/officeart/2008/layout/LinedList"/>
    <dgm:cxn modelId="{9268968F-DEC7-4BA1-9C96-5F5B3F34AD5B}" type="presParOf" srcId="{717DBD98-A543-4A76-835A-C5EDA89C1554}" destId="{184DCC18-F53F-432C-9EEB-1D910A7CD181}" srcOrd="0" destOrd="0" presId="urn:microsoft.com/office/officeart/2008/layout/LinedList"/>
    <dgm:cxn modelId="{29C56F93-B124-4E7F-9D55-E89976B21E4D}" type="presParOf" srcId="{717DBD98-A543-4A76-835A-C5EDA89C1554}" destId="{E675CB23-7E2C-4D2A-8240-FD07491E1794}" srcOrd="1" destOrd="0" presId="urn:microsoft.com/office/officeart/2008/layout/LinedList"/>
    <dgm:cxn modelId="{49090DBF-20D5-4233-9D81-924E8DCD7899}" type="presParOf" srcId="{E675CB23-7E2C-4D2A-8240-FD07491E1794}" destId="{4AFBCAE5-D264-460D-A3B3-E3DAE2117868}" srcOrd="0" destOrd="0" presId="urn:microsoft.com/office/officeart/2008/layout/LinedList"/>
    <dgm:cxn modelId="{31C05D07-4122-4744-B6B8-DD2B4CB3E878}" type="presParOf" srcId="{E675CB23-7E2C-4D2A-8240-FD07491E1794}" destId="{72E660B6-E1C4-4C01-8AB0-74455517109E}" srcOrd="1" destOrd="0" presId="urn:microsoft.com/office/officeart/2008/layout/LinedList"/>
    <dgm:cxn modelId="{AC5E2EC6-B877-4C14-8C5C-DB5FF4E10129}" type="presParOf" srcId="{E675CB23-7E2C-4D2A-8240-FD07491E1794}" destId="{92C00C72-3AD6-4CF6-8FD6-98A74AD260C0}" srcOrd="2" destOrd="0" presId="urn:microsoft.com/office/officeart/2008/layout/LinedList"/>
    <dgm:cxn modelId="{4ABF727F-7D69-4C7D-9D40-0C560FA24A3A}" type="presParOf" srcId="{717DBD98-A543-4A76-835A-C5EDA89C1554}" destId="{06C5B16D-29EC-472C-A9BF-34580B3D0FB9}" srcOrd="2" destOrd="0" presId="urn:microsoft.com/office/officeart/2008/layout/LinedList"/>
    <dgm:cxn modelId="{CCE5D73C-D6EA-433D-87CE-4CF6268B5BEC}" type="presParOf" srcId="{717DBD98-A543-4A76-835A-C5EDA89C1554}" destId="{DA765787-6599-452D-A66E-E8515843AA02}" srcOrd="3" destOrd="0" presId="urn:microsoft.com/office/officeart/2008/layout/LinedList"/>
    <dgm:cxn modelId="{3F077BA2-BBF1-40FD-BE42-998212A451B3}" type="presParOf" srcId="{717DBD98-A543-4A76-835A-C5EDA89C1554}" destId="{8B87195A-23D9-4297-9221-6AF9D0145769}" srcOrd="4" destOrd="0" presId="urn:microsoft.com/office/officeart/2008/layout/LinedList"/>
    <dgm:cxn modelId="{43D4D544-2815-453C-9E20-9B1AD78B5793}" type="presParOf" srcId="{8B87195A-23D9-4297-9221-6AF9D0145769}" destId="{3BA29A9E-E840-4166-B957-21E0CF0A466C}" srcOrd="0" destOrd="0" presId="urn:microsoft.com/office/officeart/2008/layout/LinedList"/>
    <dgm:cxn modelId="{0DEFE5E1-EF90-4EBA-B240-FB167DDDC2A7}" type="presParOf" srcId="{8B87195A-23D9-4297-9221-6AF9D0145769}" destId="{03E57495-A0D6-4CC4-B52F-0363C4048AE9}" srcOrd="1" destOrd="0" presId="urn:microsoft.com/office/officeart/2008/layout/LinedList"/>
    <dgm:cxn modelId="{44C3E995-C744-4DF9-A8FF-E909271B3E22}" type="presParOf" srcId="{8B87195A-23D9-4297-9221-6AF9D0145769}" destId="{5F71966D-8C17-4790-8F5C-859089B21529}" srcOrd="2" destOrd="0" presId="urn:microsoft.com/office/officeart/2008/layout/LinedList"/>
    <dgm:cxn modelId="{83162202-B582-42C4-97D1-7B710E0F7D9C}" type="presParOf" srcId="{717DBD98-A543-4A76-835A-C5EDA89C1554}" destId="{5515B7F5-7FBA-4A39-A22F-21BA0EC05675}" srcOrd="5" destOrd="0" presId="urn:microsoft.com/office/officeart/2008/layout/LinedList"/>
    <dgm:cxn modelId="{2059C42D-77CC-47B4-800D-907DA100B66F}" type="presParOf" srcId="{717DBD98-A543-4A76-835A-C5EDA89C1554}" destId="{FEB545ED-6A3E-4378-96DE-1D049D38DB4A}" srcOrd="6" destOrd="0" presId="urn:microsoft.com/office/officeart/2008/layout/LinedList"/>
    <dgm:cxn modelId="{E9394F16-553E-4136-B892-5DA9D133AA04}" type="presParOf" srcId="{717DBD98-A543-4A76-835A-C5EDA89C1554}" destId="{EB8DAE13-0980-470E-B96A-B4DE0CD93A55}" srcOrd="7" destOrd="0" presId="urn:microsoft.com/office/officeart/2008/layout/LinedList"/>
    <dgm:cxn modelId="{41CFA5A5-76C0-4828-BCC5-A82149A8A6B5}" type="presParOf" srcId="{EB8DAE13-0980-470E-B96A-B4DE0CD93A55}" destId="{0ACAC9DF-E0DD-4E26-8550-C29DEDBC8B78}" srcOrd="0" destOrd="0" presId="urn:microsoft.com/office/officeart/2008/layout/LinedList"/>
    <dgm:cxn modelId="{8AB06D64-DF70-4A13-8315-4B42A9F01463}" type="presParOf" srcId="{EB8DAE13-0980-470E-B96A-B4DE0CD93A55}" destId="{23A153BB-DE4C-44EE-8D61-DA5FD6C94667}" srcOrd="1" destOrd="0" presId="urn:microsoft.com/office/officeart/2008/layout/LinedList"/>
    <dgm:cxn modelId="{BBC49B14-5CFD-479A-9997-D8C9DE9D6700}" type="presParOf" srcId="{EB8DAE13-0980-470E-B96A-B4DE0CD93A55}" destId="{9AB5EF47-C425-4733-818F-4994058A768A}" srcOrd="2" destOrd="0" presId="urn:microsoft.com/office/officeart/2008/layout/LinedList"/>
    <dgm:cxn modelId="{64BB96DA-A62A-4A05-B246-8B868FDC55BB}" type="presParOf" srcId="{717DBD98-A543-4A76-835A-C5EDA89C1554}" destId="{1D50E05A-15B6-4C62-99AC-2AE089F76A7B}" srcOrd="8" destOrd="0" presId="urn:microsoft.com/office/officeart/2008/layout/LinedList"/>
    <dgm:cxn modelId="{9550F8BF-7F0F-41C3-B82E-966BF1933FD2}" type="presParOf" srcId="{717DBD98-A543-4A76-835A-C5EDA89C1554}" destId="{3979509C-BAA4-46D1-A4C8-8AB6EEF70442}" srcOrd="9" destOrd="0" presId="urn:microsoft.com/office/officeart/2008/layout/LinedList"/>
    <dgm:cxn modelId="{58712A85-F1B2-45CA-B26F-ABC4080E7AC0}" type="presParOf" srcId="{717DBD98-A543-4A76-835A-C5EDA89C1554}" destId="{0EE483FA-5D58-4B5C-B53C-2286AA36C48B}" srcOrd="10" destOrd="0" presId="urn:microsoft.com/office/officeart/2008/layout/LinedList"/>
    <dgm:cxn modelId="{D7E44467-48A7-4D38-A245-7EDB2CD73862}" type="presParOf" srcId="{0EE483FA-5D58-4B5C-B53C-2286AA36C48B}" destId="{54CE3146-2C7F-43CB-B989-91226672896C}" srcOrd="0" destOrd="0" presId="urn:microsoft.com/office/officeart/2008/layout/LinedList"/>
    <dgm:cxn modelId="{149700EB-5328-40B1-806E-82EC1CC2F880}" type="presParOf" srcId="{0EE483FA-5D58-4B5C-B53C-2286AA36C48B}" destId="{AFE68004-F760-4FC9-ACDA-FDED67AEE1E6}" srcOrd="1" destOrd="0" presId="urn:microsoft.com/office/officeart/2008/layout/LinedList"/>
    <dgm:cxn modelId="{42B07EF2-29C1-4A49-81A0-63B5A469D159}" type="presParOf" srcId="{0EE483FA-5D58-4B5C-B53C-2286AA36C48B}" destId="{6F3E2442-5CCA-404B-A250-2DB2035BD3C5}" srcOrd="2" destOrd="0" presId="urn:microsoft.com/office/officeart/2008/layout/LinedList"/>
    <dgm:cxn modelId="{D9A6F394-CA8E-43CE-BB17-8024E6864311}" type="presParOf" srcId="{717DBD98-A543-4A76-835A-C5EDA89C1554}" destId="{59108F54-BFA4-420A-B9CA-4BB3ADC39AB7}" srcOrd="11" destOrd="0" presId="urn:microsoft.com/office/officeart/2008/layout/LinedList"/>
    <dgm:cxn modelId="{FCD924E1-86C9-4E04-A772-6DEBA581E1E4}" type="presParOf" srcId="{717DBD98-A543-4A76-835A-C5EDA89C1554}" destId="{343B4224-5E77-4731-95F7-1D060F0BA72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36E2D-2104-47A2-8D32-DA923F5BD072}" type="doc">
      <dgm:prSet loTypeId="urn:microsoft.com/office/officeart/2005/8/layout/bProcess2" loCatId="process" qsTypeId="urn:microsoft.com/office/officeart/2005/8/quickstyle/simple2" qsCatId="simple" csTypeId="urn:microsoft.com/office/officeart/2005/8/colors/colorful1" csCatId="colorful" phldr="1"/>
      <dgm:spPr/>
      <dgm:t>
        <a:bodyPr/>
        <a:lstStyle/>
        <a:p>
          <a:endParaRPr lang="es-ES"/>
        </a:p>
      </dgm:t>
    </dgm:pt>
    <dgm:pt modelId="{CC40E60B-22F3-45EA-8B95-F2A3A1403875}">
      <dgm:prSet phldrT="[Texto]"/>
      <dgm:spPr/>
      <dgm:t>
        <a:bodyPr/>
        <a:lstStyle/>
        <a:p>
          <a:r>
            <a:rPr lang="es-ES"/>
            <a:t>Ingresar con la clave personal.</a:t>
          </a:r>
          <a:endParaRPr lang="es-ES" dirty="0"/>
        </a:p>
      </dgm:t>
    </dgm:pt>
    <dgm:pt modelId="{B782A2CE-E711-4A18-B53F-C6D1B9674C4D}" type="parTrans" cxnId="{38513A1E-E7D7-466F-907E-B9B29525DC09}">
      <dgm:prSet/>
      <dgm:spPr/>
      <dgm:t>
        <a:bodyPr/>
        <a:lstStyle/>
        <a:p>
          <a:endParaRPr lang="es-ES">
            <a:solidFill>
              <a:schemeClr val="bg2">
                <a:lumMod val="10000"/>
              </a:schemeClr>
            </a:solidFill>
          </a:endParaRPr>
        </a:p>
      </dgm:t>
    </dgm:pt>
    <dgm:pt modelId="{B5626B31-4169-4616-A76A-55CCA4944BDA}" type="sibTrans" cxnId="{38513A1E-E7D7-466F-907E-B9B29525DC09}">
      <dgm:prSet/>
      <dgm:spPr/>
      <dgm:t>
        <a:bodyPr/>
        <a:lstStyle/>
        <a:p>
          <a:endParaRPr lang="es-ES">
            <a:solidFill>
              <a:schemeClr val="bg2">
                <a:lumMod val="10000"/>
              </a:schemeClr>
            </a:solidFill>
          </a:endParaRPr>
        </a:p>
      </dgm:t>
    </dgm:pt>
    <dgm:pt modelId="{48E731F1-DCE4-4FB0-9271-007DC402FE05}">
      <dgm:prSet phldrT="[Texto]"/>
      <dgm:spPr/>
      <dgm:t>
        <a:bodyPr/>
        <a:lstStyle/>
        <a:p>
          <a:r>
            <a:rPr lang="es-ES"/>
            <a:t>Solicitar crédito</a:t>
          </a:r>
          <a:endParaRPr lang="es-ES" dirty="0"/>
        </a:p>
      </dgm:t>
    </dgm:pt>
    <dgm:pt modelId="{BB99F3D6-1F2D-415A-83DB-F14B80B0B174}" type="parTrans" cxnId="{9681D529-683E-4E40-B7F0-45517FA8E54A}">
      <dgm:prSet/>
      <dgm:spPr/>
      <dgm:t>
        <a:bodyPr/>
        <a:lstStyle/>
        <a:p>
          <a:endParaRPr lang="es-ES">
            <a:solidFill>
              <a:schemeClr val="bg2">
                <a:lumMod val="10000"/>
              </a:schemeClr>
            </a:solidFill>
          </a:endParaRPr>
        </a:p>
      </dgm:t>
    </dgm:pt>
    <dgm:pt modelId="{D1AEB0DC-983D-435F-B718-BE26E23766C2}" type="sibTrans" cxnId="{9681D529-683E-4E40-B7F0-45517FA8E54A}">
      <dgm:prSet/>
      <dgm:spPr/>
      <dgm:t>
        <a:bodyPr/>
        <a:lstStyle/>
        <a:p>
          <a:endParaRPr lang="es-ES">
            <a:solidFill>
              <a:schemeClr val="bg2">
                <a:lumMod val="10000"/>
              </a:schemeClr>
            </a:solidFill>
          </a:endParaRPr>
        </a:p>
      </dgm:t>
    </dgm:pt>
    <dgm:pt modelId="{E2C44BCA-C579-46EA-BABF-D959907356CF}">
      <dgm:prSet phldrT="[Texto]"/>
      <dgm:spPr/>
      <dgm:t>
        <a:bodyPr/>
        <a:lstStyle/>
        <a:p>
          <a:r>
            <a:rPr lang="es-ES"/>
            <a:t>Ingreso de documentación de respaldo del cliente. </a:t>
          </a:r>
          <a:endParaRPr lang="es-ES" dirty="0"/>
        </a:p>
      </dgm:t>
    </dgm:pt>
    <dgm:pt modelId="{8DC9B1B6-6A25-4AF9-B25B-B68C90582EF9}" type="parTrans" cxnId="{C5675AC3-D13A-4C65-8E75-B0DF065872C6}">
      <dgm:prSet/>
      <dgm:spPr/>
      <dgm:t>
        <a:bodyPr/>
        <a:lstStyle/>
        <a:p>
          <a:endParaRPr lang="es-ES">
            <a:solidFill>
              <a:schemeClr val="bg2">
                <a:lumMod val="10000"/>
              </a:schemeClr>
            </a:solidFill>
          </a:endParaRPr>
        </a:p>
      </dgm:t>
    </dgm:pt>
    <dgm:pt modelId="{F9528924-5595-4E93-9FAD-E0B31ECF68FB}" type="sibTrans" cxnId="{C5675AC3-D13A-4C65-8E75-B0DF065872C6}">
      <dgm:prSet/>
      <dgm:spPr/>
      <dgm:t>
        <a:bodyPr/>
        <a:lstStyle/>
        <a:p>
          <a:endParaRPr lang="es-ES">
            <a:solidFill>
              <a:schemeClr val="bg2">
                <a:lumMod val="10000"/>
              </a:schemeClr>
            </a:solidFill>
          </a:endParaRPr>
        </a:p>
      </dgm:t>
    </dgm:pt>
    <dgm:pt modelId="{88B7B425-DA6A-4DC3-BFD0-FDD3F31E97D1}">
      <dgm:prSet phldrT="[Texto]"/>
      <dgm:spPr/>
      <dgm:t>
        <a:bodyPr/>
        <a:lstStyle/>
        <a:p>
          <a:r>
            <a:rPr lang="es-ES"/>
            <a:t>Verificación de documentos</a:t>
          </a:r>
          <a:endParaRPr lang="es-ES" dirty="0"/>
        </a:p>
      </dgm:t>
    </dgm:pt>
    <dgm:pt modelId="{B255EE33-966E-44C6-8F97-06A2394DA086}" type="parTrans" cxnId="{DB1D526A-7C6B-4662-82B6-E0BF792EC02A}">
      <dgm:prSet/>
      <dgm:spPr/>
      <dgm:t>
        <a:bodyPr/>
        <a:lstStyle/>
        <a:p>
          <a:endParaRPr lang="es-ES">
            <a:solidFill>
              <a:schemeClr val="bg2">
                <a:lumMod val="10000"/>
              </a:schemeClr>
            </a:solidFill>
          </a:endParaRPr>
        </a:p>
      </dgm:t>
    </dgm:pt>
    <dgm:pt modelId="{FC0273B6-F4CE-4A55-BAD5-D032DBEB4AB5}" type="sibTrans" cxnId="{DB1D526A-7C6B-4662-82B6-E0BF792EC02A}">
      <dgm:prSet/>
      <dgm:spPr/>
      <dgm:t>
        <a:bodyPr/>
        <a:lstStyle/>
        <a:p>
          <a:endParaRPr lang="es-ES">
            <a:solidFill>
              <a:schemeClr val="bg2">
                <a:lumMod val="10000"/>
              </a:schemeClr>
            </a:solidFill>
          </a:endParaRPr>
        </a:p>
      </dgm:t>
    </dgm:pt>
    <dgm:pt modelId="{11823766-F0CD-467B-B165-1583E9C80827}">
      <dgm:prSet phldrT="[Texto]"/>
      <dgm:spPr/>
      <dgm:t>
        <a:bodyPr/>
        <a:lstStyle/>
        <a:p>
          <a:r>
            <a:rPr lang="es-ES"/>
            <a:t>Aceptación y evaluación del bien</a:t>
          </a:r>
          <a:endParaRPr lang="es-ES" dirty="0"/>
        </a:p>
      </dgm:t>
    </dgm:pt>
    <dgm:pt modelId="{2F07ADD0-43DC-4674-B33C-CA79DB5BFA63}" type="parTrans" cxnId="{EADAD955-88CF-4578-BDBD-5B3B4D63134A}">
      <dgm:prSet/>
      <dgm:spPr/>
      <dgm:t>
        <a:bodyPr/>
        <a:lstStyle/>
        <a:p>
          <a:endParaRPr lang="es-ES">
            <a:solidFill>
              <a:schemeClr val="bg2">
                <a:lumMod val="10000"/>
              </a:schemeClr>
            </a:solidFill>
          </a:endParaRPr>
        </a:p>
      </dgm:t>
    </dgm:pt>
    <dgm:pt modelId="{3665C2F3-9DDF-4BB5-A28F-1CE51C107EE7}" type="sibTrans" cxnId="{EADAD955-88CF-4578-BDBD-5B3B4D63134A}">
      <dgm:prSet/>
      <dgm:spPr/>
      <dgm:t>
        <a:bodyPr/>
        <a:lstStyle/>
        <a:p>
          <a:endParaRPr lang="es-ES">
            <a:solidFill>
              <a:schemeClr val="bg2">
                <a:lumMod val="10000"/>
              </a:schemeClr>
            </a:solidFill>
          </a:endParaRPr>
        </a:p>
      </dgm:t>
    </dgm:pt>
    <dgm:pt modelId="{0B719871-948D-4CA0-AC16-AF282A3AC89B}">
      <dgm:prSet phldrT="[Texto]"/>
      <dgm:spPr/>
      <dgm:t>
        <a:bodyPr/>
        <a:lstStyle/>
        <a:p>
          <a:r>
            <a:rPr lang="es-ES"/>
            <a:t>Se levanta la hipoteca y escrituración. </a:t>
          </a:r>
          <a:endParaRPr lang="es-ES" dirty="0"/>
        </a:p>
      </dgm:t>
    </dgm:pt>
    <dgm:pt modelId="{5F9FB39D-F556-442D-86D6-0EFB4B0DC6DF}" type="parTrans" cxnId="{D7F36399-D329-4FE9-81ED-FE7BDA66149B}">
      <dgm:prSet/>
      <dgm:spPr/>
      <dgm:t>
        <a:bodyPr/>
        <a:lstStyle/>
        <a:p>
          <a:endParaRPr lang="es-ES">
            <a:solidFill>
              <a:schemeClr val="bg2">
                <a:lumMod val="10000"/>
              </a:schemeClr>
            </a:solidFill>
          </a:endParaRPr>
        </a:p>
      </dgm:t>
    </dgm:pt>
    <dgm:pt modelId="{38627D86-94FD-48EB-8986-D103583C27F3}" type="sibTrans" cxnId="{D7F36399-D329-4FE9-81ED-FE7BDA66149B}">
      <dgm:prSet/>
      <dgm:spPr/>
      <dgm:t>
        <a:bodyPr/>
        <a:lstStyle/>
        <a:p>
          <a:endParaRPr lang="es-ES">
            <a:solidFill>
              <a:schemeClr val="bg2">
                <a:lumMod val="10000"/>
              </a:schemeClr>
            </a:solidFill>
          </a:endParaRPr>
        </a:p>
      </dgm:t>
    </dgm:pt>
    <dgm:pt modelId="{2512EE6B-5EBE-4647-9301-0DD82AD5D353}">
      <dgm:prSet phldrT="[Texto]"/>
      <dgm:spPr/>
      <dgm:t>
        <a:bodyPr/>
        <a:lstStyle/>
        <a:p>
          <a:r>
            <a:rPr lang="es-ES"/>
            <a:t>Se firma la hipoteca y escrituración</a:t>
          </a:r>
          <a:endParaRPr lang="es-ES" dirty="0"/>
        </a:p>
      </dgm:t>
    </dgm:pt>
    <dgm:pt modelId="{B09801AB-31D2-4D50-9C5C-23E8BD92BE7F}" type="parTrans" cxnId="{26FBECFA-0C30-4BB2-BC22-26447F1F9037}">
      <dgm:prSet/>
      <dgm:spPr/>
      <dgm:t>
        <a:bodyPr/>
        <a:lstStyle/>
        <a:p>
          <a:endParaRPr lang="es-ES">
            <a:solidFill>
              <a:schemeClr val="bg2">
                <a:lumMod val="10000"/>
              </a:schemeClr>
            </a:solidFill>
          </a:endParaRPr>
        </a:p>
      </dgm:t>
    </dgm:pt>
    <dgm:pt modelId="{14A4531C-20FB-4EED-B94D-0F42E9AD3B0E}" type="sibTrans" cxnId="{26FBECFA-0C30-4BB2-BC22-26447F1F9037}">
      <dgm:prSet/>
      <dgm:spPr/>
      <dgm:t>
        <a:bodyPr/>
        <a:lstStyle/>
        <a:p>
          <a:endParaRPr lang="es-ES">
            <a:solidFill>
              <a:schemeClr val="bg2">
                <a:lumMod val="10000"/>
              </a:schemeClr>
            </a:solidFill>
          </a:endParaRPr>
        </a:p>
      </dgm:t>
    </dgm:pt>
    <dgm:pt modelId="{E0651CD0-A998-48B7-8A75-F9ED87E48968}">
      <dgm:prSet phldrT="[Texto]"/>
      <dgm:spPr/>
      <dgm:t>
        <a:bodyPr/>
        <a:lstStyle/>
        <a:p>
          <a:r>
            <a:rPr lang="es-ES"/>
            <a:t>Desembolso de crédito. </a:t>
          </a:r>
          <a:endParaRPr lang="es-ES" dirty="0"/>
        </a:p>
      </dgm:t>
    </dgm:pt>
    <dgm:pt modelId="{B36AAD8E-E0E4-4B07-BCBE-D8A847421C9D}" type="parTrans" cxnId="{DF33B22E-9C95-4672-A39A-F31ABF6B7D3D}">
      <dgm:prSet/>
      <dgm:spPr/>
      <dgm:t>
        <a:bodyPr/>
        <a:lstStyle/>
        <a:p>
          <a:endParaRPr lang="es-ES">
            <a:solidFill>
              <a:schemeClr val="bg2">
                <a:lumMod val="10000"/>
              </a:schemeClr>
            </a:solidFill>
          </a:endParaRPr>
        </a:p>
      </dgm:t>
    </dgm:pt>
    <dgm:pt modelId="{FBCFA951-025D-4CF0-A1CF-1D78D480C3A9}" type="sibTrans" cxnId="{DF33B22E-9C95-4672-A39A-F31ABF6B7D3D}">
      <dgm:prSet/>
      <dgm:spPr/>
      <dgm:t>
        <a:bodyPr/>
        <a:lstStyle/>
        <a:p>
          <a:endParaRPr lang="es-ES">
            <a:solidFill>
              <a:schemeClr val="bg2">
                <a:lumMod val="10000"/>
              </a:schemeClr>
            </a:solidFill>
          </a:endParaRPr>
        </a:p>
      </dgm:t>
    </dgm:pt>
    <dgm:pt modelId="{28C83134-1889-4CA3-B531-3F04DFF6B957}" type="pres">
      <dgm:prSet presAssocID="{F6236E2D-2104-47A2-8D32-DA923F5BD072}" presName="diagram" presStyleCnt="0">
        <dgm:presLayoutVars>
          <dgm:dir/>
          <dgm:resizeHandles/>
        </dgm:presLayoutVars>
      </dgm:prSet>
      <dgm:spPr/>
    </dgm:pt>
    <dgm:pt modelId="{BEA694CA-67BB-4225-BF06-01C7EAB11FFB}" type="pres">
      <dgm:prSet presAssocID="{CC40E60B-22F3-45EA-8B95-F2A3A1403875}" presName="firstNode" presStyleLbl="node1" presStyleIdx="0" presStyleCnt="8">
        <dgm:presLayoutVars>
          <dgm:bulletEnabled val="1"/>
        </dgm:presLayoutVars>
      </dgm:prSet>
      <dgm:spPr/>
    </dgm:pt>
    <dgm:pt modelId="{72571BB6-AA1E-47D2-9475-F71E1AEB3C4A}" type="pres">
      <dgm:prSet presAssocID="{B5626B31-4169-4616-A76A-55CCA4944BDA}" presName="sibTrans" presStyleLbl="sibTrans2D1" presStyleIdx="0" presStyleCnt="7"/>
      <dgm:spPr/>
    </dgm:pt>
    <dgm:pt modelId="{4A20061A-0844-4A83-9E38-5EAA0111D02F}" type="pres">
      <dgm:prSet presAssocID="{48E731F1-DCE4-4FB0-9271-007DC402FE05}" presName="middleNode" presStyleCnt="0"/>
      <dgm:spPr/>
    </dgm:pt>
    <dgm:pt modelId="{86325AC0-2CBC-4DE3-89C5-E057C9D38105}" type="pres">
      <dgm:prSet presAssocID="{48E731F1-DCE4-4FB0-9271-007DC402FE05}" presName="padding" presStyleLbl="node1" presStyleIdx="0" presStyleCnt="8"/>
      <dgm:spPr/>
    </dgm:pt>
    <dgm:pt modelId="{8794413C-E1CA-407B-AFF0-BB96892BF291}" type="pres">
      <dgm:prSet presAssocID="{48E731F1-DCE4-4FB0-9271-007DC402FE05}" presName="shape" presStyleLbl="node1" presStyleIdx="1" presStyleCnt="8">
        <dgm:presLayoutVars>
          <dgm:bulletEnabled val="1"/>
        </dgm:presLayoutVars>
      </dgm:prSet>
      <dgm:spPr/>
    </dgm:pt>
    <dgm:pt modelId="{718A8F10-0B8D-42DE-A156-A30E8FD0B76D}" type="pres">
      <dgm:prSet presAssocID="{D1AEB0DC-983D-435F-B718-BE26E23766C2}" presName="sibTrans" presStyleLbl="sibTrans2D1" presStyleIdx="1" presStyleCnt="7"/>
      <dgm:spPr/>
    </dgm:pt>
    <dgm:pt modelId="{FD4C14A8-4117-40BD-B919-7BDCCD69CD35}" type="pres">
      <dgm:prSet presAssocID="{E2C44BCA-C579-46EA-BABF-D959907356CF}" presName="middleNode" presStyleCnt="0"/>
      <dgm:spPr/>
    </dgm:pt>
    <dgm:pt modelId="{0F6D5D0C-FF37-4EBF-AB50-90A0F55316BD}" type="pres">
      <dgm:prSet presAssocID="{E2C44BCA-C579-46EA-BABF-D959907356CF}" presName="padding" presStyleLbl="node1" presStyleIdx="1" presStyleCnt="8"/>
      <dgm:spPr/>
    </dgm:pt>
    <dgm:pt modelId="{9F3544FA-1E41-4D6D-BC39-01F3F9C8498F}" type="pres">
      <dgm:prSet presAssocID="{E2C44BCA-C579-46EA-BABF-D959907356CF}" presName="shape" presStyleLbl="node1" presStyleIdx="2" presStyleCnt="8">
        <dgm:presLayoutVars>
          <dgm:bulletEnabled val="1"/>
        </dgm:presLayoutVars>
      </dgm:prSet>
      <dgm:spPr/>
    </dgm:pt>
    <dgm:pt modelId="{DFA3AD73-253C-419B-9A79-AD90AD5C1737}" type="pres">
      <dgm:prSet presAssocID="{F9528924-5595-4E93-9FAD-E0B31ECF68FB}" presName="sibTrans" presStyleLbl="sibTrans2D1" presStyleIdx="2" presStyleCnt="7"/>
      <dgm:spPr/>
    </dgm:pt>
    <dgm:pt modelId="{381D1412-7BFE-4A0C-B668-E0344A347BF4}" type="pres">
      <dgm:prSet presAssocID="{88B7B425-DA6A-4DC3-BFD0-FDD3F31E97D1}" presName="middleNode" presStyleCnt="0"/>
      <dgm:spPr/>
    </dgm:pt>
    <dgm:pt modelId="{AFC6D0AC-B1BC-4961-B956-1100A27B90CE}" type="pres">
      <dgm:prSet presAssocID="{88B7B425-DA6A-4DC3-BFD0-FDD3F31E97D1}" presName="padding" presStyleLbl="node1" presStyleIdx="2" presStyleCnt="8"/>
      <dgm:spPr/>
    </dgm:pt>
    <dgm:pt modelId="{380D5340-5AB8-4472-8DF9-53B3E31ACB5B}" type="pres">
      <dgm:prSet presAssocID="{88B7B425-DA6A-4DC3-BFD0-FDD3F31E97D1}" presName="shape" presStyleLbl="node1" presStyleIdx="3" presStyleCnt="8">
        <dgm:presLayoutVars>
          <dgm:bulletEnabled val="1"/>
        </dgm:presLayoutVars>
      </dgm:prSet>
      <dgm:spPr/>
    </dgm:pt>
    <dgm:pt modelId="{ED110516-2589-4772-BADA-4B6BB23F2797}" type="pres">
      <dgm:prSet presAssocID="{FC0273B6-F4CE-4A55-BAD5-D032DBEB4AB5}" presName="sibTrans" presStyleLbl="sibTrans2D1" presStyleIdx="3" presStyleCnt="7"/>
      <dgm:spPr/>
    </dgm:pt>
    <dgm:pt modelId="{0F44F1B7-89CD-4197-AA43-6F0257077B61}" type="pres">
      <dgm:prSet presAssocID="{11823766-F0CD-467B-B165-1583E9C80827}" presName="middleNode" presStyleCnt="0"/>
      <dgm:spPr/>
    </dgm:pt>
    <dgm:pt modelId="{6DCDD63C-D035-47EA-9B40-12A5E54B53D9}" type="pres">
      <dgm:prSet presAssocID="{11823766-F0CD-467B-B165-1583E9C80827}" presName="padding" presStyleLbl="node1" presStyleIdx="3" presStyleCnt="8"/>
      <dgm:spPr/>
    </dgm:pt>
    <dgm:pt modelId="{5A865583-E7F0-42C5-BB77-C4F95CCA5521}" type="pres">
      <dgm:prSet presAssocID="{11823766-F0CD-467B-B165-1583E9C80827}" presName="shape" presStyleLbl="node1" presStyleIdx="4" presStyleCnt="8">
        <dgm:presLayoutVars>
          <dgm:bulletEnabled val="1"/>
        </dgm:presLayoutVars>
      </dgm:prSet>
      <dgm:spPr/>
    </dgm:pt>
    <dgm:pt modelId="{EBE3C664-523F-488C-8E16-04814A03E14F}" type="pres">
      <dgm:prSet presAssocID="{3665C2F3-9DDF-4BB5-A28F-1CE51C107EE7}" presName="sibTrans" presStyleLbl="sibTrans2D1" presStyleIdx="4" presStyleCnt="7"/>
      <dgm:spPr/>
    </dgm:pt>
    <dgm:pt modelId="{5D928819-0BBC-467D-BDA0-3AC6E728F907}" type="pres">
      <dgm:prSet presAssocID="{0B719871-948D-4CA0-AC16-AF282A3AC89B}" presName="middleNode" presStyleCnt="0"/>
      <dgm:spPr/>
    </dgm:pt>
    <dgm:pt modelId="{D7D052CA-2CA9-491B-8068-317C1715330E}" type="pres">
      <dgm:prSet presAssocID="{0B719871-948D-4CA0-AC16-AF282A3AC89B}" presName="padding" presStyleLbl="node1" presStyleIdx="4" presStyleCnt="8"/>
      <dgm:spPr/>
    </dgm:pt>
    <dgm:pt modelId="{890F9E5D-6AFC-4209-86EE-9159986EECB9}" type="pres">
      <dgm:prSet presAssocID="{0B719871-948D-4CA0-AC16-AF282A3AC89B}" presName="shape" presStyleLbl="node1" presStyleIdx="5" presStyleCnt="8">
        <dgm:presLayoutVars>
          <dgm:bulletEnabled val="1"/>
        </dgm:presLayoutVars>
      </dgm:prSet>
      <dgm:spPr/>
    </dgm:pt>
    <dgm:pt modelId="{77274ED5-D024-4D3D-AB9F-1F556CA2301E}" type="pres">
      <dgm:prSet presAssocID="{38627D86-94FD-48EB-8986-D103583C27F3}" presName="sibTrans" presStyleLbl="sibTrans2D1" presStyleIdx="5" presStyleCnt="7"/>
      <dgm:spPr/>
    </dgm:pt>
    <dgm:pt modelId="{19A2F61E-9C2B-4864-A4FE-04E5C3FDF5EF}" type="pres">
      <dgm:prSet presAssocID="{2512EE6B-5EBE-4647-9301-0DD82AD5D353}" presName="middleNode" presStyleCnt="0"/>
      <dgm:spPr/>
    </dgm:pt>
    <dgm:pt modelId="{CE807092-C393-4B88-A937-1871745D334C}" type="pres">
      <dgm:prSet presAssocID="{2512EE6B-5EBE-4647-9301-0DD82AD5D353}" presName="padding" presStyleLbl="node1" presStyleIdx="5" presStyleCnt="8"/>
      <dgm:spPr/>
    </dgm:pt>
    <dgm:pt modelId="{1E2564C0-7091-4BBA-B811-52B8E8C34C27}" type="pres">
      <dgm:prSet presAssocID="{2512EE6B-5EBE-4647-9301-0DD82AD5D353}" presName="shape" presStyleLbl="node1" presStyleIdx="6" presStyleCnt="8">
        <dgm:presLayoutVars>
          <dgm:bulletEnabled val="1"/>
        </dgm:presLayoutVars>
      </dgm:prSet>
      <dgm:spPr/>
    </dgm:pt>
    <dgm:pt modelId="{EB55631D-D889-4EA8-A9B3-E044ED066EE0}" type="pres">
      <dgm:prSet presAssocID="{14A4531C-20FB-4EED-B94D-0F42E9AD3B0E}" presName="sibTrans" presStyleLbl="sibTrans2D1" presStyleIdx="6" presStyleCnt="7"/>
      <dgm:spPr/>
    </dgm:pt>
    <dgm:pt modelId="{9E921ECE-4A6F-440F-BD69-5F3E971E3752}" type="pres">
      <dgm:prSet presAssocID="{E0651CD0-A998-48B7-8A75-F9ED87E48968}" presName="lastNode" presStyleLbl="node1" presStyleIdx="7" presStyleCnt="8">
        <dgm:presLayoutVars>
          <dgm:bulletEnabled val="1"/>
        </dgm:presLayoutVars>
      </dgm:prSet>
      <dgm:spPr/>
    </dgm:pt>
  </dgm:ptLst>
  <dgm:cxnLst>
    <dgm:cxn modelId="{9EC7BF06-D8FF-4C8E-AC51-5636507D026A}" type="presOf" srcId="{2512EE6B-5EBE-4647-9301-0DD82AD5D353}" destId="{1E2564C0-7091-4BBA-B811-52B8E8C34C27}" srcOrd="0" destOrd="0" presId="urn:microsoft.com/office/officeart/2005/8/layout/bProcess2"/>
    <dgm:cxn modelId="{CF9A221D-3703-4271-91C8-B743187286B7}" type="presOf" srcId="{48E731F1-DCE4-4FB0-9271-007DC402FE05}" destId="{8794413C-E1CA-407B-AFF0-BB96892BF291}" srcOrd="0" destOrd="0" presId="urn:microsoft.com/office/officeart/2005/8/layout/bProcess2"/>
    <dgm:cxn modelId="{38513A1E-E7D7-466F-907E-B9B29525DC09}" srcId="{F6236E2D-2104-47A2-8D32-DA923F5BD072}" destId="{CC40E60B-22F3-45EA-8B95-F2A3A1403875}" srcOrd="0" destOrd="0" parTransId="{B782A2CE-E711-4A18-B53F-C6D1B9674C4D}" sibTransId="{B5626B31-4169-4616-A76A-55CCA4944BDA}"/>
    <dgm:cxn modelId="{9681D529-683E-4E40-B7F0-45517FA8E54A}" srcId="{F6236E2D-2104-47A2-8D32-DA923F5BD072}" destId="{48E731F1-DCE4-4FB0-9271-007DC402FE05}" srcOrd="1" destOrd="0" parTransId="{BB99F3D6-1F2D-415A-83DB-F14B80B0B174}" sibTransId="{D1AEB0DC-983D-435F-B718-BE26E23766C2}"/>
    <dgm:cxn modelId="{DF33B22E-9C95-4672-A39A-F31ABF6B7D3D}" srcId="{F6236E2D-2104-47A2-8D32-DA923F5BD072}" destId="{E0651CD0-A998-48B7-8A75-F9ED87E48968}" srcOrd="7" destOrd="0" parTransId="{B36AAD8E-E0E4-4B07-BCBE-D8A847421C9D}" sibTransId="{FBCFA951-025D-4CF0-A1CF-1D78D480C3A9}"/>
    <dgm:cxn modelId="{3461BB2E-3EA8-4319-9CED-776D18B40971}" type="presOf" srcId="{38627D86-94FD-48EB-8986-D103583C27F3}" destId="{77274ED5-D024-4D3D-AB9F-1F556CA2301E}" srcOrd="0" destOrd="0" presId="urn:microsoft.com/office/officeart/2005/8/layout/bProcess2"/>
    <dgm:cxn modelId="{BA10892F-4753-477C-9B66-D5C3FBAEABBA}" type="presOf" srcId="{CC40E60B-22F3-45EA-8B95-F2A3A1403875}" destId="{BEA694CA-67BB-4225-BF06-01C7EAB11FFB}" srcOrd="0" destOrd="0" presId="urn:microsoft.com/office/officeart/2005/8/layout/bProcess2"/>
    <dgm:cxn modelId="{7829FF5C-4ACF-4B5E-A968-52A50E307F28}" type="presOf" srcId="{F6236E2D-2104-47A2-8D32-DA923F5BD072}" destId="{28C83134-1889-4CA3-B531-3F04DFF6B957}" srcOrd="0" destOrd="0" presId="urn:microsoft.com/office/officeart/2005/8/layout/bProcess2"/>
    <dgm:cxn modelId="{F779CB63-538C-4905-A9D9-1AA3C5F73F4D}" type="presOf" srcId="{B5626B31-4169-4616-A76A-55CCA4944BDA}" destId="{72571BB6-AA1E-47D2-9475-F71E1AEB3C4A}" srcOrd="0" destOrd="0" presId="urn:microsoft.com/office/officeart/2005/8/layout/bProcess2"/>
    <dgm:cxn modelId="{DB1D526A-7C6B-4662-82B6-E0BF792EC02A}" srcId="{F6236E2D-2104-47A2-8D32-DA923F5BD072}" destId="{88B7B425-DA6A-4DC3-BFD0-FDD3F31E97D1}" srcOrd="3" destOrd="0" parTransId="{B255EE33-966E-44C6-8F97-06A2394DA086}" sibTransId="{FC0273B6-F4CE-4A55-BAD5-D032DBEB4AB5}"/>
    <dgm:cxn modelId="{6283694D-73AA-48E7-AC41-31C990A3D6B1}" type="presOf" srcId="{F9528924-5595-4E93-9FAD-E0B31ECF68FB}" destId="{DFA3AD73-253C-419B-9A79-AD90AD5C1737}" srcOrd="0" destOrd="0" presId="urn:microsoft.com/office/officeart/2005/8/layout/bProcess2"/>
    <dgm:cxn modelId="{EADAD955-88CF-4578-BDBD-5B3B4D63134A}" srcId="{F6236E2D-2104-47A2-8D32-DA923F5BD072}" destId="{11823766-F0CD-467B-B165-1583E9C80827}" srcOrd="4" destOrd="0" parTransId="{2F07ADD0-43DC-4674-B33C-CA79DB5BFA63}" sibTransId="{3665C2F3-9DDF-4BB5-A28F-1CE51C107EE7}"/>
    <dgm:cxn modelId="{FF291D86-AE31-4E0F-AE7D-8F1FD5D5AA36}" type="presOf" srcId="{14A4531C-20FB-4EED-B94D-0F42E9AD3B0E}" destId="{EB55631D-D889-4EA8-A9B3-E044ED066EE0}" srcOrd="0" destOrd="0" presId="urn:microsoft.com/office/officeart/2005/8/layout/bProcess2"/>
    <dgm:cxn modelId="{E5663997-8CE9-48E1-8901-B9CDDECDC8C8}" type="presOf" srcId="{0B719871-948D-4CA0-AC16-AF282A3AC89B}" destId="{890F9E5D-6AFC-4209-86EE-9159986EECB9}" srcOrd="0" destOrd="0" presId="urn:microsoft.com/office/officeart/2005/8/layout/bProcess2"/>
    <dgm:cxn modelId="{D7F36399-D329-4FE9-81ED-FE7BDA66149B}" srcId="{F6236E2D-2104-47A2-8D32-DA923F5BD072}" destId="{0B719871-948D-4CA0-AC16-AF282A3AC89B}" srcOrd="5" destOrd="0" parTransId="{5F9FB39D-F556-442D-86D6-0EFB4B0DC6DF}" sibTransId="{38627D86-94FD-48EB-8986-D103583C27F3}"/>
    <dgm:cxn modelId="{C4A8979B-E4E3-4176-B079-C44BEE4665D1}" type="presOf" srcId="{88B7B425-DA6A-4DC3-BFD0-FDD3F31E97D1}" destId="{380D5340-5AB8-4472-8DF9-53B3E31ACB5B}" srcOrd="0" destOrd="0" presId="urn:microsoft.com/office/officeart/2005/8/layout/bProcess2"/>
    <dgm:cxn modelId="{7B1BE09F-B348-4385-B650-DCFD88C54D15}" type="presOf" srcId="{FC0273B6-F4CE-4A55-BAD5-D032DBEB4AB5}" destId="{ED110516-2589-4772-BADA-4B6BB23F2797}" srcOrd="0" destOrd="0" presId="urn:microsoft.com/office/officeart/2005/8/layout/bProcess2"/>
    <dgm:cxn modelId="{C5675AC3-D13A-4C65-8E75-B0DF065872C6}" srcId="{F6236E2D-2104-47A2-8D32-DA923F5BD072}" destId="{E2C44BCA-C579-46EA-BABF-D959907356CF}" srcOrd="2" destOrd="0" parTransId="{8DC9B1B6-6A25-4AF9-B25B-B68C90582EF9}" sibTransId="{F9528924-5595-4E93-9FAD-E0B31ECF68FB}"/>
    <dgm:cxn modelId="{3EAE7BC6-6E6C-495B-AE41-38EB76C58663}" type="presOf" srcId="{3665C2F3-9DDF-4BB5-A28F-1CE51C107EE7}" destId="{EBE3C664-523F-488C-8E16-04814A03E14F}" srcOrd="0" destOrd="0" presId="urn:microsoft.com/office/officeart/2005/8/layout/bProcess2"/>
    <dgm:cxn modelId="{E46990C7-3A34-4197-8210-AEC3FA97D7CC}" type="presOf" srcId="{E0651CD0-A998-48B7-8A75-F9ED87E48968}" destId="{9E921ECE-4A6F-440F-BD69-5F3E971E3752}" srcOrd="0" destOrd="0" presId="urn:microsoft.com/office/officeart/2005/8/layout/bProcess2"/>
    <dgm:cxn modelId="{DCED49CF-4D84-47C0-9093-5F45CC312E23}" type="presOf" srcId="{D1AEB0DC-983D-435F-B718-BE26E23766C2}" destId="{718A8F10-0B8D-42DE-A156-A30E8FD0B76D}" srcOrd="0" destOrd="0" presId="urn:microsoft.com/office/officeart/2005/8/layout/bProcess2"/>
    <dgm:cxn modelId="{84038DDB-A1A4-4356-A65D-25B797FC3B60}" type="presOf" srcId="{11823766-F0CD-467B-B165-1583E9C80827}" destId="{5A865583-E7F0-42C5-BB77-C4F95CCA5521}" srcOrd="0" destOrd="0" presId="urn:microsoft.com/office/officeart/2005/8/layout/bProcess2"/>
    <dgm:cxn modelId="{F05CFFE7-1E40-405F-A45C-703600E37D24}" type="presOf" srcId="{E2C44BCA-C579-46EA-BABF-D959907356CF}" destId="{9F3544FA-1E41-4D6D-BC39-01F3F9C8498F}" srcOrd="0" destOrd="0" presId="urn:microsoft.com/office/officeart/2005/8/layout/bProcess2"/>
    <dgm:cxn modelId="{26FBECFA-0C30-4BB2-BC22-26447F1F9037}" srcId="{F6236E2D-2104-47A2-8D32-DA923F5BD072}" destId="{2512EE6B-5EBE-4647-9301-0DD82AD5D353}" srcOrd="6" destOrd="0" parTransId="{B09801AB-31D2-4D50-9C5C-23E8BD92BE7F}" sibTransId="{14A4531C-20FB-4EED-B94D-0F42E9AD3B0E}"/>
    <dgm:cxn modelId="{1E9858BD-08B8-4079-8640-20E4FE9980EC}" type="presParOf" srcId="{28C83134-1889-4CA3-B531-3F04DFF6B957}" destId="{BEA694CA-67BB-4225-BF06-01C7EAB11FFB}" srcOrd="0" destOrd="0" presId="urn:microsoft.com/office/officeart/2005/8/layout/bProcess2"/>
    <dgm:cxn modelId="{FCA71700-815A-4E8F-943F-53AFD07C6365}" type="presParOf" srcId="{28C83134-1889-4CA3-B531-3F04DFF6B957}" destId="{72571BB6-AA1E-47D2-9475-F71E1AEB3C4A}" srcOrd="1" destOrd="0" presId="urn:microsoft.com/office/officeart/2005/8/layout/bProcess2"/>
    <dgm:cxn modelId="{8676B1E0-7D06-4345-A1E0-454EC553A8CC}" type="presParOf" srcId="{28C83134-1889-4CA3-B531-3F04DFF6B957}" destId="{4A20061A-0844-4A83-9E38-5EAA0111D02F}" srcOrd="2" destOrd="0" presId="urn:microsoft.com/office/officeart/2005/8/layout/bProcess2"/>
    <dgm:cxn modelId="{A7140609-C08F-498F-BBD0-00C7CFFCE1B0}" type="presParOf" srcId="{4A20061A-0844-4A83-9E38-5EAA0111D02F}" destId="{86325AC0-2CBC-4DE3-89C5-E057C9D38105}" srcOrd="0" destOrd="0" presId="urn:microsoft.com/office/officeart/2005/8/layout/bProcess2"/>
    <dgm:cxn modelId="{EC1E11D9-2CA9-4519-8A74-24B0728F0905}" type="presParOf" srcId="{4A20061A-0844-4A83-9E38-5EAA0111D02F}" destId="{8794413C-E1CA-407B-AFF0-BB96892BF291}" srcOrd="1" destOrd="0" presId="urn:microsoft.com/office/officeart/2005/8/layout/bProcess2"/>
    <dgm:cxn modelId="{697B6258-19A7-48EF-B31A-88BC18105C4B}" type="presParOf" srcId="{28C83134-1889-4CA3-B531-3F04DFF6B957}" destId="{718A8F10-0B8D-42DE-A156-A30E8FD0B76D}" srcOrd="3" destOrd="0" presId="urn:microsoft.com/office/officeart/2005/8/layout/bProcess2"/>
    <dgm:cxn modelId="{E16BE9CE-5495-4BB0-B5A0-0EC7C6C2DC64}" type="presParOf" srcId="{28C83134-1889-4CA3-B531-3F04DFF6B957}" destId="{FD4C14A8-4117-40BD-B919-7BDCCD69CD35}" srcOrd="4" destOrd="0" presId="urn:microsoft.com/office/officeart/2005/8/layout/bProcess2"/>
    <dgm:cxn modelId="{150B296B-FFFE-4044-B58E-A8DE5341E6B3}" type="presParOf" srcId="{FD4C14A8-4117-40BD-B919-7BDCCD69CD35}" destId="{0F6D5D0C-FF37-4EBF-AB50-90A0F55316BD}" srcOrd="0" destOrd="0" presId="urn:microsoft.com/office/officeart/2005/8/layout/bProcess2"/>
    <dgm:cxn modelId="{41095B46-3A35-4B28-BE5D-32C80B8B781A}" type="presParOf" srcId="{FD4C14A8-4117-40BD-B919-7BDCCD69CD35}" destId="{9F3544FA-1E41-4D6D-BC39-01F3F9C8498F}" srcOrd="1" destOrd="0" presId="urn:microsoft.com/office/officeart/2005/8/layout/bProcess2"/>
    <dgm:cxn modelId="{894D966A-81A0-4DBF-BC4D-0EC4C8492361}" type="presParOf" srcId="{28C83134-1889-4CA3-B531-3F04DFF6B957}" destId="{DFA3AD73-253C-419B-9A79-AD90AD5C1737}" srcOrd="5" destOrd="0" presId="urn:microsoft.com/office/officeart/2005/8/layout/bProcess2"/>
    <dgm:cxn modelId="{D81DF67E-027F-4478-B375-D78D397AC7C2}" type="presParOf" srcId="{28C83134-1889-4CA3-B531-3F04DFF6B957}" destId="{381D1412-7BFE-4A0C-B668-E0344A347BF4}" srcOrd="6" destOrd="0" presId="urn:microsoft.com/office/officeart/2005/8/layout/bProcess2"/>
    <dgm:cxn modelId="{94C91202-8D64-4C12-A697-CF6F2C429088}" type="presParOf" srcId="{381D1412-7BFE-4A0C-B668-E0344A347BF4}" destId="{AFC6D0AC-B1BC-4961-B956-1100A27B90CE}" srcOrd="0" destOrd="0" presId="urn:microsoft.com/office/officeart/2005/8/layout/bProcess2"/>
    <dgm:cxn modelId="{AC8B8AC7-8207-407C-A3A7-3E0059DA8877}" type="presParOf" srcId="{381D1412-7BFE-4A0C-B668-E0344A347BF4}" destId="{380D5340-5AB8-4472-8DF9-53B3E31ACB5B}" srcOrd="1" destOrd="0" presId="urn:microsoft.com/office/officeart/2005/8/layout/bProcess2"/>
    <dgm:cxn modelId="{9C7A1A65-5717-42EE-A9A3-58B2594F2D56}" type="presParOf" srcId="{28C83134-1889-4CA3-B531-3F04DFF6B957}" destId="{ED110516-2589-4772-BADA-4B6BB23F2797}" srcOrd="7" destOrd="0" presId="urn:microsoft.com/office/officeart/2005/8/layout/bProcess2"/>
    <dgm:cxn modelId="{61B8045C-E633-4904-B65C-59856CE88D31}" type="presParOf" srcId="{28C83134-1889-4CA3-B531-3F04DFF6B957}" destId="{0F44F1B7-89CD-4197-AA43-6F0257077B61}" srcOrd="8" destOrd="0" presId="urn:microsoft.com/office/officeart/2005/8/layout/bProcess2"/>
    <dgm:cxn modelId="{13512464-4A18-402C-8A94-F0F5AB1C77A5}" type="presParOf" srcId="{0F44F1B7-89CD-4197-AA43-6F0257077B61}" destId="{6DCDD63C-D035-47EA-9B40-12A5E54B53D9}" srcOrd="0" destOrd="0" presId="urn:microsoft.com/office/officeart/2005/8/layout/bProcess2"/>
    <dgm:cxn modelId="{F7111A68-E4E1-4581-B2B0-D824E2A55C87}" type="presParOf" srcId="{0F44F1B7-89CD-4197-AA43-6F0257077B61}" destId="{5A865583-E7F0-42C5-BB77-C4F95CCA5521}" srcOrd="1" destOrd="0" presId="urn:microsoft.com/office/officeart/2005/8/layout/bProcess2"/>
    <dgm:cxn modelId="{D57092F6-6F36-4BBC-BAEA-5901D205DDE9}" type="presParOf" srcId="{28C83134-1889-4CA3-B531-3F04DFF6B957}" destId="{EBE3C664-523F-488C-8E16-04814A03E14F}" srcOrd="9" destOrd="0" presId="urn:microsoft.com/office/officeart/2005/8/layout/bProcess2"/>
    <dgm:cxn modelId="{FCBCADCF-E69B-46E8-8027-000E850EC7EB}" type="presParOf" srcId="{28C83134-1889-4CA3-B531-3F04DFF6B957}" destId="{5D928819-0BBC-467D-BDA0-3AC6E728F907}" srcOrd="10" destOrd="0" presId="urn:microsoft.com/office/officeart/2005/8/layout/bProcess2"/>
    <dgm:cxn modelId="{E3B921A0-D0B4-457F-A7F4-7A8E0FE55532}" type="presParOf" srcId="{5D928819-0BBC-467D-BDA0-3AC6E728F907}" destId="{D7D052CA-2CA9-491B-8068-317C1715330E}" srcOrd="0" destOrd="0" presId="urn:microsoft.com/office/officeart/2005/8/layout/bProcess2"/>
    <dgm:cxn modelId="{7B96C448-509B-45A6-96BE-A3732266F700}" type="presParOf" srcId="{5D928819-0BBC-467D-BDA0-3AC6E728F907}" destId="{890F9E5D-6AFC-4209-86EE-9159986EECB9}" srcOrd="1" destOrd="0" presId="urn:microsoft.com/office/officeart/2005/8/layout/bProcess2"/>
    <dgm:cxn modelId="{FC340042-2F93-43A0-B5DD-3CFC13A7FC33}" type="presParOf" srcId="{28C83134-1889-4CA3-B531-3F04DFF6B957}" destId="{77274ED5-D024-4D3D-AB9F-1F556CA2301E}" srcOrd="11" destOrd="0" presId="urn:microsoft.com/office/officeart/2005/8/layout/bProcess2"/>
    <dgm:cxn modelId="{9C151B80-A804-4914-A016-2A84BA043DE6}" type="presParOf" srcId="{28C83134-1889-4CA3-B531-3F04DFF6B957}" destId="{19A2F61E-9C2B-4864-A4FE-04E5C3FDF5EF}" srcOrd="12" destOrd="0" presId="urn:microsoft.com/office/officeart/2005/8/layout/bProcess2"/>
    <dgm:cxn modelId="{48778147-9490-4A63-A599-4182C19116BF}" type="presParOf" srcId="{19A2F61E-9C2B-4864-A4FE-04E5C3FDF5EF}" destId="{CE807092-C393-4B88-A937-1871745D334C}" srcOrd="0" destOrd="0" presId="urn:microsoft.com/office/officeart/2005/8/layout/bProcess2"/>
    <dgm:cxn modelId="{B0EF4564-BEEF-41B0-933F-FFA3DCF23E91}" type="presParOf" srcId="{19A2F61E-9C2B-4864-A4FE-04E5C3FDF5EF}" destId="{1E2564C0-7091-4BBA-B811-52B8E8C34C27}" srcOrd="1" destOrd="0" presId="urn:microsoft.com/office/officeart/2005/8/layout/bProcess2"/>
    <dgm:cxn modelId="{6907CD9E-15E7-4676-80B3-CB829CC66A00}" type="presParOf" srcId="{28C83134-1889-4CA3-B531-3F04DFF6B957}" destId="{EB55631D-D889-4EA8-A9B3-E044ED066EE0}" srcOrd="13" destOrd="0" presId="urn:microsoft.com/office/officeart/2005/8/layout/bProcess2"/>
    <dgm:cxn modelId="{3635934C-5336-44C4-8744-155229D935FE}" type="presParOf" srcId="{28C83134-1889-4CA3-B531-3F04DFF6B957}" destId="{9E921ECE-4A6F-440F-BD69-5F3E971E3752}"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E040BD-F680-4A49-A6E6-8B7395CFF6A3}" type="doc">
      <dgm:prSet loTypeId="urn:microsoft.com/office/officeart/2008/layout/VerticalCurvedList" loCatId="list" qsTypeId="urn:microsoft.com/office/officeart/2005/8/quickstyle/simple2" qsCatId="simple" csTypeId="urn:microsoft.com/office/officeart/2005/8/colors/colorful1" csCatId="colorful" phldr="1"/>
      <dgm:spPr/>
      <dgm:t>
        <a:bodyPr/>
        <a:lstStyle/>
        <a:p>
          <a:endParaRPr lang="es-ES"/>
        </a:p>
      </dgm:t>
    </dgm:pt>
    <dgm:pt modelId="{9E50D338-E9B1-4AD6-BBF8-29F687FA1DA9}">
      <dgm:prSet phldrT="[Texto]"/>
      <dgm:spPr/>
      <dgm:t>
        <a:bodyPr/>
        <a:lstStyle/>
        <a:p>
          <a:r>
            <a:rPr lang="es-ES" dirty="0"/>
            <a:t>Vivienda terminada</a:t>
          </a:r>
        </a:p>
      </dgm:t>
    </dgm:pt>
    <dgm:pt modelId="{C15E429E-033F-41A1-AA1E-CEF63E34AA10}" type="parTrans" cxnId="{5DCBD38B-5450-4B66-9938-585C3E670F6B}">
      <dgm:prSet/>
      <dgm:spPr/>
      <dgm:t>
        <a:bodyPr/>
        <a:lstStyle/>
        <a:p>
          <a:endParaRPr lang="es-ES"/>
        </a:p>
      </dgm:t>
    </dgm:pt>
    <dgm:pt modelId="{F8605DCA-98C0-4CB2-949E-EC6CD2D4D86C}" type="sibTrans" cxnId="{5DCBD38B-5450-4B66-9938-585C3E670F6B}">
      <dgm:prSet/>
      <dgm:spPr/>
      <dgm:t>
        <a:bodyPr/>
        <a:lstStyle/>
        <a:p>
          <a:endParaRPr lang="es-ES"/>
        </a:p>
      </dgm:t>
    </dgm:pt>
    <dgm:pt modelId="{EC9F5AE0-2E73-4CDE-861F-43674F8ED0BD}">
      <dgm:prSet phldrT="[Texto]"/>
      <dgm:spPr/>
      <dgm:t>
        <a:bodyPr/>
        <a:lstStyle/>
        <a:p>
          <a:r>
            <a:rPr lang="es-ES" dirty="0"/>
            <a:t>Construcción de vivienda </a:t>
          </a:r>
        </a:p>
      </dgm:t>
    </dgm:pt>
    <dgm:pt modelId="{4D5494A6-3B51-47D7-8F4C-52AF1A85EEEE}" type="parTrans" cxnId="{CD3CB71E-71E7-4EA2-8A6B-B7C72142C9FE}">
      <dgm:prSet/>
      <dgm:spPr/>
      <dgm:t>
        <a:bodyPr/>
        <a:lstStyle/>
        <a:p>
          <a:endParaRPr lang="es-ES"/>
        </a:p>
      </dgm:t>
    </dgm:pt>
    <dgm:pt modelId="{7E44CF87-68F3-43F3-A316-1B5044881BA8}" type="sibTrans" cxnId="{CD3CB71E-71E7-4EA2-8A6B-B7C72142C9FE}">
      <dgm:prSet/>
      <dgm:spPr/>
      <dgm:t>
        <a:bodyPr/>
        <a:lstStyle/>
        <a:p>
          <a:endParaRPr lang="es-ES"/>
        </a:p>
      </dgm:t>
    </dgm:pt>
    <dgm:pt modelId="{DE633CAD-4D7B-48FC-9CF8-B10C2C074D51}">
      <dgm:prSet phldrT="[Texto]"/>
      <dgm:spPr/>
      <dgm:t>
        <a:bodyPr/>
        <a:lstStyle/>
        <a:p>
          <a:r>
            <a:rPr lang="es-ES" dirty="0"/>
            <a:t>Remodelación de vivienda</a:t>
          </a:r>
        </a:p>
      </dgm:t>
    </dgm:pt>
    <dgm:pt modelId="{A343F9BF-4F54-40F6-B952-012B21AEE5D4}" type="parTrans" cxnId="{EF74BFE0-A70A-44DF-9ADC-05B43DF4084F}">
      <dgm:prSet/>
      <dgm:spPr/>
      <dgm:t>
        <a:bodyPr/>
        <a:lstStyle/>
        <a:p>
          <a:endParaRPr lang="es-ES"/>
        </a:p>
      </dgm:t>
    </dgm:pt>
    <dgm:pt modelId="{DE9597C7-349D-4304-9EC6-27332C448CC2}" type="sibTrans" cxnId="{EF74BFE0-A70A-44DF-9ADC-05B43DF4084F}">
      <dgm:prSet/>
      <dgm:spPr/>
      <dgm:t>
        <a:bodyPr/>
        <a:lstStyle/>
        <a:p>
          <a:endParaRPr lang="es-ES"/>
        </a:p>
      </dgm:t>
    </dgm:pt>
    <dgm:pt modelId="{9B0327B1-F091-4DB4-9388-EA9216378D20}">
      <dgm:prSet/>
      <dgm:spPr/>
      <dgm:t>
        <a:bodyPr/>
        <a:lstStyle/>
        <a:p>
          <a:r>
            <a:rPr lang="es-ES" dirty="0" err="1"/>
            <a:t>Sustitucion</a:t>
          </a:r>
          <a:r>
            <a:rPr lang="es-ES" dirty="0"/>
            <a:t> de hipoteca </a:t>
          </a:r>
        </a:p>
      </dgm:t>
    </dgm:pt>
    <dgm:pt modelId="{47FF3216-1991-4981-B883-228206C30B5B}" type="parTrans" cxnId="{650BF053-49F6-49BF-8D4A-B4B26B1B9766}">
      <dgm:prSet/>
      <dgm:spPr/>
      <dgm:t>
        <a:bodyPr/>
        <a:lstStyle/>
        <a:p>
          <a:endParaRPr lang="es-ES"/>
        </a:p>
      </dgm:t>
    </dgm:pt>
    <dgm:pt modelId="{5A4CDCBF-B844-4846-84A8-3BE0D3AC30C7}" type="sibTrans" cxnId="{650BF053-49F6-49BF-8D4A-B4B26B1B9766}">
      <dgm:prSet/>
      <dgm:spPr/>
      <dgm:t>
        <a:bodyPr/>
        <a:lstStyle/>
        <a:p>
          <a:endParaRPr lang="es-ES"/>
        </a:p>
      </dgm:t>
    </dgm:pt>
    <dgm:pt modelId="{03338DC2-6AE9-46B9-9742-BCF1015B0671}">
      <dgm:prSet/>
      <dgm:spPr/>
      <dgm:t>
        <a:bodyPr/>
        <a:lstStyle/>
        <a:p>
          <a:r>
            <a:rPr lang="es-ES" dirty="0"/>
            <a:t>Adquisición de terreno</a:t>
          </a:r>
        </a:p>
      </dgm:t>
    </dgm:pt>
    <dgm:pt modelId="{4CF2FE65-3967-43AB-951C-D7038E2A31DD}" type="parTrans" cxnId="{423FA813-5BE1-4D18-BD1C-433DB70D0980}">
      <dgm:prSet/>
      <dgm:spPr/>
      <dgm:t>
        <a:bodyPr/>
        <a:lstStyle/>
        <a:p>
          <a:endParaRPr lang="es-ES"/>
        </a:p>
      </dgm:t>
    </dgm:pt>
    <dgm:pt modelId="{D291299B-2E1B-4B2F-BD0A-0C0C4638574F}" type="sibTrans" cxnId="{423FA813-5BE1-4D18-BD1C-433DB70D0980}">
      <dgm:prSet/>
      <dgm:spPr/>
      <dgm:t>
        <a:bodyPr/>
        <a:lstStyle/>
        <a:p>
          <a:endParaRPr lang="es-ES"/>
        </a:p>
      </dgm:t>
    </dgm:pt>
    <dgm:pt modelId="{707C32CB-59C0-4276-BFEE-69A226B16E11}">
      <dgm:prSet/>
      <dgm:spPr/>
      <dgm:t>
        <a:bodyPr/>
        <a:lstStyle/>
        <a:p>
          <a:r>
            <a:rPr lang="es-ES" dirty="0"/>
            <a:t>Adquisición de terreno y construcción de vivienda.</a:t>
          </a:r>
        </a:p>
      </dgm:t>
    </dgm:pt>
    <dgm:pt modelId="{03A623B7-0BDB-490C-86CA-D839CE98CE73}" type="parTrans" cxnId="{A445D01A-F8FC-4EFE-BE25-EBF4F2AD00ED}">
      <dgm:prSet/>
      <dgm:spPr/>
      <dgm:t>
        <a:bodyPr/>
        <a:lstStyle/>
        <a:p>
          <a:endParaRPr lang="es-ES"/>
        </a:p>
      </dgm:t>
    </dgm:pt>
    <dgm:pt modelId="{43CF050A-0EF6-4740-8A97-4A44AEE551E3}" type="sibTrans" cxnId="{A445D01A-F8FC-4EFE-BE25-EBF4F2AD00ED}">
      <dgm:prSet/>
      <dgm:spPr/>
      <dgm:t>
        <a:bodyPr/>
        <a:lstStyle/>
        <a:p>
          <a:endParaRPr lang="es-ES"/>
        </a:p>
      </dgm:t>
    </dgm:pt>
    <dgm:pt modelId="{29E8D7BB-6919-4038-BD52-A2699817D7C9}" type="pres">
      <dgm:prSet presAssocID="{95E040BD-F680-4A49-A6E6-8B7395CFF6A3}" presName="Name0" presStyleCnt="0">
        <dgm:presLayoutVars>
          <dgm:chMax val="7"/>
          <dgm:chPref val="7"/>
          <dgm:dir/>
        </dgm:presLayoutVars>
      </dgm:prSet>
      <dgm:spPr/>
    </dgm:pt>
    <dgm:pt modelId="{CBB85566-86BC-41A3-9A84-90161FF661EC}" type="pres">
      <dgm:prSet presAssocID="{95E040BD-F680-4A49-A6E6-8B7395CFF6A3}" presName="Name1" presStyleCnt="0"/>
      <dgm:spPr/>
    </dgm:pt>
    <dgm:pt modelId="{09AD9267-69C6-43D8-A448-5CC16B5B71FE}" type="pres">
      <dgm:prSet presAssocID="{95E040BD-F680-4A49-A6E6-8B7395CFF6A3}" presName="cycle" presStyleCnt="0"/>
      <dgm:spPr/>
    </dgm:pt>
    <dgm:pt modelId="{7DD788C7-9ACB-4E63-B9CD-93CD275B75CD}" type="pres">
      <dgm:prSet presAssocID="{95E040BD-F680-4A49-A6E6-8B7395CFF6A3}" presName="srcNode" presStyleLbl="node1" presStyleIdx="0" presStyleCnt="6"/>
      <dgm:spPr/>
    </dgm:pt>
    <dgm:pt modelId="{F1C5824C-ACFD-4C23-8C05-3780F54CF9B0}" type="pres">
      <dgm:prSet presAssocID="{95E040BD-F680-4A49-A6E6-8B7395CFF6A3}" presName="conn" presStyleLbl="parChTrans1D2" presStyleIdx="0" presStyleCnt="1"/>
      <dgm:spPr/>
    </dgm:pt>
    <dgm:pt modelId="{014D6CC4-D412-4299-8AAC-320887154C8E}" type="pres">
      <dgm:prSet presAssocID="{95E040BD-F680-4A49-A6E6-8B7395CFF6A3}" presName="extraNode" presStyleLbl="node1" presStyleIdx="0" presStyleCnt="6"/>
      <dgm:spPr/>
    </dgm:pt>
    <dgm:pt modelId="{905FF7F1-7038-4925-B888-5632FE5A34AD}" type="pres">
      <dgm:prSet presAssocID="{95E040BD-F680-4A49-A6E6-8B7395CFF6A3}" presName="dstNode" presStyleLbl="node1" presStyleIdx="0" presStyleCnt="6"/>
      <dgm:spPr/>
    </dgm:pt>
    <dgm:pt modelId="{9DDF129E-6B4E-4DC2-9CA2-2614C7D3747E}" type="pres">
      <dgm:prSet presAssocID="{9E50D338-E9B1-4AD6-BBF8-29F687FA1DA9}" presName="text_1" presStyleLbl="node1" presStyleIdx="0" presStyleCnt="6">
        <dgm:presLayoutVars>
          <dgm:bulletEnabled val="1"/>
        </dgm:presLayoutVars>
      </dgm:prSet>
      <dgm:spPr/>
    </dgm:pt>
    <dgm:pt modelId="{23420E2A-7247-4D95-9905-F965E125354B}" type="pres">
      <dgm:prSet presAssocID="{9E50D338-E9B1-4AD6-BBF8-29F687FA1DA9}" presName="accent_1" presStyleCnt="0"/>
      <dgm:spPr/>
    </dgm:pt>
    <dgm:pt modelId="{8ADE4403-6B27-4BBF-8406-2F91D66166C3}" type="pres">
      <dgm:prSet presAssocID="{9E50D338-E9B1-4AD6-BBF8-29F687FA1DA9}" presName="accentRepeatNode" presStyleLbl="solidFgAcc1" presStyleIdx="0" presStyleCnt="6"/>
      <dgm:spPr/>
    </dgm:pt>
    <dgm:pt modelId="{DBFAE060-E1F6-41C3-8CB7-0198C738308B}" type="pres">
      <dgm:prSet presAssocID="{EC9F5AE0-2E73-4CDE-861F-43674F8ED0BD}" presName="text_2" presStyleLbl="node1" presStyleIdx="1" presStyleCnt="6">
        <dgm:presLayoutVars>
          <dgm:bulletEnabled val="1"/>
        </dgm:presLayoutVars>
      </dgm:prSet>
      <dgm:spPr/>
    </dgm:pt>
    <dgm:pt modelId="{E2DEF965-08D8-4C63-85E4-74AB58595CB0}" type="pres">
      <dgm:prSet presAssocID="{EC9F5AE0-2E73-4CDE-861F-43674F8ED0BD}" presName="accent_2" presStyleCnt="0"/>
      <dgm:spPr/>
    </dgm:pt>
    <dgm:pt modelId="{82614AA2-E07C-47EA-9C44-67324C376A67}" type="pres">
      <dgm:prSet presAssocID="{EC9F5AE0-2E73-4CDE-861F-43674F8ED0BD}" presName="accentRepeatNode" presStyleLbl="solidFgAcc1" presStyleIdx="1" presStyleCnt="6"/>
      <dgm:spPr/>
    </dgm:pt>
    <dgm:pt modelId="{B122BEEC-52EF-48D2-B02C-4F7D0452E190}" type="pres">
      <dgm:prSet presAssocID="{9B0327B1-F091-4DB4-9388-EA9216378D20}" presName="text_3" presStyleLbl="node1" presStyleIdx="2" presStyleCnt="6">
        <dgm:presLayoutVars>
          <dgm:bulletEnabled val="1"/>
        </dgm:presLayoutVars>
      </dgm:prSet>
      <dgm:spPr/>
    </dgm:pt>
    <dgm:pt modelId="{4E0A0231-89A8-4907-A26C-B923214F58C5}" type="pres">
      <dgm:prSet presAssocID="{9B0327B1-F091-4DB4-9388-EA9216378D20}" presName="accent_3" presStyleCnt="0"/>
      <dgm:spPr/>
    </dgm:pt>
    <dgm:pt modelId="{D9AE6974-440F-4473-863F-B3A2B63D9B41}" type="pres">
      <dgm:prSet presAssocID="{9B0327B1-F091-4DB4-9388-EA9216378D20}" presName="accentRepeatNode" presStyleLbl="solidFgAcc1" presStyleIdx="2" presStyleCnt="6"/>
      <dgm:spPr/>
    </dgm:pt>
    <dgm:pt modelId="{A19D055B-F69E-4D79-A8EF-DB9DE004A70C}" type="pres">
      <dgm:prSet presAssocID="{03338DC2-6AE9-46B9-9742-BCF1015B0671}" presName="text_4" presStyleLbl="node1" presStyleIdx="3" presStyleCnt="6">
        <dgm:presLayoutVars>
          <dgm:bulletEnabled val="1"/>
        </dgm:presLayoutVars>
      </dgm:prSet>
      <dgm:spPr/>
    </dgm:pt>
    <dgm:pt modelId="{92FDA4B4-9972-4DED-A909-6DEB13015BA7}" type="pres">
      <dgm:prSet presAssocID="{03338DC2-6AE9-46B9-9742-BCF1015B0671}" presName="accent_4" presStyleCnt="0"/>
      <dgm:spPr/>
    </dgm:pt>
    <dgm:pt modelId="{94C85611-7305-43FB-933C-63DF8584FD51}" type="pres">
      <dgm:prSet presAssocID="{03338DC2-6AE9-46B9-9742-BCF1015B0671}" presName="accentRepeatNode" presStyleLbl="solidFgAcc1" presStyleIdx="3" presStyleCnt="6"/>
      <dgm:spPr/>
    </dgm:pt>
    <dgm:pt modelId="{143058C4-66D6-475D-8EA2-3134522031E6}" type="pres">
      <dgm:prSet presAssocID="{707C32CB-59C0-4276-BFEE-69A226B16E11}" presName="text_5" presStyleLbl="node1" presStyleIdx="4" presStyleCnt="6">
        <dgm:presLayoutVars>
          <dgm:bulletEnabled val="1"/>
        </dgm:presLayoutVars>
      </dgm:prSet>
      <dgm:spPr/>
    </dgm:pt>
    <dgm:pt modelId="{BCADCF44-F0B9-450E-9623-0D9698BEFBDC}" type="pres">
      <dgm:prSet presAssocID="{707C32CB-59C0-4276-BFEE-69A226B16E11}" presName="accent_5" presStyleCnt="0"/>
      <dgm:spPr/>
    </dgm:pt>
    <dgm:pt modelId="{7FE656AF-6112-497C-8C0D-354FD890A664}" type="pres">
      <dgm:prSet presAssocID="{707C32CB-59C0-4276-BFEE-69A226B16E11}" presName="accentRepeatNode" presStyleLbl="solidFgAcc1" presStyleIdx="4" presStyleCnt="6"/>
      <dgm:spPr/>
    </dgm:pt>
    <dgm:pt modelId="{B9B28319-CDAD-491F-9BEF-0300C7132349}" type="pres">
      <dgm:prSet presAssocID="{DE633CAD-4D7B-48FC-9CF8-B10C2C074D51}" presName="text_6" presStyleLbl="node1" presStyleIdx="5" presStyleCnt="6">
        <dgm:presLayoutVars>
          <dgm:bulletEnabled val="1"/>
        </dgm:presLayoutVars>
      </dgm:prSet>
      <dgm:spPr/>
    </dgm:pt>
    <dgm:pt modelId="{F223DBE1-AF7E-4FB3-97DE-0A255FB9324A}" type="pres">
      <dgm:prSet presAssocID="{DE633CAD-4D7B-48FC-9CF8-B10C2C074D51}" presName="accent_6" presStyleCnt="0"/>
      <dgm:spPr/>
    </dgm:pt>
    <dgm:pt modelId="{0A34C1B9-BBA2-49FC-B7F3-9DF14C1DB38B}" type="pres">
      <dgm:prSet presAssocID="{DE633CAD-4D7B-48FC-9CF8-B10C2C074D51}" presName="accentRepeatNode" presStyleLbl="solidFgAcc1" presStyleIdx="5" presStyleCnt="6"/>
      <dgm:spPr/>
    </dgm:pt>
  </dgm:ptLst>
  <dgm:cxnLst>
    <dgm:cxn modelId="{2D8FD000-3AB4-42D5-9E70-1747FDBF6803}" type="presOf" srcId="{9B0327B1-F091-4DB4-9388-EA9216378D20}" destId="{B122BEEC-52EF-48D2-B02C-4F7D0452E190}" srcOrd="0" destOrd="0" presId="urn:microsoft.com/office/officeart/2008/layout/VerticalCurvedList"/>
    <dgm:cxn modelId="{423FA813-5BE1-4D18-BD1C-433DB70D0980}" srcId="{95E040BD-F680-4A49-A6E6-8B7395CFF6A3}" destId="{03338DC2-6AE9-46B9-9742-BCF1015B0671}" srcOrd="3" destOrd="0" parTransId="{4CF2FE65-3967-43AB-951C-D7038E2A31DD}" sibTransId="{D291299B-2E1B-4B2F-BD0A-0C0C4638574F}"/>
    <dgm:cxn modelId="{A445D01A-F8FC-4EFE-BE25-EBF4F2AD00ED}" srcId="{95E040BD-F680-4A49-A6E6-8B7395CFF6A3}" destId="{707C32CB-59C0-4276-BFEE-69A226B16E11}" srcOrd="4" destOrd="0" parTransId="{03A623B7-0BDB-490C-86CA-D839CE98CE73}" sibTransId="{43CF050A-0EF6-4740-8A97-4A44AEE551E3}"/>
    <dgm:cxn modelId="{CD3CB71E-71E7-4EA2-8A6B-B7C72142C9FE}" srcId="{95E040BD-F680-4A49-A6E6-8B7395CFF6A3}" destId="{EC9F5AE0-2E73-4CDE-861F-43674F8ED0BD}" srcOrd="1" destOrd="0" parTransId="{4D5494A6-3B51-47D7-8F4C-52AF1A85EEEE}" sibTransId="{7E44CF87-68F3-43F3-A316-1B5044881BA8}"/>
    <dgm:cxn modelId="{A93E025C-2B29-4EBF-A0F9-22555D3ED6FC}" type="presOf" srcId="{DE633CAD-4D7B-48FC-9CF8-B10C2C074D51}" destId="{B9B28319-CDAD-491F-9BEF-0300C7132349}" srcOrd="0" destOrd="0" presId="urn:microsoft.com/office/officeart/2008/layout/VerticalCurvedList"/>
    <dgm:cxn modelId="{AF238E4D-ED2E-4D2C-AA68-0199982E2909}" type="presOf" srcId="{03338DC2-6AE9-46B9-9742-BCF1015B0671}" destId="{A19D055B-F69E-4D79-A8EF-DB9DE004A70C}" srcOrd="0" destOrd="0" presId="urn:microsoft.com/office/officeart/2008/layout/VerticalCurvedList"/>
    <dgm:cxn modelId="{28C5E753-623E-40EF-87C9-074CA9911E61}" type="presOf" srcId="{707C32CB-59C0-4276-BFEE-69A226B16E11}" destId="{143058C4-66D6-475D-8EA2-3134522031E6}" srcOrd="0" destOrd="0" presId="urn:microsoft.com/office/officeart/2008/layout/VerticalCurvedList"/>
    <dgm:cxn modelId="{650BF053-49F6-49BF-8D4A-B4B26B1B9766}" srcId="{95E040BD-F680-4A49-A6E6-8B7395CFF6A3}" destId="{9B0327B1-F091-4DB4-9388-EA9216378D20}" srcOrd="2" destOrd="0" parTransId="{47FF3216-1991-4981-B883-228206C30B5B}" sibTransId="{5A4CDCBF-B844-4846-84A8-3BE0D3AC30C7}"/>
    <dgm:cxn modelId="{0A150088-1B34-441E-B2DE-7475C923F6E0}" type="presOf" srcId="{F8605DCA-98C0-4CB2-949E-EC6CD2D4D86C}" destId="{F1C5824C-ACFD-4C23-8C05-3780F54CF9B0}" srcOrd="0" destOrd="0" presId="urn:microsoft.com/office/officeart/2008/layout/VerticalCurvedList"/>
    <dgm:cxn modelId="{5DCBD38B-5450-4B66-9938-585C3E670F6B}" srcId="{95E040BD-F680-4A49-A6E6-8B7395CFF6A3}" destId="{9E50D338-E9B1-4AD6-BBF8-29F687FA1DA9}" srcOrd="0" destOrd="0" parTransId="{C15E429E-033F-41A1-AA1E-CEF63E34AA10}" sibTransId="{F8605DCA-98C0-4CB2-949E-EC6CD2D4D86C}"/>
    <dgm:cxn modelId="{CD11D9A3-CBF2-4B7B-8FAF-58E7C285A60A}" type="presOf" srcId="{9E50D338-E9B1-4AD6-BBF8-29F687FA1DA9}" destId="{9DDF129E-6B4E-4DC2-9CA2-2614C7D3747E}" srcOrd="0" destOrd="0" presId="urn:microsoft.com/office/officeart/2008/layout/VerticalCurvedList"/>
    <dgm:cxn modelId="{3FA89AAB-02E3-47D7-A0B0-A06EAE6184A0}" type="presOf" srcId="{EC9F5AE0-2E73-4CDE-861F-43674F8ED0BD}" destId="{DBFAE060-E1F6-41C3-8CB7-0198C738308B}" srcOrd="0" destOrd="0" presId="urn:microsoft.com/office/officeart/2008/layout/VerticalCurvedList"/>
    <dgm:cxn modelId="{EF74BFE0-A70A-44DF-9ADC-05B43DF4084F}" srcId="{95E040BD-F680-4A49-A6E6-8B7395CFF6A3}" destId="{DE633CAD-4D7B-48FC-9CF8-B10C2C074D51}" srcOrd="5" destOrd="0" parTransId="{A343F9BF-4F54-40F6-B952-012B21AEE5D4}" sibTransId="{DE9597C7-349D-4304-9EC6-27332C448CC2}"/>
    <dgm:cxn modelId="{D7B12DFA-1B46-4036-9139-878E9AD5374C}" type="presOf" srcId="{95E040BD-F680-4A49-A6E6-8B7395CFF6A3}" destId="{29E8D7BB-6919-4038-BD52-A2699817D7C9}" srcOrd="0" destOrd="0" presId="urn:microsoft.com/office/officeart/2008/layout/VerticalCurvedList"/>
    <dgm:cxn modelId="{5B85C169-FCAF-4E3E-966F-278239233490}" type="presParOf" srcId="{29E8D7BB-6919-4038-BD52-A2699817D7C9}" destId="{CBB85566-86BC-41A3-9A84-90161FF661EC}" srcOrd="0" destOrd="0" presId="urn:microsoft.com/office/officeart/2008/layout/VerticalCurvedList"/>
    <dgm:cxn modelId="{E6D0AA02-3A91-46A2-800B-061076B0323E}" type="presParOf" srcId="{CBB85566-86BC-41A3-9A84-90161FF661EC}" destId="{09AD9267-69C6-43D8-A448-5CC16B5B71FE}" srcOrd="0" destOrd="0" presId="urn:microsoft.com/office/officeart/2008/layout/VerticalCurvedList"/>
    <dgm:cxn modelId="{952BC5AC-F172-450D-9257-589E8FBE97B0}" type="presParOf" srcId="{09AD9267-69C6-43D8-A448-5CC16B5B71FE}" destId="{7DD788C7-9ACB-4E63-B9CD-93CD275B75CD}" srcOrd="0" destOrd="0" presId="urn:microsoft.com/office/officeart/2008/layout/VerticalCurvedList"/>
    <dgm:cxn modelId="{690B2B3C-A57D-49BF-93DE-2259AA8ABA02}" type="presParOf" srcId="{09AD9267-69C6-43D8-A448-5CC16B5B71FE}" destId="{F1C5824C-ACFD-4C23-8C05-3780F54CF9B0}" srcOrd="1" destOrd="0" presId="urn:microsoft.com/office/officeart/2008/layout/VerticalCurvedList"/>
    <dgm:cxn modelId="{83A7A912-0F48-42E5-9F92-4942D3FA4E4C}" type="presParOf" srcId="{09AD9267-69C6-43D8-A448-5CC16B5B71FE}" destId="{014D6CC4-D412-4299-8AAC-320887154C8E}" srcOrd="2" destOrd="0" presId="urn:microsoft.com/office/officeart/2008/layout/VerticalCurvedList"/>
    <dgm:cxn modelId="{C9F98384-4928-4264-98FC-DC6E713D924B}" type="presParOf" srcId="{09AD9267-69C6-43D8-A448-5CC16B5B71FE}" destId="{905FF7F1-7038-4925-B888-5632FE5A34AD}" srcOrd="3" destOrd="0" presId="urn:microsoft.com/office/officeart/2008/layout/VerticalCurvedList"/>
    <dgm:cxn modelId="{2C12E53E-D866-46D2-8DEA-91CC3FDBE38F}" type="presParOf" srcId="{CBB85566-86BC-41A3-9A84-90161FF661EC}" destId="{9DDF129E-6B4E-4DC2-9CA2-2614C7D3747E}" srcOrd="1" destOrd="0" presId="urn:microsoft.com/office/officeart/2008/layout/VerticalCurvedList"/>
    <dgm:cxn modelId="{5E88AB70-CFFA-406C-88E8-910B762B05AC}" type="presParOf" srcId="{CBB85566-86BC-41A3-9A84-90161FF661EC}" destId="{23420E2A-7247-4D95-9905-F965E125354B}" srcOrd="2" destOrd="0" presId="urn:microsoft.com/office/officeart/2008/layout/VerticalCurvedList"/>
    <dgm:cxn modelId="{EEA90F93-33E9-4428-BDAE-9EFC7B3703D8}" type="presParOf" srcId="{23420E2A-7247-4D95-9905-F965E125354B}" destId="{8ADE4403-6B27-4BBF-8406-2F91D66166C3}" srcOrd="0" destOrd="0" presId="urn:microsoft.com/office/officeart/2008/layout/VerticalCurvedList"/>
    <dgm:cxn modelId="{25362852-E8FD-4D5D-8096-B1D348D48020}" type="presParOf" srcId="{CBB85566-86BC-41A3-9A84-90161FF661EC}" destId="{DBFAE060-E1F6-41C3-8CB7-0198C738308B}" srcOrd="3" destOrd="0" presId="urn:microsoft.com/office/officeart/2008/layout/VerticalCurvedList"/>
    <dgm:cxn modelId="{1129D2B8-E2A2-4B5B-840C-F7416954CB8D}" type="presParOf" srcId="{CBB85566-86BC-41A3-9A84-90161FF661EC}" destId="{E2DEF965-08D8-4C63-85E4-74AB58595CB0}" srcOrd="4" destOrd="0" presId="urn:microsoft.com/office/officeart/2008/layout/VerticalCurvedList"/>
    <dgm:cxn modelId="{270A5DD3-6500-402B-8EC6-2D3C24CC214E}" type="presParOf" srcId="{E2DEF965-08D8-4C63-85E4-74AB58595CB0}" destId="{82614AA2-E07C-47EA-9C44-67324C376A67}" srcOrd="0" destOrd="0" presId="urn:microsoft.com/office/officeart/2008/layout/VerticalCurvedList"/>
    <dgm:cxn modelId="{32EC8AD2-960C-424F-A61F-BDB58FF39288}" type="presParOf" srcId="{CBB85566-86BC-41A3-9A84-90161FF661EC}" destId="{B122BEEC-52EF-48D2-B02C-4F7D0452E190}" srcOrd="5" destOrd="0" presId="urn:microsoft.com/office/officeart/2008/layout/VerticalCurvedList"/>
    <dgm:cxn modelId="{9E768768-9474-48E0-A310-01EC71AD0E32}" type="presParOf" srcId="{CBB85566-86BC-41A3-9A84-90161FF661EC}" destId="{4E0A0231-89A8-4907-A26C-B923214F58C5}" srcOrd="6" destOrd="0" presId="urn:microsoft.com/office/officeart/2008/layout/VerticalCurvedList"/>
    <dgm:cxn modelId="{7C4CFAE8-A0D0-4507-A198-620E0A842734}" type="presParOf" srcId="{4E0A0231-89A8-4907-A26C-B923214F58C5}" destId="{D9AE6974-440F-4473-863F-B3A2B63D9B41}" srcOrd="0" destOrd="0" presId="urn:microsoft.com/office/officeart/2008/layout/VerticalCurvedList"/>
    <dgm:cxn modelId="{80D3746B-A939-48F8-8165-BCC47B64580C}" type="presParOf" srcId="{CBB85566-86BC-41A3-9A84-90161FF661EC}" destId="{A19D055B-F69E-4D79-A8EF-DB9DE004A70C}" srcOrd="7" destOrd="0" presId="urn:microsoft.com/office/officeart/2008/layout/VerticalCurvedList"/>
    <dgm:cxn modelId="{32C5D3A4-9E89-4998-BD1E-9D2DD5B0C9E7}" type="presParOf" srcId="{CBB85566-86BC-41A3-9A84-90161FF661EC}" destId="{92FDA4B4-9972-4DED-A909-6DEB13015BA7}" srcOrd="8" destOrd="0" presId="urn:microsoft.com/office/officeart/2008/layout/VerticalCurvedList"/>
    <dgm:cxn modelId="{5C66C23D-938D-4373-B811-665AED33C5B9}" type="presParOf" srcId="{92FDA4B4-9972-4DED-A909-6DEB13015BA7}" destId="{94C85611-7305-43FB-933C-63DF8584FD51}" srcOrd="0" destOrd="0" presId="urn:microsoft.com/office/officeart/2008/layout/VerticalCurvedList"/>
    <dgm:cxn modelId="{9EE245FA-C65C-458C-83E2-DAE939B4AB7E}" type="presParOf" srcId="{CBB85566-86BC-41A3-9A84-90161FF661EC}" destId="{143058C4-66D6-475D-8EA2-3134522031E6}" srcOrd="9" destOrd="0" presId="urn:microsoft.com/office/officeart/2008/layout/VerticalCurvedList"/>
    <dgm:cxn modelId="{C82A09C5-BCD9-4D3B-9EA5-F1B359E835F0}" type="presParOf" srcId="{CBB85566-86BC-41A3-9A84-90161FF661EC}" destId="{BCADCF44-F0B9-450E-9623-0D9698BEFBDC}" srcOrd="10" destOrd="0" presId="urn:microsoft.com/office/officeart/2008/layout/VerticalCurvedList"/>
    <dgm:cxn modelId="{A6F34910-B8EA-4DFF-B9C4-C93E5A485B3E}" type="presParOf" srcId="{BCADCF44-F0B9-450E-9623-0D9698BEFBDC}" destId="{7FE656AF-6112-497C-8C0D-354FD890A664}" srcOrd="0" destOrd="0" presId="urn:microsoft.com/office/officeart/2008/layout/VerticalCurvedList"/>
    <dgm:cxn modelId="{ADAF7F73-E0D0-4E31-9A7D-B997F0F94FC2}" type="presParOf" srcId="{CBB85566-86BC-41A3-9A84-90161FF661EC}" destId="{B9B28319-CDAD-491F-9BEF-0300C7132349}" srcOrd="11" destOrd="0" presId="urn:microsoft.com/office/officeart/2008/layout/VerticalCurvedList"/>
    <dgm:cxn modelId="{F9C104CA-2ABE-4E25-845F-AF059C0C228E}" type="presParOf" srcId="{CBB85566-86BC-41A3-9A84-90161FF661EC}" destId="{F223DBE1-AF7E-4FB3-97DE-0A255FB9324A}" srcOrd="12" destOrd="0" presId="urn:microsoft.com/office/officeart/2008/layout/VerticalCurvedList"/>
    <dgm:cxn modelId="{42C5FF16-686D-4E92-A8F2-F610CC6712C7}" type="presParOf" srcId="{F223DBE1-AF7E-4FB3-97DE-0A255FB9324A}" destId="{0A34C1B9-BBA2-49FC-B7F3-9DF14C1DB3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52A951-E30B-4A8A-A770-A366422F1D1D}" type="doc">
      <dgm:prSet loTypeId="urn:microsoft.com/office/officeart/2005/8/layout/arrow5" loCatId="process" qsTypeId="urn:microsoft.com/office/officeart/2005/8/quickstyle/3d9" qsCatId="3D" csTypeId="urn:microsoft.com/office/officeart/2005/8/colors/colorful3" csCatId="colorful" phldr="1"/>
      <dgm:spPr/>
      <dgm:t>
        <a:bodyPr/>
        <a:lstStyle/>
        <a:p>
          <a:endParaRPr lang="es-ES"/>
        </a:p>
      </dgm:t>
    </dgm:pt>
    <dgm:pt modelId="{DE7BD6CC-8ED0-4CCE-9BA6-D381E70DB2D4}">
      <dgm:prSet phldrT="[Texto]"/>
      <dgm:spPr/>
      <dgm:t>
        <a:bodyPr/>
        <a:lstStyle/>
        <a:p>
          <a:r>
            <a:rPr lang="es-ES" b="1" dirty="0">
              <a:solidFill>
                <a:schemeClr val="bg2">
                  <a:lumMod val="10000"/>
                </a:schemeClr>
              </a:solidFill>
            </a:rPr>
            <a:t>MACROENTORNO</a:t>
          </a:r>
        </a:p>
      </dgm:t>
    </dgm:pt>
    <dgm:pt modelId="{431E2B2C-8E0D-4B22-9180-88EB48587742}" type="parTrans" cxnId="{9C79C29A-A2F1-42AA-966C-EE43F0EA02E3}">
      <dgm:prSet/>
      <dgm:spPr/>
      <dgm:t>
        <a:bodyPr/>
        <a:lstStyle/>
        <a:p>
          <a:endParaRPr lang="es-ES" b="1">
            <a:solidFill>
              <a:schemeClr val="bg2">
                <a:lumMod val="10000"/>
              </a:schemeClr>
            </a:solidFill>
          </a:endParaRPr>
        </a:p>
      </dgm:t>
    </dgm:pt>
    <dgm:pt modelId="{AB290442-181B-4E2A-A874-C5D77B69644D}" type="sibTrans" cxnId="{9C79C29A-A2F1-42AA-966C-EE43F0EA02E3}">
      <dgm:prSet/>
      <dgm:spPr/>
      <dgm:t>
        <a:bodyPr/>
        <a:lstStyle/>
        <a:p>
          <a:endParaRPr lang="es-ES" b="1">
            <a:solidFill>
              <a:schemeClr val="bg2">
                <a:lumMod val="10000"/>
              </a:schemeClr>
            </a:solidFill>
          </a:endParaRPr>
        </a:p>
      </dgm:t>
    </dgm:pt>
    <dgm:pt modelId="{DD9E46E9-7A70-453D-AD51-E4FBB336569C}">
      <dgm:prSet phldrT="[Texto]"/>
      <dgm:spPr/>
      <dgm:t>
        <a:bodyPr/>
        <a:lstStyle/>
        <a:p>
          <a:r>
            <a:rPr lang="es-ES" b="1" dirty="0">
              <a:solidFill>
                <a:schemeClr val="bg2">
                  <a:lumMod val="10000"/>
                </a:schemeClr>
              </a:solidFill>
            </a:rPr>
            <a:t>MICROENTORNO</a:t>
          </a:r>
        </a:p>
      </dgm:t>
    </dgm:pt>
    <dgm:pt modelId="{FBC3C168-715E-4CE3-8949-F80E6440324F}" type="parTrans" cxnId="{B014AD51-D667-46CE-872C-B19539C44E50}">
      <dgm:prSet/>
      <dgm:spPr/>
      <dgm:t>
        <a:bodyPr/>
        <a:lstStyle/>
        <a:p>
          <a:endParaRPr lang="es-ES" b="1">
            <a:solidFill>
              <a:schemeClr val="bg2">
                <a:lumMod val="10000"/>
              </a:schemeClr>
            </a:solidFill>
          </a:endParaRPr>
        </a:p>
      </dgm:t>
    </dgm:pt>
    <dgm:pt modelId="{285BFEF8-C1FB-49E9-983C-9FFDB1AB9B7C}" type="sibTrans" cxnId="{B014AD51-D667-46CE-872C-B19539C44E50}">
      <dgm:prSet/>
      <dgm:spPr/>
      <dgm:t>
        <a:bodyPr/>
        <a:lstStyle/>
        <a:p>
          <a:endParaRPr lang="es-ES" b="1">
            <a:solidFill>
              <a:schemeClr val="bg2">
                <a:lumMod val="10000"/>
              </a:schemeClr>
            </a:solidFill>
          </a:endParaRPr>
        </a:p>
      </dgm:t>
    </dgm:pt>
    <dgm:pt modelId="{CEF51AC2-31B7-461B-9568-36DBE6949854}" type="pres">
      <dgm:prSet presAssocID="{9E52A951-E30B-4A8A-A770-A366422F1D1D}" presName="diagram" presStyleCnt="0">
        <dgm:presLayoutVars>
          <dgm:dir/>
          <dgm:resizeHandles val="exact"/>
        </dgm:presLayoutVars>
      </dgm:prSet>
      <dgm:spPr/>
    </dgm:pt>
    <dgm:pt modelId="{3C1C0015-DDAE-47A1-942A-D8A38116F2E9}" type="pres">
      <dgm:prSet presAssocID="{DE7BD6CC-8ED0-4CCE-9BA6-D381E70DB2D4}" presName="arrow" presStyleLbl="node1" presStyleIdx="0" presStyleCnt="2">
        <dgm:presLayoutVars>
          <dgm:bulletEnabled val="1"/>
        </dgm:presLayoutVars>
      </dgm:prSet>
      <dgm:spPr/>
    </dgm:pt>
    <dgm:pt modelId="{D0238927-5926-40DA-A134-4EAC5542005A}" type="pres">
      <dgm:prSet presAssocID="{DD9E46E9-7A70-453D-AD51-E4FBB336569C}" presName="arrow" presStyleLbl="node1" presStyleIdx="1" presStyleCnt="2" custRadScaleRad="100704" custRadScaleInc="56">
        <dgm:presLayoutVars>
          <dgm:bulletEnabled val="1"/>
        </dgm:presLayoutVars>
      </dgm:prSet>
      <dgm:spPr/>
    </dgm:pt>
  </dgm:ptLst>
  <dgm:cxnLst>
    <dgm:cxn modelId="{714CD307-F0BE-495E-80AE-1415C024E832}" type="presOf" srcId="{DD9E46E9-7A70-453D-AD51-E4FBB336569C}" destId="{D0238927-5926-40DA-A134-4EAC5542005A}" srcOrd="0" destOrd="0" presId="urn:microsoft.com/office/officeart/2005/8/layout/arrow5"/>
    <dgm:cxn modelId="{14804C34-BA4E-4EFA-9A08-FB76E1F7BB36}" type="presOf" srcId="{9E52A951-E30B-4A8A-A770-A366422F1D1D}" destId="{CEF51AC2-31B7-461B-9568-36DBE6949854}" srcOrd="0" destOrd="0" presId="urn:microsoft.com/office/officeart/2005/8/layout/arrow5"/>
    <dgm:cxn modelId="{B014AD51-D667-46CE-872C-B19539C44E50}" srcId="{9E52A951-E30B-4A8A-A770-A366422F1D1D}" destId="{DD9E46E9-7A70-453D-AD51-E4FBB336569C}" srcOrd="1" destOrd="0" parTransId="{FBC3C168-715E-4CE3-8949-F80E6440324F}" sibTransId="{285BFEF8-C1FB-49E9-983C-9FFDB1AB9B7C}"/>
    <dgm:cxn modelId="{9C79C29A-A2F1-42AA-966C-EE43F0EA02E3}" srcId="{9E52A951-E30B-4A8A-A770-A366422F1D1D}" destId="{DE7BD6CC-8ED0-4CCE-9BA6-D381E70DB2D4}" srcOrd="0" destOrd="0" parTransId="{431E2B2C-8E0D-4B22-9180-88EB48587742}" sibTransId="{AB290442-181B-4E2A-A874-C5D77B69644D}"/>
    <dgm:cxn modelId="{443716CD-ABE6-4173-9BB2-309096894121}" type="presOf" srcId="{DE7BD6CC-8ED0-4CCE-9BA6-D381E70DB2D4}" destId="{3C1C0015-DDAE-47A1-942A-D8A38116F2E9}" srcOrd="0" destOrd="0" presId="urn:microsoft.com/office/officeart/2005/8/layout/arrow5"/>
    <dgm:cxn modelId="{3F5AABA2-0A49-41B5-BC9E-FFD0A2C94720}" type="presParOf" srcId="{CEF51AC2-31B7-461B-9568-36DBE6949854}" destId="{3C1C0015-DDAE-47A1-942A-D8A38116F2E9}" srcOrd="0" destOrd="0" presId="urn:microsoft.com/office/officeart/2005/8/layout/arrow5"/>
    <dgm:cxn modelId="{F61BED95-A8D7-4DAB-85DD-1B67995606EB}" type="presParOf" srcId="{CEF51AC2-31B7-461B-9568-36DBE6949854}" destId="{D0238927-5926-40DA-A134-4EAC5542005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F4D587-04AD-4BB6-B889-BE860CC4D644}" type="doc">
      <dgm:prSet loTypeId="urn:microsoft.com/office/officeart/2009/3/layout/OpposingIdeas" loCatId="relationship" qsTypeId="urn:microsoft.com/office/officeart/2005/8/quickstyle/simple2" qsCatId="simple" csTypeId="urn:microsoft.com/office/officeart/2005/8/colors/accent2_1" csCatId="accent2" phldr="1"/>
      <dgm:spPr/>
      <dgm:t>
        <a:bodyPr/>
        <a:lstStyle/>
        <a:p>
          <a:endParaRPr lang="es-ES"/>
        </a:p>
      </dgm:t>
    </dgm:pt>
    <dgm:pt modelId="{2C59BB04-A2B1-4081-9F1B-90A851B2D292}">
      <dgm:prSet phldrT="[Texto]"/>
      <dgm:spPr/>
      <dgm:t>
        <a:bodyPr/>
        <a:lstStyle/>
        <a:p>
          <a:pPr algn="ctr"/>
          <a:r>
            <a:rPr lang="es-ES">
              <a:solidFill>
                <a:schemeClr val="bg2">
                  <a:lumMod val="10000"/>
                </a:schemeClr>
              </a:solidFill>
            </a:rPr>
            <a:t>FORTALEZAS</a:t>
          </a:r>
          <a:endParaRPr lang="es-ES" dirty="0">
            <a:solidFill>
              <a:schemeClr val="bg2">
                <a:lumMod val="10000"/>
              </a:schemeClr>
            </a:solidFill>
          </a:endParaRPr>
        </a:p>
      </dgm:t>
    </dgm:pt>
    <dgm:pt modelId="{19F51150-0DA4-405C-9477-E81B76FF16CD}" type="parTrans" cxnId="{454586C6-5E31-4FC2-A7EA-CC0D54977732}">
      <dgm:prSet/>
      <dgm:spPr/>
      <dgm:t>
        <a:bodyPr/>
        <a:lstStyle/>
        <a:p>
          <a:endParaRPr lang="es-ES">
            <a:solidFill>
              <a:schemeClr val="bg2">
                <a:lumMod val="10000"/>
              </a:schemeClr>
            </a:solidFill>
          </a:endParaRPr>
        </a:p>
      </dgm:t>
    </dgm:pt>
    <dgm:pt modelId="{E6D057D6-65AD-4A72-8E6B-73DD9468FA71}" type="sibTrans" cxnId="{454586C6-5E31-4FC2-A7EA-CC0D54977732}">
      <dgm:prSet/>
      <dgm:spPr/>
      <dgm:t>
        <a:bodyPr/>
        <a:lstStyle/>
        <a:p>
          <a:endParaRPr lang="es-ES">
            <a:solidFill>
              <a:schemeClr val="bg2">
                <a:lumMod val="10000"/>
              </a:schemeClr>
            </a:solidFill>
          </a:endParaRPr>
        </a:p>
      </dgm:t>
    </dgm:pt>
    <dgm:pt modelId="{3CD35194-ACF8-4AC8-A884-0EDEACED036C}">
      <dgm:prSet phldrT="[Texto]" custT="1"/>
      <dgm:spPr/>
      <dgm:t>
        <a:bodyPr/>
        <a:lstStyle/>
        <a:p>
          <a:pPr algn="l"/>
          <a:r>
            <a:rPr lang="es-EC" sz="1450" dirty="0">
              <a:solidFill>
                <a:schemeClr val="bg2">
                  <a:lumMod val="10000"/>
                </a:schemeClr>
              </a:solidFill>
              <a:effectLst/>
            </a:rPr>
            <a:t>- El BIESS tiene acceso a recursos constantes, esto debido a que el BIESS tiene acceso a los recursos de IESS para su gestión, que capta fondos de los afiliados por fuentes de empleo pleno mes a mes.</a:t>
          </a:r>
          <a:endParaRPr lang="es-ES" sz="1450" dirty="0">
            <a:solidFill>
              <a:schemeClr val="bg2">
                <a:lumMod val="10000"/>
              </a:schemeClr>
            </a:solidFill>
          </a:endParaRPr>
        </a:p>
      </dgm:t>
    </dgm:pt>
    <dgm:pt modelId="{BEA524DF-F275-474F-B261-D5D961CB334F}" type="parTrans" cxnId="{98CBC974-6D06-48A7-BB12-447619CC1DD0}">
      <dgm:prSet/>
      <dgm:spPr/>
      <dgm:t>
        <a:bodyPr/>
        <a:lstStyle/>
        <a:p>
          <a:endParaRPr lang="es-ES">
            <a:solidFill>
              <a:schemeClr val="bg2">
                <a:lumMod val="10000"/>
              </a:schemeClr>
            </a:solidFill>
          </a:endParaRPr>
        </a:p>
      </dgm:t>
    </dgm:pt>
    <dgm:pt modelId="{FD7D1EFA-8A3D-4477-A537-464BED55B834}" type="sibTrans" cxnId="{98CBC974-6D06-48A7-BB12-447619CC1DD0}">
      <dgm:prSet/>
      <dgm:spPr/>
      <dgm:t>
        <a:bodyPr/>
        <a:lstStyle/>
        <a:p>
          <a:endParaRPr lang="es-ES">
            <a:solidFill>
              <a:schemeClr val="bg2">
                <a:lumMod val="10000"/>
              </a:schemeClr>
            </a:solidFill>
          </a:endParaRPr>
        </a:p>
      </dgm:t>
    </dgm:pt>
    <dgm:pt modelId="{83504E72-FD4F-4253-9074-B0D4BD7D8634}">
      <dgm:prSet phldrT="[Texto]"/>
      <dgm:spPr/>
      <dgm:t>
        <a:bodyPr/>
        <a:lstStyle/>
        <a:p>
          <a:pPr algn="ctr"/>
          <a:r>
            <a:rPr lang="es-ES">
              <a:solidFill>
                <a:schemeClr val="bg2">
                  <a:lumMod val="10000"/>
                </a:schemeClr>
              </a:solidFill>
            </a:rPr>
            <a:t>OPORTUNIDADES</a:t>
          </a:r>
          <a:endParaRPr lang="es-ES" dirty="0">
            <a:solidFill>
              <a:schemeClr val="bg2">
                <a:lumMod val="10000"/>
              </a:schemeClr>
            </a:solidFill>
          </a:endParaRPr>
        </a:p>
      </dgm:t>
    </dgm:pt>
    <dgm:pt modelId="{81C277F9-6613-4427-B29F-5B3185F033F9}" type="parTrans" cxnId="{1EB84D48-4AFC-4980-84D5-954DE130FA16}">
      <dgm:prSet/>
      <dgm:spPr/>
      <dgm:t>
        <a:bodyPr/>
        <a:lstStyle/>
        <a:p>
          <a:endParaRPr lang="es-ES">
            <a:solidFill>
              <a:schemeClr val="bg2">
                <a:lumMod val="10000"/>
              </a:schemeClr>
            </a:solidFill>
          </a:endParaRPr>
        </a:p>
      </dgm:t>
    </dgm:pt>
    <dgm:pt modelId="{E381FCF0-1F20-4E1E-A289-F83533C37F92}" type="sibTrans" cxnId="{1EB84D48-4AFC-4980-84D5-954DE130FA16}">
      <dgm:prSet/>
      <dgm:spPr/>
      <dgm:t>
        <a:bodyPr/>
        <a:lstStyle/>
        <a:p>
          <a:endParaRPr lang="es-ES">
            <a:solidFill>
              <a:schemeClr val="bg2">
                <a:lumMod val="10000"/>
              </a:schemeClr>
            </a:solidFill>
          </a:endParaRPr>
        </a:p>
      </dgm:t>
    </dgm:pt>
    <dgm:pt modelId="{327A1E99-241D-4B6B-AD94-BE01E510DBF0}">
      <dgm:prSet phldrT="[Texto]" custT="1"/>
      <dgm:spPr/>
      <dgm:t>
        <a:bodyPr/>
        <a:lstStyle/>
        <a:p>
          <a:r>
            <a:rPr lang="es-EC" sz="1450">
              <a:solidFill>
                <a:schemeClr val="bg2">
                  <a:lumMod val="10000"/>
                </a:schemeClr>
              </a:solidFill>
              <a:effectLst/>
            </a:rPr>
            <a:t>- Déficit de vivienda a nivel local, sobre todo a nivel urbano; esto es una oportunidad para una organización que provee crédito hipotecario, en el Ecuador, dicho déficit impulsa la demanda por crédito hipotecario y por lo tanto la posibilidad de ingreso para el BIESS.</a:t>
          </a:r>
          <a:endParaRPr lang="es-ES" sz="1450" dirty="0">
            <a:solidFill>
              <a:schemeClr val="bg2">
                <a:lumMod val="10000"/>
              </a:schemeClr>
            </a:solidFill>
          </a:endParaRPr>
        </a:p>
      </dgm:t>
    </dgm:pt>
    <dgm:pt modelId="{92B08851-60A4-4038-BFF9-1A43650DB77E}" type="parTrans" cxnId="{DD864B6B-9301-4157-96E5-C1A00F3A3A3C}">
      <dgm:prSet/>
      <dgm:spPr/>
      <dgm:t>
        <a:bodyPr/>
        <a:lstStyle/>
        <a:p>
          <a:endParaRPr lang="es-ES">
            <a:solidFill>
              <a:schemeClr val="bg2">
                <a:lumMod val="10000"/>
              </a:schemeClr>
            </a:solidFill>
          </a:endParaRPr>
        </a:p>
      </dgm:t>
    </dgm:pt>
    <dgm:pt modelId="{5D483C2F-96A5-47C3-B4A7-B0C69F602E3C}" type="sibTrans" cxnId="{DD864B6B-9301-4157-96E5-C1A00F3A3A3C}">
      <dgm:prSet/>
      <dgm:spPr/>
      <dgm:t>
        <a:bodyPr/>
        <a:lstStyle/>
        <a:p>
          <a:endParaRPr lang="es-ES">
            <a:solidFill>
              <a:schemeClr val="bg2">
                <a:lumMod val="10000"/>
              </a:schemeClr>
            </a:solidFill>
          </a:endParaRPr>
        </a:p>
      </dgm:t>
    </dgm:pt>
    <dgm:pt modelId="{0D2929F4-BC7D-4CC2-BCB9-4752E960609E}">
      <dgm:prSet phldrT="[Texto]" custT="1"/>
      <dgm:spPr/>
      <dgm:t>
        <a:bodyPr/>
        <a:lstStyle/>
        <a:p>
          <a:pPr algn="l"/>
          <a:r>
            <a:rPr lang="es-EC" sz="1450" dirty="0">
              <a:solidFill>
                <a:schemeClr val="bg2">
                  <a:lumMod val="10000"/>
                </a:schemeClr>
              </a:solidFill>
              <a:effectLst/>
            </a:rPr>
            <a:t>- El BIESS cuenta con una normativa de funcionamiento y reglamentación que le vuelve relativamente independiente del devenir político y se fortalece en el apoyo de una infraestructura física de alcance nacional por la participación del sector público y su infraestructura en el país.</a:t>
          </a:r>
          <a:endParaRPr lang="es-ES" sz="1450" dirty="0">
            <a:solidFill>
              <a:schemeClr val="bg2">
                <a:lumMod val="10000"/>
              </a:schemeClr>
            </a:solidFill>
          </a:endParaRPr>
        </a:p>
      </dgm:t>
    </dgm:pt>
    <dgm:pt modelId="{8E8D925E-4B64-453A-96F4-5BB79CB5F513}" type="parTrans" cxnId="{D1B71278-7C24-4D10-9AFB-E4D8928AA8E6}">
      <dgm:prSet/>
      <dgm:spPr/>
      <dgm:t>
        <a:bodyPr/>
        <a:lstStyle/>
        <a:p>
          <a:endParaRPr lang="es-ES">
            <a:solidFill>
              <a:schemeClr val="bg2">
                <a:lumMod val="10000"/>
              </a:schemeClr>
            </a:solidFill>
          </a:endParaRPr>
        </a:p>
      </dgm:t>
    </dgm:pt>
    <dgm:pt modelId="{F1A03B95-5D22-48F9-8F23-46ADB0A57FE7}" type="sibTrans" cxnId="{D1B71278-7C24-4D10-9AFB-E4D8928AA8E6}">
      <dgm:prSet/>
      <dgm:spPr/>
      <dgm:t>
        <a:bodyPr/>
        <a:lstStyle/>
        <a:p>
          <a:endParaRPr lang="es-ES">
            <a:solidFill>
              <a:schemeClr val="bg2">
                <a:lumMod val="10000"/>
              </a:schemeClr>
            </a:solidFill>
          </a:endParaRPr>
        </a:p>
      </dgm:t>
    </dgm:pt>
    <dgm:pt modelId="{EB8B40F6-06AD-4866-B3B3-96F9910772B1}">
      <dgm:prSet phldrT="[Texto]" custT="1"/>
      <dgm:spPr/>
      <dgm:t>
        <a:bodyPr/>
        <a:lstStyle/>
        <a:p>
          <a:r>
            <a:rPr lang="es-EC" sz="1450">
              <a:solidFill>
                <a:schemeClr val="bg2">
                  <a:lumMod val="10000"/>
                </a:schemeClr>
              </a:solidFill>
              <a:effectLst/>
            </a:rPr>
            <a:t>- Tasas de interés elevadas para el mercado hipotecario, el BIESS mantiene tasas de interés menores al promedio del mercado; lo que le coloca como líder competitivo del sistema financiero local.</a:t>
          </a:r>
          <a:endParaRPr lang="es-ES" sz="1450" dirty="0">
            <a:solidFill>
              <a:schemeClr val="bg2">
                <a:lumMod val="10000"/>
              </a:schemeClr>
            </a:solidFill>
          </a:endParaRPr>
        </a:p>
      </dgm:t>
    </dgm:pt>
    <dgm:pt modelId="{26F7A609-3292-4026-A62F-C089C8A8680F}" type="parTrans" cxnId="{88C025AC-C07A-4632-8A7E-35CDE40A2D6B}">
      <dgm:prSet/>
      <dgm:spPr/>
      <dgm:t>
        <a:bodyPr/>
        <a:lstStyle/>
        <a:p>
          <a:endParaRPr lang="es-ES">
            <a:solidFill>
              <a:schemeClr val="bg2">
                <a:lumMod val="10000"/>
              </a:schemeClr>
            </a:solidFill>
          </a:endParaRPr>
        </a:p>
      </dgm:t>
    </dgm:pt>
    <dgm:pt modelId="{0C62A0F0-D490-4008-B819-6230ED940AFF}" type="sibTrans" cxnId="{88C025AC-C07A-4632-8A7E-35CDE40A2D6B}">
      <dgm:prSet/>
      <dgm:spPr/>
      <dgm:t>
        <a:bodyPr/>
        <a:lstStyle/>
        <a:p>
          <a:endParaRPr lang="es-ES">
            <a:solidFill>
              <a:schemeClr val="bg2">
                <a:lumMod val="10000"/>
              </a:schemeClr>
            </a:solidFill>
          </a:endParaRPr>
        </a:p>
      </dgm:t>
    </dgm:pt>
    <dgm:pt modelId="{3F27BAB5-834A-4816-8454-DE9960BC75F7}" type="pres">
      <dgm:prSet presAssocID="{70F4D587-04AD-4BB6-B889-BE860CC4D644}" presName="Name0" presStyleCnt="0">
        <dgm:presLayoutVars>
          <dgm:chMax val="2"/>
          <dgm:dir/>
          <dgm:animOne val="branch"/>
          <dgm:animLvl val="lvl"/>
          <dgm:resizeHandles val="exact"/>
        </dgm:presLayoutVars>
      </dgm:prSet>
      <dgm:spPr/>
    </dgm:pt>
    <dgm:pt modelId="{850A180C-A515-4839-B59B-E82BB69D2CAA}" type="pres">
      <dgm:prSet presAssocID="{70F4D587-04AD-4BB6-B889-BE860CC4D644}" presName="Background" presStyleLbl="node1" presStyleIdx="0" presStyleCnt="1" custScaleX="107208" custScaleY="120069" custLinFactNeighborX="-596" custLinFactNeighborY="-532"/>
      <dgm:spPr/>
    </dgm:pt>
    <dgm:pt modelId="{CECF5727-948D-4C42-A556-68A66D3D5994}" type="pres">
      <dgm:prSet presAssocID="{70F4D587-04AD-4BB6-B889-BE860CC4D644}" presName="Divider" presStyleLbl="callout" presStyleIdx="0" presStyleCnt="1"/>
      <dgm:spPr/>
    </dgm:pt>
    <dgm:pt modelId="{8CFE1A8F-0A8D-44F8-927D-39562D77B74F}" type="pres">
      <dgm:prSet presAssocID="{70F4D587-04AD-4BB6-B889-BE860CC4D644}" presName="ChildText1" presStyleLbl="revTx" presStyleIdx="0" presStyleCnt="0" custScaleX="105423" custScaleY="131841" custLinFactNeighborX="3313" custLinFactNeighborY="1">
        <dgm:presLayoutVars>
          <dgm:chMax val="0"/>
          <dgm:chPref val="0"/>
          <dgm:bulletEnabled val="1"/>
        </dgm:presLayoutVars>
      </dgm:prSet>
      <dgm:spPr/>
    </dgm:pt>
    <dgm:pt modelId="{D67B4BFF-27D8-449D-8BA6-F20A46C15784}" type="pres">
      <dgm:prSet presAssocID="{70F4D587-04AD-4BB6-B889-BE860CC4D644}" presName="ChildText2" presStyleLbl="revTx" presStyleIdx="0" presStyleCnt="0" custLinFactNeighborX="439" custLinFactNeighborY="-4825">
        <dgm:presLayoutVars>
          <dgm:chMax val="0"/>
          <dgm:chPref val="0"/>
          <dgm:bulletEnabled val="1"/>
        </dgm:presLayoutVars>
      </dgm:prSet>
      <dgm:spPr/>
    </dgm:pt>
    <dgm:pt modelId="{4115B618-1A96-4AEC-B012-95F0C953A13D}" type="pres">
      <dgm:prSet presAssocID="{70F4D587-04AD-4BB6-B889-BE860CC4D644}" presName="ParentText1" presStyleLbl="revTx" presStyleIdx="0" presStyleCnt="0">
        <dgm:presLayoutVars>
          <dgm:chMax val="1"/>
          <dgm:chPref val="1"/>
        </dgm:presLayoutVars>
      </dgm:prSet>
      <dgm:spPr/>
    </dgm:pt>
    <dgm:pt modelId="{D4089932-32FE-4AAF-B1A7-5DAF74A578F0}" type="pres">
      <dgm:prSet presAssocID="{70F4D587-04AD-4BB6-B889-BE860CC4D644}" presName="ParentShape1" presStyleLbl="alignImgPlace1" presStyleIdx="0" presStyleCnt="2" custLinFactNeighborX="-41752" custLinFactNeighborY="1271">
        <dgm:presLayoutVars/>
      </dgm:prSet>
      <dgm:spPr/>
    </dgm:pt>
    <dgm:pt modelId="{D2A5FAF0-EE4E-4DE7-92DB-02303A3F8A6D}" type="pres">
      <dgm:prSet presAssocID="{70F4D587-04AD-4BB6-B889-BE860CC4D644}" presName="ParentText2" presStyleLbl="revTx" presStyleIdx="0" presStyleCnt="0">
        <dgm:presLayoutVars>
          <dgm:chMax val="1"/>
          <dgm:chPref val="1"/>
        </dgm:presLayoutVars>
      </dgm:prSet>
      <dgm:spPr/>
    </dgm:pt>
    <dgm:pt modelId="{B31DAB4B-4B29-4F81-8B12-F0FC21413F9B}" type="pres">
      <dgm:prSet presAssocID="{70F4D587-04AD-4BB6-B889-BE860CC4D644}" presName="ParentShape2" presStyleLbl="alignImgPlace1" presStyleIdx="1" presStyleCnt="2" custScaleX="94257" custScaleY="96835" custLinFactNeighborX="25930" custLinFactNeighborY="-6310">
        <dgm:presLayoutVars/>
      </dgm:prSet>
      <dgm:spPr/>
    </dgm:pt>
  </dgm:ptLst>
  <dgm:cxnLst>
    <dgm:cxn modelId="{02FB740B-557F-4A41-AD72-4EF9C9A378C3}" type="presOf" srcId="{3CD35194-ACF8-4AC8-A884-0EDEACED036C}" destId="{8CFE1A8F-0A8D-44F8-927D-39562D77B74F}" srcOrd="0" destOrd="0" presId="urn:microsoft.com/office/officeart/2009/3/layout/OpposingIdeas"/>
    <dgm:cxn modelId="{0142271C-571A-48CF-984C-E93DA674BE63}" type="presOf" srcId="{EB8B40F6-06AD-4866-B3B3-96F9910772B1}" destId="{D67B4BFF-27D8-449D-8BA6-F20A46C15784}" srcOrd="0" destOrd="1" presId="urn:microsoft.com/office/officeart/2009/3/layout/OpposingIdeas"/>
    <dgm:cxn modelId="{FC223D40-E5D9-487F-BFFC-280387BE088B}" type="presOf" srcId="{83504E72-FD4F-4253-9074-B0D4BD7D8634}" destId="{B31DAB4B-4B29-4F81-8B12-F0FC21413F9B}" srcOrd="1" destOrd="0" presId="urn:microsoft.com/office/officeart/2009/3/layout/OpposingIdeas"/>
    <dgm:cxn modelId="{8F293445-6267-47DF-9442-27B8CB37B264}" type="presOf" srcId="{2C59BB04-A2B1-4081-9F1B-90A851B2D292}" destId="{4115B618-1A96-4AEC-B012-95F0C953A13D}" srcOrd="0" destOrd="0" presId="urn:microsoft.com/office/officeart/2009/3/layout/OpposingIdeas"/>
    <dgm:cxn modelId="{1EB84D48-4AFC-4980-84D5-954DE130FA16}" srcId="{70F4D587-04AD-4BB6-B889-BE860CC4D644}" destId="{83504E72-FD4F-4253-9074-B0D4BD7D8634}" srcOrd="1" destOrd="0" parTransId="{81C277F9-6613-4427-B29F-5B3185F033F9}" sibTransId="{E381FCF0-1F20-4E1E-A289-F83533C37F92}"/>
    <dgm:cxn modelId="{DD864B6B-9301-4157-96E5-C1A00F3A3A3C}" srcId="{83504E72-FD4F-4253-9074-B0D4BD7D8634}" destId="{327A1E99-241D-4B6B-AD94-BE01E510DBF0}" srcOrd="0" destOrd="0" parTransId="{92B08851-60A4-4038-BFF9-1A43650DB77E}" sibTransId="{5D483C2F-96A5-47C3-B4A7-B0C69F602E3C}"/>
    <dgm:cxn modelId="{98CBC974-6D06-48A7-BB12-447619CC1DD0}" srcId="{2C59BB04-A2B1-4081-9F1B-90A851B2D292}" destId="{3CD35194-ACF8-4AC8-A884-0EDEACED036C}" srcOrd="0" destOrd="0" parTransId="{BEA524DF-F275-474F-B261-D5D961CB334F}" sibTransId="{FD7D1EFA-8A3D-4477-A537-464BED55B834}"/>
    <dgm:cxn modelId="{D1B71278-7C24-4D10-9AFB-E4D8928AA8E6}" srcId="{2C59BB04-A2B1-4081-9F1B-90A851B2D292}" destId="{0D2929F4-BC7D-4CC2-BCB9-4752E960609E}" srcOrd="1" destOrd="0" parTransId="{8E8D925E-4B64-453A-96F4-5BB79CB5F513}" sibTransId="{F1A03B95-5D22-48F9-8F23-46ADB0A57FE7}"/>
    <dgm:cxn modelId="{6EA3C587-3EE2-4E72-85BB-C7D869047F8F}" type="presOf" srcId="{83504E72-FD4F-4253-9074-B0D4BD7D8634}" destId="{D2A5FAF0-EE4E-4DE7-92DB-02303A3F8A6D}" srcOrd="0" destOrd="0" presId="urn:microsoft.com/office/officeart/2009/3/layout/OpposingIdeas"/>
    <dgm:cxn modelId="{88C025AC-C07A-4632-8A7E-35CDE40A2D6B}" srcId="{83504E72-FD4F-4253-9074-B0D4BD7D8634}" destId="{EB8B40F6-06AD-4866-B3B3-96F9910772B1}" srcOrd="1" destOrd="0" parTransId="{26F7A609-3292-4026-A62F-C089C8A8680F}" sibTransId="{0C62A0F0-D490-4008-B819-6230ED940AFF}"/>
    <dgm:cxn modelId="{12BE3BB6-BD6D-43F8-AF64-F379F3EDAE97}" type="presOf" srcId="{0D2929F4-BC7D-4CC2-BCB9-4752E960609E}" destId="{8CFE1A8F-0A8D-44F8-927D-39562D77B74F}" srcOrd="0" destOrd="1" presId="urn:microsoft.com/office/officeart/2009/3/layout/OpposingIdeas"/>
    <dgm:cxn modelId="{454586C6-5E31-4FC2-A7EA-CC0D54977732}" srcId="{70F4D587-04AD-4BB6-B889-BE860CC4D644}" destId="{2C59BB04-A2B1-4081-9F1B-90A851B2D292}" srcOrd="0" destOrd="0" parTransId="{19F51150-0DA4-405C-9477-E81B76FF16CD}" sibTransId="{E6D057D6-65AD-4A72-8E6B-73DD9468FA71}"/>
    <dgm:cxn modelId="{7FF2F0D0-0136-4068-ADBA-C72A21BBB80F}" type="presOf" srcId="{2C59BB04-A2B1-4081-9F1B-90A851B2D292}" destId="{D4089932-32FE-4AAF-B1A7-5DAF74A578F0}" srcOrd="1" destOrd="0" presId="urn:microsoft.com/office/officeart/2009/3/layout/OpposingIdeas"/>
    <dgm:cxn modelId="{7F64CBEE-75B1-4A4D-95A6-B848ED978F45}" type="presOf" srcId="{327A1E99-241D-4B6B-AD94-BE01E510DBF0}" destId="{D67B4BFF-27D8-449D-8BA6-F20A46C15784}" srcOrd="0" destOrd="0" presId="urn:microsoft.com/office/officeart/2009/3/layout/OpposingIdeas"/>
    <dgm:cxn modelId="{C980BDFA-5DEE-45B8-979C-48B99DCF3B5E}" type="presOf" srcId="{70F4D587-04AD-4BB6-B889-BE860CC4D644}" destId="{3F27BAB5-834A-4816-8454-DE9960BC75F7}" srcOrd="0" destOrd="0" presId="urn:microsoft.com/office/officeart/2009/3/layout/OpposingIdeas"/>
    <dgm:cxn modelId="{9B165FFE-19D5-4DB2-8038-A63C5900B1E6}" type="presParOf" srcId="{3F27BAB5-834A-4816-8454-DE9960BC75F7}" destId="{850A180C-A515-4839-B59B-E82BB69D2CAA}" srcOrd="0" destOrd="0" presId="urn:microsoft.com/office/officeart/2009/3/layout/OpposingIdeas"/>
    <dgm:cxn modelId="{50A475AE-7575-4C29-8F27-310F86F7FA2D}" type="presParOf" srcId="{3F27BAB5-834A-4816-8454-DE9960BC75F7}" destId="{CECF5727-948D-4C42-A556-68A66D3D5994}" srcOrd="1" destOrd="0" presId="urn:microsoft.com/office/officeart/2009/3/layout/OpposingIdeas"/>
    <dgm:cxn modelId="{EDD1589C-D1EA-4145-BE5A-61C24F415D4B}" type="presParOf" srcId="{3F27BAB5-834A-4816-8454-DE9960BC75F7}" destId="{8CFE1A8F-0A8D-44F8-927D-39562D77B74F}" srcOrd="2" destOrd="0" presId="urn:microsoft.com/office/officeart/2009/3/layout/OpposingIdeas"/>
    <dgm:cxn modelId="{42B91FD3-9F39-4243-A0C3-E4A8DC8DDB98}" type="presParOf" srcId="{3F27BAB5-834A-4816-8454-DE9960BC75F7}" destId="{D67B4BFF-27D8-449D-8BA6-F20A46C15784}" srcOrd="3" destOrd="0" presId="urn:microsoft.com/office/officeart/2009/3/layout/OpposingIdeas"/>
    <dgm:cxn modelId="{341D43E8-8781-4BD1-9AA3-A33F0573B029}" type="presParOf" srcId="{3F27BAB5-834A-4816-8454-DE9960BC75F7}" destId="{4115B618-1A96-4AEC-B012-95F0C953A13D}" srcOrd="4" destOrd="0" presId="urn:microsoft.com/office/officeart/2009/3/layout/OpposingIdeas"/>
    <dgm:cxn modelId="{89E86EE7-A4A0-448D-9BC0-10966EF552DB}" type="presParOf" srcId="{3F27BAB5-834A-4816-8454-DE9960BC75F7}" destId="{D4089932-32FE-4AAF-B1A7-5DAF74A578F0}" srcOrd="5" destOrd="0" presId="urn:microsoft.com/office/officeart/2009/3/layout/OpposingIdeas"/>
    <dgm:cxn modelId="{F10252C9-D6D7-48E5-9C97-298542640E99}" type="presParOf" srcId="{3F27BAB5-834A-4816-8454-DE9960BC75F7}" destId="{D2A5FAF0-EE4E-4DE7-92DB-02303A3F8A6D}" srcOrd="6" destOrd="0" presId="urn:microsoft.com/office/officeart/2009/3/layout/OpposingIdeas"/>
    <dgm:cxn modelId="{A002F329-B882-4B39-98D2-D538247FF45C}" type="presParOf" srcId="{3F27BAB5-834A-4816-8454-DE9960BC75F7}" destId="{B31DAB4B-4B29-4F81-8B12-F0FC21413F9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F4D587-04AD-4BB6-B889-BE860CC4D644}" type="doc">
      <dgm:prSet loTypeId="urn:microsoft.com/office/officeart/2009/3/layout/OpposingIdeas" loCatId="relationship" qsTypeId="urn:microsoft.com/office/officeart/2005/8/quickstyle/simple2" qsCatId="simple" csTypeId="urn:microsoft.com/office/officeart/2005/8/colors/accent4_1" csCatId="accent4" phldr="1"/>
      <dgm:spPr/>
      <dgm:t>
        <a:bodyPr/>
        <a:lstStyle/>
        <a:p>
          <a:endParaRPr lang="es-ES"/>
        </a:p>
      </dgm:t>
    </dgm:pt>
    <dgm:pt modelId="{2C59BB04-A2B1-4081-9F1B-90A851B2D292}">
      <dgm:prSet phldrT="[Texto]"/>
      <dgm:spPr/>
      <dgm:t>
        <a:bodyPr/>
        <a:lstStyle/>
        <a:p>
          <a:pPr algn="ctr"/>
          <a:r>
            <a:rPr lang="es-ES">
              <a:solidFill>
                <a:schemeClr val="bg2">
                  <a:lumMod val="10000"/>
                </a:schemeClr>
              </a:solidFill>
            </a:rPr>
            <a:t>DEBILIDADES </a:t>
          </a:r>
          <a:endParaRPr lang="es-ES" dirty="0">
            <a:solidFill>
              <a:schemeClr val="bg2">
                <a:lumMod val="10000"/>
              </a:schemeClr>
            </a:solidFill>
          </a:endParaRPr>
        </a:p>
      </dgm:t>
    </dgm:pt>
    <dgm:pt modelId="{19F51150-0DA4-405C-9477-E81B76FF16CD}" type="parTrans" cxnId="{454586C6-5E31-4FC2-A7EA-CC0D54977732}">
      <dgm:prSet/>
      <dgm:spPr/>
      <dgm:t>
        <a:bodyPr/>
        <a:lstStyle/>
        <a:p>
          <a:endParaRPr lang="es-ES">
            <a:solidFill>
              <a:schemeClr val="bg2">
                <a:lumMod val="10000"/>
              </a:schemeClr>
            </a:solidFill>
          </a:endParaRPr>
        </a:p>
      </dgm:t>
    </dgm:pt>
    <dgm:pt modelId="{E6D057D6-65AD-4A72-8E6B-73DD9468FA71}" type="sibTrans" cxnId="{454586C6-5E31-4FC2-A7EA-CC0D54977732}">
      <dgm:prSet/>
      <dgm:spPr/>
      <dgm:t>
        <a:bodyPr/>
        <a:lstStyle/>
        <a:p>
          <a:endParaRPr lang="es-ES">
            <a:solidFill>
              <a:schemeClr val="bg2">
                <a:lumMod val="10000"/>
              </a:schemeClr>
            </a:solidFill>
          </a:endParaRPr>
        </a:p>
      </dgm:t>
    </dgm:pt>
    <dgm:pt modelId="{3CD35194-ACF8-4AC8-A884-0EDEACED036C}">
      <dgm:prSet phldrT="[Texto]" custT="1"/>
      <dgm:spPr/>
      <dgm:t>
        <a:bodyPr/>
        <a:lstStyle/>
        <a:p>
          <a:pPr algn="l"/>
          <a:r>
            <a:rPr lang="es-EC" sz="1450" dirty="0">
              <a:solidFill>
                <a:schemeClr val="bg2">
                  <a:lumMod val="10000"/>
                </a:schemeClr>
              </a:solidFill>
              <a:effectLst/>
            </a:rPr>
            <a:t>- Falta de prudencia en la toma de decisiones, incremento de tasas de morosidad; esto debido a la falta de respuesta ante los cambios del macroentorno lo que genera un incremento significativo de las tasas de morosidad en un entorno de crisis</a:t>
          </a:r>
          <a:endParaRPr lang="es-ES" sz="1450" dirty="0">
            <a:solidFill>
              <a:schemeClr val="bg2">
                <a:lumMod val="10000"/>
              </a:schemeClr>
            </a:solidFill>
          </a:endParaRPr>
        </a:p>
      </dgm:t>
    </dgm:pt>
    <dgm:pt modelId="{BEA524DF-F275-474F-B261-D5D961CB334F}" type="parTrans" cxnId="{98CBC974-6D06-48A7-BB12-447619CC1DD0}">
      <dgm:prSet/>
      <dgm:spPr/>
      <dgm:t>
        <a:bodyPr/>
        <a:lstStyle/>
        <a:p>
          <a:endParaRPr lang="es-ES">
            <a:solidFill>
              <a:schemeClr val="bg2">
                <a:lumMod val="10000"/>
              </a:schemeClr>
            </a:solidFill>
          </a:endParaRPr>
        </a:p>
      </dgm:t>
    </dgm:pt>
    <dgm:pt modelId="{FD7D1EFA-8A3D-4477-A537-464BED55B834}" type="sibTrans" cxnId="{98CBC974-6D06-48A7-BB12-447619CC1DD0}">
      <dgm:prSet/>
      <dgm:spPr/>
      <dgm:t>
        <a:bodyPr/>
        <a:lstStyle/>
        <a:p>
          <a:endParaRPr lang="es-ES">
            <a:solidFill>
              <a:schemeClr val="bg2">
                <a:lumMod val="10000"/>
              </a:schemeClr>
            </a:solidFill>
          </a:endParaRPr>
        </a:p>
      </dgm:t>
    </dgm:pt>
    <dgm:pt modelId="{83504E72-FD4F-4253-9074-B0D4BD7D8634}">
      <dgm:prSet phldrT="[Texto]"/>
      <dgm:spPr/>
      <dgm:t>
        <a:bodyPr/>
        <a:lstStyle/>
        <a:p>
          <a:pPr algn="ctr"/>
          <a:r>
            <a:rPr lang="es-ES">
              <a:solidFill>
                <a:schemeClr val="bg2">
                  <a:lumMod val="10000"/>
                </a:schemeClr>
              </a:solidFill>
            </a:rPr>
            <a:t>AMENAZAS</a:t>
          </a:r>
          <a:endParaRPr lang="es-ES" dirty="0">
            <a:solidFill>
              <a:schemeClr val="bg2">
                <a:lumMod val="10000"/>
              </a:schemeClr>
            </a:solidFill>
          </a:endParaRPr>
        </a:p>
      </dgm:t>
    </dgm:pt>
    <dgm:pt modelId="{81C277F9-6613-4427-B29F-5B3185F033F9}" type="parTrans" cxnId="{1EB84D48-4AFC-4980-84D5-954DE130FA16}">
      <dgm:prSet/>
      <dgm:spPr/>
      <dgm:t>
        <a:bodyPr/>
        <a:lstStyle/>
        <a:p>
          <a:endParaRPr lang="es-ES">
            <a:solidFill>
              <a:schemeClr val="bg2">
                <a:lumMod val="10000"/>
              </a:schemeClr>
            </a:solidFill>
          </a:endParaRPr>
        </a:p>
      </dgm:t>
    </dgm:pt>
    <dgm:pt modelId="{E381FCF0-1F20-4E1E-A289-F83533C37F92}" type="sibTrans" cxnId="{1EB84D48-4AFC-4980-84D5-954DE130FA16}">
      <dgm:prSet/>
      <dgm:spPr/>
      <dgm:t>
        <a:bodyPr/>
        <a:lstStyle/>
        <a:p>
          <a:endParaRPr lang="es-ES">
            <a:solidFill>
              <a:schemeClr val="bg2">
                <a:lumMod val="10000"/>
              </a:schemeClr>
            </a:solidFill>
          </a:endParaRPr>
        </a:p>
      </dgm:t>
    </dgm:pt>
    <dgm:pt modelId="{0D2929F4-BC7D-4CC2-BCB9-4752E960609E}">
      <dgm:prSet phldrT="[Texto]" custT="1"/>
      <dgm:spPr/>
      <dgm:t>
        <a:bodyPr/>
        <a:lstStyle/>
        <a:p>
          <a:pPr algn="l"/>
          <a:r>
            <a:rPr lang="es-EC" sz="1450" dirty="0">
              <a:solidFill>
                <a:schemeClr val="bg2">
                  <a:lumMod val="10000"/>
                </a:schemeClr>
              </a:solidFill>
              <a:effectLst/>
            </a:rPr>
            <a:t>- Muy vulnerable las externalidades sociales y económicas, debido a la naturaleza del crédito del BIESS es altamente sensible a externalidades porque es más accesible a diferentes segmentos poblacionales.</a:t>
          </a:r>
          <a:endParaRPr lang="es-ES" sz="1450" dirty="0">
            <a:solidFill>
              <a:schemeClr val="bg2">
                <a:lumMod val="10000"/>
              </a:schemeClr>
            </a:solidFill>
          </a:endParaRPr>
        </a:p>
      </dgm:t>
    </dgm:pt>
    <dgm:pt modelId="{8E8D925E-4B64-453A-96F4-5BB79CB5F513}" type="parTrans" cxnId="{D1B71278-7C24-4D10-9AFB-E4D8928AA8E6}">
      <dgm:prSet/>
      <dgm:spPr/>
      <dgm:t>
        <a:bodyPr/>
        <a:lstStyle/>
        <a:p>
          <a:endParaRPr lang="es-ES">
            <a:solidFill>
              <a:schemeClr val="bg2">
                <a:lumMod val="10000"/>
              </a:schemeClr>
            </a:solidFill>
          </a:endParaRPr>
        </a:p>
      </dgm:t>
    </dgm:pt>
    <dgm:pt modelId="{F1A03B95-5D22-48F9-8F23-46ADB0A57FE7}" type="sibTrans" cxnId="{D1B71278-7C24-4D10-9AFB-E4D8928AA8E6}">
      <dgm:prSet/>
      <dgm:spPr/>
      <dgm:t>
        <a:bodyPr/>
        <a:lstStyle/>
        <a:p>
          <a:endParaRPr lang="es-ES">
            <a:solidFill>
              <a:schemeClr val="bg2">
                <a:lumMod val="10000"/>
              </a:schemeClr>
            </a:solidFill>
          </a:endParaRPr>
        </a:p>
      </dgm:t>
    </dgm:pt>
    <dgm:pt modelId="{327A1E99-241D-4B6B-AD94-BE01E510DBF0}">
      <dgm:prSet phldrT="[Texto]" custT="1"/>
      <dgm:spPr/>
      <dgm:t>
        <a:bodyPr/>
        <a:lstStyle/>
        <a:p>
          <a:r>
            <a:rPr lang="es-EC" sz="1450" dirty="0">
              <a:solidFill>
                <a:schemeClr val="bg2">
                  <a:lumMod val="10000"/>
                </a:schemeClr>
              </a:solidFill>
              <a:effectLst/>
            </a:rPr>
            <a:t>- El poder político tiene incidencia en su proceso de toma de decisiones puede provocar la pérdida de prudencia, puesto que las autoridades se renuevan con frecuencia, existe la posibilidad de que se des institucionalice la empresa y se tomen decisiones contrarias al interés económico.</a:t>
          </a:r>
          <a:endParaRPr lang="es-ES" sz="1450" dirty="0">
            <a:solidFill>
              <a:schemeClr val="bg2">
                <a:lumMod val="10000"/>
              </a:schemeClr>
            </a:solidFill>
          </a:endParaRPr>
        </a:p>
      </dgm:t>
    </dgm:pt>
    <dgm:pt modelId="{5D483C2F-96A5-47C3-B4A7-B0C69F602E3C}" type="sibTrans" cxnId="{DD864B6B-9301-4157-96E5-C1A00F3A3A3C}">
      <dgm:prSet/>
      <dgm:spPr/>
      <dgm:t>
        <a:bodyPr/>
        <a:lstStyle/>
        <a:p>
          <a:endParaRPr lang="es-ES">
            <a:solidFill>
              <a:schemeClr val="bg2">
                <a:lumMod val="10000"/>
              </a:schemeClr>
            </a:solidFill>
          </a:endParaRPr>
        </a:p>
      </dgm:t>
    </dgm:pt>
    <dgm:pt modelId="{92B08851-60A4-4038-BFF9-1A43650DB77E}" type="parTrans" cxnId="{DD864B6B-9301-4157-96E5-C1A00F3A3A3C}">
      <dgm:prSet/>
      <dgm:spPr/>
      <dgm:t>
        <a:bodyPr/>
        <a:lstStyle/>
        <a:p>
          <a:endParaRPr lang="es-ES">
            <a:solidFill>
              <a:schemeClr val="bg2">
                <a:lumMod val="10000"/>
              </a:schemeClr>
            </a:solidFill>
          </a:endParaRPr>
        </a:p>
      </dgm:t>
    </dgm:pt>
    <dgm:pt modelId="{3F27BAB5-834A-4816-8454-DE9960BC75F7}" type="pres">
      <dgm:prSet presAssocID="{70F4D587-04AD-4BB6-B889-BE860CC4D644}" presName="Name0" presStyleCnt="0">
        <dgm:presLayoutVars>
          <dgm:chMax val="2"/>
          <dgm:dir/>
          <dgm:animOne val="branch"/>
          <dgm:animLvl val="lvl"/>
          <dgm:resizeHandles val="exact"/>
        </dgm:presLayoutVars>
      </dgm:prSet>
      <dgm:spPr/>
    </dgm:pt>
    <dgm:pt modelId="{850A180C-A515-4839-B59B-E82BB69D2CAA}" type="pres">
      <dgm:prSet presAssocID="{70F4D587-04AD-4BB6-B889-BE860CC4D644}" presName="Background" presStyleLbl="node1" presStyleIdx="0" presStyleCnt="1" custScaleX="105049" custScaleY="112041" custLinFactNeighborX="-596" custLinFactNeighborY="-532"/>
      <dgm:spPr/>
    </dgm:pt>
    <dgm:pt modelId="{CECF5727-948D-4C42-A556-68A66D3D5994}" type="pres">
      <dgm:prSet presAssocID="{70F4D587-04AD-4BB6-B889-BE860CC4D644}" presName="Divider" presStyleLbl="callout" presStyleIdx="0" presStyleCnt="1"/>
      <dgm:spPr/>
    </dgm:pt>
    <dgm:pt modelId="{8CFE1A8F-0A8D-44F8-927D-39562D77B74F}" type="pres">
      <dgm:prSet presAssocID="{70F4D587-04AD-4BB6-B889-BE860CC4D644}" presName="ChildText1" presStyleLbl="revTx" presStyleIdx="0" presStyleCnt="0" custScaleX="105423" custScaleY="131841" custLinFactNeighborX="-2220" custLinFactNeighborY="11095">
        <dgm:presLayoutVars>
          <dgm:chMax val="0"/>
          <dgm:chPref val="0"/>
          <dgm:bulletEnabled val="1"/>
        </dgm:presLayoutVars>
      </dgm:prSet>
      <dgm:spPr/>
    </dgm:pt>
    <dgm:pt modelId="{D67B4BFF-27D8-449D-8BA6-F20A46C15784}" type="pres">
      <dgm:prSet presAssocID="{70F4D587-04AD-4BB6-B889-BE860CC4D644}" presName="ChildText2" presStyleLbl="revTx" presStyleIdx="0" presStyleCnt="0" custLinFactNeighborX="-773" custLinFactNeighborY="9366">
        <dgm:presLayoutVars>
          <dgm:chMax val="0"/>
          <dgm:chPref val="0"/>
          <dgm:bulletEnabled val="1"/>
        </dgm:presLayoutVars>
      </dgm:prSet>
      <dgm:spPr/>
    </dgm:pt>
    <dgm:pt modelId="{4115B618-1A96-4AEC-B012-95F0C953A13D}" type="pres">
      <dgm:prSet presAssocID="{70F4D587-04AD-4BB6-B889-BE860CC4D644}" presName="ParentText1" presStyleLbl="revTx" presStyleIdx="0" presStyleCnt="0">
        <dgm:presLayoutVars>
          <dgm:chMax val="1"/>
          <dgm:chPref val="1"/>
        </dgm:presLayoutVars>
      </dgm:prSet>
      <dgm:spPr/>
    </dgm:pt>
    <dgm:pt modelId="{D4089932-32FE-4AAF-B1A7-5DAF74A578F0}" type="pres">
      <dgm:prSet presAssocID="{70F4D587-04AD-4BB6-B889-BE860CC4D644}" presName="ParentShape1" presStyleLbl="alignImgPlace1" presStyleIdx="0" presStyleCnt="2" custLinFactNeighborX="-41752" custLinFactNeighborY="1271">
        <dgm:presLayoutVars/>
      </dgm:prSet>
      <dgm:spPr/>
    </dgm:pt>
    <dgm:pt modelId="{D2A5FAF0-EE4E-4DE7-92DB-02303A3F8A6D}" type="pres">
      <dgm:prSet presAssocID="{70F4D587-04AD-4BB6-B889-BE860CC4D644}" presName="ParentText2" presStyleLbl="revTx" presStyleIdx="0" presStyleCnt="0">
        <dgm:presLayoutVars>
          <dgm:chMax val="1"/>
          <dgm:chPref val="1"/>
        </dgm:presLayoutVars>
      </dgm:prSet>
      <dgm:spPr/>
    </dgm:pt>
    <dgm:pt modelId="{B31DAB4B-4B29-4F81-8B12-F0FC21413F9B}" type="pres">
      <dgm:prSet presAssocID="{70F4D587-04AD-4BB6-B889-BE860CC4D644}" presName="ParentShape2" presStyleLbl="alignImgPlace1" presStyleIdx="1" presStyleCnt="2" custScaleX="94257" custScaleY="96835" custLinFactNeighborX="25930" custLinFactNeighborY="-6310">
        <dgm:presLayoutVars/>
      </dgm:prSet>
      <dgm:spPr/>
    </dgm:pt>
  </dgm:ptLst>
  <dgm:cxnLst>
    <dgm:cxn modelId="{8B2A5726-A92A-47A9-BC47-DECA8242D0B9}" type="presOf" srcId="{2C59BB04-A2B1-4081-9F1B-90A851B2D292}" destId="{D4089932-32FE-4AAF-B1A7-5DAF74A578F0}" srcOrd="1" destOrd="0" presId="urn:microsoft.com/office/officeart/2009/3/layout/OpposingIdeas"/>
    <dgm:cxn modelId="{CC9F3434-F321-4E2E-A127-08BF20454896}" type="presOf" srcId="{70F4D587-04AD-4BB6-B889-BE860CC4D644}" destId="{3F27BAB5-834A-4816-8454-DE9960BC75F7}" srcOrd="0" destOrd="0" presId="urn:microsoft.com/office/officeart/2009/3/layout/OpposingIdeas"/>
    <dgm:cxn modelId="{B10D555D-DB32-4808-AABA-375EA63F9982}" type="presOf" srcId="{83504E72-FD4F-4253-9074-B0D4BD7D8634}" destId="{D2A5FAF0-EE4E-4DE7-92DB-02303A3F8A6D}" srcOrd="0" destOrd="0" presId="urn:microsoft.com/office/officeart/2009/3/layout/OpposingIdeas"/>
    <dgm:cxn modelId="{1EB84D48-4AFC-4980-84D5-954DE130FA16}" srcId="{70F4D587-04AD-4BB6-B889-BE860CC4D644}" destId="{83504E72-FD4F-4253-9074-B0D4BD7D8634}" srcOrd="1" destOrd="0" parTransId="{81C277F9-6613-4427-B29F-5B3185F033F9}" sibTransId="{E381FCF0-1F20-4E1E-A289-F83533C37F92}"/>
    <dgm:cxn modelId="{DD864B6B-9301-4157-96E5-C1A00F3A3A3C}" srcId="{83504E72-FD4F-4253-9074-B0D4BD7D8634}" destId="{327A1E99-241D-4B6B-AD94-BE01E510DBF0}" srcOrd="0" destOrd="0" parTransId="{92B08851-60A4-4038-BFF9-1A43650DB77E}" sibTransId="{5D483C2F-96A5-47C3-B4A7-B0C69F602E3C}"/>
    <dgm:cxn modelId="{98CBC974-6D06-48A7-BB12-447619CC1DD0}" srcId="{2C59BB04-A2B1-4081-9F1B-90A851B2D292}" destId="{3CD35194-ACF8-4AC8-A884-0EDEACED036C}" srcOrd="0" destOrd="0" parTransId="{BEA524DF-F275-474F-B261-D5D961CB334F}" sibTransId="{FD7D1EFA-8A3D-4477-A537-464BED55B834}"/>
    <dgm:cxn modelId="{D1B71278-7C24-4D10-9AFB-E4D8928AA8E6}" srcId="{2C59BB04-A2B1-4081-9F1B-90A851B2D292}" destId="{0D2929F4-BC7D-4CC2-BCB9-4752E960609E}" srcOrd="1" destOrd="0" parTransId="{8E8D925E-4B64-453A-96F4-5BB79CB5F513}" sibTransId="{F1A03B95-5D22-48F9-8F23-46ADB0A57FE7}"/>
    <dgm:cxn modelId="{7417A57B-7D17-4533-BB7C-8EBC3DE8B7DC}" type="presOf" srcId="{327A1E99-241D-4B6B-AD94-BE01E510DBF0}" destId="{D67B4BFF-27D8-449D-8BA6-F20A46C15784}" srcOrd="0" destOrd="0" presId="urn:microsoft.com/office/officeart/2009/3/layout/OpposingIdeas"/>
    <dgm:cxn modelId="{316CBE7B-50C6-4D49-BA79-E7D4983CD355}" type="presOf" srcId="{2C59BB04-A2B1-4081-9F1B-90A851B2D292}" destId="{4115B618-1A96-4AEC-B012-95F0C953A13D}" srcOrd="0" destOrd="0" presId="urn:microsoft.com/office/officeart/2009/3/layout/OpposingIdeas"/>
    <dgm:cxn modelId="{682E48AE-F308-47EE-8A9B-65260A6878C7}" type="presOf" srcId="{83504E72-FD4F-4253-9074-B0D4BD7D8634}" destId="{B31DAB4B-4B29-4F81-8B12-F0FC21413F9B}" srcOrd="1" destOrd="0" presId="urn:microsoft.com/office/officeart/2009/3/layout/OpposingIdeas"/>
    <dgm:cxn modelId="{CFA8EDB6-E5A9-478D-8C46-194FA730099D}" type="presOf" srcId="{0D2929F4-BC7D-4CC2-BCB9-4752E960609E}" destId="{8CFE1A8F-0A8D-44F8-927D-39562D77B74F}" srcOrd="0" destOrd="1" presId="urn:microsoft.com/office/officeart/2009/3/layout/OpposingIdeas"/>
    <dgm:cxn modelId="{454586C6-5E31-4FC2-A7EA-CC0D54977732}" srcId="{70F4D587-04AD-4BB6-B889-BE860CC4D644}" destId="{2C59BB04-A2B1-4081-9F1B-90A851B2D292}" srcOrd="0" destOrd="0" parTransId="{19F51150-0DA4-405C-9477-E81B76FF16CD}" sibTransId="{E6D057D6-65AD-4A72-8E6B-73DD9468FA71}"/>
    <dgm:cxn modelId="{A1E94EDB-F72A-4F08-B131-8C84E4FE863B}" type="presOf" srcId="{3CD35194-ACF8-4AC8-A884-0EDEACED036C}" destId="{8CFE1A8F-0A8D-44F8-927D-39562D77B74F}" srcOrd="0" destOrd="0" presId="urn:microsoft.com/office/officeart/2009/3/layout/OpposingIdeas"/>
    <dgm:cxn modelId="{8E53CC42-FD68-4F0C-B372-8BE3F67E622F}" type="presParOf" srcId="{3F27BAB5-834A-4816-8454-DE9960BC75F7}" destId="{850A180C-A515-4839-B59B-E82BB69D2CAA}" srcOrd="0" destOrd="0" presId="urn:microsoft.com/office/officeart/2009/3/layout/OpposingIdeas"/>
    <dgm:cxn modelId="{6FE3FBB1-19BF-405C-AC9A-3D6F2B0F17D3}" type="presParOf" srcId="{3F27BAB5-834A-4816-8454-DE9960BC75F7}" destId="{CECF5727-948D-4C42-A556-68A66D3D5994}" srcOrd="1" destOrd="0" presId="urn:microsoft.com/office/officeart/2009/3/layout/OpposingIdeas"/>
    <dgm:cxn modelId="{BB07B265-1C27-4987-A0BF-4BF5F5065668}" type="presParOf" srcId="{3F27BAB5-834A-4816-8454-DE9960BC75F7}" destId="{8CFE1A8F-0A8D-44F8-927D-39562D77B74F}" srcOrd="2" destOrd="0" presId="urn:microsoft.com/office/officeart/2009/3/layout/OpposingIdeas"/>
    <dgm:cxn modelId="{3A6B5196-3940-466A-A80D-72E52A51E864}" type="presParOf" srcId="{3F27BAB5-834A-4816-8454-DE9960BC75F7}" destId="{D67B4BFF-27D8-449D-8BA6-F20A46C15784}" srcOrd="3" destOrd="0" presId="urn:microsoft.com/office/officeart/2009/3/layout/OpposingIdeas"/>
    <dgm:cxn modelId="{52C34D34-5E26-4B69-BB46-25F0B07275B8}" type="presParOf" srcId="{3F27BAB5-834A-4816-8454-DE9960BC75F7}" destId="{4115B618-1A96-4AEC-B012-95F0C953A13D}" srcOrd="4" destOrd="0" presId="urn:microsoft.com/office/officeart/2009/3/layout/OpposingIdeas"/>
    <dgm:cxn modelId="{D758FAEB-9466-4AC3-AFA5-1248FFDDAF3E}" type="presParOf" srcId="{3F27BAB5-834A-4816-8454-DE9960BC75F7}" destId="{D4089932-32FE-4AAF-B1A7-5DAF74A578F0}" srcOrd="5" destOrd="0" presId="urn:microsoft.com/office/officeart/2009/3/layout/OpposingIdeas"/>
    <dgm:cxn modelId="{7D461A50-85F1-4ECE-B798-F62622B5B7FF}" type="presParOf" srcId="{3F27BAB5-834A-4816-8454-DE9960BC75F7}" destId="{D2A5FAF0-EE4E-4DE7-92DB-02303A3F8A6D}" srcOrd="6" destOrd="0" presId="urn:microsoft.com/office/officeart/2009/3/layout/OpposingIdeas"/>
    <dgm:cxn modelId="{21F07A48-62B1-417A-AFBA-093B6BAEF5A3}" type="presParOf" srcId="{3F27BAB5-834A-4816-8454-DE9960BC75F7}" destId="{B31DAB4B-4B29-4F81-8B12-F0FC21413F9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91F89-DD46-4269-B742-AA68603BB4AE}">
      <dsp:nvSpPr>
        <dsp:cNvPr id="0" name=""/>
        <dsp:cNvSpPr/>
      </dsp:nvSpPr>
      <dsp:spPr>
        <a:xfrm>
          <a:off x="0" y="2215"/>
          <a:ext cx="83529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7E52F04-BB47-4DC4-8C72-8D39E016C998}">
      <dsp:nvSpPr>
        <dsp:cNvPr id="0" name=""/>
        <dsp:cNvSpPr/>
      </dsp:nvSpPr>
      <dsp:spPr>
        <a:xfrm>
          <a:off x="0" y="2215"/>
          <a:ext cx="1670585" cy="4532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kern="1200" dirty="0">
              <a:solidFill>
                <a:schemeClr val="bg2">
                  <a:lumMod val="25000"/>
                </a:schemeClr>
              </a:solidFill>
            </a:rPr>
            <a:t>Analizar la evolución de la morosidad en los créditos hipotecarios otorgados por el BIESS para el periodo 2014 a 2018 en la ciudad de Quito</a:t>
          </a:r>
          <a:br>
            <a:rPr lang="es-ES" sz="2000" kern="1200" dirty="0">
              <a:solidFill>
                <a:schemeClr val="bg2">
                  <a:lumMod val="25000"/>
                </a:schemeClr>
              </a:solidFill>
            </a:rPr>
          </a:br>
          <a:endParaRPr lang="x-none" sz="2000" kern="1200" dirty="0">
            <a:solidFill>
              <a:schemeClr val="bg2">
                <a:lumMod val="25000"/>
              </a:schemeClr>
            </a:solidFill>
          </a:endParaRPr>
        </a:p>
      </dsp:txBody>
      <dsp:txXfrm>
        <a:off x="0" y="2215"/>
        <a:ext cx="1670585" cy="4532073"/>
      </dsp:txXfrm>
    </dsp:sp>
    <dsp:sp modelId="{72E660B6-E1C4-4C01-8AB0-74455517109E}">
      <dsp:nvSpPr>
        <dsp:cNvPr id="0" name=""/>
        <dsp:cNvSpPr/>
      </dsp:nvSpPr>
      <dsp:spPr>
        <a:xfrm>
          <a:off x="1795879" y="158669"/>
          <a:ext cx="6557048" cy="95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mj-lt"/>
            <a:buNone/>
          </a:pPr>
          <a:r>
            <a:rPr lang="es-ES" sz="1800" kern="1200" dirty="0">
              <a:solidFill>
                <a:schemeClr val="bg2">
                  <a:lumMod val="25000"/>
                </a:schemeClr>
              </a:solidFill>
            </a:rPr>
            <a:t>Establecer la base teórica de análisis de riesgo crediticio para los hipotecarios del BIESS.</a:t>
          </a:r>
          <a:endParaRPr lang="x-none" sz="1800" kern="1200" dirty="0">
            <a:solidFill>
              <a:schemeClr val="bg2">
                <a:lumMod val="25000"/>
              </a:schemeClr>
            </a:solidFill>
          </a:endParaRPr>
        </a:p>
      </dsp:txBody>
      <dsp:txXfrm>
        <a:off x="1795879" y="158669"/>
        <a:ext cx="6557048" cy="952554"/>
      </dsp:txXfrm>
    </dsp:sp>
    <dsp:sp modelId="{06C5B16D-29EC-472C-A9BF-34580B3D0FB9}">
      <dsp:nvSpPr>
        <dsp:cNvPr id="0" name=""/>
        <dsp:cNvSpPr/>
      </dsp:nvSpPr>
      <dsp:spPr>
        <a:xfrm>
          <a:off x="1670585" y="1111223"/>
          <a:ext cx="66823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E57495-A0D6-4CC4-B52F-0363C4048AE9}">
      <dsp:nvSpPr>
        <dsp:cNvPr id="0" name=""/>
        <dsp:cNvSpPr/>
      </dsp:nvSpPr>
      <dsp:spPr>
        <a:xfrm>
          <a:off x="1795879" y="1267676"/>
          <a:ext cx="6557048" cy="1044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defTabSz="800100">
            <a:lnSpc>
              <a:spcPct val="90000"/>
            </a:lnSpc>
            <a:spcBef>
              <a:spcPct val="0"/>
            </a:spcBef>
            <a:spcAft>
              <a:spcPct val="35000"/>
            </a:spcAft>
            <a:buNone/>
          </a:pPr>
          <a:r>
            <a:rPr lang="es-ES" sz="1800" kern="1200" dirty="0">
              <a:solidFill>
                <a:schemeClr val="bg2">
                  <a:lumMod val="25000"/>
                </a:schemeClr>
              </a:solidFill>
            </a:rPr>
            <a:t>Realizar un análisis descriptivo de los créditos hipotecarios y su evolución para el periodo y alcance geográfico declarado</a:t>
          </a:r>
        </a:p>
        <a:p>
          <a:pPr marL="0" lvl="0" indent="0" algn="just" defTabSz="800100">
            <a:lnSpc>
              <a:spcPct val="90000"/>
            </a:lnSpc>
            <a:spcBef>
              <a:spcPct val="0"/>
            </a:spcBef>
            <a:spcAft>
              <a:spcPct val="35000"/>
            </a:spcAft>
            <a:buFont typeface="+mj-lt"/>
            <a:buNone/>
          </a:pPr>
          <a:endParaRPr lang="x-none" sz="1800" kern="1200" dirty="0">
            <a:solidFill>
              <a:schemeClr val="bg2">
                <a:lumMod val="25000"/>
              </a:schemeClr>
            </a:solidFill>
          </a:endParaRPr>
        </a:p>
      </dsp:txBody>
      <dsp:txXfrm>
        <a:off x="1795879" y="1267676"/>
        <a:ext cx="6557048" cy="1044611"/>
      </dsp:txXfrm>
    </dsp:sp>
    <dsp:sp modelId="{5515B7F5-7FBA-4A39-A22F-21BA0EC05675}">
      <dsp:nvSpPr>
        <dsp:cNvPr id="0" name=""/>
        <dsp:cNvSpPr/>
      </dsp:nvSpPr>
      <dsp:spPr>
        <a:xfrm>
          <a:off x="1670585" y="2312288"/>
          <a:ext cx="66823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3A153BB-DE4C-44EE-8D61-DA5FD6C94667}">
      <dsp:nvSpPr>
        <dsp:cNvPr id="0" name=""/>
        <dsp:cNvSpPr/>
      </dsp:nvSpPr>
      <dsp:spPr>
        <a:xfrm>
          <a:off x="1795879" y="2468742"/>
          <a:ext cx="6557048" cy="79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defTabSz="800100">
            <a:lnSpc>
              <a:spcPct val="90000"/>
            </a:lnSpc>
            <a:spcBef>
              <a:spcPct val="0"/>
            </a:spcBef>
            <a:spcAft>
              <a:spcPct val="35000"/>
            </a:spcAft>
            <a:buNone/>
          </a:pPr>
          <a:r>
            <a:rPr lang="es-ES" sz="1800" kern="1200" dirty="0">
              <a:solidFill>
                <a:schemeClr val="bg2">
                  <a:lumMod val="25000"/>
                </a:schemeClr>
              </a:solidFill>
            </a:rPr>
            <a:t>Identificar los factores de riesgo y su impacto en la morosidad en los préstamos hipotecarios</a:t>
          </a:r>
        </a:p>
        <a:p>
          <a:pPr marL="0" lvl="0" indent="0" algn="just" defTabSz="800100">
            <a:lnSpc>
              <a:spcPct val="90000"/>
            </a:lnSpc>
            <a:spcBef>
              <a:spcPct val="0"/>
            </a:spcBef>
            <a:spcAft>
              <a:spcPct val="35000"/>
            </a:spcAft>
            <a:buFont typeface="+mj-lt"/>
            <a:buNone/>
          </a:pPr>
          <a:endParaRPr lang="x-none" sz="1800" kern="1200" dirty="0">
            <a:solidFill>
              <a:schemeClr val="bg2">
                <a:lumMod val="25000"/>
              </a:schemeClr>
            </a:solidFill>
          </a:endParaRPr>
        </a:p>
      </dsp:txBody>
      <dsp:txXfrm>
        <a:off x="1795879" y="2468742"/>
        <a:ext cx="6557048" cy="798634"/>
      </dsp:txXfrm>
    </dsp:sp>
    <dsp:sp modelId="{1D50E05A-15B6-4C62-99AC-2AE089F76A7B}">
      <dsp:nvSpPr>
        <dsp:cNvPr id="0" name=""/>
        <dsp:cNvSpPr/>
      </dsp:nvSpPr>
      <dsp:spPr>
        <a:xfrm>
          <a:off x="1670585" y="3267377"/>
          <a:ext cx="66823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FE68004-F760-4FC9-ACDA-FDED67AEE1E6}">
      <dsp:nvSpPr>
        <dsp:cNvPr id="0" name=""/>
        <dsp:cNvSpPr/>
      </dsp:nvSpPr>
      <dsp:spPr>
        <a:xfrm>
          <a:off x="1795879" y="3423830"/>
          <a:ext cx="6557048" cy="95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defTabSz="800100">
            <a:lnSpc>
              <a:spcPct val="90000"/>
            </a:lnSpc>
            <a:spcBef>
              <a:spcPct val="0"/>
            </a:spcBef>
            <a:spcAft>
              <a:spcPct val="35000"/>
            </a:spcAft>
            <a:buNone/>
          </a:pPr>
          <a:r>
            <a:rPr lang="es-ES" sz="1800" kern="1200" dirty="0">
              <a:solidFill>
                <a:schemeClr val="bg2">
                  <a:lumMod val="25000"/>
                </a:schemeClr>
              </a:solidFill>
            </a:rPr>
            <a:t>Diseñar políticas crediticias tendientes a reducir el riesgo de morosidad de los préstamos hipotecarios.</a:t>
          </a:r>
        </a:p>
        <a:p>
          <a:pPr marL="0" lvl="0" indent="0" algn="just" defTabSz="800100">
            <a:lnSpc>
              <a:spcPct val="90000"/>
            </a:lnSpc>
            <a:spcBef>
              <a:spcPct val="0"/>
            </a:spcBef>
            <a:spcAft>
              <a:spcPct val="35000"/>
            </a:spcAft>
            <a:buFont typeface="+mj-lt"/>
            <a:buNone/>
          </a:pPr>
          <a:r>
            <a:rPr lang="es-EC" sz="1800" kern="1200" dirty="0">
              <a:solidFill>
                <a:schemeClr val="bg2">
                  <a:lumMod val="25000"/>
                </a:schemeClr>
              </a:solidFill>
            </a:rPr>
            <a:t>. </a:t>
          </a:r>
          <a:endParaRPr lang="x-none" sz="1800" kern="1200" dirty="0">
            <a:solidFill>
              <a:schemeClr val="bg2">
                <a:lumMod val="25000"/>
              </a:schemeClr>
            </a:solidFill>
          </a:endParaRPr>
        </a:p>
      </dsp:txBody>
      <dsp:txXfrm>
        <a:off x="1795879" y="3423830"/>
        <a:ext cx="6557048" cy="950551"/>
      </dsp:txXfrm>
    </dsp:sp>
    <dsp:sp modelId="{59108F54-BFA4-420A-B9CA-4BB3ADC39AB7}">
      <dsp:nvSpPr>
        <dsp:cNvPr id="0" name=""/>
        <dsp:cNvSpPr/>
      </dsp:nvSpPr>
      <dsp:spPr>
        <a:xfrm>
          <a:off x="1670585" y="4374382"/>
          <a:ext cx="66823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694CA-67BB-4225-BF06-01C7EAB11FFB}">
      <dsp:nvSpPr>
        <dsp:cNvPr id="0" name=""/>
        <dsp:cNvSpPr/>
      </dsp:nvSpPr>
      <dsp:spPr>
        <a:xfrm>
          <a:off x="5274" y="719060"/>
          <a:ext cx="1961936" cy="196193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a:t>Ingresar con la clave personal.</a:t>
          </a:r>
          <a:endParaRPr lang="es-ES" sz="1800" kern="1200" dirty="0"/>
        </a:p>
      </dsp:txBody>
      <dsp:txXfrm>
        <a:off x="292593" y="1006379"/>
        <a:ext cx="1387298" cy="1387298"/>
      </dsp:txXfrm>
    </dsp:sp>
    <dsp:sp modelId="{72571BB6-AA1E-47D2-9475-F71E1AEB3C4A}">
      <dsp:nvSpPr>
        <dsp:cNvPr id="0" name=""/>
        <dsp:cNvSpPr/>
      </dsp:nvSpPr>
      <dsp:spPr>
        <a:xfrm rot="10800000">
          <a:off x="642903" y="2934332"/>
          <a:ext cx="686677" cy="537070"/>
        </a:xfrm>
        <a:prstGeom prst="triangl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94413C-E1CA-407B-AFF0-BB96892BF291}">
      <dsp:nvSpPr>
        <dsp:cNvPr id="0" name=""/>
        <dsp:cNvSpPr/>
      </dsp:nvSpPr>
      <dsp:spPr>
        <a:xfrm>
          <a:off x="331936" y="3694337"/>
          <a:ext cx="1308611" cy="1308611"/>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a:t>Solicitar crédito</a:t>
          </a:r>
          <a:endParaRPr lang="es-ES" sz="1000" kern="1200" dirty="0"/>
        </a:p>
      </dsp:txBody>
      <dsp:txXfrm>
        <a:off x="523578" y="3885979"/>
        <a:ext cx="925327" cy="925327"/>
      </dsp:txXfrm>
    </dsp:sp>
    <dsp:sp modelId="{718A8F10-0B8D-42DE-A156-A30E8FD0B76D}">
      <dsp:nvSpPr>
        <dsp:cNvPr id="0" name=""/>
        <dsp:cNvSpPr/>
      </dsp:nvSpPr>
      <dsp:spPr>
        <a:xfrm rot="5400000">
          <a:off x="2129556" y="4080108"/>
          <a:ext cx="686677" cy="537070"/>
        </a:xfrm>
        <a:prstGeom prst="triangl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F3544FA-1E41-4D6D-BC39-01F3F9C8498F}">
      <dsp:nvSpPr>
        <dsp:cNvPr id="0" name=""/>
        <dsp:cNvSpPr/>
      </dsp:nvSpPr>
      <dsp:spPr>
        <a:xfrm>
          <a:off x="3274841" y="3694337"/>
          <a:ext cx="1308611" cy="1308611"/>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a:t>Ingreso de documentación de respaldo del cliente. </a:t>
          </a:r>
          <a:endParaRPr lang="es-ES" sz="1000" kern="1200" dirty="0"/>
        </a:p>
      </dsp:txBody>
      <dsp:txXfrm>
        <a:off x="3466483" y="3885979"/>
        <a:ext cx="925327" cy="925327"/>
      </dsp:txXfrm>
    </dsp:sp>
    <dsp:sp modelId="{DFA3AD73-253C-419B-9A79-AD90AD5C1737}">
      <dsp:nvSpPr>
        <dsp:cNvPr id="0" name=""/>
        <dsp:cNvSpPr/>
      </dsp:nvSpPr>
      <dsp:spPr>
        <a:xfrm>
          <a:off x="3585808" y="2740600"/>
          <a:ext cx="686677" cy="537070"/>
        </a:xfrm>
        <a:prstGeom prst="triangle">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80D5340-5AB8-4472-8DF9-53B3E31ACB5B}">
      <dsp:nvSpPr>
        <dsp:cNvPr id="0" name=""/>
        <dsp:cNvSpPr/>
      </dsp:nvSpPr>
      <dsp:spPr>
        <a:xfrm>
          <a:off x="3274841" y="1045722"/>
          <a:ext cx="1308611" cy="1308611"/>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a:t>Verificación de documentos</a:t>
          </a:r>
          <a:endParaRPr lang="es-ES" sz="1000" kern="1200" dirty="0"/>
        </a:p>
      </dsp:txBody>
      <dsp:txXfrm>
        <a:off x="3466483" y="1237364"/>
        <a:ext cx="925327" cy="925327"/>
      </dsp:txXfrm>
    </dsp:sp>
    <dsp:sp modelId="{ED110516-2589-4772-BADA-4B6BB23F2797}">
      <dsp:nvSpPr>
        <dsp:cNvPr id="0" name=""/>
        <dsp:cNvSpPr/>
      </dsp:nvSpPr>
      <dsp:spPr>
        <a:xfrm rot="5400000">
          <a:off x="5072461" y="1431493"/>
          <a:ext cx="686677" cy="537070"/>
        </a:xfrm>
        <a:prstGeom prst="triangle">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65583-E7F0-42C5-BB77-C4F95CCA5521}">
      <dsp:nvSpPr>
        <dsp:cNvPr id="0" name=""/>
        <dsp:cNvSpPr/>
      </dsp:nvSpPr>
      <dsp:spPr>
        <a:xfrm>
          <a:off x="6217746" y="1045722"/>
          <a:ext cx="1308611" cy="130861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a:t>Aceptación y evaluación del bien</a:t>
          </a:r>
          <a:endParaRPr lang="es-ES" sz="1000" kern="1200" dirty="0"/>
        </a:p>
      </dsp:txBody>
      <dsp:txXfrm>
        <a:off x="6409388" y="1237364"/>
        <a:ext cx="925327" cy="925327"/>
      </dsp:txXfrm>
    </dsp:sp>
    <dsp:sp modelId="{EBE3C664-523F-488C-8E16-04814A03E14F}">
      <dsp:nvSpPr>
        <dsp:cNvPr id="0" name=""/>
        <dsp:cNvSpPr/>
      </dsp:nvSpPr>
      <dsp:spPr>
        <a:xfrm rot="10800000">
          <a:off x="6528713" y="2771000"/>
          <a:ext cx="686677" cy="537070"/>
        </a:xfrm>
        <a:prstGeom prst="triangle">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90F9E5D-6AFC-4209-86EE-9159986EECB9}">
      <dsp:nvSpPr>
        <dsp:cNvPr id="0" name=""/>
        <dsp:cNvSpPr/>
      </dsp:nvSpPr>
      <dsp:spPr>
        <a:xfrm>
          <a:off x="6217746" y="3694337"/>
          <a:ext cx="1308611" cy="1308611"/>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a:t>Se levanta la hipoteca y escrituración. </a:t>
          </a:r>
          <a:endParaRPr lang="es-ES" sz="1000" kern="1200" dirty="0"/>
        </a:p>
      </dsp:txBody>
      <dsp:txXfrm>
        <a:off x="6409388" y="3885979"/>
        <a:ext cx="925327" cy="925327"/>
      </dsp:txXfrm>
    </dsp:sp>
    <dsp:sp modelId="{77274ED5-D024-4D3D-AB9F-1F556CA2301E}">
      <dsp:nvSpPr>
        <dsp:cNvPr id="0" name=""/>
        <dsp:cNvSpPr/>
      </dsp:nvSpPr>
      <dsp:spPr>
        <a:xfrm rot="5400000">
          <a:off x="8015366" y="4080108"/>
          <a:ext cx="686677" cy="537070"/>
        </a:xfrm>
        <a:prstGeom prst="triangl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E2564C0-7091-4BBA-B811-52B8E8C34C27}">
      <dsp:nvSpPr>
        <dsp:cNvPr id="0" name=""/>
        <dsp:cNvSpPr/>
      </dsp:nvSpPr>
      <dsp:spPr>
        <a:xfrm>
          <a:off x="9160651" y="3694337"/>
          <a:ext cx="1308611" cy="1308611"/>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a:t>Se firma la hipoteca y escrituración</a:t>
          </a:r>
          <a:endParaRPr lang="es-ES" sz="1000" kern="1200" dirty="0"/>
        </a:p>
      </dsp:txBody>
      <dsp:txXfrm>
        <a:off x="9352293" y="3885979"/>
        <a:ext cx="925327" cy="925327"/>
      </dsp:txXfrm>
    </dsp:sp>
    <dsp:sp modelId="{EB55631D-D889-4EA8-A9B3-E044ED066EE0}">
      <dsp:nvSpPr>
        <dsp:cNvPr id="0" name=""/>
        <dsp:cNvSpPr/>
      </dsp:nvSpPr>
      <dsp:spPr>
        <a:xfrm>
          <a:off x="9471618" y="2903931"/>
          <a:ext cx="686677" cy="537070"/>
        </a:xfrm>
        <a:prstGeom prst="triangl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E921ECE-4A6F-440F-BD69-5F3E971E3752}">
      <dsp:nvSpPr>
        <dsp:cNvPr id="0" name=""/>
        <dsp:cNvSpPr/>
      </dsp:nvSpPr>
      <dsp:spPr>
        <a:xfrm>
          <a:off x="8833989" y="719060"/>
          <a:ext cx="1961936" cy="196193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a:t>Desembolso de crédito. </a:t>
          </a:r>
          <a:endParaRPr lang="es-ES" sz="1800" kern="1200" dirty="0"/>
        </a:p>
      </dsp:txBody>
      <dsp:txXfrm>
        <a:off x="9121308" y="1006379"/>
        <a:ext cx="1387298" cy="1387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5824C-ACFD-4C23-8C05-3780F54CF9B0}">
      <dsp:nvSpPr>
        <dsp:cNvPr id="0" name=""/>
        <dsp:cNvSpPr/>
      </dsp:nvSpPr>
      <dsp:spPr>
        <a:xfrm>
          <a:off x="-6126182" y="-937289"/>
          <a:ext cx="7292539" cy="7292539"/>
        </a:xfrm>
        <a:prstGeom prst="blockArc">
          <a:avLst>
            <a:gd name="adj1" fmla="val 18900000"/>
            <a:gd name="adj2" fmla="val 2700000"/>
            <a:gd name="adj3" fmla="val 2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F129E-6B4E-4DC2-9CA2-2614C7D3747E}">
      <dsp:nvSpPr>
        <dsp:cNvPr id="0" name=""/>
        <dsp:cNvSpPr/>
      </dsp:nvSpPr>
      <dsp:spPr>
        <a:xfrm>
          <a:off x="434342" y="285309"/>
          <a:ext cx="7616028" cy="57040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757"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t>Vivienda terminada</a:t>
          </a:r>
        </a:p>
      </dsp:txBody>
      <dsp:txXfrm>
        <a:off x="434342" y="285309"/>
        <a:ext cx="7616028" cy="570402"/>
      </dsp:txXfrm>
    </dsp:sp>
    <dsp:sp modelId="{8ADE4403-6B27-4BBF-8406-2F91D66166C3}">
      <dsp:nvSpPr>
        <dsp:cNvPr id="0" name=""/>
        <dsp:cNvSpPr/>
      </dsp:nvSpPr>
      <dsp:spPr>
        <a:xfrm>
          <a:off x="77840" y="214009"/>
          <a:ext cx="713003" cy="7130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AE060-E1F6-41C3-8CB7-0198C738308B}">
      <dsp:nvSpPr>
        <dsp:cNvPr id="0" name=""/>
        <dsp:cNvSpPr/>
      </dsp:nvSpPr>
      <dsp:spPr>
        <a:xfrm>
          <a:off x="903538" y="1140805"/>
          <a:ext cx="7146832" cy="57040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757"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t>Construcción de vivienda </a:t>
          </a:r>
        </a:p>
      </dsp:txBody>
      <dsp:txXfrm>
        <a:off x="903538" y="1140805"/>
        <a:ext cx="7146832" cy="570402"/>
      </dsp:txXfrm>
    </dsp:sp>
    <dsp:sp modelId="{82614AA2-E07C-47EA-9C44-67324C376A67}">
      <dsp:nvSpPr>
        <dsp:cNvPr id="0" name=""/>
        <dsp:cNvSpPr/>
      </dsp:nvSpPr>
      <dsp:spPr>
        <a:xfrm>
          <a:off x="547036" y="1069505"/>
          <a:ext cx="713003" cy="7130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22BEEC-52EF-48D2-B02C-4F7D0452E190}">
      <dsp:nvSpPr>
        <dsp:cNvPr id="0" name=""/>
        <dsp:cNvSpPr/>
      </dsp:nvSpPr>
      <dsp:spPr>
        <a:xfrm>
          <a:off x="1118089" y="1996301"/>
          <a:ext cx="6932281" cy="57040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757"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err="1"/>
            <a:t>Sustitucion</a:t>
          </a:r>
          <a:r>
            <a:rPr lang="es-ES" sz="2300" kern="1200" dirty="0"/>
            <a:t> de hipoteca </a:t>
          </a:r>
        </a:p>
      </dsp:txBody>
      <dsp:txXfrm>
        <a:off x="1118089" y="1996301"/>
        <a:ext cx="6932281" cy="570402"/>
      </dsp:txXfrm>
    </dsp:sp>
    <dsp:sp modelId="{D9AE6974-440F-4473-863F-B3A2B63D9B41}">
      <dsp:nvSpPr>
        <dsp:cNvPr id="0" name=""/>
        <dsp:cNvSpPr/>
      </dsp:nvSpPr>
      <dsp:spPr>
        <a:xfrm>
          <a:off x="761587" y="1925001"/>
          <a:ext cx="713003" cy="71300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D055B-F69E-4D79-A8EF-DB9DE004A70C}">
      <dsp:nvSpPr>
        <dsp:cNvPr id="0" name=""/>
        <dsp:cNvSpPr/>
      </dsp:nvSpPr>
      <dsp:spPr>
        <a:xfrm>
          <a:off x="1118089" y="2851256"/>
          <a:ext cx="6932281" cy="570402"/>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757"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t>Adquisición de terreno</a:t>
          </a:r>
        </a:p>
      </dsp:txBody>
      <dsp:txXfrm>
        <a:off x="1118089" y="2851256"/>
        <a:ext cx="6932281" cy="570402"/>
      </dsp:txXfrm>
    </dsp:sp>
    <dsp:sp modelId="{94C85611-7305-43FB-933C-63DF8584FD51}">
      <dsp:nvSpPr>
        <dsp:cNvPr id="0" name=""/>
        <dsp:cNvSpPr/>
      </dsp:nvSpPr>
      <dsp:spPr>
        <a:xfrm>
          <a:off x="761587" y="2779955"/>
          <a:ext cx="713003" cy="71300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058C4-66D6-475D-8EA2-3134522031E6}">
      <dsp:nvSpPr>
        <dsp:cNvPr id="0" name=""/>
        <dsp:cNvSpPr/>
      </dsp:nvSpPr>
      <dsp:spPr>
        <a:xfrm>
          <a:off x="903538" y="3706752"/>
          <a:ext cx="7146832" cy="57040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757"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t>Adquisición de terreno y construcción de vivienda.</a:t>
          </a:r>
        </a:p>
      </dsp:txBody>
      <dsp:txXfrm>
        <a:off x="903538" y="3706752"/>
        <a:ext cx="7146832" cy="570402"/>
      </dsp:txXfrm>
    </dsp:sp>
    <dsp:sp modelId="{7FE656AF-6112-497C-8C0D-354FD890A664}">
      <dsp:nvSpPr>
        <dsp:cNvPr id="0" name=""/>
        <dsp:cNvSpPr/>
      </dsp:nvSpPr>
      <dsp:spPr>
        <a:xfrm>
          <a:off x="547036" y="3635451"/>
          <a:ext cx="713003" cy="71300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28319-CDAD-491F-9BEF-0300C7132349}">
      <dsp:nvSpPr>
        <dsp:cNvPr id="0" name=""/>
        <dsp:cNvSpPr/>
      </dsp:nvSpPr>
      <dsp:spPr>
        <a:xfrm>
          <a:off x="434342" y="4562248"/>
          <a:ext cx="7616028" cy="57040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757"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t>Remodelación de vivienda</a:t>
          </a:r>
        </a:p>
      </dsp:txBody>
      <dsp:txXfrm>
        <a:off x="434342" y="4562248"/>
        <a:ext cx="7616028" cy="570402"/>
      </dsp:txXfrm>
    </dsp:sp>
    <dsp:sp modelId="{0A34C1B9-BBA2-49FC-B7F3-9DF14C1DB38B}">
      <dsp:nvSpPr>
        <dsp:cNvPr id="0" name=""/>
        <dsp:cNvSpPr/>
      </dsp:nvSpPr>
      <dsp:spPr>
        <a:xfrm>
          <a:off x="77840" y="4490947"/>
          <a:ext cx="713003" cy="7130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C0015-DDAE-47A1-942A-D8A38116F2E9}">
      <dsp:nvSpPr>
        <dsp:cNvPr id="0" name=""/>
        <dsp:cNvSpPr/>
      </dsp:nvSpPr>
      <dsp:spPr>
        <a:xfrm rot="16200000">
          <a:off x="850" y="20429"/>
          <a:ext cx="3964265" cy="3964265"/>
        </a:xfrm>
        <a:prstGeom prst="downArrow">
          <a:avLst>
            <a:gd name="adj1" fmla="val 50000"/>
            <a:gd name="adj2" fmla="val 3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sp3d extrusionH="28000" prstMaterial="matte"/>
        </a:bodyPr>
        <a:lstStyle/>
        <a:p>
          <a:pPr marL="0" lvl="0" indent="0" algn="ctr" defTabSz="1155700">
            <a:lnSpc>
              <a:spcPct val="90000"/>
            </a:lnSpc>
            <a:spcBef>
              <a:spcPct val="0"/>
            </a:spcBef>
            <a:spcAft>
              <a:spcPct val="35000"/>
            </a:spcAft>
            <a:buNone/>
          </a:pPr>
          <a:r>
            <a:rPr lang="es-ES" sz="2600" b="1" kern="1200" dirty="0">
              <a:solidFill>
                <a:schemeClr val="bg2">
                  <a:lumMod val="10000"/>
                </a:schemeClr>
              </a:solidFill>
            </a:rPr>
            <a:t>MACROENTORNO</a:t>
          </a:r>
        </a:p>
      </dsp:txBody>
      <dsp:txXfrm rot="5400000">
        <a:off x="850" y="1011495"/>
        <a:ext cx="3270519" cy="1982133"/>
      </dsp:txXfrm>
    </dsp:sp>
    <dsp:sp modelId="{D0238927-5926-40DA-A134-4EAC5542005A}">
      <dsp:nvSpPr>
        <dsp:cNvPr id="0" name=""/>
        <dsp:cNvSpPr/>
      </dsp:nvSpPr>
      <dsp:spPr>
        <a:xfrm rot="5400000">
          <a:off x="4162676" y="24115"/>
          <a:ext cx="3964265" cy="3964265"/>
        </a:xfrm>
        <a:prstGeom prst="downArrow">
          <a:avLst>
            <a:gd name="adj1" fmla="val 50000"/>
            <a:gd name="adj2" fmla="val 35000"/>
          </a:avLst>
        </a:prstGeom>
        <a:solidFill>
          <a:schemeClr val="accent3">
            <a:hueOff val="-2567512"/>
            <a:satOff val="48481"/>
            <a:lumOff val="-2941"/>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sp3d extrusionH="28000" prstMaterial="matte"/>
        </a:bodyPr>
        <a:lstStyle/>
        <a:p>
          <a:pPr marL="0" lvl="0" indent="0" algn="ctr" defTabSz="1155700">
            <a:lnSpc>
              <a:spcPct val="90000"/>
            </a:lnSpc>
            <a:spcBef>
              <a:spcPct val="0"/>
            </a:spcBef>
            <a:spcAft>
              <a:spcPct val="35000"/>
            </a:spcAft>
            <a:buNone/>
          </a:pPr>
          <a:r>
            <a:rPr lang="es-ES" sz="2600" b="1" kern="1200" dirty="0">
              <a:solidFill>
                <a:schemeClr val="bg2">
                  <a:lumMod val="10000"/>
                </a:schemeClr>
              </a:solidFill>
            </a:rPr>
            <a:t>MICROENTORNO</a:t>
          </a:r>
        </a:p>
      </dsp:txBody>
      <dsp:txXfrm rot="-5400000">
        <a:off x="4856422" y="1015181"/>
        <a:ext cx="3270519" cy="198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A180C-A515-4839-B59B-E82BB69D2CAA}">
      <dsp:nvSpPr>
        <dsp:cNvPr id="0" name=""/>
        <dsp:cNvSpPr/>
      </dsp:nvSpPr>
      <dsp:spPr>
        <a:xfrm>
          <a:off x="1656159" y="576048"/>
          <a:ext cx="7153245" cy="4308241"/>
        </a:xfrm>
        <a:prstGeom prst="round2DiagRect">
          <a:avLst>
            <a:gd name="adj1" fmla="val 0"/>
            <a:gd name="adj2" fmla="val 166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CF5727-948D-4C42-A556-68A66D3D5994}">
      <dsp:nvSpPr>
        <dsp:cNvPr id="0" name=""/>
        <dsp:cNvSpPr/>
      </dsp:nvSpPr>
      <dsp:spPr>
        <a:xfrm>
          <a:off x="5272549" y="1335749"/>
          <a:ext cx="889" cy="2827017"/>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CFE1A8F-0A8D-44F8-927D-39562D77B74F}">
      <dsp:nvSpPr>
        <dsp:cNvPr id="0" name=""/>
        <dsp:cNvSpPr/>
      </dsp:nvSpPr>
      <dsp:spPr>
        <a:xfrm>
          <a:off x="2176198" y="742352"/>
          <a:ext cx="3048129" cy="40138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44525">
            <a:lnSpc>
              <a:spcPct val="90000"/>
            </a:lnSpc>
            <a:spcBef>
              <a:spcPct val="0"/>
            </a:spcBef>
            <a:spcAft>
              <a:spcPct val="35000"/>
            </a:spcAft>
            <a:buNone/>
          </a:pPr>
          <a:r>
            <a:rPr lang="es-EC" sz="1450" kern="1200" dirty="0">
              <a:solidFill>
                <a:schemeClr val="bg2">
                  <a:lumMod val="10000"/>
                </a:schemeClr>
              </a:solidFill>
              <a:effectLst/>
            </a:rPr>
            <a:t>- El BIESS tiene acceso a recursos constantes, esto debido a que el BIESS tiene acceso a los recursos de IESS para su gestión, que capta fondos de los afiliados por fuentes de empleo pleno mes a mes.</a:t>
          </a:r>
          <a:endParaRPr lang="es-ES" sz="1450" kern="1200" dirty="0">
            <a:solidFill>
              <a:schemeClr val="bg2">
                <a:lumMod val="10000"/>
              </a:schemeClr>
            </a:solidFill>
          </a:endParaRPr>
        </a:p>
        <a:p>
          <a:pPr marL="0" lvl="0" indent="0" algn="l" defTabSz="644525">
            <a:lnSpc>
              <a:spcPct val="90000"/>
            </a:lnSpc>
            <a:spcBef>
              <a:spcPct val="0"/>
            </a:spcBef>
            <a:spcAft>
              <a:spcPct val="35000"/>
            </a:spcAft>
            <a:buNone/>
          </a:pPr>
          <a:r>
            <a:rPr lang="es-EC" sz="1450" kern="1200" dirty="0">
              <a:solidFill>
                <a:schemeClr val="bg2">
                  <a:lumMod val="10000"/>
                </a:schemeClr>
              </a:solidFill>
              <a:effectLst/>
            </a:rPr>
            <a:t>- El BIESS cuenta con una normativa de funcionamiento y reglamentación que le vuelve relativamente independiente del devenir político y se fortalece en el apoyo de una infraestructura física de alcance nacional por la participación del sector público y su infraestructura en el país.</a:t>
          </a:r>
          <a:endParaRPr lang="es-ES" sz="1450" kern="1200" dirty="0">
            <a:solidFill>
              <a:schemeClr val="bg2">
                <a:lumMod val="10000"/>
              </a:schemeClr>
            </a:solidFill>
          </a:endParaRPr>
        </a:p>
      </dsp:txBody>
      <dsp:txXfrm>
        <a:off x="2176198" y="742352"/>
        <a:ext cx="3048129" cy="4013874"/>
      </dsp:txXfrm>
    </dsp:sp>
    <dsp:sp modelId="{D67B4BFF-27D8-449D-8BA6-F20A46C15784}">
      <dsp:nvSpPr>
        <dsp:cNvPr id="0" name=""/>
        <dsp:cNvSpPr/>
      </dsp:nvSpPr>
      <dsp:spPr>
        <a:xfrm>
          <a:off x="5507652" y="1080122"/>
          <a:ext cx="2891332" cy="30444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44525">
            <a:lnSpc>
              <a:spcPct val="90000"/>
            </a:lnSpc>
            <a:spcBef>
              <a:spcPct val="0"/>
            </a:spcBef>
            <a:spcAft>
              <a:spcPct val="35000"/>
            </a:spcAft>
            <a:buNone/>
          </a:pPr>
          <a:r>
            <a:rPr lang="es-EC" sz="1450" kern="1200">
              <a:solidFill>
                <a:schemeClr val="bg2">
                  <a:lumMod val="10000"/>
                </a:schemeClr>
              </a:solidFill>
              <a:effectLst/>
            </a:rPr>
            <a:t>- Déficit de vivienda a nivel local, sobre todo a nivel urbano; esto es una oportunidad para una organización que provee crédito hipotecario, en el Ecuador, dicho déficit impulsa la demanda por crédito hipotecario y por lo tanto la posibilidad de ingreso para el BIESS.</a:t>
          </a:r>
          <a:endParaRPr lang="es-ES" sz="1450" kern="1200" dirty="0">
            <a:solidFill>
              <a:schemeClr val="bg2">
                <a:lumMod val="10000"/>
              </a:schemeClr>
            </a:solidFill>
          </a:endParaRPr>
        </a:p>
        <a:p>
          <a:pPr marL="0" lvl="0" indent="0" algn="l" defTabSz="644525">
            <a:lnSpc>
              <a:spcPct val="90000"/>
            </a:lnSpc>
            <a:spcBef>
              <a:spcPct val="0"/>
            </a:spcBef>
            <a:spcAft>
              <a:spcPct val="35000"/>
            </a:spcAft>
            <a:buNone/>
          </a:pPr>
          <a:r>
            <a:rPr lang="es-EC" sz="1450" kern="1200">
              <a:solidFill>
                <a:schemeClr val="bg2">
                  <a:lumMod val="10000"/>
                </a:schemeClr>
              </a:solidFill>
              <a:effectLst/>
            </a:rPr>
            <a:t>- Tasas de interés elevadas para el mercado hipotecario, el BIESS mantiene tasas de interés menores al promedio del mercado; lo que le coloca como líder competitivo del sistema financiero local.</a:t>
          </a:r>
          <a:endParaRPr lang="es-ES" sz="1450" kern="1200" dirty="0">
            <a:solidFill>
              <a:schemeClr val="bg2">
                <a:lumMod val="10000"/>
              </a:schemeClr>
            </a:solidFill>
          </a:endParaRPr>
        </a:p>
      </dsp:txBody>
      <dsp:txXfrm>
        <a:off x="5507652" y="1080122"/>
        <a:ext cx="2891332" cy="3044480"/>
      </dsp:txXfrm>
    </dsp:sp>
    <dsp:sp modelId="{D4089932-32FE-4AAF-B1A7-5DAF74A578F0}">
      <dsp:nvSpPr>
        <dsp:cNvPr id="0" name=""/>
        <dsp:cNvSpPr/>
      </dsp:nvSpPr>
      <dsp:spPr>
        <a:xfrm rot="16200000">
          <a:off x="-1041098" y="1481864"/>
          <a:ext cx="3914332" cy="1112051"/>
        </a:xfrm>
        <a:prstGeom prst="rightArrow">
          <a:avLst>
            <a:gd name="adj1" fmla="val 49830"/>
            <a:gd name="adj2" fmla="val 60660"/>
          </a:avLst>
        </a:prstGeom>
        <a:solidFill>
          <a:schemeClr val="accent2">
            <a:tint val="40000"/>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a:solidFill>
                <a:schemeClr val="bg2">
                  <a:lumMod val="10000"/>
                </a:schemeClr>
              </a:solidFill>
            </a:rPr>
            <a:t>FORTALEZAS</a:t>
          </a:r>
          <a:endParaRPr lang="es-ES" sz="2500" kern="1200" dirty="0">
            <a:solidFill>
              <a:schemeClr val="bg2">
                <a:lumMod val="10000"/>
              </a:schemeClr>
            </a:solidFill>
          </a:endParaRPr>
        </a:p>
      </dsp:txBody>
      <dsp:txXfrm>
        <a:off x="-873029" y="1928891"/>
        <a:ext cx="3578194" cy="554135"/>
      </dsp:txXfrm>
    </dsp:sp>
    <dsp:sp modelId="{B31DAB4B-4B29-4F81-8B12-F0FC21413F9B}">
      <dsp:nvSpPr>
        <dsp:cNvPr id="0" name=""/>
        <dsp:cNvSpPr/>
      </dsp:nvSpPr>
      <dsp:spPr>
        <a:xfrm rot="5400000">
          <a:off x="7557861" y="2739291"/>
          <a:ext cx="3790443" cy="1048185"/>
        </a:xfrm>
        <a:prstGeom prst="rightArrow">
          <a:avLst>
            <a:gd name="adj1" fmla="val 49830"/>
            <a:gd name="adj2" fmla="val 60660"/>
          </a:avLst>
        </a:prstGeom>
        <a:solidFill>
          <a:schemeClr val="accent2">
            <a:tint val="40000"/>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a:solidFill>
                <a:schemeClr val="bg2">
                  <a:lumMod val="10000"/>
                </a:schemeClr>
              </a:solidFill>
            </a:rPr>
            <a:t>OPORTUNIDADES</a:t>
          </a:r>
          <a:endParaRPr lang="es-ES" sz="2500" kern="1200" dirty="0">
            <a:solidFill>
              <a:schemeClr val="bg2">
                <a:lumMod val="10000"/>
              </a:schemeClr>
            </a:solidFill>
          </a:endParaRPr>
        </a:p>
      </dsp:txBody>
      <dsp:txXfrm>
        <a:off x="7716278" y="2843811"/>
        <a:ext cx="3473609" cy="522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A180C-A515-4839-B59B-E82BB69D2CAA}">
      <dsp:nvSpPr>
        <dsp:cNvPr id="0" name=""/>
        <dsp:cNvSpPr/>
      </dsp:nvSpPr>
      <dsp:spPr>
        <a:xfrm>
          <a:off x="1728187" y="720076"/>
          <a:ext cx="7009190" cy="4020185"/>
        </a:xfrm>
        <a:prstGeom prst="round2DiagRect">
          <a:avLst>
            <a:gd name="adj1" fmla="val 0"/>
            <a:gd name="adj2" fmla="val 1667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CF5727-948D-4C42-A556-68A66D3D5994}">
      <dsp:nvSpPr>
        <dsp:cNvPr id="0" name=""/>
        <dsp:cNvSpPr/>
      </dsp:nvSpPr>
      <dsp:spPr>
        <a:xfrm>
          <a:off x="5272549" y="1335749"/>
          <a:ext cx="889" cy="2827017"/>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CFE1A8F-0A8D-44F8-927D-39562D77B74F}">
      <dsp:nvSpPr>
        <dsp:cNvPr id="0" name=""/>
        <dsp:cNvSpPr/>
      </dsp:nvSpPr>
      <dsp:spPr>
        <a:xfrm>
          <a:off x="2016220" y="1080106"/>
          <a:ext cx="3048129" cy="40138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44525">
            <a:lnSpc>
              <a:spcPct val="90000"/>
            </a:lnSpc>
            <a:spcBef>
              <a:spcPct val="0"/>
            </a:spcBef>
            <a:spcAft>
              <a:spcPct val="35000"/>
            </a:spcAft>
            <a:buNone/>
          </a:pPr>
          <a:r>
            <a:rPr lang="es-EC" sz="1450" kern="1200" dirty="0">
              <a:solidFill>
                <a:schemeClr val="bg2">
                  <a:lumMod val="10000"/>
                </a:schemeClr>
              </a:solidFill>
              <a:effectLst/>
            </a:rPr>
            <a:t>- Falta de prudencia en la toma de decisiones, incremento de tasas de morosidad; esto debido a la falta de respuesta ante los cambios del macroentorno lo que genera un incremento significativo de las tasas de morosidad en un entorno de crisis</a:t>
          </a:r>
          <a:endParaRPr lang="es-ES" sz="1450" kern="1200" dirty="0">
            <a:solidFill>
              <a:schemeClr val="bg2">
                <a:lumMod val="10000"/>
              </a:schemeClr>
            </a:solidFill>
          </a:endParaRPr>
        </a:p>
        <a:p>
          <a:pPr marL="0" lvl="0" indent="0" algn="l" defTabSz="644525">
            <a:lnSpc>
              <a:spcPct val="90000"/>
            </a:lnSpc>
            <a:spcBef>
              <a:spcPct val="0"/>
            </a:spcBef>
            <a:spcAft>
              <a:spcPct val="35000"/>
            </a:spcAft>
            <a:buNone/>
          </a:pPr>
          <a:r>
            <a:rPr lang="es-EC" sz="1450" kern="1200" dirty="0">
              <a:solidFill>
                <a:schemeClr val="bg2">
                  <a:lumMod val="10000"/>
                </a:schemeClr>
              </a:solidFill>
              <a:effectLst/>
            </a:rPr>
            <a:t>- Muy vulnerable las externalidades sociales y económicas, debido a la naturaleza del crédito del BIESS es altamente sensible a externalidades porque es más accesible a diferentes segmentos poblacionales.</a:t>
          </a:r>
          <a:endParaRPr lang="es-ES" sz="1450" kern="1200" dirty="0">
            <a:solidFill>
              <a:schemeClr val="bg2">
                <a:lumMod val="10000"/>
              </a:schemeClr>
            </a:solidFill>
          </a:endParaRPr>
        </a:p>
      </dsp:txBody>
      <dsp:txXfrm>
        <a:off x="2016220" y="1080106"/>
        <a:ext cx="3048129" cy="4013874"/>
      </dsp:txXfrm>
    </dsp:sp>
    <dsp:sp modelId="{D67B4BFF-27D8-449D-8BA6-F20A46C15784}">
      <dsp:nvSpPr>
        <dsp:cNvPr id="0" name=""/>
        <dsp:cNvSpPr/>
      </dsp:nvSpPr>
      <dsp:spPr>
        <a:xfrm>
          <a:off x="5472609" y="1512164"/>
          <a:ext cx="2891332" cy="30444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44525">
            <a:lnSpc>
              <a:spcPct val="90000"/>
            </a:lnSpc>
            <a:spcBef>
              <a:spcPct val="0"/>
            </a:spcBef>
            <a:spcAft>
              <a:spcPct val="35000"/>
            </a:spcAft>
            <a:buNone/>
          </a:pPr>
          <a:r>
            <a:rPr lang="es-EC" sz="1450" kern="1200" dirty="0">
              <a:solidFill>
                <a:schemeClr val="bg2">
                  <a:lumMod val="10000"/>
                </a:schemeClr>
              </a:solidFill>
              <a:effectLst/>
            </a:rPr>
            <a:t>- El poder político tiene incidencia en su proceso de toma de decisiones puede provocar la pérdida de prudencia, puesto que las autoridades se renuevan con frecuencia, existe la posibilidad de que se des institucionalice la empresa y se tomen decisiones contrarias al interés económico.</a:t>
          </a:r>
          <a:endParaRPr lang="es-ES" sz="1450" kern="1200" dirty="0">
            <a:solidFill>
              <a:schemeClr val="bg2">
                <a:lumMod val="10000"/>
              </a:schemeClr>
            </a:solidFill>
          </a:endParaRPr>
        </a:p>
      </dsp:txBody>
      <dsp:txXfrm>
        <a:off x="5472609" y="1512164"/>
        <a:ext cx="2891332" cy="3044480"/>
      </dsp:txXfrm>
    </dsp:sp>
    <dsp:sp modelId="{D4089932-32FE-4AAF-B1A7-5DAF74A578F0}">
      <dsp:nvSpPr>
        <dsp:cNvPr id="0" name=""/>
        <dsp:cNvSpPr/>
      </dsp:nvSpPr>
      <dsp:spPr>
        <a:xfrm rot="16200000">
          <a:off x="-1041098" y="1481864"/>
          <a:ext cx="3914332" cy="1112051"/>
        </a:xfrm>
        <a:prstGeom prst="rightArrow">
          <a:avLst>
            <a:gd name="adj1" fmla="val 49830"/>
            <a:gd name="adj2" fmla="val 60660"/>
          </a:avLst>
        </a:prstGeom>
        <a:solidFill>
          <a:schemeClr val="accent4">
            <a:tint val="40000"/>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a:solidFill>
                <a:schemeClr val="bg2">
                  <a:lumMod val="10000"/>
                </a:schemeClr>
              </a:solidFill>
            </a:rPr>
            <a:t>DEBILIDADES </a:t>
          </a:r>
          <a:endParaRPr lang="es-ES" sz="2500" kern="1200" dirty="0">
            <a:solidFill>
              <a:schemeClr val="bg2">
                <a:lumMod val="10000"/>
              </a:schemeClr>
            </a:solidFill>
          </a:endParaRPr>
        </a:p>
      </dsp:txBody>
      <dsp:txXfrm>
        <a:off x="-873029" y="1928891"/>
        <a:ext cx="3578194" cy="554135"/>
      </dsp:txXfrm>
    </dsp:sp>
    <dsp:sp modelId="{B31DAB4B-4B29-4F81-8B12-F0FC21413F9B}">
      <dsp:nvSpPr>
        <dsp:cNvPr id="0" name=""/>
        <dsp:cNvSpPr/>
      </dsp:nvSpPr>
      <dsp:spPr>
        <a:xfrm rot="5400000">
          <a:off x="7557861" y="2739291"/>
          <a:ext cx="3790443" cy="1048185"/>
        </a:xfrm>
        <a:prstGeom prst="rightArrow">
          <a:avLst>
            <a:gd name="adj1" fmla="val 49830"/>
            <a:gd name="adj2" fmla="val 60660"/>
          </a:avLst>
        </a:prstGeom>
        <a:solidFill>
          <a:schemeClr val="accent4">
            <a:tint val="40000"/>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a:solidFill>
                <a:schemeClr val="bg2">
                  <a:lumMod val="10000"/>
                </a:schemeClr>
              </a:solidFill>
            </a:rPr>
            <a:t>AMENAZAS</a:t>
          </a:r>
          <a:endParaRPr lang="es-ES" sz="2500" kern="1200" dirty="0">
            <a:solidFill>
              <a:schemeClr val="bg2">
                <a:lumMod val="10000"/>
              </a:schemeClr>
            </a:solidFill>
          </a:endParaRPr>
        </a:p>
      </dsp:txBody>
      <dsp:txXfrm>
        <a:off x="7716278" y="2843811"/>
        <a:ext cx="3473609" cy="52231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3/2/2020</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3/2/2020</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a:t>
            </a:fld>
            <a:endParaRPr lang="es-EC"/>
          </a:p>
        </p:txBody>
      </p:sp>
    </p:spTree>
    <p:extLst>
      <p:ext uri="{BB962C8B-B14F-4D97-AF65-F5344CB8AC3E}">
        <p14:creationId xmlns:p14="http://schemas.microsoft.com/office/powerpoint/2010/main" val="359468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88532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535"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0" y="2"/>
            <a:ext cx="12190413"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2291416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248" y="620688"/>
            <a:ext cx="769364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248" y="3076"/>
            <a:ext cx="7693644"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477" y="71414"/>
            <a:ext cx="1714246" cy="532258"/>
          </a:xfrm>
          <a:prstGeom prst="rect">
            <a:avLst/>
          </a:prstGeom>
        </p:spPr>
      </p:pic>
    </p:spTree>
    <p:extLst>
      <p:ext uri="{BB962C8B-B14F-4D97-AF65-F5344CB8AC3E}">
        <p14:creationId xmlns:p14="http://schemas.microsoft.com/office/powerpoint/2010/main" val="406121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91" y="6356351"/>
            <a:ext cx="2742843" cy="365125"/>
          </a:xfrm>
          <a:prstGeom prst="rect">
            <a:avLst/>
          </a:prstGeom>
        </p:spPr>
        <p:txBody>
          <a:bodyPr/>
          <a:lstStyle/>
          <a:p>
            <a:fld id="{778F2D3C-F386-4926-8BA4-D794BB63D66A}" type="datetimeFigureOut">
              <a:rPr lang="en-US" smtClean="0"/>
              <a:t>2/3/2020</a:t>
            </a:fld>
            <a:endParaRPr lang="en-US"/>
          </a:p>
        </p:txBody>
      </p:sp>
      <p:sp>
        <p:nvSpPr>
          <p:cNvPr id="3" name="Footer Placeholder 2"/>
          <p:cNvSpPr>
            <a:spLocks noGrp="1"/>
          </p:cNvSpPr>
          <p:nvPr>
            <p:ph type="ftr" sz="quarter" idx="11"/>
          </p:nvPr>
        </p:nvSpPr>
        <p:spPr>
          <a:xfrm>
            <a:off x="4038075" y="6356351"/>
            <a:ext cx="411426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09479" y="6356351"/>
            <a:ext cx="2742843" cy="365125"/>
          </a:xfrm>
          <a:prstGeom prst="rect">
            <a:avLst/>
          </a:prstGeom>
        </p:spPr>
        <p:txBody>
          <a:bodyPr/>
          <a:lstStyle/>
          <a:p>
            <a:fld id="{17137775-5AB8-4F87-B985-DD2D3166EF79}" type="slidenum">
              <a:rPr lang="en-US" smtClean="0"/>
              <a:t>‹Nº›</a:t>
            </a:fld>
            <a:endParaRPr lang="en-US"/>
          </a:p>
        </p:txBody>
      </p:sp>
    </p:spTree>
    <p:extLst>
      <p:ext uri="{BB962C8B-B14F-4D97-AF65-F5344CB8AC3E}">
        <p14:creationId xmlns:p14="http://schemas.microsoft.com/office/powerpoint/2010/main" val="2456308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5721A-8A95-49BC-9703-C5D27BE8A814}"/>
              </a:ext>
            </a:extLst>
          </p:cNvPr>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79152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A9820-FE36-4D89-AAC3-4D34C2EEA2FD}"/>
              </a:ext>
            </a:extLst>
          </p:cNvPr>
          <p:cNvSpPr>
            <a:spLocks noGrp="1"/>
          </p:cNvSpPr>
          <p:nvPr>
            <p:ph type="ctrTitle"/>
          </p:nvPr>
        </p:nvSpPr>
        <p:spPr>
          <a:xfrm>
            <a:off x="1524000" y="1122363"/>
            <a:ext cx="9142413"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9942C92-F7AA-4D03-AAF7-A0A907ED8D51}"/>
              </a:ext>
            </a:extLst>
          </p:cNvPr>
          <p:cNvSpPr>
            <a:spLocks noGrp="1"/>
          </p:cNvSpPr>
          <p:nvPr>
            <p:ph type="subTitle" idx="1"/>
          </p:nvPr>
        </p:nvSpPr>
        <p:spPr>
          <a:xfrm>
            <a:off x="1524000" y="3602038"/>
            <a:ext cx="91424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FB901FF-553A-4D89-853A-18A121531220}"/>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5" name="Marcador de pie de página 4">
            <a:extLst>
              <a:ext uri="{FF2B5EF4-FFF2-40B4-BE49-F238E27FC236}">
                <a16:creationId xmlns:a16="http://schemas.microsoft.com/office/drawing/2014/main" id="{FA8D50C1-F1FC-4D52-8436-45993F5A18B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D86F525-BB15-4B2C-ABDA-1DC345111285}"/>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85923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CEE5B-0BB9-4567-BA7D-9CB925293DB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CE7C63D-E45C-4FC8-9851-981A3F48547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6F5CAFF-93E2-43F3-AF85-3079C37E6BCF}"/>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5" name="Marcador de pie de página 4">
            <a:extLst>
              <a:ext uri="{FF2B5EF4-FFF2-40B4-BE49-F238E27FC236}">
                <a16:creationId xmlns:a16="http://schemas.microsoft.com/office/drawing/2014/main" id="{3A20463B-89E0-423D-A60F-4E72CBD2195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07D017C-D571-40C6-AB74-AD6E8927DAC6}"/>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99450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81ED1-EC56-4A55-B2A7-FCCD58E91224}"/>
              </a:ext>
            </a:extLst>
          </p:cNvPr>
          <p:cNvSpPr>
            <a:spLocks noGrp="1"/>
          </p:cNvSpPr>
          <p:nvPr>
            <p:ph type="title"/>
          </p:nvPr>
        </p:nvSpPr>
        <p:spPr>
          <a:xfrm>
            <a:off x="831850" y="1709738"/>
            <a:ext cx="10514013"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62CC689-4ECE-4B93-BDED-6AAA986674C1}"/>
              </a:ext>
            </a:extLst>
          </p:cNvPr>
          <p:cNvSpPr>
            <a:spLocks noGrp="1"/>
          </p:cNvSpPr>
          <p:nvPr>
            <p:ph type="body" idx="1"/>
          </p:nvPr>
        </p:nvSpPr>
        <p:spPr>
          <a:xfrm>
            <a:off x="831850" y="4589463"/>
            <a:ext cx="105140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6BDA59D-E984-4E73-A16C-FBD74E6E75A3}"/>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5" name="Marcador de pie de página 4">
            <a:extLst>
              <a:ext uri="{FF2B5EF4-FFF2-40B4-BE49-F238E27FC236}">
                <a16:creationId xmlns:a16="http://schemas.microsoft.com/office/drawing/2014/main" id="{8661F8C0-BCF1-4F44-9B64-D9ECF6F2B97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50EB534-6CAA-4641-9DE2-46E47B65F41D}"/>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963760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D2B08-6D56-4CE4-B9CF-6EA3A1DA555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E76EBD5-692F-44B0-A97E-EC08D8B298AA}"/>
              </a:ext>
            </a:extLst>
          </p:cNvPr>
          <p:cNvSpPr>
            <a:spLocks noGrp="1"/>
          </p:cNvSpPr>
          <p:nvPr>
            <p:ph sz="half" idx="1"/>
          </p:nvPr>
        </p:nvSpPr>
        <p:spPr>
          <a:xfrm>
            <a:off x="838200" y="1825625"/>
            <a:ext cx="5180013"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FFC3145-8DEA-498D-804A-EB758283610E}"/>
              </a:ext>
            </a:extLst>
          </p:cNvPr>
          <p:cNvSpPr>
            <a:spLocks noGrp="1"/>
          </p:cNvSpPr>
          <p:nvPr>
            <p:ph sz="half" idx="2"/>
          </p:nvPr>
        </p:nvSpPr>
        <p:spPr>
          <a:xfrm>
            <a:off x="6170613"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836ECBD-8565-415F-B5C8-89DD3BD96F49}"/>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6" name="Marcador de pie de página 5">
            <a:extLst>
              <a:ext uri="{FF2B5EF4-FFF2-40B4-BE49-F238E27FC236}">
                <a16:creationId xmlns:a16="http://schemas.microsoft.com/office/drawing/2014/main" id="{6FC895B4-4C07-4B7B-8462-B38F99442FB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81DEE38-0DA8-4911-90F9-527E0D2B39C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72012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31CB2-4082-473F-A7F5-A047B4FFF78B}"/>
              </a:ext>
            </a:extLst>
          </p:cNvPr>
          <p:cNvSpPr>
            <a:spLocks noGrp="1"/>
          </p:cNvSpPr>
          <p:nvPr>
            <p:ph type="title"/>
          </p:nvPr>
        </p:nvSpPr>
        <p:spPr>
          <a:xfrm>
            <a:off x="839788" y="365125"/>
            <a:ext cx="10514012"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C8B6945-3706-4E15-9E31-FB075B66E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EFD4B61-925F-4D8E-B94E-C285965BBF9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A623F9C-9AF8-43FA-8F42-57809BE0056A}"/>
              </a:ext>
            </a:extLst>
          </p:cNvPr>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B34AB6C-5309-41EF-830F-2EEAD8000657}"/>
              </a:ext>
            </a:extLst>
          </p:cNvPr>
          <p:cNvSpPr>
            <a:spLocks noGrp="1"/>
          </p:cNvSpPr>
          <p:nvPr>
            <p:ph sz="quarter" idx="4"/>
          </p:nvPr>
        </p:nvSpPr>
        <p:spPr>
          <a:xfrm>
            <a:off x="6170613" y="2505075"/>
            <a:ext cx="51831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EAD11BE-E647-4EA8-BA4C-5B985703A88F}"/>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8" name="Marcador de pie de página 7">
            <a:extLst>
              <a:ext uri="{FF2B5EF4-FFF2-40B4-BE49-F238E27FC236}">
                <a16:creationId xmlns:a16="http://schemas.microsoft.com/office/drawing/2014/main" id="{A5DD1D3B-6807-4B25-B929-1FF4645EF8D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F58094E-8A55-493F-9BD5-E7FF819002F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42140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422D8-0B46-4047-BA62-984CDB36117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DBD3BFD-D45B-4393-BAF2-47B70241776B}"/>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4" name="Marcador de pie de página 3">
            <a:extLst>
              <a:ext uri="{FF2B5EF4-FFF2-40B4-BE49-F238E27FC236}">
                <a16:creationId xmlns:a16="http://schemas.microsoft.com/office/drawing/2014/main" id="{F7C07A62-1143-4E37-BA31-288BBC1712B7}"/>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7BEA33BE-938C-4D91-A494-9968B1971BD9}"/>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975432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A7BF13-630A-410E-A4CB-A6B29E2BDA99}"/>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3" name="Marcador de pie de página 2">
            <a:extLst>
              <a:ext uri="{FF2B5EF4-FFF2-40B4-BE49-F238E27FC236}">
                <a16:creationId xmlns:a16="http://schemas.microsoft.com/office/drawing/2014/main" id="{C588CFF9-E993-4A5B-895C-295946D2688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5AEBFB6E-3706-48BB-AAE5-6FC13374B598}"/>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080348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10B56-0308-4D52-99B0-FA2D695F6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5CEBE44-6714-4CB0-82BB-F722C5E070D9}"/>
              </a:ext>
            </a:extLst>
          </p:cNvPr>
          <p:cNvSpPr>
            <a:spLocks noGrp="1"/>
          </p:cNvSpPr>
          <p:nvPr>
            <p:ph idx="1"/>
          </p:nvPr>
        </p:nvSpPr>
        <p:spPr>
          <a:xfrm>
            <a:off x="5183188" y="987425"/>
            <a:ext cx="61706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FEB61BD-9413-46C3-B271-D59A479FC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99032DF-FB1C-472D-BC19-489116F315DD}"/>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6" name="Marcador de pie de página 5">
            <a:extLst>
              <a:ext uri="{FF2B5EF4-FFF2-40B4-BE49-F238E27FC236}">
                <a16:creationId xmlns:a16="http://schemas.microsoft.com/office/drawing/2014/main" id="{D58E88A1-828F-43D2-9024-3DDE49112EA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1752C7F-0CF3-4A33-B5BE-C823F3BF3BB7}"/>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59173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BB015-9921-4572-8969-2B4AB9B637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1E74A9E-141C-4D5A-92DD-D06574A21924}"/>
              </a:ext>
            </a:extLst>
          </p:cNvPr>
          <p:cNvSpPr>
            <a:spLocks noGrp="1"/>
          </p:cNvSpPr>
          <p:nvPr>
            <p:ph type="pic" idx="1"/>
          </p:nvPr>
        </p:nvSpPr>
        <p:spPr>
          <a:xfrm>
            <a:off x="5183188" y="987425"/>
            <a:ext cx="61706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A3CA396A-DFEE-4857-BDB2-66787F684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2EF2079-B415-4BBB-879A-3F6EA39C4B81}"/>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6" name="Marcador de pie de página 5">
            <a:extLst>
              <a:ext uri="{FF2B5EF4-FFF2-40B4-BE49-F238E27FC236}">
                <a16:creationId xmlns:a16="http://schemas.microsoft.com/office/drawing/2014/main" id="{6D516617-DBDF-4711-B85B-5000A987C3B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EBF0928-4399-43B5-9130-32C866B67098}"/>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70408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BC424-06EC-47CE-8FC2-2A8BBFAF3F9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3E0EC7E-C664-4B64-B75E-DFAE8741EB0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E3E0210-6206-410B-A83C-30337A779E6F}"/>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5" name="Marcador de pie de página 4">
            <a:extLst>
              <a:ext uri="{FF2B5EF4-FFF2-40B4-BE49-F238E27FC236}">
                <a16:creationId xmlns:a16="http://schemas.microsoft.com/office/drawing/2014/main" id="{CE9763A2-C4EB-4036-8C19-247393230B1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3AEF207-4B87-4CFB-99F5-DE3682B763A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580923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AC6561-F6D6-465D-ABD6-AB9A0629F814}"/>
              </a:ext>
            </a:extLst>
          </p:cNvPr>
          <p:cNvSpPr>
            <a:spLocks noGrp="1"/>
          </p:cNvSpPr>
          <p:nvPr>
            <p:ph type="title" orient="vert"/>
          </p:nvPr>
        </p:nvSpPr>
        <p:spPr>
          <a:xfrm>
            <a:off x="8724900" y="365125"/>
            <a:ext cx="2627313"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C40CB27-461F-4ADE-96B9-2F4B52C235D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B7B068A-466F-4F42-AF02-9FAFE69CC181}"/>
              </a:ext>
            </a:extLst>
          </p:cNvPr>
          <p:cNvSpPr>
            <a:spLocks noGrp="1"/>
          </p:cNvSpPr>
          <p:nvPr>
            <p:ph type="dt" sz="half" idx="10"/>
          </p:nvPr>
        </p:nvSpPr>
        <p:spPr/>
        <p:txBody>
          <a:bodyPr/>
          <a:lstStyle/>
          <a:p>
            <a:fld id="{2A1014C2-014A-4B71-9F90-F5E5B7B66F46}" type="datetimeFigureOut">
              <a:rPr lang="es-EC" smtClean="0"/>
              <a:t>3/2/2020</a:t>
            </a:fld>
            <a:endParaRPr lang="es-EC"/>
          </a:p>
        </p:txBody>
      </p:sp>
      <p:sp>
        <p:nvSpPr>
          <p:cNvPr id="5" name="Marcador de pie de página 4">
            <a:extLst>
              <a:ext uri="{FF2B5EF4-FFF2-40B4-BE49-F238E27FC236}">
                <a16:creationId xmlns:a16="http://schemas.microsoft.com/office/drawing/2014/main" id="{DA3B0502-F094-4D49-A559-217510F0260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30A5DDD-CA7F-4E26-82B8-F0D0C331B015}"/>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2058541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1FA1CE-C640-4CE1-8D0A-EAE11EE28272}" type="datetimeFigureOut">
              <a:rPr lang="en-US" smtClean="0">
                <a:solidFill>
                  <a:prstClr val="black">
                    <a:tint val="75000"/>
                  </a:prstClr>
                </a:solidFill>
              </a:rPr>
              <a:pPr/>
              <a:t>2/3/2020</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5987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1"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0413" cy="6858000"/>
          </a:xfrm>
          <a:prstGeom prst="rect">
            <a:avLst/>
          </a:prstGeom>
          <a:gradFill flip="none" rotWithShape="1">
            <a:gsLst>
              <a:gs pos="0">
                <a:schemeClr val="bg1"/>
              </a:gs>
              <a:gs pos="100000">
                <a:srgbClr val="DBDBD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3887248" y="3076"/>
            <a:ext cx="769364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160305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556762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0" r:id="rId3"/>
  </p:sldLayoutIdLst>
  <p:txStyles>
    <p:titleStyle>
      <a:lvl1pPr algn="r" defTabSz="914400" rtl="0" eaLnBrk="1" latinLnBrk="0" hangingPunct="1">
        <a:spcBef>
          <a:spcPct val="0"/>
        </a:spcBef>
        <a:buNone/>
        <a:defRPr sz="2000" b="1" kern="1200" cap="small" normalizeH="0" baseline="0">
          <a:solidFill>
            <a:schemeClr val="accent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57271E-C187-43B6-A6B9-3C2B5B28E622}"/>
              </a:ext>
            </a:extLst>
          </p:cNvPr>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6F28861-06A3-47DB-8153-00581448B9A5}"/>
              </a:ext>
            </a:extLst>
          </p:cNvPr>
          <p:cNvSpPr>
            <a:spLocks noGrp="1"/>
          </p:cNvSpPr>
          <p:nvPr>
            <p:ph type="body" idx="1"/>
          </p:nvPr>
        </p:nvSpPr>
        <p:spPr>
          <a:xfrm>
            <a:off x="838200" y="1825625"/>
            <a:ext cx="10514013"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Marcador de fecha 3">
            <a:extLst>
              <a:ext uri="{FF2B5EF4-FFF2-40B4-BE49-F238E27FC236}">
                <a16:creationId xmlns:a16="http://schemas.microsoft.com/office/drawing/2014/main" id="{E29558B3-192E-4D5F-A16D-4E984FFFB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14C2-014A-4B71-9F90-F5E5B7B66F46}" type="datetimeFigureOut">
              <a:rPr lang="es-EC" smtClean="0"/>
              <a:t>3/2/2020</a:t>
            </a:fld>
            <a:endParaRPr lang="es-EC"/>
          </a:p>
        </p:txBody>
      </p:sp>
      <p:sp>
        <p:nvSpPr>
          <p:cNvPr id="5" name="Marcador de pie de página 4">
            <a:extLst>
              <a:ext uri="{FF2B5EF4-FFF2-40B4-BE49-F238E27FC236}">
                <a16:creationId xmlns:a16="http://schemas.microsoft.com/office/drawing/2014/main" id="{2FB76A65-38CB-45F0-BAAD-952076896F52}"/>
              </a:ext>
            </a:extLst>
          </p:cNvPr>
          <p:cNvSpPr>
            <a:spLocks noGrp="1"/>
          </p:cNvSpPr>
          <p:nvPr>
            <p:ph type="ftr" sz="quarter" idx="3"/>
          </p:nvPr>
        </p:nvSpPr>
        <p:spPr>
          <a:xfrm>
            <a:off x="4038600" y="6356350"/>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226DA035-A1C7-4EB1-A904-4CA799B68895}"/>
              </a:ext>
            </a:extLst>
          </p:cNvPr>
          <p:cNvSpPr>
            <a:spLocks noGrp="1"/>
          </p:cNvSpPr>
          <p:nvPr>
            <p:ph type="sldNum" sz="quarter" idx="4"/>
          </p:nvPr>
        </p:nvSpPr>
        <p:spPr>
          <a:xfrm>
            <a:off x="860901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06BD-742F-4CE3-8844-71C56B5F0A5D}" type="slidenum">
              <a:rPr lang="es-EC" smtClean="0"/>
              <a:t>‹Nº›</a:t>
            </a:fld>
            <a:endParaRPr lang="es-EC"/>
          </a:p>
        </p:txBody>
      </p:sp>
    </p:spTree>
    <p:extLst>
      <p:ext uri="{BB962C8B-B14F-4D97-AF65-F5344CB8AC3E}">
        <p14:creationId xmlns:p14="http://schemas.microsoft.com/office/powerpoint/2010/main" val="6805448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Espace réservé du texte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FA1CE-C640-4CE1-8D0A-EAE11EE28272}" type="datetimeFigureOut">
              <a:rPr lang="en-US" smtClean="0">
                <a:solidFill>
                  <a:prstClr val="black">
                    <a:tint val="75000"/>
                  </a:prstClr>
                </a:solidFill>
              </a:rPr>
              <a:pPr/>
              <a:t>2/3/2020</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a:t>
            </a:r>
          </a:p>
        </p:txBody>
      </p:sp>
      <p:sp>
        <p:nvSpPr>
          <p:cNvPr id="6" name="Espace réservé du numéro de diapositive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86E5-36B4-4750-9BD9-353AA4FBC168}" type="slidenum">
              <a:rPr lang="en-US" smtClean="0">
                <a:solidFill>
                  <a:prstClr val="black">
                    <a:tint val="75000"/>
                  </a:prstClr>
                </a:solidFill>
              </a:rPr>
              <a:pPr/>
              <a:t>‹Nº›</a:t>
            </a:fld>
            <a:endParaRPr lang="en-US">
              <a:solidFill>
                <a:prstClr val="black">
                  <a:tint val="75000"/>
                </a:prstClr>
              </a:solidFill>
            </a:endParaRPr>
          </a:p>
        </p:txBody>
      </p:sp>
      <p:sp>
        <p:nvSpPr>
          <p:cNvPr id="8" name="Rectangle 7"/>
          <p:cNvSpPr/>
          <p:nvPr/>
        </p:nvSpPr>
        <p:spPr>
          <a:xfrm rot="5400000">
            <a:off x="1160305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66011470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45707" y="476672"/>
            <a:ext cx="11039789"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8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EN FINANZAS Y AUDITORIA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INGENIERÍA EN FINANZAS Y AUDITORIA</a:t>
            </a:r>
            <a:endParaRPr lang="es-EC" sz="18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AUTORES:</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ROJAS DELGADO, ALBA CRISTINA</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ROMERO VALAREZO, JÉSSICA ANABEL</a:t>
            </a:r>
          </a:p>
          <a:p>
            <a:pPr marL="0" indent="0" algn="ctr">
              <a:buNone/>
            </a:pP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a:t>
            </a:r>
            <a:r>
              <a:rPr lang="es-ES" sz="1600" b="1" dirty="0">
                <a:solidFill>
                  <a:srgbClr val="000000"/>
                </a:solidFill>
                <a:latin typeface="Times New Roman" panose="02020603050405020304" pitchFamily="18" charset="0"/>
                <a:cs typeface="Times New Roman" panose="02020603050405020304" pitchFamily="18" charset="0"/>
              </a:rPr>
              <a:t>ESTUDIO DE LA MOROSIDAD EN LOS PRÉSTAMOS HIPOTECARIOS OTORGADOS POR EL BIESS EN LA CIUDAD DE QUITO</a:t>
            </a:r>
            <a:r>
              <a:rPr lang="es-EC" sz="1600" b="1" dirty="0">
                <a:solidFill>
                  <a:srgbClr val="000000"/>
                </a:solidFill>
                <a:latin typeface="Times New Roman" panose="02020603050405020304" pitchFamily="18" charset="0"/>
                <a:cs typeface="Times New Roman" panose="02020603050405020304" pitchFamily="18" charset="0"/>
              </a:rPr>
              <a:t>”</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DR. ÁLVARO CARRILLO P.</a:t>
            </a:r>
            <a:br>
              <a:rPr lang="es-EC" sz="1600" b="1" dirty="0">
                <a:solidFill>
                  <a:srgbClr val="000000"/>
                </a:solidFill>
                <a:latin typeface="Times New Roman" panose="02020603050405020304" pitchFamily="18" charset="0"/>
                <a:cs typeface="Times New Roman" panose="02020603050405020304" pitchFamily="18" charset="0"/>
              </a:rPr>
            </a:br>
            <a:r>
              <a:rPr lang="es-EC" sz="1600" b="1" dirty="0">
                <a:solidFill>
                  <a:srgbClr val="000000"/>
                </a:solidFill>
                <a:latin typeface="Times New Roman" panose="02020603050405020304" pitchFamily="18" charset="0"/>
                <a:cs typeface="Times New Roman" panose="02020603050405020304" pitchFamily="18" charset="0"/>
              </a:rPr>
              <a:t>DIRECTOR</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E50CE957-6D95-47C8-91F6-2D077911CB4E}"/>
              </a:ext>
            </a:extLst>
          </p:cNvPr>
          <p:cNvGraphicFramePr/>
          <p:nvPr>
            <p:extLst>
              <p:ext uri="{D42A27DB-BD31-4B8C-83A1-F6EECF244321}">
                <p14:modId xmlns:p14="http://schemas.microsoft.com/office/powerpoint/2010/main" val="3209969215"/>
              </p:ext>
            </p:extLst>
          </p:nvPr>
        </p:nvGraphicFramePr>
        <p:xfrm>
          <a:off x="838622" y="1628800"/>
          <a:ext cx="4899660" cy="2811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B1524D27-AEFF-430D-AC13-85291B0E0F91}"/>
              </a:ext>
            </a:extLst>
          </p:cNvPr>
          <p:cNvGraphicFramePr/>
          <p:nvPr>
            <p:extLst>
              <p:ext uri="{D42A27DB-BD31-4B8C-83A1-F6EECF244321}">
                <p14:modId xmlns:p14="http://schemas.microsoft.com/office/powerpoint/2010/main" val="3855579249"/>
              </p:ext>
            </p:extLst>
          </p:nvPr>
        </p:nvGraphicFramePr>
        <p:xfrm>
          <a:off x="6023198" y="1484784"/>
          <a:ext cx="5250180" cy="29413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982638" y="188640"/>
            <a:ext cx="4955972" cy="400110"/>
          </a:xfrm>
          <a:prstGeom prst="rect">
            <a:avLst/>
          </a:prstGeom>
        </p:spPr>
        <p:txBody>
          <a:bodyPr wrap="none">
            <a:spAutoFit/>
          </a:bodyPr>
          <a:lstStyle/>
          <a:p>
            <a:r>
              <a:rPr lang="es-ES" sz="2000" b="1" dirty="0">
                <a:solidFill>
                  <a:schemeClr val="bg1">
                    <a:lumMod val="50000"/>
                  </a:schemeClr>
                </a:solidFill>
              </a:rPr>
              <a:t>MOROSIDAD Y CRECIMIENTO DEL PIB</a:t>
            </a:r>
            <a:endParaRPr lang="es-ES" sz="2000" dirty="0">
              <a:solidFill>
                <a:schemeClr val="bg1">
                  <a:lumMod val="50000"/>
                </a:schemeClr>
              </a:solidFill>
            </a:endParaRPr>
          </a:p>
        </p:txBody>
      </p:sp>
    </p:spTree>
    <p:extLst>
      <p:ext uri="{BB962C8B-B14F-4D97-AF65-F5344CB8AC3E}">
        <p14:creationId xmlns:p14="http://schemas.microsoft.com/office/powerpoint/2010/main" val="3093742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62959" y="116632"/>
            <a:ext cx="4120615" cy="400110"/>
          </a:xfrm>
          <a:prstGeom prst="rect">
            <a:avLst/>
          </a:prstGeom>
        </p:spPr>
        <p:txBody>
          <a:bodyPr wrap="none">
            <a:spAutoFit/>
          </a:bodyPr>
          <a:lstStyle/>
          <a:p>
            <a:r>
              <a:rPr lang="es-ES" sz="2000" b="1" dirty="0">
                <a:solidFill>
                  <a:schemeClr val="bg1">
                    <a:lumMod val="50000"/>
                  </a:schemeClr>
                </a:solidFill>
              </a:rPr>
              <a:t>MOROSIDAD Y PIB PER CÁPITA</a:t>
            </a:r>
            <a:endParaRPr lang="es-ES" sz="2000" dirty="0">
              <a:solidFill>
                <a:schemeClr val="bg1">
                  <a:lumMod val="50000"/>
                </a:schemeClr>
              </a:solidFill>
            </a:endParaRPr>
          </a:p>
        </p:txBody>
      </p:sp>
      <p:graphicFrame>
        <p:nvGraphicFramePr>
          <p:cNvPr id="5" name="Gráfico 4">
            <a:extLst>
              <a:ext uri="{FF2B5EF4-FFF2-40B4-BE49-F238E27FC236}">
                <a16:creationId xmlns:a16="http://schemas.microsoft.com/office/drawing/2014/main" id="{AE174BF3-B2E8-49E0-B686-4D8FAD5AFCB5}"/>
              </a:ext>
            </a:extLst>
          </p:cNvPr>
          <p:cNvGraphicFramePr/>
          <p:nvPr>
            <p:extLst>
              <p:ext uri="{D42A27DB-BD31-4B8C-83A1-F6EECF244321}">
                <p14:modId xmlns:p14="http://schemas.microsoft.com/office/powerpoint/2010/main" val="1685325074"/>
              </p:ext>
            </p:extLst>
          </p:nvPr>
        </p:nvGraphicFramePr>
        <p:xfrm>
          <a:off x="766614" y="1556792"/>
          <a:ext cx="5248275" cy="3028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B0C73FF1-FCD5-4DE9-AB4F-8E50FDCBF047}"/>
              </a:ext>
            </a:extLst>
          </p:cNvPr>
          <p:cNvGraphicFramePr/>
          <p:nvPr>
            <p:extLst>
              <p:ext uri="{D42A27DB-BD31-4B8C-83A1-F6EECF244321}">
                <p14:modId xmlns:p14="http://schemas.microsoft.com/office/powerpoint/2010/main" val="3537927443"/>
              </p:ext>
            </p:extLst>
          </p:nvPr>
        </p:nvGraphicFramePr>
        <p:xfrm>
          <a:off x="6167214" y="1412776"/>
          <a:ext cx="5362575" cy="3419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749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C275DB65-DEB5-4A32-ACAD-C090E8ABA0E7}"/>
              </a:ext>
            </a:extLst>
          </p:cNvPr>
          <p:cNvGraphicFramePr/>
          <p:nvPr>
            <p:extLst>
              <p:ext uri="{D42A27DB-BD31-4B8C-83A1-F6EECF244321}">
                <p14:modId xmlns:p14="http://schemas.microsoft.com/office/powerpoint/2010/main" val="491797099"/>
              </p:ext>
            </p:extLst>
          </p:nvPr>
        </p:nvGraphicFramePr>
        <p:xfrm>
          <a:off x="766614" y="1700808"/>
          <a:ext cx="5029200" cy="3209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C0CED833-1DB5-4895-A1F3-7CC59C592737}"/>
              </a:ext>
            </a:extLst>
          </p:cNvPr>
          <p:cNvGraphicFramePr/>
          <p:nvPr>
            <p:extLst>
              <p:ext uri="{D42A27DB-BD31-4B8C-83A1-F6EECF244321}">
                <p14:modId xmlns:p14="http://schemas.microsoft.com/office/powerpoint/2010/main" val="2298020928"/>
              </p:ext>
            </p:extLst>
          </p:nvPr>
        </p:nvGraphicFramePr>
        <p:xfrm>
          <a:off x="6239222" y="1700808"/>
          <a:ext cx="5029200" cy="32099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766614" y="188640"/>
            <a:ext cx="4280980" cy="400110"/>
          </a:xfrm>
          <a:prstGeom prst="rect">
            <a:avLst/>
          </a:prstGeom>
        </p:spPr>
        <p:txBody>
          <a:bodyPr wrap="none">
            <a:spAutoFit/>
          </a:bodyPr>
          <a:lstStyle/>
          <a:p>
            <a:r>
              <a:rPr lang="es-ES" sz="2000" b="1" dirty="0">
                <a:solidFill>
                  <a:schemeClr val="bg1">
                    <a:lumMod val="50000"/>
                  </a:schemeClr>
                </a:solidFill>
              </a:rPr>
              <a:t>DEUDA EXTERNA Y MOROSIDAD</a:t>
            </a:r>
            <a:endParaRPr lang="es-ES" sz="2000" dirty="0">
              <a:solidFill>
                <a:schemeClr val="bg1">
                  <a:lumMod val="50000"/>
                </a:schemeClr>
              </a:solidFill>
            </a:endParaRPr>
          </a:p>
        </p:txBody>
      </p:sp>
    </p:spTree>
    <p:extLst>
      <p:ext uri="{BB962C8B-B14F-4D97-AF65-F5344CB8AC3E}">
        <p14:creationId xmlns:p14="http://schemas.microsoft.com/office/powerpoint/2010/main" val="3029739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62959" y="188640"/>
            <a:ext cx="6202917" cy="400110"/>
          </a:xfrm>
          <a:prstGeom prst="rect">
            <a:avLst/>
          </a:prstGeom>
        </p:spPr>
        <p:txBody>
          <a:bodyPr wrap="none">
            <a:spAutoFit/>
          </a:bodyPr>
          <a:lstStyle/>
          <a:p>
            <a:r>
              <a:rPr lang="es-ES" sz="2000" b="1" dirty="0">
                <a:solidFill>
                  <a:schemeClr val="bg1">
                    <a:lumMod val="50000"/>
                  </a:schemeClr>
                </a:solidFill>
              </a:rPr>
              <a:t>EXPORTACIONES DE PETRÓLEO Y MOROSIDAD</a:t>
            </a:r>
            <a:endParaRPr lang="es-ES" sz="2000" dirty="0">
              <a:solidFill>
                <a:schemeClr val="bg1">
                  <a:lumMod val="50000"/>
                </a:schemeClr>
              </a:solidFill>
            </a:endParaRPr>
          </a:p>
        </p:txBody>
      </p:sp>
      <p:graphicFrame>
        <p:nvGraphicFramePr>
          <p:cNvPr id="5" name="Gráfico 4">
            <a:extLst>
              <a:ext uri="{FF2B5EF4-FFF2-40B4-BE49-F238E27FC236}">
                <a16:creationId xmlns:a16="http://schemas.microsoft.com/office/drawing/2014/main" id="{9A4F43F3-59FC-4CE3-B5AE-B3B093B7FE93}"/>
              </a:ext>
            </a:extLst>
          </p:cNvPr>
          <p:cNvGraphicFramePr/>
          <p:nvPr>
            <p:extLst>
              <p:ext uri="{D42A27DB-BD31-4B8C-83A1-F6EECF244321}">
                <p14:modId xmlns:p14="http://schemas.microsoft.com/office/powerpoint/2010/main" val="3135948236"/>
              </p:ext>
            </p:extLst>
          </p:nvPr>
        </p:nvGraphicFramePr>
        <p:xfrm>
          <a:off x="622598" y="1700808"/>
          <a:ext cx="4977765"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74AAC91E-868C-4CB3-A45C-DF7376973827}"/>
              </a:ext>
            </a:extLst>
          </p:cNvPr>
          <p:cNvGraphicFramePr/>
          <p:nvPr>
            <p:extLst>
              <p:ext uri="{D42A27DB-BD31-4B8C-83A1-F6EECF244321}">
                <p14:modId xmlns:p14="http://schemas.microsoft.com/office/powerpoint/2010/main" val="996989845"/>
              </p:ext>
            </p:extLst>
          </p:nvPr>
        </p:nvGraphicFramePr>
        <p:xfrm>
          <a:off x="6023198" y="1556792"/>
          <a:ext cx="5356999" cy="3166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090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47219" y="116632"/>
            <a:ext cx="3482428" cy="400110"/>
          </a:xfrm>
          <a:prstGeom prst="rect">
            <a:avLst/>
          </a:prstGeom>
        </p:spPr>
        <p:txBody>
          <a:bodyPr wrap="none">
            <a:spAutoFit/>
          </a:bodyPr>
          <a:lstStyle/>
          <a:p>
            <a:r>
              <a:rPr lang="es-ES" sz="2000" b="1" dirty="0">
                <a:solidFill>
                  <a:schemeClr val="bg1">
                    <a:lumMod val="50000"/>
                  </a:schemeClr>
                </a:solidFill>
              </a:rPr>
              <a:t>INFLACIÓN Y MOROSIDAD</a:t>
            </a:r>
            <a:endParaRPr lang="es-ES" sz="2000" dirty="0">
              <a:solidFill>
                <a:schemeClr val="bg1">
                  <a:lumMod val="50000"/>
                </a:schemeClr>
              </a:solidFill>
            </a:endParaRPr>
          </a:p>
        </p:txBody>
      </p:sp>
      <p:graphicFrame>
        <p:nvGraphicFramePr>
          <p:cNvPr id="5" name="Gráfico 4">
            <a:extLst>
              <a:ext uri="{FF2B5EF4-FFF2-40B4-BE49-F238E27FC236}">
                <a16:creationId xmlns:a16="http://schemas.microsoft.com/office/drawing/2014/main" id="{7387242D-0C53-4D3F-97DE-30C02D1EF8F7}"/>
              </a:ext>
            </a:extLst>
          </p:cNvPr>
          <p:cNvGraphicFramePr/>
          <p:nvPr>
            <p:extLst>
              <p:ext uri="{D42A27DB-BD31-4B8C-83A1-F6EECF244321}">
                <p14:modId xmlns:p14="http://schemas.microsoft.com/office/powerpoint/2010/main" val="1083522330"/>
              </p:ext>
            </p:extLst>
          </p:nvPr>
        </p:nvGraphicFramePr>
        <p:xfrm>
          <a:off x="947219" y="1628800"/>
          <a:ext cx="5048250" cy="2705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585E4CAB-5BD3-4ADE-9B8F-319A5511E7AB}"/>
              </a:ext>
            </a:extLst>
          </p:cNvPr>
          <p:cNvGraphicFramePr/>
          <p:nvPr>
            <p:extLst>
              <p:ext uri="{D42A27DB-BD31-4B8C-83A1-F6EECF244321}">
                <p14:modId xmlns:p14="http://schemas.microsoft.com/office/powerpoint/2010/main" val="2311486277"/>
              </p:ext>
            </p:extLst>
          </p:nvPr>
        </p:nvGraphicFramePr>
        <p:xfrm>
          <a:off x="6383238" y="1340768"/>
          <a:ext cx="5048249" cy="3335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9192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622" y="116632"/>
            <a:ext cx="9145016" cy="461665"/>
          </a:xfrm>
          <a:prstGeom prst="rect">
            <a:avLst/>
          </a:prstGeom>
        </p:spPr>
        <p:txBody>
          <a:bodyPr wrap="square">
            <a:spAutoFit/>
          </a:bodyPr>
          <a:lstStyle/>
          <a:p>
            <a:r>
              <a:rPr lang="es-ES" sz="2400" b="1" dirty="0">
                <a:solidFill>
                  <a:schemeClr val="bg1">
                    <a:lumMod val="50000"/>
                  </a:schemeClr>
                </a:solidFill>
              </a:rPr>
              <a:t>TASA DE INTERÉS Y MOROSIDAD</a:t>
            </a:r>
            <a:endParaRPr lang="es-ES" sz="2400" dirty="0">
              <a:solidFill>
                <a:schemeClr val="bg1">
                  <a:lumMod val="50000"/>
                </a:schemeClr>
              </a:solidFill>
            </a:endParaRPr>
          </a:p>
        </p:txBody>
      </p:sp>
      <p:graphicFrame>
        <p:nvGraphicFramePr>
          <p:cNvPr id="5" name="Gráfico 4">
            <a:extLst>
              <a:ext uri="{FF2B5EF4-FFF2-40B4-BE49-F238E27FC236}">
                <a16:creationId xmlns:a16="http://schemas.microsoft.com/office/drawing/2014/main" id="{12918F9B-8666-420F-A5AC-ACC8D10DC45D}"/>
              </a:ext>
            </a:extLst>
          </p:cNvPr>
          <p:cNvGraphicFramePr/>
          <p:nvPr>
            <p:extLst>
              <p:ext uri="{D42A27DB-BD31-4B8C-83A1-F6EECF244321}">
                <p14:modId xmlns:p14="http://schemas.microsoft.com/office/powerpoint/2010/main" val="2133106193"/>
              </p:ext>
            </p:extLst>
          </p:nvPr>
        </p:nvGraphicFramePr>
        <p:xfrm>
          <a:off x="478582" y="908720"/>
          <a:ext cx="4536504" cy="2836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A07A762F-F6F3-4659-8E0B-A903EE7ED1C7}"/>
              </a:ext>
            </a:extLst>
          </p:cNvPr>
          <p:cNvGraphicFramePr/>
          <p:nvPr>
            <p:extLst>
              <p:ext uri="{D42A27DB-BD31-4B8C-83A1-F6EECF244321}">
                <p14:modId xmlns:p14="http://schemas.microsoft.com/office/powerpoint/2010/main" val="537743363"/>
              </p:ext>
            </p:extLst>
          </p:nvPr>
        </p:nvGraphicFramePr>
        <p:xfrm>
          <a:off x="6383238" y="692696"/>
          <a:ext cx="4752528"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F47311E3-EEA2-48B0-A28E-B51AB796D67C}"/>
              </a:ext>
            </a:extLst>
          </p:cNvPr>
          <p:cNvGraphicFramePr/>
          <p:nvPr>
            <p:extLst>
              <p:ext uri="{D42A27DB-BD31-4B8C-83A1-F6EECF244321}">
                <p14:modId xmlns:p14="http://schemas.microsoft.com/office/powerpoint/2010/main" val="424057643"/>
              </p:ext>
            </p:extLst>
          </p:nvPr>
        </p:nvGraphicFramePr>
        <p:xfrm>
          <a:off x="5015086" y="3573016"/>
          <a:ext cx="4653806" cy="26254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96014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8022" y="116632"/>
            <a:ext cx="8319201" cy="461665"/>
          </a:xfrm>
          <a:prstGeom prst="rect">
            <a:avLst/>
          </a:prstGeom>
        </p:spPr>
        <p:txBody>
          <a:bodyPr wrap="none">
            <a:spAutoFit/>
          </a:bodyPr>
          <a:lstStyle/>
          <a:p>
            <a:pPr algn="ctr"/>
            <a:r>
              <a:rPr lang="es-ES" sz="2400" b="1" dirty="0">
                <a:solidFill>
                  <a:schemeClr val="bg1">
                    <a:lumMod val="50000"/>
                  </a:schemeClr>
                </a:solidFill>
              </a:rPr>
              <a:t>SECTOR SOCIO ECONOMICO: EMPLEO Y MOROSIDAD</a:t>
            </a:r>
            <a:endParaRPr lang="es-EC" sz="2400" b="1" dirty="0">
              <a:solidFill>
                <a:schemeClr val="bg1">
                  <a:lumMod val="50000"/>
                </a:schemeClr>
              </a:solidFill>
            </a:endParaRPr>
          </a:p>
        </p:txBody>
      </p:sp>
      <p:graphicFrame>
        <p:nvGraphicFramePr>
          <p:cNvPr id="5" name="Gráfico 4">
            <a:extLst>
              <a:ext uri="{FF2B5EF4-FFF2-40B4-BE49-F238E27FC236}">
                <a16:creationId xmlns:a16="http://schemas.microsoft.com/office/drawing/2014/main" id="{D8165704-F6D3-4840-952A-90600B519D50}"/>
              </a:ext>
            </a:extLst>
          </p:cNvPr>
          <p:cNvGraphicFramePr/>
          <p:nvPr>
            <p:extLst>
              <p:ext uri="{D42A27DB-BD31-4B8C-83A1-F6EECF244321}">
                <p14:modId xmlns:p14="http://schemas.microsoft.com/office/powerpoint/2010/main" val="1215733020"/>
              </p:ext>
            </p:extLst>
          </p:nvPr>
        </p:nvGraphicFramePr>
        <p:xfrm>
          <a:off x="2350790" y="1268760"/>
          <a:ext cx="720080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4218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5D2E484E-C669-4084-BB9A-4116F38A0588}"/>
              </a:ext>
            </a:extLst>
          </p:cNvPr>
          <p:cNvGraphicFramePr/>
          <p:nvPr>
            <p:extLst>
              <p:ext uri="{D42A27DB-BD31-4B8C-83A1-F6EECF244321}">
                <p14:modId xmlns:p14="http://schemas.microsoft.com/office/powerpoint/2010/main" val="1910004410"/>
              </p:ext>
            </p:extLst>
          </p:nvPr>
        </p:nvGraphicFramePr>
        <p:xfrm>
          <a:off x="838622" y="620688"/>
          <a:ext cx="4968552" cy="276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EDF12252-328E-4FF6-9183-59B28F8B47BB}"/>
              </a:ext>
            </a:extLst>
          </p:cNvPr>
          <p:cNvGraphicFramePr/>
          <p:nvPr>
            <p:extLst>
              <p:ext uri="{D42A27DB-BD31-4B8C-83A1-F6EECF244321}">
                <p14:modId xmlns:p14="http://schemas.microsoft.com/office/powerpoint/2010/main" val="151696479"/>
              </p:ext>
            </p:extLst>
          </p:nvPr>
        </p:nvGraphicFramePr>
        <p:xfrm>
          <a:off x="6167214" y="764704"/>
          <a:ext cx="4824536"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86054AB8-78C0-41C3-BD2B-D1494810DAF8}"/>
              </a:ext>
            </a:extLst>
          </p:cNvPr>
          <p:cNvGraphicFramePr/>
          <p:nvPr>
            <p:extLst>
              <p:ext uri="{D42A27DB-BD31-4B8C-83A1-F6EECF244321}">
                <p14:modId xmlns:p14="http://schemas.microsoft.com/office/powerpoint/2010/main" val="185473574"/>
              </p:ext>
            </p:extLst>
          </p:nvPr>
        </p:nvGraphicFramePr>
        <p:xfrm>
          <a:off x="982638" y="3356992"/>
          <a:ext cx="4591050" cy="2762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BE1B2BD7-86B4-4F70-B3BA-E6AA0D6789AF}"/>
              </a:ext>
            </a:extLst>
          </p:cNvPr>
          <p:cNvGraphicFramePr/>
          <p:nvPr>
            <p:extLst>
              <p:ext uri="{D42A27DB-BD31-4B8C-83A1-F6EECF244321}">
                <p14:modId xmlns:p14="http://schemas.microsoft.com/office/powerpoint/2010/main" val="3050064044"/>
              </p:ext>
            </p:extLst>
          </p:nvPr>
        </p:nvGraphicFramePr>
        <p:xfrm>
          <a:off x="5879182" y="3284984"/>
          <a:ext cx="5419725" cy="29043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339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0E0107EA-A7C4-4EB4-A670-5E0DFE264853}"/>
              </a:ext>
            </a:extLst>
          </p:cNvPr>
          <p:cNvGraphicFramePr/>
          <p:nvPr>
            <p:extLst>
              <p:ext uri="{D42A27DB-BD31-4B8C-83A1-F6EECF244321}">
                <p14:modId xmlns:p14="http://schemas.microsoft.com/office/powerpoint/2010/main" val="3690756105"/>
              </p:ext>
            </p:extLst>
          </p:nvPr>
        </p:nvGraphicFramePr>
        <p:xfrm>
          <a:off x="2638822" y="908720"/>
          <a:ext cx="720080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766614" y="116632"/>
            <a:ext cx="3529749" cy="461665"/>
          </a:xfrm>
          <a:prstGeom prst="rect">
            <a:avLst/>
          </a:prstGeom>
        </p:spPr>
        <p:txBody>
          <a:bodyPr wrap="none">
            <a:spAutoFit/>
          </a:bodyPr>
          <a:lstStyle/>
          <a:p>
            <a:r>
              <a:rPr lang="es-ES" sz="2400" b="1" dirty="0">
                <a:solidFill>
                  <a:schemeClr val="bg1">
                    <a:lumMod val="50000"/>
                  </a:schemeClr>
                </a:solidFill>
              </a:rPr>
              <a:t>OTROS PARÁMETROS</a:t>
            </a:r>
            <a:endParaRPr lang="es-ES" sz="2400" dirty="0">
              <a:solidFill>
                <a:schemeClr val="bg1">
                  <a:lumMod val="50000"/>
                </a:schemeClr>
              </a:solidFill>
            </a:endParaRPr>
          </a:p>
        </p:txBody>
      </p:sp>
    </p:spTree>
    <p:extLst>
      <p:ext uri="{BB962C8B-B14F-4D97-AF65-F5344CB8AC3E}">
        <p14:creationId xmlns:p14="http://schemas.microsoft.com/office/powerpoint/2010/main" val="3457882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835B9DA2-E2E4-49F3-8A5F-76BB6947E1F1}"/>
              </a:ext>
            </a:extLst>
          </p:cNvPr>
          <p:cNvGraphicFramePr/>
          <p:nvPr>
            <p:extLst>
              <p:ext uri="{D42A27DB-BD31-4B8C-83A1-F6EECF244321}">
                <p14:modId xmlns:p14="http://schemas.microsoft.com/office/powerpoint/2010/main" val="3959778491"/>
              </p:ext>
            </p:extLst>
          </p:nvPr>
        </p:nvGraphicFramePr>
        <p:xfrm>
          <a:off x="4150990" y="3717032"/>
          <a:ext cx="4680520"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DB9F9EFF-F576-426C-AB65-4C0005EFC8FD}"/>
              </a:ext>
            </a:extLst>
          </p:cNvPr>
          <p:cNvGraphicFramePr/>
          <p:nvPr>
            <p:extLst>
              <p:ext uri="{D42A27DB-BD31-4B8C-83A1-F6EECF244321}">
                <p14:modId xmlns:p14="http://schemas.microsoft.com/office/powerpoint/2010/main" val="3875002979"/>
              </p:ext>
            </p:extLst>
          </p:nvPr>
        </p:nvGraphicFramePr>
        <p:xfrm>
          <a:off x="6095206" y="764704"/>
          <a:ext cx="5198261"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30C0D35C-2A8C-40DF-A830-604BB3E7BDBC}"/>
              </a:ext>
            </a:extLst>
          </p:cNvPr>
          <p:cNvGraphicFramePr/>
          <p:nvPr>
            <p:extLst>
              <p:ext uri="{D42A27DB-BD31-4B8C-83A1-F6EECF244321}">
                <p14:modId xmlns:p14="http://schemas.microsoft.com/office/powerpoint/2010/main" val="3536533204"/>
              </p:ext>
            </p:extLst>
          </p:nvPr>
        </p:nvGraphicFramePr>
        <p:xfrm>
          <a:off x="622598" y="692696"/>
          <a:ext cx="5256584"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77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3">
            <a:extLst>
              <a:ext uri="{FF2B5EF4-FFF2-40B4-BE49-F238E27FC236}">
                <a16:creationId xmlns:a16="http://schemas.microsoft.com/office/drawing/2014/main" id="{303F1C32-6E14-40F8-8B6B-F625CC64F8F9}"/>
              </a:ext>
            </a:extLst>
          </p:cNvPr>
          <p:cNvSpPr txBox="1"/>
          <p:nvPr/>
        </p:nvSpPr>
        <p:spPr>
          <a:xfrm>
            <a:off x="-241498" y="116632"/>
            <a:ext cx="7992888" cy="523220"/>
          </a:xfrm>
          <a:prstGeom prst="rect">
            <a:avLst/>
          </a:prstGeom>
          <a:noFill/>
        </p:spPr>
        <p:txBody>
          <a:bodyPr wrap="square" rtlCol="0" anchor="ctr">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PLANTEAMIENTO DEL PROBLEMA</a:t>
            </a:r>
          </a:p>
        </p:txBody>
      </p:sp>
      <p:pic>
        <p:nvPicPr>
          <p:cNvPr id="2050" name="Picture 2" descr="Resultado de imagen para justificacion de la investig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66" y="1052736"/>
            <a:ext cx="1872208" cy="179862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2854846" y="2132856"/>
            <a:ext cx="8126672" cy="2578832"/>
          </a:xfrm>
          <a:prstGeom prst="rect">
            <a:avLst/>
          </a:prstGeom>
        </p:spPr>
      </p:pic>
    </p:spTree>
    <p:custDataLst>
      <p:tags r:id="rId1"/>
    </p:custDataLst>
    <p:extLst>
      <p:ext uri="{BB962C8B-B14F-4D97-AF65-F5344CB8AC3E}">
        <p14:creationId xmlns:p14="http://schemas.microsoft.com/office/powerpoint/2010/main" val="3276955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98862" y="25509"/>
            <a:ext cx="6092825" cy="646331"/>
          </a:xfrm>
          <a:prstGeom prst="rect">
            <a:avLst/>
          </a:prstGeom>
        </p:spPr>
        <p:txBody>
          <a:bodyPr>
            <a:spAutoFit/>
          </a:bodyPr>
          <a:lstStyle/>
          <a:p>
            <a:pPr algn="ctr"/>
            <a:r>
              <a:rPr lang="es-ES" b="1" dirty="0">
                <a:solidFill>
                  <a:schemeClr val="bg1">
                    <a:lumMod val="50000"/>
                  </a:schemeClr>
                </a:solidFill>
              </a:rPr>
              <a:t>MICROENTORNO</a:t>
            </a:r>
          </a:p>
          <a:p>
            <a:pPr algn="ctr"/>
            <a:r>
              <a:rPr lang="es-ES" b="1" dirty="0">
                <a:solidFill>
                  <a:schemeClr val="bg1">
                    <a:lumMod val="50000"/>
                  </a:schemeClr>
                </a:solidFill>
              </a:rPr>
              <a:t>COMPETENCIA Y MOROSIDAD</a:t>
            </a:r>
            <a:endParaRPr lang="es-ES" dirty="0">
              <a:solidFill>
                <a:schemeClr val="bg1">
                  <a:lumMod val="50000"/>
                </a:schemeClr>
              </a:solidFill>
            </a:endParaRPr>
          </a:p>
        </p:txBody>
      </p:sp>
      <p:graphicFrame>
        <p:nvGraphicFramePr>
          <p:cNvPr id="5" name="Gráfico 4">
            <a:extLst>
              <a:ext uri="{FF2B5EF4-FFF2-40B4-BE49-F238E27FC236}">
                <a16:creationId xmlns:a16="http://schemas.microsoft.com/office/drawing/2014/main" id="{92C40D82-6841-4BC9-B93D-2FA08E13EB2A}"/>
              </a:ext>
            </a:extLst>
          </p:cNvPr>
          <p:cNvGraphicFramePr/>
          <p:nvPr>
            <p:extLst>
              <p:ext uri="{D42A27DB-BD31-4B8C-83A1-F6EECF244321}">
                <p14:modId xmlns:p14="http://schemas.microsoft.com/office/powerpoint/2010/main" val="2141149786"/>
              </p:ext>
            </p:extLst>
          </p:nvPr>
        </p:nvGraphicFramePr>
        <p:xfrm>
          <a:off x="544586" y="1484784"/>
          <a:ext cx="5046563"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3F9B5505-587E-4B8D-968E-A2B415BA1491}"/>
              </a:ext>
            </a:extLst>
          </p:cNvPr>
          <p:cNvGraphicFramePr/>
          <p:nvPr>
            <p:extLst>
              <p:ext uri="{D42A27DB-BD31-4B8C-83A1-F6EECF244321}">
                <p14:modId xmlns:p14="http://schemas.microsoft.com/office/powerpoint/2010/main" val="857154026"/>
              </p:ext>
            </p:extLst>
          </p:nvPr>
        </p:nvGraphicFramePr>
        <p:xfrm>
          <a:off x="6167214" y="1484784"/>
          <a:ext cx="5234508"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464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78218650"/>
              </p:ext>
            </p:extLst>
          </p:nvPr>
        </p:nvGraphicFramePr>
        <p:xfrm>
          <a:off x="1342678" y="701407"/>
          <a:ext cx="10513167" cy="543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519142" y="116632"/>
            <a:ext cx="1346844" cy="584775"/>
          </a:xfrm>
          <a:prstGeom prst="rect">
            <a:avLst/>
          </a:prstGeom>
        </p:spPr>
        <p:txBody>
          <a:bodyPr wrap="none">
            <a:spAutoFit/>
          </a:bodyPr>
          <a:lstStyle/>
          <a:p>
            <a:r>
              <a:rPr lang="es-ES" sz="3200" b="1" dirty="0">
                <a:solidFill>
                  <a:schemeClr val="bg1">
                    <a:lumMod val="50000"/>
                  </a:schemeClr>
                </a:solidFill>
              </a:rPr>
              <a:t>FODA</a:t>
            </a:r>
            <a:endParaRPr lang="es-ES" sz="3200" dirty="0">
              <a:solidFill>
                <a:schemeClr val="bg1">
                  <a:lumMod val="50000"/>
                </a:schemeClr>
              </a:solidFill>
            </a:endParaRPr>
          </a:p>
        </p:txBody>
      </p:sp>
    </p:spTree>
    <p:extLst>
      <p:ext uri="{BB962C8B-B14F-4D97-AF65-F5344CB8AC3E}">
        <p14:creationId xmlns:p14="http://schemas.microsoft.com/office/powerpoint/2010/main" val="275806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700692579"/>
              </p:ext>
            </p:extLst>
          </p:nvPr>
        </p:nvGraphicFramePr>
        <p:xfrm>
          <a:off x="1198662" y="692696"/>
          <a:ext cx="10513167" cy="543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66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4606" y="116632"/>
            <a:ext cx="5588646" cy="400110"/>
          </a:xfrm>
          <a:prstGeom prst="rect">
            <a:avLst/>
          </a:prstGeom>
        </p:spPr>
        <p:txBody>
          <a:bodyPr wrap="none">
            <a:spAutoFit/>
          </a:bodyPr>
          <a:lstStyle/>
          <a:p>
            <a:r>
              <a:rPr lang="es-ES" sz="2000" b="1" dirty="0">
                <a:solidFill>
                  <a:schemeClr val="bg2">
                    <a:lumMod val="10000"/>
                  </a:schemeClr>
                </a:solidFill>
              </a:rPr>
              <a:t>SITUACIÓN DE LA CARTERA HIPOTECARIA</a:t>
            </a:r>
            <a:endParaRPr lang="es-ES" sz="2000" dirty="0">
              <a:solidFill>
                <a:schemeClr val="bg2">
                  <a:lumMod val="10000"/>
                </a:schemeClr>
              </a:solidFill>
            </a:endParaRPr>
          </a:p>
        </p:txBody>
      </p:sp>
      <p:graphicFrame>
        <p:nvGraphicFramePr>
          <p:cNvPr id="5" name="Gráfico 4">
            <a:extLst>
              <a:ext uri="{FF2B5EF4-FFF2-40B4-BE49-F238E27FC236}">
                <a16:creationId xmlns:a16="http://schemas.microsoft.com/office/drawing/2014/main" id="{E7131346-3464-40EC-8A4E-FCC5CFF9101B}"/>
              </a:ext>
            </a:extLst>
          </p:cNvPr>
          <p:cNvGraphicFramePr/>
          <p:nvPr>
            <p:extLst>
              <p:ext uri="{D42A27DB-BD31-4B8C-83A1-F6EECF244321}">
                <p14:modId xmlns:p14="http://schemas.microsoft.com/office/powerpoint/2010/main" val="2502474118"/>
              </p:ext>
            </p:extLst>
          </p:nvPr>
        </p:nvGraphicFramePr>
        <p:xfrm>
          <a:off x="334566" y="1556792"/>
          <a:ext cx="5400600" cy="3175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879A89ED-7FD5-4941-95FC-1621BC654C93}"/>
              </a:ext>
            </a:extLst>
          </p:cNvPr>
          <p:cNvGraphicFramePr/>
          <p:nvPr>
            <p:extLst>
              <p:ext uri="{D42A27DB-BD31-4B8C-83A1-F6EECF244321}">
                <p14:modId xmlns:p14="http://schemas.microsoft.com/office/powerpoint/2010/main" val="1199230647"/>
              </p:ext>
            </p:extLst>
          </p:nvPr>
        </p:nvGraphicFramePr>
        <p:xfrm>
          <a:off x="5807174" y="1628800"/>
          <a:ext cx="5976664" cy="3031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280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C2782893-0E05-489F-B238-F8DE9F5ABAD8}"/>
              </a:ext>
            </a:extLst>
          </p:cNvPr>
          <p:cNvGraphicFramePr/>
          <p:nvPr>
            <p:extLst>
              <p:ext uri="{D42A27DB-BD31-4B8C-83A1-F6EECF244321}">
                <p14:modId xmlns:p14="http://schemas.microsoft.com/office/powerpoint/2010/main" val="3526441349"/>
              </p:ext>
            </p:extLst>
          </p:nvPr>
        </p:nvGraphicFramePr>
        <p:xfrm>
          <a:off x="766614" y="62068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EC77E3F3-8B3E-46C9-B4A2-068F9128D3BC}"/>
              </a:ext>
            </a:extLst>
          </p:cNvPr>
          <p:cNvGraphicFramePr/>
          <p:nvPr>
            <p:extLst>
              <p:ext uri="{D42A27DB-BD31-4B8C-83A1-F6EECF244321}">
                <p14:modId xmlns:p14="http://schemas.microsoft.com/office/powerpoint/2010/main" val="4285403287"/>
              </p:ext>
            </p:extLst>
          </p:nvPr>
        </p:nvGraphicFramePr>
        <p:xfrm>
          <a:off x="6527254" y="69269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A4FD0425-8F6C-4836-8F22-456E1DBA9726}"/>
              </a:ext>
            </a:extLst>
          </p:cNvPr>
          <p:cNvGraphicFramePr/>
          <p:nvPr>
            <p:extLst>
              <p:ext uri="{D42A27DB-BD31-4B8C-83A1-F6EECF244321}">
                <p14:modId xmlns:p14="http://schemas.microsoft.com/office/powerpoint/2010/main" val="4289654532"/>
              </p:ext>
            </p:extLst>
          </p:nvPr>
        </p:nvGraphicFramePr>
        <p:xfrm>
          <a:off x="3790950" y="3645024"/>
          <a:ext cx="4320480" cy="23042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2752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3C4F2D1-0689-4393-A913-4891B84DFC10}"/>
              </a:ext>
            </a:extLst>
          </p:cNvPr>
          <p:cNvPicPr/>
          <p:nvPr/>
        </p:nvPicPr>
        <p:blipFill>
          <a:blip r:embed="rId2"/>
          <a:srcRect l="30889" t="17501" r="32451" b="39952"/>
          <a:stretch>
            <a:fillRect/>
          </a:stretch>
        </p:blipFill>
        <p:spPr>
          <a:xfrm>
            <a:off x="262558" y="764704"/>
            <a:ext cx="7271886" cy="4937720"/>
          </a:xfrm>
          <a:prstGeom prst="rect">
            <a:avLst/>
          </a:prstGeom>
          <a:ln>
            <a:solidFill>
              <a:schemeClr val="accent1"/>
            </a:solidFill>
          </a:ln>
        </p:spPr>
      </p:pic>
      <p:sp>
        <p:nvSpPr>
          <p:cNvPr id="5" name="Rectángulo 4"/>
          <p:cNvSpPr/>
          <p:nvPr/>
        </p:nvSpPr>
        <p:spPr>
          <a:xfrm>
            <a:off x="838622" y="116632"/>
            <a:ext cx="3387530" cy="461665"/>
          </a:xfrm>
          <a:prstGeom prst="rect">
            <a:avLst/>
          </a:prstGeom>
        </p:spPr>
        <p:txBody>
          <a:bodyPr wrap="none">
            <a:spAutoFit/>
          </a:bodyPr>
          <a:lstStyle/>
          <a:p>
            <a:r>
              <a:rPr lang="es-ES" sz="2400" b="1" dirty="0">
                <a:solidFill>
                  <a:schemeClr val="bg2">
                    <a:lumMod val="10000"/>
                  </a:schemeClr>
                </a:solidFill>
              </a:rPr>
              <a:t>PERFIL DEL DEUDOR</a:t>
            </a:r>
            <a:endParaRPr lang="es-ES" sz="2400" dirty="0">
              <a:solidFill>
                <a:schemeClr val="bg2">
                  <a:lumMod val="10000"/>
                </a:schemeClr>
              </a:solidFill>
            </a:endParaRPr>
          </a:p>
        </p:txBody>
      </p:sp>
      <p:graphicFrame>
        <p:nvGraphicFramePr>
          <p:cNvPr id="6" name="Tabla 5">
            <a:extLst>
              <a:ext uri="{FF2B5EF4-FFF2-40B4-BE49-F238E27FC236}">
                <a16:creationId xmlns:a16="http://schemas.microsoft.com/office/drawing/2014/main" id="{37D8C8D6-687B-42F3-BC05-DC3B52E7AC83}"/>
              </a:ext>
            </a:extLst>
          </p:cNvPr>
          <p:cNvGraphicFramePr>
            <a:graphicFrameLocks noGrp="1"/>
          </p:cNvGraphicFramePr>
          <p:nvPr>
            <p:extLst>
              <p:ext uri="{D42A27DB-BD31-4B8C-83A1-F6EECF244321}">
                <p14:modId xmlns:p14="http://schemas.microsoft.com/office/powerpoint/2010/main" val="354099246"/>
              </p:ext>
            </p:extLst>
          </p:nvPr>
        </p:nvGraphicFramePr>
        <p:xfrm>
          <a:off x="7671573" y="1950562"/>
          <a:ext cx="4143437" cy="2715047"/>
        </p:xfrm>
        <a:graphic>
          <a:graphicData uri="http://schemas.openxmlformats.org/drawingml/2006/table">
            <a:tbl>
              <a:tblPr firstRow="1" firstCol="1" bandRow="1">
                <a:tableStyleId>{5DA37D80-6434-44D0-A028-1B22A696006F}</a:tableStyleId>
              </a:tblPr>
              <a:tblGrid>
                <a:gridCol w="2556457">
                  <a:extLst>
                    <a:ext uri="{9D8B030D-6E8A-4147-A177-3AD203B41FA5}">
                      <a16:colId xmlns:a16="http://schemas.microsoft.com/office/drawing/2014/main" val="3634443356"/>
                    </a:ext>
                  </a:extLst>
                </a:gridCol>
                <a:gridCol w="1586980">
                  <a:extLst>
                    <a:ext uri="{9D8B030D-6E8A-4147-A177-3AD203B41FA5}">
                      <a16:colId xmlns:a16="http://schemas.microsoft.com/office/drawing/2014/main" val="845467862"/>
                    </a:ext>
                  </a:extLst>
                </a:gridCol>
              </a:tblGrid>
              <a:tr h="270646">
                <a:tc>
                  <a:txBody>
                    <a:bodyPr/>
                    <a:lstStyle/>
                    <a:p>
                      <a:pPr algn="ctr">
                        <a:lnSpc>
                          <a:spcPct val="107000"/>
                        </a:lnSpc>
                        <a:spcAft>
                          <a:spcPts val="0"/>
                        </a:spcAft>
                      </a:pPr>
                      <a:r>
                        <a:rPr lang="es-MX" sz="1600" dirty="0">
                          <a:solidFill>
                            <a:schemeClr val="bg2">
                              <a:lumMod val="10000"/>
                            </a:schemeClr>
                          </a:solidFill>
                          <a:effectLst/>
                        </a:rPr>
                        <a:t>Parámetro</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solidFill>
                            <a:schemeClr val="bg2">
                              <a:lumMod val="10000"/>
                            </a:schemeClr>
                          </a:solidFill>
                          <a:effectLst/>
                        </a:rPr>
                        <a:t>Factor afectado</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3682804"/>
                  </a:ext>
                </a:extLst>
              </a:tr>
              <a:tr h="555040">
                <a:tc>
                  <a:txBody>
                    <a:bodyPr/>
                    <a:lstStyle/>
                    <a:p>
                      <a:pPr>
                        <a:lnSpc>
                          <a:spcPct val="107000"/>
                        </a:lnSpc>
                        <a:spcAft>
                          <a:spcPts val="0"/>
                        </a:spcAft>
                      </a:pPr>
                      <a:r>
                        <a:rPr lang="es-EC" sz="1600">
                          <a:solidFill>
                            <a:schemeClr val="bg2">
                              <a:lumMod val="10000"/>
                            </a:schemeClr>
                          </a:solidFill>
                          <a:effectLst/>
                        </a:rPr>
                        <a:t>Actividad económica del sujeto</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solidFill>
                            <a:schemeClr val="bg2">
                              <a:lumMod val="10000"/>
                            </a:schemeClr>
                          </a:solidFill>
                          <a:effectLst/>
                        </a:rPr>
                        <a:t>Capacidad</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255105"/>
                  </a:ext>
                </a:extLst>
              </a:tr>
              <a:tr h="270646">
                <a:tc>
                  <a:txBody>
                    <a:bodyPr/>
                    <a:lstStyle/>
                    <a:p>
                      <a:pPr>
                        <a:lnSpc>
                          <a:spcPct val="107000"/>
                        </a:lnSpc>
                        <a:spcAft>
                          <a:spcPts val="0"/>
                        </a:spcAft>
                      </a:pPr>
                      <a:r>
                        <a:rPr lang="es-EC" sz="1600">
                          <a:solidFill>
                            <a:schemeClr val="bg2">
                              <a:lumMod val="10000"/>
                            </a:schemeClr>
                          </a:solidFill>
                          <a:effectLst/>
                        </a:rPr>
                        <a:t>Patrimonio del sujeto</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solidFill>
                            <a:schemeClr val="bg2">
                              <a:lumMod val="10000"/>
                            </a:schemeClr>
                          </a:solidFill>
                          <a:effectLst/>
                        </a:rPr>
                        <a:t>Colateral</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597645"/>
                  </a:ext>
                </a:extLst>
              </a:tr>
              <a:tr h="555040">
                <a:tc>
                  <a:txBody>
                    <a:bodyPr/>
                    <a:lstStyle/>
                    <a:p>
                      <a:pPr>
                        <a:lnSpc>
                          <a:spcPct val="107000"/>
                        </a:lnSpc>
                        <a:spcAft>
                          <a:spcPts val="0"/>
                        </a:spcAft>
                      </a:pPr>
                      <a:r>
                        <a:rPr lang="es-EC" sz="1600">
                          <a:solidFill>
                            <a:schemeClr val="bg2">
                              <a:lumMod val="10000"/>
                            </a:schemeClr>
                          </a:solidFill>
                          <a:effectLst/>
                        </a:rPr>
                        <a:t>Fecha de actualización del patrimonio</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solidFill>
                            <a:schemeClr val="bg2">
                              <a:lumMod val="10000"/>
                            </a:schemeClr>
                          </a:solidFill>
                          <a:effectLst/>
                        </a:rPr>
                        <a:t>Colateral</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310561"/>
                  </a:ext>
                </a:extLst>
              </a:tr>
              <a:tr h="555040">
                <a:tc>
                  <a:txBody>
                    <a:bodyPr/>
                    <a:lstStyle/>
                    <a:p>
                      <a:pPr>
                        <a:lnSpc>
                          <a:spcPct val="107000"/>
                        </a:lnSpc>
                        <a:spcAft>
                          <a:spcPts val="0"/>
                        </a:spcAft>
                      </a:pPr>
                      <a:r>
                        <a:rPr lang="es-EC" sz="1600">
                          <a:solidFill>
                            <a:schemeClr val="bg2">
                              <a:lumMod val="10000"/>
                            </a:schemeClr>
                          </a:solidFill>
                          <a:effectLst/>
                        </a:rPr>
                        <a:t>Relación de dependencia laboral</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solidFill>
                            <a:schemeClr val="bg2">
                              <a:lumMod val="10000"/>
                            </a:schemeClr>
                          </a:solidFill>
                          <a:effectLst/>
                        </a:rPr>
                        <a:t>Capacidad y carácter</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2315615"/>
                  </a:ext>
                </a:extLst>
              </a:tr>
              <a:tr h="270646">
                <a:tc>
                  <a:txBody>
                    <a:bodyPr/>
                    <a:lstStyle/>
                    <a:p>
                      <a:pPr>
                        <a:lnSpc>
                          <a:spcPct val="107000"/>
                        </a:lnSpc>
                        <a:spcAft>
                          <a:spcPts val="0"/>
                        </a:spcAft>
                      </a:pPr>
                      <a:r>
                        <a:rPr lang="es-EC" sz="1600">
                          <a:solidFill>
                            <a:schemeClr val="bg2">
                              <a:lumMod val="10000"/>
                            </a:schemeClr>
                          </a:solidFill>
                          <a:effectLst/>
                        </a:rPr>
                        <a:t>Origen de ingresos</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solidFill>
                            <a:schemeClr val="bg2">
                              <a:lumMod val="10000"/>
                            </a:schemeClr>
                          </a:solidFill>
                          <a:effectLst/>
                        </a:rPr>
                        <a:t>Capacidad</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8816484"/>
                  </a:ext>
                </a:extLst>
              </a:tr>
            </a:tbl>
          </a:graphicData>
        </a:graphic>
      </p:graphicFrame>
    </p:spTree>
    <p:extLst>
      <p:ext uri="{BB962C8B-B14F-4D97-AF65-F5344CB8AC3E}">
        <p14:creationId xmlns:p14="http://schemas.microsoft.com/office/powerpoint/2010/main" val="3548465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0590" y="116632"/>
            <a:ext cx="3912033" cy="400110"/>
          </a:xfrm>
          <a:prstGeom prst="rect">
            <a:avLst/>
          </a:prstGeom>
        </p:spPr>
        <p:txBody>
          <a:bodyPr wrap="none">
            <a:spAutoFit/>
          </a:bodyPr>
          <a:lstStyle/>
          <a:p>
            <a:r>
              <a:rPr lang="es-ES" sz="2000" b="1" dirty="0">
                <a:solidFill>
                  <a:schemeClr val="bg2">
                    <a:lumMod val="10000"/>
                  </a:schemeClr>
                </a:solidFill>
              </a:rPr>
              <a:t>CARTERA VENCIDA ANÁLISIS</a:t>
            </a:r>
            <a:endParaRPr lang="es-ES" sz="2000" dirty="0">
              <a:solidFill>
                <a:schemeClr val="bg2">
                  <a:lumMod val="10000"/>
                </a:schemeClr>
              </a:solidFill>
            </a:endParaRPr>
          </a:p>
        </p:txBody>
      </p:sp>
      <p:pic>
        <p:nvPicPr>
          <p:cNvPr id="5" name="Imagen 4">
            <a:extLst>
              <a:ext uri="{FF2B5EF4-FFF2-40B4-BE49-F238E27FC236}">
                <a16:creationId xmlns:a16="http://schemas.microsoft.com/office/drawing/2014/main" id="{2A59C8CC-7FB0-4468-8DD2-C4C27991A10F}"/>
              </a:ext>
            </a:extLst>
          </p:cNvPr>
          <p:cNvPicPr/>
          <p:nvPr/>
        </p:nvPicPr>
        <p:blipFill>
          <a:blip r:embed="rId2"/>
          <a:srcRect l="32380" t="29773" r="33485" b="39603"/>
          <a:stretch>
            <a:fillRect/>
          </a:stretch>
        </p:blipFill>
        <p:spPr>
          <a:xfrm>
            <a:off x="406574" y="1628800"/>
            <a:ext cx="5562600" cy="2806700"/>
          </a:xfrm>
          <a:prstGeom prst="rect">
            <a:avLst/>
          </a:prstGeom>
          <a:ln>
            <a:noFill/>
          </a:ln>
        </p:spPr>
      </p:pic>
      <p:pic>
        <p:nvPicPr>
          <p:cNvPr id="6" name="Imagen 5">
            <a:extLst>
              <a:ext uri="{FF2B5EF4-FFF2-40B4-BE49-F238E27FC236}">
                <a16:creationId xmlns:a16="http://schemas.microsoft.com/office/drawing/2014/main" id="{9DBFE934-9A74-488E-958D-EDE2531D0952}"/>
              </a:ext>
            </a:extLst>
          </p:cNvPr>
          <p:cNvPicPr/>
          <p:nvPr/>
        </p:nvPicPr>
        <p:blipFill>
          <a:blip r:embed="rId3"/>
          <a:srcRect l="31263" t="30340" r="32050" b="34783"/>
          <a:stretch>
            <a:fillRect/>
          </a:stretch>
        </p:blipFill>
        <p:spPr>
          <a:xfrm>
            <a:off x="6167214" y="1563349"/>
            <a:ext cx="5581650" cy="2984500"/>
          </a:xfrm>
          <a:prstGeom prst="rect">
            <a:avLst/>
          </a:prstGeom>
          <a:ln>
            <a:noFill/>
          </a:ln>
        </p:spPr>
      </p:pic>
    </p:spTree>
    <p:extLst>
      <p:ext uri="{BB962C8B-B14F-4D97-AF65-F5344CB8AC3E}">
        <p14:creationId xmlns:p14="http://schemas.microsoft.com/office/powerpoint/2010/main" val="2655536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38966" y="188640"/>
            <a:ext cx="7748528" cy="400110"/>
          </a:xfrm>
          <a:prstGeom prst="rect">
            <a:avLst/>
          </a:prstGeom>
        </p:spPr>
        <p:txBody>
          <a:bodyPr wrap="square">
            <a:spAutoFit/>
          </a:bodyPr>
          <a:lstStyle/>
          <a:p>
            <a:r>
              <a:rPr lang="es-ES" sz="2000" b="1" dirty="0">
                <a:solidFill>
                  <a:schemeClr val="bg2">
                    <a:lumMod val="10000"/>
                  </a:schemeClr>
                </a:solidFill>
              </a:rPr>
              <a:t>MEJORA PARA PROCESO DE CALIFICACIÓN DE RIESGO</a:t>
            </a:r>
            <a:endParaRPr lang="es-ES" sz="2000" dirty="0">
              <a:solidFill>
                <a:schemeClr val="bg2">
                  <a:lumMod val="10000"/>
                </a:schemeClr>
              </a:solidFill>
            </a:endParaRPr>
          </a:p>
        </p:txBody>
      </p:sp>
      <p:graphicFrame>
        <p:nvGraphicFramePr>
          <p:cNvPr id="5" name="Gráfico 4">
            <a:extLst>
              <a:ext uri="{FF2B5EF4-FFF2-40B4-BE49-F238E27FC236}">
                <a16:creationId xmlns:a16="http://schemas.microsoft.com/office/drawing/2014/main" id="{7D2EE792-FF21-4B4A-A384-03EEBAA05BBE}"/>
              </a:ext>
            </a:extLst>
          </p:cNvPr>
          <p:cNvGraphicFramePr/>
          <p:nvPr>
            <p:extLst>
              <p:ext uri="{D42A27DB-BD31-4B8C-83A1-F6EECF244321}">
                <p14:modId xmlns:p14="http://schemas.microsoft.com/office/powerpoint/2010/main" val="3555881273"/>
              </p:ext>
            </p:extLst>
          </p:nvPr>
        </p:nvGraphicFramePr>
        <p:xfrm>
          <a:off x="262558" y="692696"/>
          <a:ext cx="5591150"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E42789D3-148E-43E9-884D-3ED7F95CF831}"/>
              </a:ext>
            </a:extLst>
          </p:cNvPr>
          <p:cNvGraphicFramePr/>
          <p:nvPr>
            <p:extLst>
              <p:ext uri="{D42A27DB-BD31-4B8C-83A1-F6EECF244321}">
                <p14:modId xmlns:p14="http://schemas.microsoft.com/office/powerpoint/2010/main" val="1311217588"/>
              </p:ext>
            </p:extLst>
          </p:nvPr>
        </p:nvGraphicFramePr>
        <p:xfrm>
          <a:off x="6239222" y="764704"/>
          <a:ext cx="4968552"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55731F9C-BF1B-4F1B-AE35-D22C4FE87B65}"/>
              </a:ext>
            </a:extLst>
          </p:cNvPr>
          <p:cNvGraphicFramePr/>
          <p:nvPr>
            <p:extLst>
              <p:ext uri="{D42A27DB-BD31-4B8C-83A1-F6EECF244321}">
                <p14:modId xmlns:p14="http://schemas.microsoft.com/office/powerpoint/2010/main" val="1159143860"/>
              </p:ext>
            </p:extLst>
          </p:nvPr>
        </p:nvGraphicFramePr>
        <p:xfrm>
          <a:off x="3214886" y="3933056"/>
          <a:ext cx="5760640" cy="216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4343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4606" y="116632"/>
            <a:ext cx="4403385" cy="461665"/>
          </a:xfrm>
          <a:prstGeom prst="rect">
            <a:avLst/>
          </a:prstGeom>
        </p:spPr>
        <p:txBody>
          <a:bodyPr wrap="none">
            <a:spAutoFit/>
          </a:bodyPr>
          <a:lstStyle/>
          <a:p>
            <a:r>
              <a:rPr lang="es-ES" sz="2400" b="1" dirty="0">
                <a:solidFill>
                  <a:schemeClr val="bg2">
                    <a:lumMod val="10000"/>
                  </a:schemeClr>
                </a:solidFill>
              </a:rPr>
              <a:t>PARÁMETRO CONDICIONES</a:t>
            </a:r>
            <a:endParaRPr lang="es-ES" sz="2400" dirty="0">
              <a:solidFill>
                <a:schemeClr val="bg2">
                  <a:lumMod val="10000"/>
                </a:schemeClr>
              </a:solidFill>
            </a:endParaRPr>
          </a:p>
        </p:txBody>
      </p:sp>
      <p:graphicFrame>
        <p:nvGraphicFramePr>
          <p:cNvPr id="5" name="Tabla 4">
            <a:extLst>
              <a:ext uri="{FF2B5EF4-FFF2-40B4-BE49-F238E27FC236}">
                <a16:creationId xmlns:a16="http://schemas.microsoft.com/office/drawing/2014/main" id="{1F4CA5DF-35B3-4682-B200-18F767DAC456}"/>
              </a:ext>
            </a:extLst>
          </p:cNvPr>
          <p:cNvGraphicFramePr>
            <a:graphicFrameLocks noGrp="1"/>
          </p:cNvGraphicFramePr>
          <p:nvPr>
            <p:extLst>
              <p:ext uri="{D42A27DB-BD31-4B8C-83A1-F6EECF244321}">
                <p14:modId xmlns:p14="http://schemas.microsoft.com/office/powerpoint/2010/main" val="781161561"/>
              </p:ext>
            </p:extLst>
          </p:nvPr>
        </p:nvGraphicFramePr>
        <p:xfrm>
          <a:off x="1558702" y="764704"/>
          <a:ext cx="4498464" cy="1780288"/>
        </p:xfrm>
        <a:graphic>
          <a:graphicData uri="http://schemas.openxmlformats.org/drawingml/2006/table">
            <a:tbl>
              <a:tblPr firstRow="1" firstCol="1" bandRow="1">
                <a:tableStyleId>{1FECB4D8-DB02-4DC6-A0A2-4F2EBAE1DC90}</a:tableStyleId>
              </a:tblPr>
              <a:tblGrid>
                <a:gridCol w="1452373">
                  <a:extLst>
                    <a:ext uri="{9D8B030D-6E8A-4147-A177-3AD203B41FA5}">
                      <a16:colId xmlns:a16="http://schemas.microsoft.com/office/drawing/2014/main" val="195236242"/>
                    </a:ext>
                  </a:extLst>
                </a:gridCol>
                <a:gridCol w="1679590">
                  <a:extLst>
                    <a:ext uri="{9D8B030D-6E8A-4147-A177-3AD203B41FA5}">
                      <a16:colId xmlns:a16="http://schemas.microsoft.com/office/drawing/2014/main" val="3368287758"/>
                    </a:ext>
                  </a:extLst>
                </a:gridCol>
                <a:gridCol w="1366501">
                  <a:extLst>
                    <a:ext uri="{9D8B030D-6E8A-4147-A177-3AD203B41FA5}">
                      <a16:colId xmlns:a16="http://schemas.microsoft.com/office/drawing/2014/main" val="507018183"/>
                    </a:ext>
                  </a:extLst>
                </a:gridCol>
              </a:tblGrid>
              <a:tr h="417576">
                <a:tc>
                  <a:txBody>
                    <a:bodyPr/>
                    <a:lstStyle/>
                    <a:p>
                      <a:pPr algn="ctr">
                        <a:lnSpc>
                          <a:spcPct val="107000"/>
                        </a:lnSpc>
                        <a:spcAft>
                          <a:spcPts val="0"/>
                        </a:spcAft>
                      </a:pPr>
                      <a:r>
                        <a:rPr lang="es-HN" sz="1400" dirty="0">
                          <a:solidFill>
                            <a:schemeClr val="bg2">
                              <a:lumMod val="10000"/>
                            </a:schemeClr>
                          </a:solidFill>
                          <a:effectLst/>
                        </a:rPr>
                        <a:t>Parámetro / evaluación</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537794"/>
                  </a:ext>
                </a:extLst>
              </a:tr>
              <a:tr h="417576">
                <a:tc>
                  <a:txBody>
                    <a:bodyPr/>
                    <a:lstStyle/>
                    <a:p>
                      <a:pPr algn="just">
                        <a:lnSpc>
                          <a:spcPct val="107000"/>
                        </a:lnSpc>
                        <a:spcAft>
                          <a:spcPts val="0"/>
                        </a:spcAft>
                      </a:pPr>
                      <a:r>
                        <a:rPr lang="es-HN" sz="1400" dirty="0">
                          <a:solidFill>
                            <a:schemeClr val="bg2">
                              <a:lumMod val="10000"/>
                            </a:schemeClr>
                          </a:solidFill>
                          <a:effectLst/>
                        </a:rPr>
                        <a:t>Escolaridad</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dirty="0">
                          <a:solidFill>
                            <a:schemeClr val="bg2">
                              <a:lumMod val="10000"/>
                            </a:schemeClr>
                          </a:solidFill>
                          <a:effectLst/>
                        </a:rPr>
                        <a:t>Con estudios superiores</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a:solidFill>
                            <a:schemeClr val="bg2">
                              <a:lumMod val="10000"/>
                            </a:schemeClr>
                          </a:solidFill>
                          <a:effectLst/>
                        </a:rPr>
                        <a:t>Sin estudios superiores</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1783646"/>
                  </a:ext>
                </a:extLst>
              </a:tr>
              <a:tr h="417576">
                <a:tc>
                  <a:txBody>
                    <a:bodyPr/>
                    <a:lstStyle/>
                    <a:p>
                      <a:pPr algn="just">
                        <a:lnSpc>
                          <a:spcPct val="107000"/>
                        </a:lnSpc>
                        <a:spcAft>
                          <a:spcPts val="0"/>
                        </a:spcAft>
                      </a:pPr>
                      <a:r>
                        <a:rPr lang="es-HN" sz="1400">
                          <a:solidFill>
                            <a:schemeClr val="bg2">
                              <a:lumMod val="10000"/>
                            </a:schemeClr>
                          </a:solidFill>
                          <a:effectLst/>
                        </a:rPr>
                        <a:t>Sector de industria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dirty="0">
                          <a:solidFill>
                            <a:schemeClr val="bg2">
                              <a:lumMod val="10000"/>
                            </a:schemeClr>
                          </a:solidFill>
                          <a:effectLst/>
                        </a:rPr>
                        <a:t>Otros segmentos económicos</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a:solidFill>
                            <a:schemeClr val="bg2">
                              <a:lumMod val="10000"/>
                            </a:schemeClr>
                          </a:solidFill>
                          <a:effectLst/>
                        </a:rPr>
                        <a:t>Minería y construcción</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299842"/>
                  </a:ext>
                </a:extLst>
              </a:tr>
              <a:tr h="417576">
                <a:tc>
                  <a:txBody>
                    <a:bodyPr/>
                    <a:lstStyle/>
                    <a:p>
                      <a:pPr algn="just">
                        <a:lnSpc>
                          <a:spcPct val="107000"/>
                        </a:lnSpc>
                        <a:spcAft>
                          <a:spcPts val="0"/>
                        </a:spcAft>
                      </a:pPr>
                      <a:r>
                        <a:rPr lang="es-HN" sz="1400">
                          <a:solidFill>
                            <a:schemeClr val="bg2">
                              <a:lumMod val="10000"/>
                            </a:schemeClr>
                          </a:solidFill>
                          <a:effectLst/>
                        </a:rPr>
                        <a:t>Tamaño de la empresa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dirty="0">
                          <a:solidFill>
                            <a:schemeClr val="bg2">
                              <a:lumMod val="10000"/>
                            </a:schemeClr>
                          </a:solidFill>
                          <a:effectLst/>
                        </a:rPr>
                        <a:t>Otros tamaños</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dirty="0">
                          <a:solidFill>
                            <a:schemeClr val="bg2">
                              <a:lumMod val="10000"/>
                            </a:schemeClr>
                          </a:solidFill>
                          <a:effectLst/>
                        </a:rPr>
                        <a:t>Microempresa</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9731900"/>
                  </a:ext>
                </a:extLst>
              </a:tr>
            </a:tbl>
          </a:graphicData>
        </a:graphic>
      </p:graphicFrame>
      <p:graphicFrame>
        <p:nvGraphicFramePr>
          <p:cNvPr id="6" name="Tabla 5">
            <a:extLst>
              <a:ext uri="{FF2B5EF4-FFF2-40B4-BE49-F238E27FC236}">
                <a16:creationId xmlns:a16="http://schemas.microsoft.com/office/drawing/2014/main" id="{0959C668-B952-457B-9FA6-0A438DBF23C1}"/>
              </a:ext>
            </a:extLst>
          </p:cNvPr>
          <p:cNvGraphicFramePr>
            <a:graphicFrameLocks noGrp="1"/>
          </p:cNvGraphicFramePr>
          <p:nvPr>
            <p:extLst>
              <p:ext uri="{D42A27DB-BD31-4B8C-83A1-F6EECF244321}">
                <p14:modId xmlns:p14="http://schemas.microsoft.com/office/powerpoint/2010/main" val="3768280729"/>
              </p:ext>
            </p:extLst>
          </p:nvPr>
        </p:nvGraphicFramePr>
        <p:xfrm>
          <a:off x="838622" y="2780928"/>
          <a:ext cx="6048672" cy="3282253"/>
        </p:xfrm>
        <a:graphic>
          <a:graphicData uri="http://schemas.openxmlformats.org/drawingml/2006/table">
            <a:tbl>
              <a:tblPr firstRow="1" firstCol="1" bandRow="1">
                <a:tableStyleId>{1FECB4D8-DB02-4DC6-A0A2-4F2EBAE1DC90}</a:tableStyleId>
              </a:tblPr>
              <a:tblGrid>
                <a:gridCol w="1168182">
                  <a:extLst>
                    <a:ext uri="{9D8B030D-6E8A-4147-A177-3AD203B41FA5}">
                      <a16:colId xmlns:a16="http://schemas.microsoft.com/office/drawing/2014/main" val="1221337953"/>
                    </a:ext>
                  </a:extLst>
                </a:gridCol>
                <a:gridCol w="4880490">
                  <a:extLst>
                    <a:ext uri="{9D8B030D-6E8A-4147-A177-3AD203B41FA5}">
                      <a16:colId xmlns:a16="http://schemas.microsoft.com/office/drawing/2014/main" val="4145518939"/>
                    </a:ext>
                  </a:extLst>
                </a:gridCol>
              </a:tblGrid>
              <a:tr h="408560">
                <a:tc>
                  <a:txBody>
                    <a:bodyPr/>
                    <a:lstStyle/>
                    <a:p>
                      <a:pPr algn="ctr">
                        <a:lnSpc>
                          <a:spcPct val="107000"/>
                        </a:lnSpc>
                        <a:spcAft>
                          <a:spcPts val="0"/>
                        </a:spcAft>
                      </a:pPr>
                      <a:r>
                        <a:rPr lang="es-HN" sz="1400" dirty="0">
                          <a:solidFill>
                            <a:schemeClr val="bg2">
                              <a:lumMod val="10000"/>
                            </a:schemeClr>
                          </a:solidFill>
                          <a:effectLst/>
                        </a:rPr>
                        <a:t>Equivalencia</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dirty="0">
                          <a:solidFill>
                            <a:schemeClr val="bg2">
                              <a:lumMod val="10000"/>
                            </a:schemeClr>
                          </a:solidFill>
                          <a:effectLst/>
                        </a:rPr>
                        <a:t>Explicación</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088791"/>
                  </a:ext>
                </a:extLst>
              </a:tr>
              <a:tr h="817119">
                <a:tc>
                  <a:txBody>
                    <a:bodyPr/>
                    <a:lstStyle/>
                    <a:p>
                      <a:pPr algn="ctr">
                        <a:lnSpc>
                          <a:spcPct val="107000"/>
                        </a:lnSpc>
                        <a:spcAft>
                          <a:spcPts val="0"/>
                        </a:spcAft>
                      </a:pPr>
                      <a:r>
                        <a:rPr lang="es-HN" sz="1400" dirty="0">
                          <a:solidFill>
                            <a:schemeClr val="bg2">
                              <a:lumMod val="10000"/>
                            </a:schemeClr>
                          </a:solidFill>
                          <a:effectLst/>
                        </a:rPr>
                        <a:t>NULO</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a:solidFill>
                            <a:schemeClr val="bg2">
                              <a:lumMod val="10000"/>
                            </a:schemeClr>
                          </a:solidFill>
                          <a:effectLst/>
                        </a:rPr>
                        <a:t> Si todos los parámetros son calificados con A, es decir; AAA, no existe riesgo adicional o el riesgo es NULO para el parámetro CONDICIONES de las 5 C`s del crédito.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1836438"/>
                  </a:ext>
                </a:extLst>
              </a:tr>
              <a:tr h="612840">
                <a:tc>
                  <a:txBody>
                    <a:bodyPr/>
                    <a:lstStyle/>
                    <a:p>
                      <a:pPr algn="ctr">
                        <a:lnSpc>
                          <a:spcPct val="107000"/>
                        </a:lnSpc>
                        <a:spcAft>
                          <a:spcPts val="0"/>
                        </a:spcAft>
                      </a:pPr>
                      <a:r>
                        <a:rPr lang="es-HN" sz="1400">
                          <a:solidFill>
                            <a:schemeClr val="bg2">
                              <a:lumMod val="10000"/>
                            </a:schemeClr>
                          </a:solidFill>
                          <a:effectLst/>
                        </a:rPr>
                        <a:t>BAJO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a:solidFill>
                            <a:schemeClr val="bg2">
                              <a:lumMod val="10000"/>
                            </a:schemeClr>
                          </a:solidFill>
                          <a:effectLst/>
                        </a:rPr>
                        <a:t>Si hay una B en la calificación, por ejemplo, AAB, se considera que existe un riesgo BAJO para el parámetro CONDICIONES de las 5 C`s del crédito. </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395031"/>
                  </a:ext>
                </a:extLst>
              </a:tr>
              <a:tr h="612840">
                <a:tc>
                  <a:txBody>
                    <a:bodyPr/>
                    <a:lstStyle/>
                    <a:p>
                      <a:pPr algn="ctr">
                        <a:lnSpc>
                          <a:spcPct val="107000"/>
                        </a:lnSpc>
                        <a:spcAft>
                          <a:spcPts val="0"/>
                        </a:spcAft>
                      </a:pPr>
                      <a:r>
                        <a:rPr lang="es-HN" sz="1400">
                          <a:solidFill>
                            <a:schemeClr val="bg2">
                              <a:lumMod val="10000"/>
                            </a:schemeClr>
                          </a:solidFill>
                          <a:effectLst/>
                        </a:rPr>
                        <a:t>MEDIO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a:solidFill>
                            <a:schemeClr val="bg2">
                              <a:lumMod val="10000"/>
                            </a:schemeClr>
                          </a:solidFill>
                          <a:effectLst/>
                        </a:rPr>
                        <a:t>Si hay dos B en la calificación, por ejemplo, ABB, se considera un riesgo MEDIO para el parámetro CONDICIONES de las 5 C`s del crédito.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420233"/>
                  </a:ext>
                </a:extLst>
              </a:tr>
              <a:tr h="612840">
                <a:tc>
                  <a:txBody>
                    <a:bodyPr/>
                    <a:lstStyle/>
                    <a:p>
                      <a:pPr algn="ctr">
                        <a:lnSpc>
                          <a:spcPct val="107000"/>
                        </a:lnSpc>
                        <a:spcAft>
                          <a:spcPts val="0"/>
                        </a:spcAft>
                      </a:pPr>
                      <a:r>
                        <a:rPr lang="es-HN" sz="1400">
                          <a:solidFill>
                            <a:schemeClr val="bg2">
                              <a:lumMod val="10000"/>
                            </a:schemeClr>
                          </a:solidFill>
                          <a:effectLst/>
                        </a:rPr>
                        <a:t>ALTO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HN" sz="1400" dirty="0">
                          <a:solidFill>
                            <a:schemeClr val="bg2">
                              <a:lumMod val="10000"/>
                            </a:schemeClr>
                          </a:solidFill>
                          <a:effectLst/>
                        </a:rPr>
                        <a:t>Si hay tres B en la calificación, es decir; BBB, se considera un riesgo ALTO para el parámetro CONDICIONES de las 5 C`s del crédito.</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0952253"/>
                  </a:ext>
                </a:extLst>
              </a:tr>
            </a:tbl>
          </a:graphicData>
        </a:graphic>
      </p:graphicFrame>
      <p:graphicFrame>
        <p:nvGraphicFramePr>
          <p:cNvPr id="7" name="Tabla 6">
            <a:extLst>
              <a:ext uri="{FF2B5EF4-FFF2-40B4-BE49-F238E27FC236}">
                <a16:creationId xmlns:a16="http://schemas.microsoft.com/office/drawing/2014/main" id="{C1546EB7-2EFD-4231-9EF4-D0326C157F7B}"/>
              </a:ext>
            </a:extLst>
          </p:cNvPr>
          <p:cNvGraphicFramePr>
            <a:graphicFrameLocks noGrp="1"/>
          </p:cNvGraphicFramePr>
          <p:nvPr>
            <p:extLst>
              <p:ext uri="{D42A27DB-BD31-4B8C-83A1-F6EECF244321}">
                <p14:modId xmlns:p14="http://schemas.microsoft.com/office/powerpoint/2010/main" val="1600957279"/>
              </p:ext>
            </p:extLst>
          </p:nvPr>
        </p:nvGraphicFramePr>
        <p:xfrm>
          <a:off x="7103318" y="1700805"/>
          <a:ext cx="4608512" cy="2747493"/>
        </p:xfrm>
        <a:graphic>
          <a:graphicData uri="http://schemas.openxmlformats.org/drawingml/2006/table">
            <a:tbl>
              <a:tblPr firstRow="1" firstCol="1" bandRow="1">
                <a:tableStyleId>{B301B821-A1FF-4177-AEE7-76D212191A09}</a:tableStyleId>
              </a:tblPr>
              <a:tblGrid>
                <a:gridCol w="908238">
                  <a:extLst>
                    <a:ext uri="{9D8B030D-6E8A-4147-A177-3AD203B41FA5}">
                      <a16:colId xmlns:a16="http://schemas.microsoft.com/office/drawing/2014/main" val="1410896322"/>
                    </a:ext>
                  </a:extLst>
                </a:gridCol>
                <a:gridCol w="1324926">
                  <a:extLst>
                    <a:ext uri="{9D8B030D-6E8A-4147-A177-3AD203B41FA5}">
                      <a16:colId xmlns:a16="http://schemas.microsoft.com/office/drawing/2014/main" val="1341406541"/>
                    </a:ext>
                  </a:extLst>
                </a:gridCol>
                <a:gridCol w="1466530">
                  <a:extLst>
                    <a:ext uri="{9D8B030D-6E8A-4147-A177-3AD203B41FA5}">
                      <a16:colId xmlns:a16="http://schemas.microsoft.com/office/drawing/2014/main" val="3549519887"/>
                    </a:ext>
                  </a:extLst>
                </a:gridCol>
                <a:gridCol w="908818">
                  <a:extLst>
                    <a:ext uri="{9D8B030D-6E8A-4147-A177-3AD203B41FA5}">
                      <a16:colId xmlns:a16="http://schemas.microsoft.com/office/drawing/2014/main" val="2238550427"/>
                    </a:ext>
                  </a:extLst>
                </a:gridCol>
              </a:tblGrid>
              <a:tr h="360043">
                <a:tc gridSpan="3">
                  <a:txBody>
                    <a:bodyPr/>
                    <a:lstStyle/>
                    <a:p>
                      <a:pPr algn="ctr">
                        <a:lnSpc>
                          <a:spcPct val="107000"/>
                        </a:lnSpc>
                        <a:spcAft>
                          <a:spcPts val="0"/>
                        </a:spcAft>
                      </a:pPr>
                      <a:r>
                        <a:rPr lang="es-HN" sz="1400" dirty="0">
                          <a:solidFill>
                            <a:schemeClr val="bg2">
                              <a:lumMod val="10000"/>
                            </a:schemeClr>
                          </a:solidFill>
                          <a:effectLst/>
                        </a:rPr>
                        <a:t>Parámetro</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HN" sz="1400" dirty="0">
                          <a:solidFill>
                            <a:schemeClr val="bg2">
                              <a:lumMod val="10000"/>
                            </a:schemeClr>
                          </a:solidFill>
                          <a:effectLst/>
                        </a:rPr>
                        <a:t>Calificación de Riesgo</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3523390"/>
                  </a:ext>
                </a:extLst>
              </a:tr>
              <a:tr h="497530">
                <a:tc>
                  <a:txBody>
                    <a:bodyPr/>
                    <a:lstStyle/>
                    <a:p>
                      <a:pPr algn="ctr">
                        <a:lnSpc>
                          <a:spcPct val="107000"/>
                        </a:lnSpc>
                        <a:spcAft>
                          <a:spcPts val="0"/>
                        </a:spcAft>
                      </a:pPr>
                      <a:r>
                        <a:rPr lang="es-HN" sz="1400" dirty="0">
                          <a:solidFill>
                            <a:schemeClr val="bg2">
                              <a:lumMod val="10000"/>
                            </a:schemeClr>
                          </a:solidFill>
                          <a:effectLst/>
                        </a:rPr>
                        <a:t>Escolaridad</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dirty="0">
                          <a:solidFill>
                            <a:schemeClr val="bg2">
                              <a:lumMod val="10000"/>
                            </a:schemeClr>
                          </a:solidFill>
                          <a:effectLst/>
                        </a:rPr>
                        <a:t>Sector de industria</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dirty="0">
                          <a:solidFill>
                            <a:schemeClr val="bg2">
                              <a:lumMod val="10000"/>
                            </a:schemeClr>
                          </a:solidFill>
                          <a:effectLst/>
                        </a:rPr>
                        <a:t>Tamaño de la empresa</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1798722515"/>
                  </a:ext>
                </a:extLst>
              </a:tr>
              <a:tr h="236240">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NULO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339284"/>
                  </a:ext>
                </a:extLst>
              </a:tr>
              <a:tr h="236240">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BAJO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6459636"/>
                  </a:ext>
                </a:extLst>
              </a:tr>
              <a:tr h="236240">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BAJO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2210002"/>
                  </a:ext>
                </a:extLst>
              </a:tr>
              <a:tr h="236240">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MEDIO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6480967"/>
                  </a:ext>
                </a:extLst>
              </a:tr>
              <a:tr h="236240">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dirty="0">
                          <a:solidFill>
                            <a:schemeClr val="bg2">
                              <a:lumMod val="10000"/>
                            </a:schemeClr>
                          </a:solidFill>
                          <a:effectLst/>
                        </a:rPr>
                        <a:t>A</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BAJO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2396522"/>
                  </a:ext>
                </a:extLst>
              </a:tr>
              <a:tr h="236240">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MEDIO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493485"/>
                  </a:ext>
                </a:extLst>
              </a:tr>
              <a:tr h="236240">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A</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MEDIO</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2646358"/>
                  </a:ext>
                </a:extLst>
              </a:tr>
              <a:tr h="236240">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dirty="0">
                          <a:solidFill>
                            <a:schemeClr val="bg2">
                              <a:lumMod val="10000"/>
                            </a:schemeClr>
                          </a:solidFill>
                          <a:effectLst/>
                        </a:rPr>
                        <a:t>B</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a:solidFill>
                            <a:schemeClr val="bg2">
                              <a:lumMod val="10000"/>
                            </a:schemeClr>
                          </a:solidFill>
                          <a:effectLst/>
                        </a:rPr>
                        <a:t>B</a:t>
                      </a:r>
                      <a:endParaRPr lang="es-EC" sz="12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400" dirty="0">
                          <a:solidFill>
                            <a:schemeClr val="bg2">
                              <a:lumMod val="10000"/>
                            </a:schemeClr>
                          </a:solidFill>
                          <a:effectLst/>
                        </a:rPr>
                        <a:t>ALTO</a:t>
                      </a:r>
                      <a:endParaRPr lang="es-EC"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184906"/>
                  </a:ext>
                </a:extLst>
              </a:tr>
            </a:tbl>
          </a:graphicData>
        </a:graphic>
      </p:graphicFrame>
    </p:spTree>
    <p:extLst>
      <p:ext uri="{BB962C8B-B14F-4D97-AF65-F5344CB8AC3E}">
        <p14:creationId xmlns:p14="http://schemas.microsoft.com/office/powerpoint/2010/main" val="209442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89548" y="1050964"/>
            <a:ext cx="2576549" cy="4466268"/>
            <a:chOff x="1341912" y="1365662"/>
            <a:chExt cx="2458192" cy="4349338"/>
          </a:xfrm>
          <a:effectLst>
            <a:outerShdw blurRad="50800" dist="38100" dir="8100000" algn="tr" rotWithShape="0">
              <a:prstClr val="black">
                <a:alpha val="40000"/>
              </a:prstClr>
            </a:outerShdw>
          </a:effectLst>
        </p:grpSpPr>
        <p:sp>
          <p:nvSpPr>
            <p:cNvPr id="18" name="Rectangle 17"/>
            <p:cNvSpPr/>
            <p:nvPr/>
          </p:nvSpPr>
          <p:spPr>
            <a:xfrm>
              <a:off x="1341912" y="1365662"/>
              <a:ext cx="2458192" cy="181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flipH="1">
              <a:off x="1341912" y="1365662"/>
              <a:ext cx="2458192" cy="1816925"/>
            </a:xfrm>
            <a:prstGeom prst="rtTriangle">
              <a:avLst/>
            </a:prstGeom>
            <a:solidFill>
              <a:schemeClr val="accent3">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a:solidFill>
                    <a:schemeClr val="bg2">
                      <a:lumMod val="10000"/>
                    </a:schemeClr>
                  </a:solidFill>
                  <a:latin typeface="Maiandra GD" panose="020E0502030308020204" pitchFamily="34" charset="0"/>
                  <a:cs typeface="Times New Roman" panose="02020603050405020304" pitchFamily="18" charset="0"/>
                </a:rPr>
                <a:t>El estudio desarrollado en el presente documento, corresponde a un análisis de riesgos de crédito, operativo y legal, esto en referencia al análisis del perfil del cliente y la vulnerabilidad ante las externalidades del </a:t>
              </a:r>
              <a:r>
                <a:rPr lang="es-ES" sz="1400" dirty="0" err="1">
                  <a:solidFill>
                    <a:schemeClr val="bg2">
                      <a:lumMod val="10000"/>
                    </a:schemeClr>
                  </a:solidFill>
                  <a:latin typeface="Maiandra GD" panose="020E0502030308020204" pitchFamily="34" charset="0"/>
                  <a:cs typeface="Times New Roman" panose="02020603050405020304" pitchFamily="18" charset="0"/>
                </a:rPr>
                <a:t>macroentorno</a:t>
              </a:r>
              <a:r>
                <a:rPr lang="es-ES" sz="1400" dirty="0">
                  <a:solidFill>
                    <a:schemeClr val="bg2">
                      <a:lumMod val="10000"/>
                    </a:schemeClr>
                  </a:solidFill>
                  <a:latin typeface="Maiandra GD" panose="020E0502030308020204" pitchFamily="34" charset="0"/>
                  <a:cs typeface="Times New Roman" panose="02020603050405020304" pitchFamily="18" charset="0"/>
                </a:rPr>
                <a:t>.</a:t>
              </a:r>
            </a:p>
            <a:p>
              <a:pPr algn="ctr"/>
              <a:endParaRPr lang="en-US"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24" name="Group 23"/>
          <p:cNvGrpSpPr/>
          <p:nvPr/>
        </p:nvGrpSpPr>
        <p:grpSpPr>
          <a:xfrm>
            <a:off x="8602029" y="1050964"/>
            <a:ext cx="2893777" cy="4466268"/>
            <a:chOff x="1341912" y="1365662"/>
            <a:chExt cx="2458192" cy="4349338"/>
          </a:xfrm>
          <a:effectLst>
            <a:outerShdw blurRad="50800" dist="38100" dir="8100000" algn="tr" rotWithShape="0">
              <a:prstClr val="black">
                <a:alpha val="40000"/>
              </a:prstClr>
            </a:outerShdw>
          </a:effectLst>
        </p:grpSpPr>
        <p:sp>
          <p:nvSpPr>
            <p:cNvPr id="25" name="Rectangle 24"/>
            <p:cNvSpPr/>
            <p:nvPr/>
          </p:nvSpPr>
          <p:spPr>
            <a:xfrm>
              <a:off x="1341912" y="1365662"/>
              <a:ext cx="2458192" cy="181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p:cNvSpPr/>
            <p:nvPr/>
          </p:nvSpPr>
          <p:spPr>
            <a:xfrm flipH="1">
              <a:off x="1341912" y="1365662"/>
              <a:ext cx="2458192" cy="1816925"/>
            </a:xfrm>
            <a:prstGeom prst="rtTriangle">
              <a:avLst/>
            </a:prstGeom>
            <a:solidFill>
              <a:schemeClr val="accent1">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Rectangle 26"/>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a:solidFill>
                    <a:schemeClr val="bg2">
                      <a:lumMod val="10000"/>
                    </a:schemeClr>
                  </a:solidFill>
                  <a:latin typeface="Maiandra GD" panose="020E0502030308020204" pitchFamily="34" charset="0"/>
                  <a:cs typeface="Times New Roman" panose="02020603050405020304" pitchFamily="18" charset="0"/>
                </a:rPr>
                <a:t>El BIESS es el mayor banco del país, puesto que la cartera de crédito de la organización abarca el 27% del sistema financiero total, lo que implica una posición de liderazgo que puede determinar el comportamiento del mismo; desde el punto de vista del crédito hipotecario, el BIESS concentra el 49% del total del mercado financiero local, siendo líder absoluto del segmento.</a:t>
              </a:r>
            </a:p>
          </p:txBody>
        </p:sp>
      </p:grpSp>
      <p:grpSp>
        <p:nvGrpSpPr>
          <p:cNvPr id="28" name="Group 27"/>
          <p:cNvGrpSpPr/>
          <p:nvPr/>
        </p:nvGrpSpPr>
        <p:grpSpPr>
          <a:xfrm>
            <a:off x="5997868" y="1050964"/>
            <a:ext cx="2576549" cy="4466268"/>
            <a:chOff x="1341912" y="1365662"/>
            <a:chExt cx="2458192" cy="4349338"/>
          </a:xfrm>
          <a:effectLst>
            <a:outerShdw blurRad="50800" dist="38100" dir="8100000" algn="tr" rotWithShape="0">
              <a:prstClr val="black">
                <a:alpha val="40000"/>
              </a:prstClr>
            </a:outerShdw>
          </a:effectLst>
        </p:grpSpPr>
        <p:sp>
          <p:nvSpPr>
            <p:cNvPr id="29" name="Rectangle 28"/>
            <p:cNvSpPr/>
            <p:nvPr/>
          </p:nvSpPr>
          <p:spPr>
            <a:xfrm>
              <a:off x="1341912" y="1365662"/>
              <a:ext cx="2458192" cy="1816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p:nvSpPr>
          <p:spPr>
            <a:xfrm flipH="1">
              <a:off x="1341912" y="1365662"/>
              <a:ext cx="2458192" cy="1816925"/>
            </a:xfrm>
            <a:prstGeom prst="rtTriangle">
              <a:avLst/>
            </a:prstGeom>
            <a:solidFill>
              <a:schemeClr val="accent5">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Rectangle 3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a:solidFill>
                    <a:schemeClr val="bg2">
                      <a:lumMod val="10000"/>
                    </a:schemeClr>
                  </a:solidFill>
                  <a:latin typeface="Maiandra GD" panose="020E0502030308020204" pitchFamily="34" charset="0"/>
                  <a:cs typeface="Times New Roman" panose="02020603050405020304" pitchFamily="18" charset="0"/>
                </a:rPr>
                <a:t>Los parámetros del análisis de las 5 </a:t>
              </a:r>
              <a:r>
                <a:rPr lang="es-ES" sz="1400" dirty="0" err="1">
                  <a:solidFill>
                    <a:schemeClr val="bg2">
                      <a:lumMod val="10000"/>
                    </a:schemeClr>
                  </a:solidFill>
                  <a:latin typeface="Maiandra GD" panose="020E0502030308020204" pitchFamily="34" charset="0"/>
                  <a:cs typeface="Times New Roman" panose="02020603050405020304" pitchFamily="18" charset="0"/>
                </a:rPr>
                <a:t>C`s</a:t>
              </a:r>
              <a:r>
                <a:rPr lang="es-ES" sz="1400" dirty="0">
                  <a:solidFill>
                    <a:schemeClr val="bg2">
                      <a:lumMod val="10000"/>
                    </a:schemeClr>
                  </a:solidFill>
                  <a:latin typeface="Maiandra GD" panose="020E0502030308020204" pitchFamily="34" charset="0"/>
                  <a:cs typeface="Times New Roman" panose="02020603050405020304" pitchFamily="18" charset="0"/>
                </a:rPr>
                <a:t> del crédito a afectar en el proceso de estudio del presente proyecto, son las CONDICIONES, esto debido a que se considera que los otros parámetros son considerados adecuadamente por el BIESS.</a:t>
              </a:r>
            </a:p>
          </p:txBody>
        </p:sp>
      </p:grpSp>
      <p:grpSp>
        <p:nvGrpSpPr>
          <p:cNvPr id="32" name="Group 31"/>
          <p:cNvGrpSpPr/>
          <p:nvPr/>
        </p:nvGrpSpPr>
        <p:grpSpPr>
          <a:xfrm>
            <a:off x="3393708" y="1050964"/>
            <a:ext cx="2576549" cy="4466268"/>
            <a:chOff x="1341912" y="1365662"/>
            <a:chExt cx="2458192" cy="4349338"/>
          </a:xfrm>
          <a:effectLst>
            <a:outerShdw blurRad="50800" dist="38100" dir="8100000" algn="tr" rotWithShape="0">
              <a:prstClr val="black">
                <a:alpha val="40000"/>
              </a:prstClr>
            </a:outerShdw>
          </a:effectLst>
        </p:grpSpPr>
        <p:sp>
          <p:nvSpPr>
            <p:cNvPr id="33" name="Rectangle 32"/>
            <p:cNvSpPr/>
            <p:nvPr/>
          </p:nvSpPr>
          <p:spPr>
            <a:xfrm>
              <a:off x="1341912" y="1365662"/>
              <a:ext cx="2458192" cy="181692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ight Triangle 33"/>
            <p:cNvSpPr/>
            <p:nvPr/>
          </p:nvSpPr>
          <p:spPr>
            <a:xfrm flipH="1">
              <a:off x="1341912" y="1365662"/>
              <a:ext cx="2458192" cy="1816925"/>
            </a:xfrm>
            <a:prstGeom prst="rtTriangle">
              <a:avLst/>
            </a:prstGeom>
            <a:solidFill>
              <a:schemeClr val="accent6">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ectangle 34"/>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a:solidFill>
                    <a:schemeClr val="bg2">
                      <a:lumMod val="10000"/>
                    </a:schemeClr>
                  </a:solidFill>
                  <a:latin typeface="Maiandra GD" panose="020E0502030308020204" pitchFamily="34" charset="0"/>
                  <a:cs typeface="Times New Roman" panose="02020603050405020304" pitchFamily="18" charset="0"/>
                </a:rPr>
                <a:t>Los parámetros de riesgo crediticio a tomar en cuenta serán las 5C`s, se considera que la garantía es suficiente en torno al análisis efectuado por los peritos del banco BIESS, sobre los bienes en garantía.</a:t>
              </a:r>
            </a:p>
            <a:p>
              <a:pPr algn="ctr"/>
              <a:endParaRPr lang="en-US"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68" name="Group 23"/>
          <p:cNvGrpSpPr>
            <a:grpSpLocks noChangeAspect="1"/>
          </p:cNvGrpSpPr>
          <p:nvPr/>
        </p:nvGrpSpPr>
        <p:grpSpPr bwMode="auto">
          <a:xfrm>
            <a:off x="3056786" y="2171842"/>
            <a:ext cx="413446" cy="603785"/>
            <a:chOff x="1369" y="448"/>
            <a:chExt cx="858" cy="1253"/>
          </a:xfrm>
          <a:solidFill>
            <a:schemeClr val="bg2">
              <a:lumMod val="90000"/>
            </a:schemeClr>
          </a:solidFill>
        </p:grpSpPr>
        <p:sp>
          <p:nvSpPr>
            <p:cNvPr id="71" name="Freeform 25"/>
            <p:cNvSpPr>
              <a:spLocks/>
            </p:cNvSpPr>
            <p:nvPr/>
          </p:nvSpPr>
          <p:spPr bwMode="auto">
            <a:xfrm>
              <a:off x="1561" y="1465"/>
              <a:ext cx="475" cy="94"/>
            </a:xfrm>
            <a:custGeom>
              <a:avLst/>
              <a:gdLst>
                <a:gd name="T0" fmla="*/ 179 w 1425"/>
                <a:gd name="T1" fmla="*/ 0 h 281"/>
                <a:gd name="T2" fmla="*/ 1247 w 1425"/>
                <a:gd name="T3" fmla="*/ 0 h 281"/>
                <a:gd name="T4" fmla="*/ 1283 w 1425"/>
                <a:gd name="T5" fmla="*/ 3 h 281"/>
                <a:gd name="T6" fmla="*/ 1316 w 1425"/>
                <a:gd name="T7" fmla="*/ 12 h 281"/>
                <a:gd name="T8" fmla="*/ 1346 w 1425"/>
                <a:gd name="T9" fmla="*/ 24 h 281"/>
                <a:gd name="T10" fmla="*/ 1372 w 1425"/>
                <a:gd name="T11" fmla="*/ 41 h 281"/>
                <a:gd name="T12" fmla="*/ 1395 w 1425"/>
                <a:gd name="T13" fmla="*/ 62 h 281"/>
                <a:gd name="T14" fmla="*/ 1411 w 1425"/>
                <a:gd name="T15" fmla="*/ 85 h 281"/>
                <a:gd name="T16" fmla="*/ 1422 w 1425"/>
                <a:gd name="T17" fmla="*/ 112 h 281"/>
                <a:gd name="T18" fmla="*/ 1425 w 1425"/>
                <a:gd name="T19" fmla="*/ 140 h 281"/>
                <a:gd name="T20" fmla="*/ 1422 w 1425"/>
                <a:gd name="T21" fmla="*/ 169 h 281"/>
                <a:gd name="T22" fmla="*/ 1411 w 1425"/>
                <a:gd name="T23" fmla="*/ 195 h 281"/>
                <a:gd name="T24" fmla="*/ 1395 w 1425"/>
                <a:gd name="T25" fmla="*/ 219 h 281"/>
                <a:gd name="T26" fmla="*/ 1372 w 1425"/>
                <a:gd name="T27" fmla="*/ 239 h 281"/>
                <a:gd name="T28" fmla="*/ 1346 w 1425"/>
                <a:gd name="T29" fmla="*/ 257 h 281"/>
                <a:gd name="T30" fmla="*/ 1316 w 1425"/>
                <a:gd name="T31" fmla="*/ 270 h 281"/>
                <a:gd name="T32" fmla="*/ 1283 w 1425"/>
                <a:gd name="T33" fmla="*/ 279 h 281"/>
                <a:gd name="T34" fmla="*/ 1247 w 1425"/>
                <a:gd name="T35" fmla="*/ 281 h 281"/>
                <a:gd name="T36" fmla="*/ 179 w 1425"/>
                <a:gd name="T37" fmla="*/ 281 h 281"/>
                <a:gd name="T38" fmla="*/ 142 w 1425"/>
                <a:gd name="T39" fmla="*/ 279 h 281"/>
                <a:gd name="T40" fmla="*/ 109 w 1425"/>
                <a:gd name="T41" fmla="*/ 270 h 281"/>
                <a:gd name="T42" fmla="*/ 78 w 1425"/>
                <a:gd name="T43" fmla="*/ 257 h 281"/>
                <a:gd name="T44" fmla="*/ 53 w 1425"/>
                <a:gd name="T45" fmla="*/ 239 h 281"/>
                <a:gd name="T46" fmla="*/ 31 w 1425"/>
                <a:gd name="T47" fmla="*/ 219 h 281"/>
                <a:gd name="T48" fmla="*/ 14 w 1425"/>
                <a:gd name="T49" fmla="*/ 195 h 281"/>
                <a:gd name="T50" fmla="*/ 4 w 1425"/>
                <a:gd name="T51" fmla="*/ 169 h 281"/>
                <a:gd name="T52" fmla="*/ 0 w 1425"/>
                <a:gd name="T53" fmla="*/ 140 h 281"/>
                <a:gd name="T54" fmla="*/ 4 w 1425"/>
                <a:gd name="T55" fmla="*/ 113 h 281"/>
                <a:gd name="T56" fmla="*/ 15 w 1425"/>
                <a:gd name="T57" fmla="*/ 86 h 281"/>
                <a:gd name="T58" fmla="*/ 31 w 1425"/>
                <a:gd name="T59" fmla="*/ 62 h 281"/>
                <a:gd name="T60" fmla="*/ 53 w 1425"/>
                <a:gd name="T61" fmla="*/ 41 h 281"/>
                <a:gd name="T62" fmla="*/ 79 w 1425"/>
                <a:gd name="T63" fmla="*/ 24 h 281"/>
                <a:gd name="T64" fmla="*/ 110 w 1425"/>
                <a:gd name="T65" fmla="*/ 12 h 281"/>
                <a:gd name="T66" fmla="*/ 143 w 1425"/>
                <a:gd name="T67" fmla="*/ 3 h 281"/>
                <a:gd name="T68" fmla="*/ 179 w 1425"/>
                <a:gd name="T6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5" h="281">
                  <a:moveTo>
                    <a:pt x="179" y="0"/>
                  </a:moveTo>
                  <a:lnTo>
                    <a:pt x="1247" y="0"/>
                  </a:lnTo>
                  <a:lnTo>
                    <a:pt x="1283" y="3"/>
                  </a:lnTo>
                  <a:lnTo>
                    <a:pt x="1316" y="12"/>
                  </a:lnTo>
                  <a:lnTo>
                    <a:pt x="1346" y="24"/>
                  </a:lnTo>
                  <a:lnTo>
                    <a:pt x="1372" y="41"/>
                  </a:lnTo>
                  <a:lnTo>
                    <a:pt x="1395" y="62"/>
                  </a:lnTo>
                  <a:lnTo>
                    <a:pt x="1411" y="85"/>
                  </a:lnTo>
                  <a:lnTo>
                    <a:pt x="1422" y="112"/>
                  </a:lnTo>
                  <a:lnTo>
                    <a:pt x="1425" y="140"/>
                  </a:lnTo>
                  <a:lnTo>
                    <a:pt x="1422" y="169"/>
                  </a:lnTo>
                  <a:lnTo>
                    <a:pt x="1411" y="195"/>
                  </a:lnTo>
                  <a:lnTo>
                    <a:pt x="1395" y="219"/>
                  </a:lnTo>
                  <a:lnTo>
                    <a:pt x="1372" y="239"/>
                  </a:lnTo>
                  <a:lnTo>
                    <a:pt x="1346" y="257"/>
                  </a:lnTo>
                  <a:lnTo>
                    <a:pt x="1316" y="270"/>
                  </a:lnTo>
                  <a:lnTo>
                    <a:pt x="1283" y="279"/>
                  </a:lnTo>
                  <a:lnTo>
                    <a:pt x="1247" y="281"/>
                  </a:lnTo>
                  <a:lnTo>
                    <a:pt x="179" y="281"/>
                  </a:lnTo>
                  <a:lnTo>
                    <a:pt x="142" y="279"/>
                  </a:lnTo>
                  <a:lnTo>
                    <a:pt x="109" y="270"/>
                  </a:lnTo>
                  <a:lnTo>
                    <a:pt x="78" y="257"/>
                  </a:lnTo>
                  <a:lnTo>
                    <a:pt x="53" y="239"/>
                  </a:lnTo>
                  <a:lnTo>
                    <a:pt x="31" y="219"/>
                  </a:lnTo>
                  <a:lnTo>
                    <a:pt x="14" y="195"/>
                  </a:lnTo>
                  <a:lnTo>
                    <a:pt x="4" y="169"/>
                  </a:lnTo>
                  <a:lnTo>
                    <a:pt x="0" y="140"/>
                  </a:lnTo>
                  <a:lnTo>
                    <a:pt x="4" y="113"/>
                  </a:lnTo>
                  <a:lnTo>
                    <a:pt x="15" y="86"/>
                  </a:lnTo>
                  <a:lnTo>
                    <a:pt x="31" y="62"/>
                  </a:lnTo>
                  <a:lnTo>
                    <a:pt x="53" y="41"/>
                  </a:lnTo>
                  <a:lnTo>
                    <a:pt x="79" y="24"/>
                  </a:lnTo>
                  <a:lnTo>
                    <a:pt x="110" y="12"/>
                  </a:lnTo>
                  <a:lnTo>
                    <a:pt x="143" y="3"/>
                  </a:lnTo>
                  <a:lnTo>
                    <a:pt x="1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2" name="Freeform 26"/>
            <p:cNvSpPr>
              <a:spLocks/>
            </p:cNvSpPr>
            <p:nvPr/>
          </p:nvSpPr>
          <p:spPr bwMode="auto">
            <a:xfrm>
              <a:off x="1561" y="1607"/>
              <a:ext cx="475" cy="94"/>
            </a:xfrm>
            <a:custGeom>
              <a:avLst/>
              <a:gdLst>
                <a:gd name="T0" fmla="*/ 179 w 1425"/>
                <a:gd name="T1" fmla="*/ 0 h 281"/>
                <a:gd name="T2" fmla="*/ 1247 w 1425"/>
                <a:gd name="T3" fmla="*/ 0 h 281"/>
                <a:gd name="T4" fmla="*/ 1283 w 1425"/>
                <a:gd name="T5" fmla="*/ 3 h 281"/>
                <a:gd name="T6" fmla="*/ 1316 w 1425"/>
                <a:gd name="T7" fmla="*/ 12 h 281"/>
                <a:gd name="T8" fmla="*/ 1346 w 1425"/>
                <a:gd name="T9" fmla="*/ 24 h 281"/>
                <a:gd name="T10" fmla="*/ 1372 w 1425"/>
                <a:gd name="T11" fmla="*/ 41 h 281"/>
                <a:gd name="T12" fmla="*/ 1395 w 1425"/>
                <a:gd name="T13" fmla="*/ 62 h 281"/>
                <a:gd name="T14" fmla="*/ 1411 w 1425"/>
                <a:gd name="T15" fmla="*/ 86 h 281"/>
                <a:gd name="T16" fmla="*/ 1422 w 1425"/>
                <a:gd name="T17" fmla="*/ 113 h 281"/>
                <a:gd name="T18" fmla="*/ 1425 w 1425"/>
                <a:gd name="T19" fmla="*/ 140 h 281"/>
                <a:gd name="T20" fmla="*/ 1422 w 1425"/>
                <a:gd name="T21" fmla="*/ 169 h 281"/>
                <a:gd name="T22" fmla="*/ 1411 w 1425"/>
                <a:gd name="T23" fmla="*/ 195 h 281"/>
                <a:gd name="T24" fmla="*/ 1395 w 1425"/>
                <a:gd name="T25" fmla="*/ 219 h 281"/>
                <a:gd name="T26" fmla="*/ 1372 w 1425"/>
                <a:gd name="T27" fmla="*/ 239 h 281"/>
                <a:gd name="T28" fmla="*/ 1346 w 1425"/>
                <a:gd name="T29" fmla="*/ 257 h 281"/>
                <a:gd name="T30" fmla="*/ 1316 w 1425"/>
                <a:gd name="T31" fmla="*/ 269 h 281"/>
                <a:gd name="T32" fmla="*/ 1283 w 1425"/>
                <a:gd name="T33" fmla="*/ 279 h 281"/>
                <a:gd name="T34" fmla="*/ 1247 w 1425"/>
                <a:gd name="T35" fmla="*/ 281 h 281"/>
                <a:gd name="T36" fmla="*/ 179 w 1425"/>
                <a:gd name="T37" fmla="*/ 281 h 281"/>
                <a:gd name="T38" fmla="*/ 142 w 1425"/>
                <a:gd name="T39" fmla="*/ 279 h 281"/>
                <a:gd name="T40" fmla="*/ 109 w 1425"/>
                <a:gd name="T41" fmla="*/ 269 h 281"/>
                <a:gd name="T42" fmla="*/ 78 w 1425"/>
                <a:gd name="T43" fmla="*/ 257 h 281"/>
                <a:gd name="T44" fmla="*/ 53 w 1425"/>
                <a:gd name="T45" fmla="*/ 239 h 281"/>
                <a:gd name="T46" fmla="*/ 31 w 1425"/>
                <a:gd name="T47" fmla="*/ 219 h 281"/>
                <a:gd name="T48" fmla="*/ 14 w 1425"/>
                <a:gd name="T49" fmla="*/ 195 h 281"/>
                <a:gd name="T50" fmla="*/ 4 w 1425"/>
                <a:gd name="T51" fmla="*/ 169 h 281"/>
                <a:gd name="T52" fmla="*/ 0 w 1425"/>
                <a:gd name="T53" fmla="*/ 140 h 281"/>
                <a:gd name="T54" fmla="*/ 4 w 1425"/>
                <a:gd name="T55" fmla="*/ 113 h 281"/>
                <a:gd name="T56" fmla="*/ 15 w 1425"/>
                <a:gd name="T57" fmla="*/ 86 h 281"/>
                <a:gd name="T58" fmla="*/ 31 w 1425"/>
                <a:gd name="T59" fmla="*/ 62 h 281"/>
                <a:gd name="T60" fmla="*/ 53 w 1425"/>
                <a:gd name="T61" fmla="*/ 41 h 281"/>
                <a:gd name="T62" fmla="*/ 79 w 1425"/>
                <a:gd name="T63" fmla="*/ 24 h 281"/>
                <a:gd name="T64" fmla="*/ 110 w 1425"/>
                <a:gd name="T65" fmla="*/ 12 h 281"/>
                <a:gd name="T66" fmla="*/ 143 w 1425"/>
                <a:gd name="T67" fmla="*/ 3 h 281"/>
                <a:gd name="T68" fmla="*/ 179 w 1425"/>
                <a:gd name="T6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5" h="281">
                  <a:moveTo>
                    <a:pt x="179" y="0"/>
                  </a:moveTo>
                  <a:lnTo>
                    <a:pt x="1247" y="0"/>
                  </a:lnTo>
                  <a:lnTo>
                    <a:pt x="1283" y="3"/>
                  </a:lnTo>
                  <a:lnTo>
                    <a:pt x="1316" y="12"/>
                  </a:lnTo>
                  <a:lnTo>
                    <a:pt x="1346" y="24"/>
                  </a:lnTo>
                  <a:lnTo>
                    <a:pt x="1372" y="41"/>
                  </a:lnTo>
                  <a:lnTo>
                    <a:pt x="1395" y="62"/>
                  </a:lnTo>
                  <a:lnTo>
                    <a:pt x="1411" y="86"/>
                  </a:lnTo>
                  <a:lnTo>
                    <a:pt x="1422" y="113"/>
                  </a:lnTo>
                  <a:lnTo>
                    <a:pt x="1425" y="140"/>
                  </a:lnTo>
                  <a:lnTo>
                    <a:pt x="1422" y="169"/>
                  </a:lnTo>
                  <a:lnTo>
                    <a:pt x="1411" y="195"/>
                  </a:lnTo>
                  <a:lnTo>
                    <a:pt x="1395" y="219"/>
                  </a:lnTo>
                  <a:lnTo>
                    <a:pt x="1372" y="239"/>
                  </a:lnTo>
                  <a:lnTo>
                    <a:pt x="1346" y="257"/>
                  </a:lnTo>
                  <a:lnTo>
                    <a:pt x="1316" y="269"/>
                  </a:lnTo>
                  <a:lnTo>
                    <a:pt x="1283" y="279"/>
                  </a:lnTo>
                  <a:lnTo>
                    <a:pt x="1247" y="281"/>
                  </a:lnTo>
                  <a:lnTo>
                    <a:pt x="179" y="281"/>
                  </a:lnTo>
                  <a:lnTo>
                    <a:pt x="142" y="279"/>
                  </a:lnTo>
                  <a:lnTo>
                    <a:pt x="109" y="269"/>
                  </a:lnTo>
                  <a:lnTo>
                    <a:pt x="78" y="257"/>
                  </a:lnTo>
                  <a:lnTo>
                    <a:pt x="53" y="239"/>
                  </a:lnTo>
                  <a:lnTo>
                    <a:pt x="31" y="219"/>
                  </a:lnTo>
                  <a:lnTo>
                    <a:pt x="14" y="195"/>
                  </a:lnTo>
                  <a:lnTo>
                    <a:pt x="4" y="169"/>
                  </a:lnTo>
                  <a:lnTo>
                    <a:pt x="0" y="140"/>
                  </a:lnTo>
                  <a:lnTo>
                    <a:pt x="4" y="113"/>
                  </a:lnTo>
                  <a:lnTo>
                    <a:pt x="15" y="86"/>
                  </a:lnTo>
                  <a:lnTo>
                    <a:pt x="31" y="62"/>
                  </a:lnTo>
                  <a:lnTo>
                    <a:pt x="53" y="41"/>
                  </a:lnTo>
                  <a:lnTo>
                    <a:pt x="79" y="24"/>
                  </a:lnTo>
                  <a:lnTo>
                    <a:pt x="110" y="12"/>
                  </a:lnTo>
                  <a:lnTo>
                    <a:pt x="143" y="3"/>
                  </a:lnTo>
                  <a:lnTo>
                    <a:pt x="1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3" name="Freeform 27"/>
            <p:cNvSpPr>
              <a:spLocks noEditPoints="1"/>
            </p:cNvSpPr>
            <p:nvPr/>
          </p:nvSpPr>
          <p:spPr bwMode="auto">
            <a:xfrm>
              <a:off x="1369" y="448"/>
              <a:ext cx="858" cy="970"/>
            </a:xfrm>
            <a:custGeom>
              <a:avLst/>
              <a:gdLst>
                <a:gd name="T0" fmla="*/ 1025 w 2576"/>
                <a:gd name="T1" fmla="*/ 223 h 2909"/>
                <a:gd name="T2" fmla="*/ 711 w 2576"/>
                <a:gd name="T3" fmla="*/ 357 h 2909"/>
                <a:gd name="T4" fmla="*/ 456 w 2576"/>
                <a:gd name="T5" fmla="*/ 575 h 2909"/>
                <a:gd name="T6" fmla="*/ 278 w 2576"/>
                <a:gd name="T7" fmla="*/ 863 h 2909"/>
                <a:gd name="T8" fmla="*/ 195 w 2576"/>
                <a:gd name="T9" fmla="*/ 1202 h 2909"/>
                <a:gd name="T10" fmla="*/ 207 w 2576"/>
                <a:gd name="T11" fmla="*/ 1486 h 2909"/>
                <a:gd name="T12" fmla="*/ 262 w 2576"/>
                <a:gd name="T13" fmla="*/ 1693 h 2909"/>
                <a:gd name="T14" fmla="*/ 345 w 2576"/>
                <a:gd name="T15" fmla="*/ 1867 h 2909"/>
                <a:gd name="T16" fmla="*/ 439 w 2576"/>
                <a:gd name="T17" fmla="*/ 2036 h 2909"/>
                <a:gd name="T18" fmla="*/ 529 w 2576"/>
                <a:gd name="T19" fmla="*/ 2225 h 2909"/>
                <a:gd name="T20" fmla="*/ 598 w 2576"/>
                <a:gd name="T21" fmla="*/ 2463 h 2909"/>
                <a:gd name="T22" fmla="*/ 630 w 2576"/>
                <a:gd name="T23" fmla="*/ 2656 h 2909"/>
                <a:gd name="T24" fmla="*/ 702 w 2576"/>
                <a:gd name="T25" fmla="*/ 2716 h 2909"/>
                <a:gd name="T26" fmla="*/ 1894 w 2576"/>
                <a:gd name="T27" fmla="*/ 2709 h 2909"/>
                <a:gd name="T28" fmla="*/ 1950 w 2576"/>
                <a:gd name="T29" fmla="*/ 2648 h 2909"/>
                <a:gd name="T30" fmla="*/ 1963 w 2576"/>
                <a:gd name="T31" fmla="*/ 2568 h 2909"/>
                <a:gd name="T32" fmla="*/ 2007 w 2576"/>
                <a:gd name="T33" fmla="*/ 2348 h 2909"/>
                <a:gd name="T34" fmla="*/ 2087 w 2576"/>
                <a:gd name="T35" fmla="*/ 2133 h 2909"/>
                <a:gd name="T36" fmla="*/ 2183 w 2576"/>
                <a:gd name="T37" fmla="*/ 1954 h 2909"/>
                <a:gd name="T38" fmla="*/ 2275 w 2576"/>
                <a:gd name="T39" fmla="*/ 1785 h 2909"/>
                <a:gd name="T40" fmla="*/ 2347 w 2576"/>
                <a:gd name="T41" fmla="*/ 1596 h 2909"/>
                <a:gd name="T42" fmla="*/ 2384 w 2576"/>
                <a:gd name="T43" fmla="*/ 1359 h 2909"/>
                <a:gd name="T44" fmla="*/ 2354 w 2576"/>
                <a:gd name="T45" fmla="*/ 1027 h 2909"/>
                <a:gd name="T46" fmla="*/ 2221 w 2576"/>
                <a:gd name="T47" fmla="*/ 711 h 2909"/>
                <a:gd name="T48" fmla="*/ 2002 w 2576"/>
                <a:gd name="T49" fmla="*/ 456 h 2909"/>
                <a:gd name="T50" fmla="*/ 1715 w 2576"/>
                <a:gd name="T51" fmla="*/ 278 h 2909"/>
                <a:gd name="T52" fmla="*/ 1378 w 2576"/>
                <a:gd name="T53" fmla="*/ 196 h 2909"/>
                <a:gd name="T54" fmla="*/ 1479 w 2576"/>
                <a:gd name="T55" fmla="*/ 14 h 2909"/>
                <a:gd name="T56" fmla="*/ 1832 w 2576"/>
                <a:gd name="T57" fmla="*/ 120 h 2909"/>
                <a:gd name="T58" fmla="*/ 2133 w 2576"/>
                <a:gd name="T59" fmla="*/ 316 h 2909"/>
                <a:gd name="T60" fmla="*/ 2369 w 2576"/>
                <a:gd name="T61" fmla="*/ 588 h 2909"/>
                <a:gd name="T62" fmla="*/ 2522 w 2576"/>
                <a:gd name="T63" fmla="*/ 920 h 2909"/>
                <a:gd name="T64" fmla="*/ 2576 w 2576"/>
                <a:gd name="T65" fmla="*/ 1294 h 2909"/>
                <a:gd name="T66" fmla="*/ 2550 w 2576"/>
                <a:gd name="T67" fmla="*/ 1566 h 2909"/>
                <a:gd name="T68" fmla="*/ 2485 w 2576"/>
                <a:gd name="T69" fmla="*/ 1783 h 2909"/>
                <a:gd name="T70" fmla="*/ 2400 w 2576"/>
                <a:gd name="T71" fmla="*/ 1961 h 2909"/>
                <a:gd name="T72" fmla="*/ 2304 w 2576"/>
                <a:gd name="T73" fmla="*/ 2131 h 2909"/>
                <a:gd name="T74" fmla="*/ 2215 w 2576"/>
                <a:gd name="T75" fmla="*/ 2327 h 2909"/>
                <a:gd name="T76" fmla="*/ 2155 w 2576"/>
                <a:gd name="T77" fmla="*/ 2578 h 2909"/>
                <a:gd name="T78" fmla="*/ 2153 w 2576"/>
                <a:gd name="T79" fmla="*/ 2595 h 2909"/>
                <a:gd name="T80" fmla="*/ 2125 w 2576"/>
                <a:gd name="T81" fmla="*/ 2730 h 2909"/>
                <a:gd name="T82" fmla="*/ 2030 w 2576"/>
                <a:gd name="T83" fmla="*/ 2851 h 2909"/>
                <a:gd name="T84" fmla="*/ 1887 w 2576"/>
                <a:gd name="T85" fmla="*/ 2907 h 2909"/>
                <a:gd name="T86" fmla="*/ 644 w 2576"/>
                <a:gd name="T87" fmla="*/ 2897 h 2909"/>
                <a:gd name="T88" fmla="*/ 506 w 2576"/>
                <a:gd name="T89" fmla="*/ 2810 h 2909"/>
                <a:gd name="T90" fmla="*/ 432 w 2576"/>
                <a:gd name="T91" fmla="*/ 2663 h 2909"/>
                <a:gd name="T92" fmla="*/ 391 w 2576"/>
                <a:gd name="T93" fmla="*/ 2421 h 2909"/>
                <a:gd name="T94" fmla="*/ 315 w 2576"/>
                <a:gd name="T95" fmla="*/ 2214 h 2909"/>
                <a:gd name="T96" fmla="*/ 221 w 2576"/>
                <a:gd name="T97" fmla="*/ 2038 h 2909"/>
                <a:gd name="T98" fmla="*/ 132 w 2576"/>
                <a:gd name="T99" fmla="*/ 1872 h 2909"/>
                <a:gd name="T100" fmla="*/ 54 w 2576"/>
                <a:gd name="T101" fmla="*/ 1677 h 2909"/>
                <a:gd name="T102" fmla="*/ 7 w 2576"/>
                <a:gd name="T103" fmla="*/ 1434 h 2909"/>
                <a:gd name="T104" fmla="*/ 14 w 2576"/>
                <a:gd name="T105" fmla="*/ 1099 h 2909"/>
                <a:gd name="T106" fmla="*/ 121 w 2576"/>
                <a:gd name="T107" fmla="*/ 746 h 2909"/>
                <a:gd name="T108" fmla="*/ 316 w 2576"/>
                <a:gd name="T109" fmla="*/ 444 h 2909"/>
                <a:gd name="T110" fmla="*/ 587 w 2576"/>
                <a:gd name="T111" fmla="*/ 207 h 2909"/>
                <a:gd name="T112" fmla="*/ 917 w 2576"/>
                <a:gd name="T113" fmla="*/ 54 h 2909"/>
                <a:gd name="T114" fmla="*/ 1288 w 2576"/>
                <a:gd name="T115" fmla="*/ 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6" h="2909">
                  <a:moveTo>
                    <a:pt x="1288" y="192"/>
                  </a:moveTo>
                  <a:lnTo>
                    <a:pt x="1199" y="196"/>
                  </a:lnTo>
                  <a:lnTo>
                    <a:pt x="1111" y="206"/>
                  </a:lnTo>
                  <a:lnTo>
                    <a:pt x="1025" y="223"/>
                  </a:lnTo>
                  <a:lnTo>
                    <a:pt x="942" y="247"/>
                  </a:lnTo>
                  <a:lnTo>
                    <a:pt x="862" y="278"/>
                  </a:lnTo>
                  <a:lnTo>
                    <a:pt x="785" y="314"/>
                  </a:lnTo>
                  <a:lnTo>
                    <a:pt x="711" y="357"/>
                  </a:lnTo>
                  <a:lnTo>
                    <a:pt x="641" y="404"/>
                  </a:lnTo>
                  <a:lnTo>
                    <a:pt x="576" y="457"/>
                  </a:lnTo>
                  <a:lnTo>
                    <a:pt x="514" y="513"/>
                  </a:lnTo>
                  <a:lnTo>
                    <a:pt x="456" y="575"/>
                  </a:lnTo>
                  <a:lnTo>
                    <a:pt x="403" y="642"/>
                  </a:lnTo>
                  <a:lnTo>
                    <a:pt x="356" y="712"/>
                  </a:lnTo>
                  <a:lnTo>
                    <a:pt x="315" y="786"/>
                  </a:lnTo>
                  <a:lnTo>
                    <a:pt x="278" y="863"/>
                  </a:lnTo>
                  <a:lnTo>
                    <a:pt x="248" y="944"/>
                  </a:lnTo>
                  <a:lnTo>
                    <a:pt x="224" y="1028"/>
                  </a:lnTo>
                  <a:lnTo>
                    <a:pt x="207" y="1113"/>
                  </a:lnTo>
                  <a:lnTo>
                    <a:pt x="195" y="1202"/>
                  </a:lnTo>
                  <a:lnTo>
                    <a:pt x="192" y="1291"/>
                  </a:lnTo>
                  <a:lnTo>
                    <a:pt x="194" y="1360"/>
                  </a:lnTo>
                  <a:lnTo>
                    <a:pt x="199" y="1425"/>
                  </a:lnTo>
                  <a:lnTo>
                    <a:pt x="207" y="1486"/>
                  </a:lnTo>
                  <a:lnTo>
                    <a:pt x="217" y="1542"/>
                  </a:lnTo>
                  <a:lnTo>
                    <a:pt x="230" y="1595"/>
                  </a:lnTo>
                  <a:lnTo>
                    <a:pt x="245" y="1646"/>
                  </a:lnTo>
                  <a:lnTo>
                    <a:pt x="262" y="1693"/>
                  </a:lnTo>
                  <a:lnTo>
                    <a:pt x="281" y="1739"/>
                  </a:lnTo>
                  <a:lnTo>
                    <a:pt x="301" y="1783"/>
                  </a:lnTo>
                  <a:lnTo>
                    <a:pt x="323" y="1825"/>
                  </a:lnTo>
                  <a:lnTo>
                    <a:pt x="345" y="1867"/>
                  </a:lnTo>
                  <a:lnTo>
                    <a:pt x="369" y="1908"/>
                  </a:lnTo>
                  <a:lnTo>
                    <a:pt x="392" y="1951"/>
                  </a:lnTo>
                  <a:lnTo>
                    <a:pt x="416" y="1992"/>
                  </a:lnTo>
                  <a:lnTo>
                    <a:pt x="439" y="2036"/>
                  </a:lnTo>
                  <a:lnTo>
                    <a:pt x="463" y="2080"/>
                  </a:lnTo>
                  <a:lnTo>
                    <a:pt x="486" y="2126"/>
                  </a:lnTo>
                  <a:lnTo>
                    <a:pt x="508" y="2174"/>
                  </a:lnTo>
                  <a:lnTo>
                    <a:pt x="529" y="2225"/>
                  </a:lnTo>
                  <a:lnTo>
                    <a:pt x="548" y="2279"/>
                  </a:lnTo>
                  <a:lnTo>
                    <a:pt x="567" y="2336"/>
                  </a:lnTo>
                  <a:lnTo>
                    <a:pt x="583" y="2397"/>
                  </a:lnTo>
                  <a:lnTo>
                    <a:pt x="598" y="2463"/>
                  </a:lnTo>
                  <a:lnTo>
                    <a:pt x="609" y="2533"/>
                  </a:lnTo>
                  <a:lnTo>
                    <a:pt x="618" y="2609"/>
                  </a:lnTo>
                  <a:lnTo>
                    <a:pt x="622" y="2633"/>
                  </a:lnTo>
                  <a:lnTo>
                    <a:pt x="630" y="2656"/>
                  </a:lnTo>
                  <a:lnTo>
                    <a:pt x="642" y="2677"/>
                  </a:lnTo>
                  <a:lnTo>
                    <a:pt x="660" y="2694"/>
                  </a:lnTo>
                  <a:lnTo>
                    <a:pt x="679" y="2707"/>
                  </a:lnTo>
                  <a:lnTo>
                    <a:pt x="702" y="2716"/>
                  </a:lnTo>
                  <a:lnTo>
                    <a:pt x="727" y="2718"/>
                  </a:lnTo>
                  <a:lnTo>
                    <a:pt x="1849" y="2718"/>
                  </a:lnTo>
                  <a:lnTo>
                    <a:pt x="1873" y="2716"/>
                  </a:lnTo>
                  <a:lnTo>
                    <a:pt x="1894" y="2709"/>
                  </a:lnTo>
                  <a:lnTo>
                    <a:pt x="1914" y="2698"/>
                  </a:lnTo>
                  <a:lnTo>
                    <a:pt x="1931" y="2683"/>
                  </a:lnTo>
                  <a:lnTo>
                    <a:pt x="1944" y="2664"/>
                  </a:lnTo>
                  <a:lnTo>
                    <a:pt x="1950" y="2648"/>
                  </a:lnTo>
                  <a:lnTo>
                    <a:pt x="1955" y="2630"/>
                  </a:lnTo>
                  <a:lnTo>
                    <a:pt x="1959" y="2609"/>
                  </a:lnTo>
                  <a:lnTo>
                    <a:pt x="1961" y="2587"/>
                  </a:lnTo>
                  <a:lnTo>
                    <a:pt x="1963" y="2568"/>
                  </a:lnTo>
                  <a:lnTo>
                    <a:pt x="1964" y="2549"/>
                  </a:lnTo>
                  <a:lnTo>
                    <a:pt x="1977" y="2477"/>
                  </a:lnTo>
                  <a:lnTo>
                    <a:pt x="1991" y="2410"/>
                  </a:lnTo>
                  <a:lnTo>
                    <a:pt x="2007" y="2348"/>
                  </a:lnTo>
                  <a:lnTo>
                    <a:pt x="2025" y="2289"/>
                  </a:lnTo>
                  <a:lnTo>
                    <a:pt x="2045" y="2234"/>
                  </a:lnTo>
                  <a:lnTo>
                    <a:pt x="2065" y="2182"/>
                  </a:lnTo>
                  <a:lnTo>
                    <a:pt x="2087" y="2133"/>
                  </a:lnTo>
                  <a:lnTo>
                    <a:pt x="2110" y="2085"/>
                  </a:lnTo>
                  <a:lnTo>
                    <a:pt x="2134" y="2041"/>
                  </a:lnTo>
                  <a:lnTo>
                    <a:pt x="2159" y="1997"/>
                  </a:lnTo>
                  <a:lnTo>
                    <a:pt x="2183" y="1954"/>
                  </a:lnTo>
                  <a:lnTo>
                    <a:pt x="2206" y="1913"/>
                  </a:lnTo>
                  <a:lnTo>
                    <a:pt x="2230" y="1870"/>
                  </a:lnTo>
                  <a:lnTo>
                    <a:pt x="2253" y="1828"/>
                  </a:lnTo>
                  <a:lnTo>
                    <a:pt x="2275" y="1785"/>
                  </a:lnTo>
                  <a:lnTo>
                    <a:pt x="2294" y="1741"/>
                  </a:lnTo>
                  <a:lnTo>
                    <a:pt x="2314" y="1695"/>
                  </a:lnTo>
                  <a:lnTo>
                    <a:pt x="2331" y="1647"/>
                  </a:lnTo>
                  <a:lnTo>
                    <a:pt x="2347" y="1596"/>
                  </a:lnTo>
                  <a:lnTo>
                    <a:pt x="2360" y="1542"/>
                  </a:lnTo>
                  <a:lnTo>
                    <a:pt x="2371" y="1486"/>
                  </a:lnTo>
                  <a:lnTo>
                    <a:pt x="2379" y="1425"/>
                  </a:lnTo>
                  <a:lnTo>
                    <a:pt x="2384" y="1359"/>
                  </a:lnTo>
                  <a:lnTo>
                    <a:pt x="2385" y="1290"/>
                  </a:lnTo>
                  <a:lnTo>
                    <a:pt x="2382" y="1200"/>
                  </a:lnTo>
                  <a:lnTo>
                    <a:pt x="2371" y="1112"/>
                  </a:lnTo>
                  <a:lnTo>
                    <a:pt x="2354" y="1027"/>
                  </a:lnTo>
                  <a:lnTo>
                    <a:pt x="2330" y="943"/>
                  </a:lnTo>
                  <a:lnTo>
                    <a:pt x="2299" y="863"/>
                  </a:lnTo>
                  <a:lnTo>
                    <a:pt x="2263" y="786"/>
                  </a:lnTo>
                  <a:lnTo>
                    <a:pt x="2221" y="711"/>
                  </a:lnTo>
                  <a:lnTo>
                    <a:pt x="2173" y="641"/>
                  </a:lnTo>
                  <a:lnTo>
                    <a:pt x="2122" y="575"/>
                  </a:lnTo>
                  <a:lnTo>
                    <a:pt x="2064" y="513"/>
                  </a:lnTo>
                  <a:lnTo>
                    <a:pt x="2002" y="456"/>
                  </a:lnTo>
                  <a:lnTo>
                    <a:pt x="1937" y="404"/>
                  </a:lnTo>
                  <a:lnTo>
                    <a:pt x="1867" y="357"/>
                  </a:lnTo>
                  <a:lnTo>
                    <a:pt x="1792" y="314"/>
                  </a:lnTo>
                  <a:lnTo>
                    <a:pt x="1715" y="278"/>
                  </a:lnTo>
                  <a:lnTo>
                    <a:pt x="1636" y="247"/>
                  </a:lnTo>
                  <a:lnTo>
                    <a:pt x="1552" y="223"/>
                  </a:lnTo>
                  <a:lnTo>
                    <a:pt x="1467" y="206"/>
                  </a:lnTo>
                  <a:lnTo>
                    <a:pt x="1378" y="196"/>
                  </a:lnTo>
                  <a:lnTo>
                    <a:pt x="1288" y="192"/>
                  </a:lnTo>
                  <a:close/>
                  <a:moveTo>
                    <a:pt x="1288" y="0"/>
                  </a:moveTo>
                  <a:lnTo>
                    <a:pt x="1385" y="3"/>
                  </a:lnTo>
                  <a:lnTo>
                    <a:pt x="1479" y="14"/>
                  </a:lnTo>
                  <a:lnTo>
                    <a:pt x="1571" y="31"/>
                  </a:lnTo>
                  <a:lnTo>
                    <a:pt x="1661" y="54"/>
                  </a:lnTo>
                  <a:lnTo>
                    <a:pt x="1747" y="84"/>
                  </a:lnTo>
                  <a:lnTo>
                    <a:pt x="1832" y="120"/>
                  </a:lnTo>
                  <a:lnTo>
                    <a:pt x="1913" y="161"/>
                  </a:lnTo>
                  <a:lnTo>
                    <a:pt x="1990" y="208"/>
                  </a:lnTo>
                  <a:lnTo>
                    <a:pt x="2064" y="260"/>
                  </a:lnTo>
                  <a:lnTo>
                    <a:pt x="2133" y="316"/>
                  </a:lnTo>
                  <a:lnTo>
                    <a:pt x="2200" y="379"/>
                  </a:lnTo>
                  <a:lnTo>
                    <a:pt x="2261" y="444"/>
                  </a:lnTo>
                  <a:lnTo>
                    <a:pt x="2317" y="514"/>
                  </a:lnTo>
                  <a:lnTo>
                    <a:pt x="2369" y="588"/>
                  </a:lnTo>
                  <a:lnTo>
                    <a:pt x="2416" y="666"/>
                  </a:lnTo>
                  <a:lnTo>
                    <a:pt x="2456" y="748"/>
                  </a:lnTo>
                  <a:lnTo>
                    <a:pt x="2492" y="832"/>
                  </a:lnTo>
                  <a:lnTo>
                    <a:pt x="2522" y="920"/>
                  </a:lnTo>
                  <a:lnTo>
                    <a:pt x="2545" y="1009"/>
                  </a:lnTo>
                  <a:lnTo>
                    <a:pt x="2562" y="1103"/>
                  </a:lnTo>
                  <a:lnTo>
                    <a:pt x="2572" y="1197"/>
                  </a:lnTo>
                  <a:lnTo>
                    <a:pt x="2576" y="1294"/>
                  </a:lnTo>
                  <a:lnTo>
                    <a:pt x="2573" y="1368"/>
                  </a:lnTo>
                  <a:lnTo>
                    <a:pt x="2569" y="1439"/>
                  </a:lnTo>
                  <a:lnTo>
                    <a:pt x="2561" y="1504"/>
                  </a:lnTo>
                  <a:lnTo>
                    <a:pt x="2550" y="1566"/>
                  </a:lnTo>
                  <a:lnTo>
                    <a:pt x="2537" y="1625"/>
                  </a:lnTo>
                  <a:lnTo>
                    <a:pt x="2522" y="1680"/>
                  </a:lnTo>
                  <a:lnTo>
                    <a:pt x="2504" y="1733"/>
                  </a:lnTo>
                  <a:lnTo>
                    <a:pt x="2485" y="1783"/>
                  </a:lnTo>
                  <a:lnTo>
                    <a:pt x="2465" y="1831"/>
                  </a:lnTo>
                  <a:lnTo>
                    <a:pt x="2444" y="1876"/>
                  </a:lnTo>
                  <a:lnTo>
                    <a:pt x="2422" y="1920"/>
                  </a:lnTo>
                  <a:lnTo>
                    <a:pt x="2400" y="1961"/>
                  </a:lnTo>
                  <a:lnTo>
                    <a:pt x="2377" y="2003"/>
                  </a:lnTo>
                  <a:lnTo>
                    <a:pt x="2355" y="2042"/>
                  </a:lnTo>
                  <a:lnTo>
                    <a:pt x="2330" y="2087"/>
                  </a:lnTo>
                  <a:lnTo>
                    <a:pt x="2304" y="2131"/>
                  </a:lnTo>
                  <a:lnTo>
                    <a:pt x="2280" y="2177"/>
                  </a:lnTo>
                  <a:lnTo>
                    <a:pt x="2257" y="2225"/>
                  </a:lnTo>
                  <a:lnTo>
                    <a:pt x="2236" y="2274"/>
                  </a:lnTo>
                  <a:lnTo>
                    <a:pt x="2215" y="2327"/>
                  </a:lnTo>
                  <a:lnTo>
                    <a:pt x="2196" y="2383"/>
                  </a:lnTo>
                  <a:lnTo>
                    <a:pt x="2180" y="2443"/>
                  </a:lnTo>
                  <a:lnTo>
                    <a:pt x="2167" y="2508"/>
                  </a:lnTo>
                  <a:lnTo>
                    <a:pt x="2155" y="2578"/>
                  </a:lnTo>
                  <a:lnTo>
                    <a:pt x="2155" y="2581"/>
                  </a:lnTo>
                  <a:lnTo>
                    <a:pt x="2154" y="2586"/>
                  </a:lnTo>
                  <a:lnTo>
                    <a:pt x="2153" y="2591"/>
                  </a:lnTo>
                  <a:lnTo>
                    <a:pt x="2153" y="2595"/>
                  </a:lnTo>
                  <a:lnTo>
                    <a:pt x="2150" y="2625"/>
                  </a:lnTo>
                  <a:lnTo>
                    <a:pt x="2145" y="2659"/>
                  </a:lnTo>
                  <a:lnTo>
                    <a:pt x="2137" y="2693"/>
                  </a:lnTo>
                  <a:lnTo>
                    <a:pt x="2125" y="2730"/>
                  </a:lnTo>
                  <a:lnTo>
                    <a:pt x="2107" y="2764"/>
                  </a:lnTo>
                  <a:lnTo>
                    <a:pt x="2085" y="2797"/>
                  </a:lnTo>
                  <a:lnTo>
                    <a:pt x="2059" y="2825"/>
                  </a:lnTo>
                  <a:lnTo>
                    <a:pt x="2030" y="2851"/>
                  </a:lnTo>
                  <a:lnTo>
                    <a:pt x="1998" y="2871"/>
                  </a:lnTo>
                  <a:lnTo>
                    <a:pt x="1963" y="2888"/>
                  </a:lnTo>
                  <a:lnTo>
                    <a:pt x="1926" y="2900"/>
                  </a:lnTo>
                  <a:lnTo>
                    <a:pt x="1887" y="2907"/>
                  </a:lnTo>
                  <a:lnTo>
                    <a:pt x="1848" y="2909"/>
                  </a:lnTo>
                  <a:lnTo>
                    <a:pt x="727" y="2909"/>
                  </a:lnTo>
                  <a:lnTo>
                    <a:pt x="685" y="2906"/>
                  </a:lnTo>
                  <a:lnTo>
                    <a:pt x="644" y="2897"/>
                  </a:lnTo>
                  <a:lnTo>
                    <a:pt x="604" y="2883"/>
                  </a:lnTo>
                  <a:lnTo>
                    <a:pt x="568" y="2863"/>
                  </a:lnTo>
                  <a:lnTo>
                    <a:pt x="534" y="2839"/>
                  </a:lnTo>
                  <a:lnTo>
                    <a:pt x="506" y="2810"/>
                  </a:lnTo>
                  <a:lnTo>
                    <a:pt x="479" y="2778"/>
                  </a:lnTo>
                  <a:lnTo>
                    <a:pt x="458" y="2743"/>
                  </a:lnTo>
                  <a:lnTo>
                    <a:pt x="442" y="2705"/>
                  </a:lnTo>
                  <a:lnTo>
                    <a:pt x="432" y="2663"/>
                  </a:lnTo>
                  <a:lnTo>
                    <a:pt x="426" y="2621"/>
                  </a:lnTo>
                  <a:lnTo>
                    <a:pt x="417" y="2549"/>
                  </a:lnTo>
                  <a:lnTo>
                    <a:pt x="406" y="2482"/>
                  </a:lnTo>
                  <a:lnTo>
                    <a:pt x="391" y="2421"/>
                  </a:lnTo>
                  <a:lnTo>
                    <a:pt x="375" y="2365"/>
                  </a:lnTo>
                  <a:lnTo>
                    <a:pt x="356" y="2312"/>
                  </a:lnTo>
                  <a:lnTo>
                    <a:pt x="337" y="2261"/>
                  </a:lnTo>
                  <a:lnTo>
                    <a:pt x="315" y="2214"/>
                  </a:lnTo>
                  <a:lnTo>
                    <a:pt x="293" y="2169"/>
                  </a:lnTo>
                  <a:lnTo>
                    <a:pt x="270" y="2125"/>
                  </a:lnTo>
                  <a:lnTo>
                    <a:pt x="246" y="2081"/>
                  </a:lnTo>
                  <a:lnTo>
                    <a:pt x="221" y="2038"/>
                  </a:lnTo>
                  <a:lnTo>
                    <a:pt x="199" y="1998"/>
                  </a:lnTo>
                  <a:lnTo>
                    <a:pt x="176" y="1958"/>
                  </a:lnTo>
                  <a:lnTo>
                    <a:pt x="154" y="1916"/>
                  </a:lnTo>
                  <a:lnTo>
                    <a:pt x="132" y="1872"/>
                  </a:lnTo>
                  <a:lnTo>
                    <a:pt x="110" y="1826"/>
                  </a:lnTo>
                  <a:lnTo>
                    <a:pt x="91" y="1779"/>
                  </a:lnTo>
                  <a:lnTo>
                    <a:pt x="71" y="1730"/>
                  </a:lnTo>
                  <a:lnTo>
                    <a:pt x="54" y="1677"/>
                  </a:lnTo>
                  <a:lnTo>
                    <a:pt x="39" y="1622"/>
                  </a:lnTo>
                  <a:lnTo>
                    <a:pt x="25" y="1563"/>
                  </a:lnTo>
                  <a:lnTo>
                    <a:pt x="15" y="1501"/>
                  </a:lnTo>
                  <a:lnTo>
                    <a:pt x="7" y="1434"/>
                  </a:lnTo>
                  <a:lnTo>
                    <a:pt x="2" y="1364"/>
                  </a:lnTo>
                  <a:lnTo>
                    <a:pt x="0" y="1290"/>
                  </a:lnTo>
                  <a:lnTo>
                    <a:pt x="3" y="1193"/>
                  </a:lnTo>
                  <a:lnTo>
                    <a:pt x="14" y="1099"/>
                  </a:lnTo>
                  <a:lnTo>
                    <a:pt x="31" y="1007"/>
                  </a:lnTo>
                  <a:lnTo>
                    <a:pt x="55" y="917"/>
                  </a:lnTo>
                  <a:lnTo>
                    <a:pt x="85" y="831"/>
                  </a:lnTo>
                  <a:lnTo>
                    <a:pt x="121" y="746"/>
                  </a:lnTo>
                  <a:lnTo>
                    <a:pt x="161" y="665"/>
                  </a:lnTo>
                  <a:lnTo>
                    <a:pt x="208" y="588"/>
                  </a:lnTo>
                  <a:lnTo>
                    <a:pt x="260" y="513"/>
                  </a:lnTo>
                  <a:lnTo>
                    <a:pt x="316" y="444"/>
                  </a:lnTo>
                  <a:lnTo>
                    <a:pt x="378" y="377"/>
                  </a:lnTo>
                  <a:lnTo>
                    <a:pt x="444" y="316"/>
                  </a:lnTo>
                  <a:lnTo>
                    <a:pt x="514" y="259"/>
                  </a:lnTo>
                  <a:lnTo>
                    <a:pt x="587" y="207"/>
                  </a:lnTo>
                  <a:lnTo>
                    <a:pt x="665" y="161"/>
                  </a:lnTo>
                  <a:lnTo>
                    <a:pt x="746" y="120"/>
                  </a:lnTo>
                  <a:lnTo>
                    <a:pt x="830" y="84"/>
                  </a:lnTo>
                  <a:lnTo>
                    <a:pt x="917" y="54"/>
                  </a:lnTo>
                  <a:lnTo>
                    <a:pt x="1007" y="31"/>
                  </a:lnTo>
                  <a:lnTo>
                    <a:pt x="1099" y="14"/>
                  </a:lnTo>
                  <a:lnTo>
                    <a:pt x="1193" y="3"/>
                  </a:lnTo>
                  <a:lnTo>
                    <a:pt x="12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4" name="Freeform 28"/>
            <p:cNvSpPr>
              <a:spLocks/>
            </p:cNvSpPr>
            <p:nvPr/>
          </p:nvSpPr>
          <p:spPr bwMode="auto">
            <a:xfrm>
              <a:off x="1656" y="622"/>
              <a:ext cx="287" cy="458"/>
            </a:xfrm>
            <a:custGeom>
              <a:avLst/>
              <a:gdLst>
                <a:gd name="T0" fmla="*/ 851 w 860"/>
                <a:gd name="T1" fmla="*/ 0 h 1375"/>
                <a:gd name="T2" fmla="*/ 855 w 860"/>
                <a:gd name="T3" fmla="*/ 2 h 1375"/>
                <a:gd name="T4" fmla="*/ 859 w 860"/>
                <a:gd name="T5" fmla="*/ 10 h 1375"/>
                <a:gd name="T6" fmla="*/ 860 w 860"/>
                <a:gd name="T7" fmla="*/ 22 h 1375"/>
                <a:gd name="T8" fmla="*/ 860 w 860"/>
                <a:gd name="T9" fmla="*/ 43 h 1375"/>
                <a:gd name="T10" fmla="*/ 854 w 860"/>
                <a:gd name="T11" fmla="*/ 104 h 1375"/>
                <a:gd name="T12" fmla="*/ 846 w 860"/>
                <a:gd name="T13" fmla="*/ 165 h 1375"/>
                <a:gd name="T14" fmla="*/ 835 w 860"/>
                <a:gd name="T15" fmla="*/ 225 h 1375"/>
                <a:gd name="T16" fmla="*/ 820 w 860"/>
                <a:gd name="T17" fmla="*/ 284 h 1375"/>
                <a:gd name="T18" fmla="*/ 801 w 860"/>
                <a:gd name="T19" fmla="*/ 341 h 1375"/>
                <a:gd name="T20" fmla="*/ 779 w 860"/>
                <a:gd name="T21" fmla="*/ 398 h 1375"/>
                <a:gd name="T22" fmla="*/ 752 w 860"/>
                <a:gd name="T23" fmla="*/ 450 h 1375"/>
                <a:gd name="T24" fmla="*/ 714 w 860"/>
                <a:gd name="T25" fmla="*/ 513 h 1375"/>
                <a:gd name="T26" fmla="*/ 673 w 860"/>
                <a:gd name="T27" fmla="*/ 572 h 1375"/>
                <a:gd name="T28" fmla="*/ 628 w 860"/>
                <a:gd name="T29" fmla="*/ 629 h 1375"/>
                <a:gd name="T30" fmla="*/ 581 w 860"/>
                <a:gd name="T31" fmla="*/ 683 h 1375"/>
                <a:gd name="T32" fmla="*/ 532 w 860"/>
                <a:gd name="T33" fmla="*/ 736 h 1375"/>
                <a:gd name="T34" fmla="*/ 482 w 860"/>
                <a:gd name="T35" fmla="*/ 789 h 1375"/>
                <a:gd name="T36" fmla="*/ 431 w 860"/>
                <a:gd name="T37" fmla="*/ 841 h 1375"/>
                <a:gd name="T38" fmla="*/ 382 w 860"/>
                <a:gd name="T39" fmla="*/ 892 h 1375"/>
                <a:gd name="T40" fmla="*/ 332 w 860"/>
                <a:gd name="T41" fmla="*/ 947 h 1375"/>
                <a:gd name="T42" fmla="*/ 285 w 860"/>
                <a:gd name="T43" fmla="*/ 1001 h 1375"/>
                <a:gd name="T44" fmla="*/ 238 w 860"/>
                <a:gd name="T45" fmla="*/ 1062 h 1375"/>
                <a:gd name="T46" fmla="*/ 195 w 860"/>
                <a:gd name="T47" fmla="*/ 1126 h 1375"/>
                <a:gd name="T48" fmla="*/ 156 w 860"/>
                <a:gd name="T49" fmla="*/ 1194 h 1375"/>
                <a:gd name="T50" fmla="*/ 123 w 860"/>
                <a:gd name="T51" fmla="*/ 1265 h 1375"/>
                <a:gd name="T52" fmla="*/ 95 w 860"/>
                <a:gd name="T53" fmla="*/ 1337 h 1375"/>
                <a:gd name="T54" fmla="*/ 86 w 860"/>
                <a:gd name="T55" fmla="*/ 1355 h 1375"/>
                <a:gd name="T56" fmla="*/ 77 w 860"/>
                <a:gd name="T57" fmla="*/ 1368 h 1375"/>
                <a:gd name="T58" fmla="*/ 68 w 860"/>
                <a:gd name="T59" fmla="*/ 1375 h 1375"/>
                <a:gd name="T60" fmla="*/ 59 w 860"/>
                <a:gd name="T61" fmla="*/ 1375 h 1375"/>
                <a:gd name="T62" fmla="*/ 50 w 860"/>
                <a:gd name="T63" fmla="*/ 1369 h 1375"/>
                <a:gd name="T64" fmla="*/ 41 w 860"/>
                <a:gd name="T65" fmla="*/ 1357 h 1375"/>
                <a:gd name="T66" fmla="*/ 33 w 860"/>
                <a:gd name="T67" fmla="*/ 1339 h 1375"/>
                <a:gd name="T68" fmla="*/ 18 w 860"/>
                <a:gd name="T69" fmla="*/ 1281 h 1375"/>
                <a:gd name="T70" fmla="*/ 8 w 860"/>
                <a:gd name="T71" fmla="*/ 1223 h 1375"/>
                <a:gd name="T72" fmla="*/ 1 w 860"/>
                <a:gd name="T73" fmla="*/ 1163 h 1375"/>
                <a:gd name="T74" fmla="*/ 0 w 860"/>
                <a:gd name="T75" fmla="*/ 1103 h 1375"/>
                <a:gd name="T76" fmla="*/ 2 w 860"/>
                <a:gd name="T77" fmla="*/ 1043 h 1375"/>
                <a:gd name="T78" fmla="*/ 10 w 860"/>
                <a:gd name="T79" fmla="*/ 983 h 1375"/>
                <a:gd name="T80" fmla="*/ 22 w 860"/>
                <a:gd name="T81" fmla="*/ 926 h 1375"/>
                <a:gd name="T82" fmla="*/ 38 w 860"/>
                <a:gd name="T83" fmla="*/ 868 h 1375"/>
                <a:gd name="T84" fmla="*/ 60 w 860"/>
                <a:gd name="T85" fmla="*/ 813 h 1375"/>
                <a:gd name="T86" fmla="*/ 86 w 860"/>
                <a:gd name="T87" fmla="*/ 759 h 1375"/>
                <a:gd name="T88" fmla="*/ 117 w 860"/>
                <a:gd name="T89" fmla="*/ 708 h 1375"/>
                <a:gd name="T90" fmla="*/ 153 w 860"/>
                <a:gd name="T91" fmla="*/ 660 h 1375"/>
                <a:gd name="T92" fmla="*/ 207 w 860"/>
                <a:gd name="T93" fmla="*/ 600 h 1375"/>
                <a:gd name="T94" fmla="*/ 263 w 860"/>
                <a:gd name="T95" fmla="*/ 545 h 1375"/>
                <a:gd name="T96" fmla="*/ 323 w 860"/>
                <a:gd name="T97" fmla="*/ 492 h 1375"/>
                <a:gd name="T98" fmla="*/ 385 w 860"/>
                <a:gd name="T99" fmla="*/ 441 h 1375"/>
                <a:gd name="T100" fmla="*/ 448 w 860"/>
                <a:gd name="T101" fmla="*/ 393 h 1375"/>
                <a:gd name="T102" fmla="*/ 512 w 860"/>
                <a:gd name="T103" fmla="*/ 343 h 1375"/>
                <a:gd name="T104" fmla="*/ 576 w 860"/>
                <a:gd name="T105" fmla="*/ 295 h 1375"/>
                <a:gd name="T106" fmla="*/ 615 w 860"/>
                <a:gd name="T107" fmla="*/ 263 h 1375"/>
                <a:gd name="T108" fmla="*/ 654 w 860"/>
                <a:gd name="T109" fmla="*/ 230 h 1375"/>
                <a:gd name="T110" fmla="*/ 693 w 860"/>
                <a:gd name="T111" fmla="*/ 194 h 1375"/>
                <a:gd name="T112" fmla="*/ 730 w 860"/>
                <a:gd name="T113" fmla="*/ 157 h 1375"/>
                <a:gd name="T114" fmla="*/ 764 w 860"/>
                <a:gd name="T115" fmla="*/ 118 h 1375"/>
                <a:gd name="T116" fmla="*/ 796 w 860"/>
                <a:gd name="T117" fmla="*/ 76 h 1375"/>
                <a:gd name="T118" fmla="*/ 823 w 860"/>
                <a:gd name="T119" fmla="*/ 33 h 1375"/>
                <a:gd name="T120" fmla="*/ 833 w 860"/>
                <a:gd name="T121" fmla="*/ 17 h 1375"/>
                <a:gd name="T122" fmla="*/ 843 w 860"/>
                <a:gd name="T123" fmla="*/ 5 h 1375"/>
                <a:gd name="T124" fmla="*/ 851 w 860"/>
                <a:gd name="T125" fmla="*/ 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0" h="1375">
                  <a:moveTo>
                    <a:pt x="851" y="0"/>
                  </a:moveTo>
                  <a:lnTo>
                    <a:pt x="855" y="2"/>
                  </a:lnTo>
                  <a:lnTo>
                    <a:pt x="859" y="10"/>
                  </a:lnTo>
                  <a:lnTo>
                    <a:pt x="860" y="22"/>
                  </a:lnTo>
                  <a:lnTo>
                    <a:pt x="860" y="43"/>
                  </a:lnTo>
                  <a:lnTo>
                    <a:pt x="854" y="104"/>
                  </a:lnTo>
                  <a:lnTo>
                    <a:pt x="846" y="165"/>
                  </a:lnTo>
                  <a:lnTo>
                    <a:pt x="835" y="225"/>
                  </a:lnTo>
                  <a:lnTo>
                    <a:pt x="820" y="284"/>
                  </a:lnTo>
                  <a:lnTo>
                    <a:pt x="801" y="341"/>
                  </a:lnTo>
                  <a:lnTo>
                    <a:pt x="779" y="398"/>
                  </a:lnTo>
                  <a:lnTo>
                    <a:pt x="752" y="450"/>
                  </a:lnTo>
                  <a:lnTo>
                    <a:pt x="714" y="513"/>
                  </a:lnTo>
                  <a:lnTo>
                    <a:pt x="673" y="572"/>
                  </a:lnTo>
                  <a:lnTo>
                    <a:pt x="628" y="629"/>
                  </a:lnTo>
                  <a:lnTo>
                    <a:pt x="581" y="683"/>
                  </a:lnTo>
                  <a:lnTo>
                    <a:pt x="532" y="736"/>
                  </a:lnTo>
                  <a:lnTo>
                    <a:pt x="482" y="789"/>
                  </a:lnTo>
                  <a:lnTo>
                    <a:pt x="431" y="841"/>
                  </a:lnTo>
                  <a:lnTo>
                    <a:pt x="382" y="892"/>
                  </a:lnTo>
                  <a:lnTo>
                    <a:pt x="332" y="947"/>
                  </a:lnTo>
                  <a:lnTo>
                    <a:pt x="285" y="1001"/>
                  </a:lnTo>
                  <a:lnTo>
                    <a:pt x="238" y="1062"/>
                  </a:lnTo>
                  <a:lnTo>
                    <a:pt x="195" y="1126"/>
                  </a:lnTo>
                  <a:lnTo>
                    <a:pt x="156" y="1194"/>
                  </a:lnTo>
                  <a:lnTo>
                    <a:pt x="123" y="1265"/>
                  </a:lnTo>
                  <a:lnTo>
                    <a:pt x="95" y="1337"/>
                  </a:lnTo>
                  <a:lnTo>
                    <a:pt x="86" y="1355"/>
                  </a:lnTo>
                  <a:lnTo>
                    <a:pt x="77" y="1368"/>
                  </a:lnTo>
                  <a:lnTo>
                    <a:pt x="68" y="1375"/>
                  </a:lnTo>
                  <a:lnTo>
                    <a:pt x="59" y="1375"/>
                  </a:lnTo>
                  <a:lnTo>
                    <a:pt x="50" y="1369"/>
                  </a:lnTo>
                  <a:lnTo>
                    <a:pt x="41" y="1357"/>
                  </a:lnTo>
                  <a:lnTo>
                    <a:pt x="33" y="1339"/>
                  </a:lnTo>
                  <a:lnTo>
                    <a:pt x="18" y="1281"/>
                  </a:lnTo>
                  <a:lnTo>
                    <a:pt x="8" y="1223"/>
                  </a:lnTo>
                  <a:lnTo>
                    <a:pt x="1" y="1163"/>
                  </a:lnTo>
                  <a:lnTo>
                    <a:pt x="0" y="1103"/>
                  </a:lnTo>
                  <a:lnTo>
                    <a:pt x="2" y="1043"/>
                  </a:lnTo>
                  <a:lnTo>
                    <a:pt x="10" y="983"/>
                  </a:lnTo>
                  <a:lnTo>
                    <a:pt x="22" y="926"/>
                  </a:lnTo>
                  <a:lnTo>
                    <a:pt x="38" y="868"/>
                  </a:lnTo>
                  <a:lnTo>
                    <a:pt x="60" y="813"/>
                  </a:lnTo>
                  <a:lnTo>
                    <a:pt x="86" y="759"/>
                  </a:lnTo>
                  <a:lnTo>
                    <a:pt x="117" y="708"/>
                  </a:lnTo>
                  <a:lnTo>
                    <a:pt x="153" y="660"/>
                  </a:lnTo>
                  <a:lnTo>
                    <a:pt x="207" y="600"/>
                  </a:lnTo>
                  <a:lnTo>
                    <a:pt x="263" y="545"/>
                  </a:lnTo>
                  <a:lnTo>
                    <a:pt x="323" y="492"/>
                  </a:lnTo>
                  <a:lnTo>
                    <a:pt x="385" y="441"/>
                  </a:lnTo>
                  <a:lnTo>
                    <a:pt x="448" y="393"/>
                  </a:lnTo>
                  <a:lnTo>
                    <a:pt x="512" y="343"/>
                  </a:lnTo>
                  <a:lnTo>
                    <a:pt x="576" y="295"/>
                  </a:lnTo>
                  <a:lnTo>
                    <a:pt x="615" y="263"/>
                  </a:lnTo>
                  <a:lnTo>
                    <a:pt x="654" y="230"/>
                  </a:lnTo>
                  <a:lnTo>
                    <a:pt x="693" y="194"/>
                  </a:lnTo>
                  <a:lnTo>
                    <a:pt x="730" y="157"/>
                  </a:lnTo>
                  <a:lnTo>
                    <a:pt x="764" y="118"/>
                  </a:lnTo>
                  <a:lnTo>
                    <a:pt x="796" y="76"/>
                  </a:lnTo>
                  <a:lnTo>
                    <a:pt x="823" y="33"/>
                  </a:lnTo>
                  <a:lnTo>
                    <a:pt x="833" y="17"/>
                  </a:lnTo>
                  <a:lnTo>
                    <a:pt x="843" y="5"/>
                  </a:lnTo>
                  <a:lnTo>
                    <a:pt x="8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5" name="Freeform 29"/>
            <p:cNvSpPr>
              <a:spLocks/>
            </p:cNvSpPr>
            <p:nvPr/>
          </p:nvSpPr>
          <p:spPr bwMode="auto">
            <a:xfrm>
              <a:off x="1693" y="749"/>
              <a:ext cx="278" cy="521"/>
            </a:xfrm>
            <a:custGeom>
              <a:avLst/>
              <a:gdLst>
                <a:gd name="T0" fmla="*/ 796 w 833"/>
                <a:gd name="T1" fmla="*/ 0 h 1563"/>
                <a:gd name="T2" fmla="*/ 808 w 833"/>
                <a:gd name="T3" fmla="*/ 20 h 1563"/>
                <a:gd name="T4" fmla="*/ 825 w 833"/>
                <a:gd name="T5" fmla="*/ 113 h 1563"/>
                <a:gd name="T6" fmla="*/ 833 w 833"/>
                <a:gd name="T7" fmla="*/ 263 h 1563"/>
                <a:gd name="T8" fmla="*/ 819 w 833"/>
                <a:gd name="T9" fmla="*/ 397 h 1563"/>
                <a:gd name="T10" fmla="*/ 789 w 833"/>
                <a:gd name="T11" fmla="*/ 513 h 1563"/>
                <a:gd name="T12" fmla="*/ 740 w 833"/>
                <a:gd name="T13" fmla="*/ 618 h 1563"/>
                <a:gd name="T14" fmla="*/ 675 w 833"/>
                <a:gd name="T15" fmla="*/ 714 h 1563"/>
                <a:gd name="T16" fmla="*/ 596 w 833"/>
                <a:gd name="T17" fmla="*/ 801 h 1563"/>
                <a:gd name="T18" fmla="*/ 504 w 833"/>
                <a:gd name="T19" fmla="*/ 881 h 1563"/>
                <a:gd name="T20" fmla="*/ 413 w 833"/>
                <a:gd name="T21" fmla="*/ 942 h 1563"/>
                <a:gd name="T22" fmla="*/ 317 w 833"/>
                <a:gd name="T23" fmla="*/ 995 h 1563"/>
                <a:gd name="T24" fmla="*/ 221 w 833"/>
                <a:gd name="T25" fmla="*/ 1050 h 1563"/>
                <a:gd name="T26" fmla="*/ 134 w 833"/>
                <a:gd name="T27" fmla="*/ 1113 h 1563"/>
                <a:gd name="T28" fmla="*/ 100 w 833"/>
                <a:gd name="T29" fmla="*/ 1266 h 1563"/>
                <a:gd name="T30" fmla="*/ 95 w 833"/>
                <a:gd name="T31" fmla="*/ 1424 h 1563"/>
                <a:gd name="T32" fmla="*/ 103 w 833"/>
                <a:gd name="T33" fmla="*/ 1520 h 1563"/>
                <a:gd name="T34" fmla="*/ 91 w 833"/>
                <a:gd name="T35" fmla="*/ 1545 h 1563"/>
                <a:gd name="T36" fmla="*/ 69 w 833"/>
                <a:gd name="T37" fmla="*/ 1560 h 1563"/>
                <a:gd name="T38" fmla="*/ 45 w 833"/>
                <a:gd name="T39" fmla="*/ 1563 h 1563"/>
                <a:gd name="T40" fmla="*/ 22 w 833"/>
                <a:gd name="T41" fmla="*/ 1554 h 1563"/>
                <a:gd name="T42" fmla="*/ 11 w 833"/>
                <a:gd name="T43" fmla="*/ 1529 h 1563"/>
                <a:gd name="T44" fmla="*/ 0 w 833"/>
                <a:gd name="T45" fmla="*/ 1363 h 1563"/>
                <a:gd name="T46" fmla="*/ 17 w 833"/>
                <a:gd name="T47" fmla="*/ 1201 h 1563"/>
                <a:gd name="T48" fmla="*/ 58 w 833"/>
                <a:gd name="T49" fmla="*/ 1042 h 1563"/>
                <a:gd name="T50" fmla="*/ 100 w 833"/>
                <a:gd name="T51" fmla="*/ 923 h 1563"/>
                <a:gd name="T52" fmla="*/ 157 w 833"/>
                <a:gd name="T53" fmla="*/ 810 h 1563"/>
                <a:gd name="T54" fmla="*/ 226 w 833"/>
                <a:gd name="T55" fmla="*/ 707 h 1563"/>
                <a:gd name="T56" fmla="*/ 312 w 833"/>
                <a:gd name="T57" fmla="*/ 612 h 1563"/>
                <a:gd name="T58" fmla="*/ 406 w 833"/>
                <a:gd name="T59" fmla="*/ 516 h 1563"/>
                <a:gd name="T60" fmla="*/ 503 w 833"/>
                <a:gd name="T61" fmla="*/ 421 h 1563"/>
                <a:gd name="T62" fmla="*/ 594 w 833"/>
                <a:gd name="T63" fmla="*/ 320 h 1563"/>
                <a:gd name="T64" fmla="*/ 674 w 833"/>
                <a:gd name="T65" fmla="*/ 214 h 1563"/>
                <a:gd name="T66" fmla="*/ 740 w 833"/>
                <a:gd name="T67" fmla="*/ 98 h 1563"/>
                <a:gd name="T68" fmla="*/ 773 w 833"/>
                <a:gd name="T69" fmla="*/ 19 h 1563"/>
                <a:gd name="T70" fmla="*/ 788 w 833"/>
                <a:gd name="T71"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3" h="1563">
                  <a:moveTo>
                    <a:pt x="788" y="0"/>
                  </a:moveTo>
                  <a:lnTo>
                    <a:pt x="796" y="0"/>
                  </a:lnTo>
                  <a:lnTo>
                    <a:pt x="803" y="7"/>
                  </a:lnTo>
                  <a:lnTo>
                    <a:pt x="808" y="20"/>
                  </a:lnTo>
                  <a:lnTo>
                    <a:pt x="813" y="38"/>
                  </a:lnTo>
                  <a:lnTo>
                    <a:pt x="825" y="113"/>
                  </a:lnTo>
                  <a:lnTo>
                    <a:pt x="831" y="188"/>
                  </a:lnTo>
                  <a:lnTo>
                    <a:pt x="833" y="263"/>
                  </a:lnTo>
                  <a:lnTo>
                    <a:pt x="827" y="336"/>
                  </a:lnTo>
                  <a:lnTo>
                    <a:pt x="819" y="397"/>
                  </a:lnTo>
                  <a:lnTo>
                    <a:pt x="806" y="456"/>
                  </a:lnTo>
                  <a:lnTo>
                    <a:pt x="789" y="513"/>
                  </a:lnTo>
                  <a:lnTo>
                    <a:pt x="766" y="567"/>
                  </a:lnTo>
                  <a:lnTo>
                    <a:pt x="740" y="618"/>
                  </a:lnTo>
                  <a:lnTo>
                    <a:pt x="710" y="667"/>
                  </a:lnTo>
                  <a:lnTo>
                    <a:pt x="675" y="714"/>
                  </a:lnTo>
                  <a:lnTo>
                    <a:pt x="637" y="759"/>
                  </a:lnTo>
                  <a:lnTo>
                    <a:pt x="596" y="801"/>
                  </a:lnTo>
                  <a:lnTo>
                    <a:pt x="551" y="842"/>
                  </a:lnTo>
                  <a:lnTo>
                    <a:pt x="504" y="881"/>
                  </a:lnTo>
                  <a:lnTo>
                    <a:pt x="460" y="912"/>
                  </a:lnTo>
                  <a:lnTo>
                    <a:pt x="413" y="942"/>
                  </a:lnTo>
                  <a:lnTo>
                    <a:pt x="365" y="968"/>
                  </a:lnTo>
                  <a:lnTo>
                    <a:pt x="317" y="995"/>
                  </a:lnTo>
                  <a:lnTo>
                    <a:pt x="268" y="1022"/>
                  </a:lnTo>
                  <a:lnTo>
                    <a:pt x="221" y="1050"/>
                  </a:lnTo>
                  <a:lnTo>
                    <a:pt x="175" y="1080"/>
                  </a:lnTo>
                  <a:lnTo>
                    <a:pt x="134" y="1113"/>
                  </a:lnTo>
                  <a:lnTo>
                    <a:pt x="113" y="1189"/>
                  </a:lnTo>
                  <a:lnTo>
                    <a:pt x="100" y="1266"/>
                  </a:lnTo>
                  <a:lnTo>
                    <a:pt x="94" y="1346"/>
                  </a:lnTo>
                  <a:lnTo>
                    <a:pt x="95" y="1424"/>
                  </a:lnTo>
                  <a:lnTo>
                    <a:pt x="103" y="1504"/>
                  </a:lnTo>
                  <a:lnTo>
                    <a:pt x="103" y="1520"/>
                  </a:lnTo>
                  <a:lnTo>
                    <a:pt x="99" y="1533"/>
                  </a:lnTo>
                  <a:lnTo>
                    <a:pt x="91" y="1545"/>
                  </a:lnTo>
                  <a:lnTo>
                    <a:pt x="82" y="1553"/>
                  </a:lnTo>
                  <a:lnTo>
                    <a:pt x="69" y="1560"/>
                  </a:lnTo>
                  <a:lnTo>
                    <a:pt x="57" y="1563"/>
                  </a:lnTo>
                  <a:lnTo>
                    <a:pt x="45" y="1563"/>
                  </a:lnTo>
                  <a:lnTo>
                    <a:pt x="33" y="1561"/>
                  </a:lnTo>
                  <a:lnTo>
                    <a:pt x="22" y="1554"/>
                  </a:lnTo>
                  <a:lnTo>
                    <a:pt x="15" y="1544"/>
                  </a:lnTo>
                  <a:lnTo>
                    <a:pt x="11" y="1529"/>
                  </a:lnTo>
                  <a:lnTo>
                    <a:pt x="3" y="1446"/>
                  </a:lnTo>
                  <a:lnTo>
                    <a:pt x="0" y="1363"/>
                  </a:lnTo>
                  <a:lnTo>
                    <a:pt x="5" y="1281"/>
                  </a:lnTo>
                  <a:lnTo>
                    <a:pt x="17" y="1201"/>
                  </a:lnTo>
                  <a:lnTo>
                    <a:pt x="35" y="1120"/>
                  </a:lnTo>
                  <a:lnTo>
                    <a:pt x="58" y="1042"/>
                  </a:lnTo>
                  <a:lnTo>
                    <a:pt x="79" y="982"/>
                  </a:lnTo>
                  <a:lnTo>
                    <a:pt x="100" y="923"/>
                  </a:lnTo>
                  <a:lnTo>
                    <a:pt x="127" y="866"/>
                  </a:lnTo>
                  <a:lnTo>
                    <a:pt x="157" y="810"/>
                  </a:lnTo>
                  <a:lnTo>
                    <a:pt x="189" y="757"/>
                  </a:lnTo>
                  <a:lnTo>
                    <a:pt x="226" y="707"/>
                  </a:lnTo>
                  <a:lnTo>
                    <a:pt x="266" y="660"/>
                  </a:lnTo>
                  <a:lnTo>
                    <a:pt x="312" y="612"/>
                  </a:lnTo>
                  <a:lnTo>
                    <a:pt x="359" y="564"/>
                  </a:lnTo>
                  <a:lnTo>
                    <a:pt x="406" y="516"/>
                  </a:lnTo>
                  <a:lnTo>
                    <a:pt x="454" y="469"/>
                  </a:lnTo>
                  <a:lnTo>
                    <a:pt x="503" y="421"/>
                  </a:lnTo>
                  <a:lnTo>
                    <a:pt x="549" y="371"/>
                  </a:lnTo>
                  <a:lnTo>
                    <a:pt x="594" y="320"/>
                  </a:lnTo>
                  <a:lnTo>
                    <a:pt x="635" y="267"/>
                  </a:lnTo>
                  <a:lnTo>
                    <a:pt x="674" y="214"/>
                  </a:lnTo>
                  <a:lnTo>
                    <a:pt x="710" y="158"/>
                  </a:lnTo>
                  <a:lnTo>
                    <a:pt x="740" y="98"/>
                  </a:lnTo>
                  <a:lnTo>
                    <a:pt x="765" y="37"/>
                  </a:lnTo>
                  <a:lnTo>
                    <a:pt x="773" y="19"/>
                  </a:lnTo>
                  <a:lnTo>
                    <a:pt x="781" y="6"/>
                  </a:lnTo>
                  <a:lnTo>
                    <a:pt x="7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grpSp>
      <p:sp>
        <p:nvSpPr>
          <p:cNvPr id="85" name="Freeform 39"/>
          <p:cNvSpPr>
            <a:spLocks noEditPoints="1"/>
          </p:cNvSpPr>
          <p:nvPr/>
        </p:nvSpPr>
        <p:spPr bwMode="auto">
          <a:xfrm>
            <a:off x="5415125" y="2199451"/>
            <a:ext cx="548569" cy="548569"/>
          </a:xfrm>
          <a:custGeom>
            <a:avLst/>
            <a:gdLst>
              <a:gd name="T0" fmla="*/ 2030 w 4444"/>
              <a:gd name="T1" fmla="*/ 1237 h 4434"/>
              <a:gd name="T2" fmla="*/ 1782 w 4444"/>
              <a:gd name="T3" fmla="*/ 1317 h 4434"/>
              <a:gd name="T4" fmla="*/ 1567 w 4444"/>
              <a:gd name="T5" fmla="*/ 1456 h 4434"/>
              <a:gd name="T6" fmla="*/ 1395 w 4444"/>
              <a:gd name="T7" fmla="*/ 1643 h 4434"/>
              <a:gd name="T8" fmla="*/ 1275 w 4444"/>
              <a:gd name="T9" fmla="*/ 1870 h 4434"/>
              <a:gd name="T10" fmla="*/ 1216 w 4444"/>
              <a:gd name="T11" fmla="*/ 2127 h 4434"/>
              <a:gd name="T12" fmla="*/ 1229 w 4444"/>
              <a:gd name="T13" fmla="*/ 2395 h 4434"/>
              <a:gd name="T14" fmla="*/ 1308 w 4444"/>
              <a:gd name="T15" fmla="*/ 2644 h 4434"/>
              <a:gd name="T16" fmla="*/ 1446 w 4444"/>
              <a:gd name="T17" fmla="*/ 2859 h 4434"/>
              <a:gd name="T18" fmla="*/ 1634 w 4444"/>
              <a:gd name="T19" fmla="*/ 3031 h 4434"/>
              <a:gd name="T20" fmla="*/ 1861 w 4444"/>
              <a:gd name="T21" fmla="*/ 3151 h 4434"/>
              <a:gd name="T22" fmla="*/ 2118 w 4444"/>
              <a:gd name="T23" fmla="*/ 3209 h 4434"/>
              <a:gd name="T24" fmla="*/ 2389 w 4444"/>
              <a:gd name="T25" fmla="*/ 3197 h 4434"/>
              <a:gd name="T26" fmla="*/ 2637 w 4444"/>
              <a:gd name="T27" fmla="*/ 3117 h 4434"/>
              <a:gd name="T28" fmla="*/ 2852 w 4444"/>
              <a:gd name="T29" fmla="*/ 2978 h 4434"/>
              <a:gd name="T30" fmla="*/ 3025 w 4444"/>
              <a:gd name="T31" fmla="*/ 2791 h 4434"/>
              <a:gd name="T32" fmla="*/ 3144 w 4444"/>
              <a:gd name="T33" fmla="*/ 2564 h 4434"/>
              <a:gd name="T34" fmla="*/ 3203 w 4444"/>
              <a:gd name="T35" fmla="*/ 2307 h 4434"/>
              <a:gd name="T36" fmla="*/ 3192 w 4444"/>
              <a:gd name="T37" fmla="*/ 2038 h 4434"/>
              <a:gd name="T38" fmla="*/ 3112 w 4444"/>
              <a:gd name="T39" fmla="*/ 1790 h 4434"/>
              <a:gd name="T40" fmla="*/ 2973 w 4444"/>
              <a:gd name="T41" fmla="*/ 1575 h 4434"/>
              <a:gd name="T42" fmla="*/ 2785 w 4444"/>
              <a:gd name="T43" fmla="*/ 1404 h 4434"/>
              <a:gd name="T44" fmla="*/ 2558 w 4444"/>
              <a:gd name="T45" fmla="*/ 1283 h 4434"/>
              <a:gd name="T46" fmla="*/ 2301 w 4444"/>
              <a:gd name="T47" fmla="*/ 1225 h 4434"/>
              <a:gd name="T48" fmla="*/ 2691 w 4444"/>
              <a:gd name="T49" fmla="*/ 0 h 4434"/>
              <a:gd name="T50" fmla="*/ 2898 w 4444"/>
              <a:gd name="T51" fmla="*/ 696 h 4434"/>
              <a:gd name="T52" fmla="*/ 3444 w 4444"/>
              <a:gd name="T53" fmla="*/ 301 h 4434"/>
              <a:gd name="T54" fmla="*/ 4124 w 4444"/>
              <a:gd name="T55" fmla="*/ 980 h 4434"/>
              <a:gd name="T56" fmla="*/ 3720 w 4444"/>
              <a:gd name="T57" fmla="*/ 1502 h 4434"/>
              <a:gd name="T58" fmla="*/ 3814 w 4444"/>
              <a:gd name="T59" fmla="*/ 1748 h 4434"/>
              <a:gd name="T60" fmla="*/ 4373 w 4444"/>
              <a:gd name="T61" fmla="*/ 2709 h 4434"/>
              <a:gd name="T62" fmla="*/ 3772 w 4444"/>
              <a:gd name="T63" fmla="*/ 2811 h 4434"/>
              <a:gd name="T64" fmla="*/ 4124 w 4444"/>
              <a:gd name="T65" fmla="*/ 3454 h 4434"/>
              <a:gd name="T66" fmla="*/ 3444 w 4444"/>
              <a:gd name="T67" fmla="*/ 4133 h 4434"/>
              <a:gd name="T68" fmla="*/ 2811 w 4444"/>
              <a:gd name="T69" fmla="*/ 3774 h 4434"/>
              <a:gd name="T70" fmla="*/ 1752 w 4444"/>
              <a:gd name="T71" fmla="*/ 4434 h 4434"/>
              <a:gd name="T72" fmla="*/ 1539 w 4444"/>
              <a:gd name="T73" fmla="*/ 3746 h 4434"/>
              <a:gd name="T74" fmla="*/ 999 w 4444"/>
              <a:gd name="T75" fmla="*/ 4133 h 4434"/>
              <a:gd name="T76" fmla="*/ 318 w 4444"/>
              <a:gd name="T77" fmla="*/ 3454 h 4434"/>
              <a:gd name="T78" fmla="*/ 705 w 4444"/>
              <a:gd name="T79" fmla="*/ 2943 h 4434"/>
              <a:gd name="T80" fmla="*/ 605 w 4444"/>
              <a:gd name="T81" fmla="*/ 2686 h 4434"/>
              <a:gd name="T82" fmla="*/ 612 w 4444"/>
              <a:gd name="T83" fmla="*/ 1725 h 4434"/>
              <a:gd name="T84" fmla="*/ 748 w 4444"/>
              <a:gd name="T85" fmla="*/ 1409 h 4434"/>
              <a:gd name="T86" fmla="*/ 999 w 4444"/>
              <a:gd name="T87" fmla="*/ 301 h 4434"/>
              <a:gd name="T88" fmla="*/ 1532 w 4444"/>
              <a:gd name="T89" fmla="*/ 692 h 4434"/>
              <a:gd name="T90" fmla="*/ 1728 w 4444"/>
              <a:gd name="T91" fmla="*/ 0 h 4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44" h="4434">
                <a:moveTo>
                  <a:pt x="2210" y="1221"/>
                </a:moveTo>
                <a:lnTo>
                  <a:pt x="2118" y="1225"/>
                </a:lnTo>
                <a:lnTo>
                  <a:pt x="2030" y="1237"/>
                </a:lnTo>
                <a:lnTo>
                  <a:pt x="1944" y="1256"/>
                </a:lnTo>
                <a:lnTo>
                  <a:pt x="1861" y="1283"/>
                </a:lnTo>
                <a:lnTo>
                  <a:pt x="1782" y="1317"/>
                </a:lnTo>
                <a:lnTo>
                  <a:pt x="1706" y="1356"/>
                </a:lnTo>
                <a:lnTo>
                  <a:pt x="1634" y="1404"/>
                </a:lnTo>
                <a:lnTo>
                  <a:pt x="1567" y="1456"/>
                </a:lnTo>
                <a:lnTo>
                  <a:pt x="1505" y="1513"/>
                </a:lnTo>
                <a:lnTo>
                  <a:pt x="1446" y="1575"/>
                </a:lnTo>
                <a:lnTo>
                  <a:pt x="1395" y="1643"/>
                </a:lnTo>
                <a:lnTo>
                  <a:pt x="1348" y="1715"/>
                </a:lnTo>
                <a:lnTo>
                  <a:pt x="1308" y="1790"/>
                </a:lnTo>
                <a:lnTo>
                  <a:pt x="1275" y="1870"/>
                </a:lnTo>
                <a:lnTo>
                  <a:pt x="1248" y="1953"/>
                </a:lnTo>
                <a:lnTo>
                  <a:pt x="1229" y="2038"/>
                </a:lnTo>
                <a:lnTo>
                  <a:pt x="1216" y="2127"/>
                </a:lnTo>
                <a:lnTo>
                  <a:pt x="1212" y="2218"/>
                </a:lnTo>
                <a:lnTo>
                  <a:pt x="1216" y="2307"/>
                </a:lnTo>
                <a:lnTo>
                  <a:pt x="1229" y="2395"/>
                </a:lnTo>
                <a:lnTo>
                  <a:pt x="1248" y="2481"/>
                </a:lnTo>
                <a:lnTo>
                  <a:pt x="1275" y="2564"/>
                </a:lnTo>
                <a:lnTo>
                  <a:pt x="1308" y="2644"/>
                </a:lnTo>
                <a:lnTo>
                  <a:pt x="1348" y="2719"/>
                </a:lnTo>
                <a:lnTo>
                  <a:pt x="1395" y="2791"/>
                </a:lnTo>
                <a:lnTo>
                  <a:pt x="1446" y="2859"/>
                </a:lnTo>
                <a:lnTo>
                  <a:pt x="1505" y="2921"/>
                </a:lnTo>
                <a:lnTo>
                  <a:pt x="1567" y="2978"/>
                </a:lnTo>
                <a:lnTo>
                  <a:pt x="1634" y="3031"/>
                </a:lnTo>
                <a:lnTo>
                  <a:pt x="1706" y="3077"/>
                </a:lnTo>
                <a:lnTo>
                  <a:pt x="1782" y="3117"/>
                </a:lnTo>
                <a:lnTo>
                  <a:pt x="1861" y="3151"/>
                </a:lnTo>
                <a:lnTo>
                  <a:pt x="1944" y="3178"/>
                </a:lnTo>
                <a:lnTo>
                  <a:pt x="2030" y="3197"/>
                </a:lnTo>
                <a:lnTo>
                  <a:pt x="2118" y="3209"/>
                </a:lnTo>
                <a:lnTo>
                  <a:pt x="2210" y="3213"/>
                </a:lnTo>
                <a:lnTo>
                  <a:pt x="2301" y="3209"/>
                </a:lnTo>
                <a:lnTo>
                  <a:pt x="2389" y="3197"/>
                </a:lnTo>
                <a:lnTo>
                  <a:pt x="2475" y="3178"/>
                </a:lnTo>
                <a:lnTo>
                  <a:pt x="2558" y="3151"/>
                </a:lnTo>
                <a:lnTo>
                  <a:pt x="2637" y="3117"/>
                </a:lnTo>
                <a:lnTo>
                  <a:pt x="2713" y="3077"/>
                </a:lnTo>
                <a:lnTo>
                  <a:pt x="2785" y="3031"/>
                </a:lnTo>
                <a:lnTo>
                  <a:pt x="2852" y="2978"/>
                </a:lnTo>
                <a:lnTo>
                  <a:pt x="2914" y="2921"/>
                </a:lnTo>
                <a:lnTo>
                  <a:pt x="2973" y="2859"/>
                </a:lnTo>
                <a:lnTo>
                  <a:pt x="3025" y="2791"/>
                </a:lnTo>
                <a:lnTo>
                  <a:pt x="3071" y="2719"/>
                </a:lnTo>
                <a:lnTo>
                  <a:pt x="3112" y="2644"/>
                </a:lnTo>
                <a:lnTo>
                  <a:pt x="3144" y="2564"/>
                </a:lnTo>
                <a:lnTo>
                  <a:pt x="3172" y="2481"/>
                </a:lnTo>
                <a:lnTo>
                  <a:pt x="3192" y="2395"/>
                </a:lnTo>
                <a:lnTo>
                  <a:pt x="3203" y="2307"/>
                </a:lnTo>
                <a:lnTo>
                  <a:pt x="3207" y="2218"/>
                </a:lnTo>
                <a:lnTo>
                  <a:pt x="3203" y="2127"/>
                </a:lnTo>
                <a:lnTo>
                  <a:pt x="3192" y="2038"/>
                </a:lnTo>
                <a:lnTo>
                  <a:pt x="3172" y="1953"/>
                </a:lnTo>
                <a:lnTo>
                  <a:pt x="3144" y="1870"/>
                </a:lnTo>
                <a:lnTo>
                  <a:pt x="3112" y="1790"/>
                </a:lnTo>
                <a:lnTo>
                  <a:pt x="3071" y="1715"/>
                </a:lnTo>
                <a:lnTo>
                  <a:pt x="3025" y="1643"/>
                </a:lnTo>
                <a:lnTo>
                  <a:pt x="2973" y="1575"/>
                </a:lnTo>
                <a:lnTo>
                  <a:pt x="2914" y="1513"/>
                </a:lnTo>
                <a:lnTo>
                  <a:pt x="2852" y="1456"/>
                </a:lnTo>
                <a:lnTo>
                  <a:pt x="2785" y="1404"/>
                </a:lnTo>
                <a:lnTo>
                  <a:pt x="2713" y="1356"/>
                </a:lnTo>
                <a:lnTo>
                  <a:pt x="2637" y="1317"/>
                </a:lnTo>
                <a:lnTo>
                  <a:pt x="2558" y="1283"/>
                </a:lnTo>
                <a:lnTo>
                  <a:pt x="2475" y="1256"/>
                </a:lnTo>
                <a:lnTo>
                  <a:pt x="2389" y="1237"/>
                </a:lnTo>
                <a:lnTo>
                  <a:pt x="2301" y="1225"/>
                </a:lnTo>
                <a:lnTo>
                  <a:pt x="2210" y="1221"/>
                </a:lnTo>
                <a:close/>
                <a:moveTo>
                  <a:pt x="1728" y="0"/>
                </a:moveTo>
                <a:lnTo>
                  <a:pt x="2691" y="0"/>
                </a:lnTo>
                <a:lnTo>
                  <a:pt x="2691" y="619"/>
                </a:lnTo>
                <a:lnTo>
                  <a:pt x="2796" y="654"/>
                </a:lnTo>
                <a:lnTo>
                  <a:pt x="2898" y="696"/>
                </a:lnTo>
                <a:lnTo>
                  <a:pt x="2997" y="747"/>
                </a:lnTo>
                <a:lnTo>
                  <a:pt x="3393" y="350"/>
                </a:lnTo>
                <a:lnTo>
                  <a:pt x="3444" y="301"/>
                </a:lnTo>
                <a:lnTo>
                  <a:pt x="3494" y="350"/>
                </a:lnTo>
                <a:lnTo>
                  <a:pt x="4075" y="930"/>
                </a:lnTo>
                <a:lnTo>
                  <a:pt x="4124" y="980"/>
                </a:lnTo>
                <a:lnTo>
                  <a:pt x="4075" y="1031"/>
                </a:lnTo>
                <a:lnTo>
                  <a:pt x="3680" y="1424"/>
                </a:lnTo>
                <a:lnTo>
                  <a:pt x="3720" y="1502"/>
                </a:lnTo>
                <a:lnTo>
                  <a:pt x="3755" y="1583"/>
                </a:lnTo>
                <a:lnTo>
                  <a:pt x="3787" y="1665"/>
                </a:lnTo>
                <a:lnTo>
                  <a:pt x="3814" y="1748"/>
                </a:lnTo>
                <a:lnTo>
                  <a:pt x="4444" y="1748"/>
                </a:lnTo>
                <a:lnTo>
                  <a:pt x="4444" y="2709"/>
                </a:lnTo>
                <a:lnTo>
                  <a:pt x="4373" y="2709"/>
                </a:lnTo>
                <a:lnTo>
                  <a:pt x="4373" y="2709"/>
                </a:lnTo>
                <a:lnTo>
                  <a:pt x="3807" y="2709"/>
                </a:lnTo>
                <a:lnTo>
                  <a:pt x="3772" y="2811"/>
                </a:lnTo>
                <a:lnTo>
                  <a:pt x="3729" y="2912"/>
                </a:lnTo>
                <a:lnTo>
                  <a:pt x="3680" y="3009"/>
                </a:lnTo>
                <a:lnTo>
                  <a:pt x="4124" y="3454"/>
                </a:lnTo>
                <a:lnTo>
                  <a:pt x="4075" y="3504"/>
                </a:lnTo>
                <a:lnTo>
                  <a:pt x="3494" y="4084"/>
                </a:lnTo>
                <a:lnTo>
                  <a:pt x="3444" y="4133"/>
                </a:lnTo>
                <a:lnTo>
                  <a:pt x="2997" y="3688"/>
                </a:lnTo>
                <a:lnTo>
                  <a:pt x="2906" y="3733"/>
                </a:lnTo>
                <a:lnTo>
                  <a:pt x="2811" y="3774"/>
                </a:lnTo>
                <a:lnTo>
                  <a:pt x="2714" y="3808"/>
                </a:lnTo>
                <a:lnTo>
                  <a:pt x="2714" y="4434"/>
                </a:lnTo>
                <a:lnTo>
                  <a:pt x="1752" y="4434"/>
                </a:lnTo>
                <a:lnTo>
                  <a:pt x="1752" y="3822"/>
                </a:lnTo>
                <a:lnTo>
                  <a:pt x="1644" y="3786"/>
                </a:lnTo>
                <a:lnTo>
                  <a:pt x="1539" y="3746"/>
                </a:lnTo>
                <a:lnTo>
                  <a:pt x="1437" y="3697"/>
                </a:lnTo>
                <a:lnTo>
                  <a:pt x="1049" y="4084"/>
                </a:lnTo>
                <a:lnTo>
                  <a:pt x="999" y="4133"/>
                </a:lnTo>
                <a:lnTo>
                  <a:pt x="950" y="4084"/>
                </a:lnTo>
                <a:lnTo>
                  <a:pt x="369" y="3504"/>
                </a:lnTo>
                <a:lnTo>
                  <a:pt x="318" y="3454"/>
                </a:lnTo>
                <a:lnTo>
                  <a:pt x="369" y="3405"/>
                </a:lnTo>
                <a:lnTo>
                  <a:pt x="748" y="3024"/>
                </a:lnTo>
                <a:lnTo>
                  <a:pt x="705" y="2943"/>
                </a:lnTo>
                <a:lnTo>
                  <a:pt x="667" y="2859"/>
                </a:lnTo>
                <a:lnTo>
                  <a:pt x="634" y="2773"/>
                </a:lnTo>
                <a:lnTo>
                  <a:pt x="605" y="2686"/>
                </a:lnTo>
                <a:lnTo>
                  <a:pt x="0" y="2686"/>
                </a:lnTo>
                <a:lnTo>
                  <a:pt x="0" y="1725"/>
                </a:lnTo>
                <a:lnTo>
                  <a:pt x="612" y="1725"/>
                </a:lnTo>
                <a:lnTo>
                  <a:pt x="650" y="1617"/>
                </a:lnTo>
                <a:lnTo>
                  <a:pt x="695" y="1511"/>
                </a:lnTo>
                <a:lnTo>
                  <a:pt x="748" y="1409"/>
                </a:lnTo>
                <a:lnTo>
                  <a:pt x="369" y="1031"/>
                </a:lnTo>
                <a:lnTo>
                  <a:pt x="318" y="980"/>
                </a:lnTo>
                <a:lnTo>
                  <a:pt x="999" y="301"/>
                </a:lnTo>
                <a:lnTo>
                  <a:pt x="1049" y="350"/>
                </a:lnTo>
                <a:lnTo>
                  <a:pt x="1437" y="737"/>
                </a:lnTo>
                <a:lnTo>
                  <a:pt x="1532" y="692"/>
                </a:lnTo>
                <a:lnTo>
                  <a:pt x="1629" y="653"/>
                </a:lnTo>
                <a:lnTo>
                  <a:pt x="1728" y="619"/>
                </a:lnTo>
                <a:lnTo>
                  <a:pt x="1728" y="0"/>
                </a:lnTo>
                <a:close/>
              </a:path>
            </a:pathLst>
          </a:custGeom>
          <a:solidFill>
            <a:schemeClr val="bg2">
              <a:lumMod val="90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solidFill>
                <a:schemeClr val="tx1">
                  <a:lumMod val="40000"/>
                  <a:lumOff val="60000"/>
                </a:schemeClr>
              </a:solidFill>
            </a:endParaRPr>
          </a:p>
        </p:txBody>
      </p:sp>
      <p:sp>
        <p:nvSpPr>
          <p:cNvPr id="12" name="Rectangle 11"/>
          <p:cNvSpPr/>
          <p:nvPr/>
        </p:nvSpPr>
        <p:spPr>
          <a:xfrm>
            <a:off x="972897"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01</a:t>
            </a:r>
            <a:endParaRPr lang="en-US" sz="4000" b="1" spc="-300" dirty="0">
              <a:solidFill>
                <a:schemeClr val="bg1"/>
              </a:solidFill>
            </a:endParaRPr>
          </a:p>
        </p:txBody>
      </p:sp>
      <p:sp>
        <p:nvSpPr>
          <p:cNvPr id="37" name="Rectangle 36"/>
          <p:cNvSpPr/>
          <p:nvPr/>
        </p:nvSpPr>
        <p:spPr>
          <a:xfrm>
            <a:off x="3582328"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02</a:t>
            </a:r>
            <a:endParaRPr lang="en-US" sz="4000" b="1" spc="-300" dirty="0">
              <a:solidFill>
                <a:schemeClr val="bg1"/>
              </a:solidFill>
            </a:endParaRPr>
          </a:p>
        </p:txBody>
      </p:sp>
      <p:sp>
        <p:nvSpPr>
          <p:cNvPr id="38" name="Rectangle 37"/>
          <p:cNvSpPr/>
          <p:nvPr/>
        </p:nvSpPr>
        <p:spPr>
          <a:xfrm>
            <a:off x="6191759"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03</a:t>
            </a:r>
            <a:endParaRPr lang="en-US" sz="4000" b="1" spc="-300" dirty="0">
              <a:solidFill>
                <a:schemeClr val="bg1"/>
              </a:solidFill>
            </a:endParaRPr>
          </a:p>
        </p:txBody>
      </p:sp>
      <p:sp>
        <p:nvSpPr>
          <p:cNvPr id="39" name="Rectangle 38"/>
          <p:cNvSpPr/>
          <p:nvPr/>
        </p:nvSpPr>
        <p:spPr>
          <a:xfrm>
            <a:off x="8801191"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04</a:t>
            </a:r>
            <a:endParaRPr lang="en-US" sz="4000" b="1" spc="-300" dirty="0">
              <a:solidFill>
                <a:schemeClr val="bg1"/>
              </a:solidFill>
            </a:endParaRPr>
          </a:p>
        </p:txBody>
      </p:sp>
      <p:sp>
        <p:nvSpPr>
          <p:cNvPr id="40" name="Rectángulo 39">
            <a:extLst>
              <a:ext uri="{FF2B5EF4-FFF2-40B4-BE49-F238E27FC236}">
                <a16:creationId xmlns:a16="http://schemas.microsoft.com/office/drawing/2014/main" id="{F2CB136E-9F2A-4BA3-A697-B54F51877ABA}"/>
              </a:ext>
            </a:extLst>
          </p:cNvPr>
          <p:cNvSpPr/>
          <p:nvPr/>
        </p:nvSpPr>
        <p:spPr>
          <a:xfrm>
            <a:off x="108749" y="84905"/>
            <a:ext cx="2866619" cy="523220"/>
          </a:xfrm>
          <a:prstGeom prst="rect">
            <a:avLst/>
          </a:prstGeom>
        </p:spPr>
        <p:txBody>
          <a:bodyPr wrap="none">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CONCLUSIONES</a:t>
            </a:r>
          </a:p>
        </p:txBody>
      </p:sp>
      <p:pic>
        <p:nvPicPr>
          <p:cNvPr id="11266" name="Picture 2" descr="Resultado de imagen para icono administracion">
            <a:extLst>
              <a:ext uri="{FF2B5EF4-FFF2-40B4-BE49-F238E27FC236}">
                <a16:creationId xmlns:a16="http://schemas.microsoft.com/office/drawing/2014/main" id="{FEB54CB5-0931-4760-A68C-8C217DA0873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23398" y="2069308"/>
            <a:ext cx="825183" cy="82518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n relacionada">
            <a:extLst>
              <a:ext uri="{FF2B5EF4-FFF2-40B4-BE49-F238E27FC236}">
                <a16:creationId xmlns:a16="http://schemas.microsoft.com/office/drawing/2014/main" id="{D1247197-2297-494C-B993-049BB73F4757}"/>
              </a:ext>
            </a:extLst>
          </p:cNvPr>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674956" y="2142806"/>
            <a:ext cx="736508" cy="7365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71825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14686" y="1279798"/>
            <a:ext cx="9898672" cy="3805385"/>
          </a:xfrm>
          <a:prstGeom prst="rect">
            <a:avLst/>
          </a:prstGeom>
        </p:spPr>
      </p:pic>
    </p:spTree>
    <p:extLst>
      <p:ext uri="{BB962C8B-B14F-4D97-AF65-F5344CB8AC3E}">
        <p14:creationId xmlns:p14="http://schemas.microsoft.com/office/powerpoint/2010/main" val="218703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62558" y="1050964"/>
            <a:ext cx="2576549" cy="4466268"/>
            <a:chOff x="1341912" y="1365662"/>
            <a:chExt cx="2458192" cy="4349338"/>
          </a:xfrm>
          <a:effectLst>
            <a:outerShdw blurRad="50800" dist="38100" dir="8100000" algn="tr" rotWithShape="0">
              <a:prstClr val="black">
                <a:alpha val="40000"/>
              </a:prstClr>
            </a:outerShdw>
          </a:effectLst>
        </p:grpSpPr>
        <p:sp>
          <p:nvSpPr>
            <p:cNvPr id="18" name="Rectangle 17"/>
            <p:cNvSpPr/>
            <p:nvPr/>
          </p:nvSpPr>
          <p:spPr>
            <a:xfrm>
              <a:off x="1341912" y="1365662"/>
              <a:ext cx="2458192" cy="181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flipH="1">
              <a:off x="1341912" y="1365662"/>
              <a:ext cx="2458192" cy="1816925"/>
            </a:xfrm>
            <a:prstGeom prst="rtTriangle">
              <a:avLst/>
            </a:prstGeom>
            <a:solidFill>
              <a:schemeClr val="accent3">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a:solidFill>
                    <a:schemeClr val="bg2">
                      <a:lumMod val="10000"/>
                    </a:schemeClr>
                  </a:solidFill>
                  <a:latin typeface="Maiandra GD" panose="020E0502030308020204" pitchFamily="34" charset="0"/>
                  <a:cs typeface="Times New Roman" panose="02020603050405020304" pitchFamily="18" charset="0"/>
                </a:rPr>
                <a:t>La cartera hipotecaria del BIESS, observa una pendiente decreciente desde el año 2015 en su monto frente al total de la cartera de crédito, en la cual, el crédito quirografario muestra una tendencia creciente sostenida independiente de la crisis económica.</a:t>
              </a:r>
            </a:p>
            <a:p>
              <a:pPr algn="ctr"/>
              <a:endParaRPr lang="en-US"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24" name="Group 23"/>
          <p:cNvGrpSpPr/>
          <p:nvPr/>
        </p:nvGrpSpPr>
        <p:grpSpPr>
          <a:xfrm>
            <a:off x="8602029" y="1050964"/>
            <a:ext cx="2893777" cy="4466268"/>
            <a:chOff x="1341912" y="1365662"/>
            <a:chExt cx="2458192" cy="4349338"/>
          </a:xfrm>
          <a:effectLst>
            <a:outerShdw blurRad="50800" dist="38100" dir="8100000" algn="tr" rotWithShape="0">
              <a:prstClr val="black">
                <a:alpha val="40000"/>
              </a:prstClr>
            </a:outerShdw>
          </a:effectLst>
        </p:grpSpPr>
        <p:sp>
          <p:nvSpPr>
            <p:cNvPr id="25" name="Rectangle 24"/>
            <p:cNvSpPr/>
            <p:nvPr/>
          </p:nvSpPr>
          <p:spPr>
            <a:xfrm>
              <a:off x="1341912" y="1365662"/>
              <a:ext cx="2458192" cy="181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p:cNvSpPr/>
            <p:nvPr/>
          </p:nvSpPr>
          <p:spPr>
            <a:xfrm flipH="1">
              <a:off x="1341912" y="1365662"/>
              <a:ext cx="2458192" cy="1816925"/>
            </a:xfrm>
            <a:prstGeom prst="rtTriangle">
              <a:avLst/>
            </a:prstGeom>
            <a:solidFill>
              <a:schemeClr val="accent1">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Rectangle 26"/>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a:solidFill>
                    <a:schemeClr val="bg2">
                      <a:lumMod val="10000"/>
                    </a:schemeClr>
                  </a:solidFill>
                  <a:latin typeface="Maiandra GD" panose="020E0502030308020204" pitchFamily="34" charset="0"/>
                  <a:cs typeface="Times New Roman" panose="02020603050405020304" pitchFamily="18" charset="0"/>
                </a:rPr>
                <a:t>Los clientes con pagos constantes y recurrentes son menos propensos a convertir su cartera en irrecuperable, la gestión telefónica, sin embargo, es efectiva mientras más temprano sea el contacto con el cliente en situación de cartera vencida.</a:t>
              </a:r>
            </a:p>
          </p:txBody>
        </p:sp>
      </p:grpSp>
      <p:grpSp>
        <p:nvGrpSpPr>
          <p:cNvPr id="28" name="Group 27"/>
          <p:cNvGrpSpPr/>
          <p:nvPr/>
        </p:nvGrpSpPr>
        <p:grpSpPr>
          <a:xfrm>
            <a:off x="5997868" y="1050964"/>
            <a:ext cx="2576549" cy="4466268"/>
            <a:chOff x="1341912" y="1365662"/>
            <a:chExt cx="2458192" cy="4349338"/>
          </a:xfrm>
          <a:effectLst>
            <a:outerShdw blurRad="50800" dist="38100" dir="8100000" algn="tr" rotWithShape="0">
              <a:prstClr val="black">
                <a:alpha val="40000"/>
              </a:prstClr>
            </a:outerShdw>
          </a:effectLst>
        </p:grpSpPr>
        <p:sp>
          <p:nvSpPr>
            <p:cNvPr id="29" name="Rectangle 28"/>
            <p:cNvSpPr/>
            <p:nvPr/>
          </p:nvSpPr>
          <p:spPr>
            <a:xfrm>
              <a:off x="1341912" y="1365662"/>
              <a:ext cx="2458192" cy="1816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p:nvSpPr>
          <p:spPr>
            <a:xfrm flipH="1">
              <a:off x="1341912" y="1365662"/>
              <a:ext cx="2458192" cy="1816925"/>
            </a:xfrm>
            <a:prstGeom prst="rtTriangle">
              <a:avLst/>
            </a:prstGeom>
            <a:solidFill>
              <a:schemeClr val="accent5">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Rectangle 3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a:solidFill>
                    <a:schemeClr val="bg2">
                      <a:lumMod val="10000"/>
                    </a:schemeClr>
                  </a:solidFill>
                  <a:latin typeface="Maiandra GD" panose="020E0502030308020204" pitchFamily="34" charset="0"/>
                  <a:cs typeface="Times New Roman" panose="02020603050405020304" pitchFamily="18" charset="0"/>
                </a:rPr>
                <a:t>La tasa de morosidad es significativamente dependiente de la inversión privada, la deuda externa, los barriles de petróleo vendidos, la inflación, el subempleo y el empleo pleno.</a:t>
              </a:r>
            </a:p>
          </p:txBody>
        </p:sp>
      </p:grpSp>
      <p:grpSp>
        <p:nvGrpSpPr>
          <p:cNvPr id="32" name="Group 31"/>
          <p:cNvGrpSpPr/>
          <p:nvPr/>
        </p:nvGrpSpPr>
        <p:grpSpPr>
          <a:xfrm>
            <a:off x="2866720" y="1050964"/>
            <a:ext cx="3103538" cy="4466268"/>
            <a:chOff x="1341912" y="1365662"/>
            <a:chExt cx="2458192" cy="4349338"/>
          </a:xfrm>
          <a:effectLst>
            <a:outerShdw blurRad="50800" dist="38100" dir="8100000" algn="tr" rotWithShape="0">
              <a:prstClr val="black">
                <a:alpha val="40000"/>
              </a:prstClr>
            </a:outerShdw>
          </a:effectLst>
        </p:grpSpPr>
        <p:sp>
          <p:nvSpPr>
            <p:cNvPr id="33" name="Rectangle 32"/>
            <p:cNvSpPr/>
            <p:nvPr/>
          </p:nvSpPr>
          <p:spPr>
            <a:xfrm>
              <a:off x="1341912" y="1365662"/>
              <a:ext cx="2458192" cy="181692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ight Triangle 33"/>
            <p:cNvSpPr/>
            <p:nvPr/>
          </p:nvSpPr>
          <p:spPr>
            <a:xfrm flipH="1">
              <a:off x="1341912" y="1365662"/>
              <a:ext cx="2458192" cy="1816925"/>
            </a:xfrm>
            <a:prstGeom prst="rtTriangle">
              <a:avLst/>
            </a:prstGeom>
            <a:solidFill>
              <a:schemeClr val="accent6">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ectangle 34"/>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a:solidFill>
                    <a:schemeClr val="bg2">
                      <a:lumMod val="10000"/>
                    </a:schemeClr>
                  </a:solidFill>
                  <a:latin typeface="Maiandra GD" panose="020E0502030308020204" pitchFamily="34" charset="0"/>
                  <a:cs typeface="Times New Roman" panose="02020603050405020304" pitchFamily="18" charset="0"/>
                </a:rPr>
                <a:t>La mora hipotecaria del BIESS superó el promedio del sistema financiero local en el 2015 y ha observado un crecimiento sostenido hasta julio del 2018 en que se realizan cambios a la normativa que ha logrado estabilizar el índice de morosidad en el 6.50% aproximadamente, pero aún casi tres veces superior al promedio del mercado.</a:t>
              </a:r>
            </a:p>
            <a:p>
              <a:pPr algn="ctr"/>
              <a:endParaRPr lang="en-US"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68" name="Group 23"/>
          <p:cNvGrpSpPr>
            <a:grpSpLocks noChangeAspect="1"/>
          </p:cNvGrpSpPr>
          <p:nvPr/>
        </p:nvGrpSpPr>
        <p:grpSpPr bwMode="auto">
          <a:xfrm>
            <a:off x="2274450" y="2171842"/>
            <a:ext cx="413446" cy="603785"/>
            <a:chOff x="1369" y="448"/>
            <a:chExt cx="858" cy="1253"/>
          </a:xfrm>
          <a:solidFill>
            <a:schemeClr val="bg2">
              <a:lumMod val="90000"/>
            </a:schemeClr>
          </a:solidFill>
        </p:grpSpPr>
        <p:sp>
          <p:nvSpPr>
            <p:cNvPr id="71" name="Freeform 25"/>
            <p:cNvSpPr>
              <a:spLocks/>
            </p:cNvSpPr>
            <p:nvPr/>
          </p:nvSpPr>
          <p:spPr bwMode="auto">
            <a:xfrm>
              <a:off x="1561" y="1465"/>
              <a:ext cx="475" cy="94"/>
            </a:xfrm>
            <a:custGeom>
              <a:avLst/>
              <a:gdLst>
                <a:gd name="T0" fmla="*/ 179 w 1425"/>
                <a:gd name="T1" fmla="*/ 0 h 281"/>
                <a:gd name="T2" fmla="*/ 1247 w 1425"/>
                <a:gd name="T3" fmla="*/ 0 h 281"/>
                <a:gd name="T4" fmla="*/ 1283 w 1425"/>
                <a:gd name="T5" fmla="*/ 3 h 281"/>
                <a:gd name="T6" fmla="*/ 1316 w 1425"/>
                <a:gd name="T7" fmla="*/ 12 h 281"/>
                <a:gd name="T8" fmla="*/ 1346 w 1425"/>
                <a:gd name="T9" fmla="*/ 24 h 281"/>
                <a:gd name="T10" fmla="*/ 1372 w 1425"/>
                <a:gd name="T11" fmla="*/ 41 h 281"/>
                <a:gd name="T12" fmla="*/ 1395 w 1425"/>
                <a:gd name="T13" fmla="*/ 62 h 281"/>
                <a:gd name="T14" fmla="*/ 1411 w 1425"/>
                <a:gd name="T15" fmla="*/ 85 h 281"/>
                <a:gd name="T16" fmla="*/ 1422 w 1425"/>
                <a:gd name="T17" fmla="*/ 112 h 281"/>
                <a:gd name="T18" fmla="*/ 1425 w 1425"/>
                <a:gd name="T19" fmla="*/ 140 h 281"/>
                <a:gd name="T20" fmla="*/ 1422 w 1425"/>
                <a:gd name="T21" fmla="*/ 169 h 281"/>
                <a:gd name="T22" fmla="*/ 1411 w 1425"/>
                <a:gd name="T23" fmla="*/ 195 h 281"/>
                <a:gd name="T24" fmla="*/ 1395 w 1425"/>
                <a:gd name="T25" fmla="*/ 219 h 281"/>
                <a:gd name="T26" fmla="*/ 1372 w 1425"/>
                <a:gd name="T27" fmla="*/ 239 h 281"/>
                <a:gd name="T28" fmla="*/ 1346 w 1425"/>
                <a:gd name="T29" fmla="*/ 257 h 281"/>
                <a:gd name="T30" fmla="*/ 1316 w 1425"/>
                <a:gd name="T31" fmla="*/ 270 h 281"/>
                <a:gd name="T32" fmla="*/ 1283 w 1425"/>
                <a:gd name="T33" fmla="*/ 279 h 281"/>
                <a:gd name="T34" fmla="*/ 1247 w 1425"/>
                <a:gd name="T35" fmla="*/ 281 h 281"/>
                <a:gd name="T36" fmla="*/ 179 w 1425"/>
                <a:gd name="T37" fmla="*/ 281 h 281"/>
                <a:gd name="T38" fmla="*/ 142 w 1425"/>
                <a:gd name="T39" fmla="*/ 279 h 281"/>
                <a:gd name="T40" fmla="*/ 109 w 1425"/>
                <a:gd name="T41" fmla="*/ 270 h 281"/>
                <a:gd name="T42" fmla="*/ 78 w 1425"/>
                <a:gd name="T43" fmla="*/ 257 h 281"/>
                <a:gd name="T44" fmla="*/ 53 w 1425"/>
                <a:gd name="T45" fmla="*/ 239 h 281"/>
                <a:gd name="T46" fmla="*/ 31 w 1425"/>
                <a:gd name="T47" fmla="*/ 219 h 281"/>
                <a:gd name="T48" fmla="*/ 14 w 1425"/>
                <a:gd name="T49" fmla="*/ 195 h 281"/>
                <a:gd name="T50" fmla="*/ 4 w 1425"/>
                <a:gd name="T51" fmla="*/ 169 h 281"/>
                <a:gd name="T52" fmla="*/ 0 w 1425"/>
                <a:gd name="T53" fmla="*/ 140 h 281"/>
                <a:gd name="T54" fmla="*/ 4 w 1425"/>
                <a:gd name="T55" fmla="*/ 113 h 281"/>
                <a:gd name="T56" fmla="*/ 15 w 1425"/>
                <a:gd name="T57" fmla="*/ 86 h 281"/>
                <a:gd name="T58" fmla="*/ 31 w 1425"/>
                <a:gd name="T59" fmla="*/ 62 h 281"/>
                <a:gd name="T60" fmla="*/ 53 w 1425"/>
                <a:gd name="T61" fmla="*/ 41 h 281"/>
                <a:gd name="T62" fmla="*/ 79 w 1425"/>
                <a:gd name="T63" fmla="*/ 24 h 281"/>
                <a:gd name="T64" fmla="*/ 110 w 1425"/>
                <a:gd name="T65" fmla="*/ 12 h 281"/>
                <a:gd name="T66" fmla="*/ 143 w 1425"/>
                <a:gd name="T67" fmla="*/ 3 h 281"/>
                <a:gd name="T68" fmla="*/ 179 w 1425"/>
                <a:gd name="T6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5" h="281">
                  <a:moveTo>
                    <a:pt x="179" y="0"/>
                  </a:moveTo>
                  <a:lnTo>
                    <a:pt x="1247" y="0"/>
                  </a:lnTo>
                  <a:lnTo>
                    <a:pt x="1283" y="3"/>
                  </a:lnTo>
                  <a:lnTo>
                    <a:pt x="1316" y="12"/>
                  </a:lnTo>
                  <a:lnTo>
                    <a:pt x="1346" y="24"/>
                  </a:lnTo>
                  <a:lnTo>
                    <a:pt x="1372" y="41"/>
                  </a:lnTo>
                  <a:lnTo>
                    <a:pt x="1395" y="62"/>
                  </a:lnTo>
                  <a:lnTo>
                    <a:pt x="1411" y="85"/>
                  </a:lnTo>
                  <a:lnTo>
                    <a:pt x="1422" y="112"/>
                  </a:lnTo>
                  <a:lnTo>
                    <a:pt x="1425" y="140"/>
                  </a:lnTo>
                  <a:lnTo>
                    <a:pt x="1422" y="169"/>
                  </a:lnTo>
                  <a:lnTo>
                    <a:pt x="1411" y="195"/>
                  </a:lnTo>
                  <a:lnTo>
                    <a:pt x="1395" y="219"/>
                  </a:lnTo>
                  <a:lnTo>
                    <a:pt x="1372" y="239"/>
                  </a:lnTo>
                  <a:lnTo>
                    <a:pt x="1346" y="257"/>
                  </a:lnTo>
                  <a:lnTo>
                    <a:pt x="1316" y="270"/>
                  </a:lnTo>
                  <a:lnTo>
                    <a:pt x="1283" y="279"/>
                  </a:lnTo>
                  <a:lnTo>
                    <a:pt x="1247" y="281"/>
                  </a:lnTo>
                  <a:lnTo>
                    <a:pt x="179" y="281"/>
                  </a:lnTo>
                  <a:lnTo>
                    <a:pt x="142" y="279"/>
                  </a:lnTo>
                  <a:lnTo>
                    <a:pt x="109" y="270"/>
                  </a:lnTo>
                  <a:lnTo>
                    <a:pt x="78" y="257"/>
                  </a:lnTo>
                  <a:lnTo>
                    <a:pt x="53" y="239"/>
                  </a:lnTo>
                  <a:lnTo>
                    <a:pt x="31" y="219"/>
                  </a:lnTo>
                  <a:lnTo>
                    <a:pt x="14" y="195"/>
                  </a:lnTo>
                  <a:lnTo>
                    <a:pt x="4" y="169"/>
                  </a:lnTo>
                  <a:lnTo>
                    <a:pt x="0" y="140"/>
                  </a:lnTo>
                  <a:lnTo>
                    <a:pt x="4" y="113"/>
                  </a:lnTo>
                  <a:lnTo>
                    <a:pt x="15" y="86"/>
                  </a:lnTo>
                  <a:lnTo>
                    <a:pt x="31" y="62"/>
                  </a:lnTo>
                  <a:lnTo>
                    <a:pt x="53" y="41"/>
                  </a:lnTo>
                  <a:lnTo>
                    <a:pt x="79" y="24"/>
                  </a:lnTo>
                  <a:lnTo>
                    <a:pt x="110" y="12"/>
                  </a:lnTo>
                  <a:lnTo>
                    <a:pt x="143" y="3"/>
                  </a:lnTo>
                  <a:lnTo>
                    <a:pt x="1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2" name="Freeform 26"/>
            <p:cNvSpPr>
              <a:spLocks/>
            </p:cNvSpPr>
            <p:nvPr/>
          </p:nvSpPr>
          <p:spPr bwMode="auto">
            <a:xfrm>
              <a:off x="1561" y="1607"/>
              <a:ext cx="475" cy="94"/>
            </a:xfrm>
            <a:custGeom>
              <a:avLst/>
              <a:gdLst>
                <a:gd name="T0" fmla="*/ 179 w 1425"/>
                <a:gd name="T1" fmla="*/ 0 h 281"/>
                <a:gd name="T2" fmla="*/ 1247 w 1425"/>
                <a:gd name="T3" fmla="*/ 0 h 281"/>
                <a:gd name="T4" fmla="*/ 1283 w 1425"/>
                <a:gd name="T5" fmla="*/ 3 h 281"/>
                <a:gd name="T6" fmla="*/ 1316 w 1425"/>
                <a:gd name="T7" fmla="*/ 12 h 281"/>
                <a:gd name="T8" fmla="*/ 1346 w 1425"/>
                <a:gd name="T9" fmla="*/ 24 h 281"/>
                <a:gd name="T10" fmla="*/ 1372 w 1425"/>
                <a:gd name="T11" fmla="*/ 41 h 281"/>
                <a:gd name="T12" fmla="*/ 1395 w 1425"/>
                <a:gd name="T13" fmla="*/ 62 h 281"/>
                <a:gd name="T14" fmla="*/ 1411 w 1425"/>
                <a:gd name="T15" fmla="*/ 86 h 281"/>
                <a:gd name="T16" fmla="*/ 1422 w 1425"/>
                <a:gd name="T17" fmla="*/ 113 h 281"/>
                <a:gd name="T18" fmla="*/ 1425 w 1425"/>
                <a:gd name="T19" fmla="*/ 140 h 281"/>
                <a:gd name="T20" fmla="*/ 1422 w 1425"/>
                <a:gd name="T21" fmla="*/ 169 h 281"/>
                <a:gd name="T22" fmla="*/ 1411 w 1425"/>
                <a:gd name="T23" fmla="*/ 195 h 281"/>
                <a:gd name="T24" fmla="*/ 1395 w 1425"/>
                <a:gd name="T25" fmla="*/ 219 h 281"/>
                <a:gd name="T26" fmla="*/ 1372 w 1425"/>
                <a:gd name="T27" fmla="*/ 239 h 281"/>
                <a:gd name="T28" fmla="*/ 1346 w 1425"/>
                <a:gd name="T29" fmla="*/ 257 h 281"/>
                <a:gd name="T30" fmla="*/ 1316 w 1425"/>
                <a:gd name="T31" fmla="*/ 269 h 281"/>
                <a:gd name="T32" fmla="*/ 1283 w 1425"/>
                <a:gd name="T33" fmla="*/ 279 h 281"/>
                <a:gd name="T34" fmla="*/ 1247 w 1425"/>
                <a:gd name="T35" fmla="*/ 281 h 281"/>
                <a:gd name="T36" fmla="*/ 179 w 1425"/>
                <a:gd name="T37" fmla="*/ 281 h 281"/>
                <a:gd name="T38" fmla="*/ 142 w 1425"/>
                <a:gd name="T39" fmla="*/ 279 h 281"/>
                <a:gd name="T40" fmla="*/ 109 w 1425"/>
                <a:gd name="T41" fmla="*/ 269 h 281"/>
                <a:gd name="T42" fmla="*/ 78 w 1425"/>
                <a:gd name="T43" fmla="*/ 257 h 281"/>
                <a:gd name="T44" fmla="*/ 53 w 1425"/>
                <a:gd name="T45" fmla="*/ 239 h 281"/>
                <a:gd name="T46" fmla="*/ 31 w 1425"/>
                <a:gd name="T47" fmla="*/ 219 h 281"/>
                <a:gd name="T48" fmla="*/ 14 w 1425"/>
                <a:gd name="T49" fmla="*/ 195 h 281"/>
                <a:gd name="T50" fmla="*/ 4 w 1425"/>
                <a:gd name="T51" fmla="*/ 169 h 281"/>
                <a:gd name="T52" fmla="*/ 0 w 1425"/>
                <a:gd name="T53" fmla="*/ 140 h 281"/>
                <a:gd name="T54" fmla="*/ 4 w 1425"/>
                <a:gd name="T55" fmla="*/ 113 h 281"/>
                <a:gd name="T56" fmla="*/ 15 w 1425"/>
                <a:gd name="T57" fmla="*/ 86 h 281"/>
                <a:gd name="T58" fmla="*/ 31 w 1425"/>
                <a:gd name="T59" fmla="*/ 62 h 281"/>
                <a:gd name="T60" fmla="*/ 53 w 1425"/>
                <a:gd name="T61" fmla="*/ 41 h 281"/>
                <a:gd name="T62" fmla="*/ 79 w 1425"/>
                <a:gd name="T63" fmla="*/ 24 h 281"/>
                <a:gd name="T64" fmla="*/ 110 w 1425"/>
                <a:gd name="T65" fmla="*/ 12 h 281"/>
                <a:gd name="T66" fmla="*/ 143 w 1425"/>
                <a:gd name="T67" fmla="*/ 3 h 281"/>
                <a:gd name="T68" fmla="*/ 179 w 1425"/>
                <a:gd name="T6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5" h="281">
                  <a:moveTo>
                    <a:pt x="179" y="0"/>
                  </a:moveTo>
                  <a:lnTo>
                    <a:pt x="1247" y="0"/>
                  </a:lnTo>
                  <a:lnTo>
                    <a:pt x="1283" y="3"/>
                  </a:lnTo>
                  <a:lnTo>
                    <a:pt x="1316" y="12"/>
                  </a:lnTo>
                  <a:lnTo>
                    <a:pt x="1346" y="24"/>
                  </a:lnTo>
                  <a:lnTo>
                    <a:pt x="1372" y="41"/>
                  </a:lnTo>
                  <a:lnTo>
                    <a:pt x="1395" y="62"/>
                  </a:lnTo>
                  <a:lnTo>
                    <a:pt x="1411" y="86"/>
                  </a:lnTo>
                  <a:lnTo>
                    <a:pt x="1422" y="113"/>
                  </a:lnTo>
                  <a:lnTo>
                    <a:pt x="1425" y="140"/>
                  </a:lnTo>
                  <a:lnTo>
                    <a:pt x="1422" y="169"/>
                  </a:lnTo>
                  <a:lnTo>
                    <a:pt x="1411" y="195"/>
                  </a:lnTo>
                  <a:lnTo>
                    <a:pt x="1395" y="219"/>
                  </a:lnTo>
                  <a:lnTo>
                    <a:pt x="1372" y="239"/>
                  </a:lnTo>
                  <a:lnTo>
                    <a:pt x="1346" y="257"/>
                  </a:lnTo>
                  <a:lnTo>
                    <a:pt x="1316" y="269"/>
                  </a:lnTo>
                  <a:lnTo>
                    <a:pt x="1283" y="279"/>
                  </a:lnTo>
                  <a:lnTo>
                    <a:pt x="1247" y="281"/>
                  </a:lnTo>
                  <a:lnTo>
                    <a:pt x="179" y="281"/>
                  </a:lnTo>
                  <a:lnTo>
                    <a:pt x="142" y="279"/>
                  </a:lnTo>
                  <a:lnTo>
                    <a:pt x="109" y="269"/>
                  </a:lnTo>
                  <a:lnTo>
                    <a:pt x="78" y="257"/>
                  </a:lnTo>
                  <a:lnTo>
                    <a:pt x="53" y="239"/>
                  </a:lnTo>
                  <a:lnTo>
                    <a:pt x="31" y="219"/>
                  </a:lnTo>
                  <a:lnTo>
                    <a:pt x="14" y="195"/>
                  </a:lnTo>
                  <a:lnTo>
                    <a:pt x="4" y="169"/>
                  </a:lnTo>
                  <a:lnTo>
                    <a:pt x="0" y="140"/>
                  </a:lnTo>
                  <a:lnTo>
                    <a:pt x="4" y="113"/>
                  </a:lnTo>
                  <a:lnTo>
                    <a:pt x="15" y="86"/>
                  </a:lnTo>
                  <a:lnTo>
                    <a:pt x="31" y="62"/>
                  </a:lnTo>
                  <a:lnTo>
                    <a:pt x="53" y="41"/>
                  </a:lnTo>
                  <a:lnTo>
                    <a:pt x="79" y="24"/>
                  </a:lnTo>
                  <a:lnTo>
                    <a:pt x="110" y="12"/>
                  </a:lnTo>
                  <a:lnTo>
                    <a:pt x="143" y="3"/>
                  </a:lnTo>
                  <a:lnTo>
                    <a:pt x="1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3" name="Freeform 27"/>
            <p:cNvSpPr>
              <a:spLocks noEditPoints="1"/>
            </p:cNvSpPr>
            <p:nvPr/>
          </p:nvSpPr>
          <p:spPr bwMode="auto">
            <a:xfrm>
              <a:off x="1369" y="448"/>
              <a:ext cx="858" cy="970"/>
            </a:xfrm>
            <a:custGeom>
              <a:avLst/>
              <a:gdLst>
                <a:gd name="T0" fmla="*/ 1025 w 2576"/>
                <a:gd name="T1" fmla="*/ 223 h 2909"/>
                <a:gd name="T2" fmla="*/ 711 w 2576"/>
                <a:gd name="T3" fmla="*/ 357 h 2909"/>
                <a:gd name="T4" fmla="*/ 456 w 2576"/>
                <a:gd name="T5" fmla="*/ 575 h 2909"/>
                <a:gd name="T6" fmla="*/ 278 w 2576"/>
                <a:gd name="T7" fmla="*/ 863 h 2909"/>
                <a:gd name="T8" fmla="*/ 195 w 2576"/>
                <a:gd name="T9" fmla="*/ 1202 h 2909"/>
                <a:gd name="T10" fmla="*/ 207 w 2576"/>
                <a:gd name="T11" fmla="*/ 1486 h 2909"/>
                <a:gd name="T12" fmla="*/ 262 w 2576"/>
                <a:gd name="T13" fmla="*/ 1693 h 2909"/>
                <a:gd name="T14" fmla="*/ 345 w 2576"/>
                <a:gd name="T15" fmla="*/ 1867 h 2909"/>
                <a:gd name="T16" fmla="*/ 439 w 2576"/>
                <a:gd name="T17" fmla="*/ 2036 h 2909"/>
                <a:gd name="T18" fmla="*/ 529 w 2576"/>
                <a:gd name="T19" fmla="*/ 2225 h 2909"/>
                <a:gd name="T20" fmla="*/ 598 w 2576"/>
                <a:gd name="T21" fmla="*/ 2463 h 2909"/>
                <a:gd name="T22" fmla="*/ 630 w 2576"/>
                <a:gd name="T23" fmla="*/ 2656 h 2909"/>
                <a:gd name="T24" fmla="*/ 702 w 2576"/>
                <a:gd name="T25" fmla="*/ 2716 h 2909"/>
                <a:gd name="T26" fmla="*/ 1894 w 2576"/>
                <a:gd name="T27" fmla="*/ 2709 h 2909"/>
                <a:gd name="T28" fmla="*/ 1950 w 2576"/>
                <a:gd name="T29" fmla="*/ 2648 h 2909"/>
                <a:gd name="T30" fmla="*/ 1963 w 2576"/>
                <a:gd name="T31" fmla="*/ 2568 h 2909"/>
                <a:gd name="T32" fmla="*/ 2007 w 2576"/>
                <a:gd name="T33" fmla="*/ 2348 h 2909"/>
                <a:gd name="T34" fmla="*/ 2087 w 2576"/>
                <a:gd name="T35" fmla="*/ 2133 h 2909"/>
                <a:gd name="T36" fmla="*/ 2183 w 2576"/>
                <a:gd name="T37" fmla="*/ 1954 h 2909"/>
                <a:gd name="T38" fmla="*/ 2275 w 2576"/>
                <a:gd name="T39" fmla="*/ 1785 h 2909"/>
                <a:gd name="T40" fmla="*/ 2347 w 2576"/>
                <a:gd name="T41" fmla="*/ 1596 h 2909"/>
                <a:gd name="T42" fmla="*/ 2384 w 2576"/>
                <a:gd name="T43" fmla="*/ 1359 h 2909"/>
                <a:gd name="T44" fmla="*/ 2354 w 2576"/>
                <a:gd name="T45" fmla="*/ 1027 h 2909"/>
                <a:gd name="T46" fmla="*/ 2221 w 2576"/>
                <a:gd name="T47" fmla="*/ 711 h 2909"/>
                <a:gd name="T48" fmla="*/ 2002 w 2576"/>
                <a:gd name="T49" fmla="*/ 456 h 2909"/>
                <a:gd name="T50" fmla="*/ 1715 w 2576"/>
                <a:gd name="T51" fmla="*/ 278 h 2909"/>
                <a:gd name="T52" fmla="*/ 1378 w 2576"/>
                <a:gd name="T53" fmla="*/ 196 h 2909"/>
                <a:gd name="T54" fmla="*/ 1479 w 2576"/>
                <a:gd name="T55" fmla="*/ 14 h 2909"/>
                <a:gd name="T56" fmla="*/ 1832 w 2576"/>
                <a:gd name="T57" fmla="*/ 120 h 2909"/>
                <a:gd name="T58" fmla="*/ 2133 w 2576"/>
                <a:gd name="T59" fmla="*/ 316 h 2909"/>
                <a:gd name="T60" fmla="*/ 2369 w 2576"/>
                <a:gd name="T61" fmla="*/ 588 h 2909"/>
                <a:gd name="T62" fmla="*/ 2522 w 2576"/>
                <a:gd name="T63" fmla="*/ 920 h 2909"/>
                <a:gd name="T64" fmla="*/ 2576 w 2576"/>
                <a:gd name="T65" fmla="*/ 1294 h 2909"/>
                <a:gd name="T66" fmla="*/ 2550 w 2576"/>
                <a:gd name="T67" fmla="*/ 1566 h 2909"/>
                <a:gd name="T68" fmla="*/ 2485 w 2576"/>
                <a:gd name="T69" fmla="*/ 1783 h 2909"/>
                <a:gd name="T70" fmla="*/ 2400 w 2576"/>
                <a:gd name="T71" fmla="*/ 1961 h 2909"/>
                <a:gd name="T72" fmla="*/ 2304 w 2576"/>
                <a:gd name="T73" fmla="*/ 2131 h 2909"/>
                <a:gd name="T74" fmla="*/ 2215 w 2576"/>
                <a:gd name="T75" fmla="*/ 2327 h 2909"/>
                <a:gd name="T76" fmla="*/ 2155 w 2576"/>
                <a:gd name="T77" fmla="*/ 2578 h 2909"/>
                <a:gd name="T78" fmla="*/ 2153 w 2576"/>
                <a:gd name="T79" fmla="*/ 2595 h 2909"/>
                <a:gd name="T80" fmla="*/ 2125 w 2576"/>
                <a:gd name="T81" fmla="*/ 2730 h 2909"/>
                <a:gd name="T82" fmla="*/ 2030 w 2576"/>
                <a:gd name="T83" fmla="*/ 2851 h 2909"/>
                <a:gd name="T84" fmla="*/ 1887 w 2576"/>
                <a:gd name="T85" fmla="*/ 2907 h 2909"/>
                <a:gd name="T86" fmla="*/ 644 w 2576"/>
                <a:gd name="T87" fmla="*/ 2897 h 2909"/>
                <a:gd name="T88" fmla="*/ 506 w 2576"/>
                <a:gd name="T89" fmla="*/ 2810 h 2909"/>
                <a:gd name="T90" fmla="*/ 432 w 2576"/>
                <a:gd name="T91" fmla="*/ 2663 h 2909"/>
                <a:gd name="T92" fmla="*/ 391 w 2576"/>
                <a:gd name="T93" fmla="*/ 2421 h 2909"/>
                <a:gd name="T94" fmla="*/ 315 w 2576"/>
                <a:gd name="T95" fmla="*/ 2214 h 2909"/>
                <a:gd name="T96" fmla="*/ 221 w 2576"/>
                <a:gd name="T97" fmla="*/ 2038 h 2909"/>
                <a:gd name="T98" fmla="*/ 132 w 2576"/>
                <a:gd name="T99" fmla="*/ 1872 h 2909"/>
                <a:gd name="T100" fmla="*/ 54 w 2576"/>
                <a:gd name="T101" fmla="*/ 1677 h 2909"/>
                <a:gd name="T102" fmla="*/ 7 w 2576"/>
                <a:gd name="T103" fmla="*/ 1434 h 2909"/>
                <a:gd name="T104" fmla="*/ 14 w 2576"/>
                <a:gd name="T105" fmla="*/ 1099 h 2909"/>
                <a:gd name="T106" fmla="*/ 121 w 2576"/>
                <a:gd name="T107" fmla="*/ 746 h 2909"/>
                <a:gd name="T108" fmla="*/ 316 w 2576"/>
                <a:gd name="T109" fmla="*/ 444 h 2909"/>
                <a:gd name="T110" fmla="*/ 587 w 2576"/>
                <a:gd name="T111" fmla="*/ 207 h 2909"/>
                <a:gd name="T112" fmla="*/ 917 w 2576"/>
                <a:gd name="T113" fmla="*/ 54 h 2909"/>
                <a:gd name="T114" fmla="*/ 1288 w 2576"/>
                <a:gd name="T115" fmla="*/ 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6" h="2909">
                  <a:moveTo>
                    <a:pt x="1288" y="192"/>
                  </a:moveTo>
                  <a:lnTo>
                    <a:pt x="1199" y="196"/>
                  </a:lnTo>
                  <a:lnTo>
                    <a:pt x="1111" y="206"/>
                  </a:lnTo>
                  <a:lnTo>
                    <a:pt x="1025" y="223"/>
                  </a:lnTo>
                  <a:lnTo>
                    <a:pt x="942" y="247"/>
                  </a:lnTo>
                  <a:lnTo>
                    <a:pt x="862" y="278"/>
                  </a:lnTo>
                  <a:lnTo>
                    <a:pt x="785" y="314"/>
                  </a:lnTo>
                  <a:lnTo>
                    <a:pt x="711" y="357"/>
                  </a:lnTo>
                  <a:lnTo>
                    <a:pt x="641" y="404"/>
                  </a:lnTo>
                  <a:lnTo>
                    <a:pt x="576" y="457"/>
                  </a:lnTo>
                  <a:lnTo>
                    <a:pt x="514" y="513"/>
                  </a:lnTo>
                  <a:lnTo>
                    <a:pt x="456" y="575"/>
                  </a:lnTo>
                  <a:lnTo>
                    <a:pt x="403" y="642"/>
                  </a:lnTo>
                  <a:lnTo>
                    <a:pt x="356" y="712"/>
                  </a:lnTo>
                  <a:lnTo>
                    <a:pt x="315" y="786"/>
                  </a:lnTo>
                  <a:lnTo>
                    <a:pt x="278" y="863"/>
                  </a:lnTo>
                  <a:lnTo>
                    <a:pt x="248" y="944"/>
                  </a:lnTo>
                  <a:lnTo>
                    <a:pt x="224" y="1028"/>
                  </a:lnTo>
                  <a:lnTo>
                    <a:pt x="207" y="1113"/>
                  </a:lnTo>
                  <a:lnTo>
                    <a:pt x="195" y="1202"/>
                  </a:lnTo>
                  <a:lnTo>
                    <a:pt x="192" y="1291"/>
                  </a:lnTo>
                  <a:lnTo>
                    <a:pt x="194" y="1360"/>
                  </a:lnTo>
                  <a:lnTo>
                    <a:pt x="199" y="1425"/>
                  </a:lnTo>
                  <a:lnTo>
                    <a:pt x="207" y="1486"/>
                  </a:lnTo>
                  <a:lnTo>
                    <a:pt x="217" y="1542"/>
                  </a:lnTo>
                  <a:lnTo>
                    <a:pt x="230" y="1595"/>
                  </a:lnTo>
                  <a:lnTo>
                    <a:pt x="245" y="1646"/>
                  </a:lnTo>
                  <a:lnTo>
                    <a:pt x="262" y="1693"/>
                  </a:lnTo>
                  <a:lnTo>
                    <a:pt x="281" y="1739"/>
                  </a:lnTo>
                  <a:lnTo>
                    <a:pt x="301" y="1783"/>
                  </a:lnTo>
                  <a:lnTo>
                    <a:pt x="323" y="1825"/>
                  </a:lnTo>
                  <a:lnTo>
                    <a:pt x="345" y="1867"/>
                  </a:lnTo>
                  <a:lnTo>
                    <a:pt x="369" y="1908"/>
                  </a:lnTo>
                  <a:lnTo>
                    <a:pt x="392" y="1951"/>
                  </a:lnTo>
                  <a:lnTo>
                    <a:pt x="416" y="1992"/>
                  </a:lnTo>
                  <a:lnTo>
                    <a:pt x="439" y="2036"/>
                  </a:lnTo>
                  <a:lnTo>
                    <a:pt x="463" y="2080"/>
                  </a:lnTo>
                  <a:lnTo>
                    <a:pt x="486" y="2126"/>
                  </a:lnTo>
                  <a:lnTo>
                    <a:pt x="508" y="2174"/>
                  </a:lnTo>
                  <a:lnTo>
                    <a:pt x="529" y="2225"/>
                  </a:lnTo>
                  <a:lnTo>
                    <a:pt x="548" y="2279"/>
                  </a:lnTo>
                  <a:lnTo>
                    <a:pt x="567" y="2336"/>
                  </a:lnTo>
                  <a:lnTo>
                    <a:pt x="583" y="2397"/>
                  </a:lnTo>
                  <a:lnTo>
                    <a:pt x="598" y="2463"/>
                  </a:lnTo>
                  <a:lnTo>
                    <a:pt x="609" y="2533"/>
                  </a:lnTo>
                  <a:lnTo>
                    <a:pt x="618" y="2609"/>
                  </a:lnTo>
                  <a:lnTo>
                    <a:pt x="622" y="2633"/>
                  </a:lnTo>
                  <a:lnTo>
                    <a:pt x="630" y="2656"/>
                  </a:lnTo>
                  <a:lnTo>
                    <a:pt x="642" y="2677"/>
                  </a:lnTo>
                  <a:lnTo>
                    <a:pt x="660" y="2694"/>
                  </a:lnTo>
                  <a:lnTo>
                    <a:pt x="679" y="2707"/>
                  </a:lnTo>
                  <a:lnTo>
                    <a:pt x="702" y="2716"/>
                  </a:lnTo>
                  <a:lnTo>
                    <a:pt x="727" y="2718"/>
                  </a:lnTo>
                  <a:lnTo>
                    <a:pt x="1849" y="2718"/>
                  </a:lnTo>
                  <a:lnTo>
                    <a:pt x="1873" y="2716"/>
                  </a:lnTo>
                  <a:lnTo>
                    <a:pt x="1894" y="2709"/>
                  </a:lnTo>
                  <a:lnTo>
                    <a:pt x="1914" y="2698"/>
                  </a:lnTo>
                  <a:lnTo>
                    <a:pt x="1931" y="2683"/>
                  </a:lnTo>
                  <a:lnTo>
                    <a:pt x="1944" y="2664"/>
                  </a:lnTo>
                  <a:lnTo>
                    <a:pt x="1950" y="2648"/>
                  </a:lnTo>
                  <a:lnTo>
                    <a:pt x="1955" y="2630"/>
                  </a:lnTo>
                  <a:lnTo>
                    <a:pt x="1959" y="2609"/>
                  </a:lnTo>
                  <a:lnTo>
                    <a:pt x="1961" y="2587"/>
                  </a:lnTo>
                  <a:lnTo>
                    <a:pt x="1963" y="2568"/>
                  </a:lnTo>
                  <a:lnTo>
                    <a:pt x="1964" y="2549"/>
                  </a:lnTo>
                  <a:lnTo>
                    <a:pt x="1977" y="2477"/>
                  </a:lnTo>
                  <a:lnTo>
                    <a:pt x="1991" y="2410"/>
                  </a:lnTo>
                  <a:lnTo>
                    <a:pt x="2007" y="2348"/>
                  </a:lnTo>
                  <a:lnTo>
                    <a:pt x="2025" y="2289"/>
                  </a:lnTo>
                  <a:lnTo>
                    <a:pt x="2045" y="2234"/>
                  </a:lnTo>
                  <a:lnTo>
                    <a:pt x="2065" y="2182"/>
                  </a:lnTo>
                  <a:lnTo>
                    <a:pt x="2087" y="2133"/>
                  </a:lnTo>
                  <a:lnTo>
                    <a:pt x="2110" y="2085"/>
                  </a:lnTo>
                  <a:lnTo>
                    <a:pt x="2134" y="2041"/>
                  </a:lnTo>
                  <a:lnTo>
                    <a:pt x="2159" y="1997"/>
                  </a:lnTo>
                  <a:lnTo>
                    <a:pt x="2183" y="1954"/>
                  </a:lnTo>
                  <a:lnTo>
                    <a:pt x="2206" y="1913"/>
                  </a:lnTo>
                  <a:lnTo>
                    <a:pt x="2230" y="1870"/>
                  </a:lnTo>
                  <a:lnTo>
                    <a:pt x="2253" y="1828"/>
                  </a:lnTo>
                  <a:lnTo>
                    <a:pt x="2275" y="1785"/>
                  </a:lnTo>
                  <a:lnTo>
                    <a:pt x="2294" y="1741"/>
                  </a:lnTo>
                  <a:lnTo>
                    <a:pt x="2314" y="1695"/>
                  </a:lnTo>
                  <a:lnTo>
                    <a:pt x="2331" y="1647"/>
                  </a:lnTo>
                  <a:lnTo>
                    <a:pt x="2347" y="1596"/>
                  </a:lnTo>
                  <a:lnTo>
                    <a:pt x="2360" y="1542"/>
                  </a:lnTo>
                  <a:lnTo>
                    <a:pt x="2371" y="1486"/>
                  </a:lnTo>
                  <a:lnTo>
                    <a:pt x="2379" y="1425"/>
                  </a:lnTo>
                  <a:lnTo>
                    <a:pt x="2384" y="1359"/>
                  </a:lnTo>
                  <a:lnTo>
                    <a:pt x="2385" y="1290"/>
                  </a:lnTo>
                  <a:lnTo>
                    <a:pt x="2382" y="1200"/>
                  </a:lnTo>
                  <a:lnTo>
                    <a:pt x="2371" y="1112"/>
                  </a:lnTo>
                  <a:lnTo>
                    <a:pt x="2354" y="1027"/>
                  </a:lnTo>
                  <a:lnTo>
                    <a:pt x="2330" y="943"/>
                  </a:lnTo>
                  <a:lnTo>
                    <a:pt x="2299" y="863"/>
                  </a:lnTo>
                  <a:lnTo>
                    <a:pt x="2263" y="786"/>
                  </a:lnTo>
                  <a:lnTo>
                    <a:pt x="2221" y="711"/>
                  </a:lnTo>
                  <a:lnTo>
                    <a:pt x="2173" y="641"/>
                  </a:lnTo>
                  <a:lnTo>
                    <a:pt x="2122" y="575"/>
                  </a:lnTo>
                  <a:lnTo>
                    <a:pt x="2064" y="513"/>
                  </a:lnTo>
                  <a:lnTo>
                    <a:pt x="2002" y="456"/>
                  </a:lnTo>
                  <a:lnTo>
                    <a:pt x="1937" y="404"/>
                  </a:lnTo>
                  <a:lnTo>
                    <a:pt x="1867" y="357"/>
                  </a:lnTo>
                  <a:lnTo>
                    <a:pt x="1792" y="314"/>
                  </a:lnTo>
                  <a:lnTo>
                    <a:pt x="1715" y="278"/>
                  </a:lnTo>
                  <a:lnTo>
                    <a:pt x="1636" y="247"/>
                  </a:lnTo>
                  <a:lnTo>
                    <a:pt x="1552" y="223"/>
                  </a:lnTo>
                  <a:lnTo>
                    <a:pt x="1467" y="206"/>
                  </a:lnTo>
                  <a:lnTo>
                    <a:pt x="1378" y="196"/>
                  </a:lnTo>
                  <a:lnTo>
                    <a:pt x="1288" y="192"/>
                  </a:lnTo>
                  <a:close/>
                  <a:moveTo>
                    <a:pt x="1288" y="0"/>
                  </a:moveTo>
                  <a:lnTo>
                    <a:pt x="1385" y="3"/>
                  </a:lnTo>
                  <a:lnTo>
                    <a:pt x="1479" y="14"/>
                  </a:lnTo>
                  <a:lnTo>
                    <a:pt x="1571" y="31"/>
                  </a:lnTo>
                  <a:lnTo>
                    <a:pt x="1661" y="54"/>
                  </a:lnTo>
                  <a:lnTo>
                    <a:pt x="1747" y="84"/>
                  </a:lnTo>
                  <a:lnTo>
                    <a:pt x="1832" y="120"/>
                  </a:lnTo>
                  <a:lnTo>
                    <a:pt x="1913" y="161"/>
                  </a:lnTo>
                  <a:lnTo>
                    <a:pt x="1990" y="208"/>
                  </a:lnTo>
                  <a:lnTo>
                    <a:pt x="2064" y="260"/>
                  </a:lnTo>
                  <a:lnTo>
                    <a:pt x="2133" y="316"/>
                  </a:lnTo>
                  <a:lnTo>
                    <a:pt x="2200" y="379"/>
                  </a:lnTo>
                  <a:lnTo>
                    <a:pt x="2261" y="444"/>
                  </a:lnTo>
                  <a:lnTo>
                    <a:pt x="2317" y="514"/>
                  </a:lnTo>
                  <a:lnTo>
                    <a:pt x="2369" y="588"/>
                  </a:lnTo>
                  <a:lnTo>
                    <a:pt x="2416" y="666"/>
                  </a:lnTo>
                  <a:lnTo>
                    <a:pt x="2456" y="748"/>
                  </a:lnTo>
                  <a:lnTo>
                    <a:pt x="2492" y="832"/>
                  </a:lnTo>
                  <a:lnTo>
                    <a:pt x="2522" y="920"/>
                  </a:lnTo>
                  <a:lnTo>
                    <a:pt x="2545" y="1009"/>
                  </a:lnTo>
                  <a:lnTo>
                    <a:pt x="2562" y="1103"/>
                  </a:lnTo>
                  <a:lnTo>
                    <a:pt x="2572" y="1197"/>
                  </a:lnTo>
                  <a:lnTo>
                    <a:pt x="2576" y="1294"/>
                  </a:lnTo>
                  <a:lnTo>
                    <a:pt x="2573" y="1368"/>
                  </a:lnTo>
                  <a:lnTo>
                    <a:pt x="2569" y="1439"/>
                  </a:lnTo>
                  <a:lnTo>
                    <a:pt x="2561" y="1504"/>
                  </a:lnTo>
                  <a:lnTo>
                    <a:pt x="2550" y="1566"/>
                  </a:lnTo>
                  <a:lnTo>
                    <a:pt x="2537" y="1625"/>
                  </a:lnTo>
                  <a:lnTo>
                    <a:pt x="2522" y="1680"/>
                  </a:lnTo>
                  <a:lnTo>
                    <a:pt x="2504" y="1733"/>
                  </a:lnTo>
                  <a:lnTo>
                    <a:pt x="2485" y="1783"/>
                  </a:lnTo>
                  <a:lnTo>
                    <a:pt x="2465" y="1831"/>
                  </a:lnTo>
                  <a:lnTo>
                    <a:pt x="2444" y="1876"/>
                  </a:lnTo>
                  <a:lnTo>
                    <a:pt x="2422" y="1920"/>
                  </a:lnTo>
                  <a:lnTo>
                    <a:pt x="2400" y="1961"/>
                  </a:lnTo>
                  <a:lnTo>
                    <a:pt x="2377" y="2003"/>
                  </a:lnTo>
                  <a:lnTo>
                    <a:pt x="2355" y="2042"/>
                  </a:lnTo>
                  <a:lnTo>
                    <a:pt x="2330" y="2087"/>
                  </a:lnTo>
                  <a:lnTo>
                    <a:pt x="2304" y="2131"/>
                  </a:lnTo>
                  <a:lnTo>
                    <a:pt x="2280" y="2177"/>
                  </a:lnTo>
                  <a:lnTo>
                    <a:pt x="2257" y="2225"/>
                  </a:lnTo>
                  <a:lnTo>
                    <a:pt x="2236" y="2274"/>
                  </a:lnTo>
                  <a:lnTo>
                    <a:pt x="2215" y="2327"/>
                  </a:lnTo>
                  <a:lnTo>
                    <a:pt x="2196" y="2383"/>
                  </a:lnTo>
                  <a:lnTo>
                    <a:pt x="2180" y="2443"/>
                  </a:lnTo>
                  <a:lnTo>
                    <a:pt x="2167" y="2508"/>
                  </a:lnTo>
                  <a:lnTo>
                    <a:pt x="2155" y="2578"/>
                  </a:lnTo>
                  <a:lnTo>
                    <a:pt x="2155" y="2581"/>
                  </a:lnTo>
                  <a:lnTo>
                    <a:pt x="2154" y="2586"/>
                  </a:lnTo>
                  <a:lnTo>
                    <a:pt x="2153" y="2591"/>
                  </a:lnTo>
                  <a:lnTo>
                    <a:pt x="2153" y="2595"/>
                  </a:lnTo>
                  <a:lnTo>
                    <a:pt x="2150" y="2625"/>
                  </a:lnTo>
                  <a:lnTo>
                    <a:pt x="2145" y="2659"/>
                  </a:lnTo>
                  <a:lnTo>
                    <a:pt x="2137" y="2693"/>
                  </a:lnTo>
                  <a:lnTo>
                    <a:pt x="2125" y="2730"/>
                  </a:lnTo>
                  <a:lnTo>
                    <a:pt x="2107" y="2764"/>
                  </a:lnTo>
                  <a:lnTo>
                    <a:pt x="2085" y="2797"/>
                  </a:lnTo>
                  <a:lnTo>
                    <a:pt x="2059" y="2825"/>
                  </a:lnTo>
                  <a:lnTo>
                    <a:pt x="2030" y="2851"/>
                  </a:lnTo>
                  <a:lnTo>
                    <a:pt x="1998" y="2871"/>
                  </a:lnTo>
                  <a:lnTo>
                    <a:pt x="1963" y="2888"/>
                  </a:lnTo>
                  <a:lnTo>
                    <a:pt x="1926" y="2900"/>
                  </a:lnTo>
                  <a:lnTo>
                    <a:pt x="1887" y="2907"/>
                  </a:lnTo>
                  <a:lnTo>
                    <a:pt x="1848" y="2909"/>
                  </a:lnTo>
                  <a:lnTo>
                    <a:pt x="727" y="2909"/>
                  </a:lnTo>
                  <a:lnTo>
                    <a:pt x="685" y="2906"/>
                  </a:lnTo>
                  <a:lnTo>
                    <a:pt x="644" y="2897"/>
                  </a:lnTo>
                  <a:lnTo>
                    <a:pt x="604" y="2883"/>
                  </a:lnTo>
                  <a:lnTo>
                    <a:pt x="568" y="2863"/>
                  </a:lnTo>
                  <a:lnTo>
                    <a:pt x="534" y="2839"/>
                  </a:lnTo>
                  <a:lnTo>
                    <a:pt x="506" y="2810"/>
                  </a:lnTo>
                  <a:lnTo>
                    <a:pt x="479" y="2778"/>
                  </a:lnTo>
                  <a:lnTo>
                    <a:pt x="458" y="2743"/>
                  </a:lnTo>
                  <a:lnTo>
                    <a:pt x="442" y="2705"/>
                  </a:lnTo>
                  <a:lnTo>
                    <a:pt x="432" y="2663"/>
                  </a:lnTo>
                  <a:lnTo>
                    <a:pt x="426" y="2621"/>
                  </a:lnTo>
                  <a:lnTo>
                    <a:pt x="417" y="2549"/>
                  </a:lnTo>
                  <a:lnTo>
                    <a:pt x="406" y="2482"/>
                  </a:lnTo>
                  <a:lnTo>
                    <a:pt x="391" y="2421"/>
                  </a:lnTo>
                  <a:lnTo>
                    <a:pt x="375" y="2365"/>
                  </a:lnTo>
                  <a:lnTo>
                    <a:pt x="356" y="2312"/>
                  </a:lnTo>
                  <a:lnTo>
                    <a:pt x="337" y="2261"/>
                  </a:lnTo>
                  <a:lnTo>
                    <a:pt x="315" y="2214"/>
                  </a:lnTo>
                  <a:lnTo>
                    <a:pt x="293" y="2169"/>
                  </a:lnTo>
                  <a:lnTo>
                    <a:pt x="270" y="2125"/>
                  </a:lnTo>
                  <a:lnTo>
                    <a:pt x="246" y="2081"/>
                  </a:lnTo>
                  <a:lnTo>
                    <a:pt x="221" y="2038"/>
                  </a:lnTo>
                  <a:lnTo>
                    <a:pt x="199" y="1998"/>
                  </a:lnTo>
                  <a:lnTo>
                    <a:pt x="176" y="1958"/>
                  </a:lnTo>
                  <a:lnTo>
                    <a:pt x="154" y="1916"/>
                  </a:lnTo>
                  <a:lnTo>
                    <a:pt x="132" y="1872"/>
                  </a:lnTo>
                  <a:lnTo>
                    <a:pt x="110" y="1826"/>
                  </a:lnTo>
                  <a:lnTo>
                    <a:pt x="91" y="1779"/>
                  </a:lnTo>
                  <a:lnTo>
                    <a:pt x="71" y="1730"/>
                  </a:lnTo>
                  <a:lnTo>
                    <a:pt x="54" y="1677"/>
                  </a:lnTo>
                  <a:lnTo>
                    <a:pt x="39" y="1622"/>
                  </a:lnTo>
                  <a:lnTo>
                    <a:pt x="25" y="1563"/>
                  </a:lnTo>
                  <a:lnTo>
                    <a:pt x="15" y="1501"/>
                  </a:lnTo>
                  <a:lnTo>
                    <a:pt x="7" y="1434"/>
                  </a:lnTo>
                  <a:lnTo>
                    <a:pt x="2" y="1364"/>
                  </a:lnTo>
                  <a:lnTo>
                    <a:pt x="0" y="1290"/>
                  </a:lnTo>
                  <a:lnTo>
                    <a:pt x="3" y="1193"/>
                  </a:lnTo>
                  <a:lnTo>
                    <a:pt x="14" y="1099"/>
                  </a:lnTo>
                  <a:lnTo>
                    <a:pt x="31" y="1007"/>
                  </a:lnTo>
                  <a:lnTo>
                    <a:pt x="55" y="917"/>
                  </a:lnTo>
                  <a:lnTo>
                    <a:pt x="85" y="831"/>
                  </a:lnTo>
                  <a:lnTo>
                    <a:pt x="121" y="746"/>
                  </a:lnTo>
                  <a:lnTo>
                    <a:pt x="161" y="665"/>
                  </a:lnTo>
                  <a:lnTo>
                    <a:pt x="208" y="588"/>
                  </a:lnTo>
                  <a:lnTo>
                    <a:pt x="260" y="513"/>
                  </a:lnTo>
                  <a:lnTo>
                    <a:pt x="316" y="444"/>
                  </a:lnTo>
                  <a:lnTo>
                    <a:pt x="378" y="377"/>
                  </a:lnTo>
                  <a:lnTo>
                    <a:pt x="444" y="316"/>
                  </a:lnTo>
                  <a:lnTo>
                    <a:pt x="514" y="259"/>
                  </a:lnTo>
                  <a:lnTo>
                    <a:pt x="587" y="207"/>
                  </a:lnTo>
                  <a:lnTo>
                    <a:pt x="665" y="161"/>
                  </a:lnTo>
                  <a:lnTo>
                    <a:pt x="746" y="120"/>
                  </a:lnTo>
                  <a:lnTo>
                    <a:pt x="830" y="84"/>
                  </a:lnTo>
                  <a:lnTo>
                    <a:pt x="917" y="54"/>
                  </a:lnTo>
                  <a:lnTo>
                    <a:pt x="1007" y="31"/>
                  </a:lnTo>
                  <a:lnTo>
                    <a:pt x="1099" y="14"/>
                  </a:lnTo>
                  <a:lnTo>
                    <a:pt x="1193" y="3"/>
                  </a:lnTo>
                  <a:lnTo>
                    <a:pt x="12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4" name="Freeform 28"/>
            <p:cNvSpPr>
              <a:spLocks/>
            </p:cNvSpPr>
            <p:nvPr/>
          </p:nvSpPr>
          <p:spPr bwMode="auto">
            <a:xfrm>
              <a:off x="1656" y="622"/>
              <a:ext cx="287" cy="458"/>
            </a:xfrm>
            <a:custGeom>
              <a:avLst/>
              <a:gdLst>
                <a:gd name="T0" fmla="*/ 851 w 860"/>
                <a:gd name="T1" fmla="*/ 0 h 1375"/>
                <a:gd name="T2" fmla="*/ 855 w 860"/>
                <a:gd name="T3" fmla="*/ 2 h 1375"/>
                <a:gd name="T4" fmla="*/ 859 w 860"/>
                <a:gd name="T5" fmla="*/ 10 h 1375"/>
                <a:gd name="T6" fmla="*/ 860 w 860"/>
                <a:gd name="T7" fmla="*/ 22 h 1375"/>
                <a:gd name="T8" fmla="*/ 860 w 860"/>
                <a:gd name="T9" fmla="*/ 43 h 1375"/>
                <a:gd name="T10" fmla="*/ 854 w 860"/>
                <a:gd name="T11" fmla="*/ 104 h 1375"/>
                <a:gd name="T12" fmla="*/ 846 w 860"/>
                <a:gd name="T13" fmla="*/ 165 h 1375"/>
                <a:gd name="T14" fmla="*/ 835 w 860"/>
                <a:gd name="T15" fmla="*/ 225 h 1375"/>
                <a:gd name="T16" fmla="*/ 820 w 860"/>
                <a:gd name="T17" fmla="*/ 284 h 1375"/>
                <a:gd name="T18" fmla="*/ 801 w 860"/>
                <a:gd name="T19" fmla="*/ 341 h 1375"/>
                <a:gd name="T20" fmla="*/ 779 w 860"/>
                <a:gd name="T21" fmla="*/ 398 h 1375"/>
                <a:gd name="T22" fmla="*/ 752 w 860"/>
                <a:gd name="T23" fmla="*/ 450 h 1375"/>
                <a:gd name="T24" fmla="*/ 714 w 860"/>
                <a:gd name="T25" fmla="*/ 513 h 1375"/>
                <a:gd name="T26" fmla="*/ 673 w 860"/>
                <a:gd name="T27" fmla="*/ 572 h 1375"/>
                <a:gd name="T28" fmla="*/ 628 w 860"/>
                <a:gd name="T29" fmla="*/ 629 h 1375"/>
                <a:gd name="T30" fmla="*/ 581 w 860"/>
                <a:gd name="T31" fmla="*/ 683 h 1375"/>
                <a:gd name="T32" fmla="*/ 532 w 860"/>
                <a:gd name="T33" fmla="*/ 736 h 1375"/>
                <a:gd name="T34" fmla="*/ 482 w 860"/>
                <a:gd name="T35" fmla="*/ 789 h 1375"/>
                <a:gd name="T36" fmla="*/ 431 w 860"/>
                <a:gd name="T37" fmla="*/ 841 h 1375"/>
                <a:gd name="T38" fmla="*/ 382 w 860"/>
                <a:gd name="T39" fmla="*/ 892 h 1375"/>
                <a:gd name="T40" fmla="*/ 332 w 860"/>
                <a:gd name="T41" fmla="*/ 947 h 1375"/>
                <a:gd name="T42" fmla="*/ 285 w 860"/>
                <a:gd name="T43" fmla="*/ 1001 h 1375"/>
                <a:gd name="T44" fmla="*/ 238 w 860"/>
                <a:gd name="T45" fmla="*/ 1062 h 1375"/>
                <a:gd name="T46" fmla="*/ 195 w 860"/>
                <a:gd name="T47" fmla="*/ 1126 h 1375"/>
                <a:gd name="T48" fmla="*/ 156 w 860"/>
                <a:gd name="T49" fmla="*/ 1194 h 1375"/>
                <a:gd name="T50" fmla="*/ 123 w 860"/>
                <a:gd name="T51" fmla="*/ 1265 h 1375"/>
                <a:gd name="T52" fmla="*/ 95 w 860"/>
                <a:gd name="T53" fmla="*/ 1337 h 1375"/>
                <a:gd name="T54" fmla="*/ 86 w 860"/>
                <a:gd name="T55" fmla="*/ 1355 h 1375"/>
                <a:gd name="T56" fmla="*/ 77 w 860"/>
                <a:gd name="T57" fmla="*/ 1368 h 1375"/>
                <a:gd name="T58" fmla="*/ 68 w 860"/>
                <a:gd name="T59" fmla="*/ 1375 h 1375"/>
                <a:gd name="T60" fmla="*/ 59 w 860"/>
                <a:gd name="T61" fmla="*/ 1375 h 1375"/>
                <a:gd name="T62" fmla="*/ 50 w 860"/>
                <a:gd name="T63" fmla="*/ 1369 h 1375"/>
                <a:gd name="T64" fmla="*/ 41 w 860"/>
                <a:gd name="T65" fmla="*/ 1357 h 1375"/>
                <a:gd name="T66" fmla="*/ 33 w 860"/>
                <a:gd name="T67" fmla="*/ 1339 h 1375"/>
                <a:gd name="T68" fmla="*/ 18 w 860"/>
                <a:gd name="T69" fmla="*/ 1281 h 1375"/>
                <a:gd name="T70" fmla="*/ 8 w 860"/>
                <a:gd name="T71" fmla="*/ 1223 h 1375"/>
                <a:gd name="T72" fmla="*/ 1 w 860"/>
                <a:gd name="T73" fmla="*/ 1163 h 1375"/>
                <a:gd name="T74" fmla="*/ 0 w 860"/>
                <a:gd name="T75" fmla="*/ 1103 h 1375"/>
                <a:gd name="T76" fmla="*/ 2 w 860"/>
                <a:gd name="T77" fmla="*/ 1043 h 1375"/>
                <a:gd name="T78" fmla="*/ 10 w 860"/>
                <a:gd name="T79" fmla="*/ 983 h 1375"/>
                <a:gd name="T80" fmla="*/ 22 w 860"/>
                <a:gd name="T81" fmla="*/ 926 h 1375"/>
                <a:gd name="T82" fmla="*/ 38 w 860"/>
                <a:gd name="T83" fmla="*/ 868 h 1375"/>
                <a:gd name="T84" fmla="*/ 60 w 860"/>
                <a:gd name="T85" fmla="*/ 813 h 1375"/>
                <a:gd name="T86" fmla="*/ 86 w 860"/>
                <a:gd name="T87" fmla="*/ 759 h 1375"/>
                <a:gd name="T88" fmla="*/ 117 w 860"/>
                <a:gd name="T89" fmla="*/ 708 h 1375"/>
                <a:gd name="T90" fmla="*/ 153 w 860"/>
                <a:gd name="T91" fmla="*/ 660 h 1375"/>
                <a:gd name="T92" fmla="*/ 207 w 860"/>
                <a:gd name="T93" fmla="*/ 600 h 1375"/>
                <a:gd name="T94" fmla="*/ 263 w 860"/>
                <a:gd name="T95" fmla="*/ 545 h 1375"/>
                <a:gd name="T96" fmla="*/ 323 w 860"/>
                <a:gd name="T97" fmla="*/ 492 h 1375"/>
                <a:gd name="T98" fmla="*/ 385 w 860"/>
                <a:gd name="T99" fmla="*/ 441 h 1375"/>
                <a:gd name="T100" fmla="*/ 448 w 860"/>
                <a:gd name="T101" fmla="*/ 393 h 1375"/>
                <a:gd name="T102" fmla="*/ 512 w 860"/>
                <a:gd name="T103" fmla="*/ 343 h 1375"/>
                <a:gd name="T104" fmla="*/ 576 w 860"/>
                <a:gd name="T105" fmla="*/ 295 h 1375"/>
                <a:gd name="T106" fmla="*/ 615 w 860"/>
                <a:gd name="T107" fmla="*/ 263 h 1375"/>
                <a:gd name="T108" fmla="*/ 654 w 860"/>
                <a:gd name="T109" fmla="*/ 230 h 1375"/>
                <a:gd name="T110" fmla="*/ 693 w 860"/>
                <a:gd name="T111" fmla="*/ 194 h 1375"/>
                <a:gd name="T112" fmla="*/ 730 w 860"/>
                <a:gd name="T113" fmla="*/ 157 h 1375"/>
                <a:gd name="T114" fmla="*/ 764 w 860"/>
                <a:gd name="T115" fmla="*/ 118 h 1375"/>
                <a:gd name="T116" fmla="*/ 796 w 860"/>
                <a:gd name="T117" fmla="*/ 76 h 1375"/>
                <a:gd name="T118" fmla="*/ 823 w 860"/>
                <a:gd name="T119" fmla="*/ 33 h 1375"/>
                <a:gd name="T120" fmla="*/ 833 w 860"/>
                <a:gd name="T121" fmla="*/ 17 h 1375"/>
                <a:gd name="T122" fmla="*/ 843 w 860"/>
                <a:gd name="T123" fmla="*/ 5 h 1375"/>
                <a:gd name="T124" fmla="*/ 851 w 860"/>
                <a:gd name="T125" fmla="*/ 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0" h="1375">
                  <a:moveTo>
                    <a:pt x="851" y="0"/>
                  </a:moveTo>
                  <a:lnTo>
                    <a:pt x="855" y="2"/>
                  </a:lnTo>
                  <a:lnTo>
                    <a:pt x="859" y="10"/>
                  </a:lnTo>
                  <a:lnTo>
                    <a:pt x="860" y="22"/>
                  </a:lnTo>
                  <a:lnTo>
                    <a:pt x="860" y="43"/>
                  </a:lnTo>
                  <a:lnTo>
                    <a:pt x="854" y="104"/>
                  </a:lnTo>
                  <a:lnTo>
                    <a:pt x="846" y="165"/>
                  </a:lnTo>
                  <a:lnTo>
                    <a:pt x="835" y="225"/>
                  </a:lnTo>
                  <a:lnTo>
                    <a:pt x="820" y="284"/>
                  </a:lnTo>
                  <a:lnTo>
                    <a:pt x="801" y="341"/>
                  </a:lnTo>
                  <a:lnTo>
                    <a:pt x="779" y="398"/>
                  </a:lnTo>
                  <a:lnTo>
                    <a:pt x="752" y="450"/>
                  </a:lnTo>
                  <a:lnTo>
                    <a:pt x="714" y="513"/>
                  </a:lnTo>
                  <a:lnTo>
                    <a:pt x="673" y="572"/>
                  </a:lnTo>
                  <a:lnTo>
                    <a:pt x="628" y="629"/>
                  </a:lnTo>
                  <a:lnTo>
                    <a:pt x="581" y="683"/>
                  </a:lnTo>
                  <a:lnTo>
                    <a:pt x="532" y="736"/>
                  </a:lnTo>
                  <a:lnTo>
                    <a:pt x="482" y="789"/>
                  </a:lnTo>
                  <a:lnTo>
                    <a:pt x="431" y="841"/>
                  </a:lnTo>
                  <a:lnTo>
                    <a:pt x="382" y="892"/>
                  </a:lnTo>
                  <a:lnTo>
                    <a:pt x="332" y="947"/>
                  </a:lnTo>
                  <a:lnTo>
                    <a:pt x="285" y="1001"/>
                  </a:lnTo>
                  <a:lnTo>
                    <a:pt x="238" y="1062"/>
                  </a:lnTo>
                  <a:lnTo>
                    <a:pt x="195" y="1126"/>
                  </a:lnTo>
                  <a:lnTo>
                    <a:pt x="156" y="1194"/>
                  </a:lnTo>
                  <a:lnTo>
                    <a:pt x="123" y="1265"/>
                  </a:lnTo>
                  <a:lnTo>
                    <a:pt x="95" y="1337"/>
                  </a:lnTo>
                  <a:lnTo>
                    <a:pt x="86" y="1355"/>
                  </a:lnTo>
                  <a:lnTo>
                    <a:pt x="77" y="1368"/>
                  </a:lnTo>
                  <a:lnTo>
                    <a:pt x="68" y="1375"/>
                  </a:lnTo>
                  <a:lnTo>
                    <a:pt x="59" y="1375"/>
                  </a:lnTo>
                  <a:lnTo>
                    <a:pt x="50" y="1369"/>
                  </a:lnTo>
                  <a:lnTo>
                    <a:pt x="41" y="1357"/>
                  </a:lnTo>
                  <a:lnTo>
                    <a:pt x="33" y="1339"/>
                  </a:lnTo>
                  <a:lnTo>
                    <a:pt x="18" y="1281"/>
                  </a:lnTo>
                  <a:lnTo>
                    <a:pt x="8" y="1223"/>
                  </a:lnTo>
                  <a:lnTo>
                    <a:pt x="1" y="1163"/>
                  </a:lnTo>
                  <a:lnTo>
                    <a:pt x="0" y="1103"/>
                  </a:lnTo>
                  <a:lnTo>
                    <a:pt x="2" y="1043"/>
                  </a:lnTo>
                  <a:lnTo>
                    <a:pt x="10" y="983"/>
                  </a:lnTo>
                  <a:lnTo>
                    <a:pt x="22" y="926"/>
                  </a:lnTo>
                  <a:lnTo>
                    <a:pt x="38" y="868"/>
                  </a:lnTo>
                  <a:lnTo>
                    <a:pt x="60" y="813"/>
                  </a:lnTo>
                  <a:lnTo>
                    <a:pt x="86" y="759"/>
                  </a:lnTo>
                  <a:lnTo>
                    <a:pt x="117" y="708"/>
                  </a:lnTo>
                  <a:lnTo>
                    <a:pt x="153" y="660"/>
                  </a:lnTo>
                  <a:lnTo>
                    <a:pt x="207" y="600"/>
                  </a:lnTo>
                  <a:lnTo>
                    <a:pt x="263" y="545"/>
                  </a:lnTo>
                  <a:lnTo>
                    <a:pt x="323" y="492"/>
                  </a:lnTo>
                  <a:lnTo>
                    <a:pt x="385" y="441"/>
                  </a:lnTo>
                  <a:lnTo>
                    <a:pt x="448" y="393"/>
                  </a:lnTo>
                  <a:lnTo>
                    <a:pt x="512" y="343"/>
                  </a:lnTo>
                  <a:lnTo>
                    <a:pt x="576" y="295"/>
                  </a:lnTo>
                  <a:lnTo>
                    <a:pt x="615" y="263"/>
                  </a:lnTo>
                  <a:lnTo>
                    <a:pt x="654" y="230"/>
                  </a:lnTo>
                  <a:lnTo>
                    <a:pt x="693" y="194"/>
                  </a:lnTo>
                  <a:lnTo>
                    <a:pt x="730" y="157"/>
                  </a:lnTo>
                  <a:lnTo>
                    <a:pt x="764" y="118"/>
                  </a:lnTo>
                  <a:lnTo>
                    <a:pt x="796" y="76"/>
                  </a:lnTo>
                  <a:lnTo>
                    <a:pt x="823" y="33"/>
                  </a:lnTo>
                  <a:lnTo>
                    <a:pt x="833" y="17"/>
                  </a:lnTo>
                  <a:lnTo>
                    <a:pt x="843" y="5"/>
                  </a:lnTo>
                  <a:lnTo>
                    <a:pt x="8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5" name="Freeform 29"/>
            <p:cNvSpPr>
              <a:spLocks/>
            </p:cNvSpPr>
            <p:nvPr/>
          </p:nvSpPr>
          <p:spPr bwMode="auto">
            <a:xfrm>
              <a:off x="1693" y="749"/>
              <a:ext cx="278" cy="521"/>
            </a:xfrm>
            <a:custGeom>
              <a:avLst/>
              <a:gdLst>
                <a:gd name="T0" fmla="*/ 796 w 833"/>
                <a:gd name="T1" fmla="*/ 0 h 1563"/>
                <a:gd name="T2" fmla="*/ 808 w 833"/>
                <a:gd name="T3" fmla="*/ 20 h 1563"/>
                <a:gd name="T4" fmla="*/ 825 w 833"/>
                <a:gd name="T5" fmla="*/ 113 h 1563"/>
                <a:gd name="T6" fmla="*/ 833 w 833"/>
                <a:gd name="T7" fmla="*/ 263 h 1563"/>
                <a:gd name="T8" fmla="*/ 819 w 833"/>
                <a:gd name="T9" fmla="*/ 397 h 1563"/>
                <a:gd name="T10" fmla="*/ 789 w 833"/>
                <a:gd name="T11" fmla="*/ 513 h 1563"/>
                <a:gd name="T12" fmla="*/ 740 w 833"/>
                <a:gd name="T13" fmla="*/ 618 h 1563"/>
                <a:gd name="T14" fmla="*/ 675 w 833"/>
                <a:gd name="T15" fmla="*/ 714 h 1563"/>
                <a:gd name="T16" fmla="*/ 596 w 833"/>
                <a:gd name="T17" fmla="*/ 801 h 1563"/>
                <a:gd name="T18" fmla="*/ 504 w 833"/>
                <a:gd name="T19" fmla="*/ 881 h 1563"/>
                <a:gd name="T20" fmla="*/ 413 w 833"/>
                <a:gd name="T21" fmla="*/ 942 h 1563"/>
                <a:gd name="T22" fmla="*/ 317 w 833"/>
                <a:gd name="T23" fmla="*/ 995 h 1563"/>
                <a:gd name="T24" fmla="*/ 221 w 833"/>
                <a:gd name="T25" fmla="*/ 1050 h 1563"/>
                <a:gd name="T26" fmla="*/ 134 w 833"/>
                <a:gd name="T27" fmla="*/ 1113 h 1563"/>
                <a:gd name="T28" fmla="*/ 100 w 833"/>
                <a:gd name="T29" fmla="*/ 1266 h 1563"/>
                <a:gd name="T30" fmla="*/ 95 w 833"/>
                <a:gd name="T31" fmla="*/ 1424 h 1563"/>
                <a:gd name="T32" fmla="*/ 103 w 833"/>
                <a:gd name="T33" fmla="*/ 1520 h 1563"/>
                <a:gd name="T34" fmla="*/ 91 w 833"/>
                <a:gd name="T35" fmla="*/ 1545 h 1563"/>
                <a:gd name="T36" fmla="*/ 69 w 833"/>
                <a:gd name="T37" fmla="*/ 1560 h 1563"/>
                <a:gd name="T38" fmla="*/ 45 w 833"/>
                <a:gd name="T39" fmla="*/ 1563 h 1563"/>
                <a:gd name="T40" fmla="*/ 22 w 833"/>
                <a:gd name="T41" fmla="*/ 1554 h 1563"/>
                <a:gd name="T42" fmla="*/ 11 w 833"/>
                <a:gd name="T43" fmla="*/ 1529 h 1563"/>
                <a:gd name="T44" fmla="*/ 0 w 833"/>
                <a:gd name="T45" fmla="*/ 1363 h 1563"/>
                <a:gd name="T46" fmla="*/ 17 w 833"/>
                <a:gd name="T47" fmla="*/ 1201 h 1563"/>
                <a:gd name="T48" fmla="*/ 58 w 833"/>
                <a:gd name="T49" fmla="*/ 1042 h 1563"/>
                <a:gd name="T50" fmla="*/ 100 w 833"/>
                <a:gd name="T51" fmla="*/ 923 h 1563"/>
                <a:gd name="T52" fmla="*/ 157 w 833"/>
                <a:gd name="T53" fmla="*/ 810 h 1563"/>
                <a:gd name="T54" fmla="*/ 226 w 833"/>
                <a:gd name="T55" fmla="*/ 707 h 1563"/>
                <a:gd name="T56" fmla="*/ 312 w 833"/>
                <a:gd name="T57" fmla="*/ 612 h 1563"/>
                <a:gd name="T58" fmla="*/ 406 w 833"/>
                <a:gd name="T59" fmla="*/ 516 h 1563"/>
                <a:gd name="T60" fmla="*/ 503 w 833"/>
                <a:gd name="T61" fmla="*/ 421 h 1563"/>
                <a:gd name="T62" fmla="*/ 594 w 833"/>
                <a:gd name="T63" fmla="*/ 320 h 1563"/>
                <a:gd name="T64" fmla="*/ 674 w 833"/>
                <a:gd name="T65" fmla="*/ 214 h 1563"/>
                <a:gd name="T66" fmla="*/ 740 w 833"/>
                <a:gd name="T67" fmla="*/ 98 h 1563"/>
                <a:gd name="T68" fmla="*/ 773 w 833"/>
                <a:gd name="T69" fmla="*/ 19 h 1563"/>
                <a:gd name="T70" fmla="*/ 788 w 833"/>
                <a:gd name="T71"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3" h="1563">
                  <a:moveTo>
                    <a:pt x="788" y="0"/>
                  </a:moveTo>
                  <a:lnTo>
                    <a:pt x="796" y="0"/>
                  </a:lnTo>
                  <a:lnTo>
                    <a:pt x="803" y="7"/>
                  </a:lnTo>
                  <a:lnTo>
                    <a:pt x="808" y="20"/>
                  </a:lnTo>
                  <a:lnTo>
                    <a:pt x="813" y="38"/>
                  </a:lnTo>
                  <a:lnTo>
                    <a:pt x="825" y="113"/>
                  </a:lnTo>
                  <a:lnTo>
                    <a:pt x="831" y="188"/>
                  </a:lnTo>
                  <a:lnTo>
                    <a:pt x="833" y="263"/>
                  </a:lnTo>
                  <a:lnTo>
                    <a:pt x="827" y="336"/>
                  </a:lnTo>
                  <a:lnTo>
                    <a:pt x="819" y="397"/>
                  </a:lnTo>
                  <a:lnTo>
                    <a:pt x="806" y="456"/>
                  </a:lnTo>
                  <a:lnTo>
                    <a:pt x="789" y="513"/>
                  </a:lnTo>
                  <a:lnTo>
                    <a:pt x="766" y="567"/>
                  </a:lnTo>
                  <a:lnTo>
                    <a:pt x="740" y="618"/>
                  </a:lnTo>
                  <a:lnTo>
                    <a:pt x="710" y="667"/>
                  </a:lnTo>
                  <a:lnTo>
                    <a:pt x="675" y="714"/>
                  </a:lnTo>
                  <a:lnTo>
                    <a:pt x="637" y="759"/>
                  </a:lnTo>
                  <a:lnTo>
                    <a:pt x="596" y="801"/>
                  </a:lnTo>
                  <a:lnTo>
                    <a:pt x="551" y="842"/>
                  </a:lnTo>
                  <a:lnTo>
                    <a:pt x="504" y="881"/>
                  </a:lnTo>
                  <a:lnTo>
                    <a:pt x="460" y="912"/>
                  </a:lnTo>
                  <a:lnTo>
                    <a:pt x="413" y="942"/>
                  </a:lnTo>
                  <a:lnTo>
                    <a:pt x="365" y="968"/>
                  </a:lnTo>
                  <a:lnTo>
                    <a:pt x="317" y="995"/>
                  </a:lnTo>
                  <a:lnTo>
                    <a:pt x="268" y="1022"/>
                  </a:lnTo>
                  <a:lnTo>
                    <a:pt x="221" y="1050"/>
                  </a:lnTo>
                  <a:lnTo>
                    <a:pt x="175" y="1080"/>
                  </a:lnTo>
                  <a:lnTo>
                    <a:pt x="134" y="1113"/>
                  </a:lnTo>
                  <a:lnTo>
                    <a:pt x="113" y="1189"/>
                  </a:lnTo>
                  <a:lnTo>
                    <a:pt x="100" y="1266"/>
                  </a:lnTo>
                  <a:lnTo>
                    <a:pt x="94" y="1346"/>
                  </a:lnTo>
                  <a:lnTo>
                    <a:pt x="95" y="1424"/>
                  </a:lnTo>
                  <a:lnTo>
                    <a:pt x="103" y="1504"/>
                  </a:lnTo>
                  <a:lnTo>
                    <a:pt x="103" y="1520"/>
                  </a:lnTo>
                  <a:lnTo>
                    <a:pt x="99" y="1533"/>
                  </a:lnTo>
                  <a:lnTo>
                    <a:pt x="91" y="1545"/>
                  </a:lnTo>
                  <a:lnTo>
                    <a:pt x="82" y="1553"/>
                  </a:lnTo>
                  <a:lnTo>
                    <a:pt x="69" y="1560"/>
                  </a:lnTo>
                  <a:lnTo>
                    <a:pt x="57" y="1563"/>
                  </a:lnTo>
                  <a:lnTo>
                    <a:pt x="45" y="1563"/>
                  </a:lnTo>
                  <a:lnTo>
                    <a:pt x="33" y="1561"/>
                  </a:lnTo>
                  <a:lnTo>
                    <a:pt x="22" y="1554"/>
                  </a:lnTo>
                  <a:lnTo>
                    <a:pt x="15" y="1544"/>
                  </a:lnTo>
                  <a:lnTo>
                    <a:pt x="11" y="1529"/>
                  </a:lnTo>
                  <a:lnTo>
                    <a:pt x="3" y="1446"/>
                  </a:lnTo>
                  <a:lnTo>
                    <a:pt x="0" y="1363"/>
                  </a:lnTo>
                  <a:lnTo>
                    <a:pt x="5" y="1281"/>
                  </a:lnTo>
                  <a:lnTo>
                    <a:pt x="17" y="1201"/>
                  </a:lnTo>
                  <a:lnTo>
                    <a:pt x="35" y="1120"/>
                  </a:lnTo>
                  <a:lnTo>
                    <a:pt x="58" y="1042"/>
                  </a:lnTo>
                  <a:lnTo>
                    <a:pt x="79" y="982"/>
                  </a:lnTo>
                  <a:lnTo>
                    <a:pt x="100" y="923"/>
                  </a:lnTo>
                  <a:lnTo>
                    <a:pt x="127" y="866"/>
                  </a:lnTo>
                  <a:lnTo>
                    <a:pt x="157" y="810"/>
                  </a:lnTo>
                  <a:lnTo>
                    <a:pt x="189" y="757"/>
                  </a:lnTo>
                  <a:lnTo>
                    <a:pt x="226" y="707"/>
                  </a:lnTo>
                  <a:lnTo>
                    <a:pt x="266" y="660"/>
                  </a:lnTo>
                  <a:lnTo>
                    <a:pt x="312" y="612"/>
                  </a:lnTo>
                  <a:lnTo>
                    <a:pt x="359" y="564"/>
                  </a:lnTo>
                  <a:lnTo>
                    <a:pt x="406" y="516"/>
                  </a:lnTo>
                  <a:lnTo>
                    <a:pt x="454" y="469"/>
                  </a:lnTo>
                  <a:lnTo>
                    <a:pt x="503" y="421"/>
                  </a:lnTo>
                  <a:lnTo>
                    <a:pt x="549" y="371"/>
                  </a:lnTo>
                  <a:lnTo>
                    <a:pt x="594" y="320"/>
                  </a:lnTo>
                  <a:lnTo>
                    <a:pt x="635" y="267"/>
                  </a:lnTo>
                  <a:lnTo>
                    <a:pt x="674" y="214"/>
                  </a:lnTo>
                  <a:lnTo>
                    <a:pt x="710" y="158"/>
                  </a:lnTo>
                  <a:lnTo>
                    <a:pt x="740" y="98"/>
                  </a:lnTo>
                  <a:lnTo>
                    <a:pt x="765" y="37"/>
                  </a:lnTo>
                  <a:lnTo>
                    <a:pt x="773" y="19"/>
                  </a:lnTo>
                  <a:lnTo>
                    <a:pt x="781" y="6"/>
                  </a:lnTo>
                  <a:lnTo>
                    <a:pt x="7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grpSp>
      <p:sp>
        <p:nvSpPr>
          <p:cNvPr id="85" name="Freeform 39"/>
          <p:cNvSpPr>
            <a:spLocks noEditPoints="1"/>
          </p:cNvSpPr>
          <p:nvPr/>
        </p:nvSpPr>
        <p:spPr bwMode="auto">
          <a:xfrm>
            <a:off x="5415125" y="2199451"/>
            <a:ext cx="548569" cy="548569"/>
          </a:xfrm>
          <a:custGeom>
            <a:avLst/>
            <a:gdLst>
              <a:gd name="T0" fmla="*/ 2030 w 4444"/>
              <a:gd name="T1" fmla="*/ 1237 h 4434"/>
              <a:gd name="T2" fmla="*/ 1782 w 4444"/>
              <a:gd name="T3" fmla="*/ 1317 h 4434"/>
              <a:gd name="T4" fmla="*/ 1567 w 4444"/>
              <a:gd name="T5" fmla="*/ 1456 h 4434"/>
              <a:gd name="T6" fmla="*/ 1395 w 4444"/>
              <a:gd name="T7" fmla="*/ 1643 h 4434"/>
              <a:gd name="T8" fmla="*/ 1275 w 4444"/>
              <a:gd name="T9" fmla="*/ 1870 h 4434"/>
              <a:gd name="T10" fmla="*/ 1216 w 4444"/>
              <a:gd name="T11" fmla="*/ 2127 h 4434"/>
              <a:gd name="T12" fmla="*/ 1229 w 4444"/>
              <a:gd name="T13" fmla="*/ 2395 h 4434"/>
              <a:gd name="T14" fmla="*/ 1308 w 4444"/>
              <a:gd name="T15" fmla="*/ 2644 h 4434"/>
              <a:gd name="T16" fmla="*/ 1446 w 4444"/>
              <a:gd name="T17" fmla="*/ 2859 h 4434"/>
              <a:gd name="T18" fmla="*/ 1634 w 4444"/>
              <a:gd name="T19" fmla="*/ 3031 h 4434"/>
              <a:gd name="T20" fmla="*/ 1861 w 4444"/>
              <a:gd name="T21" fmla="*/ 3151 h 4434"/>
              <a:gd name="T22" fmla="*/ 2118 w 4444"/>
              <a:gd name="T23" fmla="*/ 3209 h 4434"/>
              <a:gd name="T24" fmla="*/ 2389 w 4444"/>
              <a:gd name="T25" fmla="*/ 3197 h 4434"/>
              <a:gd name="T26" fmla="*/ 2637 w 4444"/>
              <a:gd name="T27" fmla="*/ 3117 h 4434"/>
              <a:gd name="T28" fmla="*/ 2852 w 4444"/>
              <a:gd name="T29" fmla="*/ 2978 h 4434"/>
              <a:gd name="T30" fmla="*/ 3025 w 4444"/>
              <a:gd name="T31" fmla="*/ 2791 h 4434"/>
              <a:gd name="T32" fmla="*/ 3144 w 4444"/>
              <a:gd name="T33" fmla="*/ 2564 h 4434"/>
              <a:gd name="T34" fmla="*/ 3203 w 4444"/>
              <a:gd name="T35" fmla="*/ 2307 h 4434"/>
              <a:gd name="T36" fmla="*/ 3192 w 4444"/>
              <a:gd name="T37" fmla="*/ 2038 h 4434"/>
              <a:gd name="T38" fmla="*/ 3112 w 4444"/>
              <a:gd name="T39" fmla="*/ 1790 h 4434"/>
              <a:gd name="T40" fmla="*/ 2973 w 4444"/>
              <a:gd name="T41" fmla="*/ 1575 h 4434"/>
              <a:gd name="T42" fmla="*/ 2785 w 4444"/>
              <a:gd name="T43" fmla="*/ 1404 h 4434"/>
              <a:gd name="T44" fmla="*/ 2558 w 4444"/>
              <a:gd name="T45" fmla="*/ 1283 h 4434"/>
              <a:gd name="T46" fmla="*/ 2301 w 4444"/>
              <a:gd name="T47" fmla="*/ 1225 h 4434"/>
              <a:gd name="T48" fmla="*/ 2691 w 4444"/>
              <a:gd name="T49" fmla="*/ 0 h 4434"/>
              <a:gd name="T50" fmla="*/ 2898 w 4444"/>
              <a:gd name="T51" fmla="*/ 696 h 4434"/>
              <a:gd name="T52" fmla="*/ 3444 w 4444"/>
              <a:gd name="T53" fmla="*/ 301 h 4434"/>
              <a:gd name="T54" fmla="*/ 4124 w 4444"/>
              <a:gd name="T55" fmla="*/ 980 h 4434"/>
              <a:gd name="T56" fmla="*/ 3720 w 4444"/>
              <a:gd name="T57" fmla="*/ 1502 h 4434"/>
              <a:gd name="T58" fmla="*/ 3814 w 4444"/>
              <a:gd name="T59" fmla="*/ 1748 h 4434"/>
              <a:gd name="T60" fmla="*/ 4373 w 4444"/>
              <a:gd name="T61" fmla="*/ 2709 h 4434"/>
              <a:gd name="T62" fmla="*/ 3772 w 4444"/>
              <a:gd name="T63" fmla="*/ 2811 h 4434"/>
              <a:gd name="T64" fmla="*/ 4124 w 4444"/>
              <a:gd name="T65" fmla="*/ 3454 h 4434"/>
              <a:gd name="T66" fmla="*/ 3444 w 4444"/>
              <a:gd name="T67" fmla="*/ 4133 h 4434"/>
              <a:gd name="T68" fmla="*/ 2811 w 4444"/>
              <a:gd name="T69" fmla="*/ 3774 h 4434"/>
              <a:gd name="T70" fmla="*/ 1752 w 4444"/>
              <a:gd name="T71" fmla="*/ 4434 h 4434"/>
              <a:gd name="T72" fmla="*/ 1539 w 4444"/>
              <a:gd name="T73" fmla="*/ 3746 h 4434"/>
              <a:gd name="T74" fmla="*/ 999 w 4444"/>
              <a:gd name="T75" fmla="*/ 4133 h 4434"/>
              <a:gd name="T76" fmla="*/ 318 w 4444"/>
              <a:gd name="T77" fmla="*/ 3454 h 4434"/>
              <a:gd name="T78" fmla="*/ 705 w 4444"/>
              <a:gd name="T79" fmla="*/ 2943 h 4434"/>
              <a:gd name="T80" fmla="*/ 605 w 4444"/>
              <a:gd name="T81" fmla="*/ 2686 h 4434"/>
              <a:gd name="T82" fmla="*/ 612 w 4444"/>
              <a:gd name="T83" fmla="*/ 1725 h 4434"/>
              <a:gd name="T84" fmla="*/ 748 w 4444"/>
              <a:gd name="T85" fmla="*/ 1409 h 4434"/>
              <a:gd name="T86" fmla="*/ 999 w 4444"/>
              <a:gd name="T87" fmla="*/ 301 h 4434"/>
              <a:gd name="T88" fmla="*/ 1532 w 4444"/>
              <a:gd name="T89" fmla="*/ 692 h 4434"/>
              <a:gd name="T90" fmla="*/ 1728 w 4444"/>
              <a:gd name="T91" fmla="*/ 0 h 4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44" h="4434">
                <a:moveTo>
                  <a:pt x="2210" y="1221"/>
                </a:moveTo>
                <a:lnTo>
                  <a:pt x="2118" y="1225"/>
                </a:lnTo>
                <a:lnTo>
                  <a:pt x="2030" y="1237"/>
                </a:lnTo>
                <a:lnTo>
                  <a:pt x="1944" y="1256"/>
                </a:lnTo>
                <a:lnTo>
                  <a:pt x="1861" y="1283"/>
                </a:lnTo>
                <a:lnTo>
                  <a:pt x="1782" y="1317"/>
                </a:lnTo>
                <a:lnTo>
                  <a:pt x="1706" y="1356"/>
                </a:lnTo>
                <a:lnTo>
                  <a:pt x="1634" y="1404"/>
                </a:lnTo>
                <a:lnTo>
                  <a:pt x="1567" y="1456"/>
                </a:lnTo>
                <a:lnTo>
                  <a:pt x="1505" y="1513"/>
                </a:lnTo>
                <a:lnTo>
                  <a:pt x="1446" y="1575"/>
                </a:lnTo>
                <a:lnTo>
                  <a:pt x="1395" y="1643"/>
                </a:lnTo>
                <a:lnTo>
                  <a:pt x="1348" y="1715"/>
                </a:lnTo>
                <a:lnTo>
                  <a:pt x="1308" y="1790"/>
                </a:lnTo>
                <a:lnTo>
                  <a:pt x="1275" y="1870"/>
                </a:lnTo>
                <a:lnTo>
                  <a:pt x="1248" y="1953"/>
                </a:lnTo>
                <a:lnTo>
                  <a:pt x="1229" y="2038"/>
                </a:lnTo>
                <a:lnTo>
                  <a:pt x="1216" y="2127"/>
                </a:lnTo>
                <a:lnTo>
                  <a:pt x="1212" y="2218"/>
                </a:lnTo>
                <a:lnTo>
                  <a:pt x="1216" y="2307"/>
                </a:lnTo>
                <a:lnTo>
                  <a:pt x="1229" y="2395"/>
                </a:lnTo>
                <a:lnTo>
                  <a:pt x="1248" y="2481"/>
                </a:lnTo>
                <a:lnTo>
                  <a:pt x="1275" y="2564"/>
                </a:lnTo>
                <a:lnTo>
                  <a:pt x="1308" y="2644"/>
                </a:lnTo>
                <a:lnTo>
                  <a:pt x="1348" y="2719"/>
                </a:lnTo>
                <a:lnTo>
                  <a:pt x="1395" y="2791"/>
                </a:lnTo>
                <a:lnTo>
                  <a:pt x="1446" y="2859"/>
                </a:lnTo>
                <a:lnTo>
                  <a:pt x="1505" y="2921"/>
                </a:lnTo>
                <a:lnTo>
                  <a:pt x="1567" y="2978"/>
                </a:lnTo>
                <a:lnTo>
                  <a:pt x="1634" y="3031"/>
                </a:lnTo>
                <a:lnTo>
                  <a:pt x="1706" y="3077"/>
                </a:lnTo>
                <a:lnTo>
                  <a:pt x="1782" y="3117"/>
                </a:lnTo>
                <a:lnTo>
                  <a:pt x="1861" y="3151"/>
                </a:lnTo>
                <a:lnTo>
                  <a:pt x="1944" y="3178"/>
                </a:lnTo>
                <a:lnTo>
                  <a:pt x="2030" y="3197"/>
                </a:lnTo>
                <a:lnTo>
                  <a:pt x="2118" y="3209"/>
                </a:lnTo>
                <a:lnTo>
                  <a:pt x="2210" y="3213"/>
                </a:lnTo>
                <a:lnTo>
                  <a:pt x="2301" y="3209"/>
                </a:lnTo>
                <a:lnTo>
                  <a:pt x="2389" y="3197"/>
                </a:lnTo>
                <a:lnTo>
                  <a:pt x="2475" y="3178"/>
                </a:lnTo>
                <a:lnTo>
                  <a:pt x="2558" y="3151"/>
                </a:lnTo>
                <a:lnTo>
                  <a:pt x="2637" y="3117"/>
                </a:lnTo>
                <a:lnTo>
                  <a:pt x="2713" y="3077"/>
                </a:lnTo>
                <a:lnTo>
                  <a:pt x="2785" y="3031"/>
                </a:lnTo>
                <a:lnTo>
                  <a:pt x="2852" y="2978"/>
                </a:lnTo>
                <a:lnTo>
                  <a:pt x="2914" y="2921"/>
                </a:lnTo>
                <a:lnTo>
                  <a:pt x="2973" y="2859"/>
                </a:lnTo>
                <a:lnTo>
                  <a:pt x="3025" y="2791"/>
                </a:lnTo>
                <a:lnTo>
                  <a:pt x="3071" y="2719"/>
                </a:lnTo>
                <a:lnTo>
                  <a:pt x="3112" y="2644"/>
                </a:lnTo>
                <a:lnTo>
                  <a:pt x="3144" y="2564"/>
                </a:lnTo>
                <a:lnTo>
                  <a:pt x="3172" y="2481"/>
                </a:lnTo>
                <a:lnTo>
                  <a:pt x="3192" y="2395"/>
                </a:lnTo>
                <a:lnTo>
                  <a:pt x="3203" y="2307"/>
                </a:lnTo>
                <a:lnTo>
                  <a:pt x="3207" y="2218"/>
                </a:lnTo>
                <a:lnTo>
                  <a:pt x="3203" y="2127"/>
                </a:lnTo>
                <a:lnTo>
                  <a:pt x="3192" y="2038"/>
                </a:lnTo>
                <a:lnTo>
                  <a:pt x="3172" y="1953"/>
                </a:lnTo>
                <a:lnTo>
                  <a:pt x="3144" y="1870"/>
                </a:lnTo>
                <a:lnTo>
                  <a:pt x="3112" y="1790"/>
                </a:lnTo>
                <a:lnTo>
                  <a:pt x="3071" y="1715"/>
                </a:lnTo>
                <a:lnTo>
                  <a:pt x="3025" y="1643"/>
                </a:lnTo>
                <a:lnTo>
                  <a:pt x="2973" y="1575"/>
                </a:lnTo>
                <a:lnTo>
                  <a:pt x="2914" y="1513"/>
                </a:lnTo>
                <a:lnTo>
                  <a:pt x="2852" y="1456"/>
                </a:lnTo>
                <a:lnTo>
                  <a:pt x="2785" y="1404"/>
                </a:lnTo>
                <a:lnTo>
                  <a:pt x="2713" y="1356"/>
                </a:lnTo>
                <a:lnTo>
                  <a:pt x="2637" y="1317"/>
                </a:lnTo>
                <a:lnTo>
                  <a:pt x="2558" y="1283"/>
                </a:lnTo>
                <a:lnTo>
                  <a:pt x="2475" y="1256"/>
                </a:lnTo>
                <a:lnTo>
                  <a:pt x="2389" y="1237"/>
                </a:lnTo>
                <a:lnTo>
                  <a:pt x="2301" y="1225"/>
                </a:lnTo>
                <a:lnTo>
                  <a:pt x="2210" y="1221"/>
                </a:lnTo>
                <a:close/>
                <a:moveTo>
                  <a:pt x="1728" y="0"/>
                </a:moveTo>
                <a:lnTo>
                  <a:pt x="2691" y="0"/>
                </a:lnTo>
                <a:lnTo>
                  <a:pt x="2691" y="619"/>
                </a:lnTo>
                <a:lnTo>
                  <a:pt x="2796" y="654"/>
                </a:lnTo>
                <a:lnTo>
                  <a:pt x="2898" y="696"/>
                </a:lnTo>
                <a:lnTo>
                  <a:pt x="2997" y="747"/>
                </a:lnTo>
                <a:lnTo>
                  <a:pt x="3393" y="350"/>
                </a:lnTo>
                <a:lnTo>
                  <a:pt x="3444" y="301"/>
                </a:lnTo>
                <a:lnTo>
                  <a:pt x="3494" y="350"/>
                </a:lnTo>
                <a:lnTo>
                  <a:pt x="4075" y="930"/>
                </a:lnTo>
                <a:lnTo>
                  <a:pt x="4124" y="980"/>
                </a:lnTo>
                <a:lnTo>
                  <a:pt x="4075" y="1031"/>
                </a:lnTo>
                <a:lnTo>
                  <a:pt x="3680" y="1424"/>
                </a:lnTo>
                <a:lnTo>
                  <a:pt x="3720" y="1502"/>
                </a:lnTo>
                <a:lnTo>
                  <a:pt x="3755" y="1583"/>
                </a:lnTo>
                <a:lnTo>
                  <a:pt x="3787" y="1665"/>
                </a:lnTo>
                <a:lnTo>
                  <a:pt x="3814" y="1748"/>
                </a:lnTo>
                <a:lnTo>
                  <a:pt x="4444" y="1748"/>
                </a:lnTo>
                <a:lnTo>
                  <a:pt x="4444" y="2709"/>
                </a:lnTo>
                <a:lnTo>
                  <a:pt x="4373" y="2709"/>
                </a:lnTo>
                <a:lnTo>
                  <a:pt x="4373" y="2709"/>
                </a:lnTo>
                <a:lnTo>
                  <a:pt x="3807" y="2709"/>
                </a:lnTo>
                <a:lnTo>
                  <a:pt x="3772" y="2811"/>
                </a:lnTo>
                <a:lnTo>
                  <a:pt x="3729" y="2912"/>
                </a:lnTo>
                <a:lnTo>
                  <a:pt x="3680" y="3009"/>
                </a:lnTo>
                <a:lnTo>
                  <a:pt x="4124" y="3454"/>
                </a:lnTo>
                <a:lnTo>
                  <a:pt x="4075" y="3504"/>
                </a:lnTo>
                <a:lnTo>
                  <a:pt x="3494" y="4084"/>
                </a:lnTo>
                <a:lnTo>
                  <a:pt x="3444" y="4133"/>
                </a:lnTo>
                <a:lnTo>
                  <a:pt x="2997" y="3688"/>
                </a:lnTo>
                <a:lnTo>
                  <a:pt x="2906" y="3733"/>
                </a:lnTo>
                <a:lnTo>
                  <a:pt x="2811" y="3774"/>
                </a:lnTo>
                <a:lnTo>
                  <a:pt x="2714" y="3808"/>
                </a:lnTo>
                <a:lnTo>
                  <a:pt x="2714" y="4434"/>
                </a:lnTo>
                <a:lnTo>
                  <a:pt x="1752" y="4434"/>
                </a:lnTo>
                <a:lnTo>
                  <a:pt x="1752" y="3822"/>
                </a:lnTo>
                <a:lnTo>
                  <a:pt x="1644" y="3786"/>
                </a:lnTo>
                <a:lnTo>
                  <a:pt x="1539" y="3746"/>
                </a:lnTo>
                <a:lnTo>
                  <a:pt x="1437" y="3697"/>
                </a:lnTo>
                <a:lnTo>
                  <a:pt x="1049" y="4084"/>
                </a:lnTo>
                <a:lnTo>
                  <a:pt x="999" y="4133"/>
                </a:lnTo>
                <a:lnTo>
                  <a:pt x="950" y="4084"/>
                </a:lnTo>
                <a:lnTo>
                  <a:pt x="369" y="3504"/>
                </a:lnTo>
                <a:lnTo>
                  <a:pt x="318" y="3454"/>
                </a:lnTo>
                <a:lnTo>
                  <a:pt x="369" y="3405"/>
                </a:lnTo>
                <a:lnTo>
                  <a:pt x="748" y="3024"/>
                </a:lnTo>
                <a:lnTo>
                  <a:pt x="705" y="2943"/>
                </a:lnTo>
                <a:lnTo>
                  <a:pt x="667" y="2859"/>
                </a:lnTo>
                <a:lnTo>
                  <a:pt x="634" y="2773"/>
                </a:lnTo>
                <a:lnTo>
                  <a:pt x="605" y="2686"/>
                </a:lnTo>
                <a:lnTo>
                  <a:pt x="0" y="2686"/>
                </a:lnTo>
                <a:lnTo>
                  <a:pt x="0" y="1725"/>
                </a:lnTo>
                <a:lnTo>
                  <a:pt x="612" y="1725"/>
                </a:lnTo>
                <a:lnTo>
                  <a:pt x="650" y="1617"/>
                </a:lnTo>
                <a:lnTo>
                  <a:pt x="695" y="1511"/>
                </a:lnTo>
                <a:lnTo>
                  <a:pt x="748" y="1409"/>
                </a:lnTo>
                <a:lnTo>
                  <a:pt x="369" y="1031"/>
                </a:lnTo>
                <a:lnTo>
                  <a:pt x="318" y="980"/>
                </a:lnTo>
                <a:lnTo>
                  <a:pt x="999" y="301"/>
                </a:lnTo>
                <a:lnTo>
                  <a:pt x="1049" y="350"/>
                </a:lnTo>
                <a:lnTo>
                  <a:pt x="1437" y="737"/>
                </a:lnTo>
                <a:lnTo>
                  <a:pt x="1532" y="692"/>
                </a:lnTo>
                <a:lnTo>
                  <a:pt x="1629" y="653"/>
                </a:lnTo>
                <a:lnTo>
                  <a:pt x="1728" y="619"/>
                </a:lnTo>
                <a:lnTo>
                  <a:pt x="1728" y="0"/>
                </a:lnTo>
                <a:close/>
              </a:path>
            </a:pathLst>
          </a:custGeom>
          <a:solidFill>
            <a:schemeClr val="bg2">
              <a:lumMod val="90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solidFill>
                <a:schemeClr val="tx1">
                  <a:lumMod val="40000"/>
                  <a:lumOff val="60000"/>
                </a:schemeClr>
              </a:solidFill>
            </a:endParaRPr>
          </a:p>
        </p:txBody>
      </p:sp>
      <p:sp>
        <p:nvSpPr>
          <p:cNvPr id="12" name="Rectangle 11"/>
          <p:cNvSpPr/>
          <p:nvPr/>
        </p:nvSpPr>
        <p:spPr>
          <a:xfrm>
            <a:off x="445907"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05</a:t>
            </a:r>
            <a:endParaRPr lang="en-US" sz="4000" b="1" spc="-300" dirty="0">
              <a:solidFill>
                <a:schemeClr val="bg1"/>
              </a:solidFill>
            </a:endParaRPr>
          </a:p>
        </p:txBody>
      </p:sp>
      <p:sp>
        <p:nvSpPr>
          <p:cNvPr id="37" name="Rectangle 36"/>
          <p:cNvSpPr/>
          <p:nvPr/>
        </p:nvSpPr>
        <p:spPr>
          <a:xfrm>
            <a:off x="3582328"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06</a:t>
            </a:r>
            <a:endParaRPr lang="en-US" sz="4000" b="1" spc="-300" dirty="0">
              <a:solidFill>
                <a:schemeClr val="bg1"/>
              </a:solidFill>
            </a:endParaRPr>
          </a:p>
        </p:txBody>
      </p:sp>
      <p:sp>
        <p:nvSpPr>
          <p:cNvPr id="38" name="Rectangle 37"/>
          <p:cNvSpPr/>
          <p:nvPr/>
        </p:nvSpPr>
        <p:spPr>
          <a:xfrm>
            <a:off x="6191759"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07</a:t>
            </a:r>
            <a:endParaRPr lang="en-US" sz="4000" b="1" spc="-300" dirty="0">
              <a:solidFill>
                <a:schemeClr val="bg1"/>
              </a:solidFill>
            </a:endParaRPr>
          </a:p>
        </p:txBody>
      </p:sp>
      <p:sp>
        <p:nvSpPr>
          <p:cNvPr id="39" name="Rectangle 38"/>
          <p:cNvSpPr/>
          <p:nvPr/>
        </p:nvSpPr>
        <p:spPr>
          <a:xfrm>
            <a:off x="8801191"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08</a:t>
            </a:r>
            <a:endParaRPr lang="en-US" sz="4000" b="1" spc="-300" dirty="0">
              <a:solidFill>
                <a:schemeClr val="bg1"/>
              </a:solidFill>
            </a:endParaRPr>
          </a:p>
        </p:txBody>
      </p:sp>
      <p:sp>
        <p:nvSpPr>
          <p:cNvPr id="40" name="Rectángulo 39">
            <a:extLst>
              <a:ext uri="{FF2B5EF4-FFF2-40B4-BE49-F238E27FC236}">
                <a16:creationId xmlns:a16="http://schemas.microsoft.com/office/drawing/2014/main" id="{F2CB136E-9F2A-4BA3-A697-B54F51877ABA}"/>
              </a:ext>
            </a:extLst>
          </p:cNvPr>
          <p:cNvSpPr/>
          <p:nvPr/>
        </p:nvSpPr>
        <p:spPr>
          <a:xfrm>
            <a:off x="108749" y="84905"/>
            <a:ext cx="2866619" cy="523220"/>
          </a:xfrm>
          <a:prstGeom prst="rect">
            <a:avLst/>
          </a:prstGeom>
        </p:spPr>
        <p:txBody>
          <a:bodyPr wrap="none">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CONCLUSIONES</a:t>
            </a:r>
          </a:p>
        </p:txBody>
      </p:sp>
      <p:pic>
        <p:nvPicPr>
          <p:cNvPr id="11266" name="Picture 2" descr="Resultado de imagen para icono administracion">
            <a:extLst>
              <a:ext uri="{FF2B5EF4-FFF2-40B4-BE49-F238E27FC236}">
                <a16:creationId xmlns:a16="http://schemas.microsoft.com/office/drawing/2014/main" id="{FEB54CB5-0931-4760-A68C-8C217DA0873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23398" y="2069308"/>
            <a:ext cx="825183" cy="82518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n relacionada">
            <a:extLst>
              <a:ext uri="{FF2B5EF4-FFF2-40B4-BE49-F238E27FC236}">
                <a16:creationId xmlns:a16="http://schemas.microsoft.com/office/drawing/2014/main" id="{D1247197-2297-494C-B993-049BB73F4757}"/>
              </a:ext>
            </a:extLst>
          </p:cNvPr>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674956" y="2142806"/>
            <a:ext cx="736508" cy="7365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870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342678" y="980728"/>
            <a:ext cx="9170103" cy="4697171"/>
            <a:chOff x="1624082" y="982642"/>
            <a:chExt cx="9171297" cy="4697784"/>
          </a:xfrm>
          <a:effectLst>
            <a:outerShdw blurRad="50800" dist="38100" dir="16200000" rotWithShape="0">
              <a:prstClr val="black">
                <a:alpha val="40000"/>
              </a:prstClr>
            </a:outerShdw>
          </a:effectLst>
        </p:grpSpPr>
        <p:grpSp>
          <p:nvGrpSpPr>
            <p:cNvPr id="35" name="Group 34"/>
            <p:cNvGrpSpPr/>
            <p:nvPr/>
          </p:nvGrpSpPr>
          <p:grpSpPr>
            <a:xfrm>
              <a:off x="1624082" y="982642"/>
              <a:ext cx="2129053" cy="4697784"/>
              <a:chOff x="1514900" y="1491016"/>
              <a:chExt cx="1760563" cy="3856652"/>
            </a:xfrm>
          </p:grpSpPr>
          <p:grpSp>
            <p:nvGrpSpPr>
              <p:cNvPr id="9" name="Group 8"/>
              <p:cNvGrpSpPr/>
              <p:nvPr/>
            </p:nvGrpSpPr>
            <p:grpSpPr>
              <a:xfrm>
                <a:off x="1514900" y="1491016"/>
                <a:ext cx="1760563" cy="3770193"/>
                <a:chOff x="1856094" y="1579726"/>
                <a:chExt cx="1760563" cy="3770193"/>
              </a:xfrm>
            </p:grpSpPr>
            <p:sp>
              <p:nvSpPr>
                <p:cNvPr id="6" name="Rectangle 5"/>
                <p:cNvSpPr/>
                <p:nvPr/>
              </p:nvSpPr>
              <p:spPr>
                <a:xfrm>
                  <a:off x="1856094" y="2265526"/>
                  <a:ext cx="1760561" cy="10451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Oval 3"/>
                <p:cNvSpPr/>
                <p:nvPr/>
              </p:nvSpPr>
              <p:spPr>
                <a:xfrm>
                  <a:off x="2050574" y="1579726"/>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00" dirty="0">
                      <a:solidFill>
                        <a:schemeClr val="accent1"/>
                      </a:solidFill>
                      <a:latin typeface="Arial" panose="020B0604020202020204" pitchFamily="34" charset="0"/>
                      <a:cs typeface="Arial" panose="020B0604020202020204" pitchFamily="34" charset="0"/>
                    </a:rPr>
                    <a:t>01</a:t>
                  </a:r>
                </a:p>
              </p:txBody>
            </p:sp>
            <p:sp>
              <p:nvSpPr>
                <p:cNvPr id="5" name="Right Triangle 4"/>
                <p:cNvSpPr/>
                <p:nvPr/>
              </p:nvSpPr>
              <p:spPr>
                <a:xfrm>
                  <a:off x="1856094" y="2265526"/>
                  <a:ext cx="1760561" cy="1249052"/>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8" name="Group 7"/>
                <p:cNvGrpSpPr/>
                <p:nvPr/>
              </p:nvGrpSpPr>
              <p:grpSpPr>
                <a:xfrm>
                  <a:off x="1856095" y="2265526"/>
                  <a:ext cx="1760562" cy="3084393"/>
                  <a:chOff x="1856095" y="2265526"/>
                  <a:chExt cx="1760562" cy="3084393"/>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reflection blurRad="6350" stA="52000" endA="300" endPos="35000" dir="5400000" sy="-100000" algn="bl" rotWithShape="0"/>
                </a:effectLst>
              </p:grpSpPr>
              <p:sp>
                <p:nvSpPr>
                  <p:cNvPr id="2" name="Rectangle 1"/>
                  <p:cNvSpPr/>
                  <p:nvPr/>
                </p:nvSpPr>
                <p:spPr>
                  <a:xfrm>
                    <a:off x="1856096" y="3514578"/>
                    <a:ext cx="1760561" cy="183534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Right Triangle 2"/>
                  <p:cNvSpPr/>
                  <p:nvPr/>
                </p:nvSpPr>
                <p:spPr>
                  <a:xfrm flipH="1">
                    <a:off x="1856095" y="2265526"/>
                    <a:ext cx="1760561" cy="1249052"/>
                  </a:xfrm>
                  <a:prstGeom prst="rtTriangle">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31" name="Rectangle 30"/>
              <p:cNvSpPr/>
              <p:nvPr/>
            </p:nvSpPr>
            <p:spPr>
              <a:xfrm>
                <a:off x="1584048" y="2845913"/>
                <a:ext cx="1650307" cy="2501755"/>
              </a:xfrm>
              <a:prstGeom prst="rect">
                <a:avLst/>
              </a:prstGeom>
            </p:spPr>
            <p:txBody>
              <a:bodyPr wrap="square">
                <a:spAutoFit/>
              </a:bodyPr>
              <a:lstStyle/>
              <a:p>
                <a:pPr algn="ctr"/>
                <a:r>
                  <a:rPr lang="es-ES" sz="1600" dirty="0">
                    <a:solidFill>
                      <a:schemeClr val="bg1"/>
                    </a:solidFill>
                    <a:latin typeface="Maiandra GD" panose="020E0502030308020204" pitchFamily="34" charset="0"/>
                    <a:cs typeface="Times New Roman" panose="02020603050405020304" pitchFamily="18" charset="0"/>
                  </a:rPr>
                  <a:t>Es necesario desarrollar una estrategia de contacto telefónico temprano para aumentar la probabilidad de lograr el pago en forma temprana durante el proceso de reducción de la morosidad</a:t>
                </a:r>
              </a:p>
            </p:txBody>
          </p:sp>
        </p:grpSp>
        <p:grpSp>
          <p:nvGrpSpPr>
            <p:cNvPr id="10" name="Group 9"/>
            <p:cNvGrpSpPr/>
            <p:nvPr/>
          </p:nvGrpSpPr>
          <p:grpSpPr>
            <a:xfrm>
              <a:off x="3971497" y="982644"/>
              <a:ext cx="2129052" cy="4592467"/>
              <a:chOff x="1856094" y="1579727"/>
              <a:chExt cx="1760562" cy="3770192"/>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grpSpPr>
          <p:sp>
            <p:nvSpPr>
              <p:cNvPr id="11" name="Rectangle 10"/>
              <p:cNvSpPr/>
              <p:nvPr/>
            </p:nvSpPr>
            <p:spPr>
              <a:xfrm>
                <a:off x="1856094" y="2265526"/>
                <a:ext cx="1760561" cy="1045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p:cNvSpPr/>
              <p:nvPr/>
            </p:nvSpPr>
            <p:spPr>
              <a:xfrm>
                <a:off x="2050574" y="1579727"/>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00" dirty="0">
                    <a:solidFill>
                      <a:schemeClr val="accent2"/>
                    </a:solidFill>
                    <a:latin typeface="Arial" panose="020B0604020202020204" pitchFamily="34" charset="0"/>
                    <a:cs typeface="Arial" panose="020B0604020202020204" pitchFamily="34" charset="0"/>
                  </a:rPr>
                  <a:t>02</a:t>
                </a:r>
                <a:endParaRPr lang="en-US" sz="2800" dirty="0">
                  <a:solidFill>
                    <a:schemeClr val="accent2"/>
                  </a:solidFill>
                </a:endParaRPr>
              </a:p>
            </p:txBody>
          </p:sp>
          <p:sp>
            <p:nvSpPr>
              <p:cNvPr id="13" name="Right Triangle 12"/>
              <p:cNvSpPr/>
              <p:nvPr/>
            </p:nvSpPr>
            <p:spPr>
              <a:xfrm>
                <a:off x="1856094" y="2265526"/>
                <a:ext cx="1760561" cy="124905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4" name="Group 13"/>
              <p:cNvGrpSpPr/>
              <p:nvPr/>
            </p:nvGrpSpPr>
            <p:grpSpPr>
              <a:xfrm>
                <a:off x="1856095" y="2265526"/>
                <a:ext cx="1760561" cy="3084393"/>
                <a:chOff x="1856095" y="2265526"/>
                <a:chExt cx="1760561" cy="3084393"/>
              </a:xfrm>
              <a:grpFill/>
              <a:effectLst>
                <a:reflection blurRad="6350" stA="52000" endA="300" endPos="35000" dir="5400000" sy="-100000" algn="bl" rotWithShape="0"/>
              </a:effectLst>
            </p:grpSpPr>
            <p:sp>
              <p:nvSpPr>
                <p:cNvPr id="15" name="Rectangle 14"/>
                <p:cNvSpPr/>
                <p:nvPr/>
              </p:nvSpPr>
              <p:spPr>
                <a:xfrm>
                  <a:off x="1856095" y="3514578"/>
                  <a:ext cx="1760561" cy="18353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ight Triangle 15"/>
                <p:cNvSpPr/>
                <p:nvPr/>
              </p:nvSpPr>
              <p:spPr>
                <a:xfrm flipH="1">
                  <a:off x="1856095" y="2265526"/>
                  <a:ext cx="1760561" cy="1249052"/>
                </a:xfrm>
                <a:prstGeom prst="rtTriangle">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17" name="Group 16"/>
            <p:cNvGrpSpPr/>
            <p:nvPr/>
          </p:nvGrpSpPr>
          <p:grpSpPr>
            <a:xfrm>
              <a:off x="6318912" y="982644"/>
              <a:ext cx="2129053" cy="4592467"/>
              <a:chOff x="1856094" y="1579727"/>
              <a:chExt cx="1760563" cy="3770192"/>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grpSpPr>
          <p:sp>
            <p:nvSpPr>
              <p:cNvPr id="18" name="Rectangle 17"/>
              <p:cNvSpPr/>
              <p:nvPr/>
            </p:nvSpPr>
            <p:spPr>
              <a:xfrm>
                <a:off x="1856094" y="2265526"/>
                <a:ext cx="1760561" cy="1045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p:cNvSpPr/>
              <p:nvPr/>
            </p:nvSpPr>
            <p:spPr>
              <a:xfrm>
                <a:off x="2050574" y="1579727"/>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00" dirty="0">
                    <a:solidFill>
                      <a:schemeClr val="accent3"/>
                    </a:solidFill>
                    <a:latin typeface="Arial" panose="020B0604020202020204" pitchFamily="34" charset="0"/>
                    <a:cs typeface="Arial" panose="020B0604020202020204" pitchFamily="34" charset="0"/>
                  </a:rPr>
                  <a:t>03</a:t>
                </a:r>
                <a:endParaRPr lang="en-US" sz="2800" dirty="0">
                  <a:solidFill>
                    <a:schemeClr val="accent3"/>
                  </a:solidFill>
                </a:endParaRPr>
              </a:p>
            </p:txBody>
          </p:sp>
          <p:sp>
            <p:nvSpPr>
              <p:cNvPr id="20" name="Right Triangle 19"/>
              <p:cNvSpPr/>
              <p:nvPr/>
            </p:nvSpPr>
            <p:spPr>
              <a:xfrm>
                <a:off x="1856094" y="2265526"/>
                <a:ext cx="1760561" cy="1249052"/>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1" name="Group 20"/>
              <p:cNvGrpSpPr/>
              <p:nvPr/>
            </p:nvGrpSpPr>
            <p:grpSpPr>
              <a:xfrm>
                <a:off x="1856095" y="2265526"/>
                <a:ext cx="1760562" cy="3084393"/>
                <a:chOff x="1856095" y="2265526"/>
                <a:chExt cx="1760562" cy="3084393"/>
              </a:xfrm>
              <a:grpFill/>
              <a:effectLst>
                <a:reflection blurRad="6350" stA="52000" endA="300" endPos="35000" dir="5400000" sy="-100000" algn="bl" rotWithShape="0"/>
              </a:effectLst>
            </p:grpSpPr>
            <p:sp>
              <p:nvSpPr>
                <p:cNvPr id="22" name="Rectangle 21"/>
                <p:cNvSpPr/>
                <p:nvPr/>
              </p:nvSpPr>
              <p:spPr>
                <a:xfrm>
                  <a:off x="1856096" y="3514578"/>
                  <a:ext cx="1760561" cy="18353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ight Triangle 22"/>
                <p:cNvSpPr/>
                <p:nvPr/>
              </p:nvSpPr>
              <p:spPr>
                <a:xfrm flipH="1">
                  <a:off x="1856095" y="2265526"/>
                  <a:ext cx="1760561" cy="1249052"/>
                </a:xfrm>
                <a:prstGeom prst="rtTriangle">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24" name="Group 23"/>
            <p:cNvGrpSpPr/>
            <p:nvPr/>
          </p:nvGrpSpPr>
          <p:grpSpPr>
            <a:xfrm>
              <a:off x="8666326" y="982644"/>
              <a:ext cx="2129053" cy="4592467"/>
              <a:chOff x="1856094" y="1579727"/>
              <a:chExt cx="1760563" cy="3770192"/>
            </a:xfr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grpSpPr>
          <p:sp>
            <p:nvSpPr>
              <p:cNvPr id="25" name="Rectangle 24"/>
              <p:cNvSpPr/>
              <p:nvPr/>
            </p:nvSpPr>
            <p:spPr>
              <a:xfrm>
                <a:off x="1856094" y="2265526"/>
                <a:ext cx="1760561" cy="1045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p:cNvSpPr/>
              <p:nvPr/>
            </p:nvSpPr>
            <p:spPr>
              <a:xfrm>
                <a:off x="2050574" y="1579727"/>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00" dirty="0">
                    <a:solidFill>
                      <a:schemeClr val="accent5"/>
                    </a:solidFill>
                    <a:latin typeface="Arial" panose="020B0604020202020204" pitchFamily="34" charset="0"/>
                    <a:cs typeface="Arial" panose="020B0604020202020204" pitchFamily="34" charset="0"/>
                  </a:rPr>
                  <a:t>04</a:t>
                </a:r>
                <a:endParaRPr lang="en-US" sz="2800" dirty="0">
                  <a:solidFill>
                    <a:schemeClr val="accent5"/>
                  </a:solidFill>
                </a:endParaRPr>
              </a:p>
            </p:txBody>
          </p:sp>
          <p:sp>
            <p:nvSpPr>
              <p:cNvPr id="27" name="Right Triangle 26"/>
              <p:cNvSpPr/>
              <p:nvPr/>
            </p:nvSpPr>
            <p:spPr>
              <a:xfrm>
                <a:off x="1856094" y="2265526"/>
                <a:ext cx="1760561" cy="1249052"/>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8" name="Group 27"/>
              <p:cNvGrpSpPr/>
              <p:nvPr/>
            </p:nvGrpSpPr>
            <p:grpSpPr>
              <a:xfrm>
                <a:off x="1856095" y="2265526"/>
                <a:ext cx="1760562" cy="3084393"/>
                <a:chOff x="1856095" y="2265526"/>
                <a:chExt cx="1760562" cy="3084393"/>
              </a:xfrm>
              <a:grpFill/>
              <a:effectLst>
                <a:reflection blurRad="6350" stA="52000" endA="300" endPos="35000" dir="5400000" sy="-100000" algn="bl" rotWithShape="0"/>
              </a:effectLst>
            </p:grpSpPr>
            <p:sp>
              <p:nvSpPr>
                <p:cNvPr id="29" name="Rectangle 28"/>
                <p:cNvSpPr/>
                <p:nvPr/>
              </p:nvSpPr>
              <p:spPr>
                <a:xfrm>
                  <a:off x="1856096" y="3514578"/>
                  <a:ext cx="1760561" cy="18353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ight Triangle 29"/>
                <p:cNvSpPr/>
                <p:nvPr/>
              </p:nvSpPr>
              <p:spPr>
                <a:xfrm flipH="1">
                  <a:off x="1856095" y="2265526"/>
                  <a:ext cx="1760561" cy="1249052"/>
                </a:xfrm>
                <a:prstGeom prst="rtTriangle">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sp>
        <p:nvSpPr>
          <p:cNvPr id="40" name="Rectángulo 39">
            <a:extLst>
              <a:ext uri="{FF2B5EF4-FFF2-40B4-BE49-F238E27FC236}">
                <a16:creationId xmlns:a16="http://schemas.microsoft.com/office/drawing/2014/main" id="{522A2A4F-37CB-4E9B-8565-A9EA6A8B7365}"/>
              </a:ext>
            </a:extLst>
          </p:cNvPr>
          <p:cNvSpPr/>
          <p:nvPr/>
        </p:nvSpPr>
        <p:spPr>
          <a:xfrm>
            <a:off x="5938" y="84905"/>
            <a:ext cx="3713004" cy="523220"/>
          </a:xfrm>
          <a:prstGeom prst="rect">
            <a:avLst/>
          </a:prstGeom>
        </p:spPr>
        <p:txBody>
          <a:bodyPr wrap="none">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RECOMENDACIONES</a:t>
            </a:r>
          </a:p>
        </p:txBody>
      </p:sp>
      <p:sp>
        <p:nvSpPr>
          <p:cNvPr id="41" name="Rectangle 30">
            <a:extLst>
              <a:ext uri="{FF2B5EF4-FFF2-40B4-BE49-F238E27FC236}">
                <a16:creationId xmlns:a16="http://schemas.microsoft.com/office/drawing/2014/main" id="{CF7FD57A-4E82-4A3E-8A3C-1016C07775CC}"/>
              </a:ext>
            </a:extLst>
          </p:cNvPr>
          <p:cNvSpPr/>
          <p:nvPr/>
        </p:nvSpPr>
        <p:spPr>
          <a:xfrm>
            <a:off x="3837156" y="2524447"/>
            <a:ext cx="1920200" cy="3539430"/>
          </a:xfrm>
          <a:prstGeom prst="rect">
            <a:avLst/>
          </a:prstGeom>
        </p:spPr>
        <p:txBody>
          <a:bodyPr wrap="square">
            <a:spAutoFit/>
          </a:bodyPr>
          <a:lstStyle/>
          <a:p>
            <a:pPr algn="ctr"/>
            <a:r>
              <a:rPr lang="es-ES" sz="1600" dirty="0">
                <a:solidFill>
                  <a:schemeClr val="bg1"/>
                </a:solidFill>
                <a:latin typeface="Maiandra GD" panose="020E0502030308020204" pitchFamily="34" charset="0"/>
                <a:cs typeface="Times New Roman" panose="02020603050405020304" pitchFamily="18" charset="0"/>
              </a:rPr>
              <a:t>Es necesario que se desarrolle una estrategia de mejora del análisis de perfil de crédito del solicitante, considerando parámetros asociados a la vulnerabilidad de los segmentos poblacionales asociados a los entornos de crisis.</a:t>
            </a:r>
          </a:p>
        </p:txBody>
      </p:sp>
      <p:sp>
        <p:nvSpPr>
          <p:cNvPr id="42" name="Rectangle 30">
            <a:extLst>
              <a:ext uri="{FF2B5EF4-FFF2-40B4-BE49-F238E27FC236}">
                <a16:creationId xmlns:a16="http://schemas.microsoft.com/office/drawing/2014/main" id="{4E7AA0CE-BC6E-4313-9178-B7002FCD27D8}"/>
              </a:ext>
            </a:extLst>
          </p:cNvPr>
          <p:cNvSpPr/>
          <p:nvPr/>
        </p:nvSpPr>
        <p:spPr>
          <a:xfrm>
            <a:off x="8364547" y="3016210"/>
            <a:ext cx="2102000" cy="1815882"/>
          </a:xfrm>
          <a:prstGeom prst="rect">
            <a:avLst/>
          </a:prstGeom>
        </p:spPr>
        <p:txBody>
          <a:bodyPr wrap="square">
            <a:spAutoFit/>
          </a:bodyPr>
          <a:lstStyle/>
          <a:p>
            <a:pPr algn="ctr"/>
            <a:r>
              <a:rPr lang="es-ES" sz="1600" dirty="0">
                <a:solidFill>
                  <a:schemeClr val="bg1"/>
                </a:solidFill>
                <a:latin typeface="Maiandra GD" panose="020E0502030308020204" pitchFamily="34" charset="0"/>
                <a:cs typeface="Times New Roman" panose="02020603050405020304" pitchFamily="18" charset="0"/>
              </a:rPr>
              <a:t>Mejor efectividad en el proceso que ofrece el Banco acerca de la  reestructuración de los prestamos Hipotecarios que se encuentren en mora.</a:t>
            </a:r>
          </a:p>
        </p:txBody>
      </p:sp>
      <p:sp>
        <p:nvSpPr>
          <p:cNvPr id="43" name="Rectangle 30">
            <a:extLst>
              <a:ext uri="{FF2B5EF4-FFF2-40B4-BE49-F238E27FC236}">
                <a16:creationId xmlns:a16="http://schemas.microsoft.com/office/drawing/2014/main" id="{4708C40F-60D3-44B8-B835-3B09C44A22F8}"/>
              </a:ext>
            </a:extLst>
          </p:cNvPr>
          <p:cNvSpPr/>
          <p:nvPr/>
        </p:nvSpPr>
        <p:spPr>
          <a:xfrm>
            <a:off x="6135713" y="2524447"/>
            <a:ext cx="2010500" cy="3293209"/>
          </a:xfrm>
          <a:prstGeom prst="rect">
            <a:avLst/>
          </a:prstGeom>
        </p:spPr>
        <p:txBody>
          <a:bodyPr wrap="square">
            <a:spAutoFit/>
          </a:bodyPr>
          <a:lstStyle/>
          <a:p>
            <a:pPr lvl="0" algn="ctr"/>
            <a:r>
              <a:rPr lang="es-ES" sz="1600" dirty="0">
                <a:solidFill>
                  <a:schemeClr val="bg1"/>
                </a:solidFill>
                <a:latin typeface="Maiandra GD" panose="020E0502030308020204" pitchFamily="34" charset="0"/>
                <a:cs typeface="Times New Roman" panose="02020603050405020304" pitchFamily="18" charset="0"/>
              </a:rPr>
              <a:t>Se debe favorecer el flujo de información desde la organización y la interrelación entre el BIESS y el IESS, de modo que se pueda realizar el cruce de información que garantice la identificación temprana de perfiles de riesgo</a:t>
            </a:r>
            <a:endParaRPr lang="es-EC" sz="1600" dirty="0">
              <a:solidFill>
                <a:schemeClr val="bg1"/>
              </a:solidFill>
              <a:latin typeface="Maiandra GD" panose="020E0502030308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8064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GRACIAS">
            <a:extLst>
              <a:ext uri="{FF2B5EF4-FFF2-40B4-BE49-F238E27FC236}">
                <a16:creationId xmlns:a16="http://schemas.microsoft.com/office/drawing/2014/main" id="{20D67AF6-273D-48C7-855F-9C3A9B0232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68" t="1733" r="6256" b="6124"/>
          <a:stretch/>
        </p:blipFill>
        <p:spPr bwMode="auto">
          <a:xfrm>
            <a:off x="3034865" y="933805"/>
            <a:ext cx="6120681" cy="499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79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23">
            <a:extLst>
              <a:ext uri="{FF2B5EF4-FFF2-40B4-BE49-F238E27FC236}">
                <a16:creationId xmlns:a16="http://schemas.microsoft.com/office/drawing/2014/main" id="{768D84CE-0E39-4018-80EB-F89EEDE74535}"/>
              </a:ext>
            </a:extLst>
          </p:cNvPr>
          <p:cNvSpPr txBox="1"/>
          <p:nvPr/>
        </p:nvSpPr>
        <p:spPr>
          <a:xfrm>
            <a:off x="0" y="196799"/>
            <a:ext cx="2376264" cy="523220"/>
          </a:xfrm>
          <a:prstGeom prst="rect">
            <a:avLst/>
          </a:prstGeom>
          <a:noFill/>
        </p:spPr>
        <p:txBody>
          <a:bodyPr wrap="square" rtlCol="0" anchor="ctr">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OBJETIVOS</a:t>
            </a:r>
          </a:p>
        </p:txBody>
      </p:sp>
      <p:graphicFrame>
        <p:nvGraphicFramePr>
          <p:cNvPr id="2" name="Diagrama 1">
            <a:extLst>
              <a:ext uri="{FF2B5EF4-FFF2-40B4-BE49-F238E27FC236}">
                <a16:creationId xmlns:a16="http://schemas.microsoft.com/office/drawing/2014/main" id="{9DC72676-85CB-41D2-AF3B-D155C39B3987}"/>
              </a:ext>
            </a:extLst>
          </p:cNvPr>
          <p:cNvGraphicFramePr/>
          <p:nvPr>
            <p:extLst>
              <p:ext uri="{D42A27DB-BD31-4B8C-83A1-F6EECF244321}">
                <p14:modId xmlns:p14="http://schemas.microsoft.com/office/powerpoint/2010/main" val="391148930"/>
              </p:ext>
            </p:extLst>
          </p:nvPr>
        </p:nvGraphicFramePr>
        <p:xfrm>
          <a:off x="2062758" y="908720"/>
          <a:ext cx="835292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686416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7480440" cy="853514"/>
          </a:xfrm>
          <a:prstGeom prst="rect">
            <a:avLst/>
          </a:prstGeom>
        </p:spPr>
      </p:pic>
      <p:pic>
        <p:nvPicPr>
          <p:cNvPr id="5" name="Imagen 4"/>
          <p:cNvPicPr>
            <a:picLocks noChangeAspect="1"/>
          </p:cNvPicPr>
          <p:nvPr/>
        </p:nvPicPr>
        <p:blipFill>
          <a:blip r:embed="rId3"/>
          <a:stretch>
            <a:fillRect/>
          </a:stretch>
        </p:blipFill>
        <p:spPr>
          <a:xfrm>
            <a:off x="1480134" y="950761"/>
            <a:ext cx="9230144" cy="4956478"/>
          </a:xfrm>
          <a:prstGeom prst="rect">
            <a:avLst/>
          </a:prstGeom>
        </p:spPr>
      </p:pic>
    </p:spTree>
    <p:extLst>
      <p:ext uri="{BB962C8B-B14F-4D97-AF65-F5344CB8AC3E}">
        <p14:creationId xmlns:p14="http://schemas.microsoft.com/office/powerpoint/2010/main" val="385526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8582" y="0"/>
            <a:ext cx="8535140" cy="853514"/>
          </a:xfrm>
          <a:prstGeom prst="rect">
            <a:avLst/>
          </a:prstGeom>
        </p:spPr>
      </p:pic>
      <p:pic>
        <p:nvPicPr>
          <p:cNvPr id="5" name="Imagen 4"/>
          <p:cNvPicPr>
            <a:picLocks noChangeAspect="1"/>
          </p:cNvPicPr>
          <p:nvPr/>
        </p:nvPicPr>
        <p:blipFill>
          <a:blip r:embed="rId3"/>
          <a:stretch>
            <a:fillRect/>
          </a:stretch>
        </p:blipFill>
        <p:spPr>
          <a:xfrm>
            <a:off x="2422798" y="1196751"/>
            <a:ext cx="7344816" cy="4422271"/>
          </a:xfrm>
          <a:prstGeom prst="rect">
            <a:avLst/>
          </a:prstGeom>
        </p:spPr>
      </p:pic>
    </p:spTree>
    <p:extLst>
      <p:ext uri="{BB962C8B-B14F-4D97-AF65-F5344CB8AC3E}">
        <p14:creationId xmlns:p14="http://schemas.microsoft.com/office/powerpoint/2010/main" val="2802220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4606" y="0"/>
            <a:ext cx="9705673" cy="853514"/>
          </a:xfrm>
          <a:prstGeom prst="rect">
            <a:avLst/>
          </a:prstGeom>
        </p:spPr>
      </p:pic>
      <p:graphicFrame>
        <p:nvGraphicFramePr>
          <p:cNvPr id="5" name="Diagrama 4"/>
          <p:cNvGraphicFramePr/>
          <p:nvPr>
            <p:extLst>
              <p:ext uri="{D42A27DB-BD31-4B8C-83A1-F6EECF244321}">
                <p14:modId xmlns:p14="http://schemas.microsoft.com/office/powerpoint/2010/main" val="4066563208"/>
              </p:ext>
            </p:extLst>
          </p:nvPr>
        </p:nvGraphicFramePr>
        <p:xfrm>
          <a:off x="694606" y="404664"/>
          <a:ext cx="1080120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71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66614" y="188640"/>
            <a:ext cx="6048672" cy="400110"/>
          </a:xfrm>
          <a:prstGeom prst="rect">
            <a:avLst/>
          </a:prstGeom>
        </p:spPr>
        <p:txBody>
          <a:bodyPr wrap="square">
            <a:spAutoFit/>
          </a:bodyPr>
          <a:lstStyle/>
          <a:p>
            <a:pPr lvl="0" algn="ctr"/>
            <a:r>
              <a:rPr lang="es-EC" sz="2000" b="1" dirty="0">
                <a:solidFill>
                  <a:srgbClr val="000000"/>
                </a:solidFill>
                <a:latin typeface="Maiandra GD" panose="020E0502030308020204" pitchFamily="34" charset="0"/>
                <a:cs typeface="Times New Roman" panose="02020603050405020304" pitchFamily="18" charset="0"/>
              </a:rPr>
              <a:t>TIPOS DE CREDITO OTORGADOS POR EL BIESS</a:t>
            </a:r>
          </a:p>
        </p:txBody>
      </p:sp>
      <p:graphicFrame>
        <p:nvGraphicFramePr>
          <p:cNvPr id="6" name="Diagrama 5"/>
          <p:cNvGraphicFramePr/>
          <p:nvPr>
            <p:extLst>
              <p:ext uri="{D42A27DB-BD31-4B8C-83A1-F6EECF244321}">
                <p14:modId xmlns:p14="http://schemas.microsoft.com/office/powerpoint/2010/main" val="2989078091"/>
              </p:ext>
            </p:extLst>
          </p:nvPr>
        </p:nvGraphicFramePr>
        <p:xfrm>
          <a:off x="2031735" y="720019"/>
          <a:ext cx="8126942"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839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78982" y="116632"/>
            <a:ext cx="3744416" cy="523220"/>
          </a:xfrm>
          <a:prstGeom prst="rect">
            <a:avLst/>
          </a:prstGeom>
        </p:spPr>
        <p:txBody>
          <a:bodyPr wrap="square">
            <a:spAutoFit/>
          </a:bodyPr>
          <a:lstStyle/>
          <a:p>
            <a:r>
              <a:rPr lang="es-EC" sz="2800" b="1" dirty="0">
                <a:solidFill>
                  <a:srgbClr val="000000"/>
                </a:solidFill>
                <a:latin typeface="Maiandra GD" panose="020E0502030308020204" pitchFamily="34" charset="0"/>
                <a:cs typeface="Times New Roman" panose="02020603050405020304" pitchFamily="18" charset="0"/>
              </a:rPr>
              <a:t>ANALISIS DE DATOS </a:t>
            </a:r>
            <a:endParaRPr lang="es-ES" sz="2800" dirty="0"/>
          </a:p>
        </p:txBody>
      </p:sp>
      <p:graphicFrame>
        <p:nvGraphicFramePr>
          <p:cNvPr id="5" name="Diagrama 4"/>
          <p:cNvGraphicFramePr/>
          <p:nvPr>
            <p:extLst>
              <p:ext uri="{D42A27DB-BD31-4B8C-83A1-F6EECF244321}">
                <p14:modId xmlns:p14="http://schemas.microsoft.com/office/powerpoint/2010/main" val="982699291"/>
              </p:ext>
            </p:extLst>
          </p:nvPr>
        </p:nvGraphicFramePr>
        <p:xfrm>
          <a:off x="2350790" y="795939"/>
          <a:ext cx="8126942" cy="4005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5735167" y="3573017"/>
            <a:ext cx="2088232" cy="2187044"/>
          </a:xfrm>
          <a:prstGeom prst="rect">
            <a:avLst/>
          </a:prstGeom>
        </p:spPr>
      </p:pic>
    </p:spTree>
    <p:extLst>
      <p:ext uri="{BB962C8B-B14F-4D97-AF65-F5344CB8AC3E}">
        <p14:creationId xmlns:p14="http://schemas.microsoft.com/office/powerpoint/2010/main" val="3184134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4|0.6|0.7|0.4|49.9|10.2|26|24.7|47.2"/>
</p:tagLst>
</file>

<file path=ppt/tags/tag2.xml><?xml version="1.0" encoding="utf-8"?>
<p:tagLst xmlns:a="http://schemas.openxmlformats.org/drawingml/2006/main" xmlns:r="http://schemas.openxmlformats.org/officeDocument/2006/relationships" xmlns:p="http://schemas.openxmlformats.org/presentationml/2006/main">
  <p:tag name="TIMING" val="|0|27.6|0.5|6.3|11.8|12|9.7|14.1"/>
</p:tagLst>
</file>

<file path=ppt/tags/tag3.xml><?xml version="1.0" encoding="utf-8"?>
<p:tagLst xmlns:a="http://schemas.openxmlformats.org/drawingml/2006/main" xmlns:r="http://schemas.openxmlformats.org/officeDocument/2006/relationships" xmlns:p="http://schemas.openxmlformats.org/presentationml/2006/main">
  <p:tag name="TIMING" val="|0.4|0.8|24.9|38.3|34.8"/>
</p:tagLst>
</file>

<file path=ppt/tags/tag4.xml><?xml version="1.0" encoding="utf-8"?>
<p:tagLst xmlns:a="http://schemas.openxmlformats.org/drawingml/2006/main" xmlns:r="http://schemas.openxmlformats.org/officeDocument/2006/relationships" xmlns:p="http://schemas.openxmlformats.org/presentationml/2006/main">
  <p:tag name="TIMING" val="|0.4|0.8|24.9|38.3|34.8"/>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oweet theme (white grey bkgd)">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13780</TotalTime>
  <Words>1569</Words>
  <Application>Microsoft Office PowerPoint</Application>
  <PresentationFormat>Personalizado</PresentationFormat>
  <Paragraphs>221</Paragraphs>
  <Slides>32</Slides>
  <Notes>2</Notes>
  <HiddenSlides>0</HiddenSlides>
  <MMClips>0</MMClips>
  <ScaleCrop>false</ScaleCrop>
  <HeadingPairs>
    <vt:vector size="8" baseType="variant">
      <vt:variant>
        <vt:lpstr>Fuentes usadas</vt:lpstr>
      </vt:variant>
      <vt:variant>
        <vt:i4>6</vt:i4>
      </vt:variant>
      <vt:variant>
        <vt:lpstr>Tema</vt:lpstr>
      </vt:variant>
      <vt:variant>
        <vt:i4>4</vt:i4>
      </vt:variant>
      <vt:variant>
        <vt:lpstr>Servidores OLE incrustados</vt:lpstr>
      </vt:variant>
      <vt:variant>
        <vt:i4>1</vt:i4>
      </vt:variant>
      <vt:variant>
        <vt:lpstr>Títulos de diapositiva</vt:lpstr>
      </vt:variant>
      <vt:variant>
        <vt:i4>32</vt:i4>
      </vt:variant>
    </vt:vector>
  </HeadingPairs>
  <TitlesOfParts>
    <vt:vector size="43" baseType="lpstr">
      <vt:lpstr>Arial</vt:lpstr>
      <vt:lpstr>Calibri</vt:lpstr>
      <vt:lpstr>Calibri Light</vt:lpstr>
      <vt:lpstr>Maiandra GD</vt:lpstr>
      <vt:lpstr>Times New Roman</vt:lpstr>
      <vt:lpstr>Verdana</vt:lpstr>
      <vt:lpstr>Tema8</vt:lpstr>
      <vt:lpstr>Showeet theme (white grey bkgd)</vt:lpstr>
      <vt:lpstr>Diseño personalizado</vt:lpstr>
      <vt:lpstr>Blank</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Daniel Alarcon</cp:lastModifiedBy>
  <cp:revision>653</cp:revision>
  <dcterms:created xsi:type="dcterms:W3CDTF">2018-06-18T02:07:28Z</dcterms:created>
  <dcterms:modified xsi:type="dcterms:W3CDTF">2020-02-03T15:21:04Z</dcterms:modified>
</cp:coreProperties>
</file>