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74" r:id="rId6"/>
    <p:sldId id="263" r:id="rId7"/>
    <p:sldId id="262" r:id="rId8"/>
    <p:sldId id="264" r:id="rId9"/>
    <p:sldId id="265" r:id="rId10"/>
    <p:sldId id="266" r:id="rId11"/>
    <p:sldId id="268" r:id="rId12"/>
    <p:sldId id="267" r:id="rId13"/>
    <p:sldId id="269" r:id="rId14"/>
    <p:sldId id="270" r:id="rId15"/>
    <p:sldId id="275" r:id="rId16"/>
    <p:sldId id="271" r:id="rId17"/>
    <p:sldId id="272" r:id="rId18"/>
    <p:sldId id="273" r:id="rId19"/>
    <p:sldId id="276" r:id="rId20"/>
    <p:sldId id="278" r:id="rId21"/>
    <p:sldId id="277" r:id="rId22"/>
    <p:sldId id="279" r:id="rId23"/>
    <p:sldId id="280" r:id="rId24"/>
    <p:sldId id="281" r:id="rId25"/>
    <p:sldId id="282" r:id="rId26"/>
    <p:sldId id="284" r:id="rId27"/>
    <p:sldId id="283" r:id="rId28"/>
    <p:sldId id="285" r:id="rId29"/>
    <p:sldId id="286" r:id="rId30"/>
    <p:sldId id="287" r:id="rId31"/>
    <p:sldId id="288" r:id="rId32"/>
    <p:sldId id="289" r:id="rId33"/>
    <p:sldId id="290" r:id="rId34"/>
    <p:sldId id="291" r:id="rId35"/>
    <p:sldId id="293"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9" r:id="rId70"/>
    <p:sldId id="326" r:id="rId71"/>
    <p:sldId id="327" r:id="rId72"/>
    <p:sldId id="328" r:id="rId73"/>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FBastidas\Desktop\Tesis%20Final\Colector%20solar\Elaboracion%20documento\Documento%20escrito\Calculos%20caudal.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FBastidas\Desktop\Tesis%20Final\Colector%20solar\Elaboracion%20documento\Documento%20escrito\Calculos%20caudal.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FBastidas\Desktop\Tesis%20Final\Colector%20solar\Elaboracion%20documento\Documento%20escrito\Calculos%20caudal.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C:\Users\FBastidas\Desktop\Tesis%20Final\Colector%20solar\Elaboracion%20documento\Documento%20escrito\Calculos%20cauda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i="1">
                <a:latin typeface="Times New Roman" panose="02020603050405020304" pitchFamily="18" charset="0"/>
                <a:cs typeface="Times New Roman" panose="02020603050405020304" pitchFamily="18" charset="0"/>
              </a:rPr>
              <a:t>τ</a:t>
            </a:r>
            <a:r>
              <a:rPr lang="en-US" i="1">
                <a:latin typeface="Times New Roman" panose="02020603050405020304" pitchFamily="18" charset="0"/>
                <a:cs typeface="Times New Roman" panose="02020603050405020304" pitchFamily="18" charset="0"/>
              </a:rPr>
              <a:t>c f(Farb)</a:t>
            </a:r>
            <a:endParaRPr lang="en-US" i="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tc!$F$2</c:f>
              <c:strCache>
                <c:ptCount val="1"/>
                <c:pt idx="0">
                  <c:v>tc</c:v>
                </c:pt>
              </c:strCache>
            </c:strRef>
          </c:tx>
          <c:spPr>
            <a:ln w="28575" cap="rnd">
              <a:solidFill>
                <a:schemeClr val="accent1"/>
              </a:solidFill>
              <a:round/>
            </a:ln>
            <a:effectLst/>
          </c:spPr>
          <c:marker>
            <c:symbol val="none"/>
          </c:marker>
          <c:cat>
            <c:numRef>
              <c:f>tc!$E$3:$E$53</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1.1299999999999999</c:v>
                </c:pt>
                <c:pt idx="14">
                  <c:v>1.1399999999999999</c:v>
                </c:pt>
                <c:pt idx="15">
                  <c:v>1.1499999999999999</c:v>
                </c:pt>
                <c:pt idx="16">
                  <c:v>1.1599999999999999</c:v>
                </c:pt>
                <c:pt idx="17">
                  <c:v>1.17</c:v>
                </c:pt>
                <c:pt idx="18">
                  <c:v>1.18</c:v>
                </c:pt>
                <c:pt idx="19">
                  <c:v>1.19</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c:v>
                </c:pt>
                <c:pt idx="39">
                  <c:v>1.39</c:v>
                </c:pt>
                <c:pt idx="40">
                  <c:v>1.4</c:v>
                </c:pt>
                <c:pt idx="41">
                  <c:v>1.41</c:v>
                </c:pt>
                <c:pt idx="42">
                  <c:v>1.42</c:v>
                </c:pt>
                <c:pt idx="43">
                  <c:v>1.43</c:v>
                </c:pt>
                <c:pt idx="44">
                  <c:v>1.44</c:v>
                </c:pt>
                <c:pt idx="45">
                  <c:v>1.45</c:v>
                </c:pt>
                <c:pt idx="46">
                  <c:v>1.46</c:v>
                </c:pt>
                <c:pt idx="47">
                  <c:v>1.47</c:v>
                </c:pt>
                <c:pt idx="48">
                  <c:v>1.48</c:v>
                </c:pt>
                <c:pt idx="49">
                  <c:v>1.49</c:v>
                </c:pt>
                <c:pt idx="50">
                  <c:v>1.5</c:v>
                </c:pt>
              </c:numCache>
            </c:numRef>
          </c:cat>
          <c:val>
            <c:numRef>
              <c:f>tc!$F$3:$F$53</c:f>
              <c:numCache>
                <c:formatCode>0.0</c:formatCode>
                <c:ptCount val="51"/>
                <c:pt idx="0">
                  <c:v>582</c:v>
                </c:pt>
                <c:pt idx="1">
                  <c:v>580.95248567299302</c:v>
                </c:pt>
                <c:pt idx="2">
                  <c:v>579.90873531457646</c:v>
                </c:pt>
                <c:pt idx="3">
                  <c:v>578.8687286738791</c:v>
                </c:pt>
                <c:pt idx="4">
                  <c:v>577.83244564504139</c:v>
                </c:pt>
                <c:pt idx="5">
                  <c:v>576.79986626591926</c:v>
                </c:pt>
                <c:pt idx="6">
                  <c:v>575.77097071680282</c:v>
                </c:pt>
                <c:pt idx="7">
                  <c:v>574.74573931914767</c:v>
                </c:pt>
                <c:pt idx="8">
                  <c:v>573.72415253432075</c:v>
                </c:pt>
                <c:pt idx="9">
                  <c:v>572.70619096235885</c:v>
                </c:pt>
                <c:pt idx="10">
                  <c:v>571.69183534074079</c:v>
                </c:pt>
                <c:pt idx="11">
                  <c:v>570.68106654317228</c:v>
                </c:pt>
                <c:pt idx="12">
                  <c:v>569.67386557838381</c:v>
                </c:pt>
                <c:pt idx="13">
                  <c:v>568.67021358894135</c:v>
                </c:pt>
                <c:pt idx="14">
                  <c:v>567.67009185006907</c:v>
                </c:pt>
                <c:pt idx="15">
                  <c:v>566.67348176848532</c:v>
                </c:pt>
                <c:pt idx="16">
                  <c:v>565.68036488125028</c:v>
                </c:pt>
                <c:pt idx="17">
                  <c:v>564.69072285462539</c:v>
                </c:pt>
                <c:pt idx="18">
                  <c:v>563.70453748294585</c:v>
                </c:pt>
                <c:pt idx="19">
                  <c:v>562.7217906875037</c:v>
                </c:pt>
                <c:pt idx="20">
                  <c:v>561.74246451544298</c:v>
                </c:pt>
                <c:pt idx="21">
                  <c:v>560.76654113866744</c:v>
                </c:pt>
                <c:pt idx="22">
                  <c:v>559.79400285275722</c:v>
                </c:pt>
                <c:pt idx="23">
                  <c:v>558.82483207589951</c:v>
                </c:pt>
                <c:pt idx="24">
                  <c:v>557.85901134782853</c:v>
                </c:pt>
                <c:pt idx="25">
                  <c:v>556.89652332877677</c:v>
                </c:pt>
                <c:pt idx="26">
                  <c:v>555.93735079843793</c:v>
                </c:pt>
                <c:pt idx="27">
                  <c:v>554.98147665493923</c:v>
                </c:pt>
                <c:pt idx="28">
                  <c:v>554.02888391382533</c:v>
                </c:pt>
                <c:pt idx="29">
                  <c:v>553.07955570705235</c:v>
                </c:pt>
                <c:pt idx="30">
                  <c:v>552.13347528199233</c:v>
                </c:pt>
                <c:pt idx="31">
                  <c:v>551.1906260004472</c:v>
                </c:pt>
                <c:pt idx="32">
                  <c:v>550.25099133767446</c:v>
                </c:pt>
                <c:pt idx="33">
                  <c:v>549.31455488142058</c:v>
                </c:pt>
                <c:pt idx="34">
                  <c:v>548.38130033096638</c:v>
                </c:pt>
                <c:pt idx="35">
                  <c:v>547.45121149618069</c:v>
                </c:pt>
                <c:pt idx="36">
                  <c:v>546.5242722965844</c:v>
                </c:pt>
                <c:pt idx="37">
                  <c:v>545.60046676042316</c:v>
                </c:pt>
                <c:pt idx="38">
                  <c:v>544.67977902375094</c:v>
                </c:pt>
                <c:pt idx="39">
                  <c:v>543.7621933295211</c:v>
                </c:pt>
                <c:pt idx="40">
                  <c:v>542.84769402668792</c:v>
                </c:pt>
                <c:pt idx="41">
                  <c:v>541.93626556931656</c:v>
                </c:pt>
                <c:pt idx="42">
                  <c:v>541.02789251570243</c:v>
                </c:pt>
                <c:pt idx="43">
                  <c:v>540.12255952749854</c:v>
                </c:pt>
                <c:pt idx="44">
                  <c:v>539.22025136885293</c:v>
                </c:pt>
                <c:pt idx="45">
                  <c:v>538.32095290555321</c:v>
                </c:pt>
                <c:pt idx="46">
                  <c:v>537.42464910418096</c:v>
                </c:pt>
                <c:pt idx="47">
                  <c:v>536.53132503127392</c:v>
                </c:pt>
                <c:pt idx="48">
                  <c:v>535.64096585249638</c:v>
                </c:pt>
                <c:pt idx="49">
                  <c:v>534.75355683181817</c:v>
                </c:pt>
                <c:pt idx="50">
                  <c:v>533.86908333070187</c:v>
                </c:pt>
              </c:numCache>
            </c:numRef>
          </c:val>
          <c:smooth val="0"/>
          <c:extLst>
            <c:ext xmlns:c16="http://schemas.microsoft.com/office/drawing/2014/chart" uri="{C3380CC4-5D6E-409C-BE32-E72D297353CC}">
              <c16:uniqueId val="{00000000-C7F1-4E20-AAC4-DFBDC44D70F4}"/>
            </c:ext>
          </c:extLst>
        </c:ser>
        <c:dLbls>
          <c:showLegendKey val="0"/>
          <c:showVal val="0"/>
          <c:showCatName val="0"/>
          <c:showSerName val="0"/>
          <c:showPercent val="0"/>
          <c:showBubbleSize val="0"/>
        </c:dLbls>
        <c:smooth val="0"/>
        <c:axId val="394242504"/>
        <c:axId val="394245248"/>
      </c:lineChart>
      <c:catAx>
        <c:axId val="394242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Farb</a:t>
                </a:r>
              </a:p>
            </c:rich>
          </c:tx>
          <c:layout>
            <c:manualLayout>
              <c:xMode val="edge"/>
              <c:yMode val="edge"/>
              <c:x val="0.4627696850393701"/>
              <c:y val="0.893147419072615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245248"/>
        <c:crosses val="autoZero"/>
        <c:auto val="1"/>
        <c:lblAlgn val="ctr"/>
        <c:lblOffset val="100"/>
        <c:noMultiLvlLbl val="0"/>
      </c:catAx>
      <c:valAx>
        <c:axId val="394245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tc(s)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242504"/>
        <c:crosses val="autoZero"/>
        <c:crossBetween val="between"/>
      </c:valAx>
      <c:spPr>
        <a:noFill/>
        <a:ln>
          <a:noFill/>
        </a:ln>
        <a:effectLst/>
      </c:spPr>
    </c:plotArea>
    <c:plotVisOnly val="1"/>
    <c:dispBlanksAs val="gap"/>
    <c:showDLblsOverMax val="0"/>
  </c:chart>
  <c:spPr>
    <a:solidFill>
      <a:sysClr val="window" lastClr="FFFFFF"/>
    </a:solid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a:t>Caudal</a:t>
            </a:r>
            <a:r>
              <a:rPr lang="en-US" i="1" baseline="0"/>
              <a:t> f(Farb)</a:t>
            </a:r>
            <a:endParaRPr lang="en-US" i="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Caudal!$F$2</c:f>
              <c:strCache>
                <c:ptCount val="1"/>
                <c:pt idx="0">
                  <c:v>vc</c:v>
                </c:pt>
              </c:strCache>
            </c:strRef>
          </c:tx>
          <c:spPr>
            <a:ln w="28575" cap="rnd">
              <a:solidFill>
                <a:schemeClr val="accent1"/>
              </a:solidFill>
              <a:round/>
            </a:ln>
            <a:effectLst/>
          </c:spPr>
          <c:marker>
            <c:symbol val="none"/>
          </c:marker>
          <c:cat>
            <c:numRef>
              <c:f>Caudal!$E$3:$E$53</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1.1299999999999999</c:v>
                </c:pt>
                <c:pt idx="14">
                  <c:v>1.1399999999999999</c:v>
                </c:pt>
                <c:pt idx="15">
                  <c:v>1.1499999999999999</c:v>
                </c:pt>
                <c:pt idx="16">
                  <c:v>1.1599999999999999</c:v>
                </c:pt>
                <c:pt idx="17">
                  <c:v>1.17</c:v>
                </c:pt>
                <c:pt idx="18">
                  <c:v>1.18</c:v>
                </c:pt>
                <c:pt idx="19">
                  <c:v>1.19</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c:v>
                </c:pt>
                <c:pt idx="39">
                  <c:v>1.39</c:v>
                </c:pt>
                <c:pt idx="40">
                  <c:v>1.4</c:v>
                </c:pt>
                <c:pt idx="41">
                  <c:v>1.41</c:v>
                </c:pt>
                <c:pt idx="42">
                  <c:v>1.42</c:v>
                </c:pt>
                <c:pt idx="43">
                  <c:v>1.43</c:v>
                </c:pt>
                <c:pt idx="44">
                  <c:v>1.44</c:v>
                </c:pt>
                <c:pt idx="45">
                  <c:v>1.45</c:v>
                </c:pt>
                <c:pt idx="46">
                  <c:v>1.46</c:v>
                </c:pt>
                <c:pt idx="47">
                  <c:v>1.47</c:v>
                </c:pt>
                <c:pt idx="48">
                  <c:v>1.48</c:v>
                </c:pt>
                <c:pt idx="49">
                  <c:v>1.49</c:v>
                </c:pt>
                <c:pt idx="50">
                  <c:v>1.5</c:v>
                </c:pt>
              </c:numCache>
            </c:numRef>
          </c:cat>
          <c:val>
            <c:numRef>
              <c:f>Caudal!$F$3:$F$53</c:f>
              <c:numCache>
                <c:formatCode>General</c:formatCode>
                <c:ptCount val="51"/>
                <c:pt idx="0">
                  <c:v>5.4800936884504141</c:v>
                </c:pt>
                <c:pt idx="1">
                  <c:v>5.468038955231826</c:v>
                </c:pt>
                <c:pt idx="2">
                  <c:v>5.4559842220132371</c:v>
                </c:pt>
                <c:pt idx="3">
                  <c:v>5.4439294887946481</c:v>
                </c:pt>
                <c:pt idx="4">
                  <c:v>5.43187475557606</c:v>
                </c:pt>
                <c:pt idx="5">
                  <c:v>5.4198200223574711</c:v>
                </c:pt>
                <c:pt idx="6">
                  <c:v>5.407765289138883</c:v>
                </c:pt>
                <c:pt idx="7">
                  <c:v>5.395710555920294</c:v>
                </c:pt>
                <c:pt idx="8">
                  <c:v>5.3836558227017051</c:v>
                </c:pt>
                <c:pt idx="9">
                  <c:v>5.371601089483117</c:v>
                </c:pt>
                <c:pt idx="10">
                  <c:v>5.359546356264528</c:v>
                </c:pt>
                <c:pt idx="11">
                  <c:v>5.3474916230459399</c:v>
                </c:pt>
                <c:pt idx="12">
                  <c:v>5.3354368898273501</c:v>
                </c:pt>
                <c:pt idx="13">
                  <c:v>5.3233821566087611</c:v>
                </c:pt>
                <c:pt idx="14">
                  <c:v>5.3113274233901731</c:v>
                </c:pt>
                <c:pt idx="15">
                  <c:v>5.299272690171585</c:v>
                </c:pt>
                <c:pt idx="16">
                  <c:v>5.287217956952996</c:v>
                </c:pt>
                <c:pt idx="17">
                  <c:v>5.275163223734407</c:v>
                </c:pt>
                <c:pt idx="18">
                  <c:v>5.263108490515819</c:v>
                </c:pt>
                <c:pt idx="19">
                  <c:v>5.25105375729723</c:v>
                </c:pt>
                <c:pt idx="20">
                  <c:v>5.238999024078641</c:v>
                </c:pt>
                <c:pt idx="21">
                  <c:v>5.226944290860053</c:v>
                </c:pt>
                <c:pt idx="22">
                  <c:v>5.214889557641464</c:v>
                </c:pt>
                <c:pt idx="23">
                  <c:v>5.2028348244228759</c:v>
                </c:pt>
                <c:pt idx="24">
                  <c:v>5.190780091204287</c:v>
                </c:pt>
                <c:pt idx="25">
                  <c:v>5.1787253579856989</c:v>
                </c:pt>
                <c:pt idx="26">
                  <c:v>5.1666706247671099</c:v>
                </c:pt>
                <c:pt idx="27">
                  <c:v>5.154615891548521</c:v>
                </c:pt>
                <c:pt idx="28">
                  <c:v>5.1425611583299329</c:v>
                </c:pt>
                <c:pt idx="29">
                  <c:v>5.1305064251113439</c:v>
                </c:pt>
                <c:pt idx="30">
                  <c:v>5.118451691892755</c:v>
                </c:pt>
                <c:pt idx="31">
                  <c:v>5.106396958674166</c:v>
                </c:pt>
                <c:pt idx="32">
                  <c:v>5.0943422254555779</c:v>
                </c:pt>
                <c:pt idx="33">
                  <c:v>5.0822874922369889</c:v>
                </c:pt>
                <c:pt idx="34">
                  <c:v>5.0702327590184009</c:v>
                </c:pt>
                <c:pt idx="35">
                  <c:v>5.0581780257998119</c:v>
                </c:pt>
                <c:pt idx="36">
                  <c:v>5.0461232925812229</c:v>
                </c:pt>
                <c:pt idx="37">
                  <c:v>5.034068559362634</c:v>
                </c:pt>
                <c:pt idx="38">
                  <c:v>5.0220138261440468</c:v>
                </c:pt>
                <c:pt idx="39">
                  <c:v>5.0099590929254578</c:v>
                </c:pt>
                <c:pt idx="40">
                  <c:v>4.9979043597068689</c:v>
                </c:pt>
                <c:pt idx="41">
                  <c:v>4.9858496264882799</c:v>
                </c:pt>
                <c:pt idx="42">
                  <c:v>4.9737948932696918</c:v>
                </c:pt>
                <c:pt idx="43">
                  <c:v>4.9617401600511037</c:v>
                </c:pt>
                <c:pt idx="44">
                  <c:v>4.9496854268325148</c:v>
                </c:pt>
                <c:pt idx="45">
                  <c:v>4.9376306936139258</c:v>
                </c:pt>
                <c:pt idx="46">
                  <c:v>4.9255759603953368</c:v>
                </c:pt>
                <c:pt idx="47">
                  <c:v>4.9135212271767479</c:v>
                </c:pt>
                <c:pt idx="48">
                  <c:v>4.9014664939581598</c:v>
                </c:pt>
                <c:pt idx="49">
                  <c:v>4.8894117607395708</c:v>
                </c:pt>
                <c:pt idx="50">
                  <c:v>4.8773570275209819</c:v>
                </c:pt>
              </c:numCache>
            </c:numRef>
          </c:val>
          <c:smooth val="0"/>
          <c:extLst>
            <c:ext xmlns:c16="http://schemas.microsoft.com/office/drawing/2014/chart" uri="{C3380CC4-5D6E-409C-BE32-E72D297353CC}">
              <c16:uniqueId val="{00000000-0880-4800-9110-A5FD6573BE2F}"/>
            </c:ext>
          </c:extLst>
        </c:ser>
        <c:dLbls>
          <c:showLegendKey val="0"/>
          <c:showVal val="0"/>
          <c:showCatName val="0"/>
          <c:showSerName val="0"/>
          <c:showPercent val="0"/>
          <c:showBubbleSize val="0"/>
        </c:dLbls>
        <c:smooth val="0"/>
        <c:axId val="394243288"/>
        <c:axId val="394246032"/>
      </c:lineChart>
      <c:catAx>
        <c:axId val="394243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Farb</a:t>
                </a:r>
              </a:p>
            </c:rich>
          </c:tx>
          <c:layout>
            <c:manualLayout>
              <c:xMode val="edge"/>
              <c:yMode val="edge"/>
              <c:x val="0.46575435120501474"/>
              <c:y val="0.906687116094873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246032"/>
        <c:crosses val="autoZero"/>
        <c:auto val="1"/>
        <c:lblAlgn val="ctr"/>
        <c:lblOffset val="100"/>
        <c:noMultiLvlLbl val="0"/>
      </c:catAx>
      <c:valAx>
        <c:axId val="394246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Caudal</a:t>
                </a:r>
                <a:r>
                  <a:rPr lang="en-US" baseline="0"/>
                  <a:t> (ml/s)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243288"/>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baseline="0"/>
              <a:t>UL f(farb)</a:t>
            </a:r>
            <a:endParaRPr lang="en-US" i="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UL!$F$2</c:f>
              <c:strCache>
                <c:ptCount val="1"/>
                <c:pt idx="0">
                  <c:v>UL</c:v>
                </c:pt>
              </c:strCache>
            </c:strRef>
          </c:tx>
          <c:spPr>
            <a:ln w="28575" cap="rnd">
              <a:solidFill>
                <a:schemeClr val="accent1"/>
              </a:solidFill>
              <a:round/>
            </a:ln>
            <a:effectLst/>
          </c:spPr>
          <c:marker>
            <c:symbol val="none"/>
          </c:marker>
          <c:cat>
            <c:numRef>
              <c:f>UL!$E$3:$E$53</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1.1299999999999999</c:v>
                </c:pt>
                <c:pt idx="14">
                  <c:v>1.1399999999999999</c:v>
                </c:pt>
                <c:pt idx="15">
                  <c:v>1.1499999999999999</c:v>
                </c:pt>
                <c:pt idx="16">
                  <c:v>1.1599999999999999</c:v>
                </c:pt>
                <c:pt idx="17">
                  <c:v>1.17</c:v>
                </c:pt>
                <c:pt idx="18">
                  <c:v>1.18</c:v>
                </c:pt>
                <c:pt idx="19">
                  <c:v>1.19</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c:v>
                </c:pt>
                <c:pt idx="39">
                  <c:v>1.39</c:v>
                </c:pt>
                <c:pt idx="40">
                  <c:v>1.4</c:v>
                </c:pt>
                <c:pt idx="41">
                  <c:v>1.41</c:v>
                </c:pt>
                <c:pt idx="42">
                  <c:v>1.42</c:v>
                </c:pt>
                <c:pt idx="43">
                  <c:v>1.43</c:v>
                </c:pt>
                <c:pt idx="44">
                  <c:v>1.44</c:v>
                </c:pt>
                <c:pt idx="45">
                  <c:v>1.45</c:v>
                </c:pt>
                <c:pt idx="46">
                  <c:v>1.46</c:v>
                </c:pt>
                <c:pt idx="47">
                  <c:v>1.47</c:v>
                </c:pt>
                <c:pt idx="48">
                  <c:v>1.48</c:v>
                </c:pt>
                <c:pt idx="49">
                  <c:v>1.49</c:v>
                </c:pt>
                <c:pt idx="50">
                  <c:v>1.5</c:v>
                </c:pt>
              </c:numCache>
            </c:numRef>
          </c:cat>
          <c:val>
            <c:numRef>
              <c:f>UL!$F$3:$F$53</c:f>
              <c:numCache>
                <c:formatCode>General</c:formatCode>
                <c:ptCount val="51"/>
                <c:pt idx="0">
                  <c:v>7.0000000000000036</c:v>
                </c:pt>
                <c:pt idx="1">
                  <c:v>6.9306930693069297</c:v>
                </c:pt>
                <c:pt idx="2">
                  <c:v>6.8627450980392162</c:v>
                </c:pt>
                <c:pt idx="3">
                  <c:v>6.7961165048543712</c:v>
                </c:pt>
                <c:pt idx="4">
                  <c:v>6.7307692307692299</c:v>
                </c:pt>
                <c:pt idx="5">
                  <c:v>6.6666666666666679</c:v>
                </c:pt>
                <c:pt idx="6">
                  <c:v>6.6037735849056567</c:v>
                </c:pt>
                <c:pt idx="7">
                  <c:v>6.5420560747663643</c:v>
                </c:pt>
                <c:pt idx="8">
                  <c:v>6.4814814814814774</c:v>
                </c:pt>
                <c:pt idx="9">
                  <c:v>6.4220183486238547</c:v>
                </c:pt>
                <c:pt idx="10">
                  <c:v>6.3636363636363669</c:v>
                </c:pt>
                <c:pt idx="11">
                  <c:v>6.3063063063063041</c:v>
                </c:pt>
                <c:pt idx="12">
                  <c:v>6.25</c:v>
                </c:pt>
                <c:pt idx="13">
                  <c:v>6.1946902654867273</c:v>
                </c:pt>
                <c:pt idx="14">
                  <c:v>6.1403508771929864</c:v>
                </c:pt>
                <c:pt idx="15">
                  <c:v>6.086956521739129</c:v>
                </c:pt>
                <c:pt idx="16">
                  <c:v>6.0344827586206904</c:v>
                </c:pt>
                <c:pt idx="17">
                  <c:v>5.982905982905983</c:v>
                </c:pt>
                <c:pt idx="18">
                  <c:v>5.9322033898305087</c:v>
                </c:pt>
                <c:pt idx="19">
                  <c:v>5.882352941176471</c:v>
                </c:pt>
                <c:pt idx="20">
                  <c:v>5.8333333333333357</c:v>
                </c:pt>
                <c:pt idx="21">
                  <c:v>5.7851239669421481</c:v>
                </c:pt>
                <c:pt idx="22">
                  <c:v>5.7377049180327901</c:v>
                </c:pt>
                <c:pt idx="23">
                  <c:v>5.6910569105691025</c:v>
                </c:pt>
                <c:pt idx="24">
                  <c:v>5.6451612903225765</c:v>
                </c:pt>
                <c:pt idx="25">
                  <c:v>5.6000000000000014</c:v>
                </c:pt>
                <c:pt idx="26">
                  <c:v>5.55555555555555</c:v>
                </c:pt>
                <c:pt idx="27">
                  <c:v>5.5118110236220517</c:v>
                </c:pt>
                <c:pt idx="28">
                  <c:v>5.4687499999999964</c:v>
                </c:pt>
                <c:pt idx="29">
                  <c:v>5.4263565891472858</c:v>
                </c:pt>
                <c:pt idx="30">
                  <c:v>5.3846153846153868</c:v>
                </c:pt>
                <c:pt idx="31">
                  <c:v>5.3435114503816799</c:v>
                </c:pt>
                <c:pt idx="32">
                  <c:v>5.3030303030303045</c:v>
                </c:pt>
                <c:pt idx="33">
                  <c:v>5.2631578947368425</c:v>
                </c:pt>
                <c:pt idx="34">
                  <c:v>5.2238805970149258</c:v>
                </c:pt>
                <c:pt idx="35">
                  <c:v>5.1851851851851798</c:v>
                </c:pt>
                <c:pt idx="36">
                  <c:v>5.1470588235294095</c:v>
                </c:pt>
                <c:pt idx="37">
                  <c:v>5.10948905109489</c:v>
                </c:pt>
                <c:pt idx="38">
                  <c:v>5.072463768115945</c:v>
                </c:pt>
                <c:pt idx="39">
                  <c:v>5.0359712230215834</c:v>
                </c:pt>
                <c:pt idx="40">
                  <c:v>5</c:v>
                </c:pt>
                <c:pt idx="41">
                  <c:v>4.9645390070921955</c:v>
                </c:pt>
                <c:pt idx="42">
                  <c:v>4.9295774647887356</c:v>
                </c:pt>
                <c:pt idx="43">
                  <c:v>4.8951048951048968</c:v>
                </c:pt>
                <c:pt idx="44">
                  <c:v>4.8611111111111178</c:v>
                </c:pt>
                <c:pt idx="45">
                  <c:v>4.8275862068965552</c:v>
                </c:pt>
                <c:pt idx="46">
                  <c:v>4.7945205479452007</c:v>
                </c:pt>
                <c:pt idx="47">
                  <c:v>4.7619047619047592</c:v>
                </c:pt>
                <c:pt idx="48">
                  <c:v>4.7297297297297298</c:v>
                </c:pt>
                <c:pt idx="49">
                  <c:v>4.6979865771812079</c:v>
                </c:pt>
                <c:pt idx="50">
                  <c:v>4.6666666666666643</c:v>
                </c:pt>
              </c:numCache>
            </c:numRef>
          </c:val>
          <c:smooth val="0"/>
          <c:extLst>
            <c:ext xmlns:c16="http://schemas.microsoft.com/office/drawing/2014/chart" uri="{C3380CC4-5D6E-409C-BE32-E72D297353CC}">
              <c16:uniqueId val="{00000000-59FC-450A-B340-96631454F559}"/>
            </c:ext>
          </c:extLst>
        </c:ser>
        <c:dLbls>
          <c:showLegendKey val="0"/>
          <c:showVal val="0"/>
          <c:showCatName val="0"/>
          <c:showSerName val="0"/>
          <c:showPercent val="0"/>
          <c:showBubbleSize val="0"/>
        </c:dLbls>
        <c:smooth val="0"/>
        <c:axId val="394241720"/>
        <c:axId val="394244072"/>
      </c:lineChart>
      <c:catAx>
        <c:axId val="394241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Farb</a:t>
                </a:r>
              </a:p>
            </c:rich>
          </c:tx>
          <c:layout>
            <c:manualLayout>
              <c:xMode val="edge"/>
              <c:yMode val="edge"/>
              <c:x val="0.46575435120501474"/>
              <c:y val="0.906687116094873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244072"/>
        <c:crosses val="autoZero"/>
        <c:auto val="1"/>
        <c:lblAlgn val="ctr"/>
        <c:lblOffset val="100"/>
        <c:noMultiLvlLbl val="0"/>
      </c:catAx>
      <c:valAx>
        <c:axId val="394244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UL</a:t>
                </a:r>
                <a:r>
                  <a:rPr lang="en-US" baseline="0"/>
                  <a:t> (w/m2K)</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241720"/>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a:t>Eficiencia</a:t>
            </a:r>
            <a:r>
              <a:rPr lang="en-US" i="1" baseline="0"/>
              <a:t> f(Farb)</a:t>
            </a:r>
            <a:endParaRPr lang="en-US" i="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eff!$F$2</c:f>
              <c:strCache>
                <c:ptCount val="1"/>
                <c:pt idx="0">
                  <c:v>eff</c:v>
                </c:pt>
              </c:strCache>
            </c:strRef>
          </c:tx>
          <c:spPr>
            <a:ln w="28575" cap="rnd">
              <a:solidFill>
                <a:schemeClr val="accent1"/>
              </a:solidFill>
              <a:round/>
            </a:ln>
            <a:effectLst/>
          </c:spPr>
          <c:marker>
            <c:symbol val="none"/>
          </c:marker>
          <c:cat>
            <c:numRef>
              <c:f>eff!$E$3:$E$53</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1.1299999999999999</c:v>
                </c:pt>
                <c:pt idx="14">
                  <c:v>1.1399999999999999</c:v>
                </c:pt>
                <c:pt idx="15">
                  <c:v>1.1499999999999999</c:v>
                </c:pt>
                <c:pt idx="16">
                  <c:v>1.1599999999999999</c:v>
                </c:pt>
                <c:pt idx="17">
                  <c:v>1.17</c:v>
                </c:pt>
                <c:pt idx="18">
                  <c:v>1.18</c:v>
                </c:pt>
                <c:pt idx="19">
                  <c:v>1.19</c:v>
                </c:pt>
                <c:pt idx="20">
                  <c:v>1.2</c:v>
                </c:pt>
                <c:pt idx="21">
                  <c:v>1.21</c:v>
                </c:pt>
                <c:pt idx="22">
                  <c:v>1.22</c:v>
                </c:pt>
                <c:pt idx="23">
                  <c:v>1.23</c:v>
                </c:pt>
                <c:pt idx="24">
                  <c:v>1.24</c:v>
                </c:pt>
                <c:pt idx="25">
                  <c:v>1.25</c:v>
                </c:pt>
                <c:pt idx="26">
                  <c:v>1.26</c:v>
                </c:pt>
                <c:pt idx="27">
                  <c:v>1.27</c:v>
                </c:pt>
                <c:pt idx="28">
                  <c:v>1.28</c:v>
                </c:pt>
                <c:pt idx="29">
                  <c:v>1.29</c:v>
                </c:pt>
                <c:pt idx="30">
                  <c:v>1.3</c:v>
                </c:pt>
                <c:pt idx="31">
                  <c:v>1.31</c:v>
                </c:pt>
                <c:pt idx="32">
                  <c:v>1.32</c:v>
                </c:pt>
                <c:pt idx="33">
                  <c:v>1.33</c:v>
                </c:pt>
                <c:pt idx="34">
                  <c:v>1.34</c:v>
                </c:pt>
                <c:pt idx="35">
                  <c:v>1.35</c:v>
                </c:pt>
                <c:pt idx="36">
                  <c:v>1.36</c:v>
                </c:pt>
                <c:pt idx="37">
                  <c:v>1.37</c:v>
                </c:pt>
                <c:pt idx="38">
                  <c:v>1.38</c:v>
                </c:pt>
                <c:pt idx="39">
                  <c:v>1.39</c:v>
                </c:pt>
                <c:pt idx="40">
                  <c:v>1.4</c:v>
                </c:pt>
                <c:pt idx="41">
                  <c:v>1.41</c:v>
                </c:pt>
                <c:pt idx="42">
                  <c:v>1.42</c:v>
                </c:pt>
                <c:pt idx="43">
                  <c:v>1.43</c:v>
                </c:pt>
                <c:pt idx="44">
                  <c:v>1.44</c:v>
                </c:pt>
                <c:pt idx="45">
                  <c:v>1.45</c:v>
                </c:pt>
                <c:pt idx="46">
                  <c:v>1.46</c:v>
                </c:pt>
                <c:pt idx="47">
                  <c:v>1.47</c:v>
                </c:pt>
                <c:pt idx="48">
                  <c:v>1.48</c:v>
                </c:pt>
                <c:pt idx="49">
                  <c:v>1.49</c:v>
                </c:pt>
                <c:pt idx="50">
                  <c:v>1.5</c:v>
                </c:pt>
              </c:numCache>
            </c:numRef>
          </c:cat>
          <c:val>
            <c:numRef>
              <c:f>eff!$F$3:$F$53</c:f>
              <c:numCache>
                <c:formatCode>General</c:formatCode>
                <c:ptCount val="51"/>
                <c:pt idx="0">
                  <c:v>1.0654522861779305</c:v>
                </c:pt>
                <c:pt idx="1">
                  <c:v>1.0549032536415153</c:v>
                </c:pt>
                <c:pt idx="2">
                  <c:v>1.0445610648803241</c:v>
                </c:pt>
                <c:pt idx="3">
                  <c:v>1.0344196953183791</c:v>
                </c:pt>
                <c:pt idx="4">
                  <c:v>1.024473352094164</c:v>
                </c:pt>
                <c:pt idx="5">
                  <c:v>1.0147164630266006</c:v>
                </c:pt>
                <c:pt idx="6">
                  <c:v>1.0051436662055948</c:v>
                </c:pt>
                <c:pt idx="7">
                  <c:v>0.99574980016629022</c:v>
                </c:pt>
                <c:pt idx="8">
                  <c:v>0.98652989460919482</c:v>
                </c:pt>
                <c:pt idx="9">
                  <c:v>0.97747916163112891</c:v>
                </c:pt>
                <c:pt idx="10">
                  <c:v>0.9685929874344823</c:v>
                </c:pt>
                <c:pt idx="11">
                  <c:v>0.95986692448462207</c:v>
                </c:pt>
                <c:pt idx="12">
                  <c:v>0.95129668408743806</c:v>
                </c:pt>
                <c:pt idx="13">
                  <c:v>0.94287812936100057</c:v>
                </c:pt>
                <c:pt idx="14">
                  <c:v>0.93460726857713228</c:v>
                </c:pt>
                <c:pt idx="15">
                  <c:v>0.9264802488503745</c:v>
                </c:pt>
                <c:pt idx="16">
                  <c:v>0.9184933501533884</c:v>
                </c:pt>
                <c:pt idx="17">
                  <c:v>0.910642979639257</c:v>
                </c:pt>
                <c:pt idx="18">
                  <c:v>0.90292566625248349</c:v>
                </c:pt>
                <c:pt idx="19">
                  <c:v>0.89533805561170643</c:v>
                </c:pt>
                <c:pt idx="20">
                  <c:v>0.88787690514827555</c:v>
                </c:pt>
                <c:pt idx="21">
                  <c:v>0.88053907948589294</c:v>
                </c:pt>
                <c:pt idx="22">
                  <c:v>0.87332154604748402</c:v>
                </c:pt>
                <c:pt idx="23">
                  <c:v>0.86622137087636619</c:v>
                </c:pt>
                <c:pt idx="24">
                  <c:v>0.85923571465962134</c:v>
                </c:pt>
                <c:pt idx="25">
                  <c:v>0.85236182894234447</c:v>
                </c:pt>
                <c:pt idx="26">
                  <c:v>0.8455970525221671</c:v>
                </c:pt>
                <c:pt idx="27">
                  <c:v>0.83893880801411858</c:v>
                </c:pt>
                <c:pt idx="28">
                  <c:v>0.83238459857650815</c:v>
                </c:pt>
                <c:pt idx="29">
                  <c:v>0.82593200478909345</c:v>
                </c:pt>
                <c:pt idx="30">
                  <c:v>0.81957868167533121</c:v>
                </c:pt>
                <c:pt idx="31">
                  <c:v>0.81332235586101564</c:v>
                </c:pt>
                <c:pt idx="32">
                  <c:v>0.80716082286206858</c:v>
                </c:pt>
                <c:pt idx="33">
                  <c:v>0.80109194449468457</c:v>
                </c:pt>
                <c:pt idx="34">
                  <c:v>0.79511364640144067</c:v>
                </c:pt>
                <c:pt idx="35">
                  <c:v>0.78922391568735584</c:v>
                </c:pt>
                <c:pt idx="36">
                  <c:v>0.78342079866024306</c:v>
                </c:pt>
                <c:pt idx="37">
                  <c:v>0.77770239867002233</c:v>
                </c:pt>
                <c:pt idx="38">
                  <c:v>0.77206687404197871</c:v>
                </c:pt>
                <c:pt idx="39">
                  <c:v>0.7665124360992307</c:v>
                </c:pt>
                <c:pt idx="40">
                  <c:v>0.76103734726995043</c:v>
                </c:pt>
                <c:pt idx="41">
                  <c:v>0.75563991927512797</c:v>
                </c:pt>
                <c:pt idx="42">
                  <c:v>0.75031851139290884</c:v>
                </c:pt>
                <c:pt idx="43">
                  <c:v>0.74507152879575567</c:v>
                </c:pt>
                <c:pt idx="44">
                  <c:v>0.73989742095689637</c:v>
                </c:pt>
                <c:pt idx="45">
                  <c:v>0.73479468012271076</c:v>
                </c:pt>
                <c:pt idx="46">
                  <c:v>0.72976183984789755</c:v>
                </c:pt>
                <c:pt idx="47">
                  <c:v>0.72479747359042901</c:v>
                </c:pt>
                <c:pt idx="48">
                  <c:v>0.71990019336346656</c:v>
                </c:pt>
                <c:pt idx="49">
                  <c:v>0.71506864844156415</c:v>
                </c:pt>
                <c:pt idx="50">
                  <c:v>0.71030152411862046</c:v>
                </c:pt>
              </c:numCache>
            </c:numRef>
          </c:val>
          <c:smooth val="0"/>
          <c:extLst>
            <c:ext xmlns:c16="http://schemas.microsoft.com/office/drawing/2014/chart" uri="{C3380CC4-5D6E-409C-BE32-E72D297353CC}">
              <c16:uniqueId val="{00000000-742B-4171-9D16-8B910150CD0D}"/>
            </c:ext>
          </c:extLst>
        </c:ser>
        <c:dLbls>
          <c:showLegendKey val="0"/>
          <c:showVal val="0"/>
          <c:showCatName val="0"/>
          <c:showSerName val="0"/>
          <c:showPercent val="0"/>
          <c:showBubbleSize val="0"/>
        </c:dLbls>
        <c:smooth val="0"/>
        <c:axId val="297128152"/>
        <c:axId val="297129328"/>
      </c:lineChart>
      <c:catAx>
        <c:axId val="2971281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Farb</a:t>
                </a:r>
              </a:p>
            </c:rich>
          </c:tx>
          <c:layout>
            <c:manualLayout>
              <c:xMode val="edge"/>
              <c:yMode val="edge"/>
              <c:x val="0.46155446194225724"/>
              <c:y val="0.907036307961504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129328"/>
        <c:crosses val="autoZero"/>
        <c:auto val="1"/>
        <c:lblAlgn val="ctr"/>
        <c:lblOffset val="100"/>
        <c:noMultiLvlLbl val="0"/>
      </c:catAx>
      <c:valAx>
        <c:axId val="297129328"/>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Eficiencia</a:t>
                </a:r>
                <a:r>
                  <a:rPr lang="en-US" baseline="0"/>
                  <a:t> </a:t>
                </a:r>
                <a:r>
                  <a:rPr lang="el-GR" baseline="0">
                    <a:latin typeface="Times New Roman" panose="02020603050405020304" pitchFamily="18" charset="0"/>
                    <a:cs typeface="Times New Roman" panose="02020603050405020304" pitchFamily="18" charset="0"/>
                  </a:rPr>
                  <a:t>η</a:t>
                </a:r>
                <a:endParaRPr lang="en-US"/>
              </a:p>
            </c:rich>
          </c:tx>
          <c:layout>
            <c:manualLayout>
              <c:xMode val="edge"/>
              <c:yMode val="edge"/>
              <c:x val="2.2222222222222223E-2"/>
              <c:y val="0.319286235053951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128152"/>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Comparativo </a:t>
            </a:r>
            <a:r>
              <a:rPr lang="en-US" sz="1200" b="1" baseline="0"/>
              <a:t>costos prorrateados sistema híbrido y eléctrico </a:t>
            </a:r>
            <a:r>
              <a:rPr lang="en-US" sz="1200" b="1"/>
              <a:t>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Costos!$B$33</c:f>
              <c:strCache>
                <c:ptCount val="1"/>
                <c:pt idx="0">
                  <c:v>ELECTRICO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Costos!$C$32:$E$32</c:f>
              <c:strCache>
                <c:ptCount val="3"/>
                <c:pt idx="0">
                  <c:v>COSTO TOTAL 10 AÑOS </c:v>
                </c:pt>
                <c:pt idx="1">
                  <c:v>COSTO TOTAL 15 AÑOS </c:v>
                </c:pt>
                <c:pt idx="2">
                  <c:v>COSTO TOTAL 20 AÑOS </c:v>
                </c:pt>
              </c:strCache>
            </c:strRef>
          </c:cat>
          <c:val>
            <c:numRef>
              <c:f>Costos!$C$33:$E$33</c:f>
              <c:numCache>
                <c:formatCode>_("$"* #,##0.00_);_("$"* \(#,##0.00\);_("$"* "-"??_);_(@_)</c:formatCode>
                <c:ptCount val="3"/>
                <c:pt idx="0">
                  <c:v>165.00799999999998</c:v>
                </c:pt>
                <c:pt idx="1">
                  <c:v>146.00799999999998</c:v>
                </c:pt>
                <c:pt idx="2">
                  <c:v>139.67466666666667</c:v>
                </c:pt>
              </c:numCache>
            </c:numRef>
          </c:val>
          <c:smooth val="0"/>
          <c:extLst>
            <c:ext xmlns:c16="http://schemas.microsoft.com/office/drawing/2014/chart" uri="{C3380CC4-5D6E-409C-BE32-E72D297353CC}">
              <c16:uniqueId val="{00000000-EDD0-49B0-A6B5-D798EAB78888}"/>
            </c:ext>
          </c:extLst>
        </c:ser>
        <c:ser>
          <c:idx val="1"/>
          <c:order val="1"/>
          <c:tx>
            <c:strRef>
              <c:f>Costos!$B$34</c:f>
              <c:strCache>
                <c:ptCount val="1"/>
                <c:pt idx="0">
                  <c:v>HIBRIDO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Costos!$C$32:$E$32</c:f>
              <c:strCache>
                <c:ptCount val="3"/>
                <c:pt idx="0">
                  <c:v>COSTO TOTAL 10 AÑOS </c:v>
                </c:pt>
                <c:pt idx="1">
                  <c:v>COSTO TOTAL 15 AÑOS </c:v>
                </c:pt>
                <c:pt idx="2">
                  <c:v>COSTO TOTAL 20 AÑOS </c:v>
                </c:pt>
              </c:strCache>
            </c:strRef>
          </c:cat>
          <c:val>
            <c:numRef>
              <c:f>Costos!$C$34:$E$34</c:f>
              <c:numCache>
                <c:formatCode>_("$"* #,##0.00_);_("$"* \(#,##0.00\);_("$"* "-"??_);_(@_)</c:formatCode>
                <c:ptCount val="3"/>
                <c:pt idx="0">
                  <c:v>272.2088</c:v>
                </c:pt>
                <c:pt idx="1">
                  <c:v>151.3588</c:v>
                </c:pt>
                <c:pt idx="2">
                  <c:v>111.07546666666667</c:v>
                </c:pt>
              </c:numCache>
            </c:numRef>
          </c:val>
          <c:smooth val="0"/>
          <c:extLst>
            <c:ext xmlns:c16="http://schemas.microsoft.com/office/drawing/2014/chart" uri="{C3380CC4-5D6E-409C-BE32-E72D297353CC}">
              <c16:uniqueId val="{00000001-EDD0-49B0-A6B5-D798EAB78888}"/>
            </c:ext>
          </c:extLst>
        </c:ser>
        <c:dLbls>
          <c:showLegendKey val="0"/>
          <c:showVal val="0"/>
          <c:showCatName val="0"/>
          <c:showSerName val="0"/>
          <c:showPercent val="0"/>
          <c:showBubbleSize val="0"/>
        </c:dLbls>
        <c:marker val="1"/>
        <c:smooth val="0"/>
        <c:axId val="950671240"/>
        <c:axId val="950666320"/>
      </c:lineChart>
      <c:catAx>
        <c:axId val="9506712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666320"/>
        <c:crosses val="autoZero"/>
        <c:auto val="1"/>
        <c:lblAlgn val="ctr"/>
        <c:lblOffset val="100"/>
        <c:noMultiLvlLbl val="0"/>
      </c:catAx>
      <c:valAx>
        <c:axId val="9506663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67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0.08703</cdr:x>
      <cdr:y>0.36586</cdr:y>
    </cdr:from>
    <cdr:to>
      <cdr:x>0.66998</cdr:x>
      <cdr:y>0.36586</cdr:y>
    </cdr:to>
    <cdr:cxnSp macro="">
      <cdr:nvCxnSpPr>
        <cdr:cNvPr id="3" name="Straight Connector 2">
          <a:extLst xmlns:a="http://schemas.openxmlformats.org/drawingml/2006/main">
            <a:ext uri="{FF2B5EF4-FFF2-40B4-BE49-F238E27FC236}">
              <a16:creationId xmlns:a16="http://schemas.microsoft.com/office/drawing/2014/main" id="{046ADDE7-8441-4CF6-A1B5-F04A7AEE9EB4}"/>
            </a:ext>
          </a:extLst>
        </cdr:cNvPr>
        <cdr:cNvCxnSpPr/>
      </cdr:nvCxnSpPr>
      <cdr:spPr>
        <a:xfrm xmlns:a="http://schemas.openxmlformats.org/drawingml/2006/main">
          <a:off x="628220" y="1377436"/>
          <a:ext cx="4208139" cy="0"/>
        </a:xfrm>
        <a:prstGeom xmlns:a="http://schemas.openxmlformats.org/drawingml/2006/main" prst="line">
          <a:avLst/>
        </a:prstGeom>
        <a:ln xmlns:a="http://schemas.openxmlformats.org/drawingml/2006/main" w="28575">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0.67013</cdr:x>
      <cdr:y>0.3688</cdr:y>
    </cdr:from>
    <cdr:to>
      <cdr:x>0.67013</cdr:x>
      <cdr:y>0.86217</cdr:y>
    </cdr:to>
    <cdr:cxnSp macro="">
      <cdr:nvCxnSpPr>
        <cdr:cNvPr id="4" name="Straight Connector 3">
          <a:extLst xmlns:a="http://schemas.openxmlformats.org/drawingml/2006/main">
            <a:ext uri="{FF2B5EF4-FFF2-40B4-BE49-F238E27FC236}">
              <a16:creationId xmlns:a16="http://schemas.microsoft.com/office/drawing/2014/main" id="{436E2FC7-FF48-450F-BDF3-153D7148169E}"/>
            </a:ext>
          </a:extLst>
        </cdr:cNvPr>
        <cdr:cNvCxnSpPr/>
      </cdr:nvCxnSpPr>
      <cdr:spPr>
        <a:xfrm xmlns:a="http://schemas.openxmlformats.org/drawingml/2006/main">
          <a:off x="4837464" y="1388479"/>
          <a:ext cx="0" cy="1857513"/>
        </a:xfrm>
        <a:prstGeom xmlns:a="http://schemas.openxmlformats.org/drawingml/2006/main" prst="line">
          <a:avLst/>
        </a:prstGeom>
        <a:ln xmlns:a="http://schemas.openxmlformats.org/drawingml/2006/main" w="28575">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
        <p:nvSpPr>
          <p:cNvPr id="8" name="MSIPCMContentMarking" descr="{&quot;HashCode&quot;:1831732991,&quot;Placement&quot;:&quot;Footer&quot;}">
            <a:extLst>
              <a:ext uri="{FF2B5EF4-FFF2-40B4-BE49-F238E27FC236}">
                <a16:creationId xmlns:a16="http://schemas.microsoft.com/office/drawing/2014/main" id="{FC56FC84-EE3E-445B-A847-0AEAC95141D6}"/>
              </a:ext>
            </a:extLst>
          </p:cNvPr>
          <p:cNvSpPr txBox="1"/>
          <p:nvPr userDrawn="1"/>
        </p:nvSpPr>
        <p:spPr>
          <a:xfrm>
            <a:off x="5389152" y="6595656"/>
            <a:ext cx="1413695"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Schlumberger-Private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3.emf"/></Relationships>
</file>

<file path=ppt/slides/_rels/slide5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7.pn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2.png"/></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3826-029D-489F-B13C-81C7E1FEA7B9}"/>
              </a:ext>
            </a:extLst>
          </p:cNvPr>
          <p:cNvSpPr>
            <a:spLocks noGrp="1"/>
          </p:cNvSpPr>
          <p:nvPr>
            <p:ph type="ctrTitle"/>
          </p:nvPr>
        </p:nvSpPr>
        <p:spPr>
          <a:xfrm>
            <a:off x="2212530" y="2542136"/>
            <a:ext cx="7766936" cy="1471496"/>
          </a:xfrm>
        </p:spPr>
        <p:txBody>
          <a:bodyPr/>
          <a:lstStyle/>
          <a:p>
            <a:pPr algn="ctr"/>
            <a:r>
              <a:rPr lang="es-MX" sz="2800" b="1" dirty="0">
                <a:solidFill>
                  <a:schemeClr val="tx1"/>
                </a:solidFill>
              </a:rPr>
              <a:t>DESARROLLO DE UN SISTEMA HÍBRIDO DE CALENTAMIENTO DE AGUA MEDIANTE RADIACIÓN SOLAR Y ENERGÍA ELÉCTRICA</a:t>
            </a:r>
            <a:endParaRPr lang="en-US" sz="2800" dirty="0">
              <a:solidFill>
                <a:schemeClr val="tx1"/>
              </a:solidFill>
            </a:endParaRPr>
          </a:p>
        </p:txBody>
      </p:sp>
      <p:sp>
        <p:nvSpPr>
          <p:cNvPr id="3" name="Subtitle 2">
            <a:extLst>
              <a:ext uri="{FF2B5EF4-FFF2-40B4-BE49-F238E27FC236}">
                <a16:creationId xmlns:a16="http://schemas.microsoft.com/office/drawing/2014/main" id="{F6454CCE-1268-44C3-9B39-66EE4EDB6105}"/>
              </a:ext>
            </a:extLst>
          </p:cNvPr>
          <p:cNvSpPr>
            <a:spLocks noGrp="1"/>
          </p:cNvSpPr>
          <p:nvPr>
            <p:ph type="subTitle" idx="1"/>
          </p:nvPr>
        </p:nvSpPr>
        <p:spPr>
          <a:xfrm>
            <a:off x="2055345" y="4298740"/>
            <a:ext cx="7766936" cy="1812588"/>
          </a:xfrm>
        </p:spPr>
        <p:txBody>
          <a:bodyPr anchor="ctr">
            <a:normAutofit fontScale="62500" lnSpcReduction="20000"/>
          </a:bodyPr>
          <a:lstStyle/>
          <a:p>
            <a:pPr algn="ctr">
              <a:lnSpc>
                <a:spcPct val="120000"/>
              </a:lnSpc>
              <a:spcBef>
                <a:spcPts val="0"/>
              </a:spcBef>
            </a:pPr>
            <a:r>
              <a:rPr lang="es-MX" sz="3400" b="1" dirty="0"/>
              <a:t>TRABAJO DE TITULACIÓN PREVIO A LA OBTENCIÓN DEL TÍTULO DE MAGÍSTER EN ENERGÍAS RENOVABLES</a:t>
            </a:r>
          </a:p>
          <a:p>
            <a:pPr algn="ctr">
              <a:lnSpc>
                <a:spcPct val="120000"/>
              </a:lnSpc>
              <a:spcBef>
                <a:spcPts val="0"/>
              </a:spcBef>
            </a:pPr>
            <a:endParaRPr lang="es-MX" sz="3400" b="1" dirty="0"/>
          </a:p>
          <a:p>
            <a:pPr algn="ctr">
              <a:lnSpc>
                <a:spcPct val="120000"/>
              </a:lnSpc>
              <a:spcBef>
                <a:spcPts val="0"/>
              </a:spcBef>
            </a:pPr>
            <a:r>
              <a:rPr lang="es-MX" sz="3400" b="1" dirty="0"/>
              <a:t>AUTOR: FERNANDO RUALES BASTIDAS</a:t>
            </a:r>
          </a:p>
          <a:p>
            <a:pPr algn="ctr">
              <a:lnSpc>
                <a:spcPct val="120000"/>
              </a:lnSpc>
              <a:spcBef>
                <a:spcPts val="0"/>
              </a:spcBef>
            </a:pPr>
            <a:r>
              <a:rPr lang="es-MX" sz="3400" b="1" dirty="0"/>
              <a:t>DIRECTOR: PhD. REINALDO GARCIA DELGADO </a:t>
            </a:r>
            <a:endParaRPr lang="en-US" sz="3400" dirty="0"/>
          </a:p>
          <a:p>
            <a:pPr algn="ctr"/>
            <a:endParaRPr lang="en-US" dirty="0"/>
          </a:p>
        </p:txBody>
      </p:sp>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65290" y="0"/>
            <a:ext cx="3100214" cy="991520"/>
          </a:xfrm>
          <a:prstGeom prst="rect">
            <a:avLst/>
          </a:prstGeom>
          <a:noFill/>
          <a:ln>
            <a:noFill/>
          </a:ln>
        </p:spPr>
      </p:pic>
      <p:sp>
        <p:nvSpPr>
          <p:cNvPr id="5" name="Title 1">
            <a:extLst>
              <a:ext uri="{FF2B5EF4-FFF2-40B4-BE49-F238E27FC236}">
                <a16:creationId xmlns:a16="http://schemas.microsoft.com/office/drawing/2014/main" id="{BE9384AF-7434-457E-BC93-28C68CDB340E}"/>
              </a:ext>
            </a:extLst>
          </p:cNvPr>
          <p:cNvSpPr txBox="1">
            <a:spLocks/>
          </p:cNvSpPr>
          <p:nvPr/>
        </p:nvSpPr>
        <p:spPr>
          <a:xfrm>
            <a:off x="2055345" y="946302"/>
            <a:ext cx="8081307" cy="131072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solidFill>
                  <a:schemeClr val="accent2">
                    <a:lumMod val="75000"/>
                  </a:schemeClr>
                </a:solidFill>
              </a:rPr>
              <a:t>CENTRO DE POSGRADOS</a:t>
            </a:r>
          </a:p>
          <a:p>
            <a:pPr algn="ctr"/>
            <a:r>
              <a:rPr lang="en-US" sz="3600" b="1" dirty="0">
                <a:solidFill>
                  <a:schemeClr val="accent2">
                    <a:lumMod val="75000"/>
                  </a:schemeClr>
                </a:solidFill>
              </a:rPr>
              <a:t>MAESTRIA EN ENERG</a:t>
            </a:r>
            <a:r>
              <a:rPr lang="es-MX" sz="3600" b="1" dirty="0">
                <a:solidFill>
                  <a:schemeClr val="accent2">
                    <a:lumMod val="75000"/>
                  </a:schemeClr>
                </a:solidFill>
              </a:rPr>
              <a:t>Í</a:t>
            </a:r>
            <a:r>
              <a:rPr lang="en-US" sz="3600" b="1" dirty="0">
                <a:solidFill>
                  <a:schemeClr val="accent2">
                    <a:lumMod val="75000"/>
                  </a:schemeClr>
                </a:solidFill>
              </a:rPr>
              <a:t>AS RENOVABLE</a:t>
            </a:r>
            <a:r>
              <a:rPr lang="en-US" sz="3600" dirty="0">
                <a:solidFill>
                  <a:schemeClr val="accent2">
                    <a:lumMod val="75000"/>
                  </a:schemeClr>
                </a:solidFill>
              </a:rPr>
              <a:t>S</a:t>
            </a:r>
          </a:p>
        </p:txBody>
      </p:sp>
    </p:spTree>
    <p:extLst>
      <p:ext uri="{BB962C8B-B14F-4D97-AF65-F5344CB8AC3E}">
        <p14:creationId xmlns:p14="http://schemas.microsoft.com/office/powerpoint/2010/main" val="332416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2055345" y="771776"/>
            <a:ext cx="7766936" cy="539603"/>
          </a:xfrm>
        </p:spPr>
        <p:txBody>
          <a:bodyPr/>
          <a:lstStyle/>
          <a:p>
            <a:pPr algn="ctr"/>
            <a:r>
              <a:rPr lang="en-US" sz="3200" dirty="0"/>
              <a:t>USO FINAL DE LA ENERGIA RESIDENCIAL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7" name="Picture 16">
            <a:extLst>
              <a:ext uri="{FF2B5EF4-FFF2-40B4-BE49-F238E27FC236}">
                <a16:creationId xmlns:a16="http://schemas.microsoft.com/office/drawing/2014/main" id="{874F3AB3-C920-4489-8DE9-A681A32F68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51568" y="1311379"/>
            <a:ext cx="5573360" cy="5109453"/>
          </a:xfrm>
          <a:prstGeom prst="rect">
            <a:avLst/>
          </a:prstGeom>
          <a:noFill/>
          <a:ln w="9525" cmpd="sng">
            <a:solidFill>
              <a:srgbClr val="0D0D0D"/>
            </a:solidFill>
            <a:miter lim="800000"/>
            <a:headEnd/>
            <a:tailEnd/>
          </a:ln>
          <a:effectLst/>
        </p:spPr>
      </p:pic>
      <p:sp>
        <p:nvSpPr>
          <p:cNvPr id="5" name="Rectangle 4">
            <a:extLst>
              <a:ext uri="{FF2B5EF4-FFF2-40B4-BE49-F238E27FC236}">
                <a16:creationId xmlns:a16="http://schemas.microsoft.com/office/drawing/2014/main" id="{4EE6A87A-0B03-47FC-94E2-15D948A309F6}"/>
              </a:ext>
            </a:extLst>
          </p:cNvPr>
          <p:cNvSpPr/>
          <p:nvPr/>
        </p:nvSpPr>
        <p:spPr>
          <a:xfrm>
            <a:off x="2930715" y="6509409"/>
            <a:ext cx="3405099" cy="307777"/>
          </a:xfrm>
          <a:prstGeom prst="rect">
            <a:avLst/>
          </a:prstGeom>
        </p:spPr>
        <p:txBody>
          <a:bodyPr wrap="none">
            <a:spAutoFit/>
          </a:bodyPr>
          <a:lstStyle/>
          <a:p>
            <a:pPr algn="ctr">
              <a:spcAft>
                <a:spcPts val="1000"/>
              </a:spcAft>
            </a:pPr>
            <a:r>
              <a:rPr lang="es-EC" sz="1400" dirty="0">
                <a:solidFill>
                  <a:schemeClr val="tx1">
                    <a:lumMod val="50000"/>
                    <a:lumOff val="50000"/>
                  </a:schemeClr>
                </a:solidFill>
              </a:rPr>
              <a:t>Fuente: (</a:t>
            </a:r>
            <a:r>
              <a:rPr lang="es-EC" sz="1400" dirty="0" err="1">
                <a:solidFill>
                  <a:schemeClr val="tx1">
                    <a:lumMod val="50000"/>
                    <a:lumOff val="50000"/>
                  </a:schemeClr>
                </a:solidFill>
              </a:rPr>
              <a:t>Major</a:t>
            </a:r>
            <a:r>
              <a:rPr lang="es-EC" sz="1400" dirty="0">
                <a:solidFill>
                  <a:schemeClr val="tx1">
                    <a:lumMod val="50000"/>
                    <a:lumOff val="50000"/>
                  </a:schemeClr>
                </a:solidFill>
              </a:rPr>
              <a:t> </a:t>
            </a:r>
            <a:r>
              <a:rPr lang="es-EC" sz="1400" dirty="0" err="1">
                <a:solidFill>
                  <a:schemeClr val="tx1">
                    <a:lumMod val="50000"/>
                    <a:lumOff val="50000"/>
                  </a:schemeClr>
                </a:solidFill>
              </a:rPr>
              <a:t>Economies</a:t>
            </a:r>
            <a:r>
              <a:rPr lang="es-EC" sz="1400" dirty="0">
                <a:solidFill>
                  <a:schemeClr val="tx1">
                    <a:lumMod val="50000"/>
                    <a:lumOff val="50000"/>
                  </a:schemeClr>
                </a:solidFill>
              </a:rPr>
              <a:t> </a:t>
            </a:r>
            <a:r>
              <a:rPr lang="es-EC" sz="1400" dirty="0" err="1">
                <a:solidFill>
                  <a:schemeClr val="tx1">
                    <a:lumMod val="50000"/>
                    <a:lumOff val="50000"/>
                  </a:schemeClr>
                </a:solidFill>
              </a:rPr>
              <a:t>Forum</a:t>
            </a:r>
            <a:r>
              <a:rPr lang="es-EC" sz="1400" dirty="0">
                <a:solidFill>
                  <a:schemeClr val="tx1">
                    <a:lumMod val="50000"/>
                    <a:lumOff val="50000"/>
                  </a:schemeClr>
                </a:solidFill>
              </a:rPr>
              <a:t>, 2015)</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94863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879386" y="954157"/>
            <a:ext cx="7766936" cy="539603"/>
          </a:xfrm>
        </p:spPr>
        <p:txBody>
          <a:bodyPr/>
          <a:lstStyle/>
          <a:p>
            <a:pPr algn="ctr"/>
            <a:r>
              <a:rPr lang="en-US" sz="3200" dirty="0"/>
              <a:t>MATRIZ DE ENERGIA EN ECUADOR 2018</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9" name="Picture 18">
            <a:extLst>
              <a:ext uri="{FF2B5EF4-FFF2-40B4-BE49-F238E27FC236}">
                <a16:creationId xmlns:a16="http://schemas.microsoft.com/office/drawing/2014/main" id="{BC0C8C50-B54A-4629-AD48-9D4C3E9BC3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34449" y="1679713"/>
            <a:ext cx="7656811" cy="4224130"/>
          </a:xfrm>
          <a:prstGeom prst="rect">
            <a:avLst/>
          </a:prstGeom>
          <a:noFill/>
          <a:ln>
            <a:noFill/>
          </a:ln>
        </p:spPr>
      </p:pic>
      <p:sp>
        <p:nvSpPr>
          <p:cNvPr id="20" name="Rectangle 19">
            <a:extLst>
              <a:ext uri="{FF2B5EF4-FFF2-40B4-BE49-F238E27FC236}">
                <a16:creationId xmlns:a16="http://schemas.microsoft.com/office/drawing/2014/main" id="{F626EB61-79D6-49C5-8A2B-B39FBBB34992}"/>
              </a:ext>
            </a:extLst>
          </p:cNvPr>
          <p:cNvSpPr/>
          <p:nvPr/>
        </p:nvSpPr>
        <p:spPr>
          <a:xfrm>
            <a:off x="1934449" y="5983665"/>
            <a:ext cx="2377575" cy="307777"/>
          </a:xfrm>
          <a:prstGeom prst="rect">
            <a:avLst/>
          </a:prstGeom>
        </p:spPr>
        <p:txBody>
          <a:bodyPr wrap="none">
            <a:spAutoFit/>
          </a:bodyPr>
          <a:lstStyle/>
          <a:p>
            <a:pPr algn="ctr">
              <a:spcAft>
                <a:spcPts val="1000"/>
              </a:spcAft>
            </a:pPr>
            <a:r>
              <a:rPr lang="es-EC" sz="1400" dirty="0">
                <a:solidFill>
                  <a:schemeClr val="tx1">
                    <a:lumMod val="50000"/>
                    <a:lumOff val="50000"/>
                  </a:schemeClr>
                </a:solidFill>
              </a:rPr>
              <a:t>Fuente: (SENPLADES, 2018)</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25600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624525" y="792550"/>
            <a:ext cx="8789811" cy="539603"/>
          </a:xfrm>
        </p:spPr>
        <p:txBody>
          <a:bodyPr/>
          <a:lstStyle/>
          <a:p>
            <a:pPr algn="ctr"/>
            <a:r>
              <a:rPr lang="en-US" sz="3200" dirty="0"/>
              <a:t>USO FINAL DE LA ENERGIA EN ECUADOR (</a:t>
            </a:r>
            <a:r>
              <a:rPr lang="en-US" sz="3200" dirty="0" err="1"/>
              <a:t>kBEP</a:t>
            </a:r>
            <a:r>
              <a:rPr lang="en-US" sz="3200" dirty="0"/>
              <a:t>)</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9" name="Picture 18">
            <a:extLst>
              <a:ext uri="{FF2B5EF4-FFF2-40B4-BE49-F238E27FC236}">
                <a16:creationId xmlns:a16="http://schemas.microsoft.com/office/drawing/2014/main" id="{9B10058B-086B-49EC-BE44-3AE4204BAD82}"/>
              </a:ext>
            </a:extLst>
          </p:cNvPr>
          <p:cNvPicPr/>
          <p:nvPr/>
        </p:nvPicPr>
        <p:blipFill>
          <a:blip r:embed="rId3"/>
          <a:stretch>
            <a:fillRect/>
          </a:stretch>
        </p:blipFill>
        <p:spPr>
          <a:xfrm>
            <a:off x="1447431" y="1332153"/>
            <a:ext cx="9144000" cy="4651512"/>
          </a:xfrm>
          <a:prstGeom prst="rect">
            <a:avLst/>
          </a:prstGeom>
          <a:ln>
            <a:solidFill>
              <a:schemeClr val="tx1"/>
            </a:solidFill>
          </a:ln>
        </p:spPr>
      </p:pic>
      <p:sp>
        <p:nvSpPr>
          <p:cNvPr id="20" name="Subtitle 8">
            <a:extLst>
              <a:ext uri="{FF2B5EF4-FFF2-40B4-BE49-F238E27FC236}">
                <a16:creationId xmlns:a16="http://schemas.microsoft.com/office/drawing/2014/main" id="{6281DEA3-6AD9-40D9-AD14-FD736B42B5EE}"/>
              </a:ext>
            </a:extLst>
          </p:cNvPr>
          <p:cNvSpPr>
            <a:spLocks noGrp="1"/>
          </p:cNvSpPr>
          <p:nvPr>
            <p:ph type="subTitle" idx="1"/>
          </p:nvPr>
        </p:nvSpPr>
        <p:spPr>
          <a:xfrm>
            <a:off x="1315125" y="6170882"/>
            <a:ext cx="8008016" cy="539603"/>
          </a:xfrm>
        </p:spPr>
        <p:txBody>
          <a:bodyPr>
            <a:noAutofit/>
          </a:bodyPr>
          <a:lstStyle/>
          <a:p>
            <a:pPr marL="285750" indent="-285750" algn="just">
              <a:buFont typeface="Wingdings" panose="05000000000000000000" pitchFamily="2" charset="2"/>
              <a:buChar char="q"/>
            </a:pPr>
            <a:r>
              <a:rPr lang="es-EC" sz="1400" dirty="0" err="1"/>
              <a:t>kBEP</a:t>
            </a:r>
            <a:r>
              <a:rPr lang="es-EC" sz="1400" dirty="0"/>
              <a:t> = miles de barriles equivalentes de petróleo</a:t>
            </a:r>
          </a:p>
          <a:p>
            <a:pPr marL="285750" indent="-285750" algn="just">
              <a:buFont typeface="Wingdings" panose="05000000000000000000" pitchFamily="2" charset="2"/>
              <a:buChar char="q"/>
            </a:pPr>
            <a:r>
              <a:rPr lang="es-EC" sz="1400" dirty="0"/>
              <a:t>1 </a:t>
            </a:r>
            <a:r>
              <a:rPr lang="es-EC" sz="1400" dirty="0" err="1"/>
              <a:t>kBEP</a:t>
            </a:r>
            <a:r>
              <a:rPr lang="es-EC" sz="1400" dirty="0"/>
              <a:t> = 1700 kWh</a:t>
            </a:r>
          </a:p>
        </p:txBody>
      </p:sp>
      <p:sp>
        <p:nvSpPr>
          <p:cNvPr id="21" name="Rectangle 20">
            <a:extLst>
              <a:ext uri="{FF2B5EF4-FFF2-40B4-BE49-F238E27FC236}">
                <a16:creationId xmlns:a16="http://schemas.microsoft.com/office/drawing/2014/main" id="{088E39C9-D04C-4890-BAF6-AA8334C7B0F4}"/>
              </a:ext>
            </a:extLst>
          </p:cNvPr>
          <p:cNvSpPr/>
          <p:nvPr/>
        </p:nvSpPr>
        <p:spPr>
          <a:xfrm>
            <a:off x="6354058" y="5983665"/>
            <a:ext cx="2969083" cy="307777"/>
          </a:xfrm>
          <a:prstGeom prst="rect">
            <a:avLst/>
          </a:prstGeom>
        </p:spPr>
        <p:txBody>
          <a:bodyPr wrap="none">
            <a:spAutoFit/>
          </a:bodyPr>
          <a:lstStyle/>
          <a:p>
            <a:pPr algn="ctr">
              <a:spcAft>
                <a:spcPts val="1000"/>
              </a:spcAft>
            </a:pPr>
            <a:r>
              <a:rPr lang="es-EC" sz="1400" dirty="0">
                <a:solidFill>
                  <a:schemeClr val="tx1">
                    <a:lumMod val="50000"/>
                    <a:lumOff val="50000"/>
                  </a:schemeClr>
                </a:solidFill>
              </a:rPr>
              <a:t>Fuente: (</a:t>
            </a:r>
            <a:r>
              <a:rPr lang="es-EC" sz="1400" dirty="0" err="1">
                <a:solidFill>
                  <a:schemeClr val="tx1">
                    <a:lumMod val="50000"/>
                    <a:lumOff val="50000"/>
                  </a:schemeClr>
                </a:solidFill>
              </a:rPr>
              <a:t>Compendium</a:t>
            </a:r>
            <a:r>
              <a:rPr lang="es-EC" sz="1400" dirty="0">
                <a:solidFill>
                  <a:schemeClr val="tx1">
                    <a:lumMod val="50000"/>
                    <a:lumOff val="50000"/>
                  </a:schemeClr>
                </a:solidFill>
              </a:rPr>
              <a:t>, vol2, 2015)</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75391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1056671"/>
            <a:ext cx="8789811" cy="539603"/>
          </a:xfrm>
        </p:spPr>
        <p:txBody>
          <a:bodyPr/>
          <a:lstStyle/>
          <a:p>
            <a:pPr algn="ctr"/>
            <a:r>
              <a:rPr lang="en-US" sz="3200" dirty="0"/>
              <a:t>SUBSIDIOS ENERGETICOS EN ECUADOR</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Subtitle 2">
            <a:extLst>
              <a:ext uri="{FF2B5EF4-FFF2-40B4-BE49-F238E27FC236}">
                <a16:creationId xmlns:a16="http://schemas.microsoft.com/office/drawing/2014/main" id="{469DD802-7D7E-48A1-82E6-D2A740CE365B}"/>
              </a:ext>
            </a:extLst>
          </p:cNvPr>
          <p:cNvSpPr>
            <a:spLocks noGrp="1"/>
          </p:cNvSpPr>
          <p:nvPr>
            <p:ph type="subTitle" idx="1"/>
          </p:nvPr>
        </p:nvSpPr>
        <p:spPr>
          <a:xfrm>
            <a:off x="1133061" y="1876159"/>
            <a:ext cx="8965095" cy="3557820"/>
          </a:xfrm>
        </p:spPr>
        <p:txBody>
          <a:bodyPr>
            <a:normAutofit lnSpcReduction="10000"/>
          </a:bodyPr>
          <a:lstStyle/>
          <a:p>
            <a:pPr marL="342900" indent="-342900" algn="just">
              <a:lnSpc>
                <a:spcPct val="120000"/>
              </a:lnSpc>
              <a:spcBef>
                <a:spcPts val="0"/>
              </a:spcBef>
              <a:buFont typeface="Wingdings" panose="05000000000000000000" pitchFamily="2" charset="2"/>
              <a:buChar char="q"/>
            </a:pPr>
            <a:r>
              <a:rPr lang="es-EC" sz="2000" dirty="0"/>
              <a:t>Ecuador se encuentra entre los países que mayor subsidio da a sus energías en el mundo lo cual lo vuelve altamente ineficiente en materia de consumo energético. </a:t>
            </a:r>
          </a:p>
          <a:p>
            <a:pPr marL="342900" indent="-342900" algn="just">
              <a:lnSpc>
                <a:spcPct val="120000"/>
              </a:lnSpc>
              <a:spcBef>
                <a:spcPts val="0"/>
              </a:spcBef>
              <a:buFont typeface="Wingdings" panose="05000000000000000000" pitchFamily="2" charset="2"/>
              <a:buChar char="q"/>
            </a:pPr>
            <a:r>
              <a:rPr lang="es-EC" sz="2000" dirty="0"/>
              <a:t>Esto se ve reflejado en el índice de intensidad energética que al momento es el más elevado del área andina con un valor de 3.23 </a:t>
            </a:r>
            <a:r>
              <a:rPr lang="es-EC" sz="2000" dirty="0" err="1"/>
              <a:t>kbep</a:t>
            </a:r>
            <a:r>
              <a:rPr lang="es-EC" sz="2000" dirty="0"/>
              <a:t>/MUSD.</a:t>
            </a:r>
            <a:endParaRPr lang="en-US" sz="2000" dirty="0"/>
          </a:p>
          <a:p>
            <a:pPr marL="342900" indent="-342900" algn="just" hangingPunct="0">
              <a:lnSpc>
                <a:spcPct val="120000"/>
              </a:lnSpc>
              <a:spcBef>
                <a:spcPts val="0"/>
              </a:spcBef>
              <a:buFont typeface="Wingdings" panose="05000000000000000000" pitchFamily="2" charset="2"/>
              <a:buChar char="q"/>
            </a:pPr>
            <a:r>
              <a:rPr lang="es-EC" sz="2000" dirty="0"/>
              <a:t>La intensidad energética mide la efectividad del uso de la energía y se mide en </a:t>
            </a:r>
            <a:r>
              <a:rPr lang="es-EC" sz="2000" dirty="0" err="1"/>
              <a:t>kBEP</a:t>
            </a:r>
            <a:r>
              <a:rPr lang="es-EC" sz="2000" dirty="0"/>
              <a:t>/</a:t>
            </a:r>
            <a:r>
              <a:rPr lang="es-EC" sz="2000" dirty="0" err="1"/>
              <a:t>millon</a:t>
            </a:r>
            <a:r>
              <a:rPr lang="es-EC" sz="2000" dirty="0"/>
              <a:t> de USD.</a:t>
            </a:r>
          </a:p>
          <a:p>
            <a:pPr marL="342900" indent="-342900" algn="just" hangingPunct="0">
              <a:lnSpc>
                <a:spcPct val="120000"/>
              </a:lnSpc>
              <a:spcBef>
                <a:spcPts val="0"/>
              </a:spcBef>
              <a:buFont typeface="Wingdings" panose="05000000000000000000" pitchFamily="2" charset="2"/>
              <a:buChar char="q"/>
            </a:pPr>
            <a:r>
              <a:rPr lang="es-EC" sz="2000" dirty="0"/>
              <a:t>Durante el 2018 el Ecuador invirtió alrededor de $1800 millones de dólares en subsidios dirigidos hacia combustibles derivados del petróleo. </a:t>
            </a:r>
          </a:p>
          <a:p>
            <a:pPr marL="285750" indent="-285750" algn="just" hangingPunct="0">
              <a:lnSpc>
                <a:spcPct val="120000"/>
              </a:lnSpc>
              <a:spcBef>
                <a:spcPts val="0"/>
              </a:spcBef>
              <a:buFont typeface="Wingdings" panose="05000000000000000000" pitchFamily="2" charset="2"/>
              <a:buChar char="q"/>
            </a:pPr>
            <a:endParaRPr lang="en-US" dirty="0"/>
          </a:p>
          <a:p>
            <a:pPr algn="just"/>
            <a:endParaRPr lang="en-US" dirty="0"/>
          </a:p>
        </p:txBody>
      </p:sp>
    </p:spTree>
    <p:extLst>
      <p:ext uri="{BB962C8B-B14F-4D97-AF65-F5344CB8AC3E}">
        <p14:creationId xmlns:p14="http://schemas.microsoft.com/office/powerpoint/2010/main" val="155311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61133"/>
            <a:ext cx="8789811" cy="539603"/>
          </a:xfrm>
        </p:spPr>
        <p:txBody>
          <a:bodyPr/>
          <a:lstStyle/>
          <a:p>
            <a:pPr algn="ctr"/>
            <a:r>
              <a:rPr lang="en-US" sz="2800" dirty="0"/>
              <a:t>SUBSIDIOS ENERGETICOS EN ECUADOR Y EL MUNDO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7" name="Picture 16">
            <a:extLst>
              <a:ext uri="{FF2B5EF4-FFF2-40B4-BE49-F238E27FC236}">
                <a16:creationId xmlns:a16="http://schemas.microsoft.com/office/drawing/2014/main" id="{E0B29797-0FEA-4A93-AFA7-34DD9CF877F4}"/>
              </a:ext>
            </a:extLst>
          </p:cNvPr>
          <p:cNvPicPr/>
          <p:nvPr/>
        </p:nvPicPr>
        <p:blipFill>
          <a:blip r:embed="rId3"/>
          <a:stretch>
            <a:fillRect/>
          </a:stretch>
        </p:blipFill>
        <p:spPr>
          <a:xfrm>
            <a:off x="2530900" y="1211284"/>
            <a:ext cx="6141755" cy="5278969"/>
          </a:xfrm>
          <a:prstGeom prst="rect">
            <a:avLst/>
          </a:prstGeom>
        </p:spPr>
      </p:pic>
      <p:sp>
        <p:nvSpPr>
          <p:cNvPr id="6" name="Circle: Hollow 5">
            <a:extLst>
              <a:ext uri="{FF2B5EF4-FFF2-40B4-BE49-F238E27FC236}">
                <a16:creationId xmlns:a16="http://schemas.microsoft.com/office/drawing/2014/main" id="{BD4FBC30-AEB8-44DC-B670-ECBB4B824208}"/>
              </a:ext>
            </a:extLst>
          </p:cNvPr>
          <p:cNvSpPr/>
          <p:nvPr/>
        </p:nvSpPr>
        <p:spPr>
          <a:xfrm>
            <a:off x="3506458" y="4909932"/>
            <a:ext cx="218658" cy="208720"/>
          </a:xfrm>
          <a:prstGeom prst="donut">
            <a:avLst>
              <a:gd name="adj" fmla="val 164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EECCACD4-AA35-4D8E-9E6D-D9A153896718}"/>
              </a:ext>
            </a:extLst>
          </p:cNvPr>
          <p:cNvSpPr/>
          <p:nvPr/>
        </p:nvSpPr>
        <p:spPr>
          <a:xfrm>
            <a:off x="2499025" y="6490253"/>
            <a:ext cx="4046044" cy="307777"/>
          </a:xfrm>
          <a:prstGeom prst="rect">
            <a:avLst/>
          </a:prstGeom>
        </p:spPr>
        <p:txBody>
          <a:bodyPr wrap="none">
            <a:spAutoFit/>
          </a:bodyPr>
          <a:lstStyle/>
          <a:p>
            <a:pPr algn="ctr">
              <a:spcAft>
                <a:spcPts val="1000"/>
              </a:spcAft>
            </a:pPr>
            <a:r>
              <a:rPr lang="es-EC" sz="1400" dirty="0">
                <a:solidFill>
                  <a:schemeClr val="tx1">
                    <a:lumMod val="50000"/>
                    <a:lumOff val="50000"/>
                  </a:schemeClr>
                </a:solidFill>
              </a:rPr>
              <a:t>Fuente: (International Energy Agency IEA, 2018)</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296639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2724" y="6023113"/>
            <a:ext cx="2709275" cy="834886"/>
          </a:xfrm>
          <a:prstGeom prst="rect">
            <a:avLst/>
          </a:prstGeom>
          <a:noFill/>
          <a:ln>
            <a:noFill/>
          </a:ln>
        </p:spPr>
      </p:pic>
      <p:sp>
        <p:nvSpPr>
          <p:cNvPr id="7" name="Title 6">
            <a:extLst>
              <a:ext uri="{FF2B5EF4-FFF2-40B4-BE49-F238E27FC236}">
                <a16:creationId xmlns:a16="http://schemas.microsoft.com/office/drawing/2014/main" id="{95467012-C7BB-415E-8FCD-D8EBFEFD67DD}"/>
              </a:ext>
            </a:extLst>
          </p:cNvPr>
          <p:cNvSpPr>
            <a:spLocks noGrp="1"/>
          </p:cNvSpPr>
          <p:nvPr>
            <p:ph type="ctrTitle"/>
          </p:nvPr>
        </p:nvSpPr>
        <p:spPr>
          <a:xfrm>
            <a:off x="1918253" y="1371600"/>
            <a:ext cx="7922281" cy="3856382"/>
          </a:xfrm>
        </p:spPr>
        <p:txBody>
          <a:bodyPr/>
          <a:lstStyle/>
          <a:p>
            <a:r>
              <a:rPr lang="en-US" dirty="0"/>
              <a:t>MODELAMIENTO MATEMATICO DEL SISTEMA DE CALENTAMIENTO HIBRIDO</a:t>
            </a:r>
          </a:p>
        </p:txBody>
      </p:sp>
    </p:spTree>
    <p:extLst>
      <p:ext uri="{BB962C8B-B14F-4D97-AF65-F5344CB8AC3E}">
        <p14:creationId xmlns:p14="http://schemas.microsoft.com/office/powerpoint/2010/main" val="251283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70774" y="6145189"/>
            <a:ext cx="2519286" cy="71281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86870"/>
            <a:ext cx="8789811" cy="539603"/>
          </a:xfrm>
        </p:spPr>
        <p:txBody>
          <a:bodyPr/>
          <a:lstStyle/>
          <a:p>
            <a:pPr algn="ctr"/>
            <a:r>
              <a:rPr lang="en-US" sz="3200" dirty="0"/>
              <a:t>HELIOFANIA EN ECUADOR</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F99DF2FD-726E-4E37-9E6B-7817C22AC3A1}"/>
              </a:ext>
            </a:extLst>
          </p:cNvPr>
          <p:cNvSpPr/>
          <p:nvPr/>
        </p:nvSpPr>
        <p:spPr>
          <a:xfrm>
            <a:off x="1507068" y="1342564"/>
            <a:ext cx="8789810" cy="1323439"/>
          </a:xfrm>
          <a:prstGeom prst="rect">
            <a:avLst/>
          </a:prstGeom>
        </p:spPr>
        <p:txBody>
          <a:bodyPr wrap="square">
            <a:spAutoFit/>
          </a:bodyPr>
          <a:lstStyle/>
          <a:p>
            <a:r>
              <a:rPr lang="es-EC" sz="2000" dirty="0">
                <a:solidFill>
                  <a:schemeClr val="tx1">
                    <a:lumMod val="50000"/>
                    <a:lumOff val="50000"/>
                  </a:schemeClr>
                </a:solidFill>
              </a:rPr>
              <a:t>Debido a su ubicación geográfica el Ecuador (latitud 0’0’0’) es un lugar propicio para la implementación de proyectos de generación de energía solar. Según los datos de heliofanía proporcionados por el INAMHI se obtiene un promedio anual de 5.1 horas de sol pico al día</a:t>
            </a:r>
            <a:endParaRPr lang="en-US" sz="2000" dirty="0">
              <a:solidFill>
                <a:schemeClr val="tx1">
                  <a:lumMod val="50000"/>
                  <a:lumOff val="50000"/>
                </a:schemeClr>
              </a:solidFill>
            </a:endParaRPr>
          </a:p>
        </p:txBody>
      </p:sp>
      <p:pic>
        <p:nvPicPr>
          <p:cNvPr id="18" name="Picture 17">
            <a:extLst>
              <a:ext uri="{FF2B5EF4-FFF2-40B4-BE49-F238E27FC236}">
                <a16:creationId xmlns:a16="http://schemas.microsoft.com/office/drawing/2014/main" id="{B0014961-3FE7-4A94-84DE-A14D67A7DA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07067" y="2682094"/>
            <a:ext cx="8690481" cy="3447004"/>
          </a:xfrm>
          <a:prstGeom prst="rect">
            <a:avLst/>
          </a:prstGeom>
          <a:noFill/>
          <a:ln>
            <a:noFill/>
          </a:ln>
        </p:spPr>
      </p:pic>
      <p:sp>
        <p:nvSpPr>
          <p:cNvPr id="3" name="Rectangle 2">
            <a:extLst>
              <a:ext uri="{FF2B5EF4-FFF2-40B4-BE49-F238E27FC236}">
                <a16:creationId xmlns:a16="http://schemas.microsoft.com/office/drawing/2014/main" id="{CB61C35C-6B13-458C-9D3F-38858E1C55E0}"/>
              </a:ext>
            </a:extLst>
          </p:cNvPr>
          <p:cNvSpPr/>
          <p:nvPr/>
        </p:nvSpPr>
        <p:spPr>
          <a:xfrm>
            <a:off x="1447431" y="6376069"/>
            <a:ext cx="3065006" cy="307777"/>
          </a:xfrm>
          <a:prstGeom prst="rect">
            <a:avLst/>
          </a:prstGeom>
        </p:spPr>
        <p:txBody>
          <a:bodyPr wrap="none">
            <a:spAutoFit/>
          </a:bodyPr>
          <a:lstStyle/>
          <a:p>
            <a:pPr>
              <a:spcAft>
                <a:spcPts val="1000"/>
              </a:spcAft>
            </a:pPr>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rPr>
              <a:t>(INAMHI. Elaboración Autor)</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024310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61443" y="6071130"/>
            <a:ext cx="2628617" cy="786870"/>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86870"/>
            <a:ext cx="8789811" cy="539603"/>
          </a:xfrm>
        </p:spPr>
        <p:txBody>
          <a:bodyPr/>
          <a:lstStyle/>
          <a:p>
            <a:pPr algn="ctr"/>
            <a:r>
              <a:rPr lang="en-US" sz="3200" dirty="0"/>
              <a:t>RADIACION GLOBAL EN ECUADOR</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CB61C35C-6B13-458C-9D3F-38858E1C55E0}"/>
              </a:ext>
            </a:extLst>
          </p:cNvPr>
          <p:cNvSpPr/>
          <p:nvPr/>
        </p:nvSpPr>
        <p:spPr>
          <a:xfrm>
            <a:off x="1746672" y="5485617"/>
            <a:ext cx="2367699" cy="307777"/>
          </a:xfrm>
          <a:prstGeom prst="rect">
            <a:avLst/>
          </a:prstGeom>
        </p:spPr>
        <p:txBody>
          <a:bodyPr wrap="none">
            <a:spAutoFit/>
          </a:bodyPr>
          <a:lstStyle/>
          <a:p>
            <a:pPr>
              <a:spcAft>
                <a:spcPts val="1000"/>
              </a:spcAft>
            </a:pPr>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rPr>
              <a:t>Elaboración Autor)</a:t>
            </a:r>
            <a:endParaRPr lang="en-US" sz="1400" dirty="0">
              <a:solidFill>
                <a:schemeClr val="tx1">
                  <a:lumMod val="50000"/>
                  <a:lumOff val="50000"/>
                </a:schemeClr>
              </a:solidFill>
            </a:endParaRPr>
          </a:p>
        </p:txBody>
      </p:sp>
      <p:pic>
        <p:nvPicPr>
          <p:cNvPr id="17" name="Picture 16">
            <a:extLst>
              <a:ext uri="{FF2B5EF4-FFF2-40B4-BE49-F238E27FC236}">
                <a16:creationId xmlns:a16="http://schemas.microsoft.com/office/drawing/2014/main" id="{B94CB2DA-54F9-4CAD-B661-74C9CE7F52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59835" y="1308805"/>
            <a:ext cx="8309083" cy="4128975"/>
          </a:xfrm>
          <a:prstGeom prst="rect">
            <a:avLst/>
          </a:prstGeom>
          <a:noFill/>
          <a:ln>
            <a:noFill/>
          </a:ln>
        </p:spPr>
      </p:pic>
      <p:sp>
        <p:nvSpPr>
          <p:cNvPr id="19" name="Subtitle 2">
            <a:extLst>
              <a:ext uri="{FF2B5EF4-FFF2-40B4-BE49-F238E27FC236}">
                <a16:creationId xmlns:a16="http://schemas.microsoft.com/office/drawing/2014/main" id="{201B8D9D-CCD9-4E36-B789-9F66927CC5EC}"/>
              </a:ext>
            </a:extLst>
          </p:cNvPr>
          <p:cNvSpPr>
            <a:spLocks noGrp="1"/>
          </p:cNvSpPr>
          <p:nvPr>
            <p:ph type="subTitle" idx="1"/>
          </p:nvPr>
        </p:nvSpPr>
        <p:spPr>
          <a:xfrm>
            <a:off x="1731745" y="5841230"/>
            <a:ext cx="7542258" cy="690498"/>
          </a:xfrm>
        </p:spPr>
        <p:txBody>
          <a:bodyPr>
            <a:normAutofit/>
          </a:bodyPr>
          <a:lstStyle/>
          <a:p>
            <a:pPr algn="just"/>
            <a:r>
              <a:rPr lang="es-EC" dirty="0"/>
              <a:t>Mediciones de la radiación solar realizadas en el laboratorio de energías renovables de la ESPE en el mes de mayo 2011</a:t>
            </a:r>
            <a:endParaRPr lang="en-US" dirty="0"/>
          </a:p>
        </p:txBody>
      </p:sp>
    </p:spTree>
    <p:extLst>
      <p:ext uri="{BB962C8B-B14F-4D97-AF65-F5344CB8AC3E}">
        <p14:creationId xmlns:p14="http://schemas.microsoft.com/office/powerpoint/2010/main" val="124448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86870"/>
            <a:ext cx="8789811" cy="539603"/>
          </a:xfrm>
        </p:spPr>
        <p:txBody>
          <a:bodyPr/>
          <a:lstStyle/>
          <a:p>
            <a:pPr algn="ctr"/>
            <a:r>
              <a:rPr lang="en-US" sz="3200" dirty="0"/>
              <a:t>SISTEMA HIBRIDO CALENTAMIENTO AGUA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CB61C35C-6B13-458C-9D3F-38858E1C55E0}"/>
              </a:ext>
            </a:extLst>
          </p:cNvPr>
          <p:cNvSpPr/>
          <p:nvPr/>
        </p:nvSpPr>
        <p:spPr>
          <a:xfrm>
            <a:off x="1689932" y="4953247"/>
            <a:ext cx="2318263" cy="307777"/>
          </a:xfrm>
          <a:prstGeom prst="rect">
            <a:avLst/>
          </a:prstGeom>
        </p:spPr>
        <p:txBody>
          <a:bodyPr wrap="none">
            <a:spAutoFit/>
          </a:bodyPr>
          <a:lstStyle/>
          <a:p>
            <a:pPr>
              <a:spcAft>
                <a:spcPts val="1000"/>
              </a:spcAft>
            </a:pPr>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Norma NEC 14-1</a:t>
            </a:r>
            <a:r>
              <a:rPr lang="es-EC" sz="1400" dirty="0">
                <a:solidFill>
                  <a:schemeClr val="tx1">
                    <a:lumMod val="50000"/>
                    <a:lumOff val="50000"/>
                  </a:schemeClr>
                </a:solidFill>
              </a:rPr>
              <a:t>)</a:t>
            </a:r>
            <a:endParaRPr lang="en-US" sz="1400" dirty="0">
              <a:solidFill>
                <a:schemeClr val="tx1">
                  <a:lumMod val="50000"/>
                  <a:lumOff val="50000"/>
                </a:schemeClr>
              </a:solidFill>
            </a:endParaRPr>
          </a:p>
        </p:txBody>
      </p:sp>
      <p:sp>
        <p:nvSpPr>
          <p:cNvPr id="19" name="Subtitle 2">
            <a:extLst>
              <a:ext uri="{FF2B5EF4-FFF2-40B4-BE49-F238E27FC236}">
                <a16:creationId xmlns:a16="http://schemas.microsoft.com/office/drawing/2014/main" id="{201B8D9D-CCD9-4E36-B789-9F66927CC5EC}"/>
              </a:ext>
            </a:extLst>
          </p:cNvPr>
          <p:cNvSpPr>
            <a:spLocks noGrp="1"/>
          </p:cNvSpPr>
          <p:nvPr>
            <p:ph type="subTitle" idx="1"/>
          </p:nvPr>
        </p:nvSpPr>
        <p:spPr>
          <a:xfrm>
            <a:off x="1689932" y="5380631"/>
            <a:ext cx="8028480" cy="1049985"/>
          </a:xfrm>
        </p:spPr>
        <p:txBody>
          <a:bodyPr>
            <a:normAutofit fontScale="92500" lnSpcReduction="10000"/>
          </a:bodyPr>
          <a:lstStyle/>
          <a:p>
            <a:pPr algn="just"/>
            <a:r>
              <a:rPr lang="es-EC" dirty="0"/>
              <a:t>El principio básico de funcionamiento del calefactor solar se basa en la diferencia de densidad del agua que circula por el mismo producto de la diferencia de temperaturas entre el agua que entra y la que sale del colector; este fenómeno es conocido como termosifón</a:t>
            </a:r>
            <a:endParaRPr lang="en-US" dirty="0"/>
          </a:p>
        </p:txBody>
      </p:sp>
      <p:pic>
        <p:nvPicPr>
          <p:cNvPr id="18" name="Picture 17">
            <a:extLst>
              <a:ext uri="{FF2B5EF4-FFF2-40B4-BE49-F238E27FC236}">
                <a16:creationId xmlns:a16="http://schemas.microsoft.com/office/drawing/2014/main" id="{C1C06F7D-801B-4EF0-941F-2E30A52F39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31744" y="1274814"/>
            <a:ext cx="8028481" cy="3603946"/>
          </a:xfrm>
          <a:prstGeom prst="rect">
            <a:avLst/>
          </a:prstGeom>
          <a:noFill/>
          <a:ln w="9525" cmpd="sng">
            <a:solidFill>
              <a:srgbClr val="0D0D0D"/>
            </a:solidFill>
            <a:miter lim="800000"/>
            <a:headEnd/>
            <a:tailEnd/>
          </a:ln>
          <a:effectLst/>
        </p:spPr>
      </p:pic>
    </p:spTree>
    <p:extLst>
      <p:ext uri="{BB962C8B-B14F-4D97-AF65-F5344CB8AC3E}">
        <p14:creationId xmlns:p14="http://schemas.microsoft.com/office/powerpoint/2010/main" val="59910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86870"/>
            <a:ext cx="8789811" cy="539603"/>
          </a:xfrm>
        </p:spPr>
        <p:txBody>
          <a:bodyPr/>
          <a:lstStyle/>
          <a:p>
            <a:pPr algn="ctr"/>
            <a:r>
              <a:rPr lang="en-US" sz="3200" dirty="0"/>
              <a:t>SISTEMA HIBRIDO CALENTAMIENTO AGUA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CB61C35C-6B13-458C-9D3F-38858E1C55E0}"/>
              </a:ext>
            </a:extLst>
          </p:cNvPr>
          <p:cNvSpPr/>
          <p:nvPr/>
        </p:nvSpPr>
        <p:spPr>
          <a:xfrm>
            <a:off x="896213" y="4665013"/>
            <a:ext cx="2318263" cy="307777"/>
          </a:xfrm>
          <a:prstGeom prst="rect">
            <a:avLst/>
          </a:prstGeom>
        </p:spPr>
        <p:txBody>
          <a:bodyPr wrap="none">
            <a:spAutoFit/>
          </a:bodyPr>
          <a:lstStyle/>
          <a:p>
            <a:pPr>
              <a:spcAft>
                <a:spcPts val="1000"/>
              </a:spcAft>
            </a:pPr>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Norma NEC 14-1</a:t>
            </a:r>
            <a:r>
              <a:rPr lang="es-EC" sz="1400" dirty="0">
                <a:solidFill>
                  <a:schemeClr val="tx1">
                    <a:lumMod val="50000"/>
                    <a:lumOff val="50000"/>
                  </a:schemeClr>
                </a:solidFill>
              </a:rPr>
              <a:t>)</a:t>
            </a:r>
            <a:endParaRPr lang="en-US" sz="1400" dirty="0">
              <a:solidFill>
                <a:schemeClr val="tx1">
                  <a:lumMod val="50000"/>
                  <a:lumOff val="50000"/>
                </a:schemeClr>
              </a:solidFill>
            </a:endParaRPr>
          </a:p>
        </p:txBody>
      </p:sp>
      <p:pic>
        <p:nvPicPr>
          <p:cNvPr id="17" name="Picture 16">
            <a:extLst>
              <a:ext uri="{FF2B5EF4-FFF2-40B4-BE49-F238E27FC236}">
                <a16:creationId xmlns:a16="http://schemas.microsoft.com/office/drawing/2014/main" id="{2722C33B-F09D-400E-9F73-E1DBEC1962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4156" y="1326473"/>
            <a:ext cx="5387009" cy="3263260"/>
          </a:xfrm>
          <a:prstGeom prst="rect">
            <a:avLst/>
          </a:prstGeom>
          <a:noFill/>
          <a:ln w="9525" cmpd="sng">
            <a:solidFill>
              <a:srgbClr val="0D0D0D"/>
            </a:solidFill>
            <a:miter lim="800000"/>
            <a:headEnd/>
            <a:tailEnd/>
          </a:ln>
          <a:effectLst/>
        </p:spPr>
      </p:pic>
      <p:pic>
        <p:nvPicPr>
          <p:cNvPr id="20" name="Picture 19">
            <a:extLst>
              <a:ext uri="{FF2B5EF4-FFF2-40B4-BE49-F238E27FC236}">
                <a16:creationId xmlns:a16="http://schemas.microsoft.com/office/drawing/2014/main" id="{C4D41EF9-AD75-477E-85F6-C105A446862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64924" y="2027584"/>
            <a:ext cx="4472919" cy="3762126"/>
          </a:xfrm>
          <a:prstGeom prst="rect">
            <a:avLst/>
          </a:prstGeom>
          <a:noFill/>
          <a:ln w="9525" cmpd="sng">
            <a:solidFill>
              <a:srgbClr val="0D0D0D"/>
            </a:solidFill>
            <a:miter lim="800000"/>
            <a:headEnd/>
            <a:tailEnd/>
          </a:ln>
          <a:effectLst/>
        </p:spPr>
      </p:pic>
      <p:sp>
        <p:nvSpPr>
          <p:cNvPr id="21" name="Rectangle 20">
            <a:extLst>
              <a:ext uri="{FF2B5EF4-FFF2-40B4-BE49-F238E27FC236}">
                <a16:creationId xmlns:a16="http://schemas.microsoft.com/office/drawing/2014/main" id="{621961C6-FD06-45B8-AE67-5BE5F264455D}"/>
              </a:ext>
            </a:extLst>
          </p:cNvPr>
          <p:cNvSpPr/>
          <p:nvPr/>
        </p:nvSpPr>
        <p:spPr>
          <a:xfrm>
            <a:off x="6764925" y="5829776"/>
            <a:ext cx="2318263" cy="307777"/>
          </a:xfrm>
          <a:prstGeom prst="rect">
            <a:avLst/>
          </a:prstGeom>
        </p:spPr>
        <p:txBody>
          <a:bodyPr wrap="none">
            <a:spAutoFit/>
          </a:bodyPr>
          <a:lstStyle/>
          <a:p>
            <a:pPr>
              <a:spcAft>
                <a:spcPts val="1000"/>
              </a:spcAft>
            </a:pPr>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Norma NEC 14-1</a:t>
            </a:r>
            <a:r>
              <a:rPr lang="es-EC" sz="1400" dirty="0">
                <a:solidFill>
                  <a:schemeClr val="tx1">
                    <a:lumMod val="50000"/>
                    <a:lumOff val="50000"/>
                  </a:schemeClr>
                </a:solidFill>
              </a:rPr>
              <a: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8277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625908" y="887118"/>
            <a:ext cx="7766936" cy="703144"/>
          </a:xfrm>
        </p:spPr>
        <p:txBody>
          <a:bodyPr/>
          <a:lstStyle/>
          <a:p>
            <a:r>
              <a:rPr lang="en-US" dirty="0"/>
              <a:t>RESUMEN</a:t>
            </a:r>
          </a:p>
        </p:txBody>
      </p:sp>
      <p:sp>
        <p:nvSpPr>
          <p:cNvPr id="9" name="Subtitle 8">
            <a:extLst>
              <a:ext uri="{FF2B5EF4-FFF2-40B4-BE49-F238E27FC236}">
                <a16:creationId xmlns:a16="http://schemas.microsoft.com/office/drawing/2014/main" id="{80E31646-EB88-4FEC-AD67-EDA449176A51}"/>
              </a:ext>
            </a:extLst>
          </p:cNvPr>
          <p:cNvSpPr>
            <a:spLocks noGrp="1"/>
          </p:cNvSpPr>
          <p:nvPr>
            <p:ph type="subTitle" idx="1"/>
          </p:nvPr>
        </p:nvSpPr>
        <p:spPr>
          <a:xfrm>
            <a:off x="1695911" y="1898374"/>
            <a:ext cx="7766936" cy="4224129"/>
          </a:xfrm>
        </p:spPr>
        <p:txBody>
          <a:bodyPr>
            <a:normAutofit lnSpcReduction="10000"/>
          </a:bodyPr>
          <a:lstStyle/>
          <a:p>
            <a:pPr marL="285750" indent="-285750" algn="just">
              <a:buFont typeface="Wingdings" panose="05000000000000000000" pitchFamily="2" charset="2"/>
              <a:buChar char="Ø"/>
            </a:pPr>
            <a:r>
              <a:rPr lang="es-EC" dirty="0"/>
              <a:t>El proyecto abarca la elaboración de un sistema de calentamiento de agua hibrido solar y eléctrico.</a:t>
            </a:r>
          </a:p>
          <a:p>
            <a:pPr marL="285750" indent="-285750" algn="just">
              <a:buFont typeface="Wingdings" panose="05000000000000000000" pitchFamily="2" charset="2"/>
              <a:buChar char="Ø"/>
            </a:pPr>
            <a:r>
              <a:rPr lang="es-EC" dirty="0"/>
              <a:t>En la primera parte del proyecto se realiza un modelamiento de las variables físicas que intervienen en el dimensionamiento del sistema.</a:t>
            </a:r>
          </a:p>
          <a:p>
            <a:pPr marL="285750" indent="-285750" algn="just">
              <a:buFont typeface="Wingdings" panose="05000000000000000000" pitchFamily="2" charset="2"/>
              <a:buChar char="Ø"/>
            </a:pPr>
            <a:r>
              <a:rPr lang="es-EC" dirty="0"/>
              <a:t>Durante la construcción del sistema se incorpora un tipo de placa </a:t>
            </a:r>
            <a:r>
              <a:rPr lang="es-EC" dirty="0" err="1"/>
              <a:t>absorbedora</a:t>
            </a:r>
            <a:r>
              <a:rPr lang="es-EC" dirty="0"/>
              <a:t> con una geometría innovadora que permite aumentar la absorción de calor.</a:t>
            </a:r>
          </a:p>
          <a:p>
            <a:pPr marL="285750" indent="-285750" algn="just">
              <a:buFont typeface="Wingdings" panose="05000000000000000000" pitchFamily="2" charset="2"/>
              <a:buChar char="Ø"/>
            </a:pPr>
            <a:r>
              <a:rPr lang="es-EC" dirty="0"/>
              <a:t>Finalmente se realiza un modelamiento del sistema en Matlab a fin de determinar el comportamiento de este y comparar los resultados obtenidos en el modelo experimental con los resultados teóricos de Matlab.</a:t>
            </a:r>
            <a:endParaRPr lang="en-US" dirty="0"/>
          </a:p>
          <a:p>
            <a:pPr marL="285750" indent="-285750" algn="just">
              <a:buFont typeface="Wingdings" panose="05000000000000000000" pitchFamily="2" charset="2"/>
              <a:buChar char="Ø"/>
            </a:pPr>
            <a:r>
              <a:rPr lang="es-EC" dirty="0"/>
              <a:t>Mediante los resultados teóricos y experimentales obtenidos se calculan las eficiencias del sistema hibrido solar eléctrico para determinar la viabilidad de este  </a:t>
            </a:r>
          </a:p>
          <a:p>
            <a:pPr algn="just"/>
            <a:endParaRPr lang="es-EC" dirty="0"/>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Tree>
    <p:extLst>
      <p:ext uri="{BB962C8B-B14F-4D97-AF65-F5344CB8AC3E}">
        <p14:creationId xmlns:p14="http://schemas.microsoft.com/office/powerpoint/2010/main" val="307931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223801" y="758536"/>
            <a:ext cx="8789811" cy="539603"/>
          </a:xfrm>
        </p:spPr>
        <p:txBody>
          <a:bodyPr/>
          <a:lstStyle/>
          <a:p>
            <a:pPr algn="ctr"/>
            <a:r>
              <a:rPr lang="en-US" sz="3200" dirty="0"/>
              <a:t>CONDUCTANCIA TERMICA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CB61C35C-6B13-458C-9D3F-38858E1C55E0}"/>
              </a:ext>
            </a:extLst>
          </p:cNvPr>
          <p:cNvSpPr/>
          <p:nvPr/>
        </p:nvSpPr>
        <p:spPr>
          <a:xfrm>
            <a:off x="4084125" y="5952529"/>
            <a:ext cx="2351669" cy="307777"/>
          </a:xfrm>
          <a:prstGeom prst="rect">
            <a:avLst/>
          </a:prstGeom>
        </p:spPr>
        <p:txBody>
          <a:bodyPr wrap="none">
            <a:spAutoFit/>
          </a:bodyPr>
          <a:lstStyle/>
          <a:p>
            <a:pPr>
              <a:spcAft>
                <a:spcPts val="1000"/>
              </a:spcAft>
            </a:pPr>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Elaboracion</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Autor)</a:t>
            </a:r>
            <a:endParaRPr lang="en-US" sz="1400" dirty="0">
              <a:solidFill>
                <a:schemeClr val="tx1">
                  <a:lumMod val="50000"/>
                  <a:lumOff val="50000"/>
                </a:schemeClr>
              </a:solidFill>
            </a:endParaRPr>
          </a:p>
        </p:txBody>
      </p:sp>
      <p:pic>
        <p:nvPicPr>
          <p:cNvPr id="18" name="Picture 17">
            <a:extLst>
              <a:ext uri="{FF2B5EF4-FFF2-40B4-BE49-F238E27FC236}">
                <a16:creationId xmlns:a16="http://schemas.microsoft.com/office/drawing/2014/main" id="{C7522951-A004-492D-9B54-671C6F7A0D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14371" y="1420892"/>
            <a:ext cx="6957820" cy="4408884"/>
          </a:xfrm>
          <a:prstGeom prst="rect">
            <a:avLst/>
          </a:prstGeom>
          <a:noFill/>
          <a:ln>
            <a:solidFill>
              <a:schemeClr val="tx1"/>
            </a:solidFill>
          </a:ln>
        </p:spPr>
      </p:pic>
      <p:sp>
        <p:nvSpPr>
          <p:cNvPr id="19" name="Subtitle 2">
            <a:extLst>
              <a:ext uri="{FF2B5EF4-FFF2-40B4-BE49-F238E27FC236}">
                <a16:creationId xmlns:a16="http://schemas.microsoft.com/office/drawing/2014/main" id="{282FCE5C-BE5F-4717-9CE8-D0CFDE7E6224}"/>
              </a:ext>
            </a:extLst>
          </p:cNvPr>
          <p:cNvSpPr>
            <a:spLocks noGrp="1"/>
          </p:cNvSpPr>
          <p:nvPr>
            <p:ph type="subTitle" idx="1"/>
          </p:nvPr>
        </p:nvSpPr>
        <p:spPr>
          <a:xfrm>
            <a:off x="479496" y="1420764"/>
            <a:ext cx="3543690" cy="1661641"/>
          </a:xfrm>
        </p:spPr>
        <p:txBody>
          <a:bodyPr>
            <a:normAutofit/>
          </a:bodyPr>
          <a:lstStyle/>
          <a:p>
            <a:pPr algn="just"/>
            <a:r>
              <a:rPr lang="es-EC" dirty="0"/>
              <a:t>Variables a considerar:</a:t>
            </a:r>
          </a:p>
          <a:p>
            <a:pPr marL="342900" indent="-342900" algn="just">
              <a:buFont typeface="+mj-lt"/>
              <a:buAutoNum type="alphaLcParenR"/>
            </a:pPr>
            <a:r>
              <a:rPr lang="es-EC" dirty="0"/>
              <a:t>L = longitud placa – cubierta</a:t>
            </a:r>
          </a:p>
          <a:p>
            <a:pPr marL="342900" indent="-342900" algn="just">
              <a:buFont typeface="+mj-lt"/>
              <a:buAutoNum type="alphaLcParenR"/>
            </a:pPr>
            <a:r>
              <a:rPr lang="es-EC" dirty="0"/>
              <a:t>Beta = ángulo de inclinación colector </a:t>
            </a:r>
            <a:endParaRPr lang="en-US" dirty="0"/>
          </a:p>
        </p:txBody>
      </p:sp>
      <p:sp>
        <p:nvSpPr>
          <p:cNvPr id="22" name="Subtitle 2">
            <a:extLst>
              <a:ext uri="{FF2B5EF4-FFF2-40B4-BE49-F238E27FC236}">
                <a16:creationId xmlns:a16="http://schemas.microsoft.com/office/drawing/2014/main" id="{953A5F4C-E13D-43BF-BC61-D11EE76F7677}"/>
              </a:ext>
            </a:extLst>
          </p:cNvPr>
          <p:cNvSpPr txBox="1">
            <a:spLocks/>
          </p:cNvSpPr>
          <p:nvPr/>
        </p:nvSpPr>
        <p:spPr>
          <a:xfrm>
            <a:off x="502687" y="3116852"/>
            <a:ext cx="3274183" cy="198192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El numero de </a:t>
            </a:r>
            <a:r>
              <a:rPr lang="es-EC" dirty="0" err="1"/>
              <a:t>Nusselt</a:t>
            </a:r>
            <a:r>
              <a:rPr lang="es-EC" dirty="0"/>
              <a:t> determina la relación entre la transferencia de calor por convección y por conducción, es decir el aumento de la transmisión de calor.</a:t>
            </a:r>
            <a:endParaRPr lang="en-US" dirty="0"/>
          </a:p>
        </p:txBody>
      </p:sp>
    </p:spTree>
    <p:extLst>
      <p:ext uri="{BB962C8B-B14F-4D97-AF65-F5344CB8AC3E}">
        <p14:creationId xmlns:p14="http://schemas.microsoft.com/office/powerpoint/2010/main" val="125594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223801" y="758536"/>
            <a:ext cx="8789811" cy="539603"/>
          </a:xfrm>
        </p:spPr>
        <p:txBody>
          <a:bodyPr/>
          <a:lstStyle/>
          <a:p>
            <a:pPr algn="ctr"/>
            <a:r>
              <a:rPr lang="en-US" sz="3200" dirty="0"/>
              <a:t>RESISTENCIA TERMICA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CB61C35C-6B13-458C-9D3F-38858E1C55E0}"/>
              </a:ext>
            </a:extLst>
          </p:cNvPr>
          <p:cNvSpPr/>
          <p:nvPr/>
        </p:nvSpPr>
        <p:spPr>
          <a:xfrm>
            <a:off x="267308" y="4741752"/>
            <a:ext cx="5471547" cy="307777"/>
          </a:xfrm>
          <a:prstGeom prst="rect">
            <a:avLst/>
          </a:prstGeom>
        </p:spPr>
        <p:txBody>
          <a:bodyPr wrap="square">
            <a:spAutoFit/>
          </a:bodyPr>
          <a:lstStyle/>
          <a:p>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Elaboración Autor)</a:t>
            </a:r>
            <a:endParaRPr lang="en-US" sz="1400" dirty="0">
              <a:solidFill>
                <a:schemeClr val="tx1">
                  <a:lumMod val="50000"/>
                  <a:lumOff val="50000"/>
                </a:schemeClr>
              </a:solidFill>
            </a:endParaRPr>
          </a:p>
        </p:txBody>
      </p:sp>
      <p:sp>
        <p:nvSpPr>
          <p:cNvPr id="19" name="Subtitle 2">
            <a:extLst>
              <a:ext uri="{FF2B5EF4-FFF2-40B4-BE49-F238E27FC236}">
                <a16:creationId xmlns:a16="http://schemas.microsoft.com/office/drawing/2014/main" id="{282FCE5C-BE5F-4717-9CE8-D0CFDE7E6224}"/>
              </a:ext>
            </a:extLst>
          </p:cNvPr>
          <p:cNvSpPr>
            <a:spLocks noGrp="1"/>
          </p:cNvSpPr>
          <p:nvPr>
            <p:ph type="subTitle" idx="1"/>
          </p:nvPr>
        </p:nvSpPr>
        <p:spPr>
          <a:xfrm>
            <a:off x="349684" y="5675888"/>
            <a:ext cx="5016628" cy="948830"/>
          </a:xfrm>
        </p:spPr>
        <p:txBody>
          <a:bodyPr>
            <a:normAutofit lnSpcReduction="10000"/>
          </a:bodyPr>
          <a:lstStyle/>
          <a:p>
            <a:pPr algn="just">
              <a:lnSpc>
                <a:spcPct val="110000"/>
              </a:lnSpc>
              <a:spcBef>
                <a:spcPts val="0"/>
              </a:spcBef>
            </a:pPr>
            <a:r>
              <a:rPr lang="es-EC" dirty="0"/>
              <a:t>Variables a considerar:</a:t>
            </a:r>
          </a:p>
          <a:p>
            <a:pPr marL="342900" indent="-342900" algn="just">
              <a:lnSpc>
                <a:spcPct val="110000"/>
              </a:lnSpc>
              <a:spcBef>
                <a:spcPts val="0"/>
              </a:spcBef>
              <a:buFont typeface="+mj-lt"/>
              <a:buAutoNum type="alphaLcParenR"/>
            </a:pPr>
            <a:r>
              <a:rPr lang="es-EC" dirty="0"/>
              <a:t>L = longitud placa – cubierta</a:t>
            </a:r>
          </a:p>
          <a:p>
            <a:pPr marL="342900" indent="-342900" algn="just">
              <a:lnSpc>
                <a:spcPct val="110000"/>
              </a:lnSpc>
              <a:spcBef>
                <a:spcPts val="0"/>
              </a:spcBef>
              <a:buFont typeface="+mj-lt"/>
              <a:buAutoNum type="alphaLcParenR"/>
            </a:pPr>
            <a:r>
              <a:rPr lang="es-EC" dirty="0"/>
              <a:t>Beta = ángulo de inclinación colector </a:t>
            </a:r>
            <a:endParaRPr lang="en-US" dirty="0"/>
          </a:p>
        </p:txBody>
      </p:sp>
      <p:pic>
        <p:nvPicPr>
          <p:cNvPr id="23" name="Picture 22">
            <a:extLst>
              <a:ext uri="{FF2B5EF4-FFF2-40B4-BE49-F238E27FC236}">
                <a16:creationId xmlns:a16="http://schemas.microsoft.com/office/drawing/2014/main" id="{FFD5036C-DC95-4F21-8F44-A99692FAEC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317" y="2606716"/>
            <a:ext cx="5471547" cy="3059876"/>
          </a:xfrm>
          <a:prstGeom prst="rect">
            <a:avLst/>
          </a:prstGeom>
          <a:solidFill>
            <a:schemeClr val="bg2">
              <a:lumMod val="90000"/>
            </a:schemeClr>
          </a:solidFill>
          <a:ln>
            <a:solidFill>
              <a:schemeClr val="tx1"/>
            </a:solidFill>
          </a:ln>
        </p:spPr>
      </p:pic>
      <p:pic>
        <p:nvPicPr>
          <p:cNvPr id="24" name="Picture 23">
            <a:extLst>
              <a:ext uri="{FF2B5EF4-FFF2-40B4-BE49-F238E27FC236}">
                <a16:creationId xmlns:a16="http://schemas.microsoft.com/office/drawing/2014/main" id="{BFB0429A-0A77-400B-90EA-44B6006CF6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684" y="1681876"/>
            <a:ext cx="5471547" cy="3059876"/>
          </a:xfrm>
          <a:prstGeom prst="rect">
            <a:avLst/>
          </a:prstGeom>
          <a:solidFill>
            <a:schemeClr val="bg2">
              <a:lumMod val="90000"/>
            </a:schemeClr>
          </a:solidFill>
          <a:ln>
            <a:solidFill>
              <a:schemeClr val="tx1"/>
            </a:solidFill>
          </a:ln>
        </p:spPr>
      </p:pic>
      <p:sp>
        <p:nvSpPr>
          <p:cNvPr id="25" name="Rectangle 24">
            <a:extLst>
              <a:ext uri="{FF2B5EF4-FFF2-40B4-BE49-F238E27FC236}">
                <a16:creationId xmlns:a16="http://schemas.microsoft.com/office/drawing/2014/main" id="{495AD93F-7B6C-4666-BF22-C40F622F7E97}"/>
              </a:ext>
            </a:extLst>
          </p:cNvPr>
          <p:cNvSpPr/>
          <p:nvPr/>
        </p:nvSpPr>
        <p:spPr>
          <a:xfrm>
            <a:off x="349684" y="1384895"/>
            <a:ext cx="5471547" cy="338554"/>
          </a:xfrm>
          <a:prstGeom prst="rect">
            <a:avLst/>
          </a:prstGeom>
        </p:spPr>
        <p:txBody>
          <a:bodyPr wrap="square">
            <a:spAutoFit/>
          </a:bodyPr>
          <a:lstStyle/>
          <a:p>
            <a:pPr algn="ctr"/>
            <a:r>
              <a:rPr lang="es-EC" sz="1600" dirty="0">
                <a:solidFill>
                  <a:schemeClr val="tx1">
                    <a:lumMod val="50000"/>
                    <a:lumOff val="50000"/>
                  </a:schemeClr>
                </a:solidFill>
              </a:rPr>
              <a:t>Resistencia térmica en función de Beta</a:t>
            </a:r>
          </a:p>
        </p:txBody>
      </p:sp>
      <p:sp>
        <p:nvSpPr>
          <p:cNvPr id="26" name="Rectangle 25">
            <a:extLst>
              <a:ext uri="{FF2B5EF4-FFF2-40B4-BE49-F238E27FC236}">
                <a16:creationId xmlns:a16="http://schemas.microsoft.com/office/drawing/2014/main" id="{807D75A6-5FCE-4921-A7BA-3CA87F9BD444}"/>
              </a:ext>
            </a:extLst>
          </p:cNvPr>
          <p:cNvSpPr/>
          <p:nvPr/>
        </p:nvSpPr>
        <p:spPr>
          <a:xfrm>
            <a:off x="6317332" y="2289643"/>
            <a:ext cx="5315833" cy="338554"/>
          </a:xfrm>
          <a:prstGeom prst="rect">
            <a:avLst/>
          </a:prstGeom>
        </p:spPr>
        <p:txBody>
          <a:bodyPr wrap="square">
            <a:spAutoFit/>
          </a:bodyPr>
          <a:lstStyle/>
          <a:p>
            <a:pPr algn="ctr"/>
            <a:r>
              <a:rPr lang="es-EC" sz="1600" dirty="0">
                <a:solidFill>
                  <a:schemeClr val="tx1">
                    <a:lumMod val="50000"/>
                    <a:lumOff val="50000"/>
                  </a:schemeClr>
                </a:solidFill>
              </a:rPr>
              <a:t>Resistencia térmica en función de Longitud</a:t>
            </a:r>
          </a:p>
        </p:txBody>
      </p:sp>
      <p:sp>
        <p:nvSpPr>
          <p:cNvPr id="27" name="Rectangle 26">
            <a:extLst>
              <a:ext uri="{FF2B5EF4-FFF2-40B4-BE49-F238E27FC236}">
                <a16:creationId xmlns:a16="http://schemas.microsoft.com/office/drawing/2014/main" id="{954150FE-A823-40DA-89B9-C84D3D2B0FB4}"/>
              </a:ext>
            </a:extLst>
          </p:cNvPr>
          <p:cNvSpPr/>
          <p:nvPr/>
        </p:nvSpPr>
        <p:spPr>
          <a:xfrm>
            <a:off x="6234933" y="5675888"/>
            <a:ext cx="5471547" cy="307777"/>
          </a:xfrm>
          <a:prstGeom prst="rect">
            <a:avLst/>
          </a:prstGeom>
        </p:spPr>
        <p:txBody>
          <a:bodyPr wrap="square">
            <a:spAutoFit/>
          </a:bodyPr>
          <a:lstStyle/>
          <a:p>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Elaboración Autor)</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88303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223801" y="758536"/>
            <a:ext cx="8789811" cy="539603"/>
          </a:xfrm>
        </p:spPr>
        <p:txBody>
          <a:bodyPr/>
          <a:lstStyle/>
          <a:p>
            <a:pPr algn="ctr"/>
            <a:r>
              <a:rPr lang="en-US" sz="3200" dirty="0"/>
              <a:t>PERDIDAS TERMICAS UL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CB61C35C-6B13-458C-9D3F-38858E1C55E0}"/>
              </a:ext>
            </a:extLst>
          </p:cNvPr>
          <p:cNvSpPr/>
          <p:nvPr/>
        </p:nvSpPr>
        <p:spPr>
          <a:xfrm>
            <a:off x="267308" y="4741752"/>
            <a:ext cx="5471547" cy="307777"/>
          </a:xfrm>
          <a:prstGeom prst="rect">
            <a:avLst/>
          </a:prstGeom>
        </p:spPr>
        <p:txBody>
          <a:bodyPr wrap="square">
            <a:spAutoFit/>
          </a:bodyPr>
          <a:lstStyle/>
          <a:p>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Elaboración Autor)</a:t>
            </a:r>
            <a:endParaRPr lang="en-US" sz="1400" dirty="0">
              <a:solidFill>
                <a:schemeClr val="tx1">
                  <a:lumMod val="50000"/>
                  <a:lumOff val="50000"/>
                </a:schemeClr>
              </a:solidFill>
            </a:endParaRPr>
          </a:p>
        </p:txBody>
      </p:sp>
      <p:sp>
        <p:nvSpPr>
          <p:cNvPr id="19" name="Subtitle 2">
            <a:extLst>
              <a:ext uri="{FF2B5EF4-FFF2-40B4-BE49-F238E27FC236}">
                <a16:creationId xmlns:a16="http://schemas.microsoft.com/office/drawing/2014/main" id="{282FCE5C-BE5F-4717-9CE8-D0CFDE7E6224}"/>
              </a:ext>
            </a:extLst>
          </p:cNvPr>
          <p:cNvSpPr>
            <a:spLocks noGrp="1"/>
          </p:cNvSpPr>
          <p:nvPr>
            <p:ph type="subTitle" idx="1"/>
          </p:nvPr>
        </p:nvSpPr>
        <p:spPr>
          <a:xfrm>
            <a:off x="349684" y="5443932"/>
            <a:ext cx="4490244" cy="948830"/>
          </a:xfrm>
        </p:spPr>
        <p:txBody>
          <a:bodyPr>
            <a:normAutofit/>
          </a:bodyPr>
          <a:lstStyle/>
          <a:p>
            <a:pPr algn="just">
              <a:lnSpc>
                <a:spcPct val="110000"/>
              </a:lnSpc>
              <a:spcBef>
                <a:spcPts val="0"/>
              </a:spcBef>
            </a:pPr>
            <a:r>
              <a:rPr lang="es-EC" dirty="0"/>
              <a:t>UL representa al coeficiente de pérdidas térmicas (Wm</a:t>
            </a:r>
            <a:r>
              <a:rPr lang="es-EC" baseline="30000" dirty="0"/>
              <a:t>-2</a:t>
            </a:r>
            <a:r>
              <a:rPr lang="es-EC" dirty="0"/>
              <a:t>K</a:t>
            </a:r>
            <a:r>
              <a:rPr lang="es-EC" baseline="30000" dirty="0"/>
              <a:t>-1</a:t>
            </a:r>
            <a:r>
              <a:rPr lang="es-EC" dirty="0"/>
              <a:t>)</a:t>
            </a:r>
            <a:endParaRPr lang="en-US" dirty="0"/>
          </a:p>
          <a:p>
            <a:pPr algn="just">
              <a:lnSpc>
                <a:spcPct val="110000"/>
              </a:lnSpc>
              <a:spcBef>
                <a:spcPts val="0"/>
              </a:spcBef>
            </a:pPr>
            <a:endParaRPr lang="es-EC" dirty="0"/>
          </a:p>
        </p:txBody>
      </p:sp>
      <p:sp>
        <p:nvSpPr>
          <p:cNvPr id="25" name="Rectangle 24">
            <a:extLst>
              <a:ext uri="{FF2B5EF4-FFF2-40B4-BE49-F238E27FC236}">
                <a16:creationId xmlns:a16="http://schemas.microsoft.com/office/drawing/2014/main" id="{495AD93F-7B6C-4666-BF22-C40F622F7E97}"/>
              </a:ext>
            </a:extLst>
          </p:cNvPr>
          <p:cNvSpPr/>
          <p:nvPr/>
        </p:nvSpPr>
        <p:spPr>
          <a:xfrm>
            <a:off x="349684" y="1384895"/>
            <a:ext cx="5471547" cy="338554"/>
          </a:xfrm>
          <a:prstGeom prst="rect">
            <a:avLst/>
          </a:prstGeom>
        </p:spPr>
        <p:txBody>
          <a:bodyPr wrap="square">
            <a:spAutoFit/>
          </a:bodyPr>
          <a:lstStyle/>
          <a:p>
            <a:pPr algn="ctr"/>
            <a:r>
              <a:rPr lang="es-EC" sz="1600" dirty="0">
                <a:solidFill>
                  <a:schemeClr val="tx1">
                    <a:lumMod val="50000"/>
                    <a:lumOff val="50000"/>
                  </a:schemeClr>
                </a:solidFill>
              </a:rPr>
              <a:t>Pérdidas térmica en función de Beta</a:t>
            </a:r>
          </a:p>
        </p:txBody>
      </p:sp>
      <p:sp>
        <p:nvSpPr>
          <p:cNvPr id="26" name="Rectangle 25">
            <a:extLst>
              <a:ext uri="{FF2B5EF4-FFF2-40B4-BE49-F238E27FC236}">
                <a16:creationId xmlns:a16="http://schemas.microsoft.com/office/drawing/2014/main" id="{807D75A6-5FCE-4921-A7BA-3CA87F9BD444}"/>
              </a:ext>
            </a:extLst>
          </p:cNvPr>
          <p:cNvSpPr/>
          <p:nvPr/>
        </p:nvSpPr>
        <p:spPr>
          <a:xfrm>
            <a:off x="6317332" y="2289643"/>
            <a:ext cx="5315833" cy="338554"/>
          </a:xfrm>
          <a:prstGeom prst="rect">
            <a:avLst/>
          </a:prstGeom>
        </p:spPr>
        <p:txBody>
          <a:bodyPr wrap="square">
            <a:spAutoFit/>
          </a:bodyPr>
          <a:lstStyle/>
          <a:p>
            <a:pPr algn="ctr"/>
            <a:r>
              <a:rPr lang="es-EC" sz="1600" dirty="0">
                <a:solidFill>
                  <a:schemeClr val="tx1">
                    <a:lumMod val="50000"/>
                    <a:lumOff val="50000"/>
                  </a:schemeClr>
                </a:solidFill>
              </a:rPr>
              <a:t>Pérdidas térmicas en función de Longitud</a:t>
            </a:r>
          </a:p>
        </p:txBody>
      </p:sp>
      <p:sp>
        <p:nvSpPr>
          <p:cNvPr id="27" name="Rectangle 26">
            <a:extLst>
              <a:ext uri="{FF2B5EF4-FFF2-40B4-BE49-F238E27FC236}">
                <a16:creationId xmlns:a16="http://schemas.microsoft.com/office/drawing/2014/main" id="{954150FE-A823-40DA-89B9-C84D3D2B0FB4}"/>
              </a:ext>
            </a:extLst>
          </p:cNvPr>
          <p:cNvSpPr/>
          <p:nvPr/>
        </p:nvSpPr>
        <p:spPr>
          <a:xfrm>
            <a:off x="6234933" y="5675888"/>
            <a:ext cx="5471547" cy="307777"/>
          </a:xfrm>
          <a:prstGeom prst="rect">
            <a:avLst/>
          </a:prstGeom>
        </p:spPr>
        <p:txBody>
          <a:bodyPr wrap="square">
            <a:spAutoFit/>
          </a:bodyPr>
          <a:lstStyle/>
          <a:p>
            <a:r>
              <a:rPr lang="es-EC" sz="1400" dirty="0">
                <a:solidFill>
                  <a:schemeClr val="tx1">
                    <a:lumMod val="50000"/>
                    <a:lumOff val="50000"/>
                  </a:schemeClr>
                </a:solidFill>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Elaboración Autor)</a:t>
            </a:r>
            <a:endParaRPr lang="en-US" sz="1400" dirty="0">
              <a:solidFill>
                <a:schemeClr val="tx1">
                  <a:lumMod val="50000"/>
                  <a:lumOff val="50000"/>
                </a:schemeClr>
              </a:solidFill>
            </a:endParaRPr>
          </a:p>
        </p:txBody>
      </p:sp>
      <p:pic>
        <p:nvPicPr>
          <p:cNvPr id="2" name="Picture 1">
            <a:extLst>
              <a:ext uri="{FF2B5EF4-FFF2-40B4-BE49-F238E27FC236}">
                <a16:creationId xmlns:a16="http://schemas.microsoft.com/office/drawing/2014/main" id="{1C4035AC-6982-47A7-AE2E-1097ED95518E}"/>
              </a:ext>
            </a:extLst>
          </p:cNvPr>
          <p:cNvPicPr>
            <a:picLocks noChangeAspect="1"/>
          </p:cNvPicPr>
          <p:nvPr/>
        </p:nvPicPr>
        <p:blipFill>
          <a:blip r:embed="rId3"/>
          <a:stretch>
            <a:fillRect/>
          </a:stretch>
        </p:blipFill>
        <p:spPr>
          <a:xfrm>
            <a:off x="6173942" y="2623298"/>
            <a:ext cx="5750750" cy="3026711"/>
          </a:xfrm>
          <a:prstGeom prst="rect">
            <a:avLst/>
          </a:prstGeom>
          <a:solidFill>
            <a:schemeClr val="bg2">
              <a:lumMod val="90000"/>
            </a:schemeClr>
          </a:solidFill>
        </p:spPr>
      </p:pic>
      <p:pic>
        <p:nvPicPr>
          <p:cNvPr id="5" name="Picture 4">
            <a:extLst>
              <a:ext uri="{FF2B5EF4-FFF2-40B4-BE49-F238E27FC236}">
                <a16:creationId xmlns:a16="http://schemas.microsoft.com/office/drawing/2014/main" id="{1A5DDD68-CFAF-45BB-83E7-B5AF73C52870}"/>
              </a:ext>
            </a:extLst>
          </p:cNvPr>
          <p:cNvPicPr>
            <a:picLocks noChangeAspect="1"/>
          </p:cNvPicPr>
          <p:nvPr/>
        </p:nvPicPr>
        <p:blipFill>
          <a:blip r:embed="rId4"/>
          <a:stretch>
            <a:fillRect/>
          </a:stretch>
        </p:blipFill>
        <p:spPr>
          <a:xfrm>
            <a:off x="267308" y="1692542"/>
            <a:ext cx="5755123" cy="3048264"/>
          </a:xfrm>
          <a:prstGeom prst="rect">
            <a:avLst/>
          </a:prstGeom>
          <a:solidFill>
            <a:schemeClr val="bg2">
              <a:lumMod val="90000"/>
            </a:schemeClr>
          </a:solidFill>
        </p:spPr>
      </p:pic>
    </p:spTree>
    <p:extLst>
      <p:ext uri="{BB962C8B-B14F-4D97-AF65-F5344CB8AC3E}">
        <p14:creationId xmlns:p14="http://schemas.microsoft.com/office/powerpoint/2010/main" val="1826094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65255" y="992467"/>
            <a:ext cx="8789811" cy="539603"/>
          </a:xfrm>
        </p:spPr>
        <p:txBody>
          <a:bodyPr/>
          <a:lstStyle/>
          <a:p>
            <a:pPr algn="ctr"/>
            <a:r>
              <a:rPr lang="en-US" sz="2800" dirty="0"/>
              <a:t>CONDUCTANCIA, RESISTENCIA Y PERDIDAS TERMICAS</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5" name="Subtitle 4">
            <a:extLst>
              <a:ext uri="{FF2B5EF4-FFF2-40B4-BE49-F238E27FC236}">
                <a16:creationId xmlns:a16="http://schemas.microsoft.com/office/drawing/2014/main" id="{56D72996-B2C5-406B-906C-DCDC5A01D8E2}"/>
              </a:ext>
            </a:extLst>
          </p:cNvPr>
          <p:cNvSpPr>
            <a:spLocks noGrp="1"/>
          </p:cNvSpPr>
          <p:nvPr>
            <p:ph type="subTitle" idx="1"/>
          </p:nvPr>
        </p:nvSpPr>
        <p:spPr>
          <a:xfrm>
            <a:off x="1447431" y="2117036"/>
            <a:ext cx="8789810" cy="3478695"/>
          </a:xfrm>
        </p:spPr>
        <p:txBody>
          <a:bodyPr>
            <a:normAutofit/>
          </a:bodyPr>
          <a:lstStyle/>
          <a:p>
            <a:pPr marL="285750" lvl="0" indent="-285750" algn="just">
              <a:buFont typeface="Wingdings" panose="05000000000000000000" pitchFamily="2" charset="2"/>
              <a:buChar char="Ø"/>
            </a:pPr>
            <a:r>
              <a:rPr lang="es-EC" sz="2400" dirty="0"/>
              <a:t>Mientras mayor el ángulo de inclinación del colector menor es el coeficiente de transferencia de calor.</a:t>
            </a:r>
            <a:endParaRPr lang="en-US" sz="2400" dirty="0"/>
          </a:p>
          <a:p>
            <a:pPr marL="285750" lvl="0" indent="-285750" algn="just">
              <a:buFont typeface="Wingdings" panose="05000000000000000000" pitchFamily="2" charset="2"/>
              <a:buChar char="Ø"/>
            </a:pPr>
            <a:r>
              <a:rPr lang="es-EC" sz="2400" dirty="0"/>
              <a:t>Mientras menor la longitud entre placa cubierta mayor el coeficiente de transferencia de calor.</a:t>
            </a:r>
            <a:endParaRPr lang="en-US" sz="2400" dirty="0"/>
          </a:p>
          <a:p>
            <a:pPr marL="285750" lvl="0" indent="-285750" algn="just">
              <a:buFont typeface="Wingdings" panose="05000000000000000000" pitchFamily="2" charset="2"/>
              <a:buChar char="Ø"/>
            </a:pPr>
            <a:r>
              <a:rPr lang="es-EC" sz="2400" dirty="0"/>
              <a:t>La longitud placa cubierta tiene mayor influencia que el ángulo de inclinación en la transferencia de calor del colector.</a:t>
            </a:r>
            <a:endParaRPr lang="en-US" sz="2400" dirty="0"/>
          </a:p>
          <a:p>
            <a:pPr marL="285750" indent="-285750"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61342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0" y="910914"/>
            <a:ext cx="8789811" cy="539603"/>
          </a:xfrm>
        </p:spPr>
        <p:txBody>
          <a:bodyPr/>
          <a:lstStyle/>
          <a:p>
            <a:pPr algn="ctr"/>
            <a:r>
              <a:rPr lang="es-EC" sz="2800" dirty="0"/>
              <a:t>Descripción del modelo matemático </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47430" y="1548745"/>
            <a:ext cx="8789810" cy="66781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Se muestra a continuación una ecuación diferencial que describe un sistema lineal de primer orden:</a:t>
            </a:r>
            <a:endParaRPr lang="en-US" sz="2400" dirty="0"/>
          </a:p>
        </p:txBody>
      </p:sp>
      <p:sp>
        <p:nvSpPr>
          <p:cNvPr id="18" name="Subtitle 4">
            <a:extLst>
              <a:ext uri="{FF2B5EF4-FFF2-40B4-BE49-F238E27FC236}">
                <a16:creationId xmlns:a16="http://schemas.microsoft.com/office/drawing/2014/main" id="{6432E2D1-FF88-4A20-8A21-5C21119B2CEA}"/>
              </a:ext>
            </a:extLst>
          </p:cNvPr>
          <p:cNvSpPr txBox="1">
            <a:spLocks/>
          </p:cNvSpPr>
          <p:nvPr/>
        </p:nvSpPr>
        <p:spPr>
          <a:xfrm>
            <a:off x="1447430" y="2936702"/>
            <a:ext cx="8789810" cy="66781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La función de transferencia se obtiene aplicando la transformada de Laplace a los dos lados de la igualdad:</a:t>
            </a:r>
            <a:endParaRPr lang="en-US" sz="2400"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60A2202-9D24-4D9B-B8B3-E7DF21469D5F}"/>
                  </a:ext>
                </a:extLst>
              </p:cNvPr>
              <p:cNvSpPr/>
              <p:nvPr/>
            </p:nvSpPr>
            <p:spPr>
              <a:xfrm>
                <a:off x="1451180" y="3730987"/>
                <a:ext cx="3388748"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𝑑𝑥</m:t>
                                  </m:r>
                                  <m:r>
                                    <a:rPr lang="en-US" i="0">
                                      <a:latin typeface="Cambria Math" panose="02040503050406030204" pitchFamily="18" charset="0"/>
                                    </a:rPr>
                                    <m:t>(</m:t>
                                  </m:r>
                                  <m:r>
                                    <a:rPr lang="en-US" i="1">
                                      <a:latin typeface="Cambria Math" panose="02040503050406030204" pitchFamily="18" charset="0"/>
                                    </a:rPr>
                                    <m:t>𝑡</m:t>
                                  </m:r>
                                </m:e>
                              </m:d>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0</m:t>
                              </m:r>
                            </m:sub>
                          </m:sSub>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0">
                          <a:latin typeface="Cambria Math" panose="02040503050406030204" pitchFamily="18" charset="0"/>
                        </a:rPr>
                        <m:t>=</m:t>
                      </m:r>
                      <m:r>
                        <a:rPr lang="en-US" i="1">
                          <a:latin typeface="Cambria Math" panose="02040503050406030204" pitchFamily="18" charset="0"/>
                        </a:rPr>
                        <m:t>𝐿</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0</m:t>
                              </m:r>
                            </m:sub>
                          </m:sSub>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e>
                          </m:d>
                        </m:e>
                      </m:d>
                    </m:oMath>
                  </m:oMathPara>
                </a14:m>
                <a:endParaRPr lang="en-US" dirty="0"/>
              </a:p>
            </p:txBody>
          </p:sp>
        </mc:Choice>
        <mc:Fallback xmlns="">
          <p:sp>
            <p:nvSpPr>
              <p:cNvPr id="2" name="Rectangle 1">
                <a:extLst>
                  <a:ext uri="{FF2B5EF4-FFF2-40B4-BE49-F238E27FC236}">
                    <a16:creationId xmlns:a16="http://schemas.microsoft.com/office/drawing/2014/main" id="{D60A2202-9D24-4D9B-B8B3-E7DF21469D5F}"/>
                  </a:ext>
                </a:extLst>
              </p:cNvPr>
              <p:cNvSpPr>
                <a:spLocks noRot="1" noChangeAspect="1" noMove="1" noResize="1" noEditPoints="1" noAdjustHandles="1" noChangeArrowheads="1" noChangeShapeType="1" noTextEdit="1"/>
              </p:cNvSpPr>
              <p:nvPr/>
            </p:nvSpPr>
            <p:spPr>
              <a:xfrm>
                <a:off x="1451180" y="3730987"/>
                <a:ext cx="3388748" cy="7101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AEC4E18-5968-46CA-ADF3-631FF7079714}"/>
                  </a:ext>
                </a:extLst>
              </p:cNvPr>
              <p:cNvSpPr/>
              <p:nvPr/>
            </p:nvSpPr>
            <p:spPr>
              <a:xfrm>
                <a:off x="4306129" y="2173112"/>
                <a:ext cx="2685222"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𝑑𝑥</m:t>
                              </m:r>
                              <m:r>
                                <a:rPr lang="en-US" i="0">
                                  <a:latin typeface="Cambria Math" panose="02040503050406030204" pitchFamily="18" charset="0"/>
                                </a:rPr>
                                <m:t>(</m:t>
                              </m:r>
                              <m:r>
                                <a:rPr lang="en-US" i="1">
                                  <a:latin typeface="Cambria Math" panose="02040503050406030204" pitchFamily="18" charset="0"/>
                                </a:rPr>
                                <m:t>𝑡</m:t>
                              </m:r>
                            </m:e>
                          </m:d>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0</m:t>
                          </m:r>
                        </m:sub>
                      </m:sSub>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0</m:t>
                          </m:r>
                        </m:sub>
                      </m:sSub>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8" name="Rectangle 7">
                <a:extLst>
                  <a:ext uri="{FF2B5EF4-FFF2-40B4-BE49-F238E27FC236}">
                    <a16:creationId xmlns:a16="http://schemas.microsoft.com/office/drawing/2014/main" id="{BAEC4E18-5968-46CA-ADF3-631FF7079714}"/>
                  </a:ext>
                </a:extLst>
              </p:cNvPr>
              <p:cNvSpPr>
                <a:spLocks noRot="1" noChangeAspect="1" noMove="1" noResize="1" noEditPoints="1" noAdjustHandles="1" noChangeArrowheads="1" noChangeShapeType="1" noTextEdit="1"/>
              </p:cNvSpPr>
              <p:nvPr/>
            </p:nvSpPr>
            <p:spPr>
              <a:xfrm>
                <a:off x="4306129" y="2173112"/>
                <a:ext cx="2685222" cy="6298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D8F9E6-5364-483E-97C8-844AB52C17CC}"/>
                  </a:ext>
                </a:extLst>
              </p:cNvPr>
              <p:cNvSpPr/>
              <p:nvPr/>
            </p:nvSpPr>
            <p:spPr>
              <a:xfrm>
                <a:off x="6234933" y="3895349"/>
                <a:ext cx="35155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𝑠𝑋</m:t>
                      </m:r>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r>
                        <a:rPr lang="en-US" i="1">
                          <a:latin typeface="Cambria Math" panose="02040503050406030204" pitchFamily="18" charset="0"/>
                        </a:rPr>
                        <m:t>𝑋</m:t>
                      </m:r>
                      <m:r>
                        <a:rPr lang="en-US" i="0">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0</m:t>
                          </m:r>
                        </m:sub>
                      </m:sSub>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0</m:t>
                          </m:r>
                        </m:sub>
                      </m:sSub>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𝑠</m:t>
                          </m:r>
                        </m:e>
                      </m:d>
                    </m:oMath>
                  </m:oMathPara>
                </a14:m>
                <a:endParaRPr lang="en-US" dirty="0"/>
              </a:p>
            </p:txBody>
          </p:sp>
        </mc:Choice>
        <mc:Fallback xmlns="">
          <p:sp>
            <p:nvSpPr>
              <p:cNvPr id="9" name="Rectangle 8">
                <a:extLst>
                  <a:ext uri="{FF2B5EF4-FFF2-40B4-BE49-F238E27FC236}">
                    <a16:creationId xmlns:a16="http://schemas.microsoft.com/office/drawing/2014/main" id="{66D8F9E6-5364-483E-97C8-844AB52C17CC}"/>
                  </a:ext>
                </a:extLst>
              </p:cNvPr>
              <p:cNvSpPr>
                <a:spLocks noRot="1" noChangeAspect="1" noMove="1" noResize="1" noEditPoints="1" noAdjustHandles="1" noChangeArrowheads="1" noChangeShapeType="1" noTextEdit="1"/>
              </p:cNvSpPr>
              <p:nvPr/>
            </p:nvSpPr>
            <p:spPr>
              <a:xfrm>
                <a:off x="6234933" y="3895349"/>
                <a:ext cx="3515514"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B725EDF-1125-4E98-8577-312058F0E9AF}"/>
                  </a:ext>
                </a:extLst>
              </p:cNvPr>
              <p:cNvSpPr/>
              <p:nvPr/>
            </p:nvSpPr>
            <p:spPr>
              <a:xfrm>
                <a:off x="1546397" y="4530000"/>
                <a:ext cx="1636858" cy="67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𝑠</m:t>
                              </m:r>
                            </m:e>
                          </m:d>
                        </m:num>
                        <m:den>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𝑠</m:t>
                              </m:r>
                            </m:e>
                          </m:d>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0</m:t>
                              </m:r>
                            </m:sub>
                          </m:sSub>
                        </m:num>
                        <m:den>
                          <m:r>
                            <a:rPr lang="en-US" i="1">
                              <a:latin typeface="Cambria Math" panose="02040503050406030204" pitchFamily="18" charset="0"/>
                            </a:rPr>
                            <m:t>𝑠</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0</m:t>
                              </m:r>
                            </m:sub>
                          </m:sSub>
                        </m:den>
                      </m:f>
                    </m:oMath>
                  </m:oMathPara>
                </a14:m>
                <a:endParaRPr lang="en-US" dirty="0"/>
              </a:p>
            </p:txBody>
          </p:sp>
        </mc:Choice>
        <mc:Fallback xmlns="">
          <p:sp>
            <p:nvSpPr>
              <p:cNvPr id="19" name="Rectangle 18">
                <a:extLst>
                  <a:ext uri="{FF2B5EF4-FFF2-40B4-BE49-F238E27FC236}">
                    <a16:creationId xmlns:a16="http://schemas.microsoft.com/office/drawing/2014/main" id="{AB725EDF-1125-4E98-8577-312058F0E9AF}"/>
                  </a:ext>
                </a:extLst>
              </p:cNvPr>
              <p:cNvSpPr>
                <a:spLocks noRot="1" noChangeAspect="1" noMove="1" noResize="1" noEditPoints="1" noAdjustHandles="1" noChangeArrowheads="1" noChangeShapeType="1" noTextEdit="1"/>
              </p:cNvSpPr>
              <p:nvPr/>
            </p:nvSpPr>
            <p:spPr>
              <a:xfrm>
                <a:off x="1546397" y="4530000"/>
                <a:ext cx="1636858" cy="67691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C786E14-2512-4D9B-92E1-F6323E717C21}"/>
                  </a:ext>
                </a:extLst>
              </p:cNvPr>
              <p:cNvSpPr/>
              <p:nvPr/>
            </p:nvSpPr>
            <p:spPr>
              <a:xfrm>
                <a:off x="6286667" y="4508683"/>
                <a:ext cx="1637371" cy="615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r>
                        <a:rPr lang="en-US" i="0">
                          <a:latin typeface="Cambria Math" panose="02040503050406030204" pitchFamily="18" charset="0"/>
                        </a:rPr>
                        <m:t>(</m:t>
                      </m:r>
                      <m:r>
                        <a:rPr lang="en-US" i="1">
                          <a:latin typeface="Cambria Math" panose="02040503050406030204" pitchFamily="18" charset="0"/>
                        </a:rPr>
                        <m:t>𝑠</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𝜏</m:t>
                          </m:r>
                          <m:r>
                            <a:rPr lang="en-US" i="1">
                              <a:latin typeface="Cambria Math" panose="02040503050406030204" pitchFamily="18" charset="0"/>
                            </a:rPr>
                            <m:t>𝑠</m:t>
                          </m:r>
                          <m:r>
                            <a:rPr lang="en-US" i="0">
                              <a:latin typeface="Cambria Math" panose="02040503050406030204" pitchFamily="18" charset="0"/>
                            </a:rPr>
                            <m:t>+1</m:t>
                          </m:r>
                        </m:den>
                      </m:f>
                    </m:oMath>
                  </m:oMathPara>
                </a14:m>
                <a:endParaRPr lang="en-US" dirty="0"/>
              </a:p>
            </p:txBody>
          </p:sp>
        </mc:Choice>
        <mc:Fallback xmlns="">
          <p:sp>
            <p:nvSpPr>
              <p:cNvPr id="20" name="Rectangle 19">
                <a:extLst>
                  <a:ext uri="{FF2B5EF4-FFF2-40B4-BE49-F238E27FC236}">
                    <a16:creationId xmlns:a16="http://schemas.microsoft.com/office/drawing/2014/main" id="{CC786E14-2512-4D9B-92E1-F6323E717C21}"/>
                  </a:ext>
                </a:extLst>
              </p:cNvPr>
              <p:cNvSpPr>
                <a:spLocks noRot="1" noChangeAspect="1" noMove="1" noResize="1" noEditPoints="1" noAdjustHandles="1" noChangeArrowheads="1" noChangeShapeType="1" noTextEdit="1"/>
              </p:cNvSpPr>
              <p:nvPr/>
            </p:nvSpPr>
            <p:spPr>
              <a:xfrm>
                <a:off x="6286667" y="4508683"/>
                <a:ext cx="1637371" cy="615490"/>
              </a:xfrm>
              <a:prstGeom prst="rect">
                <a:avLst/>
              </a:prstGeom>
              <a:blipFill>
                <a:blip r:embed="rId7"/>
                <a:stretch>
                  <a:fillRect/>
                </a:stretch>
              </a:blipFill>
            </p:spPr>
            <p:txBody>
              <a:bodyPr/>
              <a:lstStyle/>
              <a:p>
                <a:r>
                  <a:rPr lang="en-US">
                    <a:noFill/>
                  </a:rPr>
                  <a:t> </a:t>
                </a:r>
              </a:p>
            </p:txBody>
          </p:sp>
        </mc:Fallback>
      </mc:AlternateContent>
      <p:sp>
        <p:nvSpPr>
          <p:cNvPr id="21" name="Arrow: Right 20">
            <a:extLst>
              <a:ext uri="{FF2B5EF4-FFF2-40B4-BE49-F238E27FC236}">
                <a16:creationId xmlns:a16="http://schemas.microsoft.com/office/drawing/2014/main" id="{6C314FBA-9D76-4344-BF97-B8A19D5B13BC}"/>
              </a:ext>
            </a:extLst>
          </p:cNvPr>
          <p:cNvSpPr/>
          <p:nvPr/>
        </p:nvSpPr>
        <p:spPr>
          <a:xfrm>
            <a:off x="5170902" y="3918066"/>
            <a:ext cx="676947" cy="30644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DCB1660D-9F45-4542-BE20-30C32912EF88}"/>
              </a:ext>
            </a:extLst>
          </p:cNvPr>
          <p:cNvSpPr/>
          <p:nvPr/>
        </p:nvSpPr>
        <p:spPr>
          <a:xfrm>
            <a:off x="5165388" y="4715233"/>
            <a:ext cx="676947" cy="30644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2AE2117-FF5F-494E-9101-17AF7FF07770}"/>
                  </a:ext>
                </a:extLst>
              </p:cNvPr>
              <p:cNvSpPr/>
              <p:nvPr/>
            </p:nvSpPr>
            <p:spPr>
              <a:xfrm>
                <a:off x="1575630" y="5614431"/>
                <a:ext cx="959430" cy="6653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𝐾</m:t>
                      </m:r>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0</m:t>
                              </m:r>
                            </m:sub>
                          </m:sSub>
                        </m:den>
                      </m:f>
                    </m:oMath>
                  </m:oMathPara>
                </a14:m>
                <a:endParaRPr lang="en-US" dirty="0"/>
              </a:p>
            </p:txBody>
          </p:sp>
        </mc:Choice>
        <mc:Fallback xmlns="">
          <p:sp>
            <p:nvSpPr>
              <p:cNvPr id="23" name="Rectangle 22">
                <a:extLst>
                  <a:ext uri="{FF2B5EF4-FFF2-40B4-BE49-F238E27FC236}">
                    <a16:creationId xmlns:a16="http://schemas.microsoft.com/office/drawing/2014/main" id="{22AE2117-FF5F-494E-9101-17AF7FF07770}"/>
                  </a:ext>
                </a:extLst>
              </p:cNvPr>
              <p:cNvSpPr>
                <a:spLocks noRot="1" noChangeAspect="1" noMove="1" noResize="1" noEditPoints="1" noAdjustHandles="1" noChangeArrowheads="1" noChangeShapeType="1" noTextEdit="1"/>
              </p:cNvSpPr>
              <p:nvPr/>
            </p:nvSpPr>
            <p:spPr>
              <a:xfrm>
                <a:off x="1575630" y="5614431"/>
                <a:ext cx="959430" cy="6653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E39CE9D-7699-4D64-9175-C5E615E88329}"/>
                  </a:ext>
                </a:extLst>
              </p:cNvPr>
              <p:cNvSpPr/>
              <p:nvPr/>
            </p:nvSpPr>
            <p:spPr>
              <a:xfrm>
                <a:off x="6096000" y="5614431"/>
                <a:ext cx="901272"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𝜏</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0</m:t>
                              </m:r>
                            </m:sub>
                          </m:sSub>
                        </m:den>
                      </m:f>
                    </m:oMath>
                  </m:oMathPara>
                </a14:m>
                <a:endParaRPr lang="en-US" dirty="0"/>
              </a:p>
            </p:txBody>
          </p:sp>
        </mc:Choice>
        <mc:Fallback xmlns="">
          <p:sp>
            <p:nvSpPr>
              <p:cNvPr id="24" name="Rectangle 23">
                <a:extLst>
                  <a:ext uri="{FF2B5EF4-FFF2-40B4-BE49-F238E27FC236}">
                    <a16:creationId xmlns:a16="http://schemas.microsoft.com/office/drawing/2014/main" id="{AE39CE9D-7699-4D64-9175-C5E615E88329}"/>
                  </a:ext>
                </a:extLst>
              </p:cNvPr>
              <p:cNvSpPr>
                <a:spLocks noRot="1" noChangeAspect="1" noMove="1" noResize="1" noEditPoints="1" noAdjustHandles="1" noChangeArrowheads="1" noChangeShapeType="1" noTextEdit="1"/>
              </p:cNvSpPr>
              <p:nvPr/>
            </p:nvSpPr>
            <p:spPr>
              <a:xfrm>
                <a:off x="6096000" y="5614431"/>
                <a:ext cx="901272" cy="659796"/>
              </a:xfrm>
              <a:prstGeom prst="rect">
                <a:avLst/>
              </a:prstGeom>
              <a:blipFill>
                <a:blip r:embed="rId9"/>
                <a:stretch>
                  <a:fillRect/>
                </a:stretch>
              </a:blipFill>
            </p:spPr>
            <p:txBody>
              <a:bodyPr/>
              <a:lstStyle/>
              <a:p>
                <a:r>
                  <a:rPr lang="en-US">
                    <a:noFill/>
                  </a:rPr>
                  <a:t> </a:t>
                </a:r>
              </a:p>
            </p:txBody>
          </p:sp>
        </mc:Fallback>
      </mc:AlternateContent>
      <p:sp>
        <p:nvSpPr>
          <p:cNvPr id="25" name="Subtitle 4">
            <a:extLst>
              <a:ext uri="{FF2B5EF4-FFF2-40B4-BE49-F238E27FC236}">
                <a16:creationId xmlns:a16="http://schemas.microsoft.com/office/drawing/2014/main" id="{F775C716-D6AF-4AE5-99DC-E8FA41AD2154}"/>
              </a:ext>
            </a:extLst>
          </p:cNvPr>
          <p:cNvSpPr txBox="1">
            <a:spLocks/>
          </p:cNvSpPr>
          <p:nvPr/>
        </p:nvSpPr>
        <p:spPr>
          <a:xfrm>
            <a:off x="2653450" y="5735657"/>
            <a:ext cx="2921841" cy="538570"/>
          </a:xfrm>
          <a:prstGeom prst="rect">
            <a:avLst/>
          </a:prstGeom>
        </p:spPr>
        <p:txBody>
          <a:bodyPr vert="horz" lIns="91440" tIns="45720" rIns="91440" bIns="45720" rtlCol="0" anchor="t">
            <a:normAutofit fontScale="70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2400" dirty="0"/>
              <a:t>Representa la ganancia del sistema en estado estable</a:t>
            </a:r>
            <a:endParaRPr lang="en-US" sz="2400" dirty="0"/>
          </a:p>
        </p:txBody>
      </p:sp>
      <p:sp>
        <p:nvSpPr>
          <p:cNvPr id="26" name="Subtitle 4">
            <a:extLst>
              <a:ext uri="{FF2B5EF4-FFF2-40B4-BE49-F238E27FC236}">
                <a16:creationId xmlns:a16="http://schemas.microsoft.com/office/drawing/2014/main" id="{1F35149D-94C2-4816-B3A1-96B3A34ACCCC}"/>
              </a:ext>
            </a:extLst>
          </p:cNvPr>
          <p:cNvSpPr txBox="1">
            <a:spLocks/>
          </p:cNvSpPr>
          <p:nvPr/>
        </p:nvSpPr>
        <p:spPr>
          <a:xfrm>
            <a:off x="7125339" y="5606417"/>
            <a:ext cx="2921841" cy="66781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1700" dirty="0"/>
              <a:t>Representa constante de tiempo del sistema</a:t>
            </a:r>
            <a:endParaRPr lang="en-US" sz="1700" dirty="0"/>
          </a:p>
        </p:txBody>
      </p:sp>
    </p:spTree>
    <p:extLst>
      <p:ext uri="{BB962C8B-B14F-4D97-AF65-F5344CB8AC3E}">
        <p14:creationId xmlns:p14="http://schemas.microsoft.com/office/powerpoint/2010/main" val="291297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n-US" sz="2800" dirty="0"/>
              <a:t>DESCRIPCION DEL MODELO MATEMATICO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73871" y="1327396"/>
            <a:ext cx="8789810" cy="66781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La ecuación de estado del colector solar plano se puede describir mediante la ecuación diferencial de primer orden que se muestra a continuación: </a:t>
            </a:r>
            <a:endParaRPr lang="en-US"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C0206B4-2278-4F3C-AA3E-8CD0556B2E95}"/>
                  </a:ext>
                </a:extLst>
              </p:cNvPr>
              <p:cNvSpPr/>
              <p:nvPr/>
            </p:nvSpPr>
            <p:spPr>
              <a:xfrm>
                <a:off x="2172988" y="2048903"/>
                <a:ext cx="7368209" cy="676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𝑡</m:t>
                              </m:r>
                            </m:e>
                          </m:d>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𝑐𝑎𝑣</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𝑐𝑎</m:t>
                              </m:r>
                            </m:sub>
                          </m:sSub>
                          <m:d>
                            <m:dPr>
                              <m:ctrlPr>
                                <a:rPr lang="en-US" i="1">
                                  <a:latin typeface="Cambria Math" panose="02040503050406030204" pitchFamily="18" charset="0"/>
                                </a:rPr>
                              </m:ctrlPr>
                            </m:dPr>
                            <m:e>
                              <m:r>
                                <a:rPr lang="en-US" i="1">
                                  <a:latin typeface="Cambria Math" panose="02040503050406030204" pitchFamily="18" charset="0"/>
                                </a:rPr>
                                <m:t>𝑡</m:t>
                              </m:r>
                            </m:e>
                          </m:d>
                        </m:e>
                      </m:d>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r>
                                <a:rPr lang="en-US" i="0">
                                  <a:latin typeface="Cambria Math" panose="02040503050406030204" pitchFamily="18" charset="0"/>
                                </a:rPr>
                                <m:t>(</m:t>
                              </m:r>
                              <m:r>
                                <a:rPr lang="en-US" i="1">
                                  <a:latin typeface="Cambria Math" panose="02040503050406030204" pitchFamily="18" charset="0"/>
                                </a:rPr>
                                <m:t>𝑡</m:t>
                              </m:r>
                            </m:e>
                          </m:d>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𝑐𝑖</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e>
                      </m:d>
                    </m:oMath>
                  </m:oMathPara>
                </a14:m>
                <a:endParaRPr lang="en-US" dirty="0"/>
              </a:p>
            </p:txBody>
          </p:sp>
        </mc:Choice>
        <mc:Fallback xmlns="">
          <p:sp>
            <p:nvSpPr>
              <p:cNvPr id="3" name="Rectangle 2">
                <a:extLst>
                  <a:ext uri="{FF2B5EF4-FFF2-40B4-BE49-F238E27FC236}">
                    <a16:creationId xmlns:a16="http://schemas.microsoft.com/office/drawing/2014/main" id="{AC0206B4-2278-4F3C-AA3E-8CD0556B2E95}"/>
                  </a:ext>
                </a:extLst>
              </p:cNvPr>
              <p:cNvSpPr>
                <a:spLocks noRot="1" noChangeAspect="1" noMove="1" noResize="1" noEditPoints="1" noAdjustHandles="1" noChangeArrowheads="1" noChangeShapeType="1" noTextEdit="1"/>
              </p:cNvSpPr>
              <p:nvPr/>
            </p:nvSpPr>
            <p:spPr>
              <a:xfrm>
                <a:off x="2172988" y="2048903"/>
                <a:ext cx="7368209" cy="6766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Subtitle 4">
                <a:extLst>
                  <a:ext uri="{FF2B5EF4-FFF2-40B4-BE49-F238E27FC236}">
                    <a16:creationId xmlns:a16="http://schemas.microsoft.com/office/drawing/2014/main" id="{31E7CC9C-E784-4ECE-90CF-CDECBD6BB6AE}"/>
                  </a:ext>
                </a:extLst>
              </p:cNvPr>
              <p:cNvSpPr txBox="1">
                <a:spLocks/>
              </p:cNvSpPr>
              <p:nvPr/>
            </p:nvSpPr>
            <p:spPr>
              <a:xfrm>
                <a:off x="1348038" y="2878298"/>
                <a:ext cx="8501640" cy="3783622"/>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1900" dirty="0"/>
                  <a:t>A</a:t>
                </a:r>
                <a:r>
                  <a:rPr lang="es-EC" sz="1900" baseline="-25000" dirty="0"/>
                  <a:t>c </a:t>
                </a:r>
                <a:r>
                  <a:rPr lang="es-EC" sz="1900" dirty="0"/>
                  <a:t>, representa el área efectiva del colector (m</a:t>
                </a:r>
                <a:r>
                  <a:rPr lang="es-EC" sz="1900" baseline="30000" dirty="0"/>
                  <a:t>2</a:t>
                </a:r>
                <a:r>
                  <a:rPr lang="es-EC" sz="1900" dirty="0"/>
                  <a:t>)</a:t>
                </a:r>
                <a:endParaRPr lang="en-US" sz="1900" dirty="0"/>
              </a:p>
              <a:p>
                <a:pPr algn="just"/>
                <a:r>
                  <a:rPr lang="es-EC" sz="1900" i="1" dirty="0" err="1"/>
                  <a:t>η</a:t>
                </a:r>
                <a:r>
                  <a:rPr lang="es-EC" sz="1900" i="1" baseline="-25000" dirty="0" err="1"/>
                  <a:t>o</a:t>
                </a:r>
                <a:r>
                  <a:rPr lang="es-EC" sz="1900" dirty="0"/>
                  <a:t> , representa la eficiencia óptica del colector (adimensional)</a:t>
                </a:r>
                <a:endParaRPr lang="en-US" sz="1900" dirty="0"/>
              </a:p>
              <a:p>
                <a:pPr algn="just"/>
                <a:r>
                  <a:rPr lang="es-EC" sz="1900" i="1" dirty="0" err="1"/>
                  <a:t>C</a:t>
                </a:r>
                <a:r>
                  <a:rPr lang="es-EC" sz="1900" i="1" baseline="-25000" dirty="0" err="1"/>
                  <a:t>c</a:t>
                </a:r>
                <a:r>
                  <a:rPr lang="es-EC" sz="1900" i="1" baseline="-25000" dirty="0"/>
                  <a:t> </a:t>
                </a:r>
                <a:r>
                  <a:rPr lang="es-EC" sz="1900" dirty="0"/>
                  <a:t>, representa la capacidad específica del fluido en el colector (JK</a:t>
                </a:r>
                <a:r>
                  <a:rPr lang="es-EC" sz="1900" baseline="30000" dirty="0"/>
                  <a:t>-1</a:t>
                </a:r>
                <a:r>
                  <a:rPr lang="es-EC" sz="1900" dirty="0"/>
                  <a:t>)</a:t>
                </a:r>
                <a:endParaRPr lang="en-US" sz="1900" dirty="0"/>
              </a:p>
              <a:p>
                <a:pPr algn="just"/>
                <a:r>
                  <a:rPr lang="es-EC" sz="1900" i="1" dirty="0"/>
                  <a:t>U</a:t>
                </a:r>
                <a:r>
                  <a:rPr lang="es-EC" sz="1900" i="1" baseline="-25000" dirty="0"/>
                  <a:t>L</a:t>
                </a:r>
                <a:r>
                  <a:rPr lang="es-EC" sz="1900" baseline="-25000" dirty="0"/>
                  <a:t> </a:t>
                </a:r>
                <a:r>
                  <a:rPr lang="es-EC" sz="1900" dirty="0"/>
                  <a:t>, representa el coeficiente global de pérdidas del colector (W m</a:t>
                </a:r>
                <a:r>
                  <a:rPr lang="es-EC" sz="1900" baseline="30000" dirty="0"/>
                  <a:t>-2 </a:t>
                </a:r>
                <a:r>
                  <a:rPr lang="es-EC" sz="1900" dirty="0"/>
                  <a:t>°C</a:t>
                </a:r>
                <a:r>
                  <a:rPr lang="es-EC" sz="1900" baseline="30000" dirty="0"/>
                  <a:t>-1</a:t>
                </a:r>
                <a:r>
                  <a:rPr lang="es-EC" sz="1900" dirty="0"/>
                  <a:t>)</a:t>
                </a:r>
                <a:endParaRPr lang="en-US" sz="1900" dirty="0"/>
              </a:p>
              <a:p>
                <a:pPr algn="just"/>
                <a:r>
                  <a:rPr lang="es-EC" sz="1900" i="1" dirty="0" err="1"/>
                  <a:t>V</a:t>
                </a:r>
                <a:r>
                  <a:rPr lang="es-EC" sz="1900" i="1" baseline="-25000" dirty="0" err="1"/>
                  <a:t>c</a:t>
                </a:r>
                <a:r>
                  <a:rPr lang="es-EC" sz="1900" i="1" dirty="0"/>
                  <a:t> </a:t>
                </a:r>
                <a:r>
                  <a:rPr lang="es-EC" sz="1900" dirty="0"/>
                  <a:t>, representa el volumen de fluido en el colector (m</a:t>
                </a:r>
                <a:r>
                  <a:rPr lang="es-EC" sz="1900" baseline="30000" dirty="0"/>
                  <a:t>3</a:t>
                </a:r>
                <a:r>
                  <a:rPr lang="es-EC" sz="1900" dirty="0"/>
                  <a:t>)</a:t>
                </a:r>
                <a:endParaRPr lang="en-US" sz="1900" dirty="0"/>
              </a:p>
              <a:p>
                <a:pPr algn="just"/>
                <a:r>
                  <a:rPr lang="es-EC" sz="1900" i="1" dirty="0" err="1"/>
                  <a:t>I</a:t>
                </a:r>
                <a:r>
                  <a:rPr lang="es-EC" sz="1900" i="1" baseline="-25000" dirty="0" err="1"/>
                  <a:t>c</a:t>
                </a:r>
                <a:r>
                  <a:rPr lang="es-EC" sz="1900" i="1" dirty="0"/>
                  <a:t> </a:t>
                </a:r>
                <a:r>
                  <a:rPr lang="es-EC" sz="1900" dirty="0"/>
                  <a:t>, representa la irradiancia en la placa colectora (Wm</a:t>
                </a:r>
                <a:r>
                  <a:rPr lang="es-EC" sz="1900" baseline="30000" dirty="0"/>
                  <a:t>-2</a:t>
                </a:r>
                <a:r>
                  <a:rPr lang="es-EC" sz="1900" dirty="0"/>
                  <a:t>)</a:t>
                </a:r>
                <a:endParaRPr lang="en-US" sz="1900" dirty="0"/>
              </a:p>
              <a:p>
                <a:pPr algn="just"/>
                <a14:m>
                  <m:oMath xmlns:m="http://schemas.openxmlformats.org/officeDocument/2006/math">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s-EC" sz="1900" i="1">
                                <a:latin typeface="Cambria Math" panose="02040503050406030204" pitchFamily="18" charset="0"/>
                              </a:rPr>
                              <m:t>𝜈</m:t>
                            </m:r>
                          </m:e>
                        </m:acc>
                      </m:e>
                      <m:sub>
                        <m:r>
                          <a:rPr lang="es-EC" sz="1900" i="1">
                            <a:latin typeface="Cambria Math" panose="02040503050406030204" pitchFamily="18" charset="0"/>
                          </a:rPr>
                          <m:t>𝑐</m:t>
                        </m:r>
                      </m:sub>
                    </m:sSub>
                  </m:oMath>
                </a14:m>
                <a:r>
                  <a:rPr lang="es-EC" sz="1900" dirty="0"/>
                  <a:t> , representa el flujo volumétrico en el colector (m</a:t>
                </a:r>
                <a:r>
                  <a:rPr lang="es-EC" sz="1900" baseline="30000" dirty="0"/>
                  <a:t>3</a:t>
                </a:r>
                <a:r>
                  <a:rPr lang="es-EC" sz="1900" dirty="0"/>
                  <a:t>s</a:t>
                </a:r>
                <a:r>
                  <a:rPr lang="es-EC" sz="1900" baseline="30000" dirty="0"/>
                  <a:t>-1</a:t>
                </a:r>
                <a:r>
                  <a:rPr lang="es-EC" sz="1900" dirty="0"/>
                  <a:t>)</a:t>
                </a:r>
                <a:endParaRPr lang="en-US" sz="1900" dirty="0"/>
              </a:p>
              <a:p>
                <a:pPr algn="just"/>
                <a:r>
                  <a:rPr lang="es-EC" sz="1900" i="1" dirty="0" err="1"/>
                  <a:t>T</a:t>
                </a:r>
                <a:r>
                  <a:rPr lang="es-EC" sz="1900" i="1" baseline="-25000" dirty="0" err="1"/>
                  <a:t>cav</a:t>
                </a:r>
                <a:r>
                  <a:rPr lang="es-EC" sz="1900" i="1" dirty="0"/>
                  <a:t> </a:t>
                </a:r>
                <a:r>
                  <a:rPr lang="es-EC" sz="1900" dirty="0"/>
                  <a:t>, representa la temperatura promedio del fluido en el colector (°C)</a:t>
                </a:r>
                <a:endParaRPr lang="en-US" sz="1900" dirty="0"/>
              </a:p>
              <a:p>
                <a:pPr algn="just"/>
                <a:r>
                  <a:rPr lang="es-EC" sz="1900" i="1" dirty="0" err="1"/>
                  <a:t>T</a:t>
                </a:r>
                <a:r>
                  <a:rPr lang="es-EC" sz="1900" i="1" baseline="-25000" dirty="0" err="1"/>
                  <a:t>ca</a:t>
                </a:r>
                <a:r>
                  <a:rPr lang="es-EC" sz="1900" i="1" dirty="0"/>
                  <a:t> </a:t>
                </a:r>
                <a:r>
                  <a:rPr lang="es-EC" sz="1900" dirty="0"/>
                  <a:t>, representa la temperatura colector ambiente (°C)</a:t>
                </a:r>
                <a:endParaRPr lang="en-US" sz="1900" dirty="0"/>
              </a:p>
              <a:p>
                <a:pPr algn="just"/>
                <a:r>
                  <a:rPr lang="es-EC" sz="1900" i="1" dirty="0" err="1"/>
                  <a:t>T</a:t>
                </a:r>
                <a:r>
                  <a:rPr lang="es-EC" sz="1900" i="1" baseline="-25000" dirty="0" err="1"/>
                  <a:t>ci</a:t>
                </a:r>
                <a:r>
                  <a:rPr lang="es-EC" sz="1900" i="1" dirty="0"/>
                  <a:t> </a:t>
                </a:r>
                <a:r>
                  <a:rPr lang="es-EC" sz="1900" dirty="0"/>
                  <a:t>, representa la temperatura de entrada del fluido al colector (°C)</a:t>
                </a:r>
                <a:endParaRPr lang="en-US" sz="1900" dirty="0"/>
              </a:p>
              <a:p>
                <a:pPr algn="just"/>
                <a:r>
                  <a:rPr lang="es-EC" sz="1900" i="1" dirty="0" err="1"/>
                  <a:t>T</a:t>
                </a:r>
                <a:r>
                  <a:rPr lang="es-EC" sz="1900" i="1" baseline="-25000" dirty="0" err="1"/>
                  <a:t>co</a:t>
                </a:r>
                <a:r>
                  <a:rPr lang="es-EC" sz="1900" i="1" dirty="0"/>
                  <a:t> </a:t>
                </a:r>
                <a:r>
                  <a:rPr lang="es-EC" sz="1900" dirty="0"/>
                  <a:t>, representa la temperatura de salida del fluido del colector (°C)</a:t>
                </a:r>
                <a:endParaRPr lang="en-US" sz="1900" dirty="0"/>
              </a:p>
              <a:p>
                <a:pPr algn="just"/>
                <a:endParaRPr lang="en-US" sz="2400" dirty="0"/>
              </a:p>
            </p:txBody>
          </p:sp>
        </mc:Choice>
        <mc:Fallback xmlns="">
          <p:sp>
            <p:nvSpPr>
              <p:cNvPr id="27" name="Subtitle 4">
                <a:extLst>
                  <a:ext uri="{FF2B5EF4-FFF2-40B4-BE49-F238E27FC236}">
                    <a16:creationId xmlns:a16="http://schemas.microsoft.com/office/drawing/2014/main" id="{31E7CC9C-E784-4ECE-90CF-CDECBD6BB6AE}"/>
                  </a:ext>
                </a:extLst>
              </p:cNvPr>
              <p:cNvSpPr txBox="1">
                <a:spLocks noRot="1" noChangeAspect="1" noMove="1" noResize="1" noEditPoints="1" noAdjustHandles="1" noChangeArrowheads="1" noChangeShapeType="1" noTextEdit="1"/>
              </p:cNvSpPr>
              <p:nvPr/>
            </p:nvSpPr>
            <p:spPr>
              <a:xfrm>
                <a:off x="1348038" y="2878298"/>
                <a:ext cx="8501640" cy="3783622"/>
              </a:xfrm>
              <a:prstGeom prst="rect">
                <a:avLst/>
              </a:prstGeom>
              <a:blipFill>
                <a:blip r:embed="rId4"/>
                <a:stretch>
                  <a:fillRect l="-573" t="-2415" b="-2254"/>
                </a:stretch>
              </a:blipFill>
            </p:spPr>
            <p:txBody>
              <a:bodyPr/>
              <a:lstStyle/>
              <a:p>
                <a:r>
                  <a:rPr lang="en-US">
                    <a:noFill/>
                  </a:rPr>
                  <a:t> </a:t>
                </a:r>
              </a:p>
            </p:txBody>
          </p:sp>
        </mc:Fallback>
      </mc:AlternateContent>
    </p:spTree>
    <p:extLst>
      <p:ext uri="{BB962C8B-B14F-4D97-AF65-F5344CB8AC3E}">
        <p14:creationId xmlns:p14="http://schemas.microsoft.com/office/powerpoint/2010/main" val="319011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n-US" sz="2800" dirty="0"/>
              <a:t>DESCRIPCION DEL MODELO MATEMATICO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mc:AlternateContent xmlns:mc="http://schemas.openxmlformats.org/markup-compatibility/2006" xmlns:a14="http://schemas.microsoft.com/office/drawing/2010/main">
        <mc:Choice Requires="a14">
          <p:sp>
            <p:nvSpPr>
              <p:cNvPr id="17" name="Subtitle 4">
                <a:extLst>
                  <a:ext uri="{FF2B5EF4-FFF2-40B4-BE49-F238E27FC236}">
                    <a16:creationId xmlns:a16="http://schemas.microsoft.com/office/drawing/2014/main" id="{43902F6F-E8E8-4039-B5C6-99287C4D675B}"/>
                  </a:ext>
                </a:extLst>
              </p:cNvPr>
              <p:cNvSpPr txBox="1">
                <a:spLocks/>
              </p:cNvSpPr>
              <p:nvPr/>
            </p:nvSpPr>
            <p:spPr>
              <a:xfrm>
                <a:off x="1447431" y="1422519"/>
                <a:ext cx="8789810" cy="4958403"/>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Ø"/>
                </a:pPr>
                <a:r>
                  <a:rPr lang="es-EC" sz="2200" dirty="0"/>
                  <a:t>La ecuación descrita anteriormente se puede representar en el dominio de Laplace aplicando el principio de superposición. </a:t>
                </a:r>
              </a:p>
              <a:p>
                <a:pPr marL="342900" indent="-342900" algn="just">
                  <a:buFont typeface="Wingdings" panose="05000000000000000000" pitchFamily="2" charset="2"/>
                  <a:buChar char="Ø"/>
                </a:pPr>
                <a:r>
                  <a:rPr lang="es-EC" sz="2200" dirty="0"/>
                  <a:t>Este principio determina que la función de transferencia de la variable de salida puede ser calculada mediante la suma de las respuestas producidas por cada entrada individual. </a:t>
                </a:r>
              </a:p>
              <a:p>
                <a:pPr marL="342900" indent="-342900" algn="just">
                  <a:buFont typeface="Wingdings" panose="05000000000000000000" pitchFamily="2" charset="2"/>
                  <a:buChar char="Ø"/>
                </a:pPr>
                <a:r>
                  <a:rPr lang="es-EC" sz="2200" dirty="0"/>
                  <a:t>Para esto se considera como entrada individual de cada sistema:</a:t>
                </a:r>
              </a:p>
              <a:p>
                <a:pPr marL="800100" lvl="1" indent="-342900" algn="just">
                  <a:buFont typeface="Wingdings" panose="05000000000000000000" pitchFamily="2" charset="2"/>
                  <a:buChar char="q"/>
                </a:pPr>
                <a:r>
                  <a:rPr lang="es-EC" sz="2000" dirty="0"/>
                  <a:t>La radiación solar </a:t>
                </a:r>
                <a14:m>
                  <m:oMath xmlns:m="http://schemas.openxmlformats.org/officeDocument/2006/math">
                    <m:sSub>
                      <m:sSubPr>
                        <m:ctrlPr>
                          <a:rPr lang="en-US"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𝑐</m:t>
                        </m:r>
                      </m:sub>
                    </m:sSub>
                    <m:d>
                      <m:dPr>
                        <m:ctrlPr>
                          <a:rPr lang="en-US" sz="2000" i="1">
                            <a:latin typeface="Cambria Math" panose="02040503050406030204" pitchFamily="18" charset="0"/>
                          </a:rPr>
                        </m:ctrlPr>
                      </m:dPr>
                      <m:e>
                        <m:r>
                          <a:rPr lang="es-EC" sz="2000" i="1">
                            <a:latin typeface="Cambria Math" panose="02040503050406030204" pitchFamily="18" charset="0"/>
                          </a:rPr>
                          <m:t>𝑡</m:t>
                        </m:r>
                      </m:e>
                    </m:d>
                  </m:oMath>
                </a14:m>
                <a:r>
                  <a:rPr lang="es-EC" sz="2000" dirty="0"/>
                  <a:t> </a:t>
                </a:r>
              </a:p>
              <a:p>
                <a:pPr marL="800100" lvl="1" indent="-342900" algn="just">
                  <a:buFont typeface="Wingdings" panose="05000000000000000000" pitchFamily="2" charset="2"/>
                  <a:buChar char="q"/>
                </a:pPr>
                <a:r>
                  <a:rPr lang="es-EC" sz="2000" dirty="0"/>
                  <a:t>La temperatura de entrada de agua del colector </a:t>
                </a:r>
                <a14:m>
                  <m:oMath xmlns:m="http://schemas.openxmlformats.org/officeDocument/2006/math">
                    <m:sSub>
                      <m:sSubPr>
                        <m:ctrlPr>
                          <a:rPr lang="en-US" sz="2000" i="1">
                            <a:latin typeface="Cambria Math" panose="02040503050406030204" pitchFamily="18" charset="0"/>
                          </a:rPr>
                        </m:ctrlPr>
                      </m:sSubPr>
                      <m:e>
                        <m:r>
                          <a:rPr lang="es-EC" sz="2000" i="1">
                            <a:latin typeface="Cambria Math" panose="02040503050406030204" pitchFamily="18" charset="0"/>
                          </a:rPr>
                          <m:t>𝑇</m:t>
                        </m:r>
                      </m:e>
                      <m:sub>
                        <m:r>
                          <a:rPr lang="es-EC" sz="2000" i="1">
                            <a:latin typeface="Cambria Math" panose="02040503050406030204" pitchFamily="18" charset="0"/>
                          </a:rPr>
                          <m:t>𝑐𝑖</m:t>
                        </m:r>
                      </m:sub>
                    </m:sSub>
                    <m:d>
                      <m:dPr>
                        <m:ctrlPr>
                          <a:rPr lang="en-US" sz="2000" i="1">
                            <a:latin typeface="Cambria Math" panose="02040503050406030204" pitchFamily="18" charset="0"/>
                          </a:rPr>
                        </m:ctrlPr>
                      </m:dPr>
                      <m:e>
                        <m:r>
                          <a:rPr lang="es-EC" sz="2000" i="1">
                            <a:latin typeface="Cambria Math" panose="02040503050406030204" pitchFamily="18" charset="0"/>
                          </a:rPr>
                          <m:t>𝑡</m:t>
                        </m:r>
                      </m:e>
                    </m:d>
                  </m:oMath>
                </a14:m>
                <a:r>
                  <a:rPr lang="es-EC" sz="2000" dirty="0"/>
                  <a:t> </a:t>
                </a:r>
              </a:p>
              <a:p>
                <a:pPr marL="800100" lvl="1" indent="-342900" algn="just">
                  <a:buFont typeface="Wingdings" panose="05000000000000000000" pitchFamily="2" charset="2"/>
                  <a:buChar char="q"/>
                </a:pPr>
                <a:r>
                  <a:rPr lang="es-EC" sz="2000" dirty="0"/>
                  <a:t>La temperatura ambiente </a:t>
                </a:r>
                <a14:m>
                  <m:oMath xmlns:m="http://schemas.openxmlformats.org/officeDocument/2006/math">
                    <m:sSub>
                      <m:sSubPr>
                        <m:ctrlPr>
                          <a:rPr lang="en-US" sz="2000" i="1">
                            <a:latin typeface="Cambria Math" panose="02040503050406030204" pitchFamily="18" charset="0"/>
                          </a:rPr>
                        </m:ctrlPr>
                      </m:sSubPr>
                      <m:e>
                        <m:r>
                          <a:rPr lang="es-EC" sz="2000" i="1">
                            <a:latin typeface="Cambria Math" panose="02040503050406030204" pitchFamily="18" charset="0"/>
                          </a:rPr>
                          <m:t>𝑇</m:t>
                        </m:r>
                      </m:e>
                      <m:sub>
                        <m:r>
                          <a:rPr lang="es-EC" sz="2000" i="1">
                            <a:latin typeface="Cambria Math" panose="02040503050406030204" pitchFamily="18" charset="0"/>
                          </a:rPr>
                          <m:t>𝑐𝑎</m:t>
                        </m:r>
                      </m:sub>
                    </m:sSub>
                    <m:d>
                      <m:dPr>
                        <m:ctrlPr>
                          <a:rPr lang="en-US" sz="2000" i="1">
                            <a:latin typeface="Cambria Math" panose="02040503050406030204" pitchFamily="18" charset="0"/>
                          </a:rPr>
                        </m:ctrlPr>
                      </m:dPr>
                      <m:e>
                        <m:r>
                          <a:rPr lang="es-EC" sz="2000" i="1">
                            <a:latin typeface="Cambria Math" panose="02040503050406030204" pitchFamily="18" charset="0"/>
                          </a:rPr>
                          <m:t>𝑡</m:t>
                        </m:r>
                      </m:e>
                    </m:d>
                  </m:oMath>
                </a14:m>
                <a:endParaRPr lang="en-US" sz="2000" dirty="0"/>
              </a:p>
              <a:p>
                <a:pPr marL="342900" indent="-342900" algn="just">
                  <a:buFont typeface="Wingdings" panose="05000000000000000000" pitchFamily="2" charset="2"/>
                  <a:buChar char="Ø"/>
                </a:pPr>
                <a:r>
                  <a:rPr lang="es-EC" sz="2200" dirty="0"/>
                  <a:t>Como salida de estos sistemas se considera la temperatura de salida del colector </a:t>
                </a:r>
                <a14:m>
                  <m:oMath xmlns:m="http://schemas.openxmlformats.org/officeDocument/2006/math">
                    <m:sSub>
                      <m:sSubPr>
                        <m:ctrlPr>
                          <a:rPr lang="en-US" sz="2200" i="1">
                            <a:latin typeface="Cambria Math" panose="02040503050406030204" pitchFamily="18" charset="0"/>
                          </a:rPr>
                        </m:ctrlPr>
                      </m:sSubPr>
                      <m:e>
                        <m:r>
                          <a:rPr lang="es-EC" sz="2200" i="1">
                            <a:latin typeface="Cambria Math" panose="02040503050406030204" pitchFamily="18" charset="0"/>
                          </a:rPr>
                          <m:t>𝑇</m:t>
                        </m:r>
                      </m:e>
                      <m:sub>
                        <m:r>
                          <a:rPr lang="es-EC" sz="2200" i="1">
                            <a:latin typeface="Cambria Math" panose="02040503050406030204" pitchFamily="18" charset="0"/>
                          </a:rPr>
                          <m:t>𝑐𝑜</m:t>
                        </m:r>
                      </m:sub>
                    </m:sSub>
                    <m:r>
                      <a:rPr lang="es-EC" sz="2200" i="1">
                        <a:latin typeface="Cambria Math" panose="02040503050406030204" pitchFamily="18" charset="0"/>
                      </a:rPr>
                      <m:t>(</m:t>
                    </m:r>
                    <m:r>
                      <a:rPr lang="es-EC" sz="2200" i="1">
                        <a:latin typeface="Cambria Math" panose="02040503050406030204" pitchFamily="18" charset="0"/>
                      </a:rPr>
                      <m:t>𝑡</m:t>
                    </m:r>
                    <m:r>
                      <a:rPr lang="es-EC" sz="2200" i="1">
                        <a:latin typeface="Cambria Math" panose="02040503050406030204" pitchFamily="18" charset="0"/>
                      </a:rPr>
                      <m:t>)</m:t>
                    </m:r>
                  </m:oMath>
                </a14:m>
                <a:r>
                  <a:rPr lang="es-EC" sz="2200" dirty="0"/>
                  <a:t>.</a:t>
                </a:r>
                <a:endParaRPr lang="en-US" sz="2200" dirty="0"/>
              </a:p>
            </p:txBody>
          </p:sp>
        </mc:Choice>
        <mc:Fallback xmlns="">
          <p:sp>
            <p:nvSpPr>
              <p:cNvPr id="17" name="Subtitle 4">
                <a:extLst>
                  <a:ext uri="{FF2B5EF4-FFF2-40B4-BE49-F238E27FC236}">
                    <a16:creationId xmlns:a16="http://schemas.microsoft.com/office/drawing/2014/main" id="{43902F6F-E8E8-4039-B5C6-99287C4D675B}"/>
                  </a:ext>
                </a:extLst>
              </p:cNvPr>
              <p:cNvSpPr txBox="1">
                <a:spLocks noRot="1" noChangeAspect="1" noMove="1" noResize="1" noEditPoints="1" noAdjustHandles="1" noChangeArrowheads="1" noChangeShapeType="1" noTextEdit="1"/>
              </p:cNvSpPr>
              <p:nvPr/>
            </p:nvSpPr>
            <p:spPr>
              <a:xfrm>
                <a:off x="1447431" y="1422519"/>
                <a:ext cx="8789810" cy="4958403"/>
              </a:xfrm>
              <a:prstGeom prst="rect">
                <a:avLst/>
              </a:prstGeom>
              <a:blipFill>
                <a:blip r:embed="rId3"/>
                <a:stretch>
                  <a:fillRect l="-416" t="-860" r="-902"/>
                </a:stretch>
              </a:blipFill>
            </p:spPr>
            <p:txBody>
              <a:bodyPr/>
              <a:lstStyle/>
              <a:p>
                <a:r>
                  <a:rPr lang="en-US">
                    <a:noFill/>
                  </a:rPr>
                  <a:t> </a:t>
                </a:r>
              </a:p>
            </p:txBody>
          </p:sp>
        </mc:Fallback>
      </mc:AlternateContent>
    </p:spTree>
    <p:extLst>
      <p:ext uri="{BB962C8B-B14F-4D97-AF65-F5344CB8AC3E}">
        <p14:creationId xmlns:p14="http://schemas.microsoft.com/office/powerpoint/2010/main" val="64080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Función de Transferencia </a:t>
            </a:r>
            <a:r>
              <a:rPr lang="es-EC" sz="2800" dirty="0" err="1"/>
              <a:t>Tco</a:t>
            </a:r>
            <a:r>
              <a:rPr lang="es-EC" sz="2800" dirty="0"/>
              <a:t> f(</a:t>
            </a:r>
            <a:r>
              <a:rPr lang="es-EC" sz="2800" dirty="0" err="1"/>
              <a:t>Ic</a:t>
            </a:r>
            <a:r>
              <a:rPr lang="es-EC" sz="2800" dirty="0"/>
              <a:t>)</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73870" y="1485501"/>
            <a:ext cx="8789810" cy="71012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Para ello se consideran únicamente los términos que relacionan la radiación solar con la temperatura de salida colector.</a:t>
            </a:r>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BE0C29B-9076-4836-93BE-3BAA577BC518}"/>
                  </a:ext>
                </a:extLst>
              </p:cNvPr>
              <p:cNvSpPr/>
              <p:nvPr/>
            </p:nvSpPr>
            <p:spPr>
              <a:xfrm>
                <a:off x="1447431" y="2321361"/>
                <a:ext cx="4781181" cy="676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𝑡</m:t>
                              </m:r>
                            </m:e>
                          </m:d>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 name="Rectangle 1">
                <a:extLst>
                  <a:ext uri="{FF2B5EF4-FFF2-40B4-BE49-F238E27FC236}">
                    <a16:creationId xmlns:a16="http://schemas.microsoft.com/office/drawing/2014/main" id="{DBE0C29B-9076-4836-93BE-3BAA577BC518}"/>
                  </a:ext>
                </a:extLst>
              </p:cNvPr>
              <p:cNvSpPr>
                <a:spLocks noRot="1" noChangeAspect="1" noMove="1" noResize="1" noEditPoints="1" noAdjustHandles="1" noChangeArrowheads="1" noChangeShapeType="1" noTextEdit="1"/>
              </p:cNvSpPr>
              <p:nvPr/>
            </p:nvSpPr>
            <p:spPr>
              <a:xfrm>
                <a:off x="1447431" y="2321361"/>
                <a:ext cx="4781181" cy="6766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DEF4D77-CB83-4E90-A817-AB213B7EE8B1}"/>
                  </a:ext>
                </a:extLst>
              </p:cNvPr>
              <p:cNvSpPr/>
              <p:nvPr/>
            </p:nvSpPr>
            <p:spPr>
              <a:xfrm>
                <a:off x="1290657" y="3086382"/>
                <a:ext cx="5862567"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i="1">
                                  <a:latin typeface="Cambria Math" panose="02040503050406030204" pitchFamily="18" charset="0"/>
                                </a:rPr>
                                <m:t>𝑑𝑡</m:t>
                              </m:r>
                            </m:den>
                          </m:f>
                        </m:e>
                      </m:d>
                      <m:r>
                        <a:rPr lang="en-US" i="0">
                          <a:latin typeface="Cambria Math" panose="02040503050406030204" pitchFamily="18" charset="0"/>
                        </a:rPr>
                        <m:t>=</m:t>
                      </m:r>
                      <m:r>
                        <a:rPr lang="en-US" i="1">
                          <a:latin typeface="Cambria Math" panose="02040503050406030204" pitchFamily="18" charset="0"/>
                        </a:rPr>
                        <m:t>𝐿</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e>
                      </m:d>
                    </m:oMath>
                  </m:oMathPara>
                </a14:m>
                <a:endParaRPr lang="en-US" dirty="0"/>
              </a:p>
            </p:txBody>
          </p:sp>
        </mc:Choice>
        <mc:Fallback xmlns="">
          <p:sp>
            <p:nvSpPr>
              <p:cNvPr id="5" name="Rectangle 4">
                <a:extLst>
                  <a:ext uri="{FF2B5EF4-FFF2-40B4-BE49-F238E27FC236}">
                    <a16:creationId xmlns:a16="http://schemas.microsoft.com/office/drawing/2014/main" id="{5DEF4D77-CB83-4E90-A817-AB213B7EE8B1}"/>
                  </a:ext>
                </a:extLst>
              </p:cNvPr>
              <p:cNvSpPr>
                <a:spLocks noRot="1" noChangeAspect="1" noMove="1" noResize="1" noEditPoints="1" noAdjustHandles="1" noChangeArrowheads="1" noChangeShapeType="1" noTextEdit="1"/>
              </p:cNvSpPr>
              <p:nvPr/>
            </p:nvSpPr>
            <p:spPr>
              <a:xfrm>
                <a:off x="1290657" y="3086382"/>
                <a:ext cx="5862567" cy="7101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92AFDE7-179B-4D16-AFDF-16B350A2CB81}"/>
                  </a:ext>
                </a:extLst>
              </p:cNvPr>
              <p:cNvSpPr/>
              <p:nvPr/>
            </p:nvSpPr>
            <p:spPr>
              <a:xfrm>
                <a:off x="1290657" y="3950642"/>
                <a:ext cx="5711627" cy="676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𝑠</m:t>
                              </m:r>
                            </m:e>
                          </m:d>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𝑠</m:t>
                          </m:r>
                        </m:e>
                      </m:d>
                    </m:oMath>
                  </m:oMathPara>
                </a14:m>
                <a:endParaRPr lang="en-US" dirty="0"/>
              </a:p>
            </p:txBody>
          </p:sp>
        </mc:Choice>
        <mc:Fallback xmlns="">
          <p:sp>
            <p:nvSpPr>
              <p:cNvPr id="6" name="Rectangle 5">
                <a:extLst>
                  <a:ext uri="{FF2B5EF4-FFF2-40B4-BE49-F238E27FC236}">
                    <a16:creationId xmlns:a16="http://schemas.microsoft.com/office/drawing/2014/main" id="{E92AFDE7-179B-4D16-AFDF-16B350A2CB81}"/>
                  </a:ext>
                </a:extLst>
              </p:cNvPr>
              <p:cNvSpPr>
                <a:spLocks noRot="1" noChangeAspect="1" noMove="1" noResize="1" noEditPoints="1" noAdjustHandles="1" noChangeArrowheads="1" noChangeShapeType="1" noTextEdit="1"/>
              </p:cNvSpPr>
              <p:nvPr/>
            </p:nvSpPr>
            <p:spPr>
              <a:xfrm>
                <a:off x="1290657" y="3950642"/>
                <a:ext cx="5711627" cy="67666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5A6FFE-E6C7-4FE6-AE37-8A407D577E19}"/>
                  </a:ext>
                </a:extLst>
              </p:cNvPr>
              <p:cNvSpPr/>
              <p:nvPr/>
            </p:nvSpPr>
            <p:spPr>
              <a:xfrm>
                <a:off x="1349865" y="4708329"/>
                <a:ext cx="3646768"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𝑆</m:t>
                              </m:r>
                            </m:e>
                          </m:d>
                        </m:num>
                        <m:den>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𝑆</m:t>
                              </m:r>
                            </m:e>
                          </m:d>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𝑜</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0">
                                  <a:latin typeface="Cambria Math" panose="02040503050406030204" pitchFamily="18" charset="0"/>
                                </a:rPr>
                                <m:t>2</m:t>
                              </m:r>
                              <m:r>
                                <a:rPr lang="en-US" i="1">
                                  <a:latin typeface="Cambria Math" panose="02040503050406030204" pitchFamily="18" charset="0"/>
                                </a:rPr>
                                <m:t>𝐶</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den>
                      </m:f>
                    </m:oMath>
                  </m:oMathPara>
                </a14:m>
                <a:endParaRPr lang="en-US" dirty="0"/>
              </a:p>
            </p:txBody>
          </p:sp>
        </mc:Choice>
        <mc:Fallback xmlns="">
          <p:sp>
            <p:nvSpPr>
              <p:cNvPr id="8" name="Rectangle 7">
                <a:extLst>
                  <a:ext uri="{FF2B5EF4-FFF2-40B4-BE49-F238E27FC236}">
                    <a16:creationId xmlns:a16="http://schemas.microsoft.com/office/drawing/2014/main" id="{375A6FFE-E6C7-4FE6-AE37-8A407D577E19}"/>
                  </a:ext>
                </a:extLst>
              </p:cNvPr>
              <p:cNvSpPr>
                <a:spLocks noRot="1" noChangeAspect="1" noMove="1" noResize="1" noEditPoints="1" noAdjustHandles="1" noChangeArrowheads="1" noChangeShapeType="1" noTextEdit="1"/>
              </p:cNvSpPr>
              <p:nvPr/>
            </p:nvSpPr>
            <p:spPr>
              <a:xfrm>
                <a:off x="1349865" y="4708329"/>
                <a:ext cx="3646768" cy="6790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FF625B9-B73C-4CAA-83EF-15976540EE3D}"/>
                  </a:ext>
                </a:extLst>
              </p:cNvPr>
              <p:cNvSpPr/>
              <p:nvPr/>
            </p:nvSpPr>
            <p:spPr>
              <a:xfrm>
                <a:off x="1349865" y="5546517"/>
                <a:ext cx="2085186" cy="971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𝑆</m:t>
                              </m:r>
                            </m:e>
                          </m:d>
                        </m:num>
                        <m:den>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m:t>
                              </m:r>
                              <m:r>
                                <a:rPr lang="en-US" i="1">
                                  <a:latin typeface="Cambria Math" panose="02040503050406030204" pitchFamily="18" charset="0"/>
                                </a:rPr>
                                <m:t>𝑆</m:t>
                              </m:r>
                            </m:e>
                          </m:d>
                        </m:den>
                      </m:f>
                      <m:r>
                        <a:rPr lang="en-US" i="0">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𝜏</m:t>
                                          </m:r>
                                        </m:e>
                                      </m:d>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oMath>
                  </m:oMathPara>
                </a14:m>
                <a:endParaRPr lang="en-US" dirty="0"/>
              </a:p>
            </p:txBody>
          </p:sp>
        </mc:Choice>
        <mc:Fallback xmlns="">
          <p:sp>
            <p:nvSpPr>
              <p:cNvPr id="9" name="Rectangle 8">
                <a:extLst>
                  <a:ext uri="{FF2B5EF4-FFF2-40B4-BE49-F238E27FC236}">
                    <a16:creationId xmlns:a16="http://schemas.microsoft.com/office/drawing/2014/main" id="{BFF625B9-B73C-4CAA-83EF-15976540EE3D}"/>
                  </a:ext>
                </a:extLst>
              </p:cNvPr>
              <p:cNvSpPr>
                <a:spLocks noRot="1" noChangeAspect="1" noMove="1" noResize="1" noEditPoints="1" noAdjustHandles="1" noChangeArrowheads="1" noChangeShapeType="1" noTextEdit="1"/>
              </p:cNvSpPr>
              <p:nvPr/>
            </p:nvSpPr>
            <p:spPr>
              <a:xfrm>
                <a:off x="1349865" y="5546517"/>
                <a:ext cx="2085186" cy="97129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3A3A5758-13FA-4C4E-B067-895B54BD4B6D}"/>
                  </a:ext>
                </a:extLst>
              </p:cNvPr>
              <p:cNvSpPr/>
              <p:nvPr/>
            </p:nvSpPr>
            <p:spPr>
              <a:xfrm>
                <a:off x="4525977" y="5744172"/>
                <a:ext cx="1854097"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𝑾</m:t>
                          </m:r>
                        </m:e>
                        <m:sub>
                          <m:r>
                            <a:rPr lang="en-US" b="1" i="0">
                              <a:solidFill>
                                <a:schemeClr val="accent2"/>
                              </a:solidFill>
                              <a:latin typeface="Cambria Math" panose="02040503050406030204" pitchFamily="18" charset="0"/>
                            </a:rPr>
                            <m:t>𝟏</m:t>
                          </m:r>
                        </m:sub>
                      </m:sSub>
                      <m:r>
                        <a:rPr lang="en-US" b="1" i="0">
                          <a:solidFill>
                            <a:schemeClr val="accent2"/>
                          </a:solidFill>
                          <a:latin typeface="Cambria Math" panose="02040503050406030204" pitchFamily="18" charset="0"/>
                        </a:rPr>
                        <m:t>(</m:t>
                      </m:r>
                      <m:r>
                        <a:rPr lang="en-US" b="1" i="0">
                          <a:solidFill>
                            <a:schemeClr val="accent2"/>
                          </a:solidFill>
                          <a:latin typeface="Cambria Math" panose="02040503050406030204" pitchFamily="18" charset="0"/>
                        </a:rPr>
                        <m:t>𝐬</m:t>
                      </m:r>
                      <m:r>
                        <a:rPr lang="en-US" b="1" i="0">
                          <a:solidFill>
                            <a:schemeClr val="accent2"/>
                          </a:solidFill>
                          <a:latin typeface="Cambria Math" panose="02040503050406030204" pitchFamily="18" charset="0"/>
                        </a:rPr>
                        <m:t>)=</m:t>
                      </m:r>
                      <m:f>
                        <m:fPr>
                          <m:ctrlPr>
                            <a:rPr lang="en-US" b="1" i="1">
                              <a:solidFill>
                                <a:schemeClr val="accent2"/>
                              </a:solidFill>
                              <a:latin typeface="Cambria Math" panose="02040503050406030204" pitchFamily="18" charset="0"/>
                            </a:rPr>
                          </m:ctrlPr>
                        </m:fPr>
                        <m:num>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𝑻</m:t>
                              </m:r>
                            </m:e>
                            <m:sub>
                              <m:r>
                                <a:rPr lang="en-US" b="1" i="1">
                                  <a:solidFill>
                                    <a:schemeClr val="accent2"/>
                                  </a:solidFill>
                                  <a:latin typeface="Cambria Math" panose="02040503050406030204" pitchFamily="18" charset="0"/>
                                </a:rPr>
                                <m:t>𝒄𝒐</m:t>
                              </m:r>
                            </m:sub>
                          </m:sSub>
                          <m:d>
                            <m:dPr>
                              <m:ctrlPr>
                                <a:rPr lang="en-US" b="1" i="1">
                                  <a:solidFill>
                                    <a:schemeClr val="accent2"/>
                                  </a:solidFill>
                                  <a:latin typeface="Cambria Math" panose="02040503050406030204" pitchFamily="18" charset="0"/>
                                </a:rPr>
                              </m:ctrlPr>
                            </m:dPr>
                            <m:e>
                              <m:r>
                                <a:rPr lang="en-US" b="1" i="1">
                                  <a:solidFill>
                                    <a:schemeClr val="accent2"/>
                                  </a:solidFill>
                                  <a:latin typeface="Cambria Math" panose="02040503050406030204" pitchFamily="18" charset="0"/>
                                </a:rPr>
                                <m:t>𝑺</m:t>
                              </m:r>
                            </m:e>
                          </m:d>
                        </m:num>
                        <m:den>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𝑰</m:t>
                              </m:r>
                            </m:e>
                            <m:sub>
                              <m:r>
                                <a:rPr lang="en-US" b="1" i="1">
                                  <a:solidFill>
                                    <a:schemeClr val="accent2"/>
                                  </a:solidFill>
                                  <a:latin typeface="Cambria Math" panose="02040503050406030204" pitchFamily="18" charset="0"/>
                                </a:rPr>
                                <m:t>𝒄</m:t>
                              </m:r>
                            </m:sub>
                          </m:sSub>
                          <m:d>
                            <m:dPr>
                              <m:ctrlPr>
                                <a:rPr lang="en-US" b="1" i="1">
                                  <a:solidFill>
                                    <a:schemeClr val="accent2"/>
                                  </a:solidFill>
                                  <a:latin typeface="Cambria Math" panose="02040503050406030204" pitchFamily="18" charset="0"/>
                                </a:rPr>
                              </m:ctrlPr>
                            </m:dPr>
                            <m:e>
                              <m:r>
                                <a:rPr lang="en-US" b="1" i="1">
                                  <a:solidFill>
                                    <a:schemeClr val="accent2"/>
                                  </a:solidFill>
                                  <a:latin typeface="Cambria Math" panose="02040503050406030204" pitchFamily="18" charset="0"/>
                                </a:rPr>
                                <m:t>𝑺</m:t>
                              </m:r>
                            </m:e>
                          </m:d>
                        </m:den>
                      </m:f>
                    </m:oMath>
                  </m:oMathPara>
                </a14:m>
                <a:endParaRPr lang="en-US" b="1" dirty="0"/>
              </a:p>
            </p:txBody>
          </p:sp>
        </mc:Choice>
        <mc:Fallback xmlns="">
          <p:sp>
            <p:nvSpPr>
              <p:cNvPr id="18" name="Rectangle 17">
                <a:extLst>
                  <a:ext uri="{FF2B5EF4-FFF2-40B4-BE49-F238E27FC236}">
                    <a16:creationId xmlns:a16="http://schemas.microsoft.com/office/drawing/2014/main" id="{3A3A5758-13FA-4C4E-B067-895B54BD4B6D}"/>
                  </a:ext>
                </a:extLst>
              </p:cNvPr>
              <p:cNvSpPr>
                <a:spLocks noRot="1" noChangeAspect="1" noMove="1" noResize="1" noEditPoints="1" noAdjustHandles="1" noChangeArrowheads="1" noChangeShapeType="1" noTextEdit="1"/>
              </p:cNvSpPr>
              <p:nvPr/>
            </p:nvSpPr>
            <p:spPr>
              <a:xfrm>
                <a:off x="4525977" y="5744172"/>
                <a:ext cx="1854097" cy="676532"/>
              </a:xfrm>
              <a:prstGeom prst="rect">
                <a:avLst/>
              </a:prstGeom>
              <a:blipFill>
                <a:blip r:embed="rId8"/>
                <a:stretch>
                  <a:fillRect/>
                </a:stretch>
              </a:blipFill>
            </p:spPr>
            <p:txBody>
              <a:bodyPr/>
              <a:lstStyle/>
              <a:p>
                <a:r>
                  <a:rPr lang="en-US">
                    <a:noFill/>
                  </a:rPr>
                  <a:t> </a:t>
                </a:r>
              </a:p>
            </p:txBody>
          </p:sp>
        </mc:Fallback>
      </mc:AlternateContent>
      <p:sp>
        <p:nvSpPr>
          <p:cNvPr id="20" name="Arrow: Right 19">
            <a:extLst>
              <a:ext uri="{FF2B5EF4-FFF2-40B4-BE49-F238E27FC236}">
                <a16:creationId xmlns:a16="http://schemas.microsoft.com/office/drawing/2014/main" id="{9CA74FF5-142F-43E1-92FA-07907564BD30}"/>
              </a:ext>
            </a:extLst>
          </p:cNvPr>
          <p:cNvSpPr/>
          <p:nvPr/>
        </p:nvSpPr>
        <p:spPr>
          <a:xfrm>
            <a:off x="3775897" y="5927427"/>
            <a:ext cx="676947" cy="30644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AAF3ACC-2EAB-4CB5-A3ED-F08337BBF1C9}"/>
              </a:ext>
            </a:extLst>
          </p:cNvPr>
          <p:cNvSpPr/>
          <p:nvPr/>
        </p:nvSpPr>
        <p:spPr>
          <a:xfrm>
            <a:off x="5191828" y="4894620"/>
            <a:ext cx="676947" cy="30644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F137F0F-4E68-437E-8CC5-531BB8AA351C}"/>
                  </a:ext>
                </a:extLst>
              </p:cNvPr>
              <p:cNvSpPr/>
              <p:nvPr/>
            </p:nvSpPr>
            <p:spPr>
              <a:xfrm>
                <a:off x="6048236" y="4658100"/>
                <a:ext cx="1743361" cy="884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den>
                      </m:f>
                    </m:oMath>
                  </m:oMathPara>
                </a14:m>
                <a:endParaRPr lang="en-US" dirty="0"/>
              </a:p>
            </p:txBody>
          </p:sp>
        </mc:Choice>
        <mc:Fallback xmlns="">
          <p:sp>
            <p:nvSpPr>
              <p:cNvPr id="19" name="Rectangle 18">
                <a:extLst>
                  <a:ext uri="{FF2B5EF4-FFF2-40B4-BE49-F238E27FC236}">
                    <a16:creationId xmlns:a16="http://schemas.microsoft.com/office/drawing/2014/main" id="{5F137F0F-4E68-437E-8CC5-531BB8AA351C}"/>
                  </a:ext>
                </a:extLst>
              </p:cNvPr>
              <p:cNvSpPr>
                <a:spLocks noRot="1" noChangeAspect="1" noMove="1" noResize="1" noEditPoints="1" noAdjustHandles="1" noChangeArrowheads="1" noChangeShapeType="1" noTextEdit="1"/>
              </p:cNvSpPr>
              <p:nvPr/>
            </p:nvSpPr>
            <p:spPr>
              <a:xfrm>
                <a:off x="6048236" y="4658100"/>
                <a:ext cx="1743361" cy="884858"/>
              </a:xfrm>
              <a:prstGeom prst="rect">
                <a:avLst/>
              </a:prstGeom>
              <a:blipFill>
                <a:blip r:embed="rId9"/>
                <a:stretch>
                  <a:fillRect/>
                </a:stretch>
              </a:blipFill>
            </p:spPr>
            <p:txBody>
              <a:bodyPr/>
              <a:lstStyle/>
              <a:p>
                <a:r>
                  <a:rPr lang="en-US">
                    <a:noFill/>
                  </a:rPr>
                  <a:t> </a:t>
                </a:r>
              </a:p>
            </p:txBody>
          </p:sp>
        </mc:Fallback>
      </mc:AlternateContent>
      <p:sp>
        <p:nvSpPr>
          <p:cNvPr id="23" name="Subtitle 4">
            <a:extLst>
              <a:ext uri="{FF2B5EF4-FFF2-40B4-BE49-F238E27FC236}">
                <a16:creationId xmlns:a16="http://schemas.microsoft.com/office/drawing/2014/main" id="{0D9712DB-6062-4429-86B7-4A439EB80E21}"/>
              </a:ext>
            </a:extLst>
          </p:cNvPr>
          <p:cNvSpPr txBox="1">
            <a:spLocks/>
          </p:cNvSpPr>
          <p:nvPr/>
        </p:nvSpPr>
        <p:spPr>
          <a:xfrm>
            <a:off x="7915305" y="4766624"/>
            <a:ext cx="2613185" cy="66781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1700" dirty="0"/>
              <a:t>Representa constante de tiempo del sistema</a:t>
            </a:r>
            <a:endParaRPr lang="en-US" sz="1700" dirty="0"/>
          </a:p>
        </p:txBody>
      </p:sp>
    </p:spTree>
    <p:extLst>
      <p:ext uri="{BB962C8B-B14F-4D97-AF65-F5344CB8AC3E}">
        <p14:creationId xmlns:p14="http://schemas.microsoft.com/office/powerpoint/2010/main" val="359126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Función de Transferencia </a:t>
            </a:r>
            <a:r>
              <a:rPr lang="es-EC" sz="2800" dirty="0" err="1"/>
              <a:t>Tco</a:t>
            </a:r>
            <a:r>
              <a:rPr lang="es-EC" sz="2800" dirty="0"/>
              <a:t> f(</a:t>
            </a:r>
            <a:r>
              <a:rPr lang="es-EC" sz="2800" dirty="0" err="1"/>
              <a:t>Tci</a:t>
            </a:r>
            <a:r>
              <a:rPr lang="es-EC" sz="2800" dirty="0"/>
              <a:t>)</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73870" y="1533371"/>
            <a:ext cx="8789810" cy="71012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Para ello se consideran únicamente los términos que relacionan la temperatura de ingreso al colector con la temperatura de salida colector.</a:t>
            </a: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8A6671-D396-4A59-A2A5-43FE12456B8B}"/>
                  </a:ext>
                </a:extLst>
              </p:cNvPr>
              <p:cNvSpPr/>
              <p:nvPr/>
            </p:nvSpPr>
            <p:spPr>
              <a:xfrm>
                <a:off x="1438079" y="2459918"/>
                <a:ext cx="5982984" cy="676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𝑡</m:t>
                              </m:r>
                            </m:e>
                          </m:d>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𝑐𝑖</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𝑐𝑖</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i="0">
                              <a:latin typeface="Cambria Math" panose="02040503050406030204" pitchFamily="18" charset="0"/>
                            </a:rPr>
                            <m:t>2</m:t>
                          </m:r>
                        </m:den>
                      </m:f>
                    </m:oMath>
                  </m:oMathPara>
                </a14:m>
                <a:endParaRPr lang="en-US" dirty="0"/>
              </a:p>
            </p:txBody>
          </p:sp>
        </mc:Choice>
        <mc:Fallback xmlns="">
          <p:sp>
            <p:nvSpPr>
              <p:cNvPr id="3" name="Rectangle 2">
                <a:extLst>
                  <a:ext uri="{FF2B5EF4-FFF2-40B4-BE49-F238E27FC236}">
                    <a16:creationId xmlns:a16="http://schemas.microsoft.com/office/drawing/2014/main" id="{8A8A6671-D396-4A59-A2A5-43FE12456B8B}"/>
                  </a:ext>
                </a:extLst>
              </p:cNvPr>
              <p:cNvSpPr>
                <a:spLocks noRot="1" noChangeAspect="1" noMove="1" noResize="1" noEditPoints="1" noAdjustHandles="1" noChangeArrowheads="1" noChangeShapeType="1" noTextEdit="1"/>
              </p:cNvSpPr>
              <p:nvPr/>
            </p:nvSpPr>
            <p:spPr>
              <a:xfrm>
                <a:off x="1438079" y="2459918"/>
                <a:ext cx="5982984" cy="6766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9DE6D5B-1A46-4ABA-8CE7-FF9FB7B6CF99}"/>
                  </a:ext>
                </a:extLst>
              </p:cNvPr>
              <p:cNvSpPr/>
              <p:nvPr/>
            </p:nvSpPr>
            <p:spPr>
              <a:xfrm>
                <a:off x="1438079" y="4621423"/>
                <a:ext cx="1860509"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rPr>
                          </m:ctrlPr>
                        </m:sSubPr>
                        <m:e>
                          <m:r>
                            <a:rPr lang="es-EC" b="1" i="1">
                              <a:solidFill>
                                <a:schemeClr val="accent2"/>
                              </a:solidFill>
                              <a:latin typeface="Cambria Math" panose="02040503050406030204" pitchFamily="18" charset="0"/>
                            </a:rPr>
                            <m:t>𝑾</m:t>
                          </m:r>
                        </m:e>
                        <m:sub>
                          <m:r>
                            <a:rPr lang="es-EC" b="1" i="1">
                              <a:solidFill>
                                <a:schemeClr val="accent2"/>
                              </a:solidFill>
                              <a:latin typeface="Cambria Math" panose="02040503050406030204" pitchFamily="18" charset="0"/>
                            </a:rPr>
                            <m:t>𝟐</m:t>
                          </m:r>
                        </m:sub>
                      </m:sSub>
                      <m:r>
                        <a:rPr lang="es-EC" b="1" i="1">
                          <a:solidFill>
                            <a:schemeClr val="accent2"/>
                          </a:solidFill>
                          <a:latin typeface="Cambria Math" panose="02040503050406030204" pitchFamily="18" charset="0"/>
                        </a:rPr>
                        <m:t>(</m:t>
                      </m:r>
                      <m:r>
                        <a:rPr lang="es-EC" b="1" i="1">
                          <a:solidFill>
                            <a:schemeClr val="accent2"/>
                          </a:solidFill>
                          <a:latin typeface="Cambria Math" panose="02040503050406030204" pitchFamily="18" charset="0"/>
                        </a:rPr>
                        <m:t>𝒔</m:t>
                      </m:r>
                      <m:r>
                        <a:rPr lang="es-EC" b="1" i="1">
                          <a:solidFill>
                            <a:schemeClr val="accent2"/>
                          </a:solidFill>
                          <a:latin typeface="Cambria Math" panose="02040503050406030204" pitchFamily="18" charset="0"/>
                        </a:rPr>
                        <m:t>)</m:t>
                      </m:r>
                      <m:r>
                        <a:rPr lang="es-EC" b="1">
                          <a:solidFill>
                            <a:schemeClr val="accent2"/>
                          </a:solidFill>
                          <a:latin typeface="Cambria Math" panose="02040503050406030204" pitchFamily="18" charset="0"/>
                        </a:rPr>
                        <m:t>=</m:t>
                      </m:r>
                      <m:f>
                        <m:fPr>
                          <m:ctrlPr>
                            <a:rPr lang="en-US" b="1" i="1">
                              <a:solidFill>
                                <a:schemeClr val="accent2"/>
                              </a:solidFill>
                              <a:latin typeface="Cambria Math" panose="02040503050406030204" pitchFamily="18" charset="0"/>
                            </a:rPr>
                          </m:ctrlPr>
                        </m:fPr>
                        <m:num>
                          <m:sSub>
                            <m:sSubPr>
                              <m:ctrlPr>
                                <a:rPr lang="en-US" b="1" i="1">
                                  <a:solidFill>
                                    <a:schemeClr val="accent2"/>
                                  </a:solidFill>
                                  <a:latin typeface="Cambria Math" panose="02040503050406030204" pitchFamily="18" charset="0"/>
                                </a:rPr>
                              </m:ctrlPr>
                            </m:sSubPr>
                            <m:e>
                              <m:r>
                                <a:rPr lang="es-EC" b="1" i="1">
                                  <a:solidFill>
                                    <a:schemeClr val="accent2"/>
                                  </a:solidFill>
                                  <a:latin typeface="Cambria Math" panose="02040503050406030204" pitchFamily="18" charset="0"/>
                                </a:rPr>
                                <m:t>𝑻</m:t>
                              </m:r>
                            </m:e>
                            <m:sub>
                              <m:r>
                                <a:rPr lang="es-EC" b="1" i="1">
                                  <a:solidFill>
                                    <a:schemeClr val="accent2"/>
                                  </a:solidFill>
                                  <a:latin typeface="Cambria Math" panose="02040503050406030204" pitchFamily="18" charset="0"/>
                                </a:rPr>
                                <m:t>𝒄𝒐</m:t>
                              </m:r>
                            </m:sub>
                          </m:sSub>
                          <m:d>
                            <m:dPr>
                              <m:ctrlPr>
                                <a:rPr lang="en-US" b="1" i="1">
                                  <a:solidFill>
                                    <a:schemeClr val="accent2"/>
                                  </a:solidFill>
                                  <a:latin typeface="Cambria Math" panose="02040503050406030204" pitchFamily="18" charset="0"/>
                                </a:rPr>
                              </m:ctrlPr>
                            </m:dPr>
                            <m:e>
                              <m:r>
                                <a:rPr lang="es-EC" b="1" i="1">
                                  <a:solidFill>
                                    <a:schemeClr val="accent2"/>
                                  </a:solidFill>
                                  <a:latin typeface="Cambria Math" panose="02040503050406030204" pitchFamily="18" charset="0"/>
                                </a:rPr>
                                <m:t>𝑺</m:t>
                              </m:r>
                            </m:e>
                          </m:d>
                        </m:num>
                        <m:den>
                          <m:sSub>
                            <m:sSubPr>
                              <m:ctrlPr>
                                <a:rPr lang="en-US" b="1" i="1">
                                  <a:solidFill>
                                    <a:schemeClr val="accent2"/>
                                  </a:solidFill>
                                  <a:latin typeface="Cambria Math" panose="02040503050406030204" pitchFamily="18" charset="0"/>
                                </a:rPr>
                              </m:ctrlPr>
                            </m:sSubPr>
                            <m:e>
                              <m:r>
                                <a:rPr lang="es-EC" b="1" i="1">
                                  <a:solidFill>
                                    <a:schemeClr val="accent2"/>
                                  </a:solidFill>
                                  <a:latin typeface="Cambria Math" panose="02040503050406030204" pitchFamily="18" charset="0"/>
                                </a:rPr>
                                <m:t>𝑻</m:t>
                              </m:r>
                            </m:e>
                            <m:sub>
                              <m:r>
                                <a:rPr lang="es-EC" b="1" i="1">
                                  <a:solidFill>
                                    <a:schemeClr val="accent2"/>
                                  </a:solidFill>
                                  <a:latin typeface="Cambria Math" panose="02040503050406030204" pitchFamily="18" charset="0"/>
                                </a:rPr>
                                <m:t>𝒄𝒊</m:t>
                              </m:r>
                            </m:sub>
                          </m:sSub>
                          <m:d>
                            <m:dPr>
                              <m:ctrlPr>
                                <a:rPr lang="en-US" b="1" i="1">
                                  <a:solidFill>
                                    <a:schemeClr val="accent2"/>
                                  </a:solidFill>
                                  <a:latin typeface="Cambria Math" panose="02040503050406030204" pitchFamily="18" charset="0"/>
                                </a:rPr>
                              </m:ctrlPr>
                            </m:dPr>
                            <m:e>
                              <m:r>
                                <a:rPr lang="es-EC" b="1" i="1">
                                  <a:solidFill>
                                    <a:schemeClr val="accent2"/>
                                  </a:solidFill>
                                  <a:latin typeface="Cambria Math" panose="02040503050406030204" pitchFamily="18" charset="0"/>
                                </a:rPr>
                                <m:t>𝑺</m:t>
                              </m:r>
                            </m:e>
                          </m:d>
                        </m:den>
                      </m:f>
                    </m:oMath>
                  </m:oMathPara>
                </a14:m>
                <a:endParaRPr lang="en-US" b="1" dirty="0">
                  <a:solidFill>
                    <a:schemeClr val="accent2"/>
                  </a:solidFill>
                </a:endParaRPr>
              </a:p>
            </p:txBody>
          </p:sp>
        </mc:Choice>
        <mc:Fallback xmlns="">
          <p:sp>
            <p:nvSpPr>
              <p:cNvPr id="22" name="Rectangle 21">
                <a:extLst>
                  <a:ext uri="{FF2B5EF4-FFF2-40B4-BE49-F238E27FC236}">
                    <a16:creationId xmlns:a16="http://schemas.microsoft.com/office/drawing/2014/main" id="{59DE6D5B-1A46-4ABA-8CE7-FF9FB7B6CF99}"/>
                  </a:ext>
                </a:extLst>
              </p:cNvPr>
              <p:cNvSpPr>
                <a:spLocks noRot="1" noChangeAspect="1" noMove="1" noResize="1" noEditPoints="1" noAdjustHandles="1" noChangeArrowheads="1" noChangeShapeType="1" noTextEdit="1"/>
              </p:cNvSpPr>
              <p:nvPr/>
            </p:nvSpPr>
            <p:spPr>
              <a:xfrm>
                <a:off x="1438079" y="4621423"/>
                <a:ext cx="1860509" cy="6765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A052C05-9700-418E-BD46-59F271019DBF}"/>
                  </a:ext>
                </a:extLst>
              </p:cNvPr>
              <p:cNvSpPr/>
              <p:nvPr/>
            </p:nvSpPr>
            <p:spPr>
              <a:xfrm>
                <a:off x="1447431" y="3521659"/>
                <a:ext cx="319914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𝑆</m:t>
                              </m:r>
                            </m:e>
                          </m:d>
                        </m:num>
                        <m:den>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𝑐𝑖</m:t>
                                  </m:r>
                                </m:sub>
                              </m:sSub>
                              <m:r>
                                <a:rPr lang="en-US" i="0">
                                  <a:latin typeface="Cambria Math" panose="02040503050406030204" pitchFamily="18" charset="0"/>
                                </a:rPr>
                                <m:t>(</m:t>
                              </m:r>
                              <m:r>
                                <a:rPr lang="en-US" i="1">
                                  <a:latin typeface="Cambria Math" panose="02040503050406030204" pitchFamily="18" charset="0"/>
                                </a:rPr>
                                <m:t>𝑆</m:t>
                              </m:r>
                            </m:e>
                          </m:d>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e>
                      </m:d>
                    </m:oMath>
                  </m:oMathPara>
                </a14:m>
                <a:endParaRPr lang="en-US" dirty="0"/>
              </a:p>
            </p:txBody>
          </p:sp>
        </mc:Choice>
        <mc:Fallback xmlns="">
          <p:sp>
            <p:nvSpPr>
              <p:cNvPr id="24" name="Rectangle 23">
                <a:extLst>
                  <a:ext uri="{FF2B5EF4-FFF2-40B4-BE49-F238E27FC236}">
                    <a16:creationId xmlns:a16="http://schemas.microsoft.com/office/drawing/2014/main" id="{2A052C05-9700-418E-BD46-59F271019DBF}"/>
                  </a:ext>
                </a:extLst>
              </p:cNvPr>
              <p:cNvSpPr>
                <a:spLocks noRot="1" noChangeAspect="1" noMove="1" noResize="1" noEditPoints="1" noAdjustHandles="1" noChangeArrowheads="1" noChangeShapeType="1" noTextEdit="1"/>
              </p:cNvSpPr>
              <p:nvPr/>
            </p:nvSpPr>
            <p:spPr>
              <a:xfrm>
                <a:off x="1447431" y="3521659"/>
                <a:ext cx="3199145" cy="71468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9951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Función de Transferencia </a:t>
            </a:r>
            <a:r>
              <a:rPr lang="es-EC" sz="2800" dirty="0" err="1"/>
              <a:t>Tco</a:t>
            </a:r>
            <a:r>
              <a:rPr lang="es-EC" sz="2800" dirty="0"/>
              <a:t> f(</a:t>
            </a:r>
            <a:r>
              <a:rPr lang="es-EC" sz="2800" dirty="0" err="1"/>
              <a:t>Tca</a:t>
            </a:r>
            <a:r>
              <a:rPr lang="es-EC" sz="2800" dirty="0"/>
              <a:t>)</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73870" y="1533371"/>
            <a:ext cx="8789810" cy="71012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Para ello se consideran únicamente los términos que relacionan la temperatura de ingreso al colector con la temperatura ambiente del colector.</a:t>
            </a:r>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8C87B76-3068-4FB3-B012-0157B9347F49}"/>
                  </a:ext>
                </a:extLst>
              </p:cNvPr>
              <p:cNvSpPr/>
              <p:nvPr/>
            </p:nvSpPr>
            <p:spPr>
              <a:xfrm>
                <a:off x="1473870" y="2459918"/>
                <a:ext cx="4938275" cy="676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𝑡</m:t>
                              </m:r>
                            </m:e>
                          </m:d>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𝑐𝑎</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 name="Rectangle 1">
                <a:extLst>
                  <a:ext uri="{FF2B5EF4-FFF2-40B4-BE49-F238E27FC236}">
                    <a16:creationId xmlns:a16="http://schemas.microsoft.com/office/drawing/2014/main" id="{58C87B76-3068-4FB3-B012-0157B9347F49}"/>
                  </a:ext>
                </a:extLst>
              </p:cNvPr>
              <p:cNvSpPr>
                <a:spLocks noRot="1" noChangeAspect="1" noMove="1" noResize="1" noEditPoints="1" noAdjustHandles="1" noChangeArrowheads="1" noChangeShapeType="1" noTextEdit="1"/>
              </p:cNvSpPr>
              <p:nvPr/>
            </p:nvSpPr>
            <p:spPr>
              <a:xfrm>
                <a:off x="1473870" y="2459918"/>
                <a:ext cx="4938275" cy="6766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DE7BF02-49C0-441C-BEAD-BD4304FB1CDC}"/>
                  </a:ext>
                </a:extLst>
              </p:cNvPr>
              <p:cNvSpPr/>
              <p:nvPr/>
            </p:nvSpPr>
            <p:spPr>
              <a:xfrm>
                <a:off x="1473870" y="3438939"/>
                <a:ext cx="271888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𝑆</m:t>
                              </m:r>
                            </m:e>
                          </m:d>
                        </m:num>
                        <m:den>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𝑐𝑎</m:t>
                                  </m:r>
                                </m:sub>
                              </m:sSub>
                              <m:r>
                                <a:rPr lang="en-US" i="0">
                                  <a:latin typeface="Cambria Math" panose="02040503050406030204" pitchFamily="18" charset="0"/>
                                </a:rPr>
                                <m:t>(</m:t>
                              </m:r>
                              <m:r>
                                <a:rPr lang="en-US" i="1">
                                  <a:latin typeface="Cambria Math" panose="02040503050406030204" pitchFamily="18" charset="0"/>
                                </a:rPr>
                                <m:t>𝑆</m:t>
                              </m:r>
                            </m:e>
                          </m:d>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e>
                      </m:d>
                    </m:oMath>
                  </m:oMathPara>
                </a14:m>
                <a:endParaRPr lang="en-US" dirty="0"/>
              </a:p>
            </p:txBody>
          </p:sp>
        </mc:Choice>
        <mc:Fallback xmlns="">
          <p:sp>
            <p:nvSpPr>
              <p:cNvPr id="5" name="Rectangle 4">
                <a:extLst>
                  <a:ext uri="{FF2B5EF4-FFF2-40B4-BE49-F238E27FC236}">
                    <a16:creationId xmlns:a16="http://schemas.microsoft.com/office/drawing/2014/main" id="{6DE7BF02-49C0-441C-BEAD-BD4304FB1CDC}"/>
                  </a:ext>
                </a:extLst>
              </p:cNvPr>
              <p:cNvSpPr>
                <a:spLocks noRot="1" noChangeAspect="1" noMove="1" noResize="1" noEditPoints="1" noAdjustHandles="1" noChangeArrowheads="1" noChangeShapeType="1" noTextEdit="1"/>
              </p:cNvSpPr>
              <p:nvPr/>
            </p:nvSpPr>
            <p:spPr>
              <a:xfrm>
                <a:off x="1473870" y="3438939"/>
                <a:ext cx="2718886"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F3CA745-C918-45D6-82B2-11437A09F521}"/>
                  </a:ext>
                </a:extLst>
              </p:cNvPr>
              <p:cNvSpPr/>
              <p:nvPr/>
            </p:nvSpPr>
            <p:spPr>
              <a:xfrm>
                <a:off x="1473870" y="4647969"/>
                <a:ext cx="1866921"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𝑾</m:t>
                          </m:r>
                        </m:e>
                        <m:sub>
                          <m:r>
                            <a:rPr lang="en-US" b="1" i="0">
                              <a:solidFill>
                                <a:schemeClr val="accent2"/>
                              </a:solidFill>
                              <a:latin typeface="Cambria Math" panose="02040503050406030204" pitchFamily="18" charset="0"/>
                            </a:rPr>
                            <m:t>𝟑</m:t>
                          </m:r>
                        </m:sub>
                      </m:sSub>
                      <m:r>
                        <a:rPr lang="en-US" b="1" i="0">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𝒔</m:t>
                      </m:r>
                      <m:r>
                        <a:rPr lang="en-US" b="1" i="0">
                          <a:solidFill>
                            <a:schemeClr val="accent2"/>
                          </a:solidFill>
                          <a:latin typeface="Cambria Math" panose="02040503050406030204" pitchFamily="18" charset="0"/>
                        </a:rPr>
                        <m:t>)=</m:t>
                      </m:r>
                      <m:f>
                        <m:fPr>
                          <m:ctrlPr>
                            <a:rPr lang="en-US" b="1" i="1">
                              <a:solidFill>
                                <a:schemeClr val="accent2"/>
                              </a:solidFill>
                              <a:latin typeface="Cambria Math" panose="02040503050406030204" pitchFamily="18" charset="0"/>
                            </a:rPr>
                          </m:ctrlPr>
                        </m:fPr>
                        <m:num>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𝑻</m:t>
                              </m:r>
                            </m:e>
                            <m:sub>
                              <m:r>
                                <a:rPr lang="en-US" b="1" i="1">
                                  <a:solidFill>
                                    <a:schemeClr val="accent2"/>
                                  </a:solidFill>
                                  <a:latin typeface="Cambria Math" panose="02040503050406030204" pitchFamily="18" charset="0"/>
                                </a:rPr>
                                <m:t>𝒄𝒐</m:t>
                              </m:r>
                            </m:sub>
                          </m:sSub>
                          <m:d>
                            <m:dPr>
                              <m:ctrlPr>
                                <a:rPr lang="en-US" b="1" i="1">
                                  <a:solidFill>
                                    <a:schemeClr val="accent2"/>
                                  </a:solidFill>
                                  <a:latin typeface="Cambria Math" panose="02040503050406030204" pitchFamily="18" charset="0"/>
                                </a:rPr>
                              </m:ctrlPr>
                            </m:dPr>
                            <m:e>
                              <m:r>
                                <a:rPr lang="en-US" b="1" i="1">
                                  <a:solidFill>
                                    <a:schemeClr val="accent2"/>
                                  </a:solidFill>
                                  <a:latin typeface="Cambria Math" panose="02040503050406030204" pitchFamily="18" charset="0"/>
                                </a:rPr>
                                <m:t>𝑺</m:t>
                              </m:r>
                            </m:e>
                          </m:d>
                        </m:num>
                        <m:den>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𝑻</m:t>
                              </m:r>
                            </m:e>
                            <m:sub>
                              <m:r>
                                <a:rPr lang="en-US" b="1" i="1">
                                  <a:solidFill>
                                    <a:schemeClr val="accent2"/>
                                  </a:solidFill>
                                  <a:latin typeface="Cambria Math" panose="02040503050406030204" pitchFamily="18" charset="0"/>
                                </a:rPr>
                                <m:t>𝒄𝒂</m:t>
                              </m:r>
                            </m:sub>
                          </m:sSub>
                          <m:d>
                            <m:dPr>
                              <m:ctrlPr>
                                <a:rPr lang="en-US" b="1" i="1">
                                  <a:solidFill>
                                    <a:schemeClr val="accent2"/>
                                  </a:solidFill>
                                  <a:latin typeface="Cambria Math" panose="02040503050406030204" pitchFamily="18" charset="0"/>
                                </a:rPr>
                              </m:ctrlPr>
                            </m:dPr>
                            <m:e>
                              <m:r>
                                <a:rPr lang="en-US" b="1" i="1">
                                  <a:solidFill>
                                    <a:schemeClr val="accent2"/>
                                  </a:solidFill>
                                  <a:latin typeface="Cambria Math" panose="02040503050406030204" pitchFamily="18" charset="0"/>
                                </a:rPr>
                                <m:t>𝑺</m:t>
                              </m:r>
                            </m:e>
                          </m:d>
                        </m:den>
                      </m:f>
                    </m:oMath>
                  </m:oMathPara>
                </a14:m>
                <a:endParaRPr lang="en-US" b="1" dirty="0">
                  <a:solidFill>
                    <a:schemeClr val="accent2"/>
                  </a:solidFill>
                </a:endParaRPr>
              </a:p>
            </p:txBody>
          </p:sp>
        </mc:Choice>
        <mc:Fallback xmlns="">
          <p:sp>
            <p:nvSpPr>
              <p:cNvPr id="8" name="Rectangle 7">
                <a:extLst>
                  <a:ext uri="{FF2B5EF4-FFF2-40B4-BE49-F238E27FC236}">
                    <a16:creationId xmlns:a16="http://schemas.microsoft.com/office/drawing/2014/main" id="{1F3CA745-C918-45D6-82B2-11437A09F521}"/>
                  </a:ext>
                </a:extLst>
              </p:cNvPr>
              <p:cNvSpPr>
                <a:spLocks noRot="1" noChangeAspect="1" noMove="1" noResize="1" noEditPoints="1" noAdjustHandles="1" noChangeArrowheads="1" noChangeShapeType="1" noTextEdit="1"/>
              </p:cNvSpPr>
              <p:nvPr/>
            </p:nvSpPr>
            <p:spPr>
              <a:xfrm>
                <a:off x="1473870" y="4647969"/>
                <a:ext cx="1866921" cy="6765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494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625908" y="887118"/>
            <a:ext cx="7766936" cy="703144"/>
          </a:xfrm>
        </p:spPr>
        <p:txBody>
          <a:bodyPr/>
          <a:lstStyle/>
          <a:p>
            <a:r>
              <a:rPr lang="en-US" dirty="0"/>
              <a:t>PROBLEMA</a:t>
            </a:r>
          </a:p>
        </p:txBody>
      </p:sp>
      <p:sp>
        <p:nvSpPr>
          <p:cNvPr id="9" name="Subtitle 8">
            <a:extLst>
              <a:ext uri="{FF2B5EF4-FFF2-40B4-BE49-F238E27FC236}">
                <a16:creationId xmlns:a16="http://schemas.microsoft.com/office/drawing/2014/main" id="{80E31646-EB88-4FEC-AD67-EDA449176A51}"/>
              </a:ext>
            </a:extLst>
          </p:cNvPr>
          <p:cNvSpPr>
            <a:spLocks noGrp="1"/>
          </p:cNvSpPr>
          <p:nvPr>
            <p:ph type="subTitle" idx="1"/>
          </p:nvPr>
        </p:nvSpPr>
        <p:spPr>
          <a:xfrm>
            <a:off x="1695911" y="1898374"/>
            <a:ext cx="7766936" cy="4224129"/>
          </a:xfrm>
        </p:spPr>
        <p:txBody>
          <a:bodyPr>
            <a:normAutofit/>
          </a:bodyPr>
          <a:lstStyle/>
          <a:p>
            <a:pPr marL="285750" indent="-285750" algn="just">
              <a:buFont typeface="Wingdings" panose="05000000000000000000" pitchFamily="2" charset="2"/>
              <a:buChar char="Ø"/>
            </a:pPr>
            <a:r>
              <a:rPr lang="es-EC" dirty="0"/>
              <a:t>Los programas emprendidos en la actualidad por las entidades gubernamentales se han enfocado casi en su totalidad en la eficiencia energética del uso la energía eléctrica, sin embargo, no se ha considerado el potencial térmico solar como un medio a gran escala de sustitución de las energías convencionales empleadas para uso doméstico de calentamiento de agua sanitaria como el GLP o la energía eléctrica.</a:t>
            </a:r>
          </a:p>
          <a:p>
            <a:pPr marL="285750" indent="-285750" algn="just">
              <a:buFont typeface="Wingdings" panose="05000000000000000000" pitchFamily="2" charset="2"/>
              <a:buChar char="Ø"/>
            </a:pPr>
            <a:r>
              <a:rPr lang="es-EC" dirty="0"/>
              <a:t>No se ha estudiado ni desarrollado un producto para el mercado local adaptado a las condiciones económicas y climáticas del país que cumpla con las características de eficiencia establecidas por la norma de referencia teniendo en cuenta el uso combinado de energía solar y eléctrica de manera más eficiente para el usuario final  </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Tree>
    <p:extLst>
      <p:ext uri="{BB962C8B-B14F-4D97-AF65-F5344CB8AC3E}">
        <p14:creationId xmlns:p14="http://schemas.microsoft.com/office/powerpoint/2010/main" val="197255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Función de Transferencia </a:t>
            </a:r>
            <a:r>
              <a:rPr lang="es-EC" sz="2800" dirty="0" err="1"/>
              <a:t>Tco</a:t>
            </a:r>
            <a:r>
              <a:rPr lang="es-EC" sz="2800" dirty="0"/>
              <a:t> f(</a:t>
            </a:r>
            <a:r>
              <a:rPr lang="es-EC" sz="2800" dirty="0" err="1"/>
              <a:t>Tcoi</a:t>
            </a:r>
            <a:r>
              <a:rPr lang="es-EC" sz="2800" dirty="0"/>
              <a:t>)</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73870" y="1533371"/>
            <a:ext cx="8789810" cy="71012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Para ello se consideran únicamente los términos que relacionan la temperatura inicial del colector en t=0 con la temperatura de salida del colector.</a:t>
            </a: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F3CA745-C918-45D6-82B2-11437A09F521}"/>
                  </a:ext>
                </a:extLst>
              </p:cNvPr>
              <p:cNvSpPr/>
              <p:nvPr/>
            </p:nvSpPr>
            <p:spPr>
              <a:xfrm>
                <a:off x="1473870" y="4568456"/>
                <a:ext cx="1940659"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𝑾</m:t>
                          </m:r>
                        </m:e>
                        <m:sub>
                          <m:r>
                            <a:rPr lang="en-US" b="1" i="1" smtClean="0">
                              <a:solidFill>
                                <a:schemeClr val="accent2"/>
                              </a:solidFill>
                              <a:latin typeface="Cambria Math" panose="02040503050406030204" pitchFamily="18" charset="0"/>
                            </a:rPr>
                            <m:t>𝟎</m:t>
                          </m:r>
                        </m:sub>
                      </m:sSub>
                      <m:r>
                        <a:rPr lang="en-US" b="1" i="0">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𝒔</m:t>
                      </m:r>
                      <m:r>
                        <a:rPr lang="en-US" b="1" i="0">
                          <a:solidFill>
                            <a:schemeClr val="accent2"/>
                          </a:solidFill>
                          <a:latin typeface="Cambria Math" panose="02040503050406030204" pitchFamily="18" charset="0"/>
                        </a:rPr>
                        <m:t>)=</m:t>
                      </m:r>
                      <m:f>
                        <m:fPr>
                          <m:ctrlPr>
                            <a:rPr lang="en-US" b="1" i="1">
                              <a:solidFill>
                                <a:schemeClr val="accent2"/>
                              </a:solidFill>
                              <a:latin typeface="Cambria Math" panose="02040503050406030204" pitchFamily="18" charset="0"/>
                            </a:rPr>
                          </m:ctrlPr>
                        </m:fPr>
                        <m:num>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𝑻</m:t>
                              </m:r>
                            </m:e>
                            <m:sub>
                              <m:r>
                                <a:rPr lang="en-US" b="1" i="1">
                                  <a:solidFill>
                                    <a:schemeClr val="accent2"/>
                                  </a:solidFill>
                                  <a:latin typeface="Cambria Math" panose="02040503050406030204" pitchFamily="18" charset="0"/>
                                </a:rPr>
                                <m:t>𝒄𝒐</m:t>
                              </m:r>
                            </m:sub>
                          </m:sSub>
                          <m:d>
                            <m:dPr>
                              <m:ctrlPr>
                                <a:rPr lang="en-US" b="1" i="1">
                                  <a:solidFill>
                                    <a:schemeClr val="accent2"/>
                                  </a:solidFill>
                                  <a:latin typeface="Cambria Math" panose="02040503050406030204" pitchFamily="18" charset="0"/>
                                </a:rPr>
                              </m:ctrlPr>
                            </m:dPr>
                            <m:e>
                              <m:r>
                                <a:rPr lang="en-US" b="1" i="1">
                                  <a:solidFill>
                                    <a:schemeClr val="accent2"/>
                                  </a:solidFill>
                                  <a:latin typeface="Cambria Math" panose="02040503050406030204" pitchFamily="18" charset="0"/>
                                </a:rPr>
                                <m:t>𝑺</m:t>
                              </m:r>
                            </m:e>
                          </m:d>
                        </m:num>
                        <m:den>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panose="02040503050406030204" pitchFamily="18" charset="0"/>
                                </a:rPr>
                                <m:t>𝑻</m:t>
                              </m:r>
                            </m:e>
                            <m:sub>
                              <m:r>
                                <a:rPr lang="en-US" b="1" i="1">
                                  <a:solidFill>
                                    <a:schemeClr val="accent2"/>
                                  </a:solidFill>
                                  <a:latin typeface="Cambria Math" panose="02040503050406030204" pitchFamily="18" charset="0"/>
                                </a:rPr>
                                <m:t>𝒄</m:t>
                              </m:r>
                              <m:r>
                                <a:rPr lang="en-US" b="1" i="1" smtClean="0">
                                  <a:solidFill>
                                    <a:schemeClr val="accent2"/>
                                  </a:solidFill>
                                  <a:latin typeface="Cambria Math" panose="02040503050406030204" pitchFamily="18" charset="0"/>
                                </a:rPr>
                                <m:t>𝒐</m:t>
                              </m:r>
                            </m:sub>
                          </m:sSub>
                          <m:d>
                            <m:dPr>
                              <m:ctrlPr>
                                <a:rPr lang="en-US" b="1" i="1">
                                  <a:solidFill>
                                    <a:schemeClr val="accent2"/>
                                  </a:solidFill>
                                  <a:latin typeface="Cambria Math" panose="02040503050406030204" pitchFamily="18" charset="0"/>
                                </a:rPr>
                              </m:ctrlPr>
                            </m:dPr>
                            <m:e>
                              <m:r>
                                <a:rPr lang="en-US" b="1" i="1" smtClean="0">
                                  <a:solidFill>
                                    <a:schemeClr val="accent2"/>
                                  </a:solidFill>
                                  <a:latin typeface="Cambria Math" panose="02040503050406030204" pitchFamily="18" charset="0"/>
                                </a:rPr>
                                <m:t>𝟎</m:t>
                              </m:r>
                            </m:e>
                          </m:d>
                        </m:den>
                      </m:f>
                    </m:oMath>
                  </m:oMathPara>
                </a14:m>
                <a:endParaRPr lang="en-US" b="1" dirty="0">
                  <a:solidFill>
                    <a:schemeClr val="accent2"/>
                  </a:solidFill>
                </a:endParaRPr>
              </a:p>
            </p:txBody>
          </p:sp>
        </mc:Choice>
        <mc:Fallback xmlns="">
          <p:sp>
            <p:nvSpPr>
              <p:cNvPr id="8" name="Rectangle 7">
                <a:extLst>
                  <a:ext uri="{FF2B5EF4-FFF2-40B4-BE49-F238E27FC236}">
                    <a16:creationId xmlns:a16="http://schemas.microsoft.com/office/drawing/2014/main" id="{1F3CA745-C918-45D6-82B2-11437A09F521}"/>
                  </a:ext>
                </a:extLst>
              </p:cNvPr>
              <p:cNvSpPr>
                <a:spLocks noRot="1" noChangeAspect="1" noMove="1" noResize="1" noEditPoints="1" noAdjustHandles="1" noChangeArrowheads="1" noChangeShapeType="1" noTextEdit="1"/>
              </p:cNvSpPr>
              <p:nvPr/>
            </p:nvSpPr>
            <p:spPr>
              <a:xfrm>
                <a:off x="1473870" y="4568456"/>
                <a:ext cx="1940659" cy="6765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AA4F8C3-5AC9-45E7-9312-CBA2C4F033DE}"/>
                  </a:ext>
                </a:extLst>
              </p:cNvPr>
              <p:cNvSpPr/>
              <p:nvPr/>
            </p:nvSpPr>
            <p:spPr>
              <a:xfrm>
                <a:off x="1447431" y="2502888"/>
                <a:ext cx="4428520" cy="676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𝑡</m:t>
                              </m:r>
                            </m:e>
                          </m:d>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3" name="Rectangle 2">
                <a:extLst>
                  <a:ext uri="{FF2B5EF4-FFF2-40B4-BE49-F238E27FC236}">
                    <a16:creationId xmlns:a16="http://schemas.microsoft.com/office/drawing/2014/main" id="{CAA4F8C3-5AC9-45E7-9312-CBA2C4F033DE}"/>
                  </a:ext>
                </a:extLst>
              </p:cNvPr>
              <p:cNvSpPr>
                <a:spLocks noRot="1" noChangeAspect="1" noMove="1" noResize="1" noEditPoints="1" noAdjustHandles="1" noChangeArrowheads="1" noChangeShapeType="1" noTextEdit="1"/>
              </p:cNvSpPr>
              <p:nvPr/>
            </p:nvSpPr>
            <p:spPr>
              <a:xfrm>
                <a:off x="1447431" y="2502888"/>
                <a:ext cx="4428520" cy="67666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8C4D846-6DC0-4655-BE8E-57DEE4CC2CE7}"/>
                  </a:ext>
                </a:extLst>
              </p:cNvPr>
              <p:cNvSpPr/>
              <p:nvPr/>
            </p:nvSpPr>
            <p:spPr>
              <a:xfrm>
                <a:off x="1449119" y="3462503"/>
                <a:ext cx="1916422"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𝑆</m:t>
                              </m:r>
                            </m:e>
                          </m:d>
                        </m:num>
                        <m:den>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m:t>
                                  </m:r>
                                  <m:r>
                                    <a:rPr lang="en-US" i="0">
                                      <a:latin typeface="Cambria Math" panose="02040503050406030204" pitchFamily="18" charset="0"/>
                                    </a:rPr>
                                    <m:t>0</m:t>
                                  </m:r>
                                </m:sub>
                              </m:sSub>
                              <m:r>
                                <a:rPr lang="en-US" i="0">
                                  <a:latin typeface="Cambria Math" panose="02040503050406030204" pitchFamily="18" charset="0"/>
                                </a:rPr>
                                <m:t>(0</m:t>
                              </m:r>
                            </m:e>
                          </m:d>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oMath>
                  </m:oMathPara>
                </a14:m>
                <a:endParaRPr lang="en-US" dirty="0"/>
              </a:p>
            </p:txBody>
          </p:sp>
        </mc:Choice>
        <mc:Fallback xmlns="">
          <p:sp>
            <p:nvSpPr>
              <p:cNvPr id="6" name="Rectangle 5">
                <a:extLst>
                  <a:ext uri="{FF2B5EF4-FFF2-40B4-BE49-F238E27FC236}">
                    <a16:creationId xmlns:a16="http://schemas.microsoft.com/office/drawing/2014/main" id="{08C4D846-6DC0-4655-BE8E-57DEE4CC2CE7}"/>
                  </a:ext>
                </a:extLst>
              </p:cNvPr>
              <p:cNvSpPr>
                <a:spLocks noRot="1" noChangeAspect="1" noMove="1" noResize="1" noEditPoints="1" noAdjustHandles="1" noChangeArrowheads="1" noChangeShapeType="1" noTextEdit="1"/>
              </p:cNvSpPr>
              <p:nvPr/>
            </p:nvSpPr>
            <p:spPr>
              <a:xfrm>
                <a:off x="1449119" y="3462503"/>
                <a:ext cx="1916422" cy="6790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986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2724" y="6023113"/>
            <a:ext cx="2709275" cy="834886"/>
          </a:xfrm>
          <a:prstGeom prst="rect">
            <a:avLst/>
          </a:prstGeom>
          <a:noFill/>
          <a:ln>
            <a:noFill/>
          </a:ln>
        </p:spPr>
      </p:pic>
      <p:sp>
        <p:nvSpPr>
          <p:cNvPr id="7" name="Title 6">
            <a:extLst>
              <a:ext uri="{FF2B5EF4-FFF2-40B4-BE49-F238E27FC236}">
                <a16:creationId xmlns:a16="http://schemas.microsoft.com/office/drawing/2014/main" id="{95467012-C7BB-415E-8FCD-D8EBFEFD67DD}"/>
              </a:ext>
            </a:extLst>
          </p:cNvPr>
          <p:cNvSpPr>
            <a:spLocks noGrp="1"/>
          </p:cNvSpPr>
          <p:nvPr>
            <p:ph type="ctrTitle"/>
          </p:nvPr>
        </p:nvSpPr>
        <p:spPr>
          <a:xfrm>
            <a:off x="1918253" y="1371600"/>
            <a:ext cx="7922281" cy="3856382"/>
          </a:xfrm>
        </p:spPr>
        <p:txBody>
          <a:bodyPr/>
          <a:lstStyle/>
          <a:p>
            <a:r>
              <a:rPr lang="en-US" dirty="0"/>
              <a:t>SIMULACION DEL SISTEMA DE CALENTAMIENTO HIBRIDO</a:t>
            </a:r>
          </a:p>
        </p:txBody>
      </p:sp>
    </p:spTree>
    <p:extLst>
      <p:ext uri="{BB962C8B-B14F-4D97-AF65-F5344CB8AC3E}">
        <p14:creationId xmlns:p14="http://schemas.microsoft.com/office/powerpoint/2010/main" val="2661694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Ingreso de datos en Matlab</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73870" y="1533371"/>
            <a:ext cx="8952278" cy="71012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Una vez creados los datos de entrada o radiación solar u(t) y de salida o temperatura del colector y(t) se los importa en el sistema. </a:t>
            </a:r>
            <a:endParaRPr lang="en-US" dirty="0">
              <a:solidFill>
                <a:schemeClr val="tx1"/>
              </a:solidFill>
            </a:endParaRPr>
          </a:p>
        </p:txBody>
      </p:sp>
      <p:pic>
        <p:nvPicPr>
          <p:cNvPr id="2" name="Picture 1">
            <a:extLst>
              <a:ext uri="{FF2B5EF4-FFF2-40B4-BE49-F238E27FC236}">
                <a16:creationId xmlns:a16="http://schemas.microsoft.com/office/drawing/2014/main" id="{814BD489-C8CC-4320-9D4A-909801EB1EFE}"/>
              </a:ext>
            </a:extLst>
          </p:cNvPr>
          <p:cNvPicPr>
            <a:picLocks noChangeAspect="1"/>
          </p:cNvPicPr>
          <p:nvPr/>
        </p:nvPicPr>
        <p:blipFill>
          <a:blip r:embed="rId3"/>
          <a:stretch>
            <a:fillRect/>
          </a:stretch>
        </p:blipFill>
        <p:spPr>
          <a:xfrm>
            <a:off x="820626" y="2688657"/>
            <a:ext cx="4477982" cy="2808111"/>
          </a:xfrm>
          <a:prstGeom prst="rect">
            <a:avLst/>
          </a:prstGeom>
        </p:spPr>
      </p:pic>
      <p:pic>
        <p:nvPicPr>
          <p:cNvPr id="5" name="Picture 4">
            <a:extLst>
              <a:ext uri="{FF2B5EF4-FFF2-40B4-BE49-F238E27FC236}">
                <a16:creationId xmlns:a16="http://schemas.microsoft.com/office/drawing/2014/main" id="{4CF776CF-5109-47DD-8483-24CB5FA027D9}"/>
              </a:ext>
            </a:extLst>
          </p:cNvPr>
          <p:cNvPicPr>
            <a:picLocks noChangeAspect="1"/>
          </p:cNvPicPr>
          <p:nvPr/>
        </p:nvPicPr>
        <p:blipFill>
          <a:blip r:embed="rId4"/>
          <a:stretch>
            <a:fillRect/>
          </a:stretch>
        </p:blipFill>
        <p:spPr>
          <a:xfrm>
            <a:off x="6606774" y="2688657"/>
            <a:ext cx="4477982" cy="2808110"/>
          </a:xfrm>
          <a:prstGeom prst="rect">
            <a:avLst/>
          </a:prstGeom>
          <a:solidFill>
            <a:schemeClr val="bg1">
              <a:lumMod val="85000"/>
            </a:schemeClr>
          </a:solidFill>
        </p:spPr>
      </p:pic>
      <p:sp>
        <p:nvSpPr>
          <p:cNvPr id="9" name="Arrow: Right 8">
            <a:extLst>
              <a:ext uri="{FF2B5EF4-FFF2-40B4-BE49-F238E27FC236}">
                <a16:creationId xmlns:a16="http://schemas.microsoft.com/office/drawing/2014/main" id="{4D7A18D1-110C-4B02-9213-03D75D67DBEF}"/>
              </a:ext>
            </a:extLst>
          </p:cNvPr>
          <p:cNvSpPr/>
          <p:nvPr/>
        </p:nvSpPr>
        <p:spPr>
          <a:xfrm>
            <a:off x="5614760" y="3933686"/>
            <a:ext cx="675861" cy="3180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954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Obtención de modelos en Matlab</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47431" y="1284893"/>
            <a:ext cx="8919082" cy="71012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b="1" dirty="0"/>
              <a:t>Con los datos ingresados en el sistema se realiza la simulación y se obtienen los siguientes modelos</a:t>
            </a:r>
            <a:endParaRPr lang="en-US" b="1" dirty="0"/>
          </a:p>
        </p:txBody>
      </p:sp>
      <p:pic>
        <p:nvPicPr>
          <p:cNvPr id="18" name="Picture 17">
            <a:extLst>
              <a:ext uri="{FF2B5EF4-FFF2-40B4-BE49-F238E27FC236}">
                <a16:creationId xmlns:a16="http://schemas.microsoft.com/office/drawing/2014/main" id="{34FF6192-77DC-4FAF-9DBE-4744DB2F0E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66297" y="2014898"/>
            <a:ext cx="6479468" cy="3223023"/>
          </a:xfrm>
          <a:prstGeom prst="rect">
            <a:avLst/>
          </a:prstGeom>
          <a:noFill/>
          <a:ln>
            <a:noFill/>
          </a:ln>
        </p:spPr>
      </p:pic>
      <p:sp>
        <p:nvSpPr>
          <p:cNvPr id="19" name="Subtitle 4">
            <a:extLst>
              <a:ext uri="{FF2B5EF4-FFF2-40B4-BE49-F238E27FC236}">
                <a16:creationId xmlns:a16="http://schemas.microsoft.com/office/drawing/2014/main" id="{5BC00FB3-F5E7-423A-B6F7-0F68E15737AD}"/>
              </a:ext>
            </a:extLst>
          </p:cNvPr>
          <p:cNvSpPr txBox="1">
            <a:spLocks/>
          </p:cNvSpPr>
          <p:nvPr/>
        </p:nvSpPr>
        <p:spPr>
          <a:xfrm>
            <a:off x="1447431" y="5454290"/>
            <a:ext cx="8789810" cy="96654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b="1" dirty="0"/>
              <a:t>Se selecciona el modelo P1, que se trata de un modelo de procesos descrito por una función de transferencia de primer orden con un polo en el dominio de Laplace (S) y presenta una buena aproximación.</a:t>
            </a:r>
            <a:endParaRPr lang="en-US" b="1" dirty="0"/>
          </a:p>
          <a:p>
            <a:pPr algn="just"/>
            <a:endParaRPr lang="en-US" b="1" dirty="0"/>
          </a:p>
        </p:txBody>
      </p:sp>
    </p:spTree>
    <p:extLst>
      <p:ext uri="{BB962C8B-B14F-4D97-AF65-F5344CB8AC3E}">
        <p14:creationId xmlns:p14="http://schemas.microsoft.com/office/powerpoint/2010/main" val="335263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Selección de modelos en Matlab</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507067" y="1341815"/>
            <a:ext cx="8929019" cy="96654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El modelo seleccionado P1, representado por la línea de color gris, tiene el tiempo de estabilización más rápido a la función escalón unitario lo que implica que se trata de un modelo estable y sencillo de representar.</a:t>
            </a:r>
            <a:endParaRPr lang="en-US" dirty="0">
              <a:solidFill>
                <a:schemeClr val="tx1"/>
              </a:solidFill>
            </a:endParaRPr>
          </a:p>
        </p:txBody>
      </p:sp>
      <p:pic>
        <p:nvPicPr>
          <p:cNvPr id="2" name="Picture 1">
            <a:extLst>
              <a:ext uri="{FF2B5EF4-FFF2-40B4-BE49-F238E27FC236}">
                <a16:creationId xmlns:a16="http://schemas.microsoft.com/office/drawing/2014/main" id="{21A35725-BAF3-46CB-A792-337F794BAAB0}"/>
              </a:ext>
            </a:extLst>
          </p:cNvPr>
          <p:cNvPicPr>
            <a:picLocks noChangeAspect="1"/>
          </p:cNvPicPr>
          <p:nvPr/>
        </p:nvPicPr>
        <p:blipFill>
          <a:blip r:embed="rId3"/>
          <a:stretch>
            <a:fillRect/>
          </a:stretch>
        </p:blipFill>
        <p:spPr>
          <a:xfrm>
            <a:off x="2335152" y="2498210"/>
            <a:ext cx="7133642" cy="3442473"/>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CF697C3-937B-4EEC-8903-9A597BB50784}"/>
                  </a:ext>
                </a:extLst>
              </p:cNvPr>
              <p:cNvSpPr/>
              <p:nvPr/>
            </p:nvSpPr>
            <p:spPr>
              <a:xfrm>
                <a:off x="6546520" y="3950964"/>
                <a:ext cx="2043765"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0.07564</m:t>
                          </m:r>
                        </m:num>
                        <m:den>
                          <m:r>
                            <a:rPr lang="en-US" i="0">
                              <a:latin typeface="Cambria Math" panose="02040503050406030204" pitchFamily="18" charset="0"/>
                            </a:rPr>
                            <m:t>1+2947</m:t>
                          </m:r>
                          <m:r>
                            <a:rPr lang="en-US" i="1">
                              <a:latin typeface="Cambria Math" panose="02040503050406030204" pitchFamily="18" charset="0"/>
                            </a:rPr>
                            <m:t>𝑠</m:t>
                          </m:r>
                        </m:den>
                      </m:f>
                    </m:oMath>
                  </m:oMathPara>
                </a14:m>
                <a:endParaRPr lang="en-US" dirty="0"/>
              </a:p>
            </p:txBody>
          </p:sp>
        </mc:Choice>
        <mc:Fallback xmlns="">
          <p:sp>
            <p:nvSpPr>
              <p:cNvPr id="3" name="Rectangle 2">
                <a:extLst>
                  <a:ext uri="{FF2B5EF4-FFF2-40B4-BE49-F238E27FC236}">
                    <a16:creationId xmlns:a16="http://schemas.microsoft.com/office/drawing/2014/main" id="{4CF697C3-937B-4EEC-8903-9A597BB50784}"/>
                  </a:ext>
                </a:extLst>
              </p:cNvPr>
              <p:cNvSpPr>
                <a:spLocks noRot="1" noChangeAspect="1" noMove="1" noResize="1" noEditPoints="1" noAdjustHandles="1" noChangeArrowheads="1" noChangeShapeType="1" noTextEdit="1"/>
              </p:cNvSpPr>
              <p:nvPr/>
            </p:nvSpPr>
            <p:spPr>
              <a:xfrm>
                <a:off x="6546520" y="3950964"/>
                <a:ext cx="2043765" cy="622927"/>
              </a:xfrm>
              <a:prstGeom prst="rect">
                <a:avLst/>
              </a:prstGeom>
              <a:blipFill>
                <a:blip r:embed="rId4"/>
                <a:stretch>
                  <a:fillRect/>
                </a:stretch>
              </a:blipFill>
            </p:spPr>
            <p:txBody>
              <a:bodyPr/>
              <a:lstStyle/>
              <a:p>
                <a:r>
                  <a:rPr lang="en-US">
                    <a:noFill/>
                  </a:rPr>
                  <a:t> </a:t>
                </a:r>
              </a:p>
            </p:txBody>
          </p:sp>
        </mc:Fallback>
      </mc:AlternateContent>
      <p:sp>
        <p:nvSpPr>
          <p:cNvPr id="21" name="Subtitle 4">
            <a:extLst>
              <a:ext uri="{FF2B5EF4-FFF2-40B4-BE49-F238E27FC236}">
                <a16:creationId xmlns:a16="http://schemas.microsoft.com/office/drawing/2014/main" id="{14192B89-386C-44A0-877E-C9267C30AC41}"/>
              </a:ext>
            </a:extLst>
          </p:cNvPr>
          <p:cNvSpPr txBox="1">
            <a:spLocks/>
          </p:cNvSpPr>
          <p:nvPr/>
        </p:nvSpPr>
        <p:spPr>
          <a:xfrm>
            <a:off x="1507068" y="6198649"/>
            <a:ext cx="8789810" cy="46464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La constante de tiempo del sistema es igual a 2947 segundos.</a:t>
            </a:r>
            <a:endParaRPr lang="en-US" dirty="0">
              <a:solidFill>
                <a:schemeClr val="tx1"/>
              </a:solidFill>
            </a:endParaRPr>
          </a:p>
        </p:txBody>
      </p:sp>
    </p:spTree>
    <p:extLst>
      <p:ext uri="{BB962C8B-B14F-4D97-AF65-F5344CB8AC3E}">
        <p14:creationId xmlns:p14="http://schemas.microsoft.com/office/powerpoint/2010/main" val="345071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Validación del modelo teórico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507068" y="1427505"/>
            <a:ext cx="9286828" cy="539603"/>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El valor de la constante de tiempo se usa para calcular el flujo masico mediante las siguientes ecuaciones:</a:t>
            </a:r>
            <a:endParaRPr lang="en-US" dirty="0">
              <a:solidFill>
                <a:schemeClr val="tx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64A6C0B-EB43-4C25-8488-B22696753C8D}"/>
                  </a:ext>
                </a:extLst>
              </p:cNvPr>
              <p:cNvSpPr/>
              <p:nvPr/>
            </p:nvSpPr>
            <p:spPr>
              <a:xfrm>
                <a:off x="1534830" y="2261393"/>
                <a:ext cx="1933350"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oMath>
                  </m:oMathPara>
                </a14:m>
                <a:endParaRPr lang="en-US" dirty="0"/>
              </a:p>
            </p:txBody>
          </p:sp>
        </mc:Choice>
        <mc:Fallback xmlns="">
          <p:sp>
            <p:nvSpPr>
              <p:cNvPr id="8" name="Rectangle 7">
                <a:extLst>
                  <a:ext uri="{FF2B5EF4-FFF2-40B4-BE49-F238E27FC236}">
                    <a16:creationId xmlns:a16="http://schemas.microsoft.com/office/drawing/2014/main" id="{064A6C0B-EB43-4C25-8488-B22696753C8D}"/>
                  </a:ext>
                </a:extLst>
              </p:cNvPr>
              <p:cNvSpPr>
                <a:spLocks noRot="1" noChangeAspect="1" noMove="1" noResize="1" noEditPoints="1" noAdjustHandles="1" noChangeArrowheads="1" noChangeShapeType="1" noTextEdit="1"/>
              </p:cNvSpPr>
              <p:nvPr/>
            </p:nvSpPr>
            <p:spPr>
              <a:xfrm>
                <a:off x="1534830" y="2261393"/>
                <a:ext cx="1933350" cy="659540"/>
              </a:xfrm>
              <a:prstGeom prst="rect">
                <a:avLst/>
              </a:prstGeom>
              <a:blipFill>
                <a:blip r:embed="rId3"/>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0E35F5A-1429-4AA8-8314-599EAD825FD4}"/>
              </a:ext>
            </a:extLst>
          </p:cNvPr>
          <p:cNvSpPr/>
          <p:nvPr/>
        </p:nvSpPr>
        <p:spPr>
          <a:xfrm>
            <a:off x="1507068" y="3106089"/>
            <a:ext cx="7801600" cy="1200329"/>
          </a:xfrm>
          <a:prstGeom prst="rect">
            <a:avLst/>
          </a:prstGeom>
        </p:spPr>
        <p:txBody>
          <a:bodyPr wrap="square">
            <a:spAutoFit/>
          </a:bodyPr>
          <a:lstStyle/>
          <a:p>
            <a:pPr algn="just"/>
            <a:r>
              <a:rPr lang="es-EC" dirty="0"/>
              <a:t>En donde:</a:t>
            </a:r>
            <a:endParaRPr lang="en-US" dirty="0"/>
          </a:p>
          <a:p>
            <a:pPr algn="just"/>
            <a:r>
              <a:rPr lang="es-EC" dirty="0" err="1"/>
              <a:t>Cc</a:t>
            </a:r>
            <a:r>
              <a:rPr lang="es-EC" dirty="0"/>
              <a:t> , representa el calor específico del fluido, agua (J kg-1K-1)</a:t>
            </a:r>
            <a:endParaRPr lang="en-US" dirty="0"/>
          </a:p>
          <a:p>
            <a:pPr algn="just"/>
            <a:r>
              <a:rPr lang="es-EC" dirty="0" err="1"/>
              <a:t>Vc</a:t>
            </a:r>
            <a:r>
              <a:rPr lang="es-EC" dirty="0"/>
              <a:t> , representa el volumen del fluido en el colector (m3)</a:t>
            </a:r>
            <a:endParaRPr lang="en-US" dirty="0"/>
          </a:p>
          <a:p>
            <a:pPr algn="just"/>
            <a:r>
              <a:rPr lang="es-EC" dirty="0" err="1"/>
              <a:t>ρc</a:t>
            </a:r>
            <a:r>
              <a:rPr lang="es-EC" dirty="0"/>
              <a:t> , representa la densidad del fluido en el colector (kg m-3)</a:t>
            </a:r>
            <a:endParaRPr lang="en-US"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D08CB776-42F3-4770-B93E-15A449F01D9B}"/>
                  </a:ext>
                </a:extLst>
              </p:cNvPr>
              <p:cNvSpPr/>
              <p:nvPr/>
            </p:nvSpPr>
            <p:spPr>
              <a:xfrm>
                <a:off x="3741555" y="2371387"/>
                <a:ext cx="1182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𝑐</m:t>
                          </m:r>
                          <m:r>
                            <a:rPr lang="es-EC" i="1">
                              <a:latin typeface="Cambria Math" panose="02040503050406030204" pitchFamily="18" charset="0"/>
                            </a:rPr>
                            <m:t>=</m:t>
                          </m:r>
                        </m:sub>
                      </m:sSub>
                      <m:sSub>
                        <m:sSubPr>
                          <m:ctrlPr>
                            <a:rPr lang="en-US" i="1">
                              <a:latin typeface="Cambria Math" panose="02040503050406030204" pitchFamily="18" charset="0"/>
                            </a:rPr>
                          </m:ctrlPr>
                        </m:sSubPr>
                        <m:e>
                          <m:r>
                            <a:rPr lang="es-EC" i="1">
                              <a:latin typeface="Cambria Math" panose="02040503050406030204" pitchFamily="18" charset="0"/>
                            </a:rPr>
                            <m:t>𝑐</m:t>
                          </m:r>
                        </m:e>
                        <m:sub>
                          <m:r>
                            <a:rPr lang="es-EC" i="1">
                              <a:latin typeface="Cambria Math" panose="02040503050406030204" pitchFamily="18" charset="0"/>
                            </a:rPr>
                            <m:t>𝑐</m:t>
                          </m:r>
                        </m:sub>
                      </m:sSub>
                      <m:sSub>
                        <m:sSubPr>
                          <m:ctrlPr>
                            <a:rPr lang="en-US"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𝑐</m:t>
                          </m:r>
                        </m:sub>
                      </m:sSub>
                      <m:sSub>
                        <m:sSubPr>
                          <m:ctrlPr>
                            <a:rPr lang="en-US" i="1">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𝑐</m:t>
                          </m:r>
                        </m:sub>
                      </m:sSub>
                    </m:oMath>
                  </m:oMathPara>
                </a14:m>
                <a:endParaRPr lang="en-US" dirty="0"/>
              </a:p>
            </p:txBody>
          </p:sp>
        </mc:Choice>
        <mc:Fallback xmlns="">
          <p:sp>
            <p:nvSpPr>
              <p:cNvPr id="18" name="Rectangle 17">
                <a:extLst>
                  <a:ext uri="{FF2B5EF4-FFF2-40B4-BE49-F238E27FC236}">
                    <a16:creationId xmlns:a16="http://schemas.microsoft.com/office/drawing/2014/main" id="{D08CB776-42F3-4770-B93E-15A449F01D9B}"/>
                  </a:ext>
                </a:extLst>
              </p:cNvPr>
              <p:cNvSpPr>
                <a:spLocks noRot="1" noChangeAspect="1" noMove="1" noResize="1" noEditPoints="1" noAdjustHandles="1" noChangeArrowheads="1" noChangeShapeType="1" noTextEdit="1"/>
              </p:cNvSpPr>
              <p:nvPr/>
            </p:nvSpPr>
            <p:spPr>
              <a:xfrm>
                <a:off x="3741555" y="2371387"/>
                <a:ext cx="1182953"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34A16D5-3B73-4203-887E-36EA65757492}"/>
                  </a:ext>
                </a:extLst>
              </p:cNvPr>
              <p:cNvSpPr/>
              <p:nvPr/>
            </p:nvSpPr>
            <p:spPr>
              <a:xfrm>
                <a:off x="1473870" y="4460461"/>
                <a:ext cx="1448152"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r>
                            <a:rPr lang="en-US" i="0">
                              <a:latin typeface="Cambria Math" panose="02040503050406030204" pitchFamily="18" charset="0"/>
                            </a:rPr>
                            <m:t>=</m:t>
                          </m:r>
                        </m:sub>
                      </m:sSub>
                      <m:r>
                        <a:rPr lang="en-US" i="0">
                          <a:latin typeface="Cambria Math" panose="02040503050406030204" pitchFamily="18" charset="0"/>
                        </a:rPr>
                        <m:t>16268</m:t>
                      </m:r>
                      <m:f>
                        <m:fPr>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𝐾</m:t>
                          </m:r>
                        </m:den>
                      </m:f>
                    </m:oMath>
                  </m:oMathPara>
                </a14:m>
                <a:endParaRPr lang="en-US" dirty="0"/>
              </a:p>
            </p:txBody>
          </p:sp>
        </mc:Choice>
        <mc:Fallback xmlns="">
          <p:sp>
            <p:nvSpPr>
              <p:cNvPr id="19" name="Rectangle 18">
                <a:extLst>
                  <a:ext uri="{FF2B5EF4-FFF2-40B4-BE49-F238E27FC236}">
                    <a16:creationId xmlns:a16="http://schemas.microsoft.com/office/drawing/2014/main" id="{C34A16D5-3B73-4203-887E-36EA65757492}"/>
                  </a:ext>
                </a:extLst>
              </p:cNvPr>
              <p:cNvSpPr>
                <a:spLocks noRot="1" noChangeAspect="1" noMove="1" noResize="1" noEditPoints="1" noAdjustHandles="1" noChangeArrowheads="1" noChangeShapeType="1" noTextEdit="1"/>
              </p:cNvSpPr>
              <p:nvPr/>
            </p:nvSpPr>
            <p:spPr>
              <a:xfrm>
                <a:off x="1473870" y="4460461"/>
                <a:ext cx="1448152" cy="6090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E6ACEED-6DCA-466B-B73B-D9686EE1B976}"/>
                  </a:ext>
                </a:extLst>
              </p:cNvPr>
              <p:cNvSpPr/>
              <p:nvPr/>
            </p:nvSpPr>
            <p:spPr>
              <a:xfrm>
                <a:off x="1447431" y="5085015"/>
                <a:ext cx="30528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r>
                        <a:rPr lang="en-US" i="0">
                          <a:latin typeface="Cambria Math" panose="02040503050406030204" pitchFamily="18" charset="0"/>
                        </a:rPr>
                        <m:t>=0.003891</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3</m:t>
                          </m:r>
                        </m:sup>
                      </m:sSup>
                    </m:oMath>
                  </m:oMathPara>
                </a14:m>
                <a:endParaRPr lang="en-US" dirty="0"/>
              </a:p>
            </p:txBody>
          </p:sp>
        </mc:Choice>
        <mc:Fallback xmlns="">
          <p:sp>
            <p:nvSpPr>
              <p:cNvPr id="20" name="Rectangle 19">
                <a:extLst>
                  <a:ext uri="{FF2B5EF4-FFF2-40B4-BE49-F238E27FC236}">
                    <a16:creationId xmlns:a16="http://schemas.microsoft.com/office/drawing/2014/main" id="{4E6ACEED-6DCA-466B-B73B-D9686EE1B976}"/>
                  </a:ext>
                </a:extLst>
              </p:cNvPr>
              <p:cNvSpPr>
                <a:spLocks noRot="1" noChangeAspect="1" noMove="1" noResize="1" noEditPoints="1" noAdjustHandles="1" noChangeArrowheads="1" noChangeShapeType="1" noTextEdit="1"/>
              </p:cNvSpPr>
              <p:nvPr/>
            </p:nvSpPr>
            <p:spPr>
              <a:xfrm>
                <a:off x="1447431" y="5085015"/>
                <a:ext cx="3052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81EBEC3-E2AF-40C8-AF7F-88A0F16EF90F}"/>
                  </a:ext>
                </a:extLst>
              </p:cNvPr>
              <p:cNvSpPr/>
              <p:nvPr/>
            </p:nvSpPr>
            <p:spPr>
              <a:xfrm>
                <a:off x="1400172" y="5545520"/>
                <a:ext cx="4031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𝑐</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𝑐</m:t>
                          </m:r>
                        </m:sub>
                      </m:sSub>
                      <m:r>
                        <a:rPr lang="en-US" i="0">
                          <a:latin typeface="Cambria Math" panose="02040503050406030204" pitchFamily="18" charset="0"/>
                        </a:rPr>
                        <m:t>=1.8</m:t>
                      </m:r>
                      <m:r>
                        <a:rPr lang="en-US" i="1">
                          <a:latin typeface="Cambria Math" panose="02040503050406030204" pitchFamily="18" charset="0"/>
                        </a:rPr>
                        <m:t>𝑚</m:t>
                      </m:r>
                      <m:r>
                        <a:rPr lang="en-US" i="0">
                          <a:latin typeface="Cambria Math" panose="02040503050406030204" pitchFamily="18" charset="0"/>
                        </a:rPr>
                        <m:t>∗0.8</m:t>
                      </m:r>
                      <m:r>
                        <a:rPr lang="en-US" i="1">
                          <a:latin typeface="Cambria Math" panose="02040503050406030204" pitchFamily="18" charset="0"/>
                        </a:rPr>
                        <m:t>𝑚</m:t>
                      </m:r>
                      <m:r>
                        <a:rPr lang="en-US" i="0">
                          <a:latin typeface="Cambria Math" panose="02040503050406030204" pitchFamily="18" charset="0"/>
                        </a:rPr>
                        <m:t>=1.44</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oMath>
                  </m:oMathPara>
                </a14:m>
                <a:endParaRPr lang="en-US" dirty="0"/>
              </a:p>
            </p:txBody>
          </p:sp>
        </mc:Choice>
        <mc:Fallback xmlns="">
          <p:sp>
            <p:nvSpPr>
              <p:cNvPr id="21" name="Rectangle 20">
                <a:extLst>
                  <a:ext uri="{FF2B5EF4-FFF2-40B4-BE49-F238E27FC236}">
                    <a16:creationId xmlns:a16="http://schemas.microsoft.com/office/drawing/2014/main" id="{781EBEC3-E2AF-40C8-AF7F-88A0F16EF90F}"/>
                  </a:ext>
                </a:extLst>
              </p:cNvPr>
              <p:cNvSpPr>
                <a:spLocks noRot="1" noChangeAspect="1" noMove="1" noResize="1" noEditPoints="1" noAdjustHandles="1" noChangeArrowheads="1" noChangeShapeType="1" noTextEdit="1"/>
              </p:cNvSpPr>
              <p:nvPr/>
            </p:nvSpPr>
            <p:spPr>
              <a:xfrm>
                <a:off x="1400172" y="5545520"/>
                <a:ext cx="40312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BDD051F3-0A15-4A7F-817E-FCBE687F85D5}"/>
                  </a:ext>
                </a:extLst>
              </p:cNvPr>
              <p:cNvSpPr/>
              <p:nvPr/>
            </p:nvSpPr>
            <p:spPr>
              <a:xfrm>
                <a:off x="1447431" y="6026255"/>
                <a:ext cx="1445844" cy="564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r>
                        <a:rPr lang="en-US" i="0">
                          <a:latin typeface="Cambria Math" panose="02040503050406030204" pitchFamily="18" charset="0"/>
                        </a:rPr>
                        <m:t>=7</m:t>
                      </m:r>
                      <m:f>
                        <m:fPr>
                          <m:ctrlPr>
                            <a:rPr lang="en-US" i="1">
                              <a:latin typeface="Cambria Math" panose="02040503050406030204" pitchFamily="18" charset="0"/>
                            </a:rPr>
                          </m:ctrlPr>
                        </m:fPr>
                        <m:num>
                          <m:r>
                            <a:rPr lang="en-US" i="1">
                              <a:latin typeface="Cambria Math" panose="02040503050406030204" pitchFamily="18" charset="0"/>
                            </a:rPr>
                            <m:t>𝑤</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r>
                            <a:rPr lang="en-US" i="1">
                              <a:latin typeface="Cambria Math" panose="02040503050406030204" pitchFamily="18" charset="0"/>
                            </a:rPr>
                            <m:t>𝐾</m:t>
                          </m:r>
                        </m:den>
                      </m:f>
                    </m:oMath>
                  </m:oMathPara>
                </a14:m>
                <a:endParaRPr lang="en-US" dirty="0"/>
              </a:p>
            </p:txBody>
          </p:sp>
        </mc:Choice>
        <mc:Fallback xmlns="">
          <p:sp>
            <p:nvSpPr>
              <p:cNvPr id="22" name="Rectangle 21">
                <a:extLst>
                  <a:ext uri="{FF2B5EF4-FFF2-40B4-BE49-F238E27FC236}">
                    <a16:creationId xmlns:a16="http://schemas.microsoft.com/office/drawing/2014/main" id="{BDD051F3-0A15-4A7F-817E-FCBE687F85D5}"/>
                  </a:ext>
                </a:extLst>
              </p:cNvPr>
              <p:cNvSpPr>
                <a:spLocks noRot="1" noChangeAspect="1" noMove="1" noResize="1" noEditPoints="1" noAdjustHandles="1" noChangeArrowheads="1" noChangeShapeType="1" noTextEdit="1"/>
              </p:cNvSpPr>
              <p:nvPr/>
            </p:nvSpPr>
            <p:spPr>
              <a:xfrm>
                <a:off x="1447431" y="6026255"/>
                <a:ext cx="1445844" cy="56477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9574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Validación del modelo teórico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447430" y="1652342"/>
            <a:ext cx="9227195" cy="354582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2000" dirty="0">
                <a:solidFill>
                  <a:schemeClr val="tx1"/>
                </a:solidFill>
              </a:rPr>
              <a:t>Al reemplazar estos valores en la ecuación anterior se obtiene un caudal de 0.11 ml/s. Este caudal dista mucho del valor que se ha estimado en los estudios realizados sobre el flujo másico del efecto termosifón, en donde se obtienen valores promedio entre 3 y 13 ml/s.</a:t>
            </a:r>
          </a:p>
          <a:p>
            <a:pPr algn="just"/>
            <a:r>
              <a:rPr lang="es-EC" sz="2000" dirty="0">
                <a:solidFill>
                  <a:schemeClr val="tx1"/>
                </a:solidFill>
              </a:rPr>
              <a:t>Esta imprecisión en el modelo se produce por el efecto de la variación en la radiación solar o ruido en la señal de entrada causada por la nubosidad en el período de estudio. Por lo tanto, se observa que es necesario afinar el modelo para obtener un valor más preciso de caudal. </a:t>
            </a:r>
            <a:endParaRPr lang="en-US" sz="2000" dirty="0">
              <a:solidFill>
                <a:schemeClr val="tx1"/>
              </a:solidFill>
            </a:endParaRPr>
          </a:p>
          <a:p>
            <a:pPr algn="just"/>
            <a:endParaRPr lang="en-US" sz="2000" dirty="0">
              <a:solidFill>
                <a:schemeClr val="tx1"/>
              </a:solidFill>
            </a:endParaRPr>
          </a:p>
        </p:txBody>
      </p:sp>
    </p:spTree>
    <p:extLst>
      <p:ext uri="{BB962C8B-B14F-4D97-AF65-F5344CB8AC3E}">
        <p14:creationId xmlns:p14="http://schemas.microsoft.com/office/powerpoint/2010/main" val="1920980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Validación del modelo teórico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43902F6F-E8E8-4039-B5C6-99287C4D675B}"/>
              </a:ext>
            </a:extLst>
          </p:cNvPr>
          <p:cNvSpPr txBox="1">
            <a:spLocks/>
          </p:cNvSpPr>
          <p:nvPr/>
        </p:nvSpPr>
        <p:spPr>
          <a:xfrm>
            <a:off x="1299904" y="1422518"/>
            <a:ext cx="9424418" cy="3795525"/>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spcBef>
                <a:spcPts val="0"/>
              </a:spcBef>
              <a:spcAft>
                <a:spcPts val="600"/>
              </a:spcAft>
            </a:pPr>
            <a:r>
              <a:rPr lang="es-EC" sz="2000" dirty="0">
                <a:solidFill>
                  <a:schemeClr val="tx1"/>
                </a:solidFill>
              </a:rPr>
              <a:t>La primera iteración del modelo se realiza limitando el período de análisis a un solo día a fin de reducir el efecto las variaciones o ruido que alteran el modelo.</a:t>
            </a:r>
          </a:p>
          <a:p>
            <a:pPr algn="just">
              <a:spcBef>
                <a:spcPts val="0"/>
              </a:spcBef>
              <a:spcAft>
                <a:spcPts val="600"/>
              </a:spcAft>
            </a:pPr>
            <a:r>
              <a:rPr lang="es-EC" sz="2000" dirty="0">
                <a:solidFill>
                  <a:schemeClr val="tx1"/>
                </a:solidFill>
              </a:rPr>
              <a:t>Con estos datos se obtuvo un modelo con una constante de tiempo τ equivalente a 1580 segundos y un valor de caudal de 1.25 ml/s o flujo masico de 1.25 g/s. Este valor todavía dista de los valores calculados en los estudios.</a:t>
            </a:r>
          </a:p>
          <a:p>
            <a:pPr algn="just">
              <a:spcBef>
                <a:spcPts val="0"/>
              </a:spcBef>
              <a:spcAft>
                <a:spcPts val="600"/>
              </a:spcAft>
            </a:pPr>
            <a:r>
              <a:rPr lang="es-EC" sz="2000" dirty="0">
                <a:solidFill>
                  <a:schemeClr val="tx1"/>
                </a:solidFill>
              </a:rPr>
              <a:t>Una segunda iteración del modelo en una región más estable arroja un valor de τ equivalente a 582 segundos.</a:t>
            </a:r>
            <a:endParaRPr lang="en-US" sz="2000" dirty="0">
              <a:solidFill>
                <a:schemeClr val="tx1"/>
              </a:solidFill>
            </a:endParaRPr>
          </a:p>
          <a:p>
            <a:pPr algn="just">
              <a:spcBef>
                <a:spcPts val="0"/>
              </a:spcBef>
              <a:spcAft>
                <a:spcPts val="600"/>
              </a:spcAft>
            </a:pPr>
            <a:r>
              <a:rPr lang="es-EC" sz="2000" dirty="0">
                <a:solidFill>
                  <a:schemeClr val="tx1"/>
                </a:solidFill>
              </a:rPr>
              <a:t>Reemplazando este nuevo valor de la constante de tiempo en la ecuación 14 se obtienen valores de caudal de 5.48 ml/s equivalente a un flujo másico 5.48 g/s en el colector. Este valor de caudal está dentro de los valores estimados </a:t>
            </a:r>
          </a:p>
          <a:p>
            <a:pPr algn="just">
              <a:spcBef>
                <a:spcPts val="0"/>
              </a:spcBef>
              <a:spcAft>
                <a:spcPts val="600"/>
              </a:spcAft>
            </a:pPr>
            <a:endParaRPr lang="en-US" sz="2000" dirty="0">
              <a:solidFill>
                <a:schemeClr val="tx1"/>
              </a:solidFill>
            </a:endParaRPr>
          </a:p>
          <a:p>
            <a:pPr algn="just"/>
            <a:endParaRPr lang="en-US" sz="2000" dirty="0">
              <a:solidFill>
                <a:schemeClr val="tx1"/>
              </a:solidFill>
            </a:endParaRPr>
          </a:p>
        </p:txBody>
      </p:sp>
    </p:spTree>
    <p:extLst>
      <p:ext uri="{BB962C8B-B14F-4D97-AF65-F5344CB8AC3E}">
        <p14:creationId xmlns:p14="http://schemas.microsoft.com/office/powerpoint/2010/main" val="3624292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Validación de modelos en Matlab</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6" name="Picture 5">
            <a:extLst>
              <a:ext uri="{FF2B5EF4-FFF2-40B4-BE49-F238E27FC236}">
                <a16:creationId xmlns:a16="http://schemas.microsoft.com/office/drawing/2014/main" id="{5CB98620-14E8-48C9-AA85-28E3C8CB2D80}"/>
              </a:ext>
            </a:extLst>
          </p:cNvPr>
          <p:cNvPicPr>
            <a:picLocks noChangeAspect="1"/>
          </p:cNvPicPr>
          <p:nvPr/>
        </p:nvPicPr>
        <p:blipFill>
          <a:blip r:embed="rId3"/>
          <a:stretch>
            <a:fillRect/>
          </a:stretch>
        </p:blipFill>
        <p:spPr>
          <a:xfrm>
            <a:off x="1697827" y="1504068"/>
            <a:ext cx="8102156" cy="4120684"/>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A245CC0-D987-4824-8114-91E6C943B7BA}"/>
                  </a:ext>
                </a:extLst>
              </p:cNvPr>
              <p:cNvSpPr/>
              <p:nvPr/>
            </p:nvSpPr>
            <p:spPr>
              <a:xfrm>
                <a:off x="5702308" y="2461554"/>
                <a:ext cx="1960473"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0.054889</m:t>
                          </m:r>
                        </m:num>
                        <m:den>
                          <m:r>
                            <a:rPr lang="en-US" i="0">
                              <a:latin typeface="Cambria Math" panose="02040503050406030204" pitchFamily="18" charset="0"/>
                            </a:rPr>
                            <m:t>1+582</m:t>
                          </m:r>
                          <m:r>
                            <a:rPr lang="en-US" i="1">
                              <a:latin typeface="Cambria Math" panose="02040503050406030204" pitchFamily="18" charset="0"/>
                            </a:rPr>
                            <m:t>𝑠</m:t>
                          </m:r>
                        </m:den>
                      </m:f>
                    </m:oMath>
                  </m:oMathPara>
                </a14:m>
                <a:endParaRPr lang="en-US" dirty="0"/>
              </a:p>
            </p:txBody>
          </p:sp>
        </mc:Choice>
        <mc:Fallback xmlns="">
          <p:sp>
            <p:nvSpPr>
              <p:cNvPr id="8" name="Rectangle 7">
                <a:extLst>
                  <a:ext uri="{FF2B5EF4-FFF2-40B4-BE49-F238E27FC236}">
                    <a16:creationId xmlns:a16="http://schemas.microsoft.com/office/drawing/2014/main" id="{3A245CC0-D987-4824-8114-91E6C943B7BA}"/>
                  </a:ext>
                </a:extLst>
              </p:cNvPr>
              <p:cNvSpPr>
                <a:spLocks noRot="1" noChangeAspect="1" noMove="1" noResize="1" noEditPoints="1" noAdjustHandles="1" noChangeArrowheads="1" noChangeShapeType="1" noTextEdit="1"/>
              </p:cNvSpPr>
              <p:nvPr/>
            </p:nvSpPr>
            <p:spPr>
              <a:xfrm>
                <a:off x="5702308" y="2461554"/>
                <a:ext cx="1960473" cy="6229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2059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Evaluación de eficiencia óptica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55C9C894-DC10-4D46-93F1-3D501DE610AA}"/>
              </a:ext>
            </a:extLst>
          </p:cNvPr>
          <p:cNvSpPr txBox="1">
            <a:spLocks/>
          </p:cNvSpPr>
          <p:nvPr/>
        </p:nvSpPr>
        <p:spPr>
          <a:xfrm>
            <a:off x="1294446" y="1377482"/>
            <a:ext cx="8789810" cy="539603"/>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t>La eficiencia óptica del sistema que se puede obtener al comparar las siguientes ecuaciones </a:t>
            </a: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86F21D9-544F-4866-A662-D128D99C2570}"/>
                  </a:ext>
                </a:extLst>
              </p:cNvPr>
              <p:cNvSpPr/>
              <p:nvPr/>
            </p:nvSpPr>
            <p:spPr>
              <a:xfrm>
                <a:off x="1303629" y="2107425"/>
                <a:ext cx="2085186" cy="971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𝑐𝑜</m:t>
                                  </m:r>
                                </m:sub>
                              </m:sSub>
                              <m:r>
                                <a:rPr lang="en-US" i="0">
                                  <a:latin typeface="Cambria Math" panose="02040503050406030204" pitchFamily="18" charset="0"/>
                                </a:rPr>
                                <m:t>(</m:t>
                              </m:r>
                              <m:r>
                                <a:rPr lang="en-US" i="1">
                                  <a:latin typeface="Cambria Math" panose="02040503050406030204" pitchFamily="18" charset="0"/>
                                </a:rPr>
                                <m:t>𝑆</m:t>
                              </m:r>
                            </m:e>
                          </m:d>
                        </m:num>
                        <m:den>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m:t>
                              </m:r>
                              <m:r>
                                <a:rPr lang="en-US" i="1">
                                  <a:latin typeface="Cambria Math" panose="02040503050406030204" pitchFamily="18" charset="0"/>
                                </a:rPr>
                                <m:t>𝑆</m:t>
                              </m:r>
                            </m:e>
                          </m:d>
                        </m:den>
                      </m:f>
                      <m:r>
                        <a:rPr lang="en-US" i="0">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𝜏</m:t>
                                          </m:r>
                                        </m:e>
                                      </m:d>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oMath>
                  </m:oMathPara>
                </a14:m>
                <a:endParaRPr lang="en-US" dirty="0"/>
              </a:p>
            </p:txBody>
          </p:sp>
        </mc:Choice>
        <mc:Fallback xmlns="">
          <p:sp>
            <p:nvSpPr>
              <p:cNvPr id="3" name="Rectangle 2">
                <a:extLst>
                  <a:ext uri="{FF2B5EF4-FFF2-40B4-BE49-F238E27FC236}">
                    <a16:creationId xmlns:a16="http://schemas.microsoft.com/office/drawing/2014/main" id="{886F21D9-544F-4866-A662-D128D99C2570}"/>
                  </a:ext>
                </a:extLst>
              </p:cNvPr>
              <p:cNvSpPr>
                <a:spLocks noRot="1" noChangeAspect="1" noMove="1" noResize="1" noEditPoints="1" noAdjustHandles="1" noChangeArrowheads="1" noChangeShapeType="1" noTextEdit="1"/>
              </p:cNvSpPr>
              <p:nvPr/>
            </p:nvSpPr>
            <p:spPr>
              <a:xfrm>
                <a:off x="1303629" y="2107425"/>
                <a:ext cx="2085186" cy="9712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57C0D63-2E49-4F23-8ECD-83C505A46E4B}"/>
                  </a:ext>
                </a:extLst>
              </p:cNvPr>
              <p:cNvSpPr/>
              <p:nvPr/>
            </p:nvSpPr>
            <p:spPr>
              <a:xfrm>
                <a:off x="4440331" y="2356675"/>
                <a:ext cx="1960473"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0.054889</m:t>
                          </m:r>
                        </m:num>
                        <m:den>
                          <m:r>
                            <a:rPr lang="en-US" i="0">
                              <a:latin typeface="Cambria Math" panose="02040503050406030204" pitchFamily="18" charset="0"/>
                            </a:rPr>
                            <m:t>1+582</m:t>
                          </m:r>
                          <m:r>
                            <a:rPr lang="en-US" i="1">
                              <a:latin typeface="Cambria Math" panose="02040503050406030204" pitchFamily="18" charset="0"/>
                            </a:rPr>
                            <m:t>𝑠</m:t>
                          </m:r>
                        </m:den>
                      </m:f>
                    </m:oMath>
                  </m:oMathPara>
                </a14:m>
                <a:endParaRPr lang="en-US" dirty="0"/>
              </a:p>
            </p:txBody>
          </p:sp>
        </mc:Choice>
        <mc:Fallback xmlns="">
          <p:sp>
            <p:nvSpPr>
              <p:cNvPr id="5" name="Rectangle 4">
                <a:extLst>
                  <a:ext uri="{FF2B5EF4-FFF2-40B4-BE49-F238E27FC236}">
                    <a16:creationId xmlns:a16="http://schemas.microsoft.com/office/drawing/2014/main" id="{A57C0D63-2E49-4F23-8ECD-83C505A46E4B}"/>
                  </a:ext>
                </a:extLst>
              </p:cNvPr>
              <p:cNvSpPr>
                <a:spLocks noRot="1" noChangeAspect="1" noMove="1" noResize="1" noEditPoints="1" noAdjustHandles="1" noChangeArrowheads="1" noChangeShapeType="1" noTextEdit="1"/>
              </p:cNvSpPr>
              <p:nvPr/>
            </p:nvSpPr>
            <p:spPr>
              <a:xfrm>
                <a:off x="4440331" y="2356675"/>
                <a:ext cx="1960473" cy="622927"/>
              </a:xfrm>
              <a:prstGeom prst="rect">
                <a:avLst/>
              </a:prstGeom>
              <a:blipFill>
                <a:blip r:embed="rId4"/>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ABE02A22-6D5D-4A8B-9697-A4BF24EAAB5E}"/>
              </a:ext>
            </a:extLst>
          </p:cNvPr>
          <p:cNvSpPr/>
          <p:nvPr/>
        </p:nvSpPr>
        <p:spPr>
          <a:xfrm>
            <a:off x="3581398" y="2544619"/>
            <a:ext cx="666350" cy="26698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8286166-4E37-46A1-8183-101DE88AAC13}"/>
                  </a:ext>
                </a:extLst>
              </p:cNvPr>
              <p:cNvSpPr/>
              <p:nvPr/>
            </p:nvSpPr>
            <p:spPr>
              <a:xfrm>
                <a:off x="1303629" y="3320311"/>
                <a:ext cx="2385653" cy="715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𝜏</m:t>
                                      </m:r>
                                    </m:e>
                                  </m:d>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r>
                        <a:rPr lang="en-US" i="0">
                          <a:latin typeface="Cambria Math" panose="02040503050406030204" pitchFamily="18" charset="0"/>
                        </a:rPr>
                        <m:t>=0.054889</m:t>
                      </m:r>
                    </m:oMath>
                  </m:oMathPara>
                </a14:m>
                <a:endParaRPr lang="en-US" dirty="0"/>
              </a:p>
            </p:txBody>
          </p:sp>
        </mc:Choice>
        <mc:Fallback xmlns="">
          <p:sp>
            <p:nvSpPr>
              <p:cNvPr id="18" name="Rectangle 17">
                <a:extLst>
                  <a:ext uri="{FF2B5EF4-FFF2-40B4-BE49-F238E27FC236}">
                    <a16:creationId xmlns:a16="http://schemas.microsoft.com/office/drawing/2014/main" id="{58286166-4E37-46A1-8183-101DE88AAC13}"/>
                  </a:ext>
                </a:extLst>
              </p:cNvPr>
              <p:cNvSpPr>
                <a:spLocks noRot="1" noChangeAspect="1" noMove="1" noResize="1" noEditPoints="1" noAdjustHandles="1" noChangeArrowheads="1" noChangeShapeType="1" noTextEdit="1"/>
              </p:cNvSpPr>
              <p:nvPr/>
            </p:nvSpPr>
            <p:spPr>
              <a:xfrm>
                <a:off x="1303629" y="3320311"/>
                <a:ext cx="2385653" cy="7157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43ACA14-EA39-49D9-B6F1-C9D398F27E75}"/>
                  </a:ext>
                </a:extLst>
              </p:cNvPr>
              <p:cNvSpPr/>
              <p:nvPr/>
            </p:nvSpPr>
            <p:spPr>
              <a:xfrm>
                <a:off x="1369191" y="4232074"/>
                <a:ext cx="1954061"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0.054889</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den>
                      </m:f>
                    </m:oMath>
                  </m:oMathPara>
                </a14:m>
                <a:endParaRPr lang="en-US" dirty="0"/>
              </a:p>
            </p:txBody>
          </p:sp>
        </mc:Choice>
        <mc:Fallback xmlns="">
          <p:sp>
            <p:nvSpPr>
              <p:cNvPr id="19" name="Rectangle 18">
                <a:extLst>
                  <a:ext uri="{FF2B5EF4-FFF2-40B4-BE49-F238E27FC236}">
                    <a16:creationId xmlns:a16="http://schemas.microsoft.com/office/drawing/2014/main" id="{743ACA14-EA39-49D9-B6F1-C9D398F27E75}"/>
                  </a:ext>
                </a:extLst>
              </p:cNvPr>
              <p:cNvSpPr>
                <a:spLocks noRot="1" noChangeAspect="1" noMove="1" noResize="1" noEditPoints="1" noAdjustHandles="1" noChangeArrowheads="1" noChangeShapeType="1" noTextEdit="1"/>
              </p:cNvSpPr>
              <p:nvPr/>
            </p:nvSpPr>
            <p:spPr>
              <a:xfrm>
                <a:off x="1369191" y="4232074"/>
                <a:ext cx="1954061" cy="6651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7D0100A-96F9-43DD-81DD-B59CF68C6A75}"/>
                  </a:ext>
                </a:extLst>
              </p:cNvPr>
              <p:cNvSpPr/>
              <p:nvPr/>
            </p:nvSpPr>
            <p:spPr>
              <a:xfrm>
                <a:off x="1435725" y="5122797"/>
                <a:ext cx="13451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r>
                        <a:rPr lang="en-US" i="0">
                          <a:latin typeface="Cambria Math" panose="02040503050406030204" pitchFamily="18" charset="0"/>
                        </a:rPr>
                        <m:t>=1.048</m:t>
                      </m:r>
                    </m:oMath>
                  </m:oMathPara>
                </a14:m>
                <a:endParaRPr lang="en-US" dirty="0"/>
              </a:p>
            </p:txBody>
          </p:sp>
        </mc:Choice>
        <mc:Fallback xmlns="">
          <p:sp>
            <p:nvSpPr>
              <p:cNvPr id="20" name="Rectangle 19">
                <a:extLst>
                  <a:ext uri="{FF2B5EF4-FFF2-40B4-BE49-F238E27FC236}">
                    <a16:creationId xmlns:a16="http://schemas.microsoft.com/office/drawing/2014/main" id="{97D0100A-96F9-43DD-81DD-B59CF68C6A75}"/>
                  </a:ext>
                </a:extLst>
              </p:cNvPr>
              <p:cNvSpPr>
                <a:spLocks noRot="1" noChangeAspect="1" noMove="1" noResize="1" noEditPoints="1" noAdjustHandles="1" noChangeArrowheads="1" noChangeShapeType="1" noTextEdit="1"/>
              </p:cNvSpPr>
              <p:nvPr/>
            </p:nvSpPr>
            <p:spPr>
              <a:xfrm>
                <a:off x="1435725" y="5122797"/>
                <a:ext cx="1345176" cy="369332"/>
              </a:xfrm>
              <a:prstGeom prst="rect">
                <a:avLst/>
              </a:prstGeom>
              <a:blipFill>
                <a:blip r:embed="rId7"/>
                <a:stretch>
                  <a:fillRect b="-8197"/>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F600E74A-EB9F-4EC7-8A45-DBCD8DD78ACA}"/>
              </a:ext>
            </a:extLst>
          </p:cNvPr>
          <p:cNvSpPr/>
          <p:nvPr/>
        </p:nvSpPr>
        <p:spPr>
          <a:xfrm>
            <a:off x="1153647" y="5774501"/>
            <a:ext cx="9143231" cy="646331"/>
          </a:xfrm>
          <a:prstGeom prst="rect">
            <a:avLst/>
          </a:prstGeom>
        </p:spPr>
        <p:txBody>
          <a:bodyPr wrap="square">
            <a:spAutoFit/>
          </a:bodyPr>
          <a:lstStyle/>
          <a:p>
            <a:r>
              <a:rPr lang="es-EC" dirty="0">
                <a:solidFill>
                  <a:schemeClr val="tx1">
                    <a:lumMod val="50000"/>
                    <a:lumOff val="50000"/>
                  </a:schemeClr>
                </a:solidFill>
              </a:rPr>
              <a:t>Se observa que el valor de eficiencia obtenido por la simulación no concuerda con los valores reales observados en la práctica </a:t>
            </a:r>
            <a:endParaRPr lang="en-US" dirty="0">
              <a:solidFill>
                <a:schemeClr val="tx1">
                  <a:lumMod val="50000"/>
                  <a:lumOff val="50000"/>
                </a:schemeClr>
              </a:solidFill>
            </a:endParaRPr>
          </a:p>
        </p:txBody>
      </p:sp>
    </p:spTree>
    <p:extLst>
      <p:ext uri="{BB962C8B-B14F-4D97-AF65-F5344CB8AC3E}">
        <p14:creationId xmlns:p14="http://schemas.microsoft.com/office/powerpoint/2010/main" val="25530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625908" y="887118"/>
            <a:ext cx="7766936" cy="703144"/>
          </a:xfrm>
        </p:spPr>
        <p:txBody>
          <a:bodyPr/>
          <a:lstStyle/>
          <a:p>
            <a:r>
              <a:rPr lang="en-US" dirty="0"/>
              <a:t>OBJETIVOS</a:t>
            </a:r>
          </a:p>
        </p:txBody>
      </p:sp>
      <p:sp>
        <p:nvSpPr>
          <p:cNvPr id="9" name="Subtitle 8">
            <a:extLst>
              <a:ext uri="{FF2B5EF4-FFF2-40B4-BE49-F238E27FC236}">
                <a16:creationId xmlns:a16="http://schemas.microsoft.com/office/drawing/2014/main" id="{80E31646-EB88-4FEC-AD67-EDA449176A51}"/>
              </a:ext>
            </a:extLst>
          </p:cNvPr>
          <p:cNvSpPr>
            <a:spLocks noGrp="1"/>
          </p:cNvSpPr>
          <p:nvPr>
            <p:ph type="subTitle" idx="1"/>
          </p:nvPr>
        </p:nvSpPr>
        <p:spPr>
          <a:xfrm>
            <a:off x="1695911" y="1898374"/>
            <a:ext cx="7766936" cy="4224129"/>
          </a:xfrm>
        </p:spPr>
        <p:txBody>
          <a:bodyPr>
            <a:normAutofit/>
          </a:bodyPr>
          <a:lstStyle/>
          <a:p>
            <a:pPr marL="285750" indent="-285750" algn="just">
              <a:buFont typeface="Wingdings" panose="05000000000000000000" pitchFamily="2" charset="2"/>
              <a:buChar char="Ø"/>
            </a:pPr>
            <a:r>
              <a:rPr lang="es-EC" dirty="0"/>
              <a:t>Desarrollar un sistema híbrido de calentamiento de agua por medio del uso radiación solar y energía eléctrica para la evaluación de sus características de eficiencia operativas.</a:t>
            </a:r>
            <a:endParaRPr lang="en-US" dirty="0"/>
          </a:p>
          <a:p>
            <a:pPr marL="285750" indent="-285750" algn="just">
              <a:buFont typeface="Wingdings" panose="05000000000000000000" pitchFamily="2" charset="2"/>
              <a:buChar char="Ø"/>
            </a:pPr>
            <a:r>
              <a:rPr lang="es-EC" dirty="0"/>
              <a:t>Analizar y determinar un método de cálculo que permita optimizar el área de transferencia de calor en función del espaciamiento, el diámetro y la longitud de los tubos del colector a fin de elaborar un modelo matemático.</a:t>
            </a:r>
            <a:endParaRPr lang="en-US" dirty="0"/>
          </a:p>
          <a:p>
            <a:pPr marL="285750" indent="-285750" algn="just">
              <a:buFont typeface="Wingdings" panose="05000000000000000000" pitchFamily="2" charset="2"/>
              <a:buChar char="Ø"/>
            </a:pPr>
            <a:r>
              <a:rPr lang="es-EC" dirty="0"/>
              <a:t>Calcular la fracción solar en el área de influencia para determinar la cantidad de energía eléctrica de respaldo necesaria para optimizar el consumo energético.</a:t>
            </a:r>
            <a:endParaRPr lang="en-US" dirty="0"/>
          </a:p>
          <a:p>
            <a:pPr marL="285750" indent="-285750" algn="just">
              <a:buFont typeface="Wingdings" panose="05000000000000000000" pitchFamily="2" charset="2"/>
              <a:buChar char="Ø"/>
            </a:pPr>
            <a:r>
              <a:rPr lang="es-EC" dirty="0"/>
              <a:t>Realizar un análisis técnico económico del prototipo en función de las condiciones climáticas y económicas del país.</a:t>
            </a:r>
            <a:endParaRPr lang="en-US" dirty="0"/>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Tree>
    <p:extLst>
      <p:ext uri="{BB962C8B-B14F-4D97-AF65-F5344CB8AC3E}">
        <p14:creationId xmlns:p14="http://schemas.microsoft.com/office/powerpoint/2010/main" val="1935774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Factor de corrección del modelo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55C9C894-DC10-4D46-93F1-3D501DE610AA}"/>
              </a:ext>
            </a:extLst>
          </p:cNvPr>
          <p:cNvSpPr txBox="1">
            <a:spLocks/>
          </p:cNvSpPr>
          <p:nvPr/>
        </p:nvSpPr>
        <p:spPr>
          <a:xfrm>
            <a:off x="1507067" y="1422519"/>
            <a:ext cx="9143231" cy="226489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La ecuación de estado usada para describir el sistema considera un colector solar de placa plana en el modelo sin embargo, la placa colectora del sistema construido no corresponde completamente a este modelo puesto que tiene espacios por donde deja pasar la radiación solar permitiendo de esta manera que se refleje en una lámina reflectora nuevamente hacia el colector.</a:t>
            </a:r>
          </a:p>
          <a:p>
            <a:pPr algn="just"/>
            <a:r>
              <a:rPr lang="es-EC" dirty="0">
                <a:solidFill>
                  <a:schemeClr val="tx1"/>
                </a:solidFill>
              </a:rPr>
              <a:t>En la ecuación de estado del colector solar se incorpora un factor de ajuste (</a:t>
            </a:r>
            <a:r>
              <a:rPr lang="es-EC" dirty="0" err="1">
                <a:solidFill>
                  <a:schemeClr val="tx1"/>
                </a:solidFill>
              </a:rPr>
              <a:t>Farb</a:t>
            </a:r>
            <a:r>
              <a:rPr lang="es-EC" dirty="0">
                <a:solidFill>
                  <a:schemeClr val="tx1"/>
                </a:solidFill>
              </a:rPr>
              <a:t>) que incide sobre la base del área del colector. </a:t>
            </a:r>
            <a:endParaRPr lang="en-US" dirty="0">
              <a:solidFill>
                <a:schemeClr val="tx1"/>
              </a:solidFill>
            </a:endParaRPr>
          </a:p>
          <a:p>
            <a:pPr algn="just"/>
            <a:endParaRPr lang="en-US" dirty="0">
              <a:solidFill>
                <a:schemeClr val="tx1"/>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8F711FF-C4C0-4A8B-869A-90D1683ACBE4}"/>
                  </a:ext>
                </a:extLst>
              </p:cNvPr>
              <p:cNvSpPr/>
              <p:nvPr/>
            </p:nvSpPr>
            <p:spPr>
              <a:xfrm>
                <a:off x="1401203" y="4203787"/>
                <a:ext cx="9389594" cy="7415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d>
                            <m:dPr>
                              <m:begChr m:val=""/>
                              <m:ctrlPr>
                                <a:rPr lang="en-US" sz="2000" i="1">
                                  <a:latin typeface="Cambria Math" panose="02040503050406030204" pitchFamily="18" charset="0"/>
                                </a:rPr>
                              </m:ctrlPr>
                            </m:dPr>
                            <m:e>
                              <m:r>
                                <a:rPr lang="en-US" sz="2000" b="0" i="1">
                                  <a:latin typeface="Cambria Math" panose="02040503050406030204" pitchFamily="18" charset="0"/>
                                </a:rPr>
                                <m:t>𝑑</m:t>
                              </m:r>
                              <m:sSub>
                                <m:sSubPr>
                                  <m:ctrlPr>
                                    <a:rPr lang="en-US" sz="2000" i="1">
                                      <a:latin typeface="Cambria Math" panose="02040503050406030204" pitchFamily="18" charset="0"/>
                                    </a:rPr>
                                  </m:ctrlPr>
                                </m:sSubPr>
                                <m:e>
                                  <m:r>
                                    <a:rPr lang="en-US" sz="2000" b="0" i="1">
                                      <a:latin typeface="Cambria Math" panose="02040503050406030204" pitchFamily="18" charset="0"/>
                                    </a:rPr>
                                    <m:t>𝑇</m:t>
                                  </m:r>
                                </m:e>
                                <m:sub>
                                  <m:r>
                                    <a:rPr lang="en-US" sz="2000" b="0" i="1">
                                      <a:latin typeface="Cambria Math" panose="02040503050406030204" pitchFamily="18" charset="0"/>
                                    </a:rPr>
                                    <m:t>𝑐𝑜</m:t>
                                  </m:r>
                                </m:sub>
                              </m:sSub>
                              <m:r>
                                <a:rPr lang="en-US" sz="2000" b="0" i="0">
                                  <a:latin typeface="Cambria Math" panose="02040503050406030204" pitchFamily="18" charset="0"/>
                                </a:rPr>
                                <m:t>(</m:t>
                              </m:r>
                              <m:r>
                                <a:rPr lang="en-US" sz="2000" b="0" i="1">
                                  <a:latin typeface="Cambria Math" panose="02040503050406030204" pitchFamily="18" charset="0"/>
                                </a:rPr>
                                <m:t>𝑡</m:t>
                              </m:r>
                            </m:e>
                          </m:d>
                        </m:num>
                        <m:den>
                          <m:r>
                            <a:rPr lang="en-US" sz="2000" b="0" i="1">
                              <a:latin typeface="Cambria Math" panose="02040503050406030204" pitchFamily="18" charset="0"/>
                            </a:rPr>
                            <m:t>𝑑𝑡</m:t>
                          </m:r>
                        </m:den>
                      </m:f>
                      <m:r>
                        <a:rPr lang="en-US" sz="2000" b="0" i="0">
                          <a:latin typeface="Cambria Math" panose="02040503050406030204" pitchFamily="18" charset="0"/>
                        </a:rPr>
                        <m:t>=</m:t>
                      </m:r>
                      <m:f>
                        <m:fPr>
                          <m:ctrlPr>
                            <a:rPr lang="en-US" sz="2000" i="1">
                              <a:latin typeface="Cambria Math" panose="02040503050406030204" pitchFamily="18" charset="0"/>
                            </a:rPr>
                          </m:ctrlPr>
                        </m:fPr>
                        <m:num>
                          <m:r>
                            <a:rPr lang="en-US" sz="2000" b="0" i="0">
                              <a:latin typeface="Cambria Math" panose="02040503050406030204" pitchFamily="18" charset="0"/>
                            </a:rPr>
                            <m:t> </m:t>
                          </m:r>
                          <m:sSub>
                            <m:sSubPr>
                              <m:ctrlPr>
                                <a:rPr lang="en-US" sz="2000" i="1">
                                  <a:latin typeface="Cambria Math" panose="02040503050406030204" pitchFamily="18" charset="0"/>
                                </a:rPr>
                              </m:ctrlPr>
                            </m:sSubPr>
                            <m:e>
                              <m:r>
                                <a:rPr lang="en-US" sz="2000" b="0" i="1">
                                  <a:latin typeface="Cambria Math" panose="02040503050406030204" pitchFamily="18" charset="0"/>
                                </a:rPr>
                                <m:t>𝐹</m:t>
                              </m:r>
                            </m:e>
                            <m:sub>
                              <m:r>
                                <a:rPr lang="en-US" sz="2000" b="0" i="1">
                                  <a:latin typeface="Cambria Math" panose="02040503050406030204" pitchFamily="18" charset="0"/>
                                </a:rPr>
                                <m:t>𝑎𝑟𝑏</m:t>
                              </m:r>
                            </m:sub>
                          </m:sSub>
                          <m:sSub>
                            <m:sSubPr>
                              <m:ctrlPr>
                                <a:rPr lang="en-US" sz="2000" i="1">
                                  <a:latin typeface="Cambria Math" panose="02040503050406030204" pitchFamily="18" charset="0"/>
                                </a:rPr>
                              </m:ctrlPr>
                            </m:sSubPr>
                            <m:e>
                              <m:r>
                                <a:rPr lang="en-US" sz="2000" b="0" i="1">
                                  <a:latin typeface="Cambria Math" panose="02040503050406030204" pitchFamily="18" charset="0"/>
                                </a:rPr>
                                <m:t>𝐴</m:t>
                              </m:r>
                            </m:e>
                            <m:sub>
                              <m:r>
                                <a:rPr lang="en-US" sz="2000" b="0" i="1">
                                  <a:latin typeface="Cambria Math" panose="02040503050406030204" pitchFamily="18" charset="0"/>
                                </a:rPr>
                                <m:t>𝑐</m:t>
                              </m:r>
                            </m:sub>
                          </m:sSub>
                          <m:sSub>
                            <m:sSubPr>
                              <m:ctrlPr>
                                <a:rPr lang="en-US" sz="2000" i="1">
                                  <a:latin typeface="Cambria Math" panose="02040503050406030204" pitchFamily="18" charset="0"/>
                                </a:rPr>
                              </m:ctrlPr>
                            </m:sSubPr>
                            <m:e>
                              <m:r>
                                <a:rPr lang="en-US" sz="2000" b="0" i="1">
                                  <a:latin typeface="Cambria Math" panose="02040503050406030204" pitchFamily="18" charset="0"/>
                                </a:rPr>
                                <m:t>𝜂</m:t>
                              </m:r>
                            </m:e>
                            <m:sub>
                              <m:r>
                                <a:rPr lang="en-US" sz="2000" b="0" i="0">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b="0" i="1">
                                  <a:latin typeface="Cambria Math" panose="02040503050406030204" pitchFamily="18" charset="0"/>
                                </a:rPr>
                                <m:t>𝐶</m:t>
                              </m:r>
                            </m:e>
                            <m:sub>
                              <m:r>
                                <a:rPr lang="en-US" sz="2000" b="0" i="1">
                                  <a:latin typeface="Cambria Math" panose="02040503050406030204" pitchFamily="18" charset="0"/>
                                </a:rPr>
                                <m:t>𝑐</m:t>
                              </m:r>
                            </m:sub>
                          </m:sSub>
                        </m:den>
                      </m:f>
                      <m:sSub>
                        <m:sSubPr>
                          <m:ctrlPr>
                            <a:rPr lang="en-US" sz="2000" i="1">
                              <a:latin typeface="Cambria Math" panose="02040503050406030204" pitchFamily="18" charset="0"/>
                            </a:rPr>
                          </m:ctrlPr>
                        </m:sSubPr>
                        <m:e>
                          <m:r>
                            <a:rPr lang="en-US" sz="2000" b="0" i="1">
                              <a:latin typeface="Cambria Math" panose="02040503050406030204" pitchFamily="18" charset="0"/>
                            </a:rPr>
                            <m:t>𝐼</m:t>
                          </m:r>
                        </m:e>
                        <m:sub>
                          <m:r>
                            <a:rPr lang="en-US" sz="2000" b="0" i="1">
                              <a:latin typeface="Cambria Math" panose="02040503050406030204" pitchFamily="18" charset="0"/>
                            </a:rPr>
                            <m:t>𝑐</m:t>
                          </m:r>
                        </m:sub>
                      </m:sSub>
                      <m:d>
                        <m:dPr>
                          <m:ctrlPr>
                            <a:rPr lang="en-US" sz="2000" i="1">
                              <a:latin typeface="Cambria Math" panose="02040503050406030204" pitchFamily="18" charset="0"/>
                            </a:rPr>
                          </m:ctrlPr>
                        </m:dPr>
                        <m:e>
                          <m:r>
                            <a:rPr lang="en-US" sz="2000" b="0" i="1">
                              <a:latin typeface="Cambria Math" panose="02040503050406030204" pitchFamily="18" charset="0"/>
                            </a:rPr>
                            <m:t>𝑡</m:t>
                          </m:r>
                        </m:e>
                      </m:d>
                      <m:r>
                        <a:rPr lang="en-US" sz="2000" b="0" i="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rPr>
                                <m:t>𝐿</m:t>
                              </m:r>
                            </m:sub>
                          </m:sSub>
                          <m:sSub>
                            <m:sSubPr>
                              <m:ctrlPr>
                                <a:rPr lang="en-US" sz="2000" i="1">
                                  <a:latin typeface="Cambria Math" panose="02040503050406030204" pitchFamily="18" charset="0"/>
                                </a:rPr>
                              </m:ctrlPr>
                            </m:sSubPr>
                            <m:e>
                              <m:r>
                                <a:rPr lang="en-US" sz="2000" b="0" i="1">
                                  <a:latin typeface="Cambria Math" panose="02040503050406030204" pitchFamily="18" charset="0"/>
                                </a:rPr>
                                <m:t>𝐹</m:t>
                              </m:r>
                            </m:e>
                            <m:sub>
                              <m:r>
                                <a:rPr lang="en-US" sz="2000" b="0" i="1">
                                  <a:latin typeface="Cambria Math" panose="02040503050406030204" pitchFamily="18" charset="0"/>
                                </a:rPr>
                                <m:t>𝑎𝑟𝑏</m:t>
                              </m:r>
                            </m:sub>
                          </m:sSub>
                          <m:sSub>
                            <m:sSubPr>
                              <m:ctrlPr>
                                <a:rPr lang="en-US" sz="2000" i="1">
                                  <a:latin typeface="Cambria Math" panose="02040503050406030204" pitchFamily="18" charset="0"/>
                                </a:rPr>
                              </m:ctrlPr>
                            </m:sSubPr>
                            <m:e>
                              <m:r>
                                <a:rPr lang="en-US" sz="2000" b="0" i="1">
                                  <a:latin typeface="Cambria Math" panose="02040503050406030204" pitchFamily="18" charset="0"/>
                                </a:rPr>
                                <m:t>𝐴</m:t>
                              </m:r>
                            </m:e>
                            <m:sub>
                              <m:r>
                                <a:rPr lang="en-US" sz="2000" b="0" i="1">
                                  <a:latin typeface="Cambria Math" panose="02040503050406030204" pitchFamily="18" charset="0"/>
                                </a:rPr>
                                <m:t>𝑐</m:t>
                              </m:r>
                            </m:sub>
                          </m:sSub>
                        </m:num>
                        <m:den>
                          <m:sSub>
                            <m:sSubPr>
                              <m:ctrlPr>
                                <a:rPr lang="en-US" sz="2000" i="1">
                                  <a:latin typeface="Cambria Math" panose="02040503050406030204" pitchFamily="18" charset="0"/>
                                </a:rPr>
                              </m:ctrlPr>
                            </m:sSubPr>
                            <m:e>
                              <m:r>
                                <a:rPr lang="en-US" sz="2000" b="0" i="1">
                                  <a:latin typeface="Cambria Math" panose="02040503050406030204" pitchFamily="18" charset="0"/>
                                </a:rPr>
                                <m:t>𝐶</m:t>
                              </m:r>
                            </m:e>
                            <m:sub>
                              <m:r>
                                <a:rPr lang="en-US" sz="2000" b="0" i="1">
                                  <a:latin typeface="Cambria Math" panose="02040503050406030204" pitchFamily="18" charset="0"/>
                                </a:rPr>
                                <m:t>𝑐</m:t>
                              </m:r>
                            </m:sub>
                          </m:sSub>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a:latin typeface="Cambria Math" panose="02040503050406030204" pitchFamily="18" charset="0"/>
                                </a:rPr>
                                <m:t>𝑇</m:t>
                              </m:r>
                            </m:e>
                            <m:sub>
                              <m:r>
                                <a:rPr lang="en-US" sz="2000" b="0" i="1">
                                  <a:latin typeface="Cambria Math" panose="02040503050406030204" pitchFamily="18" charset="0"/>
                                </a:rPr>
                                <m:t>𝑐𝑎𝑣</m:t>
                              </m:r>
                            </m:sub>
                          </m:sSub>
                          <m:d>
                            <m:dPr>
                              <m:ctrlPr>
                                <a:rPr lang="en-US" sz="2000" i="1">
                                  <a:latin typeface="Cambria Math" panose="02040503050406030204" pitchFamily="18" charset="0"/>
                                </a:rPr>
                              </m:ctrlPr>
                            </m:dPr>
                            <m:e>
                              <m:r>
                                <a:rPr lang="en-US" sz="2000" b="0" i="1">
                                  <a:latin typeface="Cambria Math" panose="02040503050406030204" pitchFamily="18" charset="0"/>
                                </a:rPr>
                                <m:t>𝑡</m:t>
                              </m:r>
                            </m:e>
                          </m:d>
                          <m:r>
                            <a:rPr lang="en-US" sz="2000" b="0" i="0">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𝑇</m:t>
                              </m:r>
                            </m:e>
                            <m:sub>
                              <m:r>
                                <a:rPr lang="en-US" sz="2000" b="0" i="1">
                                  <a:latin typeface="Cambria Math" panose="02040503050406030204" pitchFamily="18" charset="0"/>
                                </a:rPr>
                                <m:t>𝑐𝑎</m:t>
                              </m:r>
                            </m:sub>
                          </m:sSub>
                          <m:d>
                            <m:dPr>
                              <m:ctrlPr>
                                <a:rPr lang="en-US" sz="2000" i="1">
                                  <a:latin typeface="Cambria Math" panose="02040503050406030204" pitchFamily="18" charset="0"/>
                                </a:rPr>
                              </m:ctrlPr>
                            </m:dPr>
                            <m:e>
                              <m:r>
                                <a:rPr lang="en-US" sz="2000" b="0" i="1">
                                  <a:latin typeface="Cambria Math" panose="02040503050406030204" pitchFamily="18" charset="0"/>
                                </a:rPr>
                                <m:t>𝑡</m:t>
                              </m:r>
                            </m:e>
                          </m:d>
                        </m:e>
                      </m:d>
                      <m:r>
                        <a:rPr lang="en-US" sz="2000" b="0" i="0">
                          <a:latin typeface="Cambria Math" panose="02040503050406030204" pitchFamily="18" charset="0"/>
                        </a:rPr>
                        <m:t>+</m:t>
                      </m:r>
                      <m:f>
                        <m:fPr>
                          <m:ctrlPr>
                            <a:rPr lang="en-US" sz="2000" i="1">
                              <a:latin typeface="Cambria Math" panose="02040503050406030204" pitchFamily="18" charset="0"/>
                            </a:rPr>
                          </m:ctrlPr>
                        </m:fPr>
                        <m:num>
                          <m:d>
                            <m:dPr>
                              <m:beg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a:latin typeface="Cambria Math" panose="02040503050406030204" pitchFamily="18" charset="0"/>
                                        </a:rPr>
                                        <m:t>𝜈</m:t>
                                      </m:r>
                                    </m:e>
                                  </m:acc>
                                </m:e>
                                <m:sub>
                                  <m:r>
                                    <a:rPr lang="en-US" sz="2000" b="0" i="1">
                                      <a:latin typeface="Cambria Math" panose="02040503050406030204" pitchFamily="18" charset="0"/>
                                    </a:rPr>
                                    <m:t>𝑐</m:t>
                                  </m:r>
                                </m:sub>
                              </m:sSub>
                              <m:r>
                                <a:rPr lang="en-US" sz="2000" b="0" i="0">
                                  <a:latin typeface="Cambria Math" panose="02040503050406030204" pitchFamily="18" charset="0"/>
                                </a:rPr>
                                <m:t>(</m:t>
                              </m:r>
                              <m:r>
                                <a:rPr lang="en-US" sz="2000" b="0" i="1">
                                  <a:latin typeface="Cambria Math" panose="02040503050406030204" pitchFamily="18" charset="0"/>
                                </a:rPr>
                                <m:t>𝑡</m:t>
                              </m:r>
                            </m:e>
                          </m:d>
                        </m:num>
                        <m:den>
                          <m:sSub>
                            <m:sSubPr>
                              <m:ctrlPr>
                                <a:rPr lang="en-US" sz="2000" i="1">
                                  <a:latin typeface="Cambria Math" panose="02040503050406030204" pitchFamily="18" charset="0"/>
                                </a:rPr>
                              </m:ctrlPr>
                            </m:sSubPr>
                            <m:e>
                              <m:r>
                                <a:rPr lang="en-US" sz="2000" b="0" i="1">
                                  <a:latin typeface="Cambria Math" panose="02040503050406030204" pitchFamily="18" charset="0"/>
                                </a:rPr>
                                <m:t>𝑉</m:t>
                              </m:r>
                            </m:e>
                            <m:sub>
                              <m:r>
                                <a:rPr lang="en-US" sz="2000" b="0" i="1">
                                  <a:latin typeface="Cambria Math" panose="02040503050406030204" pitchFamily="18" charset="0"/>
                                </a:rPr>
                                <m:t>𝑐</m:t>
                              </m:r>
                            </m:sub>
                          </m:sSub>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a:latin typeface="Cambria Math" panose="02040503050406030204" pitchFamily="18" charset="0"/>
                                </a:rPr>
                                <m:t>𝑇</m:t>
                              </m:r>
                            </m:e>
                            <m:sub>
                              <m:r>
                                <a:rPr lang="en-US" sz="2000" b="0" i="1">
                                  <a:latin typeface="Cambria Math" panose="02040503050406030204" pitchFamily="18" charset="0"/>
                                </a:rPr>
                                <m:t>𝑐𝑖</m:t>
                              </m:r>
                            </m:sub>
                          </m:sSub>
                          <m:d>
                            <m:dPr>
                              <m:ctrlPr>
                                <a:rPr lang="en-US" sz="2000" i="1">
                                  <a:latin typeface="Cambria Math" panose="02040503050406030204" pitchFamily="18" charset="0"/>
                                </a:rPr>
                              </m:ctrlPr>
                            </m:dPr>
                            <m:e>
                              <m:r>
                                <a:rPr lang="en-US" sz="2000" b="0" i="1">
                                  <a:latin typeface="Cambria Math" panose="02040503050406030204" pitchFamily="18" charset="0"/>
                                </a:rPr>
                                <m:t>𝑡</m:t>
                              </m:r>
                            </m:e>
                          </m:d>
                          <m:r>
                            <a:rPr lang="en-US" sz="2000" b="0" i="0">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𝑇</m:t>
                              </m:r>
                            </m:e>
                            <m:sub>
                              <m:r>
                                <a:rPr lang="en-US" sz="2000" b="0" i="1">
                                  <a:latin typeface="Cambria Math" panose="02040503050406030204" pitchFamily="18" charset="0"/>
                                </a:rPr>
                                <m:t>𝑐𝑜</m:t>
                              </m:r>
                            </m:sub>
                          </m:sSub>
                          <m:d>
                            <m:dPr>
                              <m:ctrlPr>
                                <a:rPr lang="en-US" sz="2000" i="1">
                                  <a:latin typeface="Cambria Math" panose="02040503050406030204" pitchFamily="18" charset="0"/>
                                </a:rPr>
                              </m:ctrlPr>
                            </m:dPr>
                            <m:e>
                              <m:r>
                                <a:rPr lang="en-US" sz="2000" b="0" i="1">
                                  <a:latin typeface="Cambria Math" panose="02040503050406030204" pitchFamily="18" charset="0"/>
                                </a:rPr>
                                <m:t>𝑡</m:t>
                              </m:r>
                            </m:e>
                          </m:d>
                        </m:e>
                      </m:d>
                    </m:oMath>
                  </m:oMathPara>
                </a14:m>
                <a:endParaRPr lang="en-US" sz="2000" dirty="0"/>
              </a:p>
            </p:txBody>
          </p:sp>
        </mc:Choice>
        <mc:Fallback xmlns="">
          <p:sp>
            <p:nvSpPr>
              <p:cNvPr id="2" name="Rectangle 1">
                <a:extLst>
                  <a:ext uri="{FF2B5EF4-FFF2-40B4-BE49-F238E27FC236}">
                    <a16:creationId xmlns:a16="http://schemas.microsoft.com/office/drawing/2014/main" id="{38F711FF-C4C0-4A8B-869A-90D1683ACBE4}"/>
                  </a:ext>
                </a:extLst>
              </p:cNvPr>
              <p:cNvSpPr>
                <a:spLocks noRot="1" noChangeAspect="1" noMove="1" noResize="1" noEditPoints="1" noAdjustHandles="1" noChangeArrowheads="1" noChangeShapeType="1" noTextEdit="1"/>
              </p:cNvSpPr>
              <p:nvPr/>
            </p:nvSpPr>
            <p:spPr>
              <a:xfrm>
                <a:off x="1401203" y="4203787"/>
                <a:ext cx="9389594" cy="74155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435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Factor de corrección del modelo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55C9C894-DC10-4D46-93F1-3D501DE610AA}"/>
              </a:ext>
            </a:extLst>
          </p:cNvPr>
          <p:cNvSpPr txBox="1">
            <a:spLocks/>
          </p:cNvSpPr>
          <p:nvPr/>
        </p:nvSpPr>
        <p:spPr>
          <a:xfrm>
            <a:off x="1507067" y="1422519"/>
            <a:ext cx="9143231" cy="64482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Siguiendo los pasos anteriormente descritos se obtienen las ecuaciones siguientes:</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55FE51F-080C-4DAA-A8BE-910FE77A045E}"/>
                  </a:ext>
                </a:extLst>
              </p:cNvPr>
              <p:cNvSpPr/>
              <p:nvPr/>
            </p:nvSpPr>
            <p:spPr>
              <a:xfrm>
                <a:off x="2119885" y="2179084"/>
                <a:ext cx="2169761" cy="884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den>
                      </m:f>
                    </m:oMath>
                  </m:oMathPara>
                </a14:m>
                <a:endParaRPr lang="en-US" dirty="0"/>
              </a:p>
            </p:txBody>
          </p:sp>
        </mc:Choice>
        <mc:Fallback xmlns="">
          <p:sp>
            <p:nvSpPr>
              <p:cNvPr id="3" name="Rectangle 2">
                <a:extLst>
                  <a:ext uri="{FF2B5EF4-FFF2-40B4-BE49-F238E27FC236}">
                    <a16:creationId xmlns:a16="http://schemas.microsoft.com/office/drawing/2014/main" id="{B55FE51F-080C-4DAA-A8BE-910FE77A045E}"/>
                  </a:ext>
                </a:extLst>
              </p:cNvPr>
              <p:cNvSpPr>
                <a:spLocks noRot="1" noChangeAspect="1" noMove="1" noResize="1" noEditPoints="1" noAdjustHandles="1" noChangeArrowheads="1" noChangeShapeType="1" noTextEdit="1"/>
              </p:cNvSpPr>
              <p:nvPr/>
            </p:nvSpPr>
            <p:spPr>
              <a:xfrm>
                <a:off x="2119885" y="2179084"/>
                <a:ext cx="2169761" cy="8848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036030D-BF4E-4169-8F88-5028CFA391BF}"/>
                  </a:ext>
                </a:extLst>
              </p:cNvPr>
              <p:cNvSpPr/>
              <p:nvPr/>
            </p:nvSpPr>
            <p:spPr>
              <a:xfrm>
                <a:off x="2039532" y="3277130"/>
                <a:ext cx="2359749"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oMath>
                  </m:oMathPara>
                </a14:m>
                <a:endParaRPr lang="en-US" dirty="0"/>
              </a:p>
            </p:txBody>
          </p:sp>
        </mc:Choice>
        <mc:Fallback xmlns="">
          <p:sp>
            <p:nvSpPr>
              <p:cNvPr id="5" name="Rectangle 4">
                <a:extLst>
                  <a:ext uri="{FF2B5EF4-FFF2-40B4-BE49-F238E27FC236}">
                    <a16:creationId xmlns:a16="http://schemas.microsoft.com/office/drawing/2014/main" id="{C036030D-BF4E-4169-8F88-5028CFA391BF}"/>
                  </a:ext>
                </a:extLst>
              </p:cNvPr>
              <p:cNvSpPr>
                <a:spLocks noRot="1" noChangeAspect="1" noMove="1" noResize="1" noEditPoints="1" noAdjustHandles="1" noChangeArrowheads="1" noChangeShapeType="1" noTextEdit="1"/>
              </p:cNvSpPr>
              <p:nvPr/>
            </p:nvSpPr>
            <p:spPr>
              <a:xfrm>
                <a:off x="2039532" y="3277130"/>
                <a:ext cx="2359749" cy="659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3ECAC50-218C-4F26-8CE1-A8BD49FFF0A9}"/>
                  </a:ext>
                </a:extLst>
              </p:cNvPr>
              <p:cNvSpPr/>
              <p:nvPr/>
            </p:nvSpPr>
            <p:spPr>
              <a:xfrm>
                <a:off x="2119885" y="4207023"/>
                <a:ext cx="1954061"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0.054889</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den>
                      </m:f>
                    </m:oMath>
                  </m:oMathPara>
                </a14:m>
                <a:endParaRPr lang="en-US" dirty="0"/>
              </a:p>
            </p:txBody>
          </p:sp>
        </mc:Choice>
        <mc:Fallback xmlns="">
          <p:sp>
            <p:nvSpPr>
              <p:cNvPr id="6" name="Rectangle 5">
                <a:extLst>
                  <a:ext uri="{FF2B5EF4-FFF2-40B4-BE49-F238E27FC236}">
                    <a16:creationId xmlns:a16="http://schemas.microsoft.com/office/drawing/2014/main" id="{73ECAC50-218C-4F26-8CE1-A8BD49FFF0A9}"/>
                  </a:ext>
                </a:extLst>
              </p:cNvPr>
              <p:cNvSpPr>
                <a:spLocks noRot="1" noChangeAspect="1" noMove="1" noResize="1" noEditPoints="1" noAdjustHandles="1" noChangeArrowheads="1" noChangeShapeType="1" noTextEdit="1"/>
              </p:cNvSpPr>
              <p:nvPr/>
            </p:nvSpPr>
            <p:spPr>
              <a:xfrm>
                <a:off x="2119885" y="4207023"/>
                <a:ext cx="1954061" cy="6651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DDDE3C-331D-400C-81DD-D62202B01013}"/>
                  </a:ext>
                </a:extLst>
              </p:cNvPr>
              <p:cNvSpPr/>
              <p:nvPr/>
            </p:nvSpPr>
            <p:spPr>
              <a:xfrm>
                <a:off x="2013728" y="5334783"/>
                <a:ext cx="2820516"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0">
                                  <a:latin typeface="Cambria Math" panose="02040503050406030204" pitchFamily="18" charset="0"/>
                                </a:rPr>
                                <m:t>2</m:t>
                              </m:r>
                              <m:r>
                                <a:rPr lang="en-US" i="1">
                                  <a:latin typeface="Cambria Math" panose="02040503050406030204" pitchFamily="18" charset="0"/>
                                </a:rPr>
                                <m:t>𝐶</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den>
                      </m:f>
                    </m:oMath>
                  </m:oMathPara>
                </a14:m>
                <a:endParaRPr lang="en-US" dirty="0"/>
              </a:p>
            </p:txBody>
          </p:sp>
        </mc:Choice>
        <mc:Fallback xmlns="">
          <p:sp>
            <p:nvSpPr>
              <p:cNvPr id="8" name="Rectangle 7">
                <a:extLst>
                  <a:ext uri="{FF2B5EF4-FFF2-40B4-BE49-F238E27FC236}">
                    <a16:creationId xmlns:a16="http://schemas.microsoft.com/office/drawing/2014/main" id="{D4DDDE3C-331D-400C-81DD-D62202B01013}"/>
                  </a:ext>
                </a:extLst>
              </p:cNvPr>
              <p:cNvSpPr>
                <a:spLocks noRot="1" noChangeAspect="1" noMove="1" noResize="1" noEditPoints="1" noAdjustHandles="1" noChangeArrowheads="1" noChangeShapeType="1" noTextEdit="1"/>
              </p:cNvSpPr>
              <p:nvPr/>
            </p:nvSpPr>
            <p:spPr>
              <a:xfrm>
                <a:off x="2013728" y="5334783"/>
                <a:ext cx="2820516" cy="659540"/>
              </a:xfrm>
              <a:prstGeom prst="rect">
                <a:avLst/>
              </a:prstGeom>
              <a:blipFill>
                <a:blip r:embed="rId6"/>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8FE63A7-0768-4105-81F7-F5B067F08937}"/>
              </a:ext>
            </a:extLst>
          </p:cNvPr>
          <p:cNvSpPr/>
          <p:nvPr/>
        </p:nvSpPr>
        <p:spPr>
          <a:xfrm>
            <a:off x="5553966" y="2298346"/>
            <a:ext cx="3568462" cy="646331"/>
          </a:xfrm>
          <a:prstGeom prst="rect">
            <a:avLst/>
          </a:prstGeom>
        </p:spPr>
        <p:txBody>
          <a:bodyPr wrap="square">
            <a:spAutoFit/>
          </a:bodyPr>
          <a:lstStyle/>
          <a:p>
            <a:pPr algn="just">
              <a:spcAft>
                <a:spcPts val="1000"/>
              </a:spcAft>
            </a:pPr>
            <a:r>
              <a:rPr lang="es-EC" dirty="0"/>
              <a:t>Constante de tiempo del sistema con factor ajuste </a:t>
            </a:r>
            <a:r>
              <a:rPr lang="es-EC" dirty="0" err="1"/>
              <a:t>Farb</a:t>
            </a:r>
            <a:endParaRPr lang="en-US" dirty="0"/>
          </a:p>
        </p:txBody>
      </p:sp>
      <p:sp>
        <p:nvSpPr>
          <p:cNvPr id="18" name="Rectangle 17">
            <a:extLst>
              <a:ext uri="{FF2B5EF4-FFF2-40B4-BE49-F238E27FC236}">
                <a16:creationId xmlns:a16="http://schemas.microsoft.com/office/drawing/2014/main" id="{E0626D16-CBBD-4362-BA91-92204B68CCA6}"/>
              </a:ext>
            </a:extLst>
          </p:cNvPr>
          <p:cNvSpPr/>
          <p:nvPr/>
        </p:nvSpPr>
        <p:spPr>
          <a:xfrm>
            <a:off x="5509376" y="3221630"/>
            <a:ext cx="3387273" cy="646331"/>
          </a:xfrm>
          <a:prstGeom prst="rect">
            <a:avLst/>
          </a:prstGeom>
        </p:spPr>
        <p:txBody>
          <a:bodyPr wrap="square">
            <a:spAutoFit/>
          </a:bodyPr>
          <a:lstStyle/>
          <a:p>
            <a:r>
              <a:rPr lang="es-EC" dirty="0"/>
              <a:t>Caudal en el colector con factor de ajuste </a:t>
            </a:r>
            <a:r>
              <a:rPr lang="es-EC" dirty="0" err="1"/>
              <a:t>Farb</a:t>
            </a:r>
            <a:endParaRPr lang="en-US" dirty="0"/>
          </a:p>
        </p:txBody>
      </p:sp>
      <p:sp>
        <p:nvSpPr>
          <p:cNvPr id="19" name="Rectangle 18">
            <a:extLst>
              <a:ext uri="{FF2B5EF4-FFF2-40B4-BE49-F238E27FC236}">
                <a16:creationId xmlns:a16="http://schemas.microsoft.com/office/drawing/2014/main" id="{FA4A0C5C-1BB0-4754-AED9-B5B1A1FBD63A}"/>
              </a:ext>
            </a:extLst>
          </p:cNvPr>
          <p:cNvSpPr/>
          <p:nvPr/>
        </p:nvSpPr>
        <p:spPr>
          <a:xfrm>
            <a:off x="5509376" y="4225810"/>
            <a:ext cx="3568462" cy="646331"/>
          </a:xfrm>
          <a:prstGeom prst="rect">
            <a:avLst/>
          </a:prstGeom>
        </p:spPr>
        <p:txBody>
          <a:bodyPr wrap="square">
            <a:spAutoFit/>
          </a:bodyPr>
          <a:lstStyle/>
          <a:p>
            <a:r>
              <a:rPr lang="es-EC" dirty="0"/>
              <a:t>Eficiencia del colector con factor de ajuste </a:t>
            </a:r>
            <a:r>
              <a:rPr lang="es-EC" dirty="0" err="1"/>
              <a:t>Farb</a:t>
            </a:r>
            <a:endParaRPr lang="en-US" dirty="0"/>
          </a:p>
        </p:txBody>
      </p:sp>
      <p:sp>
        <p:nvSpPr>
          <p:cNvPr id="20" name="Rectangle 19">
            <a:extLst>
              <a:ext uri="{FF2B5EF4-FFF2-40B4-BE49-F238E27FC236}">
                <a16:creationId xmlns:a16="http://schemas.microsoft.com/office/drawing/2014/main" id="{633EC4E9-70E8-4290-8D72-13C29C7F50EE}"/>
              </a:ext>
            </a:extLst>
          </p:cNvPr>
          <p:cNvSpPr/>
          <p:nvPr/>
        </p:nvSpPr>
        <p:spPr>
          <a:xfrm>
            <a:off x="5553966" y="5347992"/>
            <a:ext cx="3421283" cy="646331"/>
          </a:xfrm>
          <a:prstGeom prst="rect">
            <a:avLst/>
          </a:prstGeom>
        </p:spPr>
        <p:txBody>
          <a:bodyPr wrap="square">
            <a:spAutoFit/>
          </a:bodyPr>
          <a:lstStyle/>
          <a:p>
            <a:pPr>
              <a:spcAft>
                <a:spcPts val="1000"/>
              </a:spcAft>
            </a:pPr>
            <a:r>
              <a:rPr lang="es-EC" dirty="0"/>
              <a:t>Coeficiente de trasferencia de calor con factor de ajuste </a:t>
            </a:r>
            <a:r>
              <a:rPr lang="es-EC" dirty="0" err="1"/>
              <a:t>Farb</a:t>
            </a:r>
            <a:endParaRPr lang="en-US" dirty="0"/>
          </a:p>
        </p:txBody>
      </p:sp>
      <p:sp>
        <p:nvSpPr>
          <p:cNvPr id="21" name="Arrow: Right 20">
            <a:extLst>
              <a:ext uri="{FF2B5EF4-FFF2-40B4-BE49-F238E27FC236}">
                <a16:creationId xmlns:a16="http://schemas.microsoft.com/office/drawing/2014/main" id="{3926B93F-8FEB-4092-B6DE-72A6C44D797B}"/>
              </a:ext>
            </a:extLst>
          </p:cNvPr>
          <p:cNvSpPr/>
          <p:nvPr/>
        </p:nvSpPr>
        <p:spPr>
          <a:xfrm>
            <a:off x="4783820" y="2488018"/>
            <a:ext cx="666350" cy="26698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1027A79-3DC8-4ECC-8E58-4E46386319AA}"/>
              </a:ext>
            </a:extLst>
          </p:cNvPr>
          <p:cNvSpPr/>
          <p:nvPr/>
        </p:nvSpPr>
        <p:spPr>
          <a:xfrm>
            <a:off x="4783820" y="3402699"/>
            <a:ext cx="666350" cy="26698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C0E1710B-038F-48BA-A9CE-98C5BAD33EF4}"/>
              </a:ext>
            </a:extLst>
          </p:cNvPr>
          <p:cNvSpPr/>
          <p:nvPr/>
        </p:nvSpPr>
        <p:spPr>
          <a:xfrm>
            <a:off x="4745292" y="4380134"/>
            <a:ext cx="666350" cy="26698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A7A9038F-2AD1-4C90-B469-8B1A2C5126BB}"/>
              </a:ext>
            </a:extLst>
          </p:cNvPr>
          <p:cNvSpPr/>
          <p:nvPr/>
        </p:nvSpPr>
        <p:spPr>
          <a:xfrm>
            <a:off x="4843026" y="5553155"/>
            <a:ext cx="666350" cy="26698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064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67817"/>
            <a:ext cx="8789811" cy="539603"/>
          </a:xfrm>
        </p:spPr>
        <p:txBody>
          <a:bodyPr/>
          <a:lstStyle/>
          <a:p>
            <a:pPr algn="ctr"/>
            <a:r>
              <a:rPr lang="es-EC" sz="2800" dirty="0"/>
              <a:t>Factor de corrección del modelo f(Tc)</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graphicFrame>
        <p:nvGraphicFramePr>
          <p:cNvPr id="25" name="Chart 24">
            <a:extLst>
              <a:ext uri="{FF2B5EF4-FFF2-40B4-BE49-F238E27FC236}">
                <a16:creationId xmlns:a16="http://schemas.microsoft.com/office/drawing/2014/main" id="{DE2DBD68-9D59-4AA4-9DDD-556A68A8EAE5}"/>
              </a:ext>
            </a:extLst>
          </p:cNvPr>
          <p:cNvGraphicFramePr>
            <a:graphicFrameLocks/>
          </p:cNvGraphicFramePr>
          <p:nvPr>
            <p:extLst>
              <p:ext uri="{D42A27DB-BD31-4B8C-83A1-F6EECF244321}">
                <p14:modId xmlns:p14="http://schemas.microsoft.com/office/powerpoint/2010/main" val="3968751225"/>
              </p:ext>
            </p:extLst>
          </p:nvPr>
        </p:nvGraphicFramePr>
        <p:xfrm>
          <a:off x="2387599" y="1491295"/>
          <a:ext cx="7028745" cy="338516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53188D3-D9E3-4957-B0CE-CFCF57745844}"/>
                  </a:ext>
                </a:extLst>
              </p:cNvPr>
              <p:cNvSpPr/>
              <p:nvPr/>
            </p:nvSpPr>
            <p:spPr>
              <a:xfrm>
                <a:off x="6336182" y="1771578"/>
                <a:ext cx="2169761" cy="884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den>
                      </m:f>
                    </m:oMath>
                  </m:oMathPara>
                </a14:m>
                <a:endParaRPr lang="en-US" dirty="0"/>
              </a:p>
            </p:txBody>
          </p:sp>
        </mc:Choice>
        <mc:Fallback xmlns="">
          <p:sp>
            <p:nvSpPr>
              <p:cNvPr id="26" name="Rectangle 25">
                <a:extLst>
                  <a:ext uri="{FF2B5EF4-FFF2-40B4-BE49-F238E27FC236}">
                    <a16:creationId xmlns:a16="http://schemas.microsoft.com/office/drawing/2014/main" id="{453188D3-D9E3-4957-B0CE-CFCF57745844}"/>
                  </a:ext>
                </a:extLst>
              </p:cNvPr>
              <p:cNvSpPr>
                <a:spLocks noRot="1" noChangeAspect="1" noMove="1" noResize="1" noEditPoints="1" noAdjustHandles="1" noChangeArrowheads="1" noChangeShapeType="1" noTextEdit="1"/>
              </p:cNvSpPr>
              <p:nvPr/>
            </p:nvSpPr>
            <p:spPr>
              <a:xfrm>
                <a:off x="6336182" y="1771578"/>
                <a:ext cx="2169761" cy="884858"/>
              </a:xfrm>
              <a:prstGeom prst="rect">
                <a:avLst/>
              </a:prstGeom>
              <a:blipFill>
                <a:blip r:embed="rId4"/>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519B2338-BDB7-42F2-8A87-41C88731BABA}"/>
              </a:ext>
            </a:extLst>
          </p:cNvPr>
          <p:cNvSpPr/>
          <p:nvPr/>
        </p:nvSpPr>
        <p:spPr>
          <a:xfrm>
            <a:off x="1631382" y="5156742"/>
            <a:ext cx="8971816" cy="923330"/>
          </a:xfrm>
          <a:prstGeom prst="rect">
            <a:avLst/>
          </a:prstGeom>
        </p:spPr>
        <p:txBody>
          <a:bodyPr wrap="square">
            <a:spAutoFit/>
          </a:bodyPr>
          <a:lstStyle/>
          <a:p>
            <a:r>
              <a:rPr lang="es-EC" dirty="0">
                <a:latin typeface="Arial" panose="020B0604020202020204" pitchFamily="34" charset="0"/>
                <a:ea typeface="Calibri" panose="020F0502020204030204" pitchFamily="34" charset="0"/>
              </a:rPr>
              <a:t>Esta relación inversa se puede explicar debido a que se está incrementando el área de captación relativa pero el espacio se mantiene por lo que el colector absorbe mayor cantidad de radiación y llega a su estado estable en menor tiempo</a:t>
            </a:r>
            <a:endParaRPr lang="en-US" dirty="0"/>
          </a:p>
        </p:txBody>
      </p:sp>
    </p:spTree>
    <p:extLst>
      <p:ext uri="{BB962C8B-B14F-4D97-AF65-F5344CB8AC3E}">
        <p14:creationId xmlns:p14="http://schemas.microsoft.com/office/powerpoint/2010/main" val="2163226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67817"/>
            <a:ext cx="8789811" cy="539603"/>
          </a:xfrm>
        </p:spPr>
        <p:txBody>
          <a:bodyPr/>
          <a:lstStyle/>
          <a:p>
            <a:pPr algn="ctr"/>
            <a:r>
              <a:rPr lang="es-EC" sz="2800" dirty="0"/>
              <a:t>Factor de corrección del modelo f(</a:t>
            </a:r>
            <a:r>
              <a:rPr lang="es-EC" sz="2800" dirty="0" err="1"/>
              <a:t>Vc</a:t>
            </a:r>
            <a:r>
              <a:rPr lang="es-EC" sz="2800" dirty="0"/>
              <a:t>)</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519B2338-BDB7-42F2-8A87-41C88731BABA}"/>
              </a:ext>
            </a:extLst>
          </p:cNvPr>
          <p:cNvSpPr/>
          <p:nvPr/>
        </p:nvSpPr>
        <p:spPr>
          <a:xfrm>
            <a:off x="1610092" y="5325727"/>
            <a:ext cx="8971816" cy="646331"/>
          </a:xfrm>
          <a:prstGeom prst="rect">
            <a:avLst/>
          </a:prstGeom>
        </p:spPr>
        <p:txBody>
          <a:bodyPr wrap="square">
            <a:spAutoFit/>
          </a:bodyPr>
          <a:lstStyle/>
          <a:p>
            <a:r>
              <a:rPr lang="es-EC" dirty="0"/>
              <a:t>Esta relación inversa se puede explicar por el aparente incremento del área a través de la que tiene que circular el fluido</a:t>
            </a:r>
            <a:endParaRPr lang="en-US" dirty="0"/>
          </a:p>
        </p:txBody>
      </p:sp>
      <p:graphicFrame>
        <p:nvGraphicFramePr>
          <p:cNvPr id="17" name="Chart 16">
            <a:extLst>
              <a:ext uri="{FF2B5EF4-FFF2-40B4-BE49-F238E27FC236}">
                <a16:creationId xmlns:a16="http://schemas.microsoft.com/office/drawing/2014/main" id="{13871428-D5A9-4470-AA98-0440AF18B126}"/>
              </a:ext>
            </a:extLst>
          </p:cNvPr>
          <p:cNvGraphicFramePr>
            <a:graphicFrameLocks/>
          </p:cNvGraphicFramePr>
          <p:nvPr>
            <p:extLst>
              <p:ext uri="{D42A27DB-BD31-4B8C-83A1-F6EECF244321}">
                <p14:modId xmlns:p14="http://schemas.microsoft.com/office/powerpoint/2010/main" val="1405422268"/>
              </p:ext>
            </p:extLst>
          </p:nvPr>
        </p:nvGraphicFramePr>
        <p:xfrm>
          <a:off x="2055345" y="1508661"/>
          <a:ext cx="7209551" cy="344683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5A7C695-3CBA-4F12-B192-DAEE3F57D564}"/>
                  </a:ext>
                </a:extLst>
              </p:cNvPr>
              <p:cNvSpPr/>
              <p:nvPr/>
            </p:nvSpPr>
            <p:spPr>
              <a:xfrm>
                <a:off x="6615500" y="2054616"/>
                <a:ext cx="2359749"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oMath>
                  </m:oMathPara>
                </a14:m>
                <a:endParaRPr lang="en-US" dirty="0"/>
              </a:p>
            </p:txBody>
          </p:sp>
        </mc:Choice>
        <mc:Fallback xmlns="">
          <p:sp>
            <p:nvSpPr>
              <p:cNvPr id="18" name="Rectangle 17">
                <a:extLst>
                  <a:ext uri="{FF2B5EF4-FFF2-40B4-BE49-F238E27FC236}">
                    <a16:creationId xmlns:a16="http://schemas.microsoft.com/office/drawing/2014/main" id="{B5A7C695-3CBA-4F12-B192-DAEE3F57D564}"/>
                  </a:ext>
                </a:extLst>
              </p:cNvPr>
              <p:cNvSpPr>
                <a:spLocks noRot="1" noChangeAspect="1" noMove="1" noResize="1" noEditPoints="1" noAdjustHandles="1" noChangeArrowheads="1" noChangeShapeType="1" noTextEdit="1"/>
              </p:cNvSpPr>
              <p:nvPr/>
            </p:nvSpPr>
            <p:spPr>
              <a:xfrm>
                <a:off x="6615500" y="2054616"/>
                <a:ext cx="2359749" cy="65954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7880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67817"/>
            <a:ext cx="8789811" cy="539603"/>
          </a:xfrm>
        </p:spPr>
        <p:txBody>
          <a:bodyPr/>
          <a:lstStyle/>
          <a:p>
            <a:pPr algn="ctr"/>
            <a:r>
              <a:rPr lang="es-EC" sz="2800" dirty="0"/>
              <a:t>Factor de corrección del modelo f(UL)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519B2338-BDB7-42F2-8A87-41C88731BABA}"/>
              </a:ext>
            </a:extLst>
          </p:cNvPr>
          <p:cNvSpPr/>
          <p:nvPr/>
        </p:nvSpPr>
        <p:spPr>
          <a:xfrm>
            <a:off x="1610092" y="5444625"/>
            <a:ext cx="8686786" cy="646331"/>
          </a:xfrm>
          <a:prstGeom prst="rect">
            <a:avLst/>
          </a:prstGeom>
        </p:spPr>
        <p:txBody>
          <a:bodyPr wrap="square">
            <a:spAutoFit/>
          </a:bodyPr>
          <a:lstStyle/>
          <a:p>
            <a:r>
              <a:rPr lang="es-EC" dirty="0"/>
              <a:t>Esta relación inversa se puede explicar por la reducción del área efectiva del colector.</a:t>
            </a:r>
            <a:endParaRPr lang="en-US" dirty="0"/>
          </a:p>
        </p:txBody>
      </p:sp>
      <p:graphicFrame>
        <p:nvGraphicFramePr>
          <p:cNvPr id="19" name="Chart 18">
            <a:extLst>
              <a:ext uri="{FF2B5EF4-FFF2-40B4-BE49-F238E27FC236}">
                <a16:creationId xmlns:a16="http://schemas.microsoft.com/office/drawing/2014/main" id="{A31D1D02-70EC-4462-B32E-4A13F269E712}"/>
              </a:ext>
            </a:extLst>
          </p:cNvPr>
          <p:cNvGraphicFramePr>
            <a:graphicFrameLocks/>
          </p:cNvGraphicFramePr>
          <p:nvPr>
            <p:extLst>
              <p:ext uri="{D42A27DB-BD31-4B8C-83A1-F6EECF244321}">
                <p14:modId xmlns:p14="http://schemas.microsoft.com/office/powerpoint/2010/main" val="555438666"/>
              </p:ext>
            </p:extLst>
          </p:nvPr>
        </p:nvGraphicFramePr>
        <p:xfrm>
          <a:off x="1610092" y="1481169"/>
          <a:ext cx="7965814" cy="363748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30785146-B0F9-4AFF-A575-2AC44C6625D7}"/>
                  </a:ext>
                </a:extLst>
              </p:cNvPr>
              <p:cNvSpPr/>
              <p:nvPr/>
            </p:nvSpPr>
            <p:spPr>
              <a:xfrm>
                <a:off x="6453487" y="3099230"/>
                <a:ext cx="2820516"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0">
                                  <a:latin typeface="Cambria Math" panose="02040503050406030204" pitchFamily="18" charset="0"/>
                                </a:rPr>
                                <m:t>2</m:t>
                              </m:r>
                              <m:r>
                                <a:rPr lang="en-US" i="1">
                                  <a:latin typeface="Cambria Math" panose="02040503050406030204" pitchFamily="18" charset="0"/>
                                </a:rPr>
                                <m:t>𝐶</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den>
                      </m:f>
                    </m:oMath>
                  </m:oMathPara>
                </a14:m>
                <a:endParaRPr lang="en-US" dirty="0"/>
              </a:p>
            </p:txBody>
          </p:sp>
        </mc:Choice>
        <mc:Fallback xmlns="">
          <p:sp>
            <p:nvSpPr>
              <p:cNvPr id="20" name="Rectangle 19">
                <a:extLst>
                  <a:ext uri="{FF2B5EF4-FFF2-40B4-BE49-F238E27FC236}">
                    <a16:creationId xmlns:a16="http://schemas.microsoft.com/office/drawing/2014/main" id="{30785146-B0F9-4AFF-A575-2AC44C6625D7}"/>
                  </a:ext>
                </a:extLst>
              </p:cNvPr>
              <p:cNvSpPr>
                <a:spLocks noRot="1" noChangeAspect="1" noMove="1" noResize="1" noEditPoints="1" noAdjustHandles="1" noChangeArrowheads="1" noChangeShapeType="1" noTextEdit="1"/>
              </p:cNvSpPr>
              <p:nvPr/>
            </p:nvSpPr>
            <p:spPr>
              <a:xfrm>
                <a:off x="6453487" y="3099230"/>
                <a:ext cx="2820516" cy="65954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3695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67817"/>
            <a:ext cx="8789811" cy="539603"/>
          </a:xfrm>
        </p:spPr>
        <p:txBody>
          <a:bodyPr/>
          <a:lstStyle/>
          <a:p>
            <a:pPr algn="ctr"/>
            <a:r>
              <a:rPr lang="es-EC" sz="2800" dirty="0"/>
              <a:t>Factor de corrección del modelo f(n)</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519B2338-BDB7-42F2-8A87-41C88731BABA}"/>
              </a:ext>
            </a:extLst>
          </p:cNvPr>
          <p:cNvSpPr/>
          <p:nvPr/>
        </p:nvSpPr>
        <p:spPr>
          <a:xfrm>
            <a:off x="1165983" y="5468457"/>
            <a:ext cx="8686786" cy="923330"/>
          </a:xfrm>
          <a:prstGeom prst="rect">
            <a:avLst/>
          </a:prstGeom>
        </p:spPr>
        <p:txBody>
          <a:bodyPr wrap="square">
            <a:spAutoFit/>
          </a:bodyPr>
          <a:lstStyle/>
          <a:p>
            <a:r>
              <a:rPr lang="es-EC" dirty="0"/>
              <a:t>A fin de que la eficiencia esté alrededor del 80% se debe tener un factor de ajuste </a:t>
            </a:r>
            <a:r>
              <a:rPr lang="es-EC" dirty="0" err="1"/>
              <a:t>F</a:t>
            </a:r>
            <a:r>
              <a:rPr lang="es-EC" baseline="-25000" dirty="0" err="1"/>
              <a:t>arb</a:t>
            </a:r>
            <a:r>
              <a:rPr lang="es-EC" dirty="0"/>
              <a:t> de 1.33 lo que representaría un incremento del 33% del área del captador solar plano en comparación con uno convencional.</a:t>
            </a:r>
            <a:endParaRPr lang="en-US" dirty="0"/>
          </a:p>
        </p:txBody>
      </p:sp>
      <p:graphicFrame>
        <p:nvGraphicFramePr>
          <p:cNvPr id="17" name="Chart 16">
            <a:extLst>
              <a:ext uri="{FF2B5EF4-FFF2-40B4-BE49-F238E27FC236}">
                <a16:creationId xmlns:a16="http://schemas.microsoft.com/office/drawing/2014/main" id="{265D5FFA-AB46-4DFC-A061-A98CA1E54D53}"/>
              </a:ext>
            </a:extLst>
          </p:cNvPr>
          <p:cNvGraphicFramePr>
            <a:graphicFrameLocks/>
          </p:cNvGraphicFramePr>
          <p:nvPr>
            <p:extLst>
              <p:ext uri="{D42A27DB-BD31-4B8C-83A1-F6EECF244321}">
                <p14:modId xmlns:p14="http://schemas.microsoft.com/office/powerpoint/2010/main" val="4080740106"/>
              </p:ext>
            </p:extLst>
          </p:nvPr>
        </p:nvGraphicFramePr>
        <p:xfrm>
          <a:off x="2055345" y="1445277"/>
          <a:ext cx="7218658" cy="3764891"/>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70F5B9-1628-480D-A413-6A0D84FA3069}"/>
                  </a:ext>
                </a:extLst>
              </p:cNvPr>
              <p:cNvSpPr/>
              <p:nvPr/>
            </p:nvSpPr>
            <p:spPr>
              <a:xfrm>
                <a:off x="6891704" y="2075264"/>
                <a:ext cx="1954061"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0.054889</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den>
                      </m:f>
                    </m:oMath>
                  </m:oMathPara>
                </a14:m>
                <a:endParaRPr lang="en-US" dirty="0"/>
              </a:p>
            </p:txBody>
          </p:sp>
        </mc:Choice>
        <mc:Fallback xmlns="">
          <p:sp>
            <p:nvSpPr>
              <p:cNvPr id="3" name="Rectangle 2">
                <a:extLst>
                  <a:ext uri="{FF2B5EF4-FFF2-40B4-BE49-F238E27FC236}">
                    <a16:creationId xmlns:a16="http://schemas.microsoft.com/office/drawing/2014/main" id="{3270F5B9-1628-480D-A413-6A0D84FA3069}"/>
                  </a:ext>
                </a:extLst>
              </p:cNvPr>
              <p:cNvSpPr>
                <a:spLocks noRot="1" noChangeAspect="1" noMove="1" noResize="1" noEditPoints="1" noAdjustHandles="1" noChangeArrowheads="1" noChangeShapeType="1" noTextEdit="1"/>
              </p:cNvSpPr>
              <p:nvPr/>
            </p:nvSpPr>
            <p:spPr>
              <a:xfrm>
                <a:off x="6891704" y="2075264"/>
                <a:ext cx="1954061" cy="66511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0242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Factor de corrección del modelo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55C9C894-DC10-4D46-93F1-3D501DE610AA}"/>
              </a:ext>
            </a:extLst>
          </p:cNvPr>
          <p:cNvSpPr txBox="1">
            <a:spLocks/>
          </p:cNvSpPr>
          <p:nvPr/>
        </p:nvSpPr>
        <p:spPr>
          <a:xfrm>
            <a:off x="1507067" y="1422519"/>
            <a:ext cx="9143231" cy="65475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2000" dirty="0">
                <a:solidFill>
                  <a:schemeClr val="tx1"/>
                </a:solidFill>
              </a:rPr>
              <a:t>Con este valor se obtienen las constantes del modelo mostradas a continuación usadas para obtener las funciones de transferencia.</a:t>
            </a:r>
            <a:endParaRPr lang="en-US" sz="2000" dirty="0">
              <a:solidFill>
                <a:schemeClr val="tx1"/>
              </a:solidFill>
            </a:endParaRPr>
          </a:p>
          <a:p>
            <a:pPr algn="just"/>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3388857-EACE-4476-903F-5C22C8FC5E58}"/>
                  </a:ext>
                </a:extLst>
              </p:cNvPr>
              <p:cNvSpPr/>
              <p:nvPr/>
            </p:nvSpPr>
            <p:spPr>
              <a:xfrm>
                <a:off x="2461376" y="2431003"/>
                <a:ext cx="6096000" cy="3729162"/>
              </a:xfrm>
              <a:prstGeom prst="rect">
                <a:avLst/>
              </a:prstGeom>
            </p:spPr>
            <p:txBody>
              <a:bodyPr>
                <a:spAutoFit/>
              </a:bodyPr>
              <a:lstStyle/>
              <a:p>
                <a:pPr algn="ctr">
                  <a:lnSpc>
                    <a:spcPct val="150000"/>
                  </a:lnSpc>
                  <a:tabLst>
                    <a:tab pos="0" algn="l"/>
                  </a:tabLst>
                </a:pPr>
                <a:r>
                  <a:rPr lang="es-EC" sz="2000" dirty="0"/>
                  <a:t>Ac = 1.44 (m2)</a:t>
                </a:r>
                <a:endParaRPr lang="en-US" sz="2000" dirty="0"/>
              </a:p>
              <a:p>
                <a:pPr algn="ctr">
                  <a:lnSpc>
                    <a:spcPct val="150000"/>
                  </a:lnSpc>
                  <a:tabLst>
                    <a:tab pos="0" algn="l"/>
                  </a:tabLst>
                </a:pPr>
                <a:r>
                  <a:rPr lang="es-EC" sz="2000" dirty="0" err="1"/>
                  <a:t>ηo</a:t>
                </a:r>
                <a:r>
                  <a:rPr lang="es-EC" sz="2000" dirty="0"/>
                  <a:t> = 0.8 (adimensional)</a:t>
                </a:r>
                <a:endParaRPr lang="en-US" sz="2000" dirty="0"/>
              </a:p>
              <a:p>
                <a:pPr algn="ctr">
                  <a:lnSpc>
                    <a:spcPct val="150000"/>
                  </a:lnSpc>
                  <a:tabLst>
                    <a:tab pos="0" algn="l"/>
                  </a:tabLst>
                </a:pPr>
                <a:r>
                  <a:rPr lang="en-US" sz="2000" dirty="0"/>
                  <a:t>Cc = 16268 (JK-1)</a:t>
                </a:r>
              </a:p>
              <a:p>
                <a:pPr algn="ctr">
                  <a:lnSpc>
                    <a:spcPct val="150000"/>
                  </a:lnSpc>
                </a:pPr>
                <a:r>
                  <a:rPr lang="en-US" sz="2000" dirty="0"/>
                  <a:t>UL = 7 (W m-2 °C-1)</a:t>
                </a:r>
              </a:p>
              <a:p>
                <a:pPr algn="ctr">
                  <a:lnSpc>
                    <a:spcPct val="150000"/>
                  </a:lnSpc>
                </a:pPr>
                <a:r>
                  <a:rPr lang="en-US" sz="2000" dirty="0" err="1"/>
                  <a:t>Vc</a:t>
                </a:r>
                <a:r>
                  <a:rPr lang="en-US" sz="2000" dirty="0"/>
                  <a:t> = 0.003891 (m3)</a:t>
                </a:r>
              </a:p>
              <a:p>
                <a:pPr algn="ctr">
                  <a:lnSpc>
                    <a:spcPct val="150000"/>
                  </a:lnSpc>
                </a:pP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s-EC" sz="2000">
                                <a:latin typeface="Cambria Math" panose="02040503050406030204" pitchFamily="18" charset="0"/>
                              </a:rPr>
                              <m:t>𝜈</m:t>
                            </m:r>
                          </m:e>
                        </m:acc>
                      </m:e>
                      <m:sub>
                        <m:r>
                          <a:rPr lang="es-EC" sz="2000">
                            <a:latin typeface="Cambria Math" panose="02040503050406030204" pitchFamily="18" charset="0"/>
                          </a:rPr>
                          <m:t>𝑐</m:t>
                        </m:r>
                      </m:sub>
                    </m:sSub>
                    <m:r>
                      <a:rPr lang="es-EC" sz="2000">
                        <a:latin typeface="Cambria Math" panose="02040503050406030204" pitchFamily="18" charset="0"/>
                      </a:rPr>
                      <m:t> </m:t>
                    </m:r>
                  </m:oMath>
                </a14:m>
                <a:r>
                  <a:rPr lang="en-US" sz="2000" dirty="0"/>
                  <a:t>= 5.48x10-3 (m3s-1)</a:t>
                </a:r>
              </a:p>
              <a:p>
                <a:pPr algn="ctr">
                  <a:lnSpc>
                    <a:spcPct val="150000"/>
                  </a:lnSpc>
                </a:pPr>
                <a:r>
                  <a:rPr lang="en-US" sz="2000" dirty="0" err="1"/>
                  <a:t>Farb</a:t>
                </a:r>
                <a:r>
                  <a:rPr lang="en-US" sz="2000" dirty="0"/>
                  <a:t> = 1.33 (</a:t>
                </a:r>
                <a:r>
                  <a:rPr lang="en-US" sz="2000" dirty="0" err="1"/>
                  <a:t>adimensional</a:t>
                </a:r>
                <a:r>
                  <a:rPr lang="en-US" sz="2000" dirty="0"/>
                  <a:t>)</a:t>
                </a:r>
              </a:p>
              <a:p>
                <a:pPr algn="ctr">
                  <a:lnSpc>
                    <a:spcPct val="150000"/>
                  </a:lnSpc>
                  <a:tabLst>
                    <a:tab pos="0" algn="l"/>
                  </a:tabLst>
                </a:pPr>
                <a:r>
                  <a:rPr lang="es-EC" sz="2000" dirty="0"/>
                  <a:t>τ</a:t>
                </a:r>
                <a:r>
                  <a:rPr lang="en-US" sz="2000" dirty="0"/>
                  <a:t>c = 582 (s)</a:t>
                </a:r>
              </a:p>
            </p:txBody>
          </p:sp>
        </mc:Choice>
        <mc:Fallback xmlns="">
          <p:sp>
            <p:nvSpPr>
              <p:cNvPr id="3" name="Rectangle 2">
                <a:extLst>
                  <a:ext uri="{FF2B5EF4-FFF2-40B4-BE49-F238E27FC236}">
                    <a16:creationId xmlns:a16="http://schemas.microsoft.com/office/drawing/2014/main" id="{E3388857-EACE-4476-903F-5C22C8FC5E58}"/>
                  </a:ext>
                </a:extLst>
              </p:cNvPr>
              <p:cNvSpPr>
                <a:spLocks noRot="1" noChangeAspect="1" noMove="1" noResize="1" noEditPoints="1" noAdjustHandles="1" noChangeArrowheads="1" noChangeShapeType="1" noTextEdit="1"/>
              </p:cNvSpPr>
              <p:nvPr/>
            </p:nvSpPr>
            <p:spPr>
              <a:xfrm>
                <a:off x="2461376" y="2431003"/>
                <a:ext cx="6096000" cy="3729162"/>
              </a:xfrm>
              <a:prstGeom prst="rect">
                <a:avLst/>
              </a:prstGeom>
              <a:blipFill>
                <a:blip r:embed="rId3"/>
                <a:stretch>
                  <a:fillRect b="-1797"/>
                </a:stretch>
              </a:blipFill>
            </p:spPr>
            <p:txBody>
              <a:bodyPr/>
              <a:lstStyle/>
              <a:p>
                <a:r>
                  <a:rPr lang="en-US">
                    <a:noFill/>
                  </a:rPr>
                  <a:t> </a:t>
                </a:r>
              </a:p>
            </p:txBody>
          </p:sp>
        </mc:Fallback>
      </mc:AlternateContent>
    </p:spTree>
    <p:extLst>
      <p:ext uri="{BB962C8B-B14F-4D97-AF65-F5344CB8AC3E}">
        <p14:creationId xmlns:p14="http://schemas.microsoft.com/office/powerpoint/2010/main" val="2406619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Función de transferencia del colector solar</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55C9C894-DC10-4D46-93F1-3D501DE610AA}"/>
              </a:ext>
            </a:extLst>
          </p:cNvPr>
          <p:cNvSpPr txBox="1">
            <a:spLocks/>
          </p:cNvSpPr>
          <p:nvPr/>
        </p:nvSpPr>
        <p:spPr>
          <a:xfrm>
            <a:off x="1507067" y="1422519"/>
            <a:ext cx="9143231" cy="65475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Aplicando el principio de superposición mediante la suma de las funciones de transferencia individuales se obtiene la temperatura de salida del colector.</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EF86149-8859-43B9-8DB6-5B55BCE38ABA}"/>
                  </a:ext>
                </a:extLst>
              </p:cNvPr>
              <p:cNvSpPr/>
              <p:nvPr/>
            </p:nvSpPr>
            <p:spPr>
              <a:xfrm>
                <a:off x="1306995" y="2214124"/>
                <a:ext cx="779580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𝑐𝑜</m:t>
                          </m:r>
                        </m:sub>
                      </m:sSub>
                      <m:d>
                        <m:dPr>
                          <m:ctrlPr>
                            <a:rPr lang="en-US" sz="2000" i="1">
                              <a:latin typeface="Cambria Math" panose="02040503050406030204" pitchFamily="18" charset="0"/>
                            </a:rPr>
                          </m:ctrlPr>
                        </m:dPr>
                        <m:e>
                          <m:r>
                            <a:rPr lang="en-US" sz="2000" i="1">
                              <a:latin typeface="Cambria Math" panose="02040503050406030204" pitchFamily="18" charset="0"/>
                            </a:rPr>
                            <m:t>𝑆</m:t>
                          </m:r>
                        </m:e>
                      </m:d>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0">
                              <a:latin typeface="Cambria Math" panose="02040503050406030204" pitchFamily="18" charset="0"/>
                            </a:rPr>
                            <m:t>0</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𝑐𝑜</m:t>
                          </m:r>
                        </m:sub>
                      </m:sSub>
                      <m:d>
                        <m:dPr>
                          <m:ctrlPr>
                            <a:rPr lang="en-US" sz="2000" i="1">
                              <a:latin typeface="Cambria Math" panose="02040503050406030204" pitchFamily="18" charset="0"/>
                            </a:rPr>
                          </m:ctrlPr>
                        </m:dPr>
                        <m:e>
                          <m:r>
                            <a:rPr lang="en-US" sz="2000" i="0">
                              <a:latin typeface="Cambria Math" panose="02040503050406030204" pitchFamily="18" charset="0"/>
                            </a:rPr>
                            <m:t>0</m:t>
                          </m:r>
                        </m:e>
                      </m:d>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0">
                              <a:latin typeface="Cambria Math" panose="02040503050406030204" pitchFamily="18" charset="0"/>
                            </a:rPr>
                            <m:t>1</m:t>
                          </m:r>
                        </m:sub>
                      </m:sSub>
                      <m:d>
                        <m:dPr>
                          <m:ctrlPr>
                            <a:rPr lang="en-US" sz="2000" i="1">
                              <a:latin typeface="Cambria Math" panose="02040503050406030204" pitchFamily="18" charset="0"/>
                            </a:rPr>
                          </m:ctrlPr>
                        </m:dPr>
                        <m:e>
                          <m:r>
                            <m:rPr>
                              <m:sty m:val="p"/>
                            </m:rPr>
                            <a:rPr lang="en-US" sz="2000" i="0">
                              <a:latin typeface="Cambria Math" panose="02040503050406030204" pitchFamily="18" charset="0"/>
                            </a:rPr>
                            <m:t>s</m:t>
                          </m:r>
                        </m:e>
                      </m:d>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0">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𝑐𝑖</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0">
                              <a:latin typeface="Cambria Math" panose="02040503050406030204" pitchFamily="18" charset="0"/>
                            </a:rPr>
                            <m:t>3</m:t>
                          </m:r>
                        </m:sub>
                      </m:sSub>
                      <m:r>
                        <a:rPr lang="en-US" sz="2000" i="0">
                          <a:latin typeface="Cambria Math" panose="02040503050406030204" pitchFamily="18" charset="0"/>
                        </a:rPr>
                        <m:t>(</m:t>
                      </m:r>
                      <m:r>
                        <a:rPr lang="en-US" sz="2000" i="1">
                          <a:latin typeface="Cambria Math" panose="02040503050406030204" pitchFamily="18" charset="0"/>
                        </a:rPr>
                        <m:t>𝑠</m:t>
                      </m:r>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𝑐𝑎</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oMath>
                  </m:oMathPara>
                </a14:m>
                <a:endParaRPr lang="en-US" sz="2000" dirty="0"/>
              </a:p>
            </p:txBody>
          </p:sp>
        </mc:Choice>
        <mc:Fallback xmlns="">
          <p:sp>
            <p:nvSpPr>
              <p:cNvPr id="2" name="Rectangle 1">
                <a:extLst>
                  <a:ext uri="{FF2B5EF4-FFF2-40B4-BE49-F238E27FC236}">
                    <a16:creationId xmlns:a16="http://schemas.microsoft.com/office/drawing/2014/main" id="{8EF86149-8859-43B9-8DB6-5B55BCE38ABA}"/>
                  </a:ext>
                </a:extLst>
              </p:cNvPr>
              <p:cNvSpPr>
                <a:spLocks noRot="1" noChangeAspect="1" noMove="1" noResize="1" noEditPoints="1" noAdjustHandles="1" noChangeArrowheads="1" noChangeShapeType="1" noTextEdit="1"/>
              </p:cNvSpPr>
              <p:nvPr/>
            </p:nvSpPr>
            <p:spPr>
              <a:xfrm>
                <a:off x="1306995" y="2214124"/>
                <a:ext cx="7795806"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6AA1534-7B84-4D74-B9C6-E11FFE5E1C7E}"/>
                  </a:ext>
                </a:extLst>
              </p:cNvPr>
              <p:cNvSpPr/>
              <p:nvPr/>
            </p:nvSpPr>
            <p:spPr>
              <a:xfrm>
                <a:off x="1518632" y="2798592"/>
                <a:ext cx="3686266" cy="968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𝜏</m:t>
                                          </m:r>
                                        </m:e>
                                      </m:d>
                                    </m:e>
                                    <m:sub>
                                      <m:r>
                                        <a:rPr lang="en-US" i="1">
                                          <a:latin typeface="Cambria Math" panose="02040503050406030204" pitchFamily="18" charset="0"/>
                                        </a:rPr>
                                        <m:t>𝑐</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r>
                                        <a:rPr lang="en-US" i="1">
                                          <a:latin typeface="Cambria Math" panose="02040503050406030204" pitchFamily="18" charset="0"/>
                                        </a:rPr>
                                        <m:t>𝐴</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0">
                                          <a:latin typeface="Cambria Math" panose="02040503050406030204" pitchFamily="18" charset="0"/>
                                        </a:rPr>
                                        <m:t>0</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0.0548</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oMath>
                  </m:oMathPara>
                </a14:m>
                <a:endParaRPr lang="en-US" dirty="0"/>
              </a:p>
            </p:txBody>
          </p:sp>
        </mc:Choice>
        <mc:Fallback xmlns="">
          <p:sp>
            <p:nvSpPr>
              <p:cNvPr id="5" name="Rectangle 4">
                <a:extLst>
                  <a:ext uri="{FF2B5EF4-FFF2-40B4-BE49-F238E27FC236}">
                    <a16:creationId xmlns:a16="http://schemas.microsoft.com/office/drawing/2014/main" id="{C6AA1534-7B84-4D74-B9C6-E11FFE5E1C7E}"/>
                  </a:ext>
                </a:extLst>
              </p:cNvPr>
              <p:cNvSpPr>
                <a:spLocks noRot="1" noChangeAspect="1" noMove="1" noResize="1" noEditPoints="1" noAdjustHandles="1" noChangeArrowheads="1" noChangeShapeType="1" noTextEdit="1"/>
              </p:cNvSpPr>
              <p:nvPr/>
            </p:nvSpPr>
            <p:spPr>
              <a:xfrm>
                <a:off x="1518632" y="2798592"/>
                <a:ext cx="3686266" cy="9689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8460756-EF1F-4BBB-8AE2-C57E6A3B2D2B}"/>
                  </a:ext>
                </a:extLst>
              </p:cNvPr>
              <p:cNvSpPr/>
              <p:nvPr/>
            </p:nvSpPr>
            <p:spPr>
              <a:xfrm>
                <a:off x="1518632" y="3933362"/>
                <a:ext cx="480554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0.58</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oMath>
                  </m:oMathPara>
                </a14:m>
                <a:endParaRPr lang="en-US" dirty="0"/>
              </a:p>
            </p:txBody>
          </p:sp>
        </mc:Choice>
        <mc:Fallback xmlns="">
          <p:sp>
            <p:nvSpPr>
              <p:cNvPr id="6" name="Rectangle 5">
                <a:extLst>
                  <a:ext uri="{FF2B5EF4-FFF2-40B4-BE49-F238E27FC236}">
                    <a16:creationId xmlns:a16="http://schemas.microsoft.com/office/drawing/2014/main" id="{68460756-EF1F-4BBB-8AE2-C57E6A3B2D2B}"/>
                  </a:ext>
                </a:extLst>
              </p:cNvPr>
              <p:cNvSpPr>
                <a:spLocks noRot="1" noChangeAspect="1" noMove="1" noResize="1" noEditPoints="1" noAdjustHandles="1" noChangeArrowheads="1" noChangeShapeType="1" noTextEdit="1"/>
              </p:cNvSpPr>
              <p:nvPr/>
            </p:nvSpPr>
            <p:spPr>
              <a:xfrm>
                <a:off x="1518632" y="3933362"/>
                <a:ext cx="4805546"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2058346-F340-4DFB-BD92-DBD669FC9197}"/>
                  </a:ext>
                </a:extLst>
              </p:cNvPr>
              <p:cNvSpPr/>
              <p:nvPr/>
            </p:nvSpPr>
            <p:spPr>
              <a:xfrm>
                <a:off x="1518632" y="4908012"/>
                <a:ext cx="431849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𝑎𝑟𝑏</m:t>
                                      </m:r>
                                    </m:sub>
                                  </m:sSub>
                                  <m:r>
                                    <a:rPr lang="en-US" i="1">
                                      <a:latin typeface="Cambria Math" panose="02040503050406030204" pitchFamily="18" charset="0"/>
                                    </a:rPr>
                                    <m:t>𝐴</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m:t>
                                  </m:r>
                                </m:sub>
                              </m:sSub>
                            </m:den>
                          </m:f>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0.48</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oMath>
                  </m:oMathPara>
                </a14:m>
                <a:endParaRPr lang="en-US" dirty="0"/>
              </a:p>
            </p:txBody>
          </p:sp>
        </mc:Choice>
        <mc:Fallback xmlns="">
          <p:sp>
            <p:nvSpPr>
              <p:cNvPr id="8" name="Rectangle 7">
                <a:extLst>
                  <a:ext uri="{FF2B5EF4-FFF2-40B4-BE49-F238E27FC236}">
                    <a16:creationId xmlns:a16="http://schemas.microsoft.com/office/drawing/2014/main" id="{C2058346-F340-4DFB-BD92-DBD669FC9197}"/>
                  </a:ext>
                </a:extLst>
              </p:cNvPr>
              <p:cNvSpPr>
                <a:spLocks noRot="1" noChangeAspect="1" noMove="1" noResize="1" noEditPoints="1" noAdjustHandles="1" noChangeArrowheads="1" noChangeShapeType="1" noTextEdit="1"/>
              </p:cNvSpPr>
              <p:nvPr/>
            </p:nvSpPr>
            <p:spPr>
              <a:xfrm>
                <a:off x="1518632" y="4908012"/>
                <a:ext cx="4318490"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3AE77B6-7180-402E-ACC4-1EBC47106E6B}"/>
                  </a:ext>
                </a:extLst>
              </p:cNvPr>
              <p:cNvSpPr/>
              <p:nvPr/>
            </p:nvSpPr>
            <p:spPr>
              <a:xfrm>
                <a:off x="1518632" y="5954661"/>
                <a:ext cx="3093091"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𝑐</m:t>
                              </m:r>
                            </m:sub>
                          </m:sSub>
                          <m:r>
                            <a:rPr lang="en-US" i="1">
                              <a:latin typeface="Cambria Math" panose="02040503050406030204" pitchFamily="18" charset="0"/>
                            </a:rPr>
                            <m:t>𝑆</m:t>
                          </m:r>
                          <m:r>
                            <a:rPr lang="en-US" i="0">
                              <a:latin typeface="Cambria Math" panose="02040503050406030204" pitchFamily="18" charset="0"/>
                            </a:rPr>
                            <m:t>+1</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582</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oMath>
                  </m:oMathPara>
                </a14:m>
                <a:endParaRPr lang="en-US" dirty="0"/>
              </a:p>
            </p:txBody>
          </p:sp>
        </mc:Choice>
        <mc:Fallback xmlns="">
          <p:sp>
            <p:nvSpPr>
              <p:cNvPr id="9" name="Rectangle 8">
                <a:extLst>
                  <a:ext uri="{FF2B5EF4-FFF2-40B4-BE49-F238E27FC236}">
                    <a16:creationId xmlns:a16="http://schemas.microsoft.com/office/drawing/2014/main" id="{03AE77B6-7180-402E-ACC4-1EBC47106E6B}"/>
                  </a:ext>
                </a:extLst>
              </p:cNvPr>
              <p:cNvSpPr>
                <a:spLocks noRot="1" noChangeAspect="1" noMove="1" noResize="1" noEditPoints="1" noAdjustHandles="1" noChangeArrowheads="1" noChangeShapeType="1" noTextEdit="1"/>
              </p:cNvSpPr>
              <p:nvPr/>
            </p:nvSpPr>
            <p:spPr>
              <a:xfrm>
                <a:off x="1518632" y="5954661"/>
                <a:ext cx="3093091" cy="66511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7305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01680" y="6109427"/>
            <a:ext cx="2688380" cy="748573"/>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48573"/>
            <a:ext cx="8789811" cy="539603"/>
          </a:xfrm>
        </p:spPr>
        <p:txBody>
          <a:bodyPr/>
          <a:lstStyle/>
          <a:p>
            <a:pPr algn="ctr"/>
            <a:r>
              <a:rPr lang="es-EC" sz="2800" dirty="0"/>
              <a:t>Función de transferencia del colector solar</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55C9C894-DC10-4D46-93F1-3D501DE610AA}"/>
              </a:ext>
            </a:extLst>
          </p:cNvPr>
          <p:cNvSpPr txBox="1">
            <a:spLocks/>
          </p:cNvSpPr>
          <p:nvPr/>
        </p:nvSpPr>
        <p:spPr>
          <a:xfrm>
            <a:off x="904459" y="1318403"/>
            <a:ext cx="9745837" cy="74928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Mediante el software de simulación de diagramas de bloques </a:t>
            </a:r>
            <a:r>
              <a:rPr lang="es-EC" dirty="0" err="1">
                <a:solidFill>
                  <a:schemeClr val="tx1"/>
                </a:solidFill>
              </a:rPr>
              <a:t>Simulink</a:t>
            </a:r>
            <a:r>
              <a:rPr lang="es-EC" dirty="0">
                <a:solidFill>
                  <a:schemeClr val="tx1"/>
                </a:solidFill>
              </a:rPr>
              <a:t> se representan las funciones de transferencia usadas para obtener la temperatura de colector de salida.</a:t>
            </a:r>
            <a:endParaRPr lang="en-US" sz="2000" dirty="0">
              <a:solidFill>
                <a:schemeClr val="tx1"/>
              </a:solidFill>
            </a:endParaRPr>
          </a:p>
        </p:txBody>
      </p:sp>
      <p:pic>
        <p:nvPicPr>
          <p:cNvPr id="3" name="Picture 2">
            <a:extLst>
              <a:ext uri="{FF2B5EF4-FFF2-40B4-BE49-F238E27FC236}">
                <a16:creationId xmlns:a16="http://schemas.microsoft.com/office/drawing/2014/main" id="{457B2094-873D-4C2A-A8D9-B6BD415B97BB}"/>
              </a:ext>
            </a:extLst>
          </p:cNvPr>
          <p:cNvPicPr>
            <a:picLocks noChangeAspect="1"/>
          </p:cNvPicPr>
          <p:nvPr/>
        </p:nvPicPr>
        <p:blipFill>
          <a:blip r:embed="rId3"/>
          <a:stretch>
            <a:fillRect/>
          </a:stretch>
        </p:blipFill>
        <p:spPr>
          <a:xfrm>
            <a:off x="412012" y="2725003"/>
            <a:ext cx="4499238" cy="2371550"/>
          </a:xfrm>
          <a:prstGeom prst="rect">
            <a:avLst/>
          </a:prstGeom>
        </p:spPr>
      </p:pic>
      <p:pic>
        <p:nvPicPr>
          <p:cNvPr id="19" name="Picture 18">
            <a:extLst>
              <a:ext uri="{FF2B5EF4-FFF2-40B4-BE49-F238E27FC236}">
                <a16:creationId xmlns:a16="http://schemas.microsoft.com/office/drawing/2014/main" id="{54DFD293-4DDA-429F-AC27-114E11F5CAFE}"/>
              </a:ext>
            </a:extLst>
          </p:cNvPr>
          <p:cNvPicPr>
            <a:picLocks noChangeAspect="1"/>
          </p:cNvPicPr>
          <p:nvPr/>
        </p:nvPicPr>
        <p:blipFill>
          <a:blip r:embed="rId4"/>
          <a:stretch>
            <a:fillRect/>
          </a:stretch>
        </p:blipFill>
        <p:spPr>
          <a:xfrm>
            <a:off x="5777378" y="2067690"/>
            <a:ext cx="5771892" cy="3797338"/>
          </a:xfrm>
          <a:prstGeom prst="rect">
            <a:avLst/>
          </a:prstGeom>
        </p:spPr>
      </p:pic>
      <p:sp>
        <p:nvSpPr>
          <p:cNvPr id="20" name="Arrow: Right 19">
            <a:extLst>
              <a:ext uri="{FF2B5EF4-FFF2-40B4-BE49-F238E27FC236}">
                <a16:creationId xmlns:a16="http://schemas.microsoft.com/office/drawing/2014/main" id="{DD8D6BF9-2E8E-4BA1-AA0A-56ACB639F121}"/>
              </a:ext>
            </a:extLst>
          </p:cNvPr>
          <p:cNvSpPr/>
          <p:nvPr/>
        </p:nvSpPr>
        <p:spPr>
          <a:xfrm>
            <a:off x="5011139" y="3672865"/>
            <a:ext cx="666350" cy="26698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949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43316"/>
            <a:ext cx="2698190" cy="714684"/>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3870" y="777348"/>
            <a:ext cx="8789811" cy="539603"/>
          </a:xfrm>
        </p:spPr>
        <p:txBody>
          <a:bodyPr/>
          <a:lstStyle/>
          <a:p>
            <a:pPr algn="ctr"/>
            <a:r>
              <a:rPr lang="es-EC" sz="2800" dirty="0"/>
              <a:t>Función de transferencia del colector solar</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7" name="Subtitle 4">
            <a:extLst>
              <a:ext uri="{FF2B5EF4-FFF2-40B4-BE49-F238E27FC236}">
                <a16:creationId xmlns:a16="http://schemas.microsoft.com/office/drawing/2014/main" id="{55C9C894-DC10-4D46-93F1-3D501DE610AA}"/>
              </a:ext>
            </a:extLst>
          </p:cNvPr>
          <p:cNvSpPr txBox="1">
            <a:spLocks/>
          </p:cNvSpPr>
          <p:nvPr/>
        </p:nvSpPr>
        <p:spPr>
          <a:xfrm>
            <a:off x="795131" y="1336249"/>
            <a:ext cx="9855168" cy="65475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dirty="0">
                <a:solidFill>
                  <a:schemeClr val="tx1"/>
                </a:solidFill>
              </a:rPr>
              <a:t>Aplicando este retardo en las funciones de transferencia del sistema representadas en se obtiene finalmente la ecuación que describe el modelo del colector solar.</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D40BF8D-D721-41E7-B7CE-FA45C97A65AE}"/>
                  </a:ext>
                </a:extLst>
              </p:cNvPr>
              <p:cNvSpPr/>
              <p:nvPr/>
            </p:nvSpPr>
            <p:spPr>
              <a:xfrm>
                <a:off x="795131" y="2157603"/>
                <a:ext cx="2822888"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0.0548</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−2000</m:t>
                          </m:r>
                          <m:r>
                            <a:rPr lang="en-US" i="1">
                              <a:latin typeface="Cambria Math" panose="02040503050406030204" pitchFamily="18" charset="0"/>
                            </a:rPr>
                            <m:t>𝑠</m:t>
                          </m:r>
                        </m:sup>
                      </m:sSup>
                    </m:oMath>
                  </m:oMathPara>
                </a14:m>
                <a:endParaRPr lang="en-US" dirty="0"/>
              </a:p>
            </p:txBody>
          </p:sp>
        </mc:Choice>
        <mc:Fallback xmlns="">
          <p:sp>
            <p:nvSpPr>
              <p:cNvPr id="3" name="Rectangle 2">
                <a:extLst>
                  <a:ext uri="{FF2B5EF4-FFF2-40B4-BE49-F238E27FC236}">
                    <a16:creationId xmlns:a16="http://schemas.microsoft.com/office/drawing/2014/main" id="{8D40BF8D-D721-41E7-B7CE-FA45C97A65AE}"/>
                  </a:ext>
                </a:extLst>
              </p:cNvPr>
              <p:cNvSpPr>
                <a:spLocks noRot="1" noChangeAspect="1" noMove="1" noResize="1" noEditPoints="1" noAdjustHandles="1" noChangeArrowheads="1" noChangeShapeType="1" noTextEdit="1"/>
              </p:cNvSpPr>
              <p:nvPr/>
            </p:nvSpPr>
            <p:spPr>
              <a:xfrm>
                <a:off x="795131" y="2157603"/>
                <a:ext cx="2822888" cy="62292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725B506-320A-41CB-AE8C-10945F344505}"/>
                  </a:ext>
                </a:extLst>
              </p:cNvPr>
              <p:cNvSpPr/>
              <p:nvPr/>
            </p:nvSpPr>
            <p:spPr>
              <a:xfrm>
                <a:off x="795131" y="2860855"/>
                <a:ext cx="2828210"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0.58</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−2000</m:t>
                          </m:r>
                          <m:r>
                            <a:rPr lang="en-US" i="1">
                              <a:latin typeface="Cambria Math" panose="02040503050406030204" pitchFamily="18" charset="0"/>
                            </a:rPr>
                            <m:t>𝑠</m:t>
                          </m:r>
                        </m:sup>
                      </m:sSup>
                    </m:oMath>
                  </m:oMathPara>
                </a14:m>
                <a:endParaRPr lang="en-US" dirty="0"/>
              </a:p>
            </p:txBody>
          </p:sp>
        </mc:Choice>
        <mc:Fallback xmlns="">
          <p:sp>
            <p:nvSpPr>
              <p:cNvPr id="18" name="Rectangle 17">
                <a:extLst>
                  <a:ext uri="{FF2B5EF4-FFF2-40B4-BE49-F238E27FC236}">
                    <a16:creationId xmlns:a16="http://schemas.microsoft.com/office/drawing/2014/main" id="{9725B506-320A-41CB-AE8C-10945F344505}"/>
                  </a:ext>
                </a:extLst>
              </p:cNvPr>
              <p:cNvSpPr>
                <a:spLocks noRot="1" noChangeAspect="1" noMove="1" noResize="1" noEditPoints="1" noAdjustHandles="1" noChangeArrowheads="1" noChangeShapeType="1" noTextEdit="1"/>
              </p:cNvSpPr>
              <p:nvPr/>
            </p:nvSpPr>
            <p:spPr>
              <a:xfrm>
                <a:off x="795131" y="2860855"/>
                <a:ext cx="2828210" cy="6229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3A0A19A-92AB-4785-AF2E-7B20E93AC614}"/>
                  </a:ext>
                </a:extLst>
              </p:cNvPr>
              <p:cNvSpPr/>
              <p:nvPr/>
            </p:nvSpPr>
            <p:spPr>
              <a:xfrm>
                <a:off x="795131" y="3564107"/>
                <a:ext cx="2828210"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0.48</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−2000</m:t>
                          </m:r>
                          <m:r>
                            <a:rPr lang="en-US" i="1">
                              <a:latin typeface="Cambria Math" panose="02040503050406030204" pitchFamily="18" charset="0"/>
                            </a:rPr>
                            <m:t>𝑠</m:t>
                          </m:r>
                        </m:sup>
                      </m:sSup>
                    </m:oMath>
                  </m:oMathPara>
                </a14:m>
                <a:endParaRPr lang="en-US" dirty="0"/>
              </a:p>
            </p:txBody>
          </p:sp>
        </mc:Choice>
        <mc:Fallback xmlns="">
          <p:sp>
            <p:nvSpPr>
              <p:cNvPr id="19" name="Rectangle 18">
                <a:extLst>
                  <a:ext uri="{FF2B5EF4-FFF2-40B4-BE49-F238E27FC236}">
                    <a16:creationId xmlns:a16="http://schemas.microsoft.com/office/drawing/2014/main" id="{53A0A19A-92AB-4785-AF2E-7B20E93AC614}"/>
                  </a:ext>
                </a:extLst>
              </p:cNvPr>
              <p:cNvSpPr>
                <a:spLocks noRot="1" noChangeAspect="1" noMove="1" noResize="1" noEditPoints="1" noAdjustHandles="1" noChangeArrowheads="1" noChangeShapeType="1" noTextEdit="1"/>
              </p:cNvSpPr>
              <p:nvPr/>
            </p:nvSpPr>
            <p:spPr>
              <a:xfrm>
                <a:off x="795131" y="3564107"/>
                <a:ext cx="2828210" cy="6173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345B0EF-7C76-4185-8087-8B5023E40D7E}"/>
                  </a:ext>
                </a:extLst>
              </p:cNvPr>
              <p:cNvSpPr/>
              <p:nvPr/>
            </p:nvSpPr>
            <p:spPr>
              <a:xfrm>
                <a:off x="795131" y="4261780"/>
                <a:ext cx="2828210"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582</m:t>
                          </m:r>
                        </m:num>
                        <m:den>
                          <m:r>
                            <a:rPr lang="en-US" i="0">
                              <a:latin typeface="Cambria Math" panose="02040503050406030204" pitchFamily="18" charset="0"/>
                            </a:rPr>
                            <m:t>582</m:t>
                          </m:r>
                          <m:r>
                            <a:rPr lang="en-US" i="1">
                              <a:latin typeface="Cambria Math" panose="02040503050406030204" pitchFamily="18" charset="0"/>
                            </a:rPr>
                            <m:t>𝑠</m:t>
                          </m:r>
                          <m:r>
                            <a:rPr lang="en-US" i="0">
                              <a:latin typeface="Cambria Math" panose="02040503050406030204" pitchFamily="18" charset="0"/>
                            </a:rPr>
                            <m:t>+1</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−2000</m:t>
                          </m:r>
                          <m:r>
                            <a:rPr lang="en-US" i="1">
                              <a:latin typeface="Cambria Math" panose="02040503050406030204" pitchFamily="18" charset="0"/>
                            </a:rPr>
                            <m:t>𝑠</m:t>
                          </m:r>
                        </m:sup>
                      </m:sSup>
                    </m:oMath>
                  </m:oMathPara>
                </a14:m>
                <a:endParaRPr lang="en-US" dirty="0"/>
              </a:p>
            </p:txBody>
          </p:sp>
        </mc:Choice>
        <mc:Fallback xmlns="">
          <p:sp>
            <p:nvSpPr>
              <p:cNvPr id="20" name="Rectangle 19">
                <a:extLst>
                  <a:ext uri="{FF2B5EF4-FFF2-40B4-BE49-F238E27FC236}">
                    <a16:creationId xmlns:a16="http://schemas.microsoft.com/office/drawing/2014/main" id="{1345B0EF-7C76-4185-8087-8B5023E40D7E}"/>
                  </a:ext>
                </a:extLst>
              </p:cNvPr>
              <p:cNvSpPr>
                <a:spLocks noRot="1" noChangeAspect="1" noMove="1" noResize="1" noEditPoints="1" noAdjustHandles="1" noChangeArrowheads="1" noChangeShapeType="1" noTextEdit="1"/>
              </p:cNvSpPr>
              <p:nvPr/>
            </p:nvSpPr>
            <p:spPr>
              <a:xfrm>
                <a:off x="795131" y="4261780"/>
                <a:ext cx="2828210" cy="622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8DC0E977-E69C-49E3-93AB-903C06934254}"/>
                  </a:ext>
                </a:extLst>
              </p:cNvPr>
              <p:cNvSpPr/>
              <p:nvPr/>
            </p:nvSpPr>
            <p:spPr>
              <a:xfrm>
                <a:off x="1034205" y="5189533"/>
                <a:ext cx="943245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𝑻</m:t>
                          </m:r>
                        </m:e>
                        <m:sub>
                          <m:r>
                            <a:rPr lang="en-US" b="1" i="1">
                              <a:latin typeface="Cambria Math" panose="02040503050406030204" pitchFamily="18" charset="0"/>
                            </a:rPr>
                            <m:t>𝒄𝒐</m:t>
                          </m:r>
                        </m:sub>
                      </m:sSub>
                      <m:d>
                        <m:dPr>
                          <m:ctrlPr>
                            <a:rPr lang="en-US" b="1" i="1">
                              <a:latin typeface="Cambria Math" panose="02040503050406030204" pitchFamily="18" charset="0"/>
                            </a:rPr>
                          </m:ctrlPr>
                        </m:dPr>
                        <m:e>
                          <m:r>
                            <a:rPr lang="en-US" b="1" i="1">
                              <a:latin typeface="Cambria Math" panose="02040503050406030204" pitchFamily="18" charset="0"/>
                            </a:rPr>
                            <m:t>𝑺</m:t>
                          </m:r>
                        </m:e>
                      </m:d>
                      <m:r>
                        <a:rPr lang="en-US" b="1" i="0">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0">
                              <a:latin typeface="Cambria Math" panose="02040503050406030204" pitchFamily="18" charset="0"/>
                            </a:rPr>
                            <m:t>−</m:t>
                          </m:r>
                          <m:r>
                            <a:rPr lang="en-US" b="1" i="0">
                              <a:latin typeface="Cambria Math" panose="02040503050406030204" pitchFamily="18" charset="0"/>
                            </a:rPr>
                            <m:t>𝟐𝟎𝟎𝟎</m:t>
                          </m:r>
                          <m:r>
                            <a:rPr lang="en-US" b="1" i="1">
                              <a:latin typeface="Cambria Math" panose="02040503050406030204" pitchFamily="18" charset="0"/>
                            </a:rPr>
                            <m:t>𝒔</m:t>
                          </m:r>
                        </m:sup>
                      </m:sSup>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0">
                                  <a:latin typeface="Cambria Math" panose="02040503050406030204" pitchFamily="18" charset="0"/>
                                </a:rPr>
                                <m:t>𝟓𝟖𝟐</m:t>
                              </m:r>
                            </m:num>
                            <m:den>
                              <m:r>
                                <a:rPr lang="en-US" b="1" i="0">
                                  <a:latin typeface="Cambria Math" panose="02040503050406030204" pitchFamily="18" charset="0"/>
                                </a:rPr>
                                <m:t>𝟓𝟖𝟐</m:t>
                              </m:r>
                              <m:r>
                                <a:rPr lang="en-US" b="1" i="1">
                                  <a:latin typeface="Cambria Math" panose="02040503050406030204" pitchFamily="18" charset="0"/>
                                </a:rPr>
                                <m:t>𝒔</m:t>
                              </m:r>
                              <m:r>
                                <a:rPr lang="en-US" b="1" i="0">
                                  <a:latin typeface="Cambria Math" panose="02040503050406030204" pitchFamily="18" charset="0"/>
                                </a:rPr>
                                <m:t>+</m:t>
                              </m:r>
                              <m:r>
                                <a:rPr lang="en-US" b="1" i="0">
                                  <a:latin typeface="Cambria Math" panose="02040503050406030204" pitchFamily="18" charset="0"/>
                                </a:rPr>
                                <m:t>𝟏</m:t>
                              </m:r>
                            </m:den>
                          </m:f>
                          <m:sSub>
                            <m:sSubPr>
                              <m:ctrlPr>
                                <a:rPr lang="en-US" b="1" i="1">
                                  <a:latin typeface="Cambria Math" panose="02040503050406030204" pitchFamily="18" charset="0"/>
                                </a:rPr>
                              </m:ctrlPr>
                            </m:sSubPr>
                            <m:e>
                              <m:r>
                                <a:rPr lang="en-US" b="1" i="1">
                                  <a:latin typeface="Cambria Math" panose="02040503050406030204" pitchFamily="18" charset="0"/>
                                </a:rPr>
                                <m:t>𝑻</m:t>
                              </m:r>
                            </m:e>
                            <m:sub>
                              <m:r>
                                <a:rPr lang="en-US" b="1" i="1">
                                  <a:latin typeface="Cambria Math" panose="02040503050406030204" pitchFamily="18" charset="0"/>
                                </a:rPr>
                                <m:t>𝒄𝒐</m:t>
                              </m:r>
                            </m:sub>
                          </m:sSub>
                          <m:d>
                            <m:dPr>
                              <m:ctrlPr>
                                <a:rPr lang="en-US" b="1" i="1">
                                  <a:latin typeface="Cambria Math" panose="02040503050406030204" pitchFamily="18" charset="0"/>
                                </a:rPr>
                              </m:ctrlPr>
                            </m:dPr>
                            <m:e>
                              <m:r>
                                <a:rPr lang="en-US" b="1" i="0">
                                  <a:latin typeface="Cambria Math" panose="02040503050406030204" pitchFamily="18" charset="0"/>
                                </a:rPr>
                                <m:t>𝟎</m:t>
                              </m:r>
                            </m:e>
                          </m:d>
                          <m:r>
                            <a:rPr lang="en-US" b="1" i="0">
                              <a:latin typeface="Cambria Math" panose="02040503050406030204" pitchFamily="18" charset="0"/>
                            </a:rPr>
                            <m:t>+</m:t>
                          </m:r>
                          <m:f>
                            <m:fPr>
                              <m:ctrlPr>
                                <a:rPr lang="en-US" b="1" i="1">
                                  <a:latin typeface="Cambria Math" panose="02040503050406030204" pitchFamily="18" charset="0"/>
                                </a:rPr>
                              </m:ctrlPr>
                            </m:fPr>
                            <m:num>
                              <m:r>
                                <a:rPr lang="en-US" b="1" i="0">
                                  <a:latin typeface="Cambria Math" panose="02040503050406030204" pitchFamily="18" charset="0"/>
                                </a:rPr>
                                <m:t>𝟎</m:t>
                              </m:r>
                              <m:r>
                                <a:rPr lang="en-US" b="1" i="0">
                                  <a:latin typeface="Cambria Math" panose="02040503050406030204" pitchFamily="18" charset="0"/>
                                </a:rPr>
                                <m:t>.</m:t>
                              </m:r>
                              <m:r>
                                <a:rPr lang="en-US" b="1" i="0">
                                  <a:latin typeface="Cambria Math" panose="02040503050406030204" pitchFamily="18" charset="0"/>
                                </a:rPr>
                                <m:t>𝟎𝟓𝟒𝟖</m:t>
                              </m:r>
                            </m:num>
                            <m:den>
                              <m:r>
                                <a:rPr lang="en-US" b="1" i="0">
                                  <a:latin typeface="Cambria Math" panose="02040503050406030204" pitchFamily="18" charset="0"/>
                                </a:rPr>
                                <m:t>𝟓𝟖𝟐</m:t>
                              </m:r>
                              <m:r>
                                <a:rPr lang="en-US" b="1" i="1">
                                  <a:latin typeface="Cambria Math" panose="02040503050406030204" pitchFamily="18" charset="0"/>
                                </a:rPr>
                                <m:t>𝒔</m:t>
                              </m:r>
                              <m:r>
                                <a:rPr lang="en-US" b="1" i="0">
                                  <a:latin typeface="Cambria Math" panose="02040503050406030204" pitchFamily="18" charset="0"/>
                                </a:rPr>
                                <m:t>+</m:t>
                              </m:r>
                              <m:r>
                                <a:rPr lang="en-US" b="1" i="0">
                                  <a:latin typeface="Cambria Math" panose="02040503050406030204" pitchFamily="18" charset="0"/>
                                </a:rPr>
                                <m:t>𝟏</m:t>
                              </m:r>
                            </m:den>
                          </m:f>
                          <m:sSub>
                            <m:sSubPr>
                              <m:ctrlPr>
                                <a:rPr lang="en-US" b="1" i="1">
                                  <a:latin typeface="Cambria Math" panose="02040503050406030204" pitchFamily="18" charset="0"/>
                                </a:rPr>
                              </m:ctrlPr>
                            </m:sSubPr>
                            <m:e>
                              <m:r>
                                <a:rPr lang="en-US" b="1" i="1">
                                  <a:latin typeface="Cambria Math" panose="02040503050406030204" pitchFamily="18" charset="0"/>
                                </a:rPr>
                                <m:t>𝑰</m:t>
                              </m:r>
                            </m:e>
                            <m:sub>
                              <m:r>
                                <a:rPr lang="en-US" b="1" i="1">
                                  <a:latin typeface="Cambria Math" panose="02040503050406030204" pitchFamily="18" charset="0"/>
                                </a:rPr>
                                <m:t>𝒄</m:t>
                              </m:r>
                            </m:sub>
                          </m:sSub>
                          <m:d>
                            <m:dPr>
                              <m:ctrlPr>
                                <a:rPr lang="en-US" b="1" i="1">
                                  <a:latin typeface="Cambria Math" panose="02040503050406030204" pitchFamily="18" charset="0"/>
                                </a:rPr>
                              </m:ctrlPr>
                            </m:dPr>
                            <m:e>
                              <m:r>
                                <a:rPr lang="en-US" b="1" i="1">
                                  <a:latin typeface="Cambria Math" panose="02040503050406030204" pitchFamily="18" charset="0"/>
                                </a:rPr>
                                <m:t>𝑺</m:t>
                              </m:r>
                            </m:e>
                          </m:d>
                          <m:r>
                            <a:rPr lang="en-US" b="1" i="0">
                              <a:latin typeface="Cambria Math" panose="02040503050406030204" pitchFamily="18" charset="0"/>
                            </a:rPr>
                            <m:t>+</m:t>
                          </m:r>
                          <m:f>
                            <m:fPr>
                              <m:ctrlPr>
                                <a:rPr lang="en-US" b="1" i="1">
                                  <a:latin typeface="Cambria Math" panose="02040503050406030204" pitchFamily="18" charset="0"/>
                                </a:rPr>
                              </m:ctrlPr>
                            </m:fPr>
                            <m:num>
                              <m:r>
                                <a:rPr lang="en-US" b="1" i="0">
                                  <a:latin typeface="Cambria Math" panose="02040503050406030204" pitchFamily="18" charset="0"/>
                                </a:rPr>
                                <m:t>𝟎</m:t>
                              </m:r>
                              <m:r>
                                <a:rPr lang="en-US" b="1" i="0">
                                  <a:latin typeface="Cambria Math" panose="02040503050406030204" pitchFamily="18" charset="0"/>
                                </a:rPr>
                                <m:t>.</m:t>
                              </m:r>
                              <m:r>
                                <a:rPr lang="en-US" b="1" i="0">
                                  <a:latin typeface="Cambria Math" panose="02040503050406030204" pitchFamily="18" charset="0"/>
                                </a:rPr>
                                <m:t>𝟓𝟖</m:t>
                              </m:r>
                            </m:num>
                            <m:den>
                              <m:r>
                                <a:rPr lang="en-US" b="1" i="0">
                                  <a:latin typeface="Cambria Math" panose="02040503050406030204" pitchFamily="18" charset="0"/>
                                </a:rPr>
                                <m:t>𝟓𝟖𝟐</m:t>
                              </m:r>
                              <m:r>
                                <a:rPr lang="en-US" b="1" i="1">
                                  <a:latin typeface="Cambria Math" panose="02040503050406030204" pitchFamily="18" charset="0"/>
                                </a:rPr>
                                <m:t>𝒔</m:t>
                              </m:r>
                              <m:r>
                                <a:rPr lang="en-US" b="1" i="0">
                                  <a:latin typeface="Cambria Math" panose="02040503050406030204" pitchFamily="18" charset="0"/>
                                </a:rPr>
                                <m:t>+</m:t>
                              </m:r>
                              <m:r>
                                <a:rPr lang="en-US" b="1" i="0">
                                  <a:latin typeface="Cambria Math" panose="02040503050406030204" pitchFamily="18" charset="0"/>
                                </a:rPr>
                                <m:t>𝟏</m:t>
                              </m:r>
                            </m:den>
                          </m:f>
                          <m:sSub>
                            <m:sSubPr>
                              <m:ctrlPr>
                                <a:rPr lang="en-US" b="1" i="1">
                                  <a:latin typeface="Cambria Math" panose="02040503050406030204" pitchFamily="18" charset="0"/>
                                </a:rPr>
                              </m:ctrlPr>
                            </m:sSubPr>
                            <m:e>
                              <m:r>
                                <a:rPr lang="en-US" b="1" i="1">
                                  <a:latin typeface="Cambria Math" panose="02040503050406030204" pitchFamily="18" charset="0"/>
                                </a:rPr>
                                <m:t>𝑻</m:t>
                              </m:r>
                            </m:e>
                            <m:sub>
                              <m:r>
                                <a:rPr lang="en-US" b="1" i="1">
                                  <a:latin typeface="Cambria Math" panose="02040503050406030204" pitchFamily="18" charset="0"/>
                                </a:rPr>
                                <m:t>𝒄𝒊</m:t>
                              </m:r>
                            </m:sub>
                          </m:sSub>
                          <m:d>
                            <m:dPr>
                              <m:ctrlPr>
                                <a:rPr lang="en-US" b="1" i="1">
                                  <a:latin typeface="Cambria Math" panose="02040503050406030204" pitchFamily="18" charset="0"/>
                                </a:rPr>
                              </m:ctrlPr>
                            </m:dPr>
                            <m:e>
                              <m:r>
                                <a:rPr lang="en-US" b="1" i="1">
                                  <a:latin typeface="Cambria Math" panose="02040503050406030204" pitchFamily="18" charset="0"/>
                                </a:rPr>
                                <m:t>𝑺</m:t>
                              </m:r>
                            </m:e>
                          </m:d>
                          <m:r>
                            <a:rPr lang="en-US" b="1" i="0">
                              <a:latin typeface="Cambria Math" panose="02040503050406030204" pitchFamily="18" charset="0"/>
                            </a:rPr>
                            <m:t>+</m:t>
                          </m:r>
                          <m:f>
                            <m:fPr>
                              <m:ctrlPr>
                                <a:rPr lang="en-US" b="1" i="1">
                                  <a:latin typeface="Cambria Math" panose="02040503050406030204" pitchFamily="18" charset="0"/>
                                </a:rPr>
                              </m:ctrlPr>
                            </m:fPr>
                            <m:num>
                              <m:r>
                                <a:rPr lang="en-US" b="1" i="0">
                                  <a:latin typeface="Cambria Math" panose="02040503050406030204" pitchFamily="18" charset="0"/>
                                </a:rPr>
                                <m:t>𝟎</m:t>
                              </m:r>
                              <m:r>
                                <a:rPr lang="en-US" b="1" i="0">
                                  <a:latin typeface="Cambria Math" panose="02040503050406030204" pitchFamily="18" charset="0"/>
                                </a:rPr>
                                <m:t>.</m:t>
                              </m:r>
                              <m:r>
                                <a:rPr lang="en-US" b="1" i="0">
                                  <a:latin typeface="Cambria Math" panose="02040503050406030204" pitchFamily="18" charset="0"/>
                                </a:rPr>
                                <m:t>𝟒𝟖</m:t>
                              </m:r>
                            </m:num>
                            <m:den>
                              <m:r>
                                <a:rPr lang="en-US" b="1" i="0">
                                  <a:latin typeface="Cambria Math" panose="02040503050406030204" pitchFamily="18" charset="0"/>
                                </a:rPr>
                                <m:t>𝟓𝟖𝟐</m:t>
                              </m:r>
                              <m:r>
                                <a:rPr lang="en-US" b="1" i="1">
                                  <a:latin typeface="Cambria Math" panose="02040503050406030204" pitchFamily="18" charset="0"/>
                                </a:rPr>
                                <m:t>𝒔</m:t>
                              </m:r>
                              <m:r>
                                <a:rPr lang="en-US" b="1" i="0">
                                  <a:latin typeface="Cambria Math" panose="02040503050406030204" pitchFamily="18" charset="0"/>
                                </a:rPr>
                                <m:t>+</m:t>
                              </m:r>
                              <m:r>
                                <a:rPr lang="en-US" b="1" i="0">
                                  <a:latin typeface="Cambria Math" panose="02040503050406030204" pitchFamily="18" charset="0"/>
                                </a:rPr>
                                <m:t>𝟏</m:t>
                              </m:r>
                            </m:den>
                          </m:f>
                          <m:sSub>
                            <m:sSubPr>
                              <m:ctrlPr>
                                <a:rPr lang="en-US" b="1" i="1">
                                  <a:latin typeface="Cambria Math" panose="02040503050406030204" pitchFamily="18" charset="0"/>
                                </a:rPr>
                              </m:ctrlPr>
                            </m:sSubPr>
                            <m:e>
                              <m:r>
                                <a:rPr lang="en-US" b="1" i="1">
                                  <a:latin typeface="Cambria Math" panose="02040503050406030204" pitchFamily="18" charset="0"/>
                                </a:rPr>
                                <m:t>𝑻</m:t>
                              </m:r>
                            </m:e>
                            <m:sub>
                              <m:r>
                                <a:rPr lang="en-US" b="1" i="1">
                                  <a:latin typeface="Cambria Math" panose="02040503050406030204" pitchFamily="18" charset="0"/>
                                </a:rPr>
                                <m:t>𝒄𝒂</m:t>
                              </m:r>
                            </m:sub>
                          </m:sSub>
                          <m:d>
                            <m:dPr>
                              <m:ctrlPr>
                                <a:rPr lang="en-US" b="1" i="1">
                                  <a:latin typeface="Cambria Math" panose="02040503050406030204" pitchFamily="18" charset="0"/>
                                </a:rPr>
                              </m:ctrlPr>
                            </m:dPr>
                            <m:e>
                              <m:r>
                                <a:rPr lang="en-US" b="1" i="1">
                                  <a:latin typeface="Cambria Math" panose="02040503050406030204" pitchFamily="18" charset="0"/>
                                </a:rPr>
                                <m:t>𝑺</m:t>
                              </m:r>
                            </m:e>
                          </m:d>
                        </m:e>
                      </m:d>
                    </m:oMath>
                  </m:oMathPara>
                </a14:m>
                <a:endParaRPr lang="en-US" b="1" dirty="0"/>
              </a:p>
            </p:txBody>
          </p:sp>
        </mc:Choice>
        <mc:Fallback xmlns="">
          <p:sp>
            <p:nvSpPr>
              <p:cNvPr id="21" name="Rectangle 20">
                <a:extLst>
                  <a:ext uri="{FF2B5EF4-FFF2-40B4-BE49-F238E27FC236}">
                    <a16:creationId xmlns:a16="http://schemas.microsoft.com/office/drawing/2014/main" id="{8DC0E977-E69C-49E3-93AB-903C06934254}"/>
                  </a:ext>
                </a:extLst>
              </p:cNvPr>
              <p:cNvSpPr>
                <a:spLocks noRot="1" noChangeAspect="1" noMove="1" noResize="1" noEditPoints="1" noAdjustHandles="1" noChangeArrowheads="1" noChangeShapeType="1" noTextEdit="1"/>
              </p:cNvSpPr>
              <p:nvPr/>
            </p:nvSpPr>
            <p:spPr>
              <a:xfrm>
                <a:off x="1034205" y="5189533"/>
                <a:ext cx="9432450" cy="714683"/>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F7507E75-40D2-4E45-B378-E08D4FF0C5C1}"/>
              </a:ext>
            </a:extLst>
          </p:cNvPr>
          <p:cNvSpPr/>
          <p:nvPr/>
        </p:nvSpPr>
        <p:spPr>
          <a:xfrm>
            <a:off x="3543479" y="2241893"/>
            <a:ext cx="5745484" cy="369332"/>
          </a:xfrm>
          <a:prstGeom prst="rect">
            <a:avLst/>
          </a:prstGeom>
        </p:spPr>
        <p:txBody>
          <a:bodyPr wrap="none">
            <a:spAutoFit/>
          </a:bodyPr>
          <a:lstStyle/>
          <a:p>
            <a:pPr algn="ctr">
              <a:spcAft>
                <a:spcPts val="1000"/>
              </a:spcAft>
            </a:pPr>
            <a:r>
              <a:rPr lang="es-EC" dirty="0"/>
              <a:t>Función transferencia radiación con retardo temporal</a:t>
            </a:r>
            <a:endParaRPr lang="en-US" dirty="0"/>
          </a:p>
        </p:txBody>
      </p:sp>
      <p:sp>
        <p:nvSpPr>
          <p:cNvPr id="23" name="Rectangle 22">
            <a:extLst>
              <a:ext uri="{FF2B5EF4-FFF2-40B4-BE49-F238E27FC236}">
                <a16:creationId xmlns:a16="http://schemas.microsoft.com/office/drawing/2014/main" id="{58958734-4031-459C-BDFB-31E26CCE5825}"/>
              </a:ext>
            </a:extLst>
          </p:cNvPr>
          <p:cNvSpPr/>
          <p:nvPr/>
        </p:nvSpPr>
        <p:spPr>
          <a:xfrm>
            <a:off x="3506458" y="2979054"/>
            <a:ext cx="6949507" cy="369332"/>
          </a:xfrm>
          <a:prstGeom prst="rect">
            <a:avLst/>
          </a:prstGeom>
        </p:spPr>
        <p:txBody>
          <a:bodyPr wrap="square">
            <a:spAutoFit/>
          </a:bodyPr>
          <a:lstStyle/>
          <a:p>
            <a:pPr algn="ctr">
              <a:spcAft>
                <a:spcPts val="1000"/>
              </a:spcAft>
            </a:pPr>
            <a:r>
              <a:rPr lang="es-EC" dirty="0"/>
              <a:t>Función transferencia temperatura entrada con retardo temporal</a:t>
            </a:r>
            <a:endParaRPr lang="en-US" dirty="0"/>
          </a:p>
        </p:txBody>
      </p:sp>
      <p:sp>
        <p:nvSpPr>
          <p:cNvPr id="24" name="Rectangle 23">
            <a:extLst>
              <a:ext uri="{FF2B5EF4-FFF2-40B4-BE49-F238E27FC236}">
                <a16:creationId xmlns:a16="http://schemas.microsoft.com/office/drawing/2014/main" id="{0EF56892-C70F-418E-A2BA-865457744A7F}"/>
              </a:ext>
            </a:extLst>
          </p:cNvPr>
          <p:cNvSpPr/>
          <p:nvPr/>
        </p:nvSpPr>
        <p:spPr>
          <a:xfrm>
            <a:off x="3543479" y="3704757"/>
            <a:ext cx="7087744" cy="369332"/>
          </a:xfrm>
          <a:prstGeom prst="rect">
            <a:avLst/>
          </a:prstGeom>
        </p:spPr>
        <p:txBody>
          <a:bodyPr wrap="square">
            <a:spAutoFit/>
          </a:bodyPr>
          <a:lstStyle/>
          <a:p>
            <a:pPr algn="ctr">
              <a:spcAft>
                <a:spcPts val="1000"/>
              </a:spcAft>
            </a:pPr>
            <a:r>
              <a:rPr lang="es-EC" dirty="0"/>
              <a:t>Función transferencia temperatura ambiente con retardo temporal</a:t>
            </a:r>
            <a:endParaRPr lang="en-US" dirty="0"/>
          </a:p>
        </p:txBody>
      </p:sp>
      <p:sp>
        <p:nvSpPr>
          <p:cNvPr id="25" name="Rectangle 24">
            <a:extLst>
              <a:ext uri="{FF2B5EF4-FFF2-40B4-BE49-F238E27FC236}">
                <a16:creationId xmlns:a16="http://schemas.microsoft.com/office/drawing/2014/main" id="{104C869D-9232-470A-ABDA-D50E6E728DE3}"/>
              </a:ext>
            </a:extLst>
          </p:cNvPr>
          <p:cNvSpPr/>
          <p:nvPr/>
        </p:nvSpPr>
        <p:spPr>
          <a:xfrm>
            <a:off x="3388815" y="4378915"/>
            <a:ext cx="7087744" cy="369332"/>
          </a:xfrm>
          <a:prstGeom prst="rect">
            <a:avLst/>
          </a:prstGeom>
        </p:spPr>
        <p:txBody>
          <a:bodyPr wrap="square">
            <a:spAutoFit/>
          </a:bodyPr>
          <a:lstStyle/>
          <a:p>
            <a:pPr algn="ctr">
              <a:spcAft>
                <a:spcPts val="1000"/>
              </a:spcAft>
            </a:pPr>
            <a:r>
              <a:rPr lang="es-EC" dirty="0"/>
              <a:t>Función transferencia temperatura inicial con retardo temporal</a:t>
            </a:r>
            <a:endParaRPr lang="en-US" dirty="0"/>
          </a:p>
        </p:txBody>
      </p:sp>
    </p:spTree>
    <p:extLst>
      <p:ext uri="{BB962C8B-B14F-4D97-AF65-F5344CB8AC3E}">
        <p14:creationId xmlns:p14="http://schemas.microsoft.com/office/powerpoint/2010/main" val="174181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2724" y="6023113"/>
            <a:ext cx="2709275" cy="834886"/>
          </a:xfrm>
          <a:prstGeom prst="rect">
            <a:avLst/>
          </a:prstGeom>
          <a:noFill/>
          <a:ln>
            <a:noFill/>
          </a:ln>
        </p:spPr>
      </p:pic>
      <p:sp>
        <p:nvSpPr>
          <p:cNvPr id="7" name="Title 6">
            <a:extLst>
              <a:ext uri="{FF2B5EF4-FFF2-40B4-BE49-F238E27FC236}">
                <a16:creationId xmlns:a16="http://schemas.microsoft.com/office/drawing/2014/main" id="{95467012-C7BB-415E-8FCD-D8EBFEFD67DD}"/>
              </a:ext>
            </a:extLst>
          </p:cNvPr>
          <p:cNvSpPr>
            <a:spLocks noGrp="1"/>
          </p:cNvSpPr>
          <p:nvPr>
            <p:ph type="ctrTitle"/>
          </p:nvPr>
        </p:nvSpPr>
        <p:spPr>
          <a:xfrm>
            <a:off x="1944389" y="1490133"/>
            <a:ext cx="7766936" cy="3052049"/>
          </a:xfrm>
        </p:spPr>
        <p:txBody>
          <a:bodyPr/>
          <a:lstStyle/>
          <a:p>
            <a:r>
              <a:rPr lang="en-US" dirty="0"/>
              <a:t>ANALISIS DE LA SITUACION ENERGETICA ACTUAL</a:t>
            </a:r>
          </a:p>
        </p:txBody>
      </p:sp>
    </p:spTree>
    <p:extLst>
      <p:ext uri="{BB962C8B-B14F-4D97-AF65-F5344CB8AC3E}">
        <p14:creationId xmlns:p14="http://schemas.microsoft.com/office/powerpoint/2010/main" val="3147906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01680" y="6109427"/>
            <a:ext cx="2688380" cy="748573"/>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48573"/>
            <a:ext cx="8789811" cy="539603"/>
          </a:xfrm>
        </p:spPr>
        <p:txBody>
          <a:bodyPr/>
          <a:lstStyle/>
          <a:p>
            <a:pPr algn="ctr"/>
            <a:r>
              <a:rPr lang="es-EC" sz="2800" dirty="0"/>
              <a:t>Simulación de temperaturas vs mediciones</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5" name="Picture 4">
            <a:extLst>
              <a:ext uri="{FF2B5EF4-FFF2-40B4-BE49-F238E27FC236}">
                <a16:creationId xmlns:a16="http://schemas.microsoft.com/office/drawing/2014/main" id="{9017292B-D084-4D3B-9699-270C4F3916B7}"/>
              </a:ext>
            </a:extLst>
          </p:cNvPr>
          <p:cNvPicPr>
            <a:picLocks noChangeAspect="1"/>
          </p:cNvPicPr>
          <p:nvPr/>
        </p:nvPicPr>
        <p:blipFill>
          <a:blip r:embed="rId3"/>
          <a:stretch>
            <a:fillRect/>
          </a:stretch>
        </p:blipFill>
        <p:spPr>
          <a:xfrm>
            <a:off x="1954758" y="1288176"/>
            <a:ext cx="7853966" cy="3865591"/>
          </a:xfrm>
          <a:prstGeom prst="rect">
            <a:avLst/>
          </a:prstGeom>
        </p:spPr>
      </p:pic>
      <p:sp>
        <p:nvSpPr>
          <p:cNvPr id="6" name="Rectangle 5">
            <a:extLst>
              <a:ext uri="{FF2B5EF4-FFF2-40B4-BE49-F238E27FC236}">
                <a16:creationId xmlns:a16="http://schemas.microsoft.com/office/drawing/2014/main" id="{896B8B3A-7A2C-4FC5-925C-B05AD2D89880}"/>
              </a:ext>
            </a:extLst>
          </p:cNvPr>
          <p:cNvSpPr/>
          <p:nvPr/>
        </p:nvSpPr>
        <p:spPr>
          <a:xfrm>
            <a:off x="1272327" y="5258551"/>
            <a:ext cx="9689925" cy="1077218"/>
          </a:xfrm>
          <a:prstGeom prst="rect">
            <a:avLst/>
          </a:prstGeom>
        </p:spPr>
        <p:txBody>
          <a:bodyPr wrap="square">
            <a:spAutoFit/>
          </a:bodyPr>
          <a:lstStyle/>
          <a:p>
            <a:r>
              <a:rPr lang="es-EC" sz="1600" dirty="0">
                <a:latin typeface="Arial" panose="020B0604020202020204" pitchFamily="34" charset="0"/>
                <a:ea typeface="Calibri" panose="020F0502020204030204" pitchFamily="34" charset="0"/>
              </a:rPr>
              <a:t>La variación promedio de la temperatura de salida del modelo y la temperatura de salida medida es de 0.5 °C sin tomar en cuenta el tiempo en el que la radiación solar baja a cero puesto que el modelo no considera el tanque de almacenamiento térmico que permite que la temperatura del agua se mantenga en valores sobre los 21°C.</a:t>
            </a:r>
            <a:endParaRPr lang="en-US" sz="1600" dirty="0"/>
          </a:p>
        </p:txBody>
      </p:sp>
    </p:spTree>
    <p:extLst>
      <p:ext uri="{BB962C8B-B14F-4D97-AF65-F5344CB8AC3E}">
        <p14:creationId xmlns:p14="http://schemas.microsoft.com/office/powerpoint/2010/main" val="4134167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2724" y="6023113"/>
            <a:ext cx="2709275" cy="834886"/>
          </a:xfrm>
          <a:prstGeom prst="rect">
            <a:avLst/>
          </a:prstGeom>
          <a:noFill/>
          <a:ln>
            <a:noFill/>
          </a:ln>
        </p:spPr>
      </p:pic>
      <p:sp>
        <p:nvSpPr>
          <p:cNvPr id="7" name="Title 6">
            <a:extLst>
              <a:ext uri="{FF2B5EF4-FFF2-40B4-BE49-F238E27FC236}">
                <a16:creationId xmlns:a16="http://schemas.microsoft.com/office/drawing/2014/main" id="{95467012-C7BB-415E-8FCD-D8EBFEFD67DD}"/>
              </a:ext>
            </a:extLst>
          </p:cNvPr>
          <p:cNvSpPr>
            <a:spLocks noGrp="1"/>
          </p:cNvSpPr>
          <p:nvPr>
            <p:ph type="ctrTitle"/>
          </p:nvPr>
        </p:nvSpPr>
        <p:spPr>
          <a:xfrm>
            <a:off x="1918253" y="2454964"/>
            <a:ext cx="7922281" cy="2773017"/>
          </a:xfrm>
        </p:spPr>
        <p:txBody>
          <a:bodyPr/>
          <a:lstStyle/>
          <a:p>
            <a:r>
              <a:rPr lang="en-US" dirty="0"/>
              <a:t>CONSTRUCCION Y PUREBAS DEL SISTEMA DE CALENTAMIENTO HIBRIDO</a:t>
            </a:r>
          </a:p>
        </p:txBody>
      </p:sp>
    </p:spTree>
    <p:extLst>
      <p:ext uri="{BB962C8B-B14F-4D97-AF65-F5344CB8AC3E}">
        <p14:creationId xmlns:p14="http://schemas.microsoft.com/office/powerpoint/2010/main" val="4073588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07067" y="767817"/>
            <a:ext cx="8789811" cy="539603"/>
          </a:xfrm>
        </p:spPr>
        <p:txBody>
          <a:bodyPr/>
          <a:lstStyle/>
          <a:p>
            <a:pPr algn="ctr"/>
            <a:r>
              <a:rPr lang="es-EC" sz="2800" dirty="0"/>
              <a:t>Construcción y montaje del sistema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8" name="Picture 17">
            <a:extLst>
              <a:ext uri="{FF2B5EF4-FFF2-40B4-BE49-F238E27FC236}">
                <a16:creationId xmlns:a16="http://schemas.microsoft.com/office/drawing/2014/main" id="{FA8F221E-5EA6-48D4-A436-671CAAAF68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7122" y="3894960"/>
            <a:ext cx="2170430" cy="2319655"/>
          </a:xfrm>
          <a:prstGeom prst="rect">
            <a:avLst/>
          </a:prstGeom>
          <a:noFill/>
          <a:ln>
            <a:noFill/>
          </a:ln>
        </p:spPr>
      </p:pic>
      <p:pic>
        <p:nvPicPr>
          <p:cNvPr id="19" name="Picture 18">
            <a:extLst>
              <a:ext uri="{FF2B5EF4-FFF2-40B4-BE49-F238E27FC236}">
                <a16:creationId xmlns:a16="http://schemas.microsoft.com/office/drawing/2014/main" id="{A5F390CC-41A2-426B-A225-66007BDA04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0925" y="1354835"/>
            <a:ext cx="2267890" cy="2319655"/>
          </a:xfrm>
          <a:prstGeom prst="rect">
            <a:avLst/>
          </a:prstGeom>
          <a:noFill/>
          <a:ln>
            <a:noFill/>
          </a:ln>
        </p:spPr>
      </p:pic>
      <p:pic>
        <p:nvPicPr>
          <p:cNvPr id="5" name="Picture 4">
            <a:extLst>
              <a:ext uri="{FF2B5EF4-FFF2-40B4-BE49-F238E27FC236}">
                <a16:creationId xmlns:a16="http://schemas.microsoft.com/office/drawing/2014/main" id="{13157CA2-37E9-49D1-B8AB-BCD0D04B8196}"/>
              </a:ext>
            </a:extLst>
          </p:cNvPr>
          <p:cNvPicPr>
            <a:picLocks noChangeAspect="1"/>
          </p:cNvPicPr>
          <p:nvPr/>
        </p:nvPicPr>
        <p:blipFill>
          <a:blip r:embed="rId5"/>
          <a:stretch>
            <a:fillRect/>
          </a:stretch>
        </p:blipFill>
        <p:spPr>
          <a:xfrm>
            <a:off x="6475585" y="1354836"/>
            <a:ext cx="3960502" cy="4735347"/>
          </a:xfrm>
          <a:prstGeom prst="rect">
            <a:avLst/>
          </a:prstGeom>
        </p:spPr>
      </p:pic>
      <p:pic>
        <p:nvPicPr>
          <p:cNvPr id="20" name="Picture 19">
            <a:extLst>
              <a:ext uri="{FF2B5EF4-FFF2-40B4-BE49-F238E27FC236}">
                <a16:creationId xmlns:a16="http://schemas.microsoft.com/office/drawing/2014/main" id="{4B84A741-17DF-4A45-B789-B233EAAAE06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634082" y="1354836"/>
            <a:ext cx="2267890" cy="2319654"/>
          </a:xfrm>
          <a:prstGeom prst="rect">
            <a:avLst/>
          </a:prstGeom>
          <a:noFill/>
          <a:ln>
            <a:noFill/>
          </a:ln>
        </p:spPr>
      </p:pic>
      <p:pic>
        <p:nvPicPr>
          <p:cNvPr id="21" name="Picture 20">
            <a:extLst>
              <a:ext uri="{FF2B5EF4-FFF2-40B4-BE49-F238E27FC236}">
                <a16:creationId xmlns:a16="http://schemas.microsoft.com/office/drawing/2014/main" id="{21723FFF-C014-4D48-9769-2A0CA37C515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634082" y="3894960"/>
            <a:ext cx="2267890" cy="2319655"/>
          </a:xfrm>
          <a:prstGeom prst="rect">
            <a:avLst/>
          </a:prstGeom>
          <a:noFill/>
          <a:ln>
            <a:noFill/>
          </a:ln>
        </p:spPr>
      </p:pic>
    </p:spTree>
    <p:extLst>
      <p:ext uri="{BB962C8B-B14F-4D97-AF65-F5344CB8AC3E}">
        <p14:creationId xmlns:p14="http://schemas.microsoft.com/office/powerpoint/2010/main" val="89523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Puesta en marcha del sistema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7" name="Picture 16">
            <a:extLst>
              <a:ext uri="{FF2B5EF4-FFF2-40B4-BE49-F238E27FC236}">
                <a16:creationId xmlns:a16="http://schemas.microsoft.com/office/drawing/2014/main" id="{179A2A4D-B646-4C9E-BE95-57AAB7C840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7986" y="1475792"/>
            <a:ext cx="5396947" cy="3109220"/>
          </a:xfrm>
          <a:prstGeom prst="rect">
            <a:avLst/>
          </a:prstGeom>
          <a:noFill/>
          <a:ln w="9525" cmpd="sng">
            <a:solidFill>
              <a:srgbClr val="000000"/>
            </a:solidFill>
            <a:miter lim="800000"/>
            <a:headEnd/>
            <a:tailEnd/>
          </a:ln>
          <a:effectLst/>
        </p:spPr>
      </p:pic>
      <p:sp>
        <p:nvSpPr>
          <p:cNvPr id="22" name="Rectangle 21">
            <a:extLst>
              <a:ext uri="{FF2B5EF4-FFF2-40B4-BE49-F238E27FC236}">
                <a16:creationId xmlns:a16="http://schemas.microsoft.com/office/drawing/2014/main" id="{25BAF8B8-530D-4523-9962-0897228746ED}"/>
              </a:ext>
            </a:extLst>
          </p:cNvPr>
          <p:cNvSpPr/>
          <p:nvPr/>
        </p:nvSpPr>
        <p:spPr>
          <a:xfrm>
            <a:off x="1605749" y="4816205"/>
            <a:ext cx="4010137" cy="400110"/>
          </a:xfrm>
          <a:prstGeom prst="rect">
            <a:avLst/>
          </a:prstGeom>
        </p:spPr>
        <p:txBody>
          <a:bodyPr wrap="none">
            <a:spAutoFit/>
          </a:bodyPr>
          <a:lstStyle/>
          <a:p>
            <a:pPr algn="ctr">
              <a:spcAft>
                <a:spcPts val="1000"/>
              </a:spcAft>
            </a:pPr>
            <a:r>
              <a:rPr lang="es-EC" sz="2000" dirty="0"/>
              <a:t>Variables recolectadas por el PLC</a:t>
            </a:r>
            <a:endParaRPr lang="en-US" sz="2000" dirty="0"/>
          </a:p>
        </p:txBody>
      </p:sp>
      <p:pic>
        <p:nvPicPr>
          <p:cNvPr id="23" name="Picture 22">
            <a:extLst>
              <a:ext uri="{FF2B5EF4-FFF2-40B4-BE49-F238E27FC236}">
                <a16:creationId xmlns:a16="http://schemas.microsoft.com/office/drawing/2014/main" id="{2515B362-D5A3-40CE-8DB3-8EAA7E44A1B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10737" y="2455559"/>
            <a:ext cx="5396947" cy="3109220"/>
          </a:xfrm>
          <a:prstGeom prst="rect">
            <a:avLst/>
          </a:prstGeom>
          <a:noFill/>
          <a:ln w="9525" cmpd="sng">
            <a:solidFill>
              <a:srgbClr val="000000"/>
            </a:solidFill>
            <a:miter lim="800000"/>
            <a:headEnd/>
            <a:tailEnd/>
          </a:ln>
          <a:effectLst/>
        </p:spPr>
      </p:pic>
      <p:sp>
        <p:nvSpPr>
          <p:cNvPr id="24" name="Rectangle 23">
            <a:extLst>
              <a:ext uri="{FF2B5EF4-FFF2-40B4-BE49-F238E27FC236}">
                <a16:creationId xmlns:a16="http://schemas.microsoft.com/office/drawing/2014/main" id="{6A988E70-3FC9-4ED9-8EB5-DE36FF777835}"/>
              </a:ext>
            </a:extLst>
          </p:cNvPr>
          <p:cNvSpPr/>
          <p:nvPr/>
        </p:nvSpPr>
        <p:spPr>
          <a:xfrm>
            <a:off x="7215729" y="5564779"/>
            <a:ext cx="3948518" cy="400110"/>
          </a:xfrm>
          <a:prstGeom prst="rect">
            <a:avLst/>
          </a:prstGeom>
        </p:spPr>
        <p:txBody>
          <a:bodyPr wrap="none">
            <a:spAutoFit/>
          </a:bodyPr>
          <a:lstStyle/>
          <a:p>
            <a:pPr algn="ctr">
              <a:spcAft>
                <a:spcPts val="1000"/>
              </a:spcAft>
            </a:pPr>
            <a:r>
              <a:rPr lang="es-EC" sz="2000" dirty="0"/>
              <a:t>Almacenamiento de datos en </a:t>
            </a:r>
            <a:r>
              <a:rPr lang="es-EC" sz="2000" dirty="0" err="1"/>
              <a:t>csv</a:t>
            </a:r>
            <a:endParaRPr lang="en-US" sz="2000" dirty="0"/>
          </a:p>
        </p:txBody>
      </p:sp>
    </p:spTree>
    <p:extLst>
      <p:ext uri="{BB962C8B-B14F-4D97-AF65-F5344CB8AC3E}">
        <p14:creationId xmlns:p14="http://schemas.microsoft.com/office/powerpoint/2010/main" val="167129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Puesta en marcha del sistema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2" name="Rectangle 21">
            <a:extLst>
              <a:ext uri="{FF2B5EF4-FFF2-40B4-BE49-F238E27FC236}">
                <a16:creationId xmlns:a16="http://schemas.microsoft.com/office/drawing/2014/main" id="{25BAF8B8-530D-4523-9962-0897228746ED}"/>
              </a:ext>
            </a:extLst>
          </p:cNvPr>
          <p:cNvSpPr/>
          <p:nvPr/>
        </p:nvSpPr>
        <p:spPr>
          <a:xfrm>
            <a:off x="3240990" y="4941322"/>
            <a:ext cx="5752600" cy="400110"/>
          </a:xfrm>
          <a:prstGeom prst="rect">
            <a:avLst/>
          </a:prstGeom>
        </p:spPr>
        <p:txBody>
          <a:bodyPr wrap="none">
            <a:spAutoFit/>
          </a:bodyPr>
          <a:lstStyle/>
          <a:p>
            <a:pPr algn="ctr">
              <a:spcAft>
                <a:spcPts val="1000"/>
              </a:spcAft>
            </a:pPr>
            <a:r>
              <a:rPr lang="es-EC" sz="2000" dirty="0"/>
              <a:t>Variables de monitoreo programadas en </a:t>
            </a:r>
            <a:r>
              <a:rPr lang="es-EC" sz="2000" dirty="0" err="1"/>
              <a:t>Labview</a:t>
            </a:r>
            <a:endParaRPr lang="en-US" sz="2000" dirty="0"/>
          </a:p>
        </p:txBody>
      </p:sp>
      <p:pic>
        <p:nvPicPr>
          <p:cNvPr id="2" name="Picture 1">
            <a:extLst>
              <a:ext uri="{FF2B5EF4-FFF2-40B4-BE49-F238E27FC236}">
                <a16:creationId xmlns:a16="http://schemas.microsoft.com/office/drawing/2014/main" id="{6EE939CF-F9F8-4A6E-899D-8711A5098393}"/>
              </a:ext>
            </a:extLst>
          </p:cNvPr>
          <p:cNvPicPr>
            <a:picLocks noChangeAspect="1"/>
          </p:cNvPicPr>
          <p:nvPr/>
        </p:nvPicPr>
        <p:blipFill>
          <a:blip r:embed="rId3"/>
          <a:stretch>
            <a:fillRect/>
          </a:stretch>
        </p:blipFill>
        <p:spPr>
          <a:xfrm>
            <a:off x="828546" y="1595947"/>
            <a:ext cx="5120538" cy="2983990"/>
          </a:xfrm>
          <a:prstGeom prst="rect">
            <a:avLst/>
          </a:prstGeom>
          <a:ln>
            <a:solidFill>
              <a:schemeClr val="tx1"/>
            </a:solidFill>
          </a:ln>
        </p:spPr>
      </p:pic>
      <p:pic>
        <p:nvPicPr>
          <p:cNvPr id="18" name="Picture 17">
            <a:extLst>
              <a:ext uri="{FF2B5EF4-FFF2-40B4-BE49-F238E27FC236}">
                <a16:creationId xmlns:a16="http://schemas.microsoft.com/office/drawing/2014/main" id="{C5B8E1E8-B65F-4386-AC3B-98DAB65F8AC7}"/>
              </a:ext>
            </a:extLst>
          </p:cNvPr>
          <p:cNvPicPr/>
          <p:nvPr/>
        </p:nvPicPr>
        <p:blipFill>
          <a:blip r:embed="rId4" cstate="print">
            <a:extLst>
              <a:ext uri="{28A0092B-C50C-407E-A947-70E740481C1C}">
                <a14:useLocalDpi xmlns:a14="http://schemas.microsoft.com/office/drawing/2010/main" val="0"/>
              </a:ext>
            </a:extLst>
          </a:blip>
          <a:srcRect l="26018" r="13383" b="30295"/>
          <a:stretch>
            <a:fillRect/>
          </a:stretch>
        </p:blipFill>
        <p:spPr bwMode="auto">
          <a:xfrm>
            <a:off x="6285496" y="1561276"/>
            <a:ext cx="5120537" cy="2983990"/>
          </a:xfrm>
          <a:prstGeom prst="rect">
            <a:avLst/>
          </a:prstGeom>
          <a:noFill/>
          <a:ln w="9525" cmpd="sng">
            <a:solidFill>
              <a:schemeClr val="tx1"/>
            </a:solidFill>
            <a:miter lim="800000"/>
            <a:headEnd/>
            <a:tailEnd/>
          </a:ln>
          <a:effectLst/>
        </p:spPr>
      </p:pic>
    </p:spTree>
    <p:extLst>
      <p:ext uri="{BB962C8B-B14F-4D97-AF65-F5344CB8AC3E}">
        <p14:creationId xmlns:p14="http://schemas.microsoft.com/office/powerpoint/2010/main" val="2086587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50286" y="6153003"/>
            <a:ext cx="2439773" cy="704997"/>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Puesta en marcha del sistema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7" name="Picture 16">
            <a:extLst>
              <a:ext uri="{FF2B5EF4-FFF2-40B4-BE49-F238E27FC236}">
                <a16:creationId xmlns:a16="http://schemas.microsoft.com/office/drawing/2014/main" id="{62C0DF49-DB7E-47D6-9AA6-307FBCB283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7" y="1244600"/>
            <a:ext cx="6335656" cy="3575878"/>
          </a:xfrm>
          <a:prstGeom prst="rect">
            <a:avLst/>
          </a:prstGeom>
          <a:noFill/>
          <a:ln>
            <a:noFill/>
          </a:ln>
        </p:spPr>
      </p:pic>
      <p:pic>
        <p:nvPicPr>
          <p:cNvPr id="19" name="Picture 18">
            <a:extLst>
              <a:ext uri="{FF2B5EF4-FFF2-40B4-BE49-F238E27FC236}">
                <a16:creationId xmlns:a16="http://schemas.microsoft.com/office/drawing/2014/main" id="{5A938591-A5B5-4F12-B2B3-FC1AACB76E0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7937" y="2530146"/>
            <a:ext cx="6335656" cy="3542661"/>
          </a:xfrm>
          <a:prstGeom prst="rect">
            <a:avLst/>
          </a:prstGeom>
          <a:noFill/>
          <a:ln>
            <a:noFill/>
          </a:ln>
        </p:spPr>
      </p:pic>
    </p:spTree>
    <p:extLst>
      <p:ext uri="{BB962C8B-B14F-4D97-AF65-F5344CB8AC3E}">
        <p14:creationId xmlns:p14="http://schemas.microsoft.com/office/powerpoint/2010/main" val="865737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2724" y="6023113"/>
            <a:ext cx="2709275" cy="834886"/>
          </a:xfrm>
          <a:prstGeom prst="rect">
            <a:avLst/>
          </a:prstGeom>
          <a:noFill/>
          <a:ln>
            <a:noFill/>
          </a:ln>
        </p:spPr>
      </p:pic>
      <p:sp>
        <p:nvSpPr>
          <p:cNvPr id="7" name="Title 6">
            <a:extLst>
              <a:ext uri="{FF2B5EF4-FFF2-40B4-BE49-F238E27FC236}">
                <a16:creationId xmlns:a16="http://schemas.microsoft.com/office/drawing/2014/main" id="{95467012-C7BB-415E-8FCD-D8EBFEFD67DD}"/>
              </a:ext>
            </a:extLst>
          </p:cNvPr>
          <p:cNvSpPr>
            <a:spLocks noGrp="1"/>
          </p:cNvSpPr>
          <p:nvPr>
            <p:ph type="ctrTitle"/>
          </p:nvPr>
        </p:nvSpPr>
        <p:spPr>
          <a:xfrm>
            <a:off x="2047462" y="4104861"/>
            <a:ext cx="7922281" cy="974036"/>
          </a:xfrm>
        </p:spPr>
        <p:txBody>
          <a:bodyPr/>
          <a:lstStyle/>
          <a:p>
            <a:r>
              <a:rPr lang="en-US" dirty="0"/>
              <a:t>RESULTADOS</a:t>
            </a:r>
          </a:p>
        </p:txBody>
      </p:sp>
    </p:spTree>
    <p:extLst>
      <p:ext uri="{BB962C8B-B14F-4D97-AF65-F5344CB8AC3E}">
        <p14:creationId xmlns:p14="http://schemas.microsoft.com/office/powerpoint/2010/main" val="2006607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Valores de eficiencia experimental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A988E70-3FC9-4ED9-8EB5-DE36FF777835}"/>
                  </a:ext>
                </a:extLst>
              </p:cNvPr>
              <p:cNvSpPr/>
              <p:nvPr/>
            </p:nvSpPr>
            <p:spPr>
              <a:xfrm>
                <a:off x="877201" y="1895347"/>
                <a:ext cx="3048720" cy="881460"/>
              </a:xfrm>
              <a:prstGeom prst="rect">
                <a:avLst/>
              </a:prstGeom>
            </p:spPr>
            <p:txBody>
              <a:bodyPr wrap="none">
                <a:spAutoFit/>
              </a:bodyPr>
              <a:lstStyle/>
              <a:p>
                <a:pPr algn="ctr">
                  <a:spcAft>
                    <a:spcPts val="1000"/>
                  </a:spcAft>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𝜂</m:t>
                      </m:r>
                      <m:r>
                        <a:rPr lang="es-EC"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s-EC" sz="2000" i="1">
                                  <a:latin typeface="Cambria Math" panose="02040503050406030204" pitchFamily="18" charset="0"/>
                                </a:rPr>
                                <m:t>𝑄</m:t>
                              </m:r>
                            </m:e>
                            <m:sub>
                              <m:r>
                                <a:rPr lang="es-EC" sz="2000" i="1">
                                  <a:latin typeface="Cambria Math" panose="02040503050406030204" pitchFamily="18" charset="0"/>
                                </a:rPr>
                                <m:t>𝑢</m:t>
                              </m:r>
                            </m:sub>
                          </m:sSub>
                        </m:num>
                        <m:den>
                          <m:sSub>
                            <m:sSubPr>
                              <m:ctrlPr>
                                <a:rPr lang="en-US" sz="2000" i="1">
                                  <a:latin typeface="Cambria Math" panose="02040503050406030204" pitchFamily="18" charset="0"/>
                                </a:rPr>
                              </m:ctrlPr>
                            </m:sSubPr>
                            <m:e>
                              <m:r>
                                <a:rPr lang="es-EC" sz="2000" i="1">
                                  <a:latin typeface="Cambria Math" panose="02040503050406030204" pitchFamily="18" charset="0"/>
                                </a:rPr>
                                <m:t>𝐴</m:t>
                              </m:r>
                            </m:e>
                            <m:sub>
                              <m:r>
                                <a:rPr lang="es-EC" sz="2000" i="1">
                                  <a:latin typeface="Cambria Math" panose="02040503050406030204" pitchFamily="18" charset="0"/>
                                </a:rPr>
                                <m:t>𝑐</m:t>
                              </m:r>
                            </m:sub>
                          </m:sSub>
                          <m:r>
                            <a:rPr lang="es-EC" sz="2000" i="1">
                              <a:latin typeface="Cambria Math" panose="02040503050406030204" pitchFamily="18" charset="0"/>
                            </a:rPr>
                            <m:t>𝐺</m:t>
                          </m:r>
                        </m:den>
                      </m:f>
                      <m:r>
                        <a:rPr lang="es-EC" sz="2000" i="1">
                          <a:latin typeface="Cambria Math" panose="02040503050406030204" pitchFamily="18" charset="0"/>
                        </a:rPr>
                        <m:t>=</m:t>
                      </m:r>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s-EC" sz="2000" i="1">
                                  <a:latin typeface="Cambria Math" panose="02040503050406030204" pitchFamily="18" charset="0"/>
                                </a:rPr>
                                <m:t>𝑚</m:t>
                              </m:r>
                            </m:e>
                          </m:acc>
                          <m:r>
                            <a:rPr lang="es-EC" sz="2000" i="1">
                              <a:latin typeface="Cambria Math" panose="02040503050406030204" pitchFamily="18" charset="0"/>
                            </a:rPr>
                            <m:t>  </m:t>
                          </m:r>
                          <m:sSub>
                            <m:sSubPr>
                              <m:ctrlPr>
                                <a:rPr lang="en-US" sz="2000" i="1">
                                  <a:latin typeface="Cambria Math" panose="02040503050406030204" pitchFamily="18" charset="0"/>
                                </a:rPr>
                              </m:ctrlPr>
                            </m:sSubPr>
                            <m:e>
                              <m:r>
                                <a:rPr lang="es-EC" sz="2000" i="1">
                                  <a:latin typeface="Cambria Math" panose="02040503050406030204" pitchFamily="18" charset="0"/>
                                </a:rPr>
                                <m:t>𝐶</m:t>
                              </m:r>
                            </m:e>
                            <m:sub>
                              <m:r>
                                <a:rPr lang="es-EC" sz="2000" i="1">
                                  <a:latin typeface="Cambria Math" panose="02040503050406030204" pitchFamily="18" charset="0"/>
                                </a:rPr>
                                <m:t>𝑝</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s-EC" sz="2000" i="1">
                                      <a:latin typeface="Cambria Math" panose="02040503050406030204" pitchFamily="18" charset="0"/>
                                    </a:rPr>
                                    <m:t>𝑇</m:t>
                                  </m:r>
                                </m:e>
                                <m:sub>
                                  <m:r>
                                    <a:rPr lang="es-EC" sz="2000" i="1">
                                      <a:latin typeface="Cambria Math" panose="02040503050406030204" pitchFamily="18" charset="0"/>
                                    </a:rPr>
                                    <m:t>𝑜</m:t>
                                  </m:r>
                                </m:sub>
                              </m:sSub>
                              <m:r>
                                <a:rPr lang="es-EC" sz="2000" i="1">
                                  <a:latin typeface="Cambria Math" panose="02040503050406030204" pitchFamily="18" charset="0"/>
                                </a:rPr>
                                <m:t>−</m:t>
                              </m:r>
                              <m:sSub>
                                <m:sSubPr>
                                  <m:ctrlPr>
                                    <a:rPr lang="en-US" sz="2000" i="1">
                                      <a:latin typeface="Cambria Math" panose="02040503050406030204" pitchFamily="18" charset="0"/>
                                    </a:rPr>
                                  </m:ctrlPr>
                                </m:sSubPr>
                                <m:e>
                                  <m:r>
                                    <a:rPr lang="es-EC" sz="2000" i="1">
                                      <a:latin typeface="Cambria Math" panose="02040503050406030204" pitchFamily="18" charset="0"/>
                                    </a:rPr>
                                    <m:t>𝑇</m:t>
                                  </m:r>
                                </m:e>
                                <m:sub>
                                  <m:r>
                                    <a:rPr lang="es-EC" sz="2000" i="1">
                                      <a:latin typeface="Cambria Math" panose="02040503050406030204" pitchFamily="18" charset="0"/>
                                    </a:rPr>
                                    <m:t>𝑖</m:t>
                                  </m:r>
                                </m:sub>
                              </m:sSub>
                            </m:e>
                          </m:d>
                        </m:num>
                        <m:den>
                          <m:sSub>
                            <m:sSubPr>
                              <m:ctrlPr>
                                <a:rPr lang="en-US" sz="2000" i="1">
                                  <a:latin typeface="Cambria Math" panose="02040503050406030204" pitchFamily="18" charset="0"/>
                                </a:rPr>
                              </m:ctrlPr>
                            </m:sSubPr>
                            <m:e>
                              <m:r>
                                <a:rPr lang="es-EC" sz="2000" i="1">
                                  <a:latin typeface="Cambria Math" panose="02040503050406030204" pitchFamily="18" charset="0"/>
                                </a:rPr>
                                <m:t>𝐴</m:t>
                              </m:r>
                            </m:e>
                            <m:sub>
                              <m:r>
                                <a:rPr lang="es-EC" sz="2000" i="1">
                                  <a:latin typeface="Cambria Math" panose="02040503050406030204" pitchFamily="18" charset="0"/>
                                </a:rPr>
                                <m:t>𝑐</m:t>
                              </m:r>
                            </m:sub>
                          </m:sSub>
                          <m:r>
                            <a:rPr lang="es-EC" sz="2000" i="1">
                              <a:latin typeface="Cambria Math" panose="02040503050406030204" pitchFamily="18" charset="0"/>
                            </a:rPr>
                            <m:t>𝐺</m:t>
                          </m:r>
                        </m:den>
                      </m:f>
                    </m:oMath>
                  </m:oMathPara>
                </a14:m>
                <a:endParaRPr lang="en-US" sz="2400" dirty="0"/>
              </a:p>
            </p:txBody>
          </p:sp>
        </mc:Choice>
        <mc:Fallback xmlns="">
          <p:sp>
            <p:nvSpPr>
              <p:cNvPr id="24" name="Rectangle 23">
                <a:extLst>
                  <a:ext uri="{FF2B5EF4-FFF2-40B4-BE49-F238E27FC236}">
                    <a16:creationId xmlns:a16="http://schemas.microsoft.com/office/drawing/2014/main" id="{6A988E70-3FC9-4ED9-8EB5-DE36FF777835}"/>
                  </a:ext>
                </a:extLst>
              </p:cNvPr>
              <p:cNvSpPr>
                <a:spLocks noRot="1" noChangeAspect="1" noMove="1" noResize="1" noEditPoints="1" noAdjustHandles="1" noChangeArrowheads="1" noChangeShapeType="1" noTextEdit="1"/>
              </p:cNvSpPr>
              <p:nvPr/>
            </p:nvSpPr>
            <p:spPr>
              <a:xfrm>
                <a:off x="877201" y="1895347"/>
                <a:ext cx="3048720" cy="881460"/>
              </a:xfrm>
              <a:prstGeom prst="rect">
                <a:avLst/>
              </a:prstGeom>
              <a:blipFill>
                <a:blip r:embed="rId3"/>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0BD5C217-0577-401D-BC18-78EE37AB735B}"/>
              </a:ext>
            </a:extLst>
          </p:cNvPr>
          <p:cNvSpPr/>
          <p:nvPr/>
        </p:nvSpPr>
        <p:spPr>
          <a:xfrm>
            <a:off x="827591" y="1277817"/>
            <a:ext cx="6593472" cy="400110"/>
          </a:xfrm>
          <a:prstGeom prst="rect">
            <a:avLst/>
          </a:prstGeom>
        </p:spPr>
        <p:txBody>
          <a:bodyPr wrap="none">
            <a:spAutoFit/>
          </a:bodyPr>
          <a:lstStyle/>
          <a:p>
            <a:pPr algn="ctr">
              <a:spcAft>
                <a:spcPts val="1000"/>
              </a:spcAft>
            </a:pPr>
            <a:r>
              <a:rPr lang="es-EC" sz="2000" dirty="0"/>
              <a:t>La eficiencia se calcula mediante la siguiente ecuación:</a:t>
            </a:r>
            <a:endParaRPr lang="en-US" sz="2000"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6967993-5F26-4BCA-B4E4-14FA4705B537}"/>
                  </a:ext>
                </a:extLst>
              </p:cNvPr>
              <p:cNvSpPr/>
              <p:nvPr/>
            </p:nvSpPr>
            <p:spPr>
              <a:xfrm>
                <a:off x="827591" y="3056411"/>
                <a:ext cx="8235321" cy="2554545"/>
              </a:xfrm>
              <a:prstGeom prst="rect">
                <a:avLst/>
              </a:prstGeom>
            </p:spPr>
            <p:txBody>
              <a:bodyPr wrap="square">
                <a:spAutoFit/>
              </a:bodyPr>
              <a:lstStyle/>
              <a:p>
                <a:pPr algn="just"/>
                <a:r>
                  <a:rPr lang="es-EC" sz="2000" dirty="0"/>
                  <a:t>Qu= Calor útil del colector  [kJ]</a:t>
                </a:r>
                <a:endParaRPr lang="en-US" sz="2000" dirty="0"/>
              </a:p>
              <a:p>
                <a:pPr algn="just"/>
                <a:r>
                  <a:rPr lang="es-EC" sz="2000" dirty="0"/>
                  <a:t>Ac = </a:t>
                </a:r>
                <a:r>
                  <a:rPr lang="es-EC" sz="2000" dirty="0" err="1"/>
                  <a:t>Area</a:t>
                </a:r>
                <a:r>
                  <a:rPr lang="es-EC" sz="2000" dirty="0"/>
                  <a:t> útil (efectiva) del colector = 1.44 [m2]</a:t>
                </a:r>
                <a:endParaRPr lang="en-US" sz="2000" dirty="0"/>
              </a:p>
              <a:p>
                <a:pPr algn="just"/>
                <a:r>
                  <a:rPr lang="es-EC" sz="2000" dirty="0"/>
                  <a:t>G = Irradiancia o radiación solar [w/m2]</a:t>
                </a:r>
                <a:endParaRPr lang="en-US" sz="2000" dirty="0"/>
              </a:p>
              <a:p>
                <a:pPr algn="just"/>
                <a14:m>
                  <m:oMath xmlns:m="http://schemas.openxmlformats.org/officeDocument/2006/math">
                    <m:acc>
                      <m:accPr>
                        <m:chr m:val="̇"/>
                        <m:ctrlPr>
                          <a:rPr lang="en-US" sz="2000" i="1">
                            <a:latin typeface="Cambria Math" panose="02040503050406030204" pitchFamily="18" charset="0"/>
                          </a:rPr>
                        </m:ctrlPr>
                      </m:accPr>
                      <m:e>
                        <m:r>
                          <a:rPr lang="es-EC" sz="2000">
                            <a:latin typeface="Cambria Math" panose="02040503050406030204" pitchFamily="18" charset="0"/>
                          </a:rPr>
                          <m:t>𝑚</m:t>
                        </m:r>
                      </m:e>
                    </m:acc>
                  </m:oMath>
                </a14:m>
                <a:r>
                  <a:rPr lang="es-EC" sz="2000" dirty="0"/>
                  <a:t>= flujo másico [g/s]</a:t>
                </a:r>
                <a:endParaRPr lang="en-US" sz="2000" dirty="0"/>
              </a:p>
              <a:p>
                <a:pPr algn="just"/>
                <a:r>
                  <a:rPr lang="es-EC" sz="2000" dirty="0"/>
                  <a:t>m= masa de agua del tanque de almacenamiento = 120 [kg]</a:t>
                </a:r>
                <a:endParaRPr lang="en-US" sz="2000" dirty="0"/>
              </a:p>
              <a:p>
                <a:pPr algn="just"/>
                <a:r>
                  <a:rPr lang="es-EC" sz="2000" dirty="0" err="1"/>
                  <a:t>Cp</a:t>
                </a:r>
                <a:r>
                  <a:rPr lang="es-EC" sz="2000" dirty="0"/>
                  <a:t>= calor especifico del agua = 4.1813[J/g*℃]</a:t>
                </a:r>
                <a:endParaRPr lang="en-US" sz="2000" dirty="0"/>
              </a:p>
              <a:p>
                <a:pPr algn="just"/>
                <a:r>
                  <a:rPr lang="es-EC" sz="2000" dirty="0" err="1"/>
                  <a:t>To</a:t>
                </a:r>
                <a:r>
                  <a:rPr lang="es-EC" sz="2000" dirty="0"/>
                  <a:t>= temperatura de salida del agua en el colector</a:t>
                </a:r>
                <a:endParaRPr lang="en-US" sz="2000" dirty="0"/>
              </a:p>
              <a:p>
                <a:pPr algn="just"/>
                <a:r>
                  <a:rPr lang="es-EC" sz="2000" dirty="0"/>
                  <a:t>Ti = temperatura de entrada de agua en el colector</a:t>
                </a:r>
                <a:endParaRPr lang="en-US" sz="2000" dirty="0"/>
              </a:p>
            </p:txBody>
          </p:sp>
        </mc:Choice>
        <mc:Fallback xmlns="">
          <p:sp>
            <p:nvSpPr>
              <p:cNvPr id="2" name="Rectangle 1">
                <a:extLst>
                  <a:ext uri="{FF2B5EF4-FFF2-40B4-BE49-F238E27FC236}">
                    <a16:creationId xmlns:a16="http://schemas.microsoft.com/office/drawing/2014/main" id="{96967993-5F26-4BCA-B4E4-14FA4705B537}"/>
                  </a:ext>
                </a:extLst>
              </p:cNvPr>
              <p:cNvSpPr>
                <a:spLocks noRot="1" noChangeAspect="1" noMove="1" noResize="1" noEditPoints="1" noAdjustHandles="1" noChangeArrowheads="1" noChangeShapeType="1" noTextEdit="1"/>
              </p:cNvSpPr>
              <p:nvPr/>
            </p:nvSpPr>
            <p:spPr>
              <a:xfrm>
                <a:off x="827591" y="3056411"/>
                <a:ext cx="8235321" cy="2554545"/>
              </a:xfrm>
              <a:prstGeom prst="rect">
                <a:avLst/>
              </a:prstGeom>
              <a:blipFill>
                <a:blip r:embed="rId4"/>
                <a:stretch>
                  <a:fillRect l="-814" t="-1432" b="-3103"/>
                </a:stretch>
              </a:blipFill>
            </p:spPr>
            <p:txBody>
              <a:bodyPr/>
              <a:lstStyle/>
              <a:p>
                <a:r>
                  <a:rPr lang="en-US">
                    <a:noFill/>
                  </a:rPr>
                  <a:t> </a:t>
                </a:r>
              </a:p>
            </p:txBody>
          </p:sp>
        </mc:Fallback>
      </mc:AlternateContent>
    </p:spTree>
    <p:extLst>
      <p:ext uri="{BB962C8B-B14F-4D97-AF65-F5344CB8AC3E}">
        <p14:creationId xmlns:p14="http://schemas.microsoft.com/office/powerpoint/2010/main" val="3196872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Valores de eficiencia experimental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8" name="Rectangle 17">
            <a:extLst>
              <a:ext uri="{FF2B5EF4-FFF2-40B4-BE49-F238E27FC236}">
                <a16:creationId xmlns:a16="http://schemas.microsoft.com/office/drawing/2014/main" id="{0BD5C217-0577-401D-BC18-78EE37AB735B}"/>
              </a:ext>
            </a:extLst>
          </p:cNvPr>
          <p:cNvSpPr/>
          <p:nvPr/>
        </p:nvSpPr>
        <p:spPr>
          <a:xfrm>
            <a:off x="827591" y="1277817"/>
            <a:ext cx="10503018" cy="1200329"/>
          </a:xfrm>
          <a:prstGeom prst="rect">
            <a:avLst/>
          </a:prstGeom>
        </p:spPr>
        <p:txBody>
          <a:bodyPr wrap="square">
            <a:spAutoFit/>
          </a:bodyPr>
          <a:lstStyle/>
          <a:p>
            <a:r>
              <a:rPr lang="es-EC" dirty="0"/>
              <a:t>Para calcular la eficiencia del colector se debe primero determinar el flujo másico del agua dentro del sistema tanque-colector mediante los datos experimentales.</a:t>
            </a:r>
          </a:p>
          <a:p>
            <a:r>
              <a:rPr lang="es-EC" dirty="0"/>
              <a:t>Para ello primero se va a calcular la cantidad de energía o calor usada para calentar el volumen de tanque de almacenamiento de 120lt en un día típico de exposición a la radiación del colector </a:t>
            </a: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65C4E5E-9280-4C2B-8BF8-F366A25B81CF}"/>
                  </a:ext>
                </a:extLst>
              </p:cNvPr>
              <p:cNvSpPr/>
              <p:nvPr/>
            </p:nvSpPr>
            <p:spPr>
              <a:xfrm>
                <a:off x="827591" y="4629336"/>
                <a:ext cx="2336281"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m:t>
                      </m:r>
                      <m:r>
                        <a:rPr lang="en-US" sz="2000" i="0">
                          <a:latin typeface="Cambria Math" panose="02040503050406030204" pitchFamily="18" charset="0"/>
                        </a:rPr>
                        <m:t>=</m:t>
                      </m:r>
                      <m:r>
                        <a:rPr lang="en-US" sz="2000" i="1">
                          <a:latin typeface="Cambria Math" panose="02040503050406030204" pitchFamily="18" charset="0"/>
                        </a:rPr>
                        <m:t>𝑚</m:t>
                      </m:r>
                      <m:r>
                        <a:rPr lang="en-US" sz="2000" i="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𝑝</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𝑜</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𝑖</m:t>
                              </m:r>
                            </m:sub>
                          </m:sSub>
                        </m:e>
                      </m:d>
                    </m:oMath>
                  </m:oMathPara>
                </a14:m>
                <a:endParaRPr lang="en-US" sz="2000" dirty="0"/>
              </a:p>
            </p:txBody>
          </p:sp>
        </mc:Choice>
        <mc:Fallback xmlns="">
          <p:sp>
            <p:nvSpPr>
              <p:cNvPr id="3" name="Rectangle 2">
                <a:extLst>
                  <a:ext uri="{FF2B5EF4-FFF2-40B4-BE49-F238E27FC236}">
                    <a16:creationId xmlns:a16="http://schemas.microsoft.com/office/drawing/2014/main" id="{F65C4E5E-9280-4C2B-8BF8-F366A25B81CF}"/>
                  </a:ext>
                </a:extLst>
              </p:cNvPr>
              <p:cNvSpPr>
                <a:spLocks noRot="1" noChangeAspect="1" noMove="1" noResize="1" noEditPoints="1" noAdjustHandles="1" noChangeArrowheads="1" noChangeShapeType="1" noTextEdit="1"/>
              </p:cNvSpPr>
              <p:nvPr/>
            </p:nvSpPr>
            <p:spPr>
              <a:xfrm>
                <a:off x="827591" y="4629336"/>
                <a:ext cx="2336281" cy="423770"/>
              </a:xfrm>
              <a:prstGeom prst="rect">
                <a:avLst/>
              </a:prstGeom>
              <a:blipFill>
                <a:blip r:embed="rId3"/>
                <a:stretch>
                  <a:fillRect b="-5714"/>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D698BD6B-95DC-4A5D-9BC8-708D60696652}"/>
              </a:ext>
            </a:extLst>
          </p:cNvPr>
          <p:cNvGraphicFramePr>
            <a:graphicFrameLocks noGrp="1"/>
          </p:cNvGraphicFramePr>
          <p:nvPr>
            <p:extLst>
              <p:ext uri="{D42A27DB-BD31-4B8C-83A1-F6EECF244321}">
                <p14:modId xmlns:p14="http://schemas.microsoft.com/office/powerpoint/2010/main" val="3350939751"/>
              </p:ext>
            </p:extLst>
          </p:nvPr>
        </p:nvGraphicFramePr>
        <p:xfrm>
          <a:off x="880414" y="2645139"/>
          <a:ext cx="6540649" cy="1686602"/>
        </p:xfrm>
        <a:graphic>
          <a:graphicData uri="http://schemas.openxmlformats.org/drawingml/2006/table">
            <a:tbl>
              <a:tblPr firstRow="1" firstCol="1" bandRow="1">
                <a:tableStyleId>{5C22544A-7EE6-4342-B048-85BDC9FD1C3A}</a:tableStyleId>
              </a:tblPr>
              <a:tblGrid>
                <a:gridCol w="1305599">
                  <a:extLst>
                    <a:ext uri="{9D8B030D-6E8A-4147-A177-3AD203B41FA5}">
                      <a16:colId xmlns:a16="http://schemas.microsoft.com/office/drawing/2014/main" val="2634401189"/>
                    </a:ext>
                  </a:extLst>
                </a:gridCol>
                <a:gridCol w="1198842">
                  <a:extLst>
                    <a:ext uri="{9D8B030D-6E8A-4147-A177-3AD203B41FA5}">
                      <a16:colId xmlns:a16="http://schemas.microsoft.com/office/drawing/2014/main" val="2842769340"/>
                    </a:ext>
                  </a:extLst>
                </a:gridCol>
                <a:gridCol w="1077851">
                  <a:extLst>
                    <a:ext uri="{9D8B030D-6E8A-4147-A177-3AD203B41FA5}">
                      <a16:colId xmlns:a16="http://schemas.microsoft.com/office/drawing/2014/main" val="1026813176"/>
                    </a:ext>
                  </a:extLst>
                </a:gridCol>
                <a:gridCol w="986119">
                  <a:extLst>
                    <a:ext uri="{9D8B030D-6E8A-4147-A177-3AD203B41FA5}">
                      <a16:colId xmlns:a16="http://schemas.microsoft.com/office/drawing/2014/main" val="4258112778"/>
                    </a:ext>
                  </a:extLst>
                </a:gridCol>
                <a:gridCol w="986119">
                  <a:extLst>
                    <a:ext uri="{9D8B030D-6E8A-4147-A177-3AD203B41FA5}">
                      <a16:colId xmlns:a16="http://schemas.microsoft.com/office/drawing/2014/main" val="2443694670"/>
                    </a:ext>
                  </a:extLst>
                </a:gridCol>
                <a:gridCol w="986119">
                  <a:extLst>
                    <a:ext uri="{9D8B030D-6E8A-4147-A177-3AD203B41FA5}">
                      <a16:colId xmlns:a16="http://schemas.microsoft.com/office/drawing/2014/main" val="671188619"/>
                    </a:ext>
                  </a:extLst>
                </a:gridCol>
              </a:tblGrid>
              <a:tr h="455902">
                <a:tc>
                  <a:txBody>
                    <a:bodyPr/>
                    <a:lstStyle/>
                    <a:p>
                      <a:pPr marL="0" marR="0" algn="ctr">
                        <a:lnSpc>
                          <a:spcPct val="115000"/>
                        </a:lnSpc>
                        <a:spcBef>
                          <a:spcPts val="0"/>
                        </a:spcBef>
                        <a:spcAft>
                          <a:spcPts val="1000"/>
                        </a:spcAft>
                      </a:pPr>
                      <a:r>
                        <a:rPr lang="es-EC" sz="900">
                          <a:effectLst/>
                        </a:rPr>
                        <a:t>Fecha &amp; Hora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Temp Superior Tanque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Temp Media Tanque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Temp Inferior Tanque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Temp Colector Salida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Temp Colector Entrada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6673903"/>
                  </a:ext>
                </a:extLst>
              </a:tr>
              <a:tr h="163827">
                <a:tc>
                  <a:txBody>
                    <a:bodyPr/>
                    <a:lstStyle/>
                    <a:p>
                      <a:pPr marL="0" marR="0" algn="ctr">
                        <a:lnSpc>
                          <a:spcPct val="115000"/>
                        </a:lnSpc>
                        <a:spcBef>
                          <a:spcPts val="0"/>
                        </a:spcBef>
                        <a:spcAft>
                          <a:spcPts val="1000"/>
                        </a:spcAft>
                      </a:pPr>
                      <a:r>
                        <a:rPr lang="es-EC" sz="900">
                          <a:effectLst/>
                        </a:rPr>
                        <a:t>15/04/2014 6:10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41.200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34.800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28.400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24.700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14.500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057203"/>
                  </a:ext>
                </a:extLst>
              </a:tr>
              <a:tr h="163827">
                <a:tc>
                  <a:txBody>
                    <a:bodyPr/>
                    <a:lstStyle/>
                    <a:p>
                      <a:pPr marL="0" marR="0" algn="ctr">
                        <a:lnSpc>
                          <a:spcPct val="115000"/>
                        </a:lnSpc>
                        <a:spcBef>
                          <a:spcPts val="0"/>
                        </a:spcBef>
                        <a:spcAft>
                          <a:spcPts val="1000"/>
                        </a:spcAft>
                      </a:pPr>
                      <a:r>
                        <a:rPr lang="es-EC" sz="900">
                          <a:effectLst/>
                        </a:rPr>
                        <a:t>15/04/2014 7:10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40.400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32.850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25.300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24.700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15.600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6528365"/>
                  </a:ext>
                </a:extLst>
              </a:tr>
              <a:tr h="163827">
                <a:tc>
                  <a:txBody>
                    <a:bodyPr/>
                    <a:lstStyle/>
                    <a:p>
                      <a:pPr marL="0" marR="0" algn="ctr">
                        <a:lnSpc>
                          <a:spcPct val="115000"/>
                        </a:lnSpc>
                        <a:spcBef>
                          <a:spcPts val="0"/>
                        </a:spcBef>
                        <a:spcAft>
                          <a:spcPts val="1000"/>
                        </a:spcAft>
                      </a:pPr>
                      <a:r>
                        <a:rPr lang="es-EC" sz="900">
                          <a:effectLst/>
                        </a:rPr>
                        <a:t>15/04/2014 8:10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40.000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34.200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28.400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24.200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27.300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993891"/>
                  </a:ext>
                </a:extLst>
              </a:tr>
              <a:tr h="163827">
                <a:tc>
                  <a:txBody>
                    <a:bodyPr/>
                    <a:lstStyle/>
                    <a:p>
                      <a:pPr marL="0" marR="0" algn="ctr">
                        <a:lnSpc>
                          <a:spcPct val="115000"/>
                        </a:lnSpc>
                        <a:spcBef>
                          <a:spcPts val="0"/>
                        </a:spcBef>
                        <a:spcAft>
                          <a:spcPts val="1000"/>
                        </a:spcAft>
                      </a:pPr>
                      <a:r>
                        <a:rPr lang="es-EC" sz="900">
                          <a:effectLst/>
                        </a:rPr>
                        <a:t>15/04/2014 9:10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40.100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33.750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27.400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58.400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31.300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4463735"/>
                  </a:ext>
                </a:extLst>
              </a:tr>
              <a:tr h="287696">
                <a:tc>
                  <a:txBody>
                    <a:bodyPr/>
                    <a:lstStyle/>
                    <a:p>
                      <a:pPr marL="0" marR="0" algn="ctr">
                        <a:lnSpc>
                          <a:spcPct val="115000"/>
                        </a:lnSpc>
                        <a:spcBef>
                          <a:spcPts val="0"/>
                        </a:spcBef>
                        <a:spcAft>
                          <a:spcPts val="1000"/>
                        </a:spcAft>
                      </a:pPr>
                      <a:r>
                        <a:rPr lang="es-EC" sz="900">
                          <a:effectLst/>
                        </a:rPr>
                        <a:t>15/04/2014 10:10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43.700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35.950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28.200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79.600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32.100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8924791"/>
                  </a:ext>
                </a:extLst>
              </a:tr>
              <a:tr h="287696">
                <a:tc>
                  <a:txBody>
                    <a:bodyPr/>
                    <a:lstStyle/>
                    <a:p>
                      <a:pPr marL="0" marR="0" algn="ctr">
                        <a:lnSpc>
                          <a:spcPct val="115000"/>
                        </a:lnSpc>
                        <a:spcBef>
                          <a:spcPts val="0"/>
                        </a:spcBef>
                        <a:spcAft>
                          <a:spcPts val="1000"/>
                        </a:spcAft>
                      </a:pPr>
                      <a:r>
                        <a:rPr lang="es-EC" sz="900">
                          <a:effectLst/>
                        </a:rPr>
                        <a:t>15/04/2014 11:10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48.800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37.900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27.000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a:effectLst/>
                        </a:rPr>
                        <a:t>89.400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900" dirty="0">
                          <a:effectLst/>
                        </a:rPr>
                        <a:t>32.400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9760835"/>
                  </a:ext>
                </a:extLst>
              </a:tr>
            </a:tbl>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5B744E3-E765-4A9F-B715-B793A12C166C}"/>
                  </a:ext>
                </a:extLst>
              </p:cNvPr>
              <p:cNvSpPr/>
              <p:nvPr/>
            </p:nvSpPr>
            <p:spPr>
              <a:xfrm>
                <a:off x="827591" y="5952933"/>
                <a:ext cx="215514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𝐸</m:t>
                          </m:r>
                          <m:r>
                            <a:rPr lang="en-US" sz="2000" i="0">
                              <a:latin typeface="Cambria Math" panose="02040503050406030204" pitchFamily="18" charset="0"/>
                            </a:rPr>
                            <m:t>=1552.46 [</m:t>
                          </m:r>
                          <m:r>
                            <a:rPr lang="en-US" sz="2000" i="1">
                              <a:latin typeface="Cambria Math" panose="02040503050406030204" pitchFamily="18" charset="0"/>
                            </a:rPr>
                            <m:t>𝑘𝐽</m:t>
                          </m:r>
                        </m:e>
                      </m:d>
                    </m:oMath>
                  </m:oMathPara>
                </a14:m>
                <a:endParaRPr lang="en-US" sz="2000" dirty="0"/>
              </a:p>
            </p:txBody>
          </p:sp>
        </mc:Choice>
        <mc:Fallback xmlns="">
          <p:sp>
            <p:nvSpPr>
              <p:cNvPr id="8" name="Rectangle 7">
                <a:extLst>
                  <a:ext uri="{FF2B5EF4-FFF2-40B4-BE49-F238E27FC236}">
                    <a16:creationId xmlns:a16="http://schemas.microsoft.com/office/drawing/2014/main" id="{D5B744E3-E765-4A9F-B715-B793A12C166C}"/>
                  </a:ext>
                </a:extLst>
              </p:cNvPr>
              <p:cNvSpPr>
                <a:spLocks noRot="1" noChangeAspect="1" noMove="1" noResize="1" noEditPoints="1" noAdjustHandles="1" noChangeArrowheads="1" noChangeShapeType="1" noTextEdit="1"/>
              </p:cNvSpPr>
              <p:nvPr/>
            </p:nvSpPr>
            <p:spPr>
              <a:xfrm>
                <a:off x="827591" y="5952933"/>
                <a:ext cx="2155142" cy="400110"/>
              </a:xfrm>
              <a:prstGeom prst="rect">
                <a:avLst/>
              </a:prstGeom>
              <a:blipFill>
                <a:blip r:embed="rId4"/>
                <a:stretch>
                  <a:fillRect t="-126154" r="-22096" b="-19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6A2DA0A-8825-4510-BF40-49EF8E189EDE}"/>
                  </a:ext>
                </a:extLst>
              </p:cNvPr>
              <p:cNvSpPr/>
              <p:nvPr/>
            </p:nvSpPr>
            <p:spPr>
              <a:xfrm>
                <a:off x="827591" y="5066098"/>
                <a:ext cx="5205399"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m:t>
                      </m:r>
                      <m:r>
                        <a:rPr lang="en-US" sz="2000" i="0">
                          <a:latin typeface="Cambria Math" panose="02040503050406030204" pitchFamily="18" charset="0"/>
                        </a:rPr>
                        <m:t>=120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𝑘𝑔</m:t>
                          </m:r>
                        </m:e>
                      </m:d>
                      <m:r>
                        <a:rPr lang="en-US" sz="2000" i="0">
                          <a:latin typeface="Cambria Math" panose="02040503050406030204" pitchFamily="18" charset="0"/>
                        </a:rPr>
                        <m:t>∗4.1813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𝐽</m:t>
                              </m:r>
                            </m:num>
                            <m:den>
                              <m:r>
                                <a:rPr lang="en-US" sz="2000" i="1">
                                  <a:latin typeface="Cambria Math" panose="02040503050406030204" pitchFamily="18" charset="0"/>
                                </a:rPr>
                                <m:t>𝑔</m:t>
                              </m:r>
                              <m:r>
                                <a:rPr lang="en-US" sz="2000" i="0">
                                  <a:latin typeface="Cambria Math" panose="02040503050406030204" pitchFamily="18" charset="0"/>
                                </a:rPr>
                                <m:t>°</m:t>
                              </m:r>
                              <m:r>
                                <a:rPr lang="en-US" sz="2000" i="1">
                                  <a:latin typeface="Cambria Math" panose="02040503050406030204" pitchFamily="18" charset="0"/>
                                </a:rPr>
                                <m:t>𝐶</m:t>
                              </m:r>
                            </m:den>
                          </m:f>
                        </m:e>
                      </m:d>
                      <m:d>
                        <m:dPr>
                          <m:ctrlPr>
                            <a:rPr lang="en-US" sz="2000" i="1">
                              <a:latin typeface="Cambria Math" panose="02040503050406030204" pitchFamily="18" charset="0"/>
                            </a:rPr>
                          </m:ctrlPr>
                        </m:dPr>
                        <m:e>
                          <m:r>
                            <a:rPr lang="en-US" sz="2000" i="0">
                              <a:latin typeface="Cambria Math" panose="02040503050406030204" pitchFamily="18" charset="0"/>
                            </a:rPr>
                            <m:t>37.9−34.8</m:t>
                          </m:r>
                        </m:e>
                      </m:d>
                      <m:r>
                        <a:rPr lang="en-US" sz="2000" i="0">
                          <a:latin typeface="Cambria Math" panose="02040503050406030204" pitchFamily="18" charset="0"/>
                        </a:rPr>
                        <m:t>℃</m:t>
                      </m:r>
                    </m:oMath>
                  </m:oMathPara>
                </a14:m>
                <a:endParaRPr lang="en-US" sz="2000" dirty="0"/>
              </a:p>
            </p:txBody>
          </p:sp>
        </mc:Choice>
        <mc:Fallback xmlns="">
          <p:sp>
            <p:nvSpPr>
              <p:cNvPr id="9" name="Rectangle 8">
                <a:extLst>
                  <a:ext uri="{FF2B5EF4-FFF2-40B4-BE49-F238E27FC236}">
                    <a16:creationId xmlns:a16="http://schemas.microsoft.com/office/drawing/2014/main" id="{E6A2DA0A-8825-4510-BF40-49EF8E189EDE}"/>
                  </a:ext>
                </a:extLst>
              </p:cNvPr>
              <p:cNvSpPr>
                <a:spLocks noRot="1" noChangeAspect="1" noMove="1" noResize="1" noEditPoints="1" noAdjustHandles="1" noChangeArrowheads="1" noChangeShapeType="1" noTextEdit="1"/>
              </p:cNvSpPr>
              <p:nvPr/>
            </p:nvSpPr>
            <p:spPr>
              <a:xfrm>
                <a:off x="827591" y="5066098"/>
                <a:ext cx="5205399" cy="77726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39205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Valores de eficiencia experimental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381CEC54-0E47-41F4-91D3-514548AFD122}"/>
              </a:ext>
            </a:extLst>
          </p:cNvPr>
          <p:cNvSpPr/>
          <p:nvPr/>
        </p:nvSpPr>
        <p:spPr>
          <a:xfrm>
            <a:off x="827591" y="1410536"/>
            <a:ext cx="9568739" cy="872034"/>
          </a:xfrm>
          <a:prstGeom prst="rect">
            <a:avLst/>
          </a:prstGeom>
        </p:spPr>
        <p:txBody>
          <a:bodyPr wrap="square">
            <a:spAutoFit/>
          </a:bodyPr>
          <a:lstStyle/>
          <a:p>
            <a:pPr algn="just">
              <a:lnSpc>
                <a:spcPct val="150000"/>
              </a:lnSpc>
              <a:spcAft>
                <a:spcPts val="1000"/>
              </a:spcAft>
            </a:pPr>
            <a:r>
              <a:rPr lang="es-EC" dirty="0">
                <a:latin typeface="Arial" panose="020B0604020202020204" pitchFamily="34" charset="0"/>
                <a:ea typeface="Calibri" panose="020F0502020204030204" pitchFamily="34" charset="0"/>
                <a:cs typeface="Times New Roman" panose="02020603050405020304" pitchFamily="18" charset="0"/>
              </a:rPr>
              <a:t>Dividiendo los dos términos de la ecuación para el tiempo transcurrido en elevar la temperatura media de los 120 kg de agua del tanque de almacenamiento se tiene:</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61EE3F-8E5E-4D1D-86FD-D42A1482C708}"/>
                  </a:ext>
                </a:extLst>
              </p:cNvPr>
              <p:cNvSpPr/>
              <p:nvPr/>
            </p:nvSpPr>
            <p:spPr>
              <a:xfrm>
                <a:off x="827591" y="2606858"/>
                <a:ext cx="2713307" cy="734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𝐸</m:t>
                          </m:r>
                        </m:num>
                        <m:den>
                          <m:r>
                            <a:rPr lang="en-US" sz="2000" i="1">
                              <a:latin typeface="Cambria Math" panose="02040503050406030204" pitchFamily="18" charset="0"/>
                            </a:rPr>
                            <m:t>𝑡</m:t>
                          </m:r>
                        </m:den>
                      </m:f>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𝑚</m:t>
                          </m:r>
                          <m:r>
                            <a:rPr lang="en-US" sz="2000" i="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𝑝</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𝑚𝑓</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𝑚𝑖</m:t>
                                  </m:r>
                                </m:sub>
                              </m:sSub>
                            </m:e>
                          </m:d>
                        </m:num>
                        <m:den>
                          <m:r>
                            <a:rPr lang="en-US" sz="2000" i="1">
                              <a:latin typeface="Cambria Math" panose="02040503050406030204" pitchFamily="18" charset="0"/>
                            </a:rPr>
                            <m:t>𝑡</m:t>
                          </m:r>
                        </m:den>
                      </m:f>
                    </m:oMath>
                  </m:oMathPara>
                </a14:m>
                <a:endParaRPr lang="en-US" sz="2000" dirty="0"/>
              </a:p>
            </p:txBody>
          </p:sp>
        </mc:Choice>
        <mc:Fallback xmlns="">
          <p:sp>
            <p:nvSpPr>
              <p:cNvPr id="6" name="Rectangle 5">
                <a:extLst>
                  <a:ext uri="{FF2B5EF4-FFF2-40B4-BE49-F238E27FC236}">
                    <a16:creationId xmlns:a16="http://schemas.microsoft.com/office/drawing/2014/main" id="{3061EE3F-8E5E-4D1D-86FD-D42A1482C708}"/>
                  </a:ext>
                </a:extLst>
              </p:cNvPr>
              <p:cNvSpPr>
                <a:spLocks noRot="1" noChangeAspect="1" noMove="1" noResize="1" noEditPoints="1" noAdjustHandles="1" noChangeArrowheads="1" noChangeShapeType="1" noTextEdit="1"/>
              </p:cNvSpPr>
              <p:nvPr/>
            </p:nvSpPr>
            <p:spPr>
              <a:xfrm>
                <a:off x="827591" y="2606858"/>
                <a:ext cx="2713307" cy="7346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04108CC-D453-4FB7-9E86-17079260165A}"/>
                  </a:ext>
                </a:extLst>
              </p:cNvPr>
              <p:cNvSpPr/>
              <p:nvPr/>
            </p:nvSpPr>
            <p:spPr>
              <a:xfrm>
                <a:off x="4338657" y="2672967"/>
                <a:ext cx="1706429"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𝐸</m:t>
                          </m:r>
                        </m:num>
                        <m:den>
                          <m:r>
                            <a:rPr lang="en-US" sz="2000" i="1">
                              <a:latin typeface="Cambria Math" panose="02040503050406030204" pitchFamily="18" charset="0"/>
                            </a:rPr>
                            <m:t>𝑡</m:t>
                          </m:r>
                        </m:den>
                      </m:f>
                      <m:r>
                        <a:rPr lang="en-US" sz="2000" i="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𝑚</m:t>
                          </m:r>
                          <m:r>
                            <a:rPr lang="en-US" sz="2000" i="0">
                              <a:latin typeface="Cambria Math" panose="02040503050406030204" pitchFamily="18" charset="0"/>
                            </a:rPr>
                            <m:t> </m:t>
                          </m:r>
                        </m:e>
                      </m:acc>
                      <m:r>
                        <a:rPr lang="en-US" sz="2000" i="1">
                          <a:latin typeface="Cambria Math" panose="02040503050406030204" pitchFamily="18" charset="0"/>
                        </a:rPr>
                        <m:t>𝐶𝑝</m:t>
                      </m:r>
                      <m:r>
                        <a:rPr lang="en-US" sz="2000" i="0">
                          <a:latin typeface="Cambria Math" panose="02040503050406030204" pitchFamily="18" charset="0"/>
                        </a:rPr>
                        <m:t> ∆</m:t>
                      </m:r>
                      <m:r>
                        <a:rPr lang="en-US" sz="2000" i="1">
                          <a:latin typeface="Cambria Math" panose="02040503050406030204" pitchFamily="18" charset="0"/>
                        </a:rPr>
                        <m:t>𝑇</m:t>
                      </m:r>
                    </m:oMath>
                  </m:oMathPara>
                </a14:m>
                <a:endParaRPr lang="en-US" sz="2000" dirty="0"/>
              </a:p>
            </p:txBody>
          </p:sp>
        </mc:Choice>
        <mc:Fallback xmlns="">
          <p:sp>
            <p:nvSpPr>
              <p:cNvPr id="17" name="Rectangle 16">
                <a:extLst>
                  <a:ext uri="{FF2B5EF4-FFF2-40B4-BE49-F238E27FC236}">
                    <a16:creationId xmlns:a16="http://schemas.microsoft.com/office/drawing/2014/main" id="{804108CC-D453-4FB7-9E86-17079260165A}"/>
                  </a:ext>
                </a:extLst>
              </p:cNvPr>
              <p:cNvSpPr>
                <a:spLocks noRot="1" noChangeAspect="1" noMove="1" noResize="1" noEditPoints="1" noAdjustHandles="1" noChangeArrowheads="1" noChangeShapeType="1" noTextEdit="1"/>
              </p:cNvSpPr>
              <p:nvPr/>
            </p:nvSpPr>
            <p:spPr>
              <a:xfrm>
                <a:off x="4338657" y="2672967"/>
                <a:ext cx="1706429" cy="6685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BCBB70A-2A7D-4347-B144-B49D3EE54FA5}"/>
                  </a:ext>
                </a:extLst>
              </p:cNvPr>
              <p:cNvSpPr/>
              <p:nvPr/>
            </p:nvSpPr>
            <p:spPr>
              <a:xfrm>
                <a:off x="6842846" y="2606858"/>
                <a:ext cx="1699504" cy="720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r>
                        <a:rPr lang="en-US" sz="2000" i="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𝐸</m:t>
                          </m:r>
                        </m:num>
                        <m:den>
                          <m:r>
                            <a:rPr lang="en-US" sz="2000" i="1">
                              <a:latin typeface="Cambria Math" panose="02040503050406030204" pitchFamily="18" charset="0"/>
                            </a:rPr>
                            <m:t>𝑡</m:t>
                          </m:r>
                          <m:r>
                            <a:rPr lang="en-US" sz="2000" i="0">
                              <a:latin typeface="Cambria Math" panose="02040503050406030204" pitchFamily="18" charset="0"/>
                            </a:rPr>
                            <m:t> </m:t>
                          </m:r>
                          <m:r>
                            <a:rPr lang="en-US" sz="2000" i="1">
                              <a:latin typeface="Cambria Math" panose="02040503050406030204" pitchFamily="18" charset="0"/>
                            </a:rPr>
                            <m:t>𝐶𝑝</m:t>
                          </m:r>
                          <m:r>
                            <a:rPr lang="en-US" sz="2000" i="0">
                              <a:latin typeface="Cambria Math" panose="02040503050406030204" pitchFamily="18" charset="0"/>
                            </a:rPr>
                            <m:t> ∆</m:t>
                          </m:r>
                          <m:r>
                            <a:rPr lang="en-US" sz="2000" i="1">
                              <a:latin typeface="Cambria Math" panose="02040503050406030204" pitchFamily="18" charset="0"/>
                            </a:rPr>
                            <m:t>𝑇</m:t>
                          </m:r>
                        </m:den>
                      </m:f>
                    </m:oMath>
                  </m:oMathPara>
                </a14:m>
                <a:endParaRPr lang="en-US" sz="2000" dirty="0"/>
              </a:p>
            </p:txBody>
          </p:sp>
        </mc:Choice>
        <mc:Fallback xmlns="">
          <p:sp>
            <p:nvSpPr>
              <p:cNvPr id="19" name="Rectangle 18">
                <a:extLst>
                  <a:ext uri="{FF2B5EF4-FFF2-40B4-BE49-F238E27FC236}">
                    <a16:creationId xmlns:a16="http://schemas.microsoft.com/office/drawing/2014/main" id="{4BCBB70A-2A7D-4347-B144-B49D3EE54FA5}"/>
                  </a:ext>
                </a:extLst>
              </p:cNvPr>
              <p:cNvSpPr>
                <a:spLocks noRot="1" noChangeAspect="1" noMove="1" noResize="1" noEditPoints="1" noAdjustHandles="1" noChangeArrowheads="1" noChangeShapeType="1" noTextEdit="1"/>
              </p:cNvSpPr>
              <p:nvPr/>
            </p:nvSpPr>
            <p:spPr>
              <a:xfrm>
                <a:off x="6842846" y="2606858"/>
                <a:ext cx="1699504" cy="720390"/>
              </a:xfrm>
              <a:prstGeom prst="rect">
                <a:avLst/>
              </a:prstGeom>
              <a:blipFill>
                <a:blip r:embed="rId5"/>
                <a:stretch>
                  <a:fillRect/>
                </a:stretch>
              </a:blipFill>
            </p:spPr>
            <p:txBody>
              <a:bodyPr/>
              <a:lstStyle/>
              <a:p>
                <a:r>
                  <a:rPr lang="en-US">
                    <a:noFill/>
                  </a:rPr>
                  <a:t> </a:t>
                </a:r>
              </a:p>
            </p:txBody>
          </p:sp>
        </mc:Fallback>
      </mc:AlternateContent>
      <p:sp>
        <p:nvSpPr>
          <p:cNvPr id="20" name="Arrow: Right 19">
            <a:extLst>
              <a:ext uri="{FF2B5EF4-FFF2-40B4-BE49-F238E27FC236}">
                <a16:creationId xmlns:a16="http://schemas.microsoft.com/office/drawing/2014/main" id="{6F6062C7-0353-40E1-A0CB-1A0A1A360418}"/>
              </a:ext>
            </a:extLst>
          </p:cNvPr>
          <p:cNvSpPr/>
          <p:nvPr/>
        </p:nvSpPr>
        <p:spPr>
          <a:xfrm>
            <a:off x="3540898" y="2974170"/>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F13A9DA7-53E6-4215-B6AF-CFB351AD30E8}"/>
              </a:ext>
            </a:extLst>
          </p:cNvPr>
          <p:cNvSpPr/>
          <p:nvPr/>
        </p:nvSpPr>
        <p:spPr>
          <a:xfrm>
            <a:off x="6196056" y="3007225"/>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305818-651C-4A7D-8275-86B45E9A4DB2}"/>
              </a:ext>
            </a:extLst>
          </p:cNvPr>
          <p:cNvSpPr/>
          <p:nvPr/>
        </p:nvSpPr>
        <p:spPr>
          <a:xfrm>
            <a:off x="855352" y="3503741"/>
            <a:ext cx="9540977" cy="872034"/>
          </a:xfrm>
          <a:prstGeom prst="rect">
            <a:avLst/>
          </a:prstGeom>
        </p:spPr>
        <p:txBody>
          <a:bodyPr wrap="square">
            <a:spAutoFit/>
          </a:bodyPr>
          <a:lstStyle/>
          <a:p>
            <a:pPr algn="just">
              <a:lnSpc>
                <a:spcPct val="150000"/>
              </a:lnSpc>
            </a:pPr>
            <a:r>
              <a:rPr lang="es-EC" dirty="0">
                <a:latin typeface="Arial" panose="020B0604020202020204" pitchFamily="34" charset="0"/>
                <a:cs typeface="Times New Roman" panose="02020603050405020304" pitchFamily="18" charset="0"/>
              </a:rPr>
              <a:t>Para este caso se toma el intervalo en el que la temperatura media del tanque de almacenamiento incrementó su temperatura en 3.1 ℃.</a:t>
            </a:r>
            <a:endParaRPr lang="en-US" dirty="0">
              <a:latin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C7036B5-C01A-40CA-968F-6BE2B70E187D}"/>
                  </a:ext>
                </a:extLst>
              </p:cNvPr>
              <p:cNvSpPr/>
              <p:nvPr/>
            </p:nvSpPr>
            <p:spPr>
              <a:xfrm>
                <a:off x="898786" y="4992243"/>
                <a:ext cx="4356257" cy="10013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r>
                        <a:rPr lang="en-US" sz="2000" i="0">
                          <a:latin typeface="Cambria Math" panose="02040503050406030204" pitchFamily="18" charset="0"/>
                        </a:rPr>
                        <m:t> =</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r>
                                <a:rPr lang="en-US" sz="2000" i="0">
                                  <a:latin typeface="Cambria Math" panose="02040503050406030204" pitchFamily="18" charset="0"/>
                                </a:rPr>
                                <m:t>1′552,460 [</m:t>
                              </m:r>
                              <m:r>
                                <a:rPr lang="en-US" sz="2000" i="1">
                                  <a:latin typeface="Cambria Math" panose="02040503050406030204" pitchFamily="18" charset="0"/>
                                </a:rPr>
                                <m:t>𝐽</m:t>
                              </m:r>
                            </m:e>
                          </m:d>
                        </m:num>
                        <m:den>
                          <m:r>
                            <a:rPr lang="en-US" sz="2000" i="0">
                              <a:latin typeface="Cambria Math" panose="02040503050406030204" pitchFamily="18" charset="0"/>
                            </a:rPr>
                            <m:t>18,000 [</m:t>
                          </m:r>
                          <m:r>
                            <a:rPr lang="en-US" sz="2000" i="1">
                              <a:latin typeface="Cambria Math" panose="02040503050406030204" pitchFamily="18" charset="0"/>
                            </a:rPr>
                            <m:t>𝑠</m:t>
                          </m:r>
                          <m:r>
                            <a:rPr lang="en-US" sz="2000" i="0">
                              <a:latin typeface="Cambria Math" panose="02040503050406030204" pitchFamily="18" charset="0"/>
                            </a:rPr>
                            <m:t>] 4.1813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𝐽</m:t>
                                  </m:r>
                                </m:num>
                                <m:den>
                                  <m:r>
                                    <a:rPr lang="en-US" sz="2000" i="1">
                                      <a:latin typeface="Cambria Math" panose="02040503050406030204" pitchFamily="18" charset="0"/>
                                    </a:rPr>
                                    <m:t>𝑔</m:t>
                                  </m:r>
                                  <m:r>
                                    <a:rPr lang="en-US" sz="2000" i="0">
                                      <a:latin typeface="Cambria Math" panose="02040503050406030204" pitchFamily="18" charset="0"/>
                                    </a:rPr>
                                    <m:t>°</m:t>
                                  </m:r>
                                  <m:r>
                                    <a:rPr lang="en-US" sz="2000" i="1">
                                      <a:latin typeface="Cambria Math" panose="02040503050406030204" pitchFamily="18" charset="0"/>
                                    </a:rPr>
                                    <m:t>𝐶</m:t>
                                  </m:r>
                                </m:den>
                              </m:f>
                            </m:e>
                          </m:d>
                          <m:d>
                            <m:dPr>
                              <m:ctrlPr>
                                <a:rPr lang="en-US" sz="2000" i="1">
                                  <a:latin typeface="Cambria Math" panose="02040503050406030204" pitchFamily="18" charset="0"/>
                                </a:rPr>
                              </m:ctrlPr>
                            </m:dPr>
                            <m:e>
                              <m:r>
                                <a:rPr lang="en-US" sz="2000" i="0">
                                  <a:latin typeface="Cambria Math" panose="02040503050406030204" pitchFamily="18" charset="0"/>
                                </a:rPr>
                                <m:t>3.1</m:t>
                              </m:r>
                            </m:e>
                          </m:d>
                          <m:r>
                            <a:rPr lang="en-US" sz="2000" i="0">
                              <a:latin typeface="Cambria Math" panose="02040503050406030204" pitchFamily="18" charset="0"/>
                            </a:rPr>
                            <m:t>℃</m:t>
                          </m:r>
                        </m:den>
                      </m:f>
                    </m:oMath>
                  </m:oMathPara>
                </a14:m>
                <a:endParaRPr lang="en-US" sz="2000" dirty="0"/>
              </a:p>
            </p:txBody>
          </p:sp>
        </mc:Choice>
        <mc:Fallback xmlns="">
          <p:sp>
            <p:nvSpPr>
              <p:cNvPr id="23" name="Rectangle 22">
                <a:extLst>
                  <a:ext uri="{FF2B5EF4-FFF2-40B4-BE49-F238E27FC236}">
                    <a16:creationId xmlns:a16="http://schemas.microsoft.com/office/drawing/2014/main" id="{2C7036B5-C01A-40CA-968F-6BE2B70E187D}"/>
                  </a:ext>
                </a:extLst>
              </p:cNvPr>
              <p:cNvSpPr>
                <a:spLocks noRot="1" noChangeAspect="1" noMove="1" noResize="1" noEditPoints="1" noAdjustHandles="1" noChangeArrowheads="1" noChangeShapeType="1" noTextEdit="1"/>
              </p:cNvSpPr>
              <p:nvPr/>
            </p:nvSpPr>
            <p:spPr>
              <a:xfrm>
                <a:off x="898786" y="4992243"/>
                <a:ext cx="4356257" cy="1001364"/>
              </a:xfrm>
              <a:prstGeom prst="rect">
                <a:avLst/>
              </a:prstGeom>
              <a:blipFill>
                <a:blip r:embed="rId6"/>
                <a:stretch>
                  <a:fillRect/>
                </a:stretch>
              </a:blipFill>
            </p:spPr>
            <p:txBody>
              <a:bodyPr/>
              <a:lstStyle/>
              <a:p>
                <a:r>
                  <a:rPr lang="en-US">
                    <a:noFill/>
                  </a:rPr>
                  <a:t> </a:t>
                </a:r>
              </a:p>
            </p:txBody>
          </p:sp>
        </mc:Fallback>
      </mc:AlternateContent>
      <p:sp>
        <p:nvSpPr>
          <p:cNvPr id="24" name="Arrow: Right 23">
            <a:extLst>
              <a:ext uri="{FF2B5EF4-FFF2-40B4-BE49-F238E27FC236}">
                <a16:creationId xmlns:a16="http://schemas.microsoft.com/office/drawing/2014/main" id="{8F4884FD-B754-4EBC-A921-9D642562D3FD}"/>
              </a:ext>
            </a:extLst>
          </p:cNvPr>
          <p:cNvSpPr/>
          <p:nvPr/>
        </p:nvSpPr>
        <p:spPr>
          <a:xfrm>
            <a:off x="5686181" y="5307015"/>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FA39871D-1DF4-4154-A447-5F1F2DBA5550}"/>
                  </a:ext>
                </a:extLst>
              </p:cNvPr>
              <p:cNvSpPr/>
              <p:nvPr/>
            </p:nvSpPr>
            <p:spPr>
              <a:xfrm>
                <a:off x="6443250" y="5100395"/>
                <a:ext cx="1556836" cy="619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r>
                        <a:rPr lang="en-US" sz="2000" i="0">
                          <a:latin typeface="Cambria Math" panose="02040503050406030204" pitchFamily="18" charset="0"/>
                        </a:rPr>
                        <m:t> =6.65</m:t>
                      </m:r>
                      <m:f>
                        <m:fPr>
                          <m:ctrlPr>
                            <a:rPr lang="en-US" sz="2000" i="1">
                              <a:latin typeface="Cambria Math" panose="02040503050406030204" pitchFamily="18" charset="0"/>
                            </a:rPr>
                          </m:ctrlPr>
                        </m:fPr>
                        <m:num>
                          <m:r>
                            <a:rPr lang="en-US" sz="2000" i="1">
                              <a:latin typeface="Cambria Math" panose="02040503050406030204" pitchFamily="18" charset="0"/>
                            </a:rPr>
                            <m:t>𝑔</m:t>
                          </m:r>
                        </m:num>
                        <m:den>
                          <m:r>
                            <a:rPr lang="en-US" sz="2000" i="1">
                              <a:latin typeface="Cambria Math" panose="02040503050406030204" pitchFamily="18" charset="0"/>
                            </a:rPr>
                            <m:t>𝑠</m:t>
                          </m:r>
                        </m:den>
                      </m:f>
                    </m:oMath>
                  </m:oMathPara>
                </a14:m>
                <a:endParaRPr lang="en-US" sz="2000" dirty="0"/>
              </a:p>
            </p:txBody>
          </p:sp>
        </mc:Choice>
        <mc:Fallback xmlns="">
          <p:sp>
            <p:nvSpPr>
              <p:cNvPr id="25" name="Rectangle 24">
                <a:extLst>
                  <a:ext uri="{FF2B5EF4-FFF2-40B4-BE49-F238E27FC236}">
                    <a16:creationId xmlns:a16="http://schemas.microsoft.com/office/drawing/2014/main" id="{FA39871D-1DF4-4154-A447-5F1F2DBA5550}"/>
                  </a:ext>
                </a:extLst>
              </p:cNvPr>
              <p:cNvSpPr>
                <a:spLocks noRot="1" noChangeAspect="1" noMove="1" noResize="1" noEditPoints="1" noAdjustHandles="1" noChangeArrowheads="1" noChangeShapeType="1" noTextEdit="1"/>
              </p:cNvSpPr>
              <p:nvPr/>
            </p:nvSpPr>
            <p:spPr>
              <a:xfrm>
                <a:off x="6443250" y="5100395"/>
                <a:ext cx="1556836" cy="61959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645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543190" y="972605"/>
            <a:ext cx="8528140" cy="703144"/>
          </a:xfrm>
        </p:spPr>
        <p:txBody>
          <a:bodyPr/>
          <a:lstStyle/>
          <a:p>
            <a:pPr algn="ctr"/>
            <a:r>
              <a:rPr lang="en-US" sz="3200" dirty="0"/>
              <a:t>CONSUMO DE ENERGIA PRIMARIA POR TIPO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20" name="Picture 19">
            <a:extLst>
              <a:ext uri="{FF2B5EF4-FFF2-40B4-BE49-F238E27FC236}">
                <a16:creationId xmlns:a16="http://schemas.microsoft.com/office/drawing/2014/main" id="{7FB3C51D-6F02-4B3F-B00D-F572294FD6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43746" y="1794484"/>
            <a:ext cx="7727029" cy="3593367"/>
          </a:xfrm>
          <a:prstGeom prst="rect">
            <a:avLst/>
          </a:prstGeom>
          <a:noFill/>
          <a:ln>
            <a:noFill/>
          </a:ln>
        </p:spPr>
      </p:pic>
      <p:sp>
        <p:nvSpPr>
          <p:cNvPr id="21" name="Subtitle 8">
            <a:extLst>
              <a:ext uri="{FF2B5EF4-FFF2-40B4-BE49-F238E27FC236}">
                <a16:creationId xmlns:a16="http://schemas.microsoft.com/office/drawing/2014/main" id="{B0DF4B6C-792B-4180-80ED-C7CAB7F05866}"/>
              </a:ext>
            </a:extLst>
          </p:cNvPr>
          <p:cNvSpPr>
            <a:spLocks noGrp="1"/>
          </p:cNvSpPr>
          <p:nvPr>
            <p:ph type="subTitle" idx="1"/>
          </p:nvPr>
        </p:nvSpPr>
        <p:spPr>
          <a:xfrm>
            <a:off x="1882887" y="5989748"/>
            <a:ext cx="7763686" cy="477079"/>
          </a:xfrm>
        </p:spPr>
        <p:txBody>
          <a:bodyPr>
            <a:normAutofit/>
          </a:bodyPr>
          <a:lstStyle/>
          <a:p>
            <a:pPr algn="just"/>
            <a:r>
              <a:rPr lang="es-EC" dirty="0"/>
              <a:t>TEPD = demanda total de energía primaria</a:t>
            </a:r>
            <a:endParaRPr lang="en-US" dirty="0"/>
          </a:p>
        </p:txBody>
      </p:sp>
      <p:sp>
        <p:nvSpPr>
          <p:cNvPr id="22" name="Subtitle 8">
            <a:extLst>
              <a:ext uri="{FF2B5EF4-FFF2-40B4-BE49-F238E27FC236}">
                <a16:creationId xmlns:a16="http://schemas.microsoft.com/office/drawing/2014/main" id="{DAB5BC80-886F-4C68-A6D1-7135CCD5C2E8}"/>
              </a:ext>
            </a:extLst>
          </p:cNvPr>
          <p:cNvSpPr txBox="1">
            <a:spLocks/>
          </p:cNvSpPr>
          <p:nvPr/>
        </p:nvSpPr>
        <p:spPr>
          <a:xfrm>
            <a:off x="1868879" y="5506894"/>
            <a:ext cx="3640497" cy="40325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1400" dirty="0"/>
              <a:t>Fuente: (</a:t>
            </a:r>
            <a:r>
              <a:rPr lang="es-EC" sz="1400" dirty="0" err="1"/>
              <a:t>World</a:t>
            </a:r>
            <a:r>
              <a:rPr lang="es-EC" sz="1400" dirty="0"/>
              <a:t> Energy Outlook 2018)</a:t>
            </a:r>
            <a:endParaRPr lang="en-US" sz="1400" dirty="0"/>
          </a:p>
        </p:txBody>
      </p:sp>
    </p:spTree>
    <p:extLst>
      <p:ext uri="{BB962C8B-B14F-4D97-AF65-F5344CB8AC3E}">
        <p14:creationId xmlns:p14="http://schemas.microsoft.com/office/powerpoint/2010/main" val="4091120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Valores de eficiencia experimental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381CEC54-0E47-41F4-91D3-514548AFD122}"/>
              </a:ext>
            </a:extLst>
          </p:cNvPr>
          <p:cNvSpPr/>
          <p:nvPr/>
        </p:nvSpPr>
        <p:spPr>
          <a:xfrm>
            <a:off x="827591" y="1410536"/>
            <a:ext cx="9568739" cy="872418"/>
          </a:xfrm>
          <a:prstGeom prst="rect">
            <a:avLst/>
          </a:prstGeom>
        </p:spPr>
        <p:txBody>
          <a:bodyPr wrap="square">
            <a:spAutoFit/>
          </a:bodyPr>
          <a:lstStyle/>
          <a:p>
            <a:pPr algn="just">
              <a:lnSpc>
                <a:spcPct val="150000"/>
              </a:lnSpc>
              <a:spcAft>
                <a:spcPts val="1000"/>
              </a:spcAft>
            </a:pPr>
            <a:r>
              <a:rPr lang="es-EC" dirty="0"/>
              <a:t>Para los cálculos siguientes de potencia y eficiencia se va a tomar un valor medio entre el valor teórico y el experimental, es decir se considerará un valor de 6.065 g/s.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9CB840F-AA36-457F-91DB-84719EAD877A}"/>
                  </a:ext>
                </a:extLst>
              </p:cNvPr>
              <p:cNvSpPr/>
              <p:nvPr/>
            </p:nvSpPr>
            <p:spPr>
              <a:xfrm>
                <a:off x="934891" y="2689183"/>
                <a:ext cx="3444340" cy="665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𝜂</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𝑃𝑜𝑡𝑒𝑛𝑐𝑖𝑎</m:t>
                          </m:r>
                          <m:r>
                            <a:rPr lang="en-US" i="0">
                              <a:latin typeface="Cambria Math" panose="02040503050406030204" pitchFamily="18" charset="0"/>
                            </a:rPr>
                            <m:t> </m:t>
                          </m:r>
                          <m:r>
                            <a:rPr lang="en-US" i="1">
                              <a:latin typeface="Cambria Math" panose="02040503050406030204" pitchFamily="18" charset="0"/>
                            </a:rPr>
                            <m:t>𝑢𝑡𝑖𝑙</m:t>
                          </m:r>
                          <m:r>
                            <a:rPr lang="en-US" i="0">
                              <a:latin typeface="Cambria Math" panose="02040503050406030204" pitchFamily="18" charset="0"/>
                            </a:rPr>
                            <m:t> </m:t>
                          </m:r>
                        </m:num>
                        <m:den>
                          <m:r>
                            <a:rPr lang="en-US" i="1">
                              <a:latin typeface="Cambria Math" panose="02040503050406030204" pitchFamily="18" charset="0"/>
                            </a:rPr>
                            <m:t>𝑃𝑜𝑡𝑒𝑛𝑐𝑖𝑎</m:t>
                          </m:r>
                          <m:r>
                            <a:rPr lang="en-US" i="0">
                              <a:latin typeface="Cambria Math" panose="02040503050406030204" pitchFamily="18" charset="0"/>
                            </a:rPr>
                            <m:t> </m:t>
                          </m:r>
                          <m:r>
                            <a:rPr lang="en-US" i="1">
                              <a:latin typeface="Cambria Math" panose="02040503050406030204" pitchFamily="18" charset="0"/>
                            </a:rPr>
                            <m:t>𝑑𝑖𝑠𝑝𝑜𝑛𝑖𝑏𝑙𝑒</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r>
                            <a:rPr lang="en-US" i="1">
                              <a:latin typeface="Cambria Math" panose="02040503050406030204" pitchFamily="18" charset="0"/>
                            </a:rPr>
                            <m:t>𝐺</m:t>
                          </m:r>
                        </m:den>
                      </m:f>
                    </m:oMath>
                  </m:oMathPara>
                </a14:m>
                <a:endParaRPr lang="en-US" dirty="0"/>
              </a:p>
            </p:txBody>
          </p:sp>
        </mc:Choice>
        <mc:Fallback xmlns="">
          <p:sp>
            <p:nvSpPr>
              <p:cNvPr id="3" name="Rectangle 2">
                <a:extLst>
                  <a:ext uri="{FF2B5EF4-FFF2-40B4-BE49-F238E27FC236}">
                    <a16:creationId xmlns:a16="http://schemas.microsoft.com/office/drawing/2014/main" id="{A9CB840F-AA36-457F-91DB-84719EAD877A}"/>
                  </a:ext>
                </a:extLst>
              </p:cNvPr>
              <p:cNvSpPr>
                <a:spLocks noRot="1" noChangeAspect="1" noMove="1" noResize="1" noEditPoints="1" noAdjustHandles="1" noChangeArrowheads="1" noChangeShapeType="1" noTextEdit="1"/>
              </p:cNvSpPr>
              <p:nvPr/>
            </p:nvSpPr>
            <p:spPr>
              <a:xfrm>
                <a:off x="934891" y="2689183"/>
                <a:ext cx="3444340" cy="6650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BCEF3EF-0E9D-4D58-A024-780E848B1C29}"/>
                  </a:ext>
                </a:extLst>
              </p:cNvPr>
              <p:cNvSpPr/>
              <p:nvPr/>
            </p:nvSpPr>
            <p:spPr>
              <a:xfrm>
                <a:off x="5395337" y="2679852"/>
                <a:ext cx="2802819" cy="6837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𝜂</m:t>
                      </m:r>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r>
                            <a:rPr lang="en-US" i="1">
                              <a:latin typeface="Cambria Math" panose="02040503050406030204" pitchFamily="18" charset="0"/>
                            </a:rPr>
                            <m:t>𝐺</m:t>
                          </m:r>
                        </m:den>
                      </m:f>
                      <m:r>
                        <a:rPr lang="en-US" i="0">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𝑚</m:t>
                              </m:r>
                            </m:e>
                          </m:acc>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m:t>
                              </m:r>
                            </m:sub>
                          </m:sSub>
                          <m:r>
                            <a:rPr lang="en-US" i="1">
                              <a:latin typeface="Cambria Math" panose="02040503050406030204" pitchFamily="18" charset="0"/>
                            </a:rPr>
                            <m:t>𝐺</m:t>
                          </m:r>
                        </m:den>
                      </m:f>
                    </m:oMath>
                  </m:oMathPara>
                </a14:m>
                <a:endParaRPr lang="en-US" dirty="0"/>
              </a:p>
            </p:txBody>
          </p:sp>
        </mc:Choice>
        <mc:Fallback xmlns="">
          <p:sp>
            <p:nvSpPr>
              <p:cNvPr id="5" name="Rectangle 4">
                <a:extLst>
                  <a:ext uri="{FF2B5EF4-FFF2-40B4-BE49-F238E27FC236}">
                    <a16:creationId xmlns:a16="http://schemas.microsoft.com/office/drawing/2014/main" id="{1BCEF3EF-0E9D-4D58-A024-780E848B1C29}"/>
                  </a:ext>
                </a:extLst>
              </p:cNvPr>
              <p:cNvSpPr>
                <a:spLocks noRot="1" noChangeAspect="1" noMove="1" noResize="1" noEditPoints="1" noAdjustHandles="1" noChangeArrowheads="1" noChangeShapeType="1" noTextEdit="1"/>
              </p:cNvSpPr>
              <p:nvPr/>
            </p:nvSpPr>
            <p:spPr>
              <a:xfrm>
                <a:off x="5395337" y="2679852"/>
                <a:ext cx="2802819" cy="683713"/>
              </a:xfrm>
              <a:prstGeom prst="rect">
                <a:avLst/>
              </a:prstGeom>
              <a:blipFill>
                <a:blip r:embed="rId4"/>
                <a:stretch>
                  <a:fillRect/>
                </a:stretch>
              </a:blipFill>
            </p:spPr>
            <p:txBody>
              <a:bodyPr/>
              <a:lstStyle/>
              <a:p>
                <a:r>
                  <a:rPr lang="en-US">
                    <a:noFill/>
                  </a:rPr>
                  <a:t> </a:t>
                </a:r>
              </a:p>
            </p:txBody>
          </p:sp>
        </mc:Fallback>
      </mc:AlternateContent>
      <p:sp>
        <p:nvSpPr>
          <p:cNvPr id="26" name="Arrow: Right 25">
            <a:extLst>
              <a:ext uri="{FF2B5EF4-FFF2-40B4-BE49-F238E27FC236}">
                <a16:creationId xmlns:a16="http://schemas.microsoft.com/office/drawing/2014/main" id="{4F0F8245-304E-498D-BAB2-CEB0D43B365F}"/>
              </a:ext>
            </a:extLst>
          </p:cNvPr>
          <p:cNvSpPr/>
          <p:nvPr/>
        </p:nvSpPr>
        <p:spPr>
          <a:xfrm>
            <a:off x="4640089" y="2918532"/>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9B7FFBB-0DFC-40A2-8FFA-8DFFA98A4ACE}"/>
                  </a:ext>
                </a:extLst>
              </p:cNvPr>
              <p:cNvSpPr/>
              <p:nvPr/>
            </p:nvSpPr>
            <p:spPr>
              <a:xfrm>
                <a:off x="934891" y="3690807"/>
                <a:ext cx="4831194" cy="1038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𝜂</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6.065 </m:t>
                          </m:r>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𝑠</m:t>
                              </m:r>
                            </m:den>
                          </m:f>
                          <m:r>
                            <a:rPr lang="en-US" i="0">
                              <a:latin typeface="Cambria Math" panose="02040503050406030204" pitchFamily="18" charset="0"/>
                            </a:rPr>
                            <m:t>∗ 4.1813 </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𝑔</m:t>
                                  </m:r>
                                  <m:r>
                                    <a:rPr lang="en-US" i="0">
                                      <a:latin typeface="Cambria Math" panose="02040503050406030204" pitchFamily="18" charset="0"/>
                                    </a:rPr>
                                    <m:t>°</m:t>
                                  </m:r>
                                  <m:r>
                                    <a:rPr lang="en-US" i="1">
                                      <a:latin typeface="Cambria Math" panose="02040503050406030204" pitchFamily="18" charset="0"/>
                                    </a:rPr>
                                    <m:t>𝐶</m:t>
                                  </m:r>
                                </m:den>
                              </m:f>
                            </m:e>
                          </m:d>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61.3−34.5</m:t>
                              </m:r>
                            </m:e>
                          </m:d>
                          <m:r>
                            <a:rPr lang="en-US" i="0">
                              <a:latin typeface="Cambria Math" panose="02040503050406030204" pitchFamily="18" charset="0"/>
                            </a:rPr>
                            <m:t>℃</m:t>
                          </m:r>
                        </m:num>
                        <m:den>
                          <m:r>
                            <a:rPr lang="en-US" i="0">
                              <a:latin typeface="Cambria Math" panose="02040503050406030204" pitchFamily="18" charset="0"/>
                            </a:rPr>
                            <m:t>1.44 </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r>
                            <a:rPr lang="en-US" i="0">
                              <a:latin typeface="Cambria Math" panose="02040503050406030204" pitchFamily="18" charset="0"/>
                            </a:rPr>
                            <m:t>∗764</m:t>
                          </m:r>
                          <m:f>
                            <m:fPr>
                              <m:ctrlPr>
                                <a:rPr lang="en-US" i="1">
                                  <a:latin typeface="Cambria Math" panose="02040503050406030204" pitchFamily="18" charset="0"/>
                                </a:rPr>
                              </m:ctrlPr>
                            </m:fPr>
                            <m:num>
                              <m:r>
                                <a:rPr lang="en-US" i="1">
                                  <a:latin typeface="Cambria Math" panose="02040503050406030204" pitchFamily="18" charset="0"/>
                                </a:rPr>
                                <m:t>𝑤</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den>
                          </m:f>
                        </m:den>
                      </m:f>
                    </m:oMath>
                  </m:oMathPara>
                </a14:m>
                <a:endParaRPr lang="en-US" dirty="0"/>
              </a:p>
            </p:txBody>
          </p:sp>
        </mc:Choice>
        <mc:Fallback xmlns="">
          <p:sp>
            <p:nvSpPr>
              <p:cNvPr id="8" name="Rectangle 7">
                <a:extLst>
                  <a:ext uri="{FF2B5EF4-FFF2-40B4-BE49-F238E27FC236}">
                    <a16:creationId xmlns:a16="http://schemas.microsoft.com/office/drawing/2014/main" id="{A9B7FFBB-0DFC-40A2-8FFA-8DFFA98A4ACE}"/>
                  </a:ext>
                </a:extLst>
              </p:cNvPr>
              <p:cNvSpPr>
                <a:spLocks noRot="1" noChangeAspect="1" noMove="1" noResize="1" noEditPoints="1" noAdjustHandles="1" noChangeArrowheads="1" noChangeShapeType="1" noTextEdit="1"/>
              </p:cNvSpPr>
              <p:nvPr/>
            </p:nvSpPr>
            <p:spPr>
              <a:xfrm>
                <a:off x="934891" y="3690807"/>
                <a:ext cx="4831194" cy="10389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4403A69-E27D-42DC-A089-F96D0D8E8DF0}"/>
                  </a:ext>
                </a:extLst>
              </p:cNvPr>
              <p:cNvSpPr/>
              <p:nvPr/>
            </p:nvSpPr>
            <p:spPr>
              <a:xfrm>
                <a:off x="6760305" y="4025610"/>
                <a:ext cx="13215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𝜂</m:t>
                      </m:r>
                      <m:r>
                        <a:rPr lang="en-US" i="0">
                          <a:latin typeface="Cambria Math" panose="02040503050406030204" pitchFamily="18" charset="0"/>
                        </a:rPr>
                        <m:t>=61.8%</m:t>
                      </m:r>
                    </m:oMath>
                  </m:oMathPara>
                </a14:m>
                <a:endParaRPr lang="en-US" dirty="0"/>
              </a:p>
            </p:txBody>
          </p:sp>
        </mc:Choice>
        <mc:Fallback xmlns="">
          <p:sp>
            <p:nvSpPr>
              <p:cNvPr id="9" name="Rectangle 8">
                <a:extLst>
                  <a:ext uri="{FF2B5EF4-FFF2-40B4-BE49-F238E27FC236}">
                    <a16:creationId xmlns:a16="http://schemas.microsoft.com/office/drawing/2014/main" id="{E4403A69-E27D-42DC-A089-F96D0D8E8DF0}"/>
                  </a:ext>
                </a:extLst>
              </p:cNvPr>
              <p:cNvSpPr>
                <a:spLocks noRot="1" noChangeAspect="1" noMove="1" noResize="1" noEditPoints="1" noAdjustHandles="1" noChangeArrowheads="1" noChangeShapeType="1" noTextEdit="1"/>
              </p:cNvSpPr>
              <p:nvPr/>
            </p:nvSpPr>
            <p:spPr>
              <a:xfrm>
                <a:off x="6760305" y="4025610"/>
                <a:ext cx="1321516" cy="369332"/>
              </a:xfrm>
              <a:prstGeom prst="rect">
                <a:avLst/>
              </a:prstGeom>
              <a:blipFill>
                <a:blip r:embed="rId6"/>
                <a:stretch>
                  <a:fillRect b="-8197"/>
                </a:stretch>
              </a:blipFill>
            </p:spPr>
            <p:txBody>
              <a:bodyPr/>
              <a:lstStyle/>
              <a:p>
                <a:r>
                  <a:rPr lang="en-US">
                    <a:noFill/>
                  </a:rPr>
                  <a:t> </a:t>
                </a:r>
              </a:p>
            </p:txBody>
          </p:sp>
        </mc:Fallback>
      </mc:AlternateContent>
      <p:sp>
        <p:nvSpPr>
          <p:cNvPr id="27" name="Arrow: Right 26">
            <a:extLst>
              <a:ext uri="{FF2B5EF4-FFF2-40B4-BE49-F238E27FC236}">
                <a16:creationId xmlns:a16="http://schemas.microsoft.com/office/drawing/2014/main" id="{35666048-70DF-4A84-94B1-518ADA94AC8E}"/>
              </a:ext>
            </a:extLst>
          </p:cNvPr>
          <p:cNvSpPr/>
          <p:nvPr/>
        </p:nvSpPr>
        <p:spPr>
          <a:xfrm>
            <a:off x="5931528" y="4107100"/>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5344DC-4549-43B9-8FA8-D6D6A8AD326D}"/>
              </a:ext>
            </a:extLst>
          </p:cNvPr>
          <p:cNvSpPr/>
          <p:nvPr/>
        </p:nvSpPr>
        <p:spPr>
          <a:xfrm>
            <a:off x="876084" y="4805955"/>
            <a:ext cx="9266583" cy="1703030"/>
          </a:xfrm>
          <a:prstGeom prst="rect">
            <a:avLst/>
          </a:prstGeom>
        </p:spPr>
        <p:txBody>
          <a:bodyPr wrap="square">
            <a:spAutoFit/>
          </a:bodyPr>
          <a:lstStyle/>
          <a:p>
            <a:pPr algn="just">
              <a:lnSpc>
                <a:spcPct val="150000"/>
              </a:lnSpc>
            </a:pPr>
            <a:r>
              <a:rPr lang="es-EC" dirty="0">
                <a:latin typeface="Arial" panose="020B0604020202020204" pitchFamily="34" charset="0"/>
                <a:ea typeface="Calibri" panose="020F0502020204030204" pitchFamily="34" charset="0"/>
                <a:cs typeface="Times New Roman" panose="02020603050405020304" pitchFamily="18" charset="0"/>
              </a:rPr>
              <a:t>El promedio de eficiencia experimental del colector solar durante el periodo de estudio es de 80.8%.</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s-EC" dirty="0">
                <a:latin typeface="Arial" panose="020B0604020202020204" pitchFamily="34" charset="0"/>
                <a:ea typeface="Calibri" panose="020F0502020204030204" pitchFamily="34" charset="0"/>
                <a:cs typeface="Times New Roman" panose="02020603050405020304" pitchFamily="18" charset="0"/>
              </a:rPr>
              <a:t>Este valor de eficiencia concuerda con los datos teóricos con el factor de ajuste, lo que valida nuevamente el modelo del colector solar planteado.</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1707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800" dirty="0"/>
              <a:t>Valores de eficiencia experimental</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graphicFrame>
        <p:nvGraphicFramePr>
          <p:cNvPr id="17" name="Table 16">
            <a:extLst>
              <a:ext uri="{FF2B5EF4-FFF2-40B4-BE49-F238E27FC236}">
                <a16:creationId xmlns:a16="http://schemas.microsoft.com/office/drawing/2014/main" id="{43B3C338-1760-4619-9876-932D0A8E81C2}"/>
              </a:ext>
            </a:extLst>
          </p:cNvPr>
          <p:cNvGraphicFramePr>
            <a:graphicFrameLocks noGrp="1"/>
          </p:cNvGraphicFramePr>
          <p:nvPr>
            <p:extLst>
              <p:ext uri="{D42A27DB-BD31-4B8C-83A1-F6EECF244321}">
                <p14:modId xmlns:p14="http://schemas.microsoft.com/office/powerpoint/2010/main" val="3075945350"/>
              </p:ext>
            </p:extLst>
          </p:nvPr>
        </p:nvGraphicFramePr>
        <p:xfrm>
          <a:off x="2453093" y="1331439"/>
          <a:ext cx="6778485" cy="5166360"/>
        </p:xfrm>
        <a:graphic>
          <a:graphicData uri="http://schemas.openxmlformats.org/drawingml/2006/table">
            <a:tbl>
              <a:tblPr firstRow="1" firstCol="1" bandRow="1">
                <a:tableStyleId>{5C22544A-7EE6-4342-B048-85BDC9FD1C3A}</a:tableStyleId>
              </a:tblPr>
              <a:tblGrid>
                <a:gridCol w="1193671">
                  <a:extLst>
                    <a:ext uri="{9D8B030D-6E8A-4147-A177-3AD203B41FA5}">
                      <a16:colId xmlns:a16="http://schemas.microsoft.com/office/drawing/2014/main" val="680284620"/>
                    </a:ext>
                  </a:extLst>
                </a:gridCol>
                <a:gridCol w="763168">
                  <a:extLst>
                    <a:ext uri="{9D8B030D-6E8A-4147-A177-3AD203B41FA5}">
                      <a16:colId xmlns:a16="http://schemas.microsoft.com/office/drawing/2014/main" val="3851662033"/>
                    </a:ext>
                  </a:extLst>
                </a:gridCol>
                <a:gridCol w="939282">
                  <a:extLst>
                    <a:ext uri="{9D8B030D-6E8A-4147-A177-3AD203B41FA5}">
                      <a16:colId xmlns:a16="http://schemas.microsoft.com/office/drawing/2014/main" val="1681484233"/>
                    </a:ext>
                  </a:extLst>
                </a:gridCol>
                <a:gridCol w="939282">
                  <a:extLst>
                    <a:ext uri="{9D8B030D-6E8A-4147-A177-3AD203B41FA5}">
                      <a16:colId xmlns:a16="http://schemas.microsoft.com/office/drawing/2014/main" val="1421338922"/>
                    </a:ext>
                  </a:extLst>
                </a:gridCol>
                <a:gridCol w="939282">
                  <a:extLst>
                    <a:ext uri="{9D8B030D-6E8A-4147-A177-3AD203B41FA5}">
                      <a16:colId xmlns:a16="http://schemas.microsoft.com/office/drawing/2014/main" val="3261468242"/>
                    </a:ext>
                  </a:extLst>
                </a:gridCol>
                <a:gridCol w="1064518">
                  <a:extLst>
                    <a:ext uri="{9D8B030D-6E8A-4147-A177-3AD203B41FA5}">
                      <a16:colId xmlns:a16="http://schemas.microsoft.com/office/drawing/2014/main" val="1702915693"/>
                    </a:ext>
                  </a:extLst>
                </a:gridCol>
                <a:gridCol w="939282">
                  <a:extLst>
                    <a:ext uri="{9D8B030D-6E8A-4147-A177-3AD203B41FA5}">
                      <a16:colId xmlns:a16="http://schemas.microsoft.com/office/drawing/2014/main" val="447878959"/>
                    </a:ext>
                  </a:extLst>
                </a:gridCol>
              </a:tblGrid>
              <a:tr h="390970">
                <a:tc>
                  <a:txBody>
                    <a:bodyPr/>
                    <a:lstStyle/>
                    <a:p>
                      <a:pPr marL="0" marR="0" algn="ctr">
                        <a:lnSpc>
                          <a:spcPct val="115000"/>
                        </a:lnSpc>
                        <a:spcBef>
                          <a:spcPts val="0"/>
                        </a:spcBef>
                        <a:spcAft>
                          <a:spcPts val="1000"/>
                        </a:spcAft>
                      </a:pPr>
                      <a:r>
                        <a:rPr lang="es-EC" sz="1000" dirty="0">
                          <a:effectLst/>
                        </a:rPr>
                        <a:t>Fecha</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Temp Colector Salida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Temp Colector Entrada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Radiación Solar</a:t>
                      </a:r>
                      <a:br>
                        <a:rPr lang="es-EC" sz="1000">
                          <a:effectLst/>
                        </a:rPr>
                      </a:br>
                      <a:r>
                        <a:rPr lang="es-EC" sz="1000">
                          <a:effectLst/>
                        </a:rPr>
                        <a:t>[W/m2]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Potencia útil</a:t>
                      </a:r>
                      <a:br>
                        <a:rPr lang="es-EC" sz="1000">
                          <a:effectLst/>
                        </a:rPr>
                      </a:br>
                      <a:r>
                        <a:rPr lang="es-EC" sz="1000">
                          <a:effectLst/>
                        </a:rPr>
                        <a:t>W [J/s]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Potencia Disponible</a:t>
                      </a:r>
                      <a:br>
                        <a:rPr lang="es-EC" sz="1000">
                          <a:effectLst/>
                        </a:rPr>
                      </a:br>
                      <a:r>
                        <a:rPr lang="es-EC" sz="1000">
                          <a:effectLst/>
                        </a:rPr>
                        <a:t>[W]</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Eficiencia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4291515910"/>
                  </a:ext>
                </a:extLst>
              </a:tr>
              <a:tr h="157540">
                <a:tc>
                  <a:txBody>
                    <a:bodyPr/>
                    <a:lstStyle/>
                    <a:p>
                      <a:pPr marL="0" marR="0" algn="ctr">
                        <a:lnSpc>
                          <a:spcPct val="115000"/>
                        </a:lnSpc>
                        <a:spcBef>
                          <a:spcPts val="0"/>
                        </a:spcBef>
                        <a:spcAft>
                          <a:spcPts val="1000"/>
                        </a:spcAft>
                      </a:pPr>
                      <a:r>
                        <a:rPr lang="es-EC" sz="1000">
                          <a:effectLst/>
                        </a:rPr>
                        <a:t>6/9/14 14:10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61,3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764,0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679,64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1.100,16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61,8%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387702041"/>
                  </a:ext>
                </a:extLst>
              </a:tr>
              <a:tr h="157540">
                <a:tc>
                  <a:txBody>
                    <a:bodyPr/>
                    <a:lstStyle/>
                    <a:p>
                      <a:pPr marL="0" marR="0" algn="ctr">
                        <a:lnSpc>
                          <a:spcPct val="115000"/>
                        </a:lnSpc>
                        <a:spcBef>
                          <a:spcPts val="0"/>
                        </a:spcBef>
                        <a:spcAft>
                          <a:spcPts val="1000"/>
                        </a:spcAft>
                      </a:pPr>
                      <a:r>
                        <a:rPr lang="es-EC" sz="1000">
                          <a:effectLst/>
                        </a:rPr>
                        <a:t>6/9/14 14:30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57,2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764,0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578,20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1.100,16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52,6%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609083610"/>
                  </a:ext>
                </a:extLst>
              </a:tr>
              <a:tr h="157540">
                <a:tc>
                  <a:txBody>
                    <a:bodyPr/>
                    <a:lstStyle/>
                    <a:p>
                      <a:pPr marL="0" marR="0" algn="ctr">
                        <a:lnSpc>
                          <a:spcPct val="115000"/>
                        </a:lnSpc>
                        <a:spcBef>
                          <a:spcPts val="0"/>
                        </a:spcBef>
                        <a:spcAft>
                          <a:spcPts val="1000"/>
                        </a:spcAft>
                      </a:pPr>
                      <a:r>
                        <a:rPr lang="es-EC" sz="1000">
                          <a:effectLst/>
                        </a:rPr>
                        <a:t>6/9/14 14:50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753,0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497,05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1.084,32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45,8%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990727898"/>
                  </a:ext>
                </a:extLst>
              </a:tr>
              <a:tr h="157540">
                <a:tc>
                  <a:txBody>
                    <a:bodyPr/>
                    <a:lstStyle/>
                    <a:p>
                      <a:pPr marL="0" marR="0" algn="ctr">
                        <a:lnSpc>
                          <a:spcPct val="115000"/>
                        </a:lnSpc>
                        <a:spcBef>
                          <a:spcPts val="0"/>
                        </a:spcBef>
                        <a:spcAft>
                          <a:spcPts val="1000"/>
                        </a:spcAft>
                      </a:pPr>
                      <a:r>
                        <a:rPr lang="es-EC" sz="1000">
                          <a:effectLst/>
                        </a:rPr>
                        <a:t>6/9/14 15:10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55,7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192,0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537,62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568,68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485589372"/>
                  </a:ext>
                </a:extLst>
              </a:tr>
              <a:tr h="157540">
                <a:tc>
                  <a:txBody>
                    <a:bodyPr/>
                    <a:lstStyle/>
                    <a:p>
                      <a:pPr marL="0" marR="0" algn="ctr">
                        <a:lnSpc>
                          <a:spcPct val="115000"/>
                        </a:lnSpc>
                        <a:spcBef>
                          <a:spcPts val="0"/>
                        </a:spcBef>
                        <a:spcAft>
                          <a:spcPts val="1000"/>
                        </a:spcAft>
                      </a:pPr>
                      <a:r>
                        <a:rPr lang="es-EC" sz="1000">
                          <a:effectLst/>
                        </a:rPr>
                        <a:t>6/9/14 15:30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63,2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198,0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727,82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764,56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319488123"/>
                  </a:ext>
                </a:extLst>
              </a:tr>
              <a:tr h="157540">
                <a:tc>
                  <a:txBody>
                    <a:bodyPr/>
                    <a:lstStyle/>
                    <a:p>
                      <a:pPr marL="0" marR="0" algn="ctr">
                        <a:lnSpc>
                          <a:spcPct val="115000"/>
                        </a:lnSpc>
                        <a:spcBef>
                          <a:spcPts val="0"/>
                        </a:spcBef>
                        <a:spcAft>
                          <a:spcPts val="1000"/>
                        </a:spcAft>
                      </a:pPr>
                      <a:r>
                        <a:rPr lang="es-EC" sz="1000">
                          <a:effectLst/>
                        </a:rPr>
                        <a:t>6/9/14 15:50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53,2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709,0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464,08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1.020,96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45,5%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3314901608"/>
                  </a:ext>
                </a:extLst>
              </a:tr>
              <a:tr h="157540">
                <a:tc>
                  <a:txBody>
                    <a:bodyPr/>
                    <a:lstStyle/>
                    <a:p>
                      <a:pPr marL="0" marR="0" algn="ctr">
                        <a:lnSpc>
                          <a:spcPct val="115000"/>
                        </a:lnSpc>
                        <a:spcBef>
                          <a:spcPts val="0"/>
                        </a:spcBef>
                        <a:spcAft>
                          <a:spcPts val="1000"/>
                        </a:spcAft>
                      </a:pPr>
                      <a:r>
                        <a:rPr lang="es-EC" sz="1000">
                          <a:effectLst/>
                        </a:rPr>
                        <a:t>6/9/14 16:10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48,5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36,0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209,0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316,99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341,46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92,8%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826412205"/>
                  </a:ext>
                </a:extLst>
              </a:tr>
              <a:tr h="157540">
                <a:tc>
                  <a:txBody>
                    <a:bodyPr/>
                    <a:lstStyle/>
                    <a:p>
                      <a:pPr marL="0" marR="0" algn="ctr">
                        <a:lnSpc>
                          <a:spcPct val="115000"/>
                        </a:lnSpc>
                        <a:spcBef>
                          <a:spcPts val="0"/>
                        </a:spcBef>
                        <a:spcAft>
                          <a:spcPts val="1000"/>
                        </a:spcAft>
                      </a:pPr>
                      <a:r>
                        <a:rPr lang="es-EC" sz="1000">
                          <a:effectLst/>
                        </a:rPr>
                        <a:t>6/9/14 16:30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46,4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165,0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294,17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317,96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92,5%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3886388866"/>
                  </a:ext>
                </a:extLst>
              </a:tr>
              <a:tr h="157540">
                <a:tc>
                  <a:txBody>
                    <a:bodyPr/>
                    <a:lstStyle/>
                    <a:p>
                      <a:pPr marL="0" marR="0" algn="ctr">
                        <a:lnSpc>
                          <a:spcPct val="115000"/>
                        </a:lnSpc>
                        <a:spcBef>
                          <a:spcPts val="0"/>
                        </a:spcBef>
                        <a:spcAft>
                          <a:spcPts val="1000"/>
                        </a:spcAft>
                      </a:pPr>
                      <a:r>
                        <a:rPr lang="es-EC" sz="1000">
                          <a:effectLst/>
                        </a:rPr>
                        <a:t>6/9/14 16:50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275,0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180,05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396,00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45,5%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350032374"/>
                  </a:ext>
                </a:extLst>
              </a:tr>
              <a:tr h="157540">
                <a:tc>
                  <a:txBody>
                    <a:bodyPr/>
                    <a:lstStyle/>
                    <a:p>
                      <a:pPr marL="0" marR="0" algn="ctr">
                        <a:lnSpc>
                          <a:spcPct val="115000"/>
                        </a:lnSpc>
                        <a:spcBef>
                          <a:spcPts val="0"/>
                        </a:spcBef>
                        <a:spcAft>
                          <a:spcPts val="1000"/>
                        </a:spcAft>
                      </a:pPr>
                      <a:r>
                        <a:rPr lang="es-EC" sz="1000">
                          <a:effectLst/>
                        </a:rPr>
                        <a:t>6/9/14 17:10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36,8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99,0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71,01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142,56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49,8%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872786846"/>
                  </a:ext>
                </a:extLst>
              </a:tr>
              <a:tr h="157540">
                <a:tc>
                  <a:txBody>
                    <a:bodyPr/>
                    <a:lstStyle/>
                    <a:p>
                      <a:pPr marL="0" marR="0" algn="ctr">
                        <a:lnSpc>
                          <a:spcPct val="115000"/>
                        </a:lnSpc>
                        <a:spcBef>
                          <a:spcPts val="0"/>
                        </a:spcBef>
                        <a:spcAft>
                          <a:spcPts val="1000"/>
                        </a:spcAft>
                      </a:pPr>
                      <a:r>
                        <a:rPr lang="es-EC" sz="1000">
                          <a:effectLst/>
                        </a:rPr>
                        <a:t>6/10/14 10:50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31,9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613,0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499,58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882,72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56,6%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373715146"/>
                  </a:ext>
                </a:extLst>
              </a:tr>
              <a:tr h="157540">
                <a:tc>
                  <a:txBody>
                    <a:bodyPr/>
                    <a:lstStyle/>
                    <a:p>
                      <a:pPr marL="0" marR="0" algn="ctr">
                        <a:lnSpc>
                          <a:spcPct val="115000"/>
                        </a:lnSpc>
                        <a:spcBef>
                          <a:spcPts val="0"/>
                        </a:spcBef>
                        <a:spcAft>
                          <a:spcPts val="1000"/>
                        </a:spcAft>
                      </a:pPr>
                      <a:r>
                        <a:rPr lang="es-EC" sz="1000">
                          <a:effectLst/>
                        </a:rPr>
                        <a:t>6/10/14 11:10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68,1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192,0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890,12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931,71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546231661"/>
                  </a:ext>
                </a:extLst>
              </a:tr>
              <a:tr h="157540">
                <a:tc>
                  <a:txBody>
                    <a:bodyPr/>
                    <a:lstStyle/>
                    <a:p>
                      <a:pPr marL="0" marR="0" algn="ctr">
                        <a:lnSpc>
                          <a:spcPct val="115000"/>
                        </a:lnSpc>
                        <a:spcBef>
                          <a:spcPts val="0"/>
                        </a:spcBef>
                        <a:spcAft>
                          <a:spcPts val="1000"/>
                        </a:spcAft>
                      </a:pPr>
                      <a:r>
                        <a:rPr lang="es-EC" sz="1000">
                          <a:effectLst/>
                        </a:rPr>
                        <a:t>6/10/14 11:30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32,7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198,0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935,77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978,72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3643080679"/>
                  </a:ext>
                </a:extLst>
              </a:tr>
              <a:tr h="157540">
                <a:tc>
                  <a:txBody>
                    <a:bodyPr/>
                    <a:lstStyle/>
                    <a:p>
                      <a:pPr marL="0" marR="0" algn="ctr">
                        <a:lnSpc>
                          <a:spcPct val="115000"/>
                        </a:lnSpc>
                        <a:spcBef>
                          <a:spcPts val="0"/>
                        </a:spcBef>
                        <a:spcAft>
                          <a:spcPts val="1000"/>
                        </a:spcAft>
                      </a:pPr>
                      <a:r>
                        <a:rPr lang="es-EC" sz="1000">
                          <a:effectLst/>
                        </a:rPr>
                        <a:t>6/10/14 11:50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73,7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709,0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1.004,24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1.020,96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98,4%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740100790"/>
                  </a:ext>
                </a:extLst>
              </a:tr>
              <a:tr h="157540">
                <a:tc>
                  <a:txBody>
                    <a:bodyPr/>
                    <a:lstStyle/>
                    <a:p>
                      <a:pPr marL="0" marR="0" algn="ctr">
                        <a:lnSpc>
                          <a:spcPct val="115000"/>
                        </a:lnSpc>
                        <a:spcBef>
                          <a:spcPts val="0"/>
                        </a:spcBef>
                        <a:spcAft>
                          <a:spcPts val="1000"/>
                        </a:spcAft>
                      </a:pPr>
                      <a:r>
                        <a:rPr lang="es-EC" sz="1000">
                          <a:effectLst/>
                        </a:rPr>
                        <a:t>6/10/14 12:10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86,9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1160,0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1.333,91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1.670,40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79,9%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664831593"/>
                  </a:ext>
                </a:extLst>
              </a:tr>
              <a:tr h="157540">
                <a:tc>
                  <a:txBody>
                    <a:bodyPr/>
                    <a:lstStyle/>
                    <a:p>
                      <a:pPr marL="0" marR="0" algn="ctr">
                        <a:lnSpc>
                          <a:spcPct val="115000"/>
                        </a:lnSpc>
                        <a:spcBef>
                          <a:spcPts val="0"/>
                        </a:spcBef>
                        <a:spcAft>
                          <a:spcPts val="1000"/>
                        </a:spcAft>
                      </a:pPr>
                      <a:r>
                        <a:rPr lang="es-EC" sz="1000">
                          <a:effectLst/>
                        </a:rPr>
                        <a:t>6/10/14 12:30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89,6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731,0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1.399,85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1.456,66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96,1%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816718113"/>
                  </a:ext>
                </a:extLst>
              </a:tr>
              <a:tr h="157540">
                <a:tc>
                  <a:txBody>
                    <a:bodyPr/>
                    <a:lstStyle/>
                    <a:p>
                      <a:pPr marL="0" marR="0" algn="ctr">
                        <a:lnSpc>
                          <a:spcPct val="115000"/>
                        </a:lnSpc>
                        <a:spcBef>
                          <a:spcPts val="0"/>
                        </a:spcBef>
                        <a:spcAft>
                          <a:spcPts val="1000"/>
                        </a:spcAft>
                      </a:pPr>
                      <a:r>
                        <a:rPr lang="es-EC" sz="1000">
                          <a:effectLst/>
                        </a:rPr>
                        <a:t>6/10/14 12:50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96,5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530,0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1.564,69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1.626,42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96,2%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971679125"/>
                  </a:ext>
                </a:extLst>
              </a:tr>
              <a:tr h="157540">
                <a:tc>
                  <a:txBody>
                    <a:bodyPr/>
                    <a:lstStyle/>
                    <a:p>
                      <a:pPr marL="0" marR="0" algn="ctr">
                        <a:lnSpc>
                          <a:spcPct val="115000"/>
                        </a:lnSpc>
                        <a:spcBef>
                          <a:spcPts val="0"/>
                        </a:spcBef>
                        <a:spcAft>
                          <a:spcPts val="1000"/>
                        </a:spcAft>
                      </a:pPr>
                      <a:r>
                        <a:rPr lang="es-EC" sz="1000">
                          <a:effectLst/>
                        </a:rPr>
                        <a:t>6/10/14 13:10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78,4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33,7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712,0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1.133,57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1.182,43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017216746"/>
                  </a:ext>
                </a:extLst>
              </a:tr>
              <a:tr h="157540">
                <a:tc>
                  <a:txBody>
                    <a:bodyPr/>
                    <a:lstStyle/>
                    <a:p>
                      <a:pPr marL="0" marR="0" algn="ctr">
                        <a:lnSpc>
                          <a:spcPct val="115000"/>
                        </a:lnSpc>
                        <a:spcBef>
                          <a:spcPts val="0"/>
                        </a:spcBef>
                        <a:spcAft>
                          <a:spcPts val="1000"/>
                        </a:spcAft>
                      </a:pPr>
                      <a:r>
                        <a:rPr lang="es-EC" sz="1000">
                          <a:effectLst/>
                        </a:rPr>
                        <a:t>6/10/14 13:30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77,7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327,0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1.095,53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1.143,25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289742692"/>
                  </a:ext>
                </a:extLst>
              </a:tr>
              <a:tr h="157540">
                <a:tc>
                  <a:txBody>
                    <a:bodyPr/>
                    <a:lstStyle/>
                    <a:p>
                      <a:pPr marL="0" marR="0" algn="ctr">
                        <a:lnSpc>
                          <a:spcPct val="115000"/>
                        </a:lnSpc>
                        <a:spcBef>
                          <a:spcPts val="0"/>
                        </a:spcBef>
                        <a:spcAft>
                          <a:spcPts val="1000"/>
                        </a:spcAft>
                      </a:pPr>
                      <a:r>
                        <a:rPr lang="es-EC" sz="1000">
                          <a:effectLst/>
                        </a:rPr>
                        <a:t>6/10/14 13:50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74,8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913,0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1.029,60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1.314,72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78,3%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761288783"/>
                  </a:ext>
                </a:extLst>
              </a:tr>
              <a:tr h="157540">
                <a:tc>
                  <a:txBody>
                    <a:bodyPr/>
                    <a:lstStyle/>
                    <a:p>
                      <a:pPr marL="0" marR="0" algn="ctr">
                        <a:lnSpc>
                          <a:spcPct val="115000"/>
                        </a:lnSpc>
                        <a:spcBef>
                          <a:spcPts val="0"/>
                        </a:spcBef>
                        <a:spcAft>
                          <a:spcPts val="1000"/>
                        </a:spcAft>
                      </a:pPr>
                      <a:r>
                        <a:rPr lang="es-EC" sz="1000">
                          <a:effectLst/>
                        </a:rPr>
                        <a:t>6/10/14 14:10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35,1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665,0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999,17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1.044,01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3557326839"/>
                  </a:ext>
                </a:extLst>
              </a:tr>
              <a:tr h="157540">
                <a:tc>
                  <a:txBody>
                    <a:bodyPr/>
                    <a:lstStyle/>
                    <a:p>
                      <a:pPr marL="0" marR="0" algn="ctr">
                        <a:lnSpc>
                          <a:spcPct val="115000"/>
                        </a:lnSpc>
                        <a:spcBef>
                          <a:spcPts val="0"/>
                        </a:spcBef>
                        <a:spcAft>
                          <a:spcPts val="1000"/>
                        </a:spcAft>
                      </a:pPr>
                      <a:r>
                        <a:rPr lang="es-EC" sz="1000">
                          <a:effectLst/>
                        </a:rPr>
                        <a:t>6/10/14 14:30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82,5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35,5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880,0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1.191,90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1.267,20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94,1%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912805714"/>
                  </a:ext>
                </a:extLst>
              </a:tr>
              <a:tr h="157540">
                <a:tc>
                  <a:txBody>
                    <a:bodyPr/>
                    <a:lstStyle/>
                    <a:p>
                      <a:pPr marL="0" marR="0" algn="ctr">
                        <a:lnSpc>
                          <a:spcPct val="115000"/>
                        </a:lnSpc>
                        <a:spcBef>
                          <a:spcPts val="0"/>
                        </a:spcBef>
                        <a:spcAft>
                          <a:spcPts val="1000"/>
                        </a:spcAft>
                      </a:pPr>
                      <a:r>
                        <a:rPr lang="es-EC" sz="1000">
                          <a:effectLst/>
                        </a:rPr>
                        <a:t>6/10/14 14:50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76,1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203,0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1.027,06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1.072,74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3252638941"/>
                  </a:ext>
                </a:extLst>
              </a:tr>
              <a:tr h="157540">
                <a:tc>
                  <a:txBody>
                    <a:bodyPr/>
                    <a:lstStyle/>
                    <a:p>
                      <a:pPr marL="0" marR="0" algn="ctr">
                        <a:lnSpc>
                          <a:spcPct val="115000"/>
                        </a:lnSpc>
                        <a:spcBef>
                          <a:spcPts val="0"/>
                        </a:spcBef>
                        <a:spcAft>
                          <a:spcPts val="1000"/>
                        </a:spcAft>
                      </a:pPr>
                      <a:r>
                        <a:rPr lang="es-EC" sz="1000">
                          <a:effectLst/>
                        </a:rPr>
                        <a:t>6/10/14 15:10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35,5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178,0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895,19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936,93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39543384"/>
                  </a:ext>
                </a:extLst>
              </a:tr>
              <a:tr h="157540">
                <a:tc>
                  <a:txBody>
                    <a:bodyPr/>
                    <a:lstStyle/>
                    <a:p>
                      <a:pPr marL="0" marR="0" algn="ctr">
                        <a:lnSpc>
                          <a:spcPct val="115000"/>
                        </a:lnSpc>
                        <a:spcBef>
                          <a:spcPts val="0"/>
                        </a:spcBef>
                        <a:spcAft>
                          <a:spcPts val="1000"/>
                        </a:spcAft>
                      </a:pPr>
                      <a:r>
                        <a:rPr lang="es-EC" sz="1000">
                          <a:effectLst/>
                        </a:rPr>
                        <a:t>6/10/14 15:30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35,4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684,0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573,13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984,96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58,2%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896001847"/>
                  </a:ext>
                </a:extLst>
              </a:tr>
              <a:tr h="157540">
                <a:tc>
                  <a:txBody>
                    <a:bodyPr/>
                    <a:lstStyle/>
                    <a:p>
                      <a:pPr marL="0" marR="0" algn="ctr">
                        <a:lnSpc>
                          <a:spcPct val="115000"/>
                        </a:lnSpc>
                        <a:spcBef>
                          <a:spcPts val="0"/>
                        </a:spcBef>
                        <a:spcAft>
                          <a:spcPts val="1000"/>
                        </a:spcAft>
                      </a:pPr>
                      <a:r>
                        <a:rPr lang="es-EC" sz="1000">
                          <a:effectLst/>
                        </a:rPr>
                        <a:t>6/10/14 15:50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62,9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36,2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200,0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677,10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712,32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761130687"/>
                  </a:ext>
                </a:extLst>
              </a:tr>
              <a:tr h="157540">
                <a:tc>
                  <a:txBody>
                    <a:bodyPr/>
                    <a:lstStyle/>
                    <a:p>
                      <a:pPr marL="0" marR="0" algn="ctr">
                        <a:lnSpc>
                          <a:spcPct val="115000"/>
                        </a:lnSpc>
                        <a:spcBef>
                          <a:spcPts val="0"/>
                        </a:spcBef>
                        <a:spcAft>
                          <a:spcPts val="1000"/>
                        </a:spcAft>
                      </a:pPr>
                      <a:r>
                        <a:rPr lang="es-EC" sz="1000">
                          <a:effectLst/>
                        </a:rPr>
                        <a:t>6/10/14 16:10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62,6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36,0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220,0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674,56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709,71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95,0%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486348038"/>
                  </a:ext>
                </a:extLst>
              </a:tr>
              <a:tr h="157540">
                <a:tc>
                  <a:txBody>
                    <a:bodyPr/>
                    <a:lstStyle/>
                    <a:p>
                      <a:pPr marL="0" marR="0" algn="ctr">
                        <a:lnSpc>
                          <a:spcPct val="115000"/>
                        </a:lnSpc>
                        <a:spcBef>
                          <a:spcPts val="0"/>
                        </a:spcBef>
                        <a:spcAft>
                          <a:spcPts val="1000"/>
                        </a:spcAft>
                      </a:pPr>
                      <a:r>
                        <a:rPr lang="es-EC" sz="1000">
                          <a:effectLst/>
                        </a:rPr>
                        <a:t>6/10/14 16:30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55,6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36,2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220,0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491,98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521,67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94,3%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2163642373"/>
                  </a:ext>
                </a:extLst>
              </a:tr>
              <a:tr h="157540">
                <a:tc>
                  <a:txBody>
                    <a:bodyPr/>
                    <a:lstStyle/>
                    <a:p>
                      <a:pPr marL="0" marR="0" algn="ctr">
                        <a:lnSpc>
                          <a:spcPct val="115000"/>
                        </a:lnSpc>
                        <a:spcBef>
                          <a:spcPts val="0"/>
                        </a:spcBef>
                        <a:spcAft>
                          <a:spcPts val="1000"/>
                        </a:spcAft>
                      </a:pPr>
                      <a:r>
                        <a:rPr lang="es-EC" sz="1000">
                          <a:effectLst/>
                        </a:rPr>
                        <a:t>6/10/14 17:10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34,9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78,61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a:effectLst/>
                        </a:rPr>
                        <a:t>144,00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tc>
                  <a:txBody>
                    <a:bodyPr/>
                    <a:lstStyle/>
                    <a:p>
                      <a:pPr marL="0" marR="0" algn="ctr">
                        <a:lnSpc>
                          <a:spcPct val="115000"/>
                        </a:lnSpc>
                        <a:spcBef>
                          <a:spcPts val="0"/>
                        </a:spcBef>
                        <a:spcAft>
                          <a:spcPts val="1000"/>
                        </a:spcAft>
                      </a:pPr>
                      <a:r>
                        <a:rPr lang="es-EC" sz="1000" dirty="0">
                          <a:effectLst/>
                        </a:rPr>
                        <a:t>54,6%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82" marR="44482" marT="0" marB="0" anchor="ctr"/>
                </a:tc>
                <a:extLst>
                  <a:ext uri="{0D108BD9-81ED-4DB2-BD59-A6C34878D82A}">
                    <a16:rowId xmlns:a16="http://schemas.microsoft.com/office/drawing/2014/main" val="1074484196"/>
                  </a:ext>
                </a:extLst>
              </a:tr>
            </a:tbl>
          </a:graphicData>
        </a:graphic>
      </p:graphicFrame>
    </p:spTree>
    <p:extLst>
      <p:ext uri="{BB962C8B-B14F-4D97-AF65-F5344CB8AC3E}">
        <p14:creationId xmlns:p14="http://schemas.microsoft.com/office/powerpoint/2010/main" val="757298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400" dirty="0"/>
              <a:t>Comparación de un sistema híbrido vs un sistema eléctrico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381CEC54-0E47-41F4-91D3-514548AFD122}"/>
              </a:ext>
            </a:extLst>
          </p:cNvPr>
          <p:cNvSpPr/>
          <p:nvPr/>
        </p:nvSpPr>
        <p:spPr>
          <a:xfrm>
            <a:off x="827591" y="1410537"/>
            <a:ext cx="9628374" cy="1287981"/>
          </a:xfrm>
          <a:prstGeom prst="rect">
            <a:avLst/>
          </a:prstGeom>
        </p:spPr>
        <p:txBody>
          <a:bodyPr wrap="square">
            <a:spAutoFit/>
          </a:bodyPr>
          <a:lstStyle/>
          <a:p>
            <a:pPr algn="just">
              <a:lnSpc>
                <a:spcPct val="150000"/>
              </a:lnSpc>
              <a:spcAft>
                <a:spcPts val="1000"/>
              </a:spcAft>
            </a:pPr>
            <a:r>
              <a:rPr lang="es-EC" dirty="0"/>
              <a:t>Se compara la cantidad de energía generada mediante el calentador solar versus la proveniente de las dos resistencias eléctricas de 1500 watts instaladas como sistema de respaldo.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90E3036-070A-435F-909C-2F4E2B93BEFD}"/>
                  </a:ext>
                </a:extLst>
              </p:cNvPr>
              <p:cNvSpPr/>
              <p:nvPr/>
            </p:nvSpPr>
            <p:spPr>
              <a:xfrm>
                <a:off x="827591" y="3225390"/>
                <a:ext cx="2330959"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m:t>
                      </m:r>
                      <m:r>
                        <a:rPr lang="en-US" sz="2000" i="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r>
                        <a:rPr lang="en-US" sz="2000" i="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𝑝</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𝑜</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𝑖</m:t>
                              </m:r>
                            </m:sub>
                          </m:sSub>
                        </m:e>
                      </m:d>
                    </m:oMath>
                  </m:oMathPara>
                </a14:m>
                <a:endParaRPr lang="en-US" sz="2000" dirty="0"/>
              </a:p>
            </p:txBody>
          </p:sp>
        </mc:Choice>
        <mc:Fallback xmlns="">
          <p:sp>
            <p:nvSpPr>
              <p:cNvPr id="6" name="Rectangle 5">
                <a:extLst>
                  <a:ext uri="{FF2B5EF4-FFF2-40B4-BE49-F238E27FC236}">
                    <a16:creationId xmlns:a16="http://schemas.microsoft.com/office/drawing/2014/main" id="{B90E3036-070A-435F-909C-2F4E2B93BEFD}"/>
                  </a:ext>
                </a:extLst>
              </p:cNvPr>
              <p:cNvSpPr>
                <a:spLocks noRot="1" noChangeAspect="1" noMove="1" noResize="1" noEditPoints="1" noAdjustHandles="1" noChangeArrowheads="1" noChangeShapeType="1" noTextEdit="1"/>
              </p:cNvSpPr>
              <p:nvPr/>
            </p:nvSpPr>
            <p:spPr>
              <a:xfrm>
                <a:off x="827591" y="3225390"/>
                <a:ext cx="2330959" cy="423770"/>
              </a:xfrm>
              <a:prstGeom prst="rect">
                <a:avLst/>
              </a:prstGeom>
              <a:blipFill>
                <a:blip r:embed="rId3"/>
                <a:stretch>
                  <a:fillRect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F36CC90-1F0B-4D56-8305-BA36242BF8FC}"/>
                  </a:ext>
                </a:extLst>
              </p:cNvPr>
              <p:cNvSpPr/>
              <p:nvPr/>
            </p:nvSpPr>
            <p:spPr>
              <a:xfrm>
                <a:off x="827591" y="3724436"/>
                <a:ext cx="5424690"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𝑃</m:t>
                      </m:r>
                      <m:r>
                        <a:rPr lang="en-US" sz="2000" i="0">
                          <a:latin typeface="Cambria Math" panose="02040503050406030204" pitchFamily="18" charset="0"/>
                        </a:rPr>
                        <m:t>= 6.065 </m:t>
                      </m:r>
                      <m:f>
                        <m:fPr>
                          <m:ctrlPr>
                            <a:rPr lang="en-US" sz="2000" i="1">
                              <a:latin typeface="Cambria Math" panose="02040503050406030204" pitchFamily="18" charset="0"/>
                            </a:rPr>
                          </m:ctrlPr>
                        </m:fPr>
                        <m:num>
                          <m:r>
                            <a:rPr lang="en-US" sz="2000" i="1">
                              <a:latin typeface="Cambria Math" panose="02040503050406030204" pitchFamily="18" charset="0"/>
                            </a:rPr>
                            <m:t>𝑔</m:t>
                          </m:r>
                        </m:num>
                        <m:den>
                          <m:r>
                            <a:rPr lang="en-US" sz="2000" i="1">
                              <a:latin typeface="Cambria Math" panose="02040503050406030204" pitchFamily="18" charset="0"/>
                            </a:rPr>
                            <m:t>𝑠</m:t>
                          </m:r>
                        </m:den>
                      </m:f>
                      <m:r>
                        <a:rPr lang="en-US" sz="2000" i="0">
                          <a:latin typeface="Cambria Math" panose="02040503050406030204" pitchFamily="18" charset="0"/>
                        </a:rPr>
                        <m:t>∗ 4.1813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𝐽</m:t>
                              </m:r>
                            </m:num>
                            <m:den>
                              <m:r>
                                <a:rPr lang="en-US" sz="2000" i="1">
                                  <a:latin typeface="Cambria Math" panose="02040503050406030204" pitchFamily="18" charset="0"/>
                                </a:rPr>
                                <m:t>𝑔</m:t>
                              </m:r>
                              <m:r>
                                <a:rPr lang="en-US" sz="2000" i="0">
                                  <a:latin typeface="Cambria Math" panose="02040503050406030204" pitchFamily="18" charset="0"/>
                                </a:rPr>
                                <m:t>°</m:t>
                              </m:r>
                              <m:r>
                                <a:rPr lang="en-US" sz="2000" i="1">
                                  <a:latin typeface="Cambria Math" panose="02040503050406030204" pitchFamily="18" charset="0"/>
                                </a:rPr>
                                <m:t>𝐶</m:t>
                              </m:r>
                            </m:den>
                          </m:f>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23.5−15.7</m:t>
                          </m:r>
                        </m:e>
                      </m:d>
                      <m:r>
                        <a:rPr lang="en-US" sz="2000" i="0">
                          <a:latin typeface="Cambria Math" panose="02040503050406030204" pitchFamily="18" charset="0"/>
                        </a:rPr>
                        <m:t>℃</m:t>
                      </m:r>
                    </m:oMath>
                  </m:oMathPara>
                </a14:m>
                <a:endParaRPr lang="en-US" sz="2000" dirty="0"/>
              </a:p>
            </p:txBody>
          </p:sp>
        </mc:Choice>
        <mc:Fallback xmlns="">
          <p:sp>
            <p:nvSpPr>
              <p:cNvPr id="17" name="Rectangle 16">
                <a:extLst>
                  <a:ext uri="{FF2B5EF4-FFF2-40B4-BE49-F238E27FC236}">
                    <a16:creationId xmlns:a16="http://schemas.microsoft.com/office/drawing/2014/main" id="{EF36CC90-1F0B-4D56-8305-BA36242BF8FC}"/>
                  </a:ext>
                </a:extLst>
              </p:cNvPr>
              <p:cNvSpPr>
                <a:spLocks noRot="1" noChangeAspect="1" noMove="1" noResize="1" noEditPoints="1" noAdjustHandles="1" noChangeArrowheads="1" noChangeShapeType="1" noTextEdit="1"/>
              </p:cNvSpPr>
              <p:nvPr/>
            </p:nvSpPr>
            <p:spPr>
              <a:xfrm>
                <a:off x="827591" y="3724436"/>
                <a:ext cx="5424690" cy="777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80D7F48-5D33-4E25-942C-ABA41E627031}"/>
                  </a:ext>
                </a:extLst>
              </p:cNvPr>
              <p:cNvSpPr/>
              <p:nvPr/>
            </p:nvSpPr>
            <p:spPr>
              <a:xfrm>
                <a:off x="7211348" y="3913013"/>
                <a:ext cx="175086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m:t>
                      </m:r>
                      <m:r>
                        <a:rPr lang="en-US" sz="2000" i="0">
                          <a:latin typeface="Cambria Math" panose="02040503050406030204" pitchFamily="18" charset="0"/>
                        </a:rPr>
                        <m:t>= 197.8 </m:t>
                      </m:r>
                      <m:r>
                        <a:rPr lang="en-US" sz="2000" i="1">
                          <a:latin typeface="Cambria Math" panose="02040503050406030204" pitchFamily="18" charset="0"/>
                        </a:rPr>
                        <m:t>𝑊</m:t>
                      </m:r>
                    </m:oMath>
                  </m:oMathPara>
                </a14:m>
                <a:endParaRPr lang="en-US" sz="2000" dirty="0"/>
              </a:p>
            </p:txBody>
          </p:sp>
        </mc:Choice>
        <mc:Fallback xmlns="">
          <p:sp>
            <p:nvSpPr>
              <p:cNvPr id="19" name="Rectangle 18">
                <a:extLst>
                  <a:ext uri="{FF2B5EF4-FFF2-40B4-BE49-F238E27FC236}">
                    <a16:creationId xmlns:a16="http://schemas.microsoft.com/office/drawing/2014/main" id="{F80D7F48-5D33-4E25-942C-ABA41E627031}"/>
                  </a:ext>
                </a:extLst>
              </p:cNvPr>
              <p:cNvSpPr>
                <a:spLocks noRot="1" noChangeAspect="1" noMove="1" noResize="1" noEditPoints="1" noAdjustHandles="1" noChangeArrowheads="1" noChangeShapeType="1" noTextEdit="1"/>
              </p:cNvSpPr>
              <p:nvPr/>
            </p:nvSpPr>
            <p:spPr>
              <a:xfrm>
                <a:off x="7211348" y="3913013"/>
                <a:ext cx="1750864" cy="400110"/>
              </a:xfrm>
              <a:prstGeom prst="rect">
                <a:avLst/>
              </a:prstGeom>
              <a:blipFill>
                <a:blip r:embed="rId5"/>
                <a:stretch>
                  <a:fillRect/>
                </a:stretch>
              </a:blipFill>
            </p:spPr>
            <p:txBody>
              <a:bodyPr/>
              <a:lstStyle/>
              <a:p>
                <a:r>
                  <a:rPr lang="en-US">
                    <a:noFill/>
                  </a:rPr>
                  <a:t> </a:t>
                </a:r>
              </a:p>
            </p:txBody>
          </p:sp>
        </mc:Fallback>
      </mc:AlternateContent>
      <p:sp>
        <p:nvSpPr>
          <p:cNvPr id="22" name="Arrow: Right 21">
            <a:extLst>
              <a:ext uri="{FF2B5EF4-FFF2-40B4-BE49-F238E27FC236}">
                <a16:creationId xmlns:a16="http://schemas.microsoft.com/office/drawing/2014/main" id="{BA352E6C-5362-4545-9839-13F5AE57D86A}"/>
              </a:ext>
            </a:extLst>
          </p:cNvPr>
          <p:cNvSpPr/>
          <p:nvPr/>
        </p:nvSpPr>
        <p:spPr>
          <a:xfrm>
            <a:off x="6484620" y="4009892"/>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67EAC0B-A33C-4FF7-9FA1-FAA04A85764D}"/>
                  </a:ext>
                </a:extLst>
              </p:cNvPr>
              <p:cNvSpPr/>
              <p:nvPr/>
            </p:nvSpPr>
            <p:spPr>
              <a:xfrm>
                <a:off x="854415" y="4788861"/>
                <a:ext cx="133254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m:t>
                      </m:r>
                      <m:r>
                        <a:rPr lang="en-US" sz="2000" i="0">
                          <a:latin typeface="Cambria Math" panose="02040503050406030204" pitchFamily="18" charset="0"/>
                        </a:rPr>
                        <m:t>= </m:t>
                      </m:r>
                      <m:r>
                        <a:rPr lang="en-US" sz="2000" i="1">
                          <a:latin typeface="Cambria Math" panose="02040503050406030204" pitchFamily="18" charset="0"/>
                        </a:rPr>
                        <m:t>𝑃</m:t>
                      </m:r>
                      <m:r>
                        <a:rPr lang="en-US" sz="2000" i="0">
                          <a:latin typeface="Cambria Math" panose="02040503050406030204" pitchFamily="18" charset="0"/>
                        </a:rPr>
                        <m:t>∗</m:t>
                      </m:r>
                      <m:r>
                        <a:rPr lang="en-US" sz="2000" i="1">
                          <a:latin typeface="Cambria Math" panose="02040503050406030204" pitchFamily="18" charset="0"/>
                        </a:rPr>
                        <m:t>𝑡</m:t>
                      </m:r>
                    </m:oMath>
                  </m:oMathPara>
                </a14:m>
                <a:endParaRPr lang="en-US" sz="2000" dirty="0"/>
              </a:p>
            </p:txBody>
          </p:sp>
        </mc:Choice>
        <mc:Fallback xmlns="">
          <p:sp>
            <p:nvSpPr>
              <p:cNvPr id="20" name="Rectangle 19">
                <a:extLst>
                  <a:ext uri="{FF2B5EF4-FFF2-40B4-BE49-F238E27FC236}">
                    <a16:creationId xmlns:a16="http://schemas.microsoft.com/office/drawing/2014/main" id="{167EAC0B-A33C-4FF7-9FA1-FAA04A85764D}"/>
                  </a:ext>
                </a:extLst>
              </p:cNvPr>
              <p:cNvSpPr>
                <a:spLocks noRot="1" noChangeAspect="1" noMove="1" noResize="1" noEditPoints="1" noAdjustHandles="1" noChangeArrowheads="1" noChangeShapeType="1" noTextEdit="1"/>
              </p:cNvSpPr>
              <p:nvPr/>
            </p:nvSpPr>
            <p:spPr>
              <a:xfrm>
                <a:off x="854415" y="4788861"/>
                <a:ext cx="1332544"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29CF44E-5E66-4581-A553-4AD11489E689}"/>
                  </a:ext>
                </a:extLst>
              </p:cNvPr>
              <p:cNvSpPr/>
              <p:nvPr/>
            </p:nvSpPr>
            <p:spPr>
              <a:xfrm>
                <a:off x="2903470" y="4666385"/>
                <a:ext cx="4075539"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𝐸</m:t>
                          </m:r>
                          <m:r>
                            <a:rPr lang="en-US" sz="2000" i="0">
                              <a:latin typeface="Cambria Math" panose="02040503050406030204" pitchFamily="18" charset="0"/>
                            </a:rPr>
                            <m:t>= </m:t>
                          </m:r>
                          <m:f>
                            <m:fPr>
                              <m:ctrlPr>
                                <a:rPr lang="en-US" sz="2000" i="1">
                                  <a:latin typeface="Cambria Math" panose="02040503050406030204" pitchFamily="18" charset="0"/>
                                </a:rPr>
                              </m:ctrlPr>
                            </m:fPr>
                            <m:num>
                              <m:r>
                                <a:rPr lang="en-US" sz="2000" i="0">
                                  <a:latin typeface="Cambria Math" panose="02040503050406030204" pitchFamily="18" charset="0"/>
                                </a:rPr>
                                <m:t>197.8</m:t>
                              </m:r>
                              <m:r>
                                <a:rPr lang="en-US" sz="2000" i="1">
                                  <a:latin typeface="Cambria Math" panose="02040503050406030204" pitchFamily="18" charset="0"/>
                                </a:rPr>
                                <m:t>𝑊</m:t>
                              </m:r>
                              <m:r>
                                <a:rPr lang="en-US" sz="2000" i="0">
                                  <a:latin typeface="Cambria Math" panose="02040503050406030204" pitchFamily="18" charset="0"/>
                                </a:rPr>
                                <m:t>∗20</m:t>
                              </m:r>
                              <m:r>
                                <a:rPr lang="en-US" sz="2000" i="1">
                                  <a:latin typeface="Cambria Math" panose="02040503050406030204" pitchFamily="18" charset="0"/>
                                </a:rPr>
                                <m:t>𝑚𝑖𝑛</m:t>
                              </m:r>
                              <m:r>
                                <a:rPr lang="en-US" sz="2000" i="0">
                                  <a:latin typeface="Cambria Math" panose="02040503050406030204" pitchFamily="18" charset="0"/>
                                </a:rPr>
                                <m:t>∗60</m:t>
                              </m:r>
                              <m:r>
                                <a:rPr lang="en-US" sz="2000" i="1">
                                  <a:latin typeface="Cambria Math" panose="02040503050406030204" pitchFamily="18" charset="0"/>
                                </a:rPr>
                                <m:t>𝑠𝑒𝑔</m:t>
                              </m:r>
                            </m:num>
                            <m:den>
                              <m:r>
                                <a:rPr lang="en-US" sz="2000" i="0">
                                  <a:latin typeface="Cambria Math" panose="02040503050406030204" pitchFamily="18" charset="0"/>
                                </a:rPr>
                                <m:t>1000</m:t>
                              </m:r>
                            </m:den>
                          </m:f>
                          <m:r>
                            <a:rPr lang="en-US" sz="2000" i="0">
                              <a:latin typeface="Cambria Math" panose="02040503050406030204" pitchFamily="18" charset="0"/>
                            </a:rPr>
                            <m:t>[</m:t>
                          </m:r>
                          <m:r>
                            <a:rPr lang="en-US" sz="2000" i="1">
                              <a:latin typeface="Cambria Math" panose="02040503050406030204" pitchFamily="18" charset="0"/>
                            </a:rPr>
                            <m:t>𝑘𝐽</m:t>
                          </m:r>
                        </m:e>
                      </m:d>
                    </m:oMath>
                  </m:oMathPara>
                </a14:m>
                <a:endParaRPr lang="en-US" sz="2000" dirty="0"/>
              </a:p>
            </p:txBody>
          </p:sp>
        </mc:Choice>
        <mc:Fallback xmlns="">
          <p:sp>
            <p:nvSpPr>
              <p:cNvPr id="21" name="Rectangle 20">
                <a:extLst>
                  <a:ext uri="{FF2B5EF4-FFF2-40B4-BE49-F238E27FC236}">
                    <a16:creationId xmlns:a16="http://schemas.microsoft.com/office/drawing/2014/main" id="{929CF44E-5E66-4581-A553-4AD11489E689}"/>
                  </a:ext>
                </a:extLst>
              </p:cNvPr>
              <p:cNvSpPr>
                <a:spLocks noRot="1" noChangeAspect="1" noMove="1" noResize="1" noEditPoints="1" noAdjustHandles="1" noChangeArrowheads="1" noChangeShapeType="1" noTextEdit="1"/>
              </p:cNvSpPr>
              <p:nvPr/>
            </p:nvSpPr>
            <p:spPr>
              <a:xfrm>
                <a:off x="2903470" y="4666385"/>
                <a:ext cx="4075539" cy="777264"/>
              </a:xfrm>
              <a:prstGeom prst="rect">
                <a:avLst/>
              </a:prstGeom>
              <a:blipFill>
                <a:blip r:embed="rId7"/>
                <a:stretch>
                  <a:fillRect/>
                </a:stretch>
              </a:blipFill>
            </p:spPr>
            <p:txBody>
              <a:bodyPr/>
              <a:lstStyle/>
              <a:p>
                <a:r>
                  <a:rPr lang="en-US">
                    <a:noFill/>
                  </a:rPr>
                  <a:t> </a:t>
                </a:r>
              </a:p>
            </p:txBody>
          </p:sp>
        </mc:Fallback>
      </mc:AlternateContent>
      <p:sp>
        <p:nvSpPr>
          <p:cNvPr id="25" name="Arrow: Right 24">
            <a:extLst>
              <a:ext uri="{FF2B5EF4-FFF2-40B4-BE49-F238E27FC236}">
                <a16:creationId xmlns:a16="http://schemas.microsoft.com/office/drawing/2014/main" id="{7207541C-2185-47F0-B7F0-F6D5D3F8C489}"/>
              </a:ext>
            </a:extLst>
          </p:cNvPr>
          <p:cNvSpPr/>
          <p:nvPr/>
        </p:nvSpPr>
        <p:spPr>
          <a:xfrm>
            <a:off x="2273475" y="4922259"/>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Arrow: Right 27">
                <a:extLst>
                  <a:ext uri="{FF2B5EF4-FFF2-40B4-BE49-F238E27FC236}">
                    <a16:creationId xmlns:a16="http://schemas.microsoft.com/office/drawing/2014/main" id="{839CB47F-624B-4CEF-8F97-35653334D8FE}"/>
                  </a:ext>
                </a:extLst>
              </p:cNvPr>
              <p:cNvSpPr/>
              <p:nvPr/>
            </p:nvSpPr>
            <p:spPr>
              <a:xfrm>
                <a:off x="6979009" y="4923080"/>
                <a:ext cx="494389" cy="2063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𝐸</m:t>
                      </m:r>
                      <m:r>
                        <a:rPr lang="es-EC" i="1">
                          <a:latin typeface="Cambria Math" panose="02040503050406030204" pitchFamily="18" charset="0"/>
                        </a:rPr>
                        <m:t>= 237.37[</m:t>
                      </m:r>
                      <m:r>
                        <a:rPr lang="es-EC" i="1">
                          <a:latin typeface="Cambria Math" panose="02040503050406030204" pitchFamily="18" charset="0"/>
                        </a:rPr>
                        <m:t>𝑘𝐽</m:t>
                      </m:r>
                      <m:r>
                        <a:rPr lang="es-EC" i="1">
                          <a:latin typeface="Cambria Math" panose="02040503050406030204" pitchFamily="18" charset="0"/>
                        </a:rPr>
                        <m:t>]</m:t>
                      </m:r>
                    </m:oMath>
                  </m:oMathPara>
                </a14:m>
                <a:endParaRPr lang="en-US" dirty="0"/>
              </a:p>
            </p:txBody>
          </p:sp>
        </mc:Choice>
        <mc:Fallback xmlns="">
          <p:sp>
            <p:nvSpPr>
              <p:cNvPr id="28" name="Arrow: Right 27">
                <a:extLst>
                  <a:ext uri="{FF2B5EF4-FFF2-40B4-BE49-F238E27FC236}">
                    <a16:creationId xmlns:a16="http://schemas.microsoft.com/office/drawing/2014/main" id="{839CB47F-624B-4CEF-8F97-35653334D8FE}"/>
                  </a:ext>
                </a:extLst>
              </p:cNvPr>
              <p:cNvSpPr>
                <a:spLocks noRot="1" noChangeAspect="1" noMove="1" noResize="1" noEditPoints="1" noAdjustHandles="1" noChangeArrowheads="1" noChangeShapeType="1" noTextEdit="1"/>
              </p:cNvSpPr>
              <p:nvPr/>
            </p:nvSpPr>
            <p:spPr>
              <a:xfrm>
                <a:off x="6979009" y="4923080"/>
                <a:ext cx="494389" cy="206352"/>
              </a:xfrm>
              <a:prstGeom prst="rightArrow">
                <a:avLst/>
              </a:prstGeom>
              <a:blipFill>
                <a:blip r:embed="rId8"/>
                <a:stretch>
                  <a:fillRect l="-108235" t="-50000" r="-89412" b="-10000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70B7DCA-AD13-4541-ACAC-8F541533A46F}"/>
                  </a:ext>
                </a:extLst>
              </p:cNvPr>
              <p:cNvSpPr/>
              <p:nvPr/>
            </p:nvSpPr>
            <p:spPr>
              <a:xfrm>
                <a:off x="7649743" y="4819639"/>
                <a:ext cx="20124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𝐸</m:t>
                          </m:r>
                          <m:r>
                            <a:rPr lang="en-US" sz="2000" i="0">
                              <a:latin typeface="Cambria Math" panose="02040503050406030204" pitchFamily="18" charset="0"/>
                            </a:rPr>
                            <m:t>= 237.37[</m:t>
                          </m:r>
                          <m:r>
                            <a:rPr lang="en-US" sz="2000" i="1">
                              <a:latin typeface="Cambria Math" panose="02040503050406030204" pitchFamily="18" charset="0"/>
                            </a:rPr>
                            <m:t>𝑘𝐽</m:t>
                          </m:r>
                        </m:e>
                      </m:d>
                    </m:oMath>
                  </m:oMathPara>
                </a14:m>
                <a:endParaRPr lang="en-US" sz="2000" dirty="0"/>
              </a:p>
            </p:txBody>
          </p:sp>
        </mc:Choice>
        <mc:Fallback xmlns="">
          <p:sp>
            <p:nvSpPr>
              <p:cNvPr id="23" name="Rectangle 22">
                <a:extLst>
                  <a:ext uri="{FF2B5EF4-FFF2-40B4-BE49-F238E27FC236}">
                    <a16:creationId xmlns:a16="http://schemas.microsoft.com/office/drawing/2014/main" id="{370B7DCA-AD13-4541-ACAC-8F541533A46F}"/>
                  </a:ext>
                </a:extLst>
              </p:cNvPr>
              <p:cNvSpPr>
                <a:spLocks noRot="1" noChangeAspect="1" noMove="1" noResize="1" noEditPoints="1" noAdjustHandles="1" noChangeArrowheads="1" noChangeShapeType="1" noTextEdit="1"/>
              </p:cNvSpPr>
              <p:nvPr/>
            </p:nvSpPr>
            <p:spPr>
              <a:xfrm>
                <a:off x="7649743" y="4819639"/>
                <a:ext cx="2012474" cy="400110"/>
              </a:xfrm>
              <a:prstGeom prst="rect">
                <a:avLst/>
              </a:prstGeom>
              <a:blipFill>
                <a:blip r:embed="rId9"/>
                <a:stretch>
                  <a:fillRect t="-126154" r="-23333" b="-195385"/>
                </a:stretch>
              </a:blipFill>
            </p:spPr>
            <p:txBody>
              <a:bodyPr/>
              <a:lstStyle/>
              <a:p>
                <a:r>
                  <a:rPr lang="en-US">
                    <a:noFill/>
                  </a:rPr>
                  <a:t> </a:t>
                </a:r>
              </a:p>
            </p:txBody>
          </p:sp>
        </mc:Fallback>
      </mc:AlternateContent>
    </p:spTree>
    <p:extLst>
      <p:ext uri="{BB962C8B-B14F-4D97-AF65-F5344CB8AC3E}">
        <p14:creationId xmlns:p14="http://schemas.microsoft.com/office/powerpoint/2010/main" val="2584029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400" dirty="0"/>
              <a:t>Comparación de un sistema híbrido vs un sistema eléctrico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381CEC54-0E47-41F4-91D3-514548AFD122}"/>
              </a:ext>
            </a:extLst>
          </p:cNvPr>
          <p:cNvSpPr/>
          <p:nvPr/>
        </p:nvSpPr>
        <p:spPr>
          <a:xfrm>
            <a:off x="827591" y="1410537"/>
            <a:ext cx="9628374" cy="872483"/>
          </a:xfrm>
          <a:prstGeom prst="rect">
            <a:avLst/>
          </a:prstGeom>
        </p:spPr>
        <p:txBody>
          <a:bodyPr wrap="square">
            <a:spAutoFit/>
          </a:bodyPr>
          <a:lstStyle/>
          <a:p>
            <a:pPr algn="just">
              <a:lnSpc>
                <a:spcPct val="150000"/>
              </a:lnSpc>
              <a:spcAft>
                <a:spcPts val="1000"/>
              </a:spcAft>
            </a:pPr>
            <a:r>
              <a:rPr lang="es-EC" dirty="0"/>
              <a:t>El cálculo de la energía generada por las resistencias se lo realiza en un intervalo de 20 minutos, que es el tiempo de muestreo del PLC</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92E255-95DC-4693-B5FD-88A53B0AE232}"/>
                  </a:ext>
                </a:extLst>
              </p:cNvPr>
              <p:cNvSpPr/>
              <p:nvPr/>
            </p:nvSpPr>
            <p:spPr>
              <a:xfrm>
                <a:off x="777828" y="3299791"/>
                <a:ext cx="465941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𝐸</m:t>
                      </m:r>
                      <m:r>
                        <a:rPr lang="es-EC" sz="2000" i="1">
                          <a:latin typeface="Cambria Math" panose="02040503050406030204" pitchFamily="18" charset="0"/>
                        </a:rPr>
                        <m:t>= 2∗1500 </m:t>
                      </m:r>
                      <m:d>
                        <m:dPr>
                          <m:begChr m:val="["/>
                          <m:endChr m:val="]"/>
                          <m:ctrlPr>
                            <a:rPr lang="en-US" sz="2000" i="1">
                              <a:latin typeface="Cambria Math" panose="02040503050406030204" pitchFamily="18" charset="0"/>
                            </a:rPr>
                          </m:ctrlPr>
                        </m:dPr>
                        <m:e>
                          <m:r>
                            <a:rPr lang="es-EC" sz="2000" i="1">
                              <a:latin typeface="Cambria Math" panose="02040503050406030204" pitchFamily="18" charset="0"/>
                            </a:rPr>
                            <m:t>𝑤</m:t>
                          </m:r>
                        </m:e>
                      </m:d>
                      <m:r>
                        <a:rPr lang="es-EC" sz="2000" i="1">
                          <a:latin typeface="Cambria Math" panose="02040503050406030204" pitchFamily="18" charset="0"/>
                        </a:rPr>
                        <m:t>∗16.1167</m:t>
                      </m:r>
                      <m:r>
                        <a:rPr lang="es-EC" sz="2000" i="1">
                          <a:latin typeface="Cambria Math" panose="02040503050406030204" pitchFamily="18" charset="0"/>
                        </a:rPr>
                        <m:t>𝑚𝑖𝑛</m:t>
                      </m:r>
                      <m:r>
                        <a:rPr lang="es-EC" sz="2000" i="1">
                          <a:latin typeface="Cambria Math" panose="02040503050406030204" pitchFamily="18" charset="0"/>
                        </a:rPr>
                        <m:t>/60</m:t>
                      </m:r>
                      <m:r>
                        <a:rPr lang="es-EC" sz="2000" i="1">
                          <a:latin typeface="Cambria Math" panose="02040503050406030204" pitchFamily="18" charset="0"/>
                        </a:rPr>
                        <m:t>𝑚𝑖𝑛</m:t>
                      </m:r>
                    </m:oMath>
                  </m:oMathPara>
                </a14:m>
                <a:endParaRPr lang="en-US" sz="2400" dirty="0"/>
              </a:p>
            </p:txBody>
          </p:sp>
        </mc:Choice>
        <mc:Fallback xmlns="">
          <p:sp>
            <p:nvSpPr>
              <p:cNvPr id="3" name="Rectangle 2">
                <a:extLst>
                  <a:ext uri="{FF2B5EF4-FFF2-40B4-BE49-F238E27FC236}">
                    <a16:creationId xmlns:a16="http://schemas.microsoft.com/office/drawing/2014/main" id="{E992E255-95DC-4693-B5FD-88A53B0AE232}"/>
                  </a:ext>
                </a:extLst>
              </p:cNvPr>
              <p:cNvSpPr>
                <a:spLocks noRot="1" noChangeAspect="1" noMove="1" noResize="1" noEditPoints="1" noAdjustHandles="1" noChangeArrowheads="1" noChangeShapeType="1" noTextEdit="1"/>
              </p:cNvSpPr>
              <p:nvPr/>
            </p:nvSpPr>
            <p:spPr>
              <a:xfrm>
                <a:off x="777828" y="3299791"/>
                <a:ext cx="4659417" cy="400110"/>
              </a:xfrm>
              <a:prstGeom prst="rect">
                <a:avLst/>
              </a:prstGeom>
              <a:blipFill>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F3A2754-A3F0-4849-9F53-19D122B41114}"/>
                  </a:ext>
                </a:extLst>
              </p:cNvPr>
              <p:cNvSpPr/>
              <p:nvPr/>
            </p:nvSpPr>
            <p:spPr>
              <a:xfrm>
                <a:off x="827591" y="2652445"/>
                <a:ext cx="133254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m:t>
                      </m:r>
                      <m:r>
                        <a:rPr lang="en-US" sz="2000" i="0">
                          <a:latin typeface="Cambria Math" panose="02040503050406030204" pitchFamily="18" charset="0"/>
                        </a:rPr>
                        <m:t>= </m:t>
                      </m:r>
                      <m:r>
                        <a:rPr lang="en-US" sz="2000" i="1">
                          <a:latin typeface="Cambria Math" panose="02040503050406030204" pitchFamily="18" charset="0"/>
                        </a:rPr>
                        <m:t>𝑃</m:t>
                      </m:r>
                      <m:r>
                        <a:rPr lang="en-US" sz="2000" i="0">
                          <a:latin typeface="Cambria Math" panose="02040503050406030204" pitchFamily="18" charset="0"/>
                        </a:rPr>
                        <m:t>∗</m:t>
                      </m:r>
                      <m:r>
                        <a:rPr lang="en-US" sz="2000" i="1">
                          <a:latin typeface="Cambria Math" panose="02040503050406030204" pitchFamily="18" charset="0"/>
                        </a:rPr>
                        <m:t>𝑡</m:t>
                      </m:r>
                    </m:oMath>
                  </m:oMathPara>
                </a14:m>
                <a:endParaRPr lang="en-US" sz="2000" dirty="0"/>
              </a:p>
            </p:txBody>
          </p:sp>
        </mc:Choice>
        <mc:Fallback xmlns="">
          <p:sp>
            <p:nvSpPr>
              <p:cNvPr id="5" name="Rectangle 4">
                <a:extLst>
                  <a:ext uri="{FF2B5EF4-FFF2-40B4-BE49-F238E27FC236}">
                    <a16:creationId xmlns:a16="http://schemas.microsoft.com/office/drawing/2014/main" id="{3F3A2754-A3F0-4849-9F53-19D122B41114}"/>
                  </a:ext>
                </a:extLst>
              </p:cNvPr>
              <p:cNvSpPr>
                <a:spLocks noRot="1" noChangeAspect="1" noMove="1" noResize="1" noEditPoints="1" noAdjustHandles="1" noChangeArrowheads="1" noChangeShapeType="1" noTextEdit="1"/>
              </p:cNvSpPr>
              <p:nvPr/>
            </p:nvSpPr>
            <p:spPr>
              <a:xfrm>
                <a:off x="827591" y="2652445"/>
                <a:ext cx="1332544"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D39015-FDA0-4B7C-A932-7B96AC5CC2D0}"/>
                  </a:ext>
                </a:extLst>
              </p:cNvPr>
              <p:cNvSpPr/>
              <p:nvPr/>
            </p:nvSpPr>
            <p:spPr>
              <a:xfrm>
                <a:off x="827591" y="4069326"/>
                <a:ext cx="38296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𝐸</m:t>
                          </m:r>
                          <m:r>
                            <a:rPr lang="en-US" sz="2000" i="0">
                              <a:latin typeface="Cambria Math" panose="02040503050406030204" pitchFamily="18" charset="0"/>
                            </a:rPr>
                            <m:t>= 0.80333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𝑘𝑤h</m:t>
                              </m:r>
                            </m:e>
                          </m:d>
                          <m:r>
                            <a:rPr lang="en-US" sz="2000" i="0">
                              <a:latin typeface="Cambria Math" panose="02040503050406030204" pitchFamily="18" charset="0"/>
                            </a:rPr>
                            <m:t>=2892 [</m:t>
                          </m:r>
                          <m:r>
                            <a:rPr lang="en-US" sz="2000" i="1">
                              <a:latin typeface="Cambria Math" panose="02040503050406030204" pitchFamily="18" charset="0"/>
                            </a:rPr>
                            <m:t>𝑘𝐽</m:t>
                          </m:r>
                        </m:e>
                      </m:d>
                    </m:oMath>
                  </m:oMathPara>
                </a14:m>
                <a:endParaRPr lang="en-US" sz="2000" dirty="0"/>
              </a:p>
            </p:txBody>
          </p:sp>
        </mc:Choice>
        <mc:Fallback xmlns="">
          <p:sp>
            <p:nvSpPr>
              <p:cNvPr id="8" name="Rectangle 7">
                <a:extLst>
                  <a:ext uri="{FF2B5EF4-FFF2-40B4-BE49-F238E27FC236}">
                    <a16:creationId xmlns:a16="http://schemas.microsoft.com/office/drawing/2014/main" id="{D4D39015-FDA0-4B7C-A932-7B96AC5CC2D0}"/>
                  </a:ext>
                </a:extLst>
              </p:cNvPr>
              <p:cNvSpPr>
                <a:spLocks noRot="1" noChangeAspect="1" noMove="1" noResize="1" noEditPoints="1" noAdjustHandles="1" noChangeArrowheads="1" noChangeShapeType="1" noTextEdit="1"/>
              </p:cNvSpPr>
              <p:nvPr/>
            </p:nvSpPr>
            <p:spPr>
              <a:xfrm>
                <a:off x="827591" y="4069326"/>
                <a:ext cx="3829638" cy="400110"/>
              </a:xfrm>
              <a:prstGeom prst="rect">
                <a:avLst/>
              </a:prstGeom>
              <a:blipFill>
                <a:blip r:embed="rId5"/>
                <a:stretch>
                  <a:fillRect t="-126154" r="-12102" b="-195385"/>
                </a:stretch>
              </a:blipFill>
            </p:spPr>
            <p:txBody>
              <a:bodyPr/>
              <a:lstStyle/>
              <a:p>
                <a:r>
                  <a:rPr lang="en-US">
                    <a:noFill/>
                  </a:rPr>
                  <a:t> </a:t>
                </a:r>
              </a:p>
            </p:txBody>
          </p:sp>
        </mc:Fallback>
      </mc:AlternateContent>
    </p:spTree>
    <p:extLst>
      <p:ext uri="{BB962C8B-B14F-4D97-AF65-F5344CB8AC3E}">
        <p14:creationId xmlns:p14="http://schemas.microsoft.com/office/powerpoint/2010/main" val="2860816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400" dirty="0"/>
              <a:t>Comparación de un sistema híbrido vs un sistema eléctrico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graphicFrame>
        <p:nvGraphicFramePr>
          <p:cNvPr id="6" name="Table 5">
            <a:extLst>
              <a:ext uri="{FF2B5EF4-FFF2-40B4-BE49-F238E27FC236}">
                <a16:creationId xmlns:a16="http://schemas.microsoft.com/office/drawing/2014/main" id="{949F1F46-220F-42D0-95D7-7D6266313597}"/>
              </a:ext>
            </a:extLst>
          </p:cNvPr>
          <p:cNvGraphicFramePr>
            <a:graphicFrameLocks noGrp="1"/>
          </p:cNvGraphicFramePr>
          <p:nvPr>
            <p:extLst>
              <p:ext uri="{D42A27DB-BD31-4B8C-83A1-F6EECF244321}">
                <p14:modId xmlns:p14="http://schemas.microsoft.com/office/powerpoint/2010/main" val="2081623028"/>
              </p:ext>
            </p:extLst>
          </p:nvPr>
        </p:nvGraphicFramePr>
        <p:xfrm>
          <a:off x="2172988" y="1411352"/>
          <a:ext cx="6760436" cy="5251946"/>
        </p:xfrm>
        <a:graphic>
          <a:graphicData uri="http://schemas.openxmlformats.org/drawingml/2006/table">
            <a:tbl>
              <a:tblPr firstRow="1" firstCol="1" bandRow="1">
                <a:tableStyleId>{5C22544A-7EE6-4342-B048-85BDC9FD1C3A}</a:tableStyleId>
              </a:tblPr>
              <a:tblGrid>
                <a:gridCol w="1212412">
                  <a:extLst>
                    <a:ext uri="{9D8B030D-6E8A-4147-A177-3AD203B41FA5}">
                      <a16:colId xmlns:a16="http://schemas.microsoft.com/office/drawing/2014/main" val="741154299"/>
                    </a:ext>
                  </a:extLst>
                </a:gridCol>
                <a:gridCol w="916044">
                  <a:extLst>
                    <a:ext uri="{9D8B030D-6E8A-4147-A177-3AD203B41FA5}">
                      <a16:colId xmlns:a16="http://schemas.microsoft.com/office/drawing/2014/main" val="1778165940"/>
                    </a:ext>
                  </a:extLst>
                </a:gridCol>
                <a:gridCol w="916044">
                  <a:extLst>
                    <a:ext uri="{9D8B030D-6E8A-4147-A177-3AD203B41FA5}">
                      <a16:colId xmlns:a16="http://schemas.microsoft.com/office/drawing/2014/main" val="873657659"/>
                    </a:ext>
                  </a:extLst>
                </a:gridCol>
                <a:gridCol w="960003">
                  <a:extLst>
                    <a:ext uri="{9D8B030D-6E8A-4147-A177-3AD203B41FA5}">
                      <a16:colId xmlns:a16="http://schemas.microsoft.com/office/drawing/2014/main" val="1681857050"/>
                    </a:ext>
                  </a:extLst>
                </a:gridCol>
                <a:gridCol w="774951">
                  <a:extLst>
                    <a:ext uri="{9D8B030D-6E8A-4147-A177-3AD203B41FA5}">
                      <a16:colId xmlns:a16="http://schemas.microsoft.com/office/drawing/2014/main" val="279011249"/>
                    </a:ext>
                  </a:extLst>
                </a:gridCol>
                <a:gridCol w="1028778">
                  <a:extLst>
                    <a:ext uri="{9D8B030D-6E8A-4147-A177-3AD203B41FA5}">
                      <a16:colId xmlns:a16="http://schemas.microsoft.com/office/drawing/2014/main" val="3687575744"/>
                    </a:ext>
                  </a:extLst>
                </a:gridCol>
                <a:gridCol w="952204">
                  <a:extLst>
                    <a:ext uri="{9D8B030D-6E8A-4147-A177-3AD203B41FA5}">
                      <a16:colId xmlns:a16="http://schemas.microsoft.com/office/drawing/2014/main" val="3189583959"/>
                    </a:ext>
                  </a:extLst>
                </a:gridCol>
              </a:tblGrid>
              <a:tr h="560889">
                <a:tc>
                  <a:txBody>
                    <a:bodyPr/>
                    <a:lstStyle/>
                    <a:p>
                      <a:pPr marL="0" marR="0" algn="ctr">
                        <a:lnSpc>
                          <a:spcPct val="115000"/>
                        </a:lnSpc>
                        <a:spcBef>
                          <a:spcPts val="0"/>
                        </a:spcBef>
                        <a:spcAft>
                          <a:spcPts val="1000"/>
                        </a:spcAft>
                      </a:pPr>
                      <a:r>
                        <a:rPr lang="es-EC" sz="1000">
                          <a:effectLst/>
                        </a:rPr>
                        <a:t>Fecha &amp; Hora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Temp Colector Salida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Temp Colector Entrada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Tiempo Res On</a:t>
                      </a:r>
                      <a:br>
                        <a:rPr lang="es-EC" sz="1000">
                          <a:effectLst/>
                        </a:rPr>
                      </a:br>
                      <a:r>
                        <a:rPr lang="es-EC" sz="1000">
                          <a:effectLst/>
                        </a:rPr>
                        <a:t>[min]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Potencia</a:t>
                      </a:r>
                      <a:br>
                        <a:rPr lang="es-EC" sz="1000">
                          <a:effectLst/>
                        </a:rPr>
                      </a:br>
                      <a:r>
                        <a:rPr lang="es-EC" sz="1000">
                          <a:effectLst/>
                        </a:rPr>
                        <a:t>W [J/s]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Energía sistema</a:t>
                      </a:r>
                      <a:br>
                        <a:rPr lang="es-EC" sz="1000">
                          <a:effectLst/>
                        </a:rPr>
                      </a:br>
                      <a:r>
                        <a:rPr lang="es-EC" sz="1000">
                          <a:effectLst/>
                        </a:rPr>
                        <a:t>[kJ]</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Resistencia</a:t>
                      </a:r>
                      <a:endParaRPr lang="en-US" sz="1100">
                        <a:effectLst/>
                      </a:endParaRPr>
                    </a:p>
                    <a:p>
                      <a:pPr marL="0" marR="0" algn="ctr">
                        <a:lnSpc>
                          <a:spcPct val="115000"/>
                        </a:lnSpc>
                        <a:spcBef>
                          <a:spcPts val="0"/>
                        </a:spcBef>
                        <a:spcAft>
                          <a:spcPts val="1000"/>
                        </a:spcAft>
                      </a:pPr>
                      <a:r>
                        <a:rPr lang="es-EC" sz="1000">
                          <a:effectLst/>
                        </a:rPr>
                        <a:t>Eléctrica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4140308"/>
                  </a:ext>
                </a:extLst>
              </a:tr>
              <a:tr h="203959">
                <a:tc>
                  <a:txBody>
                    <a:bodyPr/>
                    <a:lstStyle/>
                    <a:p>
                      <a:pPr marL="0" marR="0" algn="ctr">
                        <a:lnSpc>
                          <a:spcPct val="115000"/>
                        </a:lnSpc>
                        <a:spcBef>
                          <a:spcPts val="0"/>
                        </a:spcBef>
                        <a:spcAft>
                          <a:spcPts val="1000"/>
                        </a:spcAft>
                      </a:pPr>
                      <a:r>
                        <a:rPr lang="es-EC" sz="1000">
                          <a:effectLst/>
                        </a:rPr>
                        <a:t>11/05/2014 5:10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16.100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16,0667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190,20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2892,00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775648614"/>
                  </a:ext>
                </a:extLst>
              </a:tr>
              <a:tr h="203959">
                <a:tc>
                  <a:txBody>
                    <a:bodyPr/>
                    <a:lstStyle/>
                    <a:p>
                      <a:pPr marL="0" marR="0" algn="ctr">
                        <a:lnSpc>
                          <a:spcPct val="115000"/>
                        </a:lnSpc>
                        <a:spcBef>
                          <a:spcPts val="0"/>
                        </a:spcBef>
                        <a:spcAft>
                          <a:spcPts val="1000"/>
                        </a:spcAft>
                      </a:pPr>
                      <a:r>
                        <a:rPr lang="es-EC" sz="1000">
                          <a:effectLst/>
                        </a:rPr>
                        <a:t>11/05/2014 5:50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15,1833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192,73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2733,00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1911385497"/>
                  </a:ext>
                </a:extLst>
              </a:tr>
              <a:tr h="203959">
                <a:tc>
                  <a:txBody>
                    <a:bodyPr/>
                    <a:lstStyle/>
                    <a:p>
                      <a:pPr marL="0" marR="0" algn="ctr">
                        <a:lnSpc>
                          <a:spcPct val="115000"/>
                        </a:lnSpc>
                        <a:spcBef>
                          <a:spcPts val="0"/>
                        </a:spcBef>
                        <a:spcAft>
                          <a:spcPts val="1000"/>
                        </a:spcAft>
                      </a:pPr>
                      <a:r>
                        <a:rPr lang="es-EC" sz="1000">
                          <a:effectLst/>
                        </a:rPr>
                        <a:t>11/05/2014 6:10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15.700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197,80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237,37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3369603504"/>
                  </a:ext>
                </a:extLst>
              </a:tr>
              <a:tr h="203959">
                <a:tc>
                  <a:txBody>
                    <a:bodyPr/>
                    <a:lstStyle/>
                    <a:p>
                      <a:pPr marL="0" marR="0" algn="ctr">
                        <a:lnSpc>
                          <a:spcPct val="115000"/>
                        </a:lnSpc>
                        <a:spcBef>
                          <a:spcPts val="0"/>
                        </a:spcBef>
                        <a:spcAft>
                          <a:spcPts val="1000"/>
                        </a:spcAft>
                      </a:pPr>
                      <a:r>
                        <a:rPr lang="es-EC" sz="1000">
                          <a:effectLst/>
                        </a:rPr>
                        <a:t>11/05/2014 6:30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16.100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16,1167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180,05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2901,00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1278437370"/>
                  </a:ext>
                </a:extLst>
              </a:tr>
              <a:tr h="203959">
                <a:tc>
                  <a:txBody>
                    <a:bodyPr/>
                    <a:lstStyle/>
                    <a:p>
                      <a:pPr marL="0" marR="0" algn="ctr">
                        <a:lnSpc>
                          <a:spcPct val="115000"/>
                        </a:lnSpc>
                        <a:spcBef>
                          <a:spcPts val="0"/>
                        </a:spcBef>
                        <a:spcAft>
                          <a:spcPts val="1000"/>
                        </a:spcAft>
                      </a:pPr>
                      <a:r>
                        <a:rPr lang="es-EC" sz="1000">
                          <a:effectLst/>
                        </a:rPr>
                        <a:t>11/05/2014 6:50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23.400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15.800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192,73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231,28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648330845"/>
                  </a:ext>
                </a:extLst>
              </a:tr>
              <a:tr h="203959">
                <a:tc>
                  <a:txBody>
                    <a:bodyPr/>
                    <a:lstStyle/>
                    <a:p>
                      <a:pPr marL="0" marR="0" algn="ctr">
                        <a:lnSpc>
                          <a:spcPct val="115000"/>
                        </a:lnSpc>
                        <a:spcBef>
                          <a:spcPts val="0"/>
                        </a:spcBef>
                        <a:spcAft>
                          <a:spcPts val="1000"/>
                        </a:spcAft>
                      </a:pPr>
                      <a:r>
                        <a:rPr lang="es-EC" sz="1000">
                          <a:effectLst/>
                        </a:rPr>
                        <a:t>11/05/2014 7:10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22.000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4,5000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139,48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810,00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836619610"/>
                  </a:ext>
                </a:extLst>
              </a:tr>
              <a:tr h="203959">
                <a:tc>
                  <a:txBody>
                    <a:bodyPr/>
                    <a:lstStyle/>
                    <a:p>
                      <a:pPr marL="0" marR="0" algn="ctr">
                        <a:lnSpc>
                          <a:spcPct val="115000"/>
                        </a:lnSpc>
                        <a:spcBef>
                          <a:spcPts val="0"/>
                        </a:spcBef>
                        <a:spcAft>
                          <a:spcPts val="1000"/>
                        </a:spcAft>
                      </a:pPr>
                      <a:r>
                        <a:rPr lang="es-EC" sz="1000">
                          <a:effectLst/>
                        </a:rPr>
                        <a:t>11/05/2014 7:30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20.600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17.000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5,6500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91,29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1017,00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3031056623"/>
                  </a:ext>
                </a:extLst>
              </a:tr>
              <a:tr h="203959">
                <a:tc>
                  <a:txBody>
                    <a:bodyPr/>
                    <a:lstStyle/>
                    <a:p>
                      <a:pPr marL="0" marR="0" algn="ctr">
                        <a:lnSpc>
                          <a:spcPct val="115000"/>
                        </a:lnSpc>
                        <a:spcBef>
                          <a:spcPts val="0"/>
                        </a:spcBef>
                        <a:spcAft>
                          <a:spcPts val="1000"/>
                        </a:spcAft>
                      </a:pPr>
                      <a:r>
                        <a:rPr lang="es-EC" sz="1000">
                          <a:effectLst/>
                        </a:rPr>
                        <a:t>11/05/2014 7:50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19.400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16.900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63,40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76,08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631280813"/>
                  </a:ext>
                </a:extLst>
              </a:tr>
              <a:tr h="203959">
                <a:tc>
                  <a:txBody>
                    <a:bodyPr/>
                    <a:lstStyle/>
                    <a:p>
                      <a:pPr marL="0" marR="0" algn="ctr">
                        <a:lnSpc>
                          <a:spcPct val="115000"/>
                        </a:lnSpc>
                        <a:spcBef>
                          <a:spcPts val="0"/>
                        </a:spcBef>
                        <a:spcAft>
                          <a:spcPts val="1000"/>
                        </a:spcAft>
                      </a:pPr>
                      <a:r>
                        <a:rPr lang="es-EC" sz="1000">
                          <a:effectLst/>
                        </a:rPr>
                        <a:t>11/05/2014 8:10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16.900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17.300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9,8667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1776,00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3829024298"/>
                  </a:ext>
                </a:extLst>
              </a:tr>
              <a:tr h="203959">
                <a:tc>
                  <a:txBody>
                    <a:bodyPr/>
                    <a:lstStyle/>
                    <a:p>
                      <a:pPr marL="0" marR="0" algn="ctr">
                        <a:lnSpc>
                          <a:spcPct val="115000"/>
                        </a:lnSpc>
                        <a:spcBef>
                          <a:spcPts val="0"/>
                        </a:spcBef>
                        <a:spcAft>
                          <a:spcPts val="1000"/>
                        </a:spcAft>
                      </a:pPr>
                      <a:r>
                        <a:rPr lang="es-EC" sz="1000">
                          <a:effectLst/>
                        </a:rPr>
                        <a:t>11/05/2014 8:50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30.500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29.600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22,82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27,39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309542847"/>
                  </a:ext>
                </a:extLst>
              </a:tr>
              <a:tr h="203959">
                <a:tc>
                  <a:txBody>
                    <a:bodyPr/>
                    <a:lstStyle/>
                    <a:p>
                      <a:pPr marL="0" marR="0" algn="ctr">
                        <a:lnSpc>
                          <a:spcPct val="115000"/>
                        </a:lnSpc>
                        <a:spcBef>
                          <a:spcPts val="0"/>
                        </a:spcBef>
                        <a:spcAft>
                          <a:spcPts val="1000"/>
                        </a:spcAft>
                      </a:pPr>
                      <a:r>
                        <a:rPr lang="es-EC" sz="1000">
                          <a:effectLst/>
                        </a:rPr>
                        <a:t>11/05/2014 9:10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37.900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30.300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192,73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231,28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655158466"/>
                  </a:ext>
                </a:extLst>
              </a:tr>
              <a:tr h="203959">
                <a:tc>
                  <a:txBody>
                    <a:bodyPr/>
                    <a:lstStyle/>
                    <a:p>
                      <a:pPr marL="0" marR="0" algn="ctr">
                        <a:lnSpc>
                          <a:spcPct val="115000"/>
                        </a:lnSpc>
                        <a:spcBef>
                          <a:spcPts val="0"/>
                        </a:spcBef>
                        <a:spcAft>
                          <a:spcPts val="1000"/>
                        </a:spcAft>
                      </a:pPr>
                      <a:r>
                        <a:rPr lang="es-EC" sz="1000">
                          <a:effectLst/>
                        </a:rPr>
                        <a:t>11/05/2014 9:30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42.800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30.200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319,53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383,44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3304603334"/>
                  </a:ext>
                </a:extLst>
              </a:tr>
              <a:tr h="203959">
                <a:tc>
                  <a:txBody>
                    <a:bodyPr/>
                    <a:lstStyle/>
                    <a:p>
                      <a:pPr marL="0" marR="0" algn="ctr">
                        <a:lnSpc>
                          <a:spcPct val="115000"/>
                        </a:lnSpc>
                        <a:spcBef>
                          <a:spcPts val="0"/>
                        </a:spcBef>
                        <a:spcAft>
                          <a:spcPts val="1000"/>
                        </a:spcAft>
                      </a:pPr>
                      <a:r>
                        <a:rPr lang="es-EC" sz="1000">
                          <a:effectLst/>
                        </a:rPr>
                        <a:t>11/05/2014 9:50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43.600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31.300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311,92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374,31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345140439"/>
                  </a:ext>
                </a:extLst>
              </a:tr>
              <a:tr h="203959">
                <a:tc>
                  <a:txBody>
                    <a:bodyPr/>
                    <a:lstStyle/>
                    <a:p>
                      <a:pPr marL="0" marR="0" algn="ctr">
                        <a:lnSpc>
                          <a:spcPct val="115000"/>
                        </a:lnSpc>
                        <a:spcBef>
                          <a:spcPts val="0"/>
                        </a:spcBef>
                        <a:spcAft>
                          <a:spcPts val="1000"/>
                        </a:spcAft>
                      </a:pPr>
                      <a:r>
                        <a:rPr lang="es-EC" sz="1000">
                          <a:effectLst/>
                        </a:rPr>
                        <a:t>11/05/2014 10:10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65.200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31.800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847,01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1016,41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497575575"/>
                  </a:ext>
                </a:extLst>
              </a:tr>
              <a:tr h="203959">
                <a:tc>
                  <a:txBody>
                    <a:bodyPr/>
                    <a:lstStyle/>
                    <a:p>
                      <a:pPr marL="0" marR="0" algn="ctr">
                        <a:lnSpc>
                          <a:spcPct val="115000"/>
                        </a:lnSpc>
                        <a:spcBef>
                          <a:spcPts val="0"/>
                        </a:spcBef>
                        <a:spcAft>
                          <a:spcPts val="1000"/>
                        </a:spcAft>
                      </a:pPr>
                      <a:r>
                        <a:rPr lang="es-EC" sz="1000">
                          <a:effectLst/>
                        </a:rPr>
                        <a:t>11/05/2014 10:30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32.200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1212,19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1454,63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1365930046"/>
                  </a:ext>
                </a:extLst>
              </a:tr>
              <a:tr h="203959">
                <a:tc>
                  <a:txBody>
                    <a:bodyPr/>
                    <a:lstStyle/>
                    <a:p>
                      <a:pPr marL="0" marR="0" algn="ctr">
                        <a:lnSpc>
                          <a:spcPct val="115000"/>
                        </a:lnSpc>
                        <a:spcBef>
                          <a:spcPts val="0"/>
                        </a:spcBef>
                        <a:spcAft>
                          <a:spcPts val="1000"/>
                        </a:spcAft>
                      </a:pPr>
                      <a:r>
                        <a:rPr lang="es-EC" sz="1000">
                          <a:effectLst/>
                        </a:rPr>
                        <a:t>11/05/2014 10:50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82.800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32.400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1278,12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1533,75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3394780695"/>
                  </a:ext>
                </a:extLst>
              </a:tr>
              <a:tr h="203959">
                <a:tc>
                  <a:txBody>
                    <a:bodyPr/>
                    <a:lstStyle/>
                    <a:p>
                      <a:pPr marL="0" marR="0" algn="ctr">
                        <a:lnSpc>
                          <a:spcPct val="115000"/>
                        </a:lnSpc>
                        <a:spcBef>
                          <a:spcPts val="0"/>
                        </a:spcBef>
                        <a:spcAft>
                          <a:spcPts val="1000"/>
                        </a:spcAft>
                      </a:pPr>
                      <a:r>
                        <a:rPr lang="es-EC" sz="1000">
                          <a:effectLst/>
                        </a:rPr>
                        <a:t>11/05/2014 11:10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87.500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32.900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1384,63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1661,56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532382960"/>
                  </a:ext>
                </a:extLst>
              </a:tr>
              <a:tr h="203959">
                <a:tc>
                  <a:txBody>
                    <a:bodyPr/>
                    <a:lstStyle/>
                    <a:p>
                      <a:pPr marL="0" marR="0" algn="ctr">
                        <a:lnSpc>
                          <a:spcPct val="115000"/>
                        </a:lnSpc>
                        <a:spcBef>
                          <a:spcPts val="0"/>
                        </a:spcBef>
                        <a:spcAft>
                          <a:spcPts val="1000"/>
                        </a:spcAft>
                      </a:pPr>
                      <a:r>
                        <a:rPr lang="es-EC" sz="1000">
                          <a:effectLst/>
                        </a:rPr>
                        <a:t>11/05/2014 11:30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80.700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32.800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1214,72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1457,67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3276047798"/>
                  </a:ext>
                </a:extLst>
              </a:tr>
              <a:tr h="203959">
                <a:tc>
                  <a:txBody>
                    <a:bodyPr/>
                    <a:lstStyle/>
                    <a:p>
                      <a:pPr marL="0" marR="0" algn="ctr">
                        <a:lnSpc>
                          <a:spcPct val="115000"/>
                        </a:lnSpc>
                        <a:spcBef>
                          <a:spcPts val="0"/>
                        </a:spcBef>
                        <a:spcAft>
                          <a:spcPts val="1000"/>
                        </a:spcAft>
                      </a:pPr>
                      <a:r>
                        <a:rPr lang="es-EC" sz="1000">
                          <a:effectLst/>
                        </a:rPr>
                        <a:t>11/05/2014 11:50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82.600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32.900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1260,37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1512,45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1014668397"/>
                  </a:ext>
                </a:extLst>
              </a:tr>
              <a:tr h="203959">
                <a:tc>
                  <a:txBody>
                    <a:bodyPr/>
                    <a:lstStyle/>
                    <a:p>
                      <a:pPr marL="0" marR="0" algn="ctr">
                        <a:lnSpc>
                          <a:spcPct val="115000"/>
                        </a:lnSpc>
                        <a:spcBef>
                          <a:spcPts val="0"/>
                        </a:spcBef>
                        <a:spcAft>
                          <a:spcPts val="1000"/>
                        </a:spcAft>
                      </a:pPr>
                      <a:r>
                        <a:rPr lang="es-EC" sz="1000">
                          <a:effectLst/>
                        </a:rPr>
                        <a:t>11/05/2014 12:10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87.900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33.200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1387,17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1664,60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1925397436"/>
                  </a:ext>
                </a:extLst>
              </a:tr>
              <a:tr h="203959">
                <a:tc>
                  <a:txBody>
                    <a:bodyPr/>
                    <a:lstStyle/>
                    <a:p>
                      <a:pPr marL="0" marR="0" algn="ctr">
                        <a:lnSpc>
                          <a:spcPct val="115000"/>
                        </a:lnSpc>
                        <a:spcBef>
                          <a:spcPts val="0"/>
                        </a:spcBef>
                        <a:spcAft>
                          <a:spcPts val="1000"/>
                        </a:spcAft>
                      </a:pPr>
                      <a:r>
                        <a:rPr lang="es-EC" sz="1000">
                          <a:effectLst/>
                        </a:rPr>
                        <a:t>11/05/2014 12:30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89.000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33.200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1415,06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1698,08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812163098"/>
                  </a:ext>
                </a:extLst>
              </a:tr>
              <a:tr h="203959">
                <a:tc>
                  <a:txBody>
                    <a:bodyPr/>
                    <a:lstStyle/>
                    <a:p>
                      <a:pPr marL="0" marR="0" algn="ctr">
                        <a:lnSpc>
                          <a:spcPct val="115000"/>
                        </a:lnSpc>
                        <a:spcBef>
                          <a:spcPts val="0"/>
                        </a:spcBef>
                        <a:spcAft>
                          <a:spcPts val="1000"/>
                        </a:spcAft>
                      </a:pPr>
                      <a:r>
                        <a:rPr lang="es-EC" sz="1000">
                          <a:effectLst/>
                        </a:rPr>
                        <a:t>11/05/2014 12:50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84.600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33.700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1290,80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1548,96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2824574245"/>
                  </a:ext>
                </a:extLst>
              </a:tr>
              <a:tr h="203959">
                <a:tc>
                  <a:txBody>
                    <a:bodyPr/>
                    <a:lstStyle/>
                    <a:p>
                      <a:pPr marL="0" marR="0" algn="ctr">
                        <a:lnSpc>
                          <a:spcPct val="115000"/>
                        </a:lnSpc>
                        <a:spcBef>
                          <a:spcPts val="0"/>
                        </a:spcBef>
                        <a:spcAft>
                          <a:spcPts val="1000"/>
                        </a:spcAft>
                      </a:pPr>
                      <a:r>
                        <a:rPr lang="es-EC" sz="1000">
                          <a:effectLst/>
                        </a:rPr>
                        <a:t>11/05/2014 13:10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dirty="0">
                          <a:effectLst/>
                        </a:rPr>
                        <a:t>83.200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34.500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0,0000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1235,01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a:effectLst/>
                        </a:rPr>
                        <a:t>1482,01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tc>
                  <a:txBody>
                    <a:bodyPr/>
                    <a:lstStyle/>
                    <a:p>
                      <a:pPr marL="0" marR="0" algn="ctr">
                        <a:lnSpc>
                          <a:spcPct val="115000"/>
                        </a:lnSpc>
                        <a:spcBef>
                          <a:spcPts val="0"/>
                        </a:spcBef>
                        <a:spcAft>
                          <a:spcPts val="1000"/>
                        </a:spcAft>
                      </a:pPr>
                      <a:r>
                        <a:rPr lang="es-EC" sz="1000" dirty="0">
                          <a:effectLst/>
                        </a:rPr>
                        <a:t>OFF</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4265" marR="54265" marT="0" marB="0" anchor="ctr"/>
                </a:tc>
                <a:extLst>
                  <a:ext uri="{0D108BD9-81ED-4DB2-BD59-A6C34878D82A}">
                    <a16:rowId xmlns:a16="http://schemas.microsoft.com/office/drawing/2014/main" val="1495801034"/>
                  </a:ext>
                </a:extLst>
              </a:tr>
            </a:tbl>
          </a:graphicData>
        </a:graphic>
      </p:graphicFrame>
    </p:spTree>
    <p:extLst>
      <p:ext uri="{BB962C8B-B14F-4D97-AF65-F5344CB8AC3E}">
        <p14:creationId xmlns:p14="http://schemas.microsoft.com/office/powerpoint/2010/main" val="951413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400" dirty="0"/>
              <a:t>Comparación energía colector vs energía eléctrica </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graphicFrame>
        <p:nvGraphicFramePr>
          <p:cNvPr id="2" name="Table 1">
            <a:extLst>
              <a:ext uri="{FF2B5EF4-FFF2-40B4-BE49-F238E27FC236}">
                <a16:creationId xmlns:a16="http://schemas.microsoft.com/office/drawing/2014/main" id="{35C125C2-F863-473A-809D-F3FD93BBD4BC}"/>
              </a:ext>
            </a:extLst>
          </p:cNvPr>
          <p:cNvGraphicFramePr>
            <a:graphicFrameLocks noGrp="1"/>
          </p:cNvGraphicFramePr>
          <p:nvPr>
            <p:extLst>
              <p:ext uri="{D42A27DB-BD31-4B8C-83A1-F6EECF244321}">
                <p14:modId xmlns:p14="http://schemas.microsoft.com/office/powerpoint/2010/main" val="3363373817"/>
              </p:ext>
            </p:extLst>
          </p:nvPr>
        </p:nvGraphicFramePr>
        <p:xfrm>
          <a:off x="2739089" y="1546675"/>
          <a:ext cx="5983356" cy="2693506"/>
        </p:xfrm>
        <a:graphic>
          <a:graphicData uri="http://schemas.openxmlformats.org/drawingml/2006/table">
            <a:tbl>
              <a:tblPr firstRow="1" firstCol="1" bandRow="1">
                <a:tableStyleId>{5C22544A-7EE6-4342-B048-85BDC9FD1C3A}</a:tableStyleId>
              </a:tblPr>
              <a:tblGrid>
                <a:gridCol w="1252527">
                  <a:extLst>
                    <a:ext uri="{9D8B030D-6E8A-4147-A177-3AD203B41FA5}">
                      <a16:colId xmlns:a16="http://schemas.microsoft.com/office/drawing/2014/main" val="583685176"/>
                    </a:ext>
                  </a:extLst>
                </a:gridCol>
                <a:gridCol w="1851709">
                  <a:extLst>
                    <a:ext uri="{9D8B030D-6E8A-4147-A177-3AD203B41FA5}">
                      <a16:colId xmlns:a16="http://schemas.microsoft.com/office/drawing/2014/main" val="409759758"/>
                    </a:ext>
                  </a:extLst>
                </a:gridCol>
                <a:gridCol w="1481875">
                  <a:extLst>
                    <a:ext uri="{9D8B030D-6E8A-4147-A177-3AD203B41FA5}">
                      <a16:colId xmlns:a16="http://schemas.microsoft.com/office/drawing/2014/main" val="3779088322"/>
                    </a:ext>
                  </a:extLst>
                </a:gridCol>
                <a:gridCol w="1397245">
                  <a:extLst>
                    <a:ext uri="{9D8B030D-6E8A-4147-A177-3AD203B41FA5}">
                      <a16:colId xmlns:a16="http://schemas.microsoft.com/office/drawing/2014/main" val="694289274"/>
                    </a:ext>
                  </a:extLst>
                </a:gridCol>
              </a:tblGrid>
              <a:tr h="589159">
                <a:tc>
                  <a:txBody>
                    <a:bodyPr/>
                    <a:lstStyle/>
                    <a:p>
                      <a:pPr marL="0" marR="0" algn="ctr">
                        <a:lnSpc>
                          <a:spcPct val="115000"/>
                        </a:lnSpc>
                        <a:spcBef>
                          <a:spcPts val="0"/>
                        </a:spcBef>
                        <a:spcAft>
                          <a:spcPts val="1000"/>
                        </a:spcAft>
                      </a:pPr>
                      <a:r>
                        <a:rPr lang="es-EC" sz="1400">
                          <a:effectLst/>
                        </a:rPr>
                        <a:t>Meses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Energía colector solar [kJ]</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Energía eléctrica [kJ]</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Total Energia Sistema [kJ}</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7702904"/>
                  </a:ext>
                </a:extLst>
              </a:tr>
              <a:tr h="327559">
                <a:tc>
                  <a:txBody>
                    <a:bodyPr/>
                    <a:lstStyle/>
                    <a:p>
                      <a:pPr marL="0" marR="0" algn="ctr">
                        <a:lnSpc>
                          <a:spcPct val="115000"/>
                        </a:lnSpc>
                        <a:spcBef>
                          <a:spcPts val="0"/>
                        </a:spcBef>
                        <a:spcAft>
                          <a:spcPts val="1000"/>
                        </a:spcAft>
                      </a:pPr>
                      <a:r>
                        <a:rPr lang="es-EC" sz="1400">
                          <a:effectLst/>
                        </a:rPr>
                        <a:t>Abril 2014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99.505,74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16.311,00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115.816,74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8555302"/>
                  </a:ext>
                </a:extLst>
              </a:tr>
              <a:tr h="327559">
                <a:tc>
                  <a:txBody>
                    <a:bodyPr/>
                    <a:lstStyle/>
                    <a:p>
                      <a:pPr marL="0" marR="0" algn="ctr">
                        <a:lnSpc>
                          <a:spcPct val="115000"/>
                        </a:lnSpc>
                        <a:spcBef>
                          <a:spcPts val="0"/>
                        </a:spcBef>
                        <a:spcAft>
                          <a:spcPts val="1000"/>
                        </a:spcAft>
                      </a:pPr>
                      <a:r>
                        <a:rPr lang="es-EC" sz="1400">
                          <a:effectLst/>
                        </a:rPr>
                        <a:t>Mayo 2014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dirty="0">
                          <a:effectLst/>
                        </a:rPr>
                        <a:t>586.001,08</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497.481,00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1.083.482,08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7065680"/>
                  </a:ext>
                </a:extLst>
              </a:tr>
              <a:tr h="327559">
                <a:tc>
                  <a:txBody>
                    <a:bodyPr/>
                    <a:lstStyle/>
                    <a:p>
                      <a:pPr marL="0" marR="0" algn="ctr">
                        <a:lnSpc>
                          <a:spcPct val="115000"/>
                        </a:lnSpc>
                        <a:spcBef>
                          <a:spcPts val="0"/>
                        </a:spcBef>
                        <a:spcAft>
                          <a:spcPts val="1000"/>
                        </a:spcAft>
                      </a:pPr>
                      <a:r>
                        <a:rPr lang="es-EC" sz="1400">
                          <a:effectLst/>
                        </a:rPr>
                        <a:t>Jun 2014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dirty="0">
                          <a:effectLst/>
                        </a:rPr>
                        <a:t>651.356,56</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172.566,00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823.922,56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8992017"/>
                  </a:ext>
                </a:extLst>
              </a:tr>
              <a:tr h="327559">
                <a:tc>
                  <a:txBody>
                    <a:bodyPr/>
                    <a:lstStyle/>
                    <a:p>
                      <a:pPr marL="0" marR="0" algn="ctr">
                        <a:lnSpc>
                          <a:spcPct val="115000"/>
                        </a:lnSpc>
                        <a:spcBef>
                          <a:spcPts val="0"/>
                        </a:spcBef>
                        <a:spcAft>
                          <a:spcPts val="1000"/>
                        </a:spcAft>
                      </a:pPr>
                      <a:r>
                        <a:rPr lang="es-EC" sz="1400">
                          <a:effectLst/>
                        </a:rPr>
                        <a:t>Julio 2014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824.563,73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110.601,00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935.164,73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6774114"/>
                  </a:ext>
                </a:extLst>
              </a:tr>
              <a:tr h="466552">
                <a:tc>
                  <a:txBody>
                    <a:bodyPr/>
                    <a:lstStyle/>
                    <a:p>
                      <a:pPr marL="0" marR="0" algn="ctr">
                        <a:lnSpc>
                          <a:spcPct val="115000"/>
                        </a:lnSpc>
                        <a:spcBef>
                          <a:spcPts val="0"/>
                        </a:spcBef>
                        <a:spcAft>
                          <a:spcPts val="1000"/>
                        </a:spcAft>
                      </a:pPr>
                      <a:r>
                        <a:rPr lang="es-EC" sz="1400">
                          <a:effectLst/>
                        </a:rPr>
                        <a:t>Agosto 2014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369.104,01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387,00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369.491,01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9981037"/>
                  </a:ext>
                </a:extLst>
              </a:tr>
              <a:tr h="327559">
                <a:tc>
                  <a:txBody>
                    <a:bodyPr/>
                    <a:lstStyle/>
                    <a:p>
                      <a:pPr marL="0" marR="0" algn="ctr">
                        <a:lnSpc>
                          <a:spcPct val="115000"/>
                        </a:lnSpc>
                        <a:spcBef>
                          <a:spcPts val="0"/>
                        </a:spcBef>
                        <a:spcAft>
                          <a:spcPts val="1000"/>
                        </a:spcAft>
                      </a:pPr>
                      <a:r>
                        <a:rPr lang="es-EC" sz="1400">
                          <a:effectLst/>
                        </a:rPr>
                        <a:t>Total</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2.530.531,12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797.346,00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dirty="0">
                          <a:effectLst/>
                        </a:rPr>
                        <a:t>3.327.877,12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4186856"/>
                  </a:ext>
                </a:extLst>
              </a:tr>
            </a:tbl>
          </a:graphicData>
        </a:graphic>
      </p:graphicFrame>
      <p:graphicFrame>
        <p:nvGraphicFramePr>
          <p:cNvPr id="3" name="Table 2">
            <a:extLst>
              <a:ext uri="{FF2B5EF4-FFF2-40B4-BE49-F238E27FC236}">
                <a16:creationId xmlns:a16="http://schemas.microsoft.com/office/drawing/2014/main" id="{5694C31F-7D27-4DD2-9C22-0089E3B2BA01}"/>
              </a:ext>
            </a:extLst>
          </p:cNvPr>
          <p:cNvGraphicFramePr>
            <a:graphicFrameLocks noGrp="1"/>
          </p:cNvGraphicFramePr>
          <p:nvPr>
            <p:extLst>
              <p:ext uri="{D42A27DB-BD31-4B8C-83A1-F6EECF244321}">
                <p14:modId xmlns:p14="http://schemas.microsoft.com/office/powerpoint/2010/main" val="2348044720"/>
              </p:ext>
            </p:extLst>
          </p:nvPr>
        </p:nvGraphicFramePr>
        <p:xfrm>
          <a:off x="2748725" y="4542256"/>
          <a:ext cx="5973720" cy="1144524"/>
        </p:xfrm>
        <a:graphic>
          <a:graphicData uri="http://schemas.openxmlformats.org/drawingml/2006/table">
            <a:tbl>
              <a:tblPr firstRow="1" firstCol="1" bandRow="1">
                <a:tableStyleId>{5C22544A-7EE6-4342-B048-85BDC9FD1C3A}</a:tableStyleId>
              </a:tblPr>
              <a:tblGrid>
                <a:gridCol w="2001337">
                  <a:extLst>
                    <a:ext uri="{9D8B030D-6E8A-4147-A177-3AD203B41FA5}">
                      <a16:colId xmlns:a16="http://schemas.microsoft.com/office/drawing/2014/main" val="764427970"/>
                    </a:ext>
                  </a:extLst>
                </a:gridCol>
                <a:gridCol w="2255990">
                  <a:extLst>
                    <a:ext uri="{9D8B030D-6E8A-4147-A177-3AD203B41FA5}">
                      <a16:colId xmlns:a16="http://schemas.microsoft.com/office/drawing/2014/main" val="1040825670"/>
                    </a:ext>
                  </a:extLst>
                </a:gridCol>
                <a:gridCol w="1716393">
                  <a:extLst>
                    <a:ext uri="{9D8B030D-6E8A-4147-A177-3AD203B41FA5}">
                      <a16:colId xmlns:a16="http://schemas.microsoft.com/office/drawing/2014/main" val="3907955123"/>
                    </a:ext>
                  </a:extLst>
                </a:gridCol>
              </a:tblGrid>
              <a:tr h="157480">
                <a:tc>
                  <a:txBody>
                    <a:bodyPr/>
                    <a:lstStyle/>
                    <a:p>
                      <a:pPr marL="0" marR="0" algn="ctr">
                        <a:lnSpc>
                          <a:spcPct val="115000"/>
                        </a:lnSpc>
                        <a:spcBef>
                          <a:spcPts val="0"/>
                        </a:spcBef>
                        <a:spcAft>
                          <a:spcPts val="1000"/>
                        </a:spcAft>
                      </a:pPr>
                      <a:r>
                        <a:rPr lang="es-EC" sz="1400">
                          <a:effectLst/>
                        </a:rPr>
                        <a:t>Tipo de Sistema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Energía total sistema</a:t>
                      </a:r>
                      <a:br>
                        <a:rPr lang="es-EC" sz="1400">
                          <a:effectLst/>
                        </a:rPr>
                      </a:br>
                      <a:r>
                        <a:rPr lang="es-EC" sz="1400">
                          <a:effectLst/>
                        </a:rPr>
                        <a:t>[kJ]</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Porcentaje Energía sistema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9116050"/>
                  </a:ext>
                </a:extLst>
              </a:tr>
              <a:tr h="154305">
                <a:tc>
                  <a:txBody>
                    <a:bodyPr/>
                    <a:lstStyle/>
                    <a:p>
                      <a:pPr marL="0" marR="0" algn="ctr">
                        <a:lnSpc>
                          <a:spcPct val="115000"/>
                        </a:lnSpc>
                        <a:spcBef>
                          <a:spcPts val="0"/>
                        </a:spcBef>
                        <a:spcAft>
                          <a:spcPts val="1000"/>
                        </a:spcAft>
                      </a:pPr>
                      <a:r>
                        <a:rPr lang="es-EC" sz="1400">
                          <a:effectLst/>
                        </a:rPr>
                        <a:t>Colector solar</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dirty="0">
                          <a:effectLst/>
                        </a:rPr>
                        <a:t>2.530.531,12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76,04%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9780830"/>
                  </a:ext>
                </a:extLst>
              </a:tr>
              <a:tr h="157480">
                <a:tc>
                  <a:txBody>
                    <a:bodyPr/>
                    <a:lstStyle/>
                    <a:p>
                      <a:pPr marL="0" marR="0" algn="ctr">
                        <a:lnSpc>
                          <a:spcPct val="115000"/>
                        </a:lnSpc>
                        <a:spcBef>
                          <a:spcPts val="0"/>
                        </a:spcBef>
                        <a:spcAft>
                          <a:spcPts val="1000"/>
                        </a:spcAft>
                      </a:pPr>
                      <a:r>
                        <a:rPr lang="es-EC" sz="1400">
                          <a:effectLst/>
                        </a:rPr>
                        <a:t>Resistencia eléctrica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797.346,00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23,96%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7231828"/>
                  </a:ext>
                </a:extLst>
              </a:tr>
              <a:tr h="157480">
                <a:tc>
                  <a:txBody>
                    <a:bodyPr/>
                    <a:lstStyle/>
                    <a:p>
                      <a:pPr marL="0" marR="0" algn="ctr">
                        <a:lnSpc>
                          <a:spcPct val="115000"/>
                        </a:lnSpc>
                        <a:spcBef>
                          <a:spcPts val="0"/>
                        </a:spcBef>
                        <a:spcAft>
                          <a:spcPts val="1000"/>
                        </a:spcAft>
                      </a:pPr>
                      <a:r>
                        <a:rPr lang="es-EC" sz="1400" dirty="0">
                          <a:effectLst/>
                        </a:rPr>
                        <a:t>Total general</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a:effectLst/>
                        </a:rPr>
                        <a:t>3.327.877,12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s-EC" sz="1400" dirty="0">
                          <a:effectLst/>
                        </a:rPr>
                        <a:t>100,00%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0217259"/>
                  </a:ext>
                </a:extLst>
              </a:tr>
            </a:tbl>
          </a:graphicData>
        </a:graphic>
      </p:graphicFrame>
      <p:sp>
        <p:nvSpPr>
          <p:cNvPr id="5" name="Rectangle 4">
            <a:extLst>
              <a:ext uri="{FF2B5EF4-FFF2-40B4-BE49-F238E27FC236}">
                <a16:creationId xmlns:a16="http://schemas.microsoft.com/office/drawing/2014/main" id="{924A2324-6D6E-4B59-AABA-6334F2CEDE9C}"/>
              </a:ext>
            </a:extLst>
          </p:cNvPr>
          <p:cNvSpPr/>
          <p:nvPr/>
        </p:nvSpPr>
        <p:spPr>
          <a:xfrm>
            <a:off x="754159" y="5745281"/>
            <a:ext cx="10086806" cy="872034"/>
          </a:xfrm>
          <a:prstGeom prst="rect">
            <a:avLst/>
          </a:prstGeom>
        </p:spPr>
        <p:txBody>
          <a:bodyPr wrap="square">
            <a:spAutoFit/>
          </a:bodyPr>
          <a:lstStyle/>
          <a:p>
            <a:pPr algn="just">
              <a:lnSpc>
                <a:spcPct val="150000"/>
              </a:lnSpc>
              <a:spcAft>
                <a:spcPts val="1000"/>
              </a:spcAft>
            </a:pPr>
            <a:r>
              <a:rPr lang="es-EC" dirty="0">
                <a:latin typeface="Arial" panose="020B0604020202020204" pitchFamily="34" charset="0"/>
                <a:ea typeface="Calibri" panose="020F0502020204030204" pitchFamily="34" charset="0"/>
                <a:cs typeface="Times New Roman" panose="02020603050405020304" pitchFamily="18" charset="0"/>
              </a:rPr>
              <a:t>El colector solar generó cerca del 76% de toda la energía consumida por el sistema para mantener el agua caliente sobre los 40 </a:t>
            </a:r>
            <a:r>
              <a:rPr lang="es-EC" dirty="0">
                <a:latin typeface="Cambria Math" panose="02040503050406030204" pitchFamily="18" charset="0"/>
                <a:ea typeface="Calibri" panose="020F0502020204030204" pitchFamily="34" charset="0"/>
                <a:cs typeface="Cambria Math" panose="02040503050406030204" pitchFamily="18" charset="0"/>
              </a:rPr>
              <a:t>℃</a:t>
            </a:r>
            <a:r>
              <a:rPr lang="es-EC"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892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400" dirty="0"/>
              <a:t>Análisis de costos del sistema híbrido</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graphicFrame>
        <p:nvGraphicFramePr>
          <p:cNvPr id="6" name="Table 5">
            <a:extLst>
              <a:ext uri="{FF2B5EF4-FFF2-40B4-BE49-F238E27FC236}">
                <a16:creationId xmlns:a16="http://schemas.microsoft.com/office/drawing/2014/main" id="{A9C5FE3F-6DB4-4D9A-9C3D-7F3B424F5F1D}"/>
              </a:ext>
            </a:extLst>
          </p:cNvPr>
          <p:cNvGraphicFramePr>
            <a:graphicFrameLocks noGrp="1"/>
          </p:cNvGraphicFramePr>
          <p:nvPr>
            <p:extLst>
              <p:ext uri="{D42A27DB-BD31-4B8C-83A1-F6EECF244321}">
                <p14:modId xmlns:p14="http://schemas.microsoft.com/office/powerpoint/2010/main" val="2920794633"/>
              </p:ext>
            </p:extLst>
          </p:nvPr>
        </p:nvGraphicFramePr>
        <p:xfrm>
          <a:off x="2447127" y="1240269"/>
          <a:ext cx="6790417" cy="2850472"/>
        </p:xfrm>
        <a:graphic>
          <a:graphicData uri="http://schemas.openxmlformats.org/drawingml/2006/table">
            <a:tbl>
              <a:tblPr firstRow="1" firstCol="1" bandRow="1">
                <a:tableStyleId>{5C22544A-7EE6-4342-B048-85BDC9FD1C3A}</a:tableStyleId>
              </a:tblPr>
              <a:tblGrid>
                <a:gridCol w="2652979">
                  <a:extLst>
                    <a:ext uri="{9D8B030D-6E8A-4147-A177-3AD203B41FA5}">
                      <a16:colId xmlns:a16="http://schemas.microsoft.com/office/drawing/2014/main" val="242697373"/>
                    </a:ext>
                  </a:extLst>
                </a:gridCol>
                <a:gridCol w="895664">
                  <a:extLst>
                    <a:ext uri="{9D8B030D-6E8A-4147-A177-3AD203B41FA5}">
                      <a16:colId xmlns:a16="http://schemas.microsoft.com/office/drawing/2014/main" val="171675371"/>
                    </a:ext>
                  </a:extLst>
                </a:gridCol>
                <a:gridCol w="1009039">
                  <a:extLst>
                    <a:ext uri="{9D8B030D-6E8A-4147-A177-3AD203B41FA5}">
                      <a16:colId xmlns:a16="http://schemas.microsoft.com/office/drawing/2014/main" val="2557276220"/>
                    </a:ext>
                  </a:extLst>
                </a:gridCol>
                <a:gridCol w="1088402">
                  <a:extLst>
                    <a:ext uri="{9D8B030D-6E8A-4147-A177-3AD203B41FA5}">
                      <a16:colId xmlns:a16="http://schemas.microsoft.com/office/drawing/2014/main" val="3716158970"/>
                    </a:ext>
                  </a:extLst>
                </a:gridCol>
                <a:gridCol w="1144333">
                  <a:extLst>
                    <a:ext uri="{9D8B030D-6E8A-4147-A177-3AD203B41FA5}">
                      <a16:colId xmlns:a16="http://schemas.microsoft.com/office/drawing/2014/main" val="2504691799"/>
                    </a:ext>
                  </a:extLst>
                </a:gridCol>
              </a:tblGrid>
              <a:tr h="227170">
                <a:tc gridSpan="5">
                  <a:txBody>
                    <a:bodyPr/>
                    <a:lstStyle/>
                    <a:p>
                      <a:pPr marL="0" marR="0" algn="ctr">
                        <a:lnSpc>
                          <a:spcPct val="115000"/>
                        </a:lnSpc>
                        <a:spcBef>
                          <a:spcPts val="0"/>
                        </a:spcBef>
                        <a:spcAft>
                          <a:spcPts val="0"/>
                        </a:spcAft>
                      </a:pPr>
                      <a:r>
                        <a:rPr lang="es-EC" sz="1200">
                          <a:effectLst/>
                        </a:rPr>
                        <a:t>MATERIALES Y EQUIPOS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8506004"/>
                  </a:ext>
                </a:extLst>
              </a:tr>
              <a:tr h="381358">
                <a:tc>
                  <a:txBody>
                    <a:bodyPr/>
                    <a:lstStyle/>
                    <a:p>
                      <a:pPr marL="0" marR="0" algn="ctr">
                        <a:lnSpc>
                          <a:spcPct val="115000"/>
                        </a:lnSpc>
                        <a:spcBef>
                          <a:spcPts val="0"/>
                        </a:spcBef>
                        <a:spcAft>
                          <a:spcPts val="0"/>
                        </a:spcAft>
                      </a:pPr>
                      <a:r>
                        <a:rPr lang="es-EC" sz="1200">
                          <a:effectLst/>
                        </a:rPr>
                        <a:t>DESCRIPCIÓN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CANTIDAD</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UNIDADES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C. UNITARIO [USD]</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C. TOTAL [USD]</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74505282"/>
                  </a:ext>
                </a:extLst>
              </a:tr>
              <a:tr h="227170">
                <a:tc>
                  <a:txBody>
                    <a:bodyPr/>
                    <a:lstStyle/>
                    <a:p>
                      <a:pPr marL="0" marR="0" algn="l">
                        <a:lnSpc>
                          <a:spcPct val="115000"/>
                        </a:lnSpc>
                        <a:spcBef>
                          <a:spcPts val="0"/>
                        </a:spcBef>
                        <a:spcAft>
                          <a:spcPts val="0"/>
                        </a:spcAft>
                      </a:pPr>
                      <a:r>
                        <a:rPr lang="es-EC" sz="1200">
                          <a:effectLst/>
                        </a:rPr>
                        <a:t>PLANCHA DE ALUMINIO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12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KG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          2.00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a:effectLst/>
                        </a:rPr>
                        <a:t>$        24.00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866550837"/>
                  </a:ext>
                </a:extLst>
              </a:tr>
              <a:tr h="227170">
                <a:tc>
                  <a:txBody>
                    <a:bodyPr/>
                    <a:lstStyle/>
                    <a:p>
                      <a:pPr marL="0" marR="0" algn="l">
                        <a:lnSpc>
                          <a:spcPct val="115000"/>
                        </a:lnSpc>
                        <a:spcBef>
                          <a:spcPts val="0"/>
                        </a:spcBef>
                        <a:spcAft>
                          <a:spcPts val="0"/>
                        </a:spcAft>
                      </a:pPr>
                      <a:r>
                        <a:rPr lang="es-EC" sz="1200">
                          <a:effectLst/>
                        </a:rPr>
                        <a:t>TUBERÍA DE COBRE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KG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1000"/>
                        </a:spcAft>
                      </a:pPr>
                      <a:r>
                        <a:rPr lang="es-EC" sz="1200">
                          <a:effectLst/>
                        </a:rPr>
                        <a:t>$          2.50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a:effectLst/>
                        </a:rPr>
                        <a:t>$        12.50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542917221"/>
                  </a:ext>
                </a:extLst>
              </a:tr>
              <a:tr h="227170">
                <a:tc>
                  <a:txBody>
                    <a:bodyPr/>
                    <a:lstStyle/>
                    <a:p>
                      <a:pPr marL="0" marR="0" algn="l">
                        <a:lnSpc>
                          <a:spcPct val="115000"/>
                        </a:lnSpc>
                        <a:spcBef>
                          <a:spcPts val="0"/>
                        </a:spcBef>
                        <a:spcAft>
                          <a:spcPts val="0"/>
                        </a:spcAft>
                      </a:pPr>
                      <a:r>
                        <a:rPr lang="es-EC" sz="1200">
                          <a:effectLst/>
                        </a:rPr>
                        <a:t>AISLAMIENTO TÉRMICO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KG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1000"/>
                        </a:spcAft>
                      </a:pPr>
                      <a:r>
                        <a:rPr lang="es-EC" sz="1200">
                          <a:effectLst/>
                        </a:rPr>
                        <a:t>$          1.00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a:effectLst/>
                        </a:rPr>
                        <a:t>$          5.00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888140694"/>
                  </a:ext>
                </a:extLst>
              </a:tr>
              <a:tr h="381358">
                <a:tc>
                  <a:txBody>
                    <a:bodyPr/>
                    <a:lstStyle/>
                    <a:p>
                      <a:pPr marL="0" marR="0" algn="l">
                        <a:lnSpc>
                          <a:spcPct val="115000"/>
                        </a:lnSpc>
                        <a:spcBef>
                          <a:spcPts val="0"/>
                        </a:spcBef>
                        <a:spcAft>
                          <a:spcPts val="0"/>
                        </a:spcAft>
                      </a:pPr>
                      <a:r>
                        <a:rPr lang="es-EC" sz="1200" dirty="0">
                          <a:effectLst/>
                        </a:rPr>
                        <a:t>MATERIAL TANQUE DE ACERO AL CARBONO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dirty="0">
                          <a:effectLst/>
                        </a:rPr>
                        <a:t>30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KG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1000"/>
                        </a:spcAft>
                      </a:pPr>
                      <a:r>
                        <a:rPr lang="es-EC" sz="1200">
                          <a:effectLst/>
                        </a:rPr>
                        <a:t>$          2.00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dirty="0">
                          <a:effectLst/>
                        </a:rPr>
                        <a:t>$        60.00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486863277"/>
                  </a:ext>
                </a:extLst>
              </a:tr>
              <a:tr h="227170">
                <a:tc>
                  <a:txBody>
                    <a:bodyPr/>
                    <a:lstStyle/>
                    <a:p>
                      <a:pPr marL="0" marR="0" algn="l">
                        <a:lnSpc>
                          <a:spcPct val="115000"/>
                        </a:lnSpc>
                        <a:spcBef>
                          <a:spcPts val="0"/>
                        </a:spcBef>
                        <a:spcAft>
                          <a:spcPts val="0"/>
                        </a:spcAft>
                      </a:pPr>
                      <a:r>
                        <a:rPr lang="es-EC" sz="1200">
                          <a:effectLst/>
                        </a:rPr>
                        <a:t>ESTRUCTURA METÁLICA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24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KG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1000"/>
                        </a:spcAft>
                      </a:pPr>
                      <a:r>
                        <a:rPr lang="es-EC" sz="1200">
                          <a:effectLst/>
                        </a:rPr>
                        <a:t>$          1.70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a:effectLst/>
                        </a:rPr>
                        <a:t>$        40.80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502905436"/>
                  </a:ext>
                </a:extLst>
              </a:tr>
              <a:tr h="227170">
                <a:tc>
                  <a:txBody>
                    <a:bodyPr/>
                    <a:lstStyle/>
                    <a:p>
                      <a:pPr marL="0" marR="0" algn="l">
                        <a:lnSpc>
                          <a:spcPct val="115000"/>
                        </a:lnSpc>
                        <a:spcBef>
                          <a:spcPts val="0"/>
                        </a:spcBef>
                        <a:spcAft>
                          <a:spcPts val="0"/>
                        </a:spcAft>
                      </a:pPr>
                      <a:r>
                        <a:rPr lang="es-EC" sz="1200">
                          <a:effectLst/>
                        </a:rPr>
                        <a:t>FUNGIBLES Y CONSUMIBLES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KG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1000"/>
                        </a:spcAft>
                      </a:pPr>
                      <a:r>
                        <a:rPr lang="es-EC" sz="1200">
                          <a:effectLst/>
                        </a:rPr>
                        <a:t>$        10.00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a:effectLst/>
                        </a:rPr>
                        <a:t>$        20.00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312660489"/>
                  </a:ext>
                </a:extLst>
              </a:tr>
              <a:tr h="227170">
                <a:tc>
                  <a:txBody>
                    <a:bodyPr/>
                    <a:lstStyle/>
                    <a:p>
                      <a:pPr marL="0" marR="0" algn="l">
                        <a:lnSpc>
                          <a:spcPct val="115000"/>
                        </a:lnSpc>
                        <a:spcBef>
                          <a:spcPts val="0"/>
                        </a:spcBef>
                        <a:spcAft>
                          <a:spcPts val="0"/>
                        </a:spcAft>
                      </a:pPr>
                      <a:r>
                        <a:rPr lang="es-EC" sz="1200">
                          <a:effectLst/>
                        </a:rPr>
                        <a:t>RESISTENCIAS ELÉCTRICAS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EA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1000"/>
                        </a:spcAft>
                      </a:pPr>
                      <a:r>
                        <a:rPr lang="es-EC" sz="1200">
                          <a:effectLst/>
                        </a:rPr>
                        <a:t>$        10.00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a:effectLst/>
                        </a:rPr>
                        <a:t>$        30.00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00706280"/>
                  </a:ext>
                </a:extLst>
              </a:tr>
              <a:tr h="227170">
                <a:tc>
                  <a:txBody>
                    <a:bodyPr/>
                    <a:lstStyle/>
                    <a:p>
                      <a:pPr marL="0" marR="0" algn="l">
                        <a:lnSpc>
                          <a:spcPct val="115000"/>
                        </a:lnSpc>
                        <a:spcBef>
                          <a:spcPts val="0"/>
                        </a:spcBef>
                        <a:spcAft>
                          <a:spcPts val="0"/>
                        </a:spcAft>
                      </a:pPr>
                      <a:r>
                        <a:rPr lang="es-EC" sz="1200">
                          <a:effectLst/>
                        </a:rPr>
                        <a:t>PLC</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EA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1000"/>
                        </a:spcAft>
                      </a:pPr>
                      <a:r>
                        <a:rPr lang="es-EC" sz="1200">
                          <a:effectLst/>
                        </a:rPr>
                        <a:t>$      450.00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115000"/>
                        </a:lnSpc>
                        <a:spcBef>
                          <a:spcPts val="0"/>
                        </a:spcBef>
                        <a:spcAft>
                          <a:spcPts val="1000"/>
                        </a:spcAft>
                      </a:pPr>
                      <a:r>
                        <a:rPr lang="es-EC" sz="1200">
                          <a:effectLst/>
                        </a:rPr>
                        <a:t>$      350.00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709308293"/>
                  </a:ext>
                </a:extLst>
              </a:tr>
              <a:tr h="227170">
                <a:tc gridSpan="4">
                  <a:txBody>
                    <a:bodyPr/>
                    <a:lstStyle/>
                    <a:p>
                      <a:pPr marL="0" marR="0" algn="ctr">
                        <a:lnSpc>
                          <a:spcPct val="115000"/>
                        </a:lnSpc>
                        <a:spcBef>
                          <a:spcPts val="0"/>
                        </a:spcBef>
                        <a:spcAft>
                          <a:spcPts val="1000"/>
                        </a:spcAft>
                      </a:pPr>
                      <a:r>
                        <a:rPr lang="es-EC" sz="1200" dirty="0">
                          <a:effectLst/>
                        </a:rPr>
                        <a:t>COSTO TOTAL MATERIALES Y EQUIPOS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s-EC" sz="1200" dirty="0">
                          <a:effectLst/>
                        </a:rPr>
                        <a:t>$      542.00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503953109"/>
                  </a:ext>
                </a:extLst>
              </a:tr>
            </a:tbl>
          </a:graphicData>
        </a:graphic>
      </p:graphicFrame>
      <p:graphicFrame>
        <p:nvGraphicFramePr>
          <p:cNvPr id="8" name="Table 7">
            <a:extLst>
              <a:ext uri="{FF2B5EF4-FFF2-40B4-BE49-F238E27FC236}">
                <a16:creationId xmlns:a16="http://schemas.microsoft.com/office/drawing/2014/main" id="{E4B9DA44-9604-48C0-974D-BE14729F6D24}"/>
              </a:ext>
            </a:extLst>
          </p:cNvPr>
          <p:cNvGraphicFramePr>
            <a:graphicFrameLocks noGrp="1"/>
          </p:cNvGraphicFramePr>
          <p:nvPr>
            <p:extLst>
              <p:ext uri="{D42A27DB-BD31-4B8C-83A1-F6EECF244321}">
                <p14:modId xmlns:p14="http://schemas.microsoft.com/office/powerpoint/2010/main" val="4283619869"/>
              </p:ext>
            </p:extLst>
          </p:nvPr>
        </p:nvGraphicFramePr>
        <p:xfrm>
          <a:off x="2447126" y="4255353"/>
          <a:ext cx="6790418" cy="1325891"/>
        </p:xfrm>
        <a:graphic>
          <a:graphicData uri="http://schemas.openxmlformats.org/drawingml/2006/table">
            <a:tbl>
              <a:tblPr firstRow="1" firstCol="1" bandRow="1">
                <a:tableStyleId>{5C22544A-7EE6-4342-B048-85BDC9FD1C3A}</a:tableStyleId>
              </a:tblPr>
              <a:tblGrid>
                <a:gridCol w="2538993">
                  <a:extLst>
                    <a:ext uri="{9D8B030D-6E8A-4147-A177-3AD203B41FA5}">
                      <a16:colId xmlns:a16="http://schemas.microsoft.com/office/drawing/2014/main" val="202794640"/>
                    </a:ext>
                  </a:extLst>
                </a:gridCol>
                <a:gridCol w="912835">
                  <a:extLst>
                    <a:ext uri="{9D8B030D-6E8A-4147-A177-3AD203B41FA5}">
                      <a16:colId xmlns:a16="http://schemas.microsoft.com/office/drawing/2014/main" val="749638253"/>
                    </a:ext>
                  </a:extLst>
                </a:gridCol>
                <a:gridCol w="912835">
                  <a:extLst>
                    <a:ext uri="{9D8B030D-6E8A-4147-A177-3AD203B41FA5}">
                      <a16:colId xmlns:a16="http://schemas.microsoft.com/office/drawing/2014/main" val="215973774"/>
                    </a:ext>
                  </a:extLst>
                </a:gridCol>
                <a:gridCol w="1050724">
                  <a:extLst>
                    <a:ext uri="{9D8B030D-6E8A-4147-A177-3AD203B41FA5}">
                      <a16:colId xmlns:a16="http://schemas.microsoft.com/office/drawing/2014/main" val="3452959820"/>
                    </a:ext>
                  </a:extLst>
                </a:gridCol>
                <a:gridCol w="1375031">
                  <a:extLst>
                    <a:ext uri="{9D8B030D-6E8A-4147-A177-3AD203B41FA5}">
                      <a16:colId xmlns:a16="http://schemas.microsoft.com/office/drawing/2014/main" val="906892877"/>
                    </a:ext>
                  </a:extLst>
                </a:gridCol>
              </a:tblGrid>
              <a:tr h="230730">
                <a:tc gridSpan="5">
                  <a:txBody>
                    <a:bodyPr/>
                    <a:lstStyle/>
                    <a:p>
                      <a:pPr marL="0" marR="0" algn="ctr">
                        <a:lnSpc>
                          <a:spcPct val="115000"/>
                        </a:lnSpc>
                        <a:spcBef>
                          <a:spcPts val="0"/>
                        </a:spcBef>
                        <a:spcAft>
                          <a:spcPts val="0"/>
                        </a:spcAft>
                      </a:pPr>
                      <a:r>
                        <a:rPr lang="es-EC" sz="1200" dirty="0">
                          <a:effectLst/>
                        </a:rPr>
                        <a:t>CONSTRUCCIÓN Y MONTAJE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5537657"/>
                  </a:ext>
                </a:extLst>
              </a:tr>
              <a:tr h="387333">
                <a:tc>
                  <a:txBody>
                    <a:bodyPr/>
                    <a:lstStyle/>
                    <a:p>
                      <a:pPr marL="0" marR="0" algn="ctr">
                        <a:lnSpc>
                          <a:spcPct val="115000"/>
                        </a:lnSpc>
                        <a:spcBef>
                          <a:spcPts val="0"/>
                        </a:spcBef>
                        <a:spcAft>
                          <a:spcPts val="0"/>
                        </a:spcAft>
                      </a:pPr>
                      <a:r>
                        <a:rPr lang="es-EC" sz="1200">
                          <a:effectLst/>
                        </a:rPr>
                        <a:t>DESCRIPCIÓN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CANTIDAD</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UNIDADES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C. UNITARIO [USD]</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C. TOTAL [USD]</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806839"/>
                  </a:ext>
                </a:extLst>
              </a:tr>
              <a:tr h="230730">
                <a:tc>
                  <a:txBody>
                    <a:bodyPr/>
                    <a:lstStyle/>
                    <a:p>
                      <a:pPr marL="0" marR="0" algn="l">
                        <a:lnSpc>
                          <a:spcPct val="115000"/>
                        </a:lnSpc>
                        <a:spcBef>
                          <a:spcPts val="0"/>
                        </a:spcBef>
                        <a:spcAft>
                          <a:spcPts val="0"/>
                        </a:spcAft>
                      </a:pPr>
                      <a:r>
                        <a:rPr lang="es-EC" sz="1200">
                          <a:effectLst/>
                        </a:rPr>
                        <a:t>MONTAJE INSTRUMENTACIÓN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EA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r">
                        <a:lnSpc>
                          <a:spcPct val="115000"/>
                        </a:lnSpc>
                        <a:spcBef>
                          <a:spcPts val="0"/>
                        </a:spcBef>
                        <a:spcAft>
                          <a:spcPts val="0"/>
                        </a:spcAft>
                      </a:pPr>
                      <a:r>
                        <a:rPr lang="es-EC" sz="1200">
                          <a:effectLst/>
                        </a:rPr>
                        <a:t>$      150.00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r">
                        <a:lnSpc>
                          <a:spcPct val="115000"/>
                        </a:lnSpc>
                        <a:spcBef>
                          <a:spcPts val="0"/>
                        </a:spcBef>
                        <a:spcAft>
                          <a:spcPts val="1000"/>
                        </a:spcAft>
                      </a:pPr>
                      <a:r>
                        <a:rPr lang="es-EC" sz="1200">
                          <a:effectLst/>
                        </a:rPr>
                        <a:t>$      150.00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757967817"/>
                  </a:ext>
                </a:extLst>
              </a:tr>
              <a:tr h="230730">
                <a:tc>
                  <a:txBody>
                    <a:bodyPr/>
                    <a:lstStyle/>
                    <a:p>
                      <a:pPr marL="0" marR="0" algn="l">
                        <a:lnSpc>
                          <a:spcPct val="115000"/>
                        </a:lnSpc>
                        <a:spcBef>
                          <a:spcPts val="0"/>
                        </a:spcBef>
                        <a:spcAft>
                          <a:spcPts val="0"/>
                        </a:spcAft>
                      </a:pPr>
                      <a:r>
                        <a:rPr lang="es-EC" sz="1200">
                          <a:effectLst/>
                        </a:rPr>
                        <a:t>CONSTRUCCION COLECTOR</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EA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r">
                        <a:lnSpc>
                          <a:spcPct val="115000"/>
                        </a:lnSpc>
                        <a:spcBef>
                          <a:spcPts val="0"/>
                        </a:spcBef>
                        <a:spcAft>
                          <a:spcPts val="1000"/>
                        </a:spcAft>
                      </a:pPr>
                      <a:r>
                        <a:rPr lang="es-EC" sz="1200">
                          <a:effectLst/>
                        </a:rPr>
                        <a:t>$   1,250.00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r">
                        <a:lnSpc>
                          <a:spcPct val="115000"/>
                        </a:lnSpc>
                        <a:spcBef>
                          <a:spcPts val="0"/>
                        </a:spcBef>
                        <a:spcAft>
                          <a:spcPts val="1000"/>
                        </a:spcAft>
                      </a:pPr>
                      <a:r>
                        <a:rPr lang="es-EC" sz="1200">
                          <a:effectLst/>
                        </a:rPr>
                        <a:t>$   1,150.00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28755907"/>
                  </a:ext>
                </a:extLst>
              </a:tr>
              <a:tr h="230730">
                <a:tc>
                  <a:txBody>
                    <a:bodyPr/>
                    <a:lstStyle/>
                    <a:p>
                      <a:pPr marL="0" marR="0" algn="l">
                        <a:lnSpc>
                          <a:spcPct val="115000"/>
                        </a:lnSpc>
                        <a:spcBef>
                          <a:spcPts val="0"/>
                        </a:spcBef>
                        <a:spcAft>
                          <a:spcPts val="0"/>
                        </a:spcAft>
                      </a:pPr>
                      <a:r>
                        <a:rPr lang="es-EC" sz="1200" dirty="0">
                          <a:effectLst/>
                        </a:rPr>
                        <a:t>CONSTRUCCION TANQUE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EC" sz="1200">
                          <a:effectLst/>
                        </a:rPr>
                        <a:t>EA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r">
                        <a:lnSpc>
                          <a:spcPct val="115000"/>
                        </a:lnSpc>
                        <a:spcBef>
                          <a:spcPts val="0"/>
                        </a:spcBef>
                        <a:spcAft>
                          <a:spcPts val="1000"/>
                        </a:spcAft>
                      </a:pPr>
                      <a:r>
                        <a:rPr lang="es-EC" sz="1200">
                          <a:effectLst/>
                        </a:rPr>
                        <a:t>$      575.00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0" marR="0" algn="r">
                        <a:lnSpc>
                          <a:spcPct val="115000"/>
                        </a:lnSpc>
                        <a:spcBef>
                          <a:spcPts val="0"/>
                        </a:spcBef>
                        <a:spcAft>
                          <a:spcPts val="1000"/>
                        </a:spcAft>
                      </a:pPr>
                      <a:r>
                        <a:rPr lang="es-EC" sz="1200" dirty="0">
                          <a:effectLst/>
                        </a:rPr>
                        <a:t>$      575.00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656015299"/>
                  </a:ext>
                </a:extLst>
              </a:tr>
            </a:tbl>
          </a:graphicData>
        </a:graphic>
      </p:graphicFrame>
      <p:graphicFrame>
        <p:nvGraphicFramePr>
          <p:cNvPr id="9" name="Table 8">
            <a:extLst>
              <a:ext uri="{FF2B5EF4-FFF2-40B4-BE49-F238E27FC236}">
                <a16:creationId xmlns:a16="http://schemas.microsoft.com/office/drawing/2014/main" id="{BAF06CB2-8573-4F30-9E7C-54AD7BC96435}"/>
              </a:ext>
            </a:extLst>
          </p:cNvPr>
          <p:cNvGraphicFramePr>
            <a:graphicFrameLocks noGrp="1"/>
          </p:cNvGraphicFramePr>
          <p:nvPr>
            <p:extLst>
              <p:ext uri="{D42A27DB-BD31-4B8C-83A1-F6EECF244321}">
                <p14:modId xmlns:p14="http://schemas.microsoft.com/office/powerpoint/2010/main" val="144764366"/>
              </p:ext>
            </p:extLst>
          </p:nvPr>
        </p:nvGraphicFramePr>
        <p:xfrm>
          <a:off x="2447126" y="5752953"/>
          <a:ext cx="3987647" cy="800100"/>
        </p:xfrm>
        <a:graphic>
          <a:graphicData uri="http://schemas.openxmlformats.org/drawingml/2006/table">
            <a:tbl>
              <a:tblPr firstRow="1" firstCol="1" bandRow="1">
                <a:tableStyleId>{5C22544A-7EE6-4342-B048-85BDC9FD1C3A}</a:tableStyleId>
              </a:tblPr>
              <a:tblGrid>
                <a:gridCol w="2754492">
                  <a:extLst>
                    <a:ext uri="{9D8B030D-6E8A-4147-A177-3AD203B41FA5}">
                      <a16:colId xmlns:a16="http://schemas.microsoft.com/office/drawing/2014/main" val="914162013"/>
                    </a:ext>
                  </a:extLst>
                </a:gridCol>
                <a:gridCol w="1233155">
                  <a:extLst>
                    <a:ext uri="{9D8B030D-6E8A-4147-A177-3AD203B41FA5}">
                      <a16:colId xmlns:a16="http://schemas.microsoft.com/office/drawing/2014/main" val="1627949143"/>
                    </a:ext>
                  </a:extLst>
                </a:gridCol>
              </a:tblGrid>
              <a:tr h="200025">
                <a:tc gridSpan="2">
                  <a:txBody>
                    <a:bodyPr/>
                    <a:lstStyle/>
                    <a:p>
                      <a:pPr marL="0" marR="0" algn="ctr">
                        <a:lnSpc>
                          <a:spcPct val="115000"/>
                        </a:lnSpc>
                        <a:spcBef>
                          <a:spcPts val="0"/>
                        </a:spcBef>
                        <a:spcAft>
                          <a:spcPts val="0"/>
                        </a:spcAft>
                      </a:pPr>
                      <a:r>
                        <a:rPr lang="es-EC" sz="1200">
                          <a:effectLst/>
                        </a:rPr>
                        <a:t>RESUMEN DE COSTOS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extLst>
                  <a:ext uri="{0D108BD9-81ED-4DB2-BD59-A6C34878D82A}">
                    <a16:rowId xmlns:a16="http://schemas.microsoft.com/office/drawing/2014/main" val="2191127936"/>
                  </a:ext>
                </a:extLst>
              </a:tr>
              <a:tr h="200025">
                <a:tc>
                  <a:txBody>
                    <a:bodyPr/>
                    <a:lstStyle/>
                    <a:p>
                      <a:pPr marL="0" marR="0" algn="just">
                        <a:lnSpc>
                          <a:spcPct val="115000"/>
                        </a:lnSpc>
                        <a:spcBef>
                          <a:spcPts val="0"/>
                        </a:spcBef>
                        <a:spcAft>
                          <a:spcPts val="0"/>
                        </a:spcAft>
                      </a:pPr>
                      <a:r>
                        <a:rPr lang="es-EC" sz="1200">
                          <a:effectLst/>
                        </a:rPr>
                        <a:t>MATERIALES Y EQUIPOS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r">
                        <a:lnSpc>
                          <a:spcPct val="115000"/>
                        </a:lnSpc>
                        <a:spcBef>
                          <a:spcPts val="0"/>
                        </a:spcBef>
                        <a:spcAft>
                          <a:spcPts val="0"/>
                        </a:spcAft>
                      </a:pPr>
                      <a:r>
                        <a:rPr lang="es-EC" sz="1200">
                          <a:effectLst/>
                        </a:rPr>
                        <a:t> $        542.30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17485281"/>
                  </a:ext>
                </a:extLst>
              </a:tr>
              <a:tr h="200025">
                <a:tc>
                  <a:txBody>
                    <a:bodyPr/>
                    <a:lstStyle/>
                    <a:p>
                      <a:pPr marL="0" marR="0" algn="just">
                        <a:lnSpc>
                          <a:spcPct val="115000"/>
                        </a:lnSpc>
                        <a:spcBef>
                          <a:spcPts val="0"/>
                        </a:spcBef>
                        <a:spcAft>
                          <a:spcPts val="0"/>
                        </a:spcAft>
                      </a:pPr>
                      <a:r>
                        <a:rPr lang="es-EC" sz="1200">
                          <a:effectLst/>
                        </a:rPr>
                        <a:t>CONSTRUCCIÓN Y MONTAJE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r">
                        <a:lnSpc>
                          <a:spcPct val="115000"/>
                        </a:lnSpc>
                        <a:spcBef>
                          <a:spcPts val="0"/>
                        </a:spcBef>
                        <a:spcAft>
                          <a:spcPts val="1000"/>
                        </a:spcAft>
                      </a:pPr>
                      <a:r>
                        <a:rPr lang="es-EC" sz="1200">
                          <a:effectLst/>
                        </a:rPr>
                        <a:t> $     1,875.00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37902196"/>
                  </a:ext>
                </a:extLst>
              </a:tr>
              <a:tr h="200025">
                <a:tc>
                  <a:txBody>
                    <a:bodyPr/>
                    <a:lstStyle/>
                    <a:p>
                      <a:pPr marL="0" marR="0" algn="l">
                        <a:lnSpc>
                          <a:spcPct val="115000"/>
                        </a:lnSpc>
                        <a:spcBef>
                          <a:spcPts val="0"/>
                        </a:spcBef>
                        <a:spcAft>
                          <a:spcPts val="0"/>
                        </a:spcAft>
                      </a:pPr>
                      <a:r>
                        <a:rPr lang="es-EC" sz="1200">
                          <a:effectLst/>
                        </a:rPr>
                        <a:t>TOTAL</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r">
                        <a:lnSpc>
                          <a:spcPct val="115000"/>
                        </a:lnSpc>
                        <a:spcBef>
                          <a:spcPts val="0"/>
                        </a:spcBef>
                        <a:spcAft>
                          <a:spcPts val="1000"/>
                        </a:spcAft>
                      </a:pPr>
                      <a:r>
                        <a:rPr lang="es-EC" sz="1200" dirty="0">
                          <a:effectLst/>
                        </a:rPr>
                        <a:t> $    2,417.30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1934547"/>
                  </a:ext>
                </a:extLst>
              </a:tr>
            </a:tbl>
          </a:graphicData>
        </a:graphic>
      </p:graphicFrame>
    </p:spTree>
    <p:extLst>
      <p:ext uri="{BB962C8B-B14F-4D97-AF65-F5344CB8AC3E}">
        <p14:creationId xmlns:p14="http://schemas.microsoft.com/office/powerpoint/2010/main" val="1341142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400" dirty="0"/>
              <a:t>Análisis de rentabilidad sistema hibrido vs convencionales</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graphicFrame>
        <p:nvGraphicFramePr>
          <p:cNvPr id="3" name="Table 2">
            <a:extLst>
              <a:ext uri="{FF2B5EF4-FFF2-40B4-BE49-F238E27FC236}">
                <a16:creationId xmlns:a16="http://schemas.microsoft.com/office/drawing/2014/main" id="{0D6C10F7-87DC-4BCE-A1FD-8B11F512536B}"/>
              </a:ext>
            </a:extLst>
          </p:cNvPr>
          <p:cNvGraphicFramePr>
            <a:graphicFrameLocks noGrp="1"/>
          </p:cNvGraphicFramePr>
          <p:nvPr>
            <p:extLst>
              <p:ext uri="{D42A27DB-BD31-4B8C-83A1-F6EECF244321}">
                <p14:modId xmlns:p14="http://schemas.microsoft.com/office/powerpoint/2010/main" val="3755734049"/>
              </p:ext>
            </p:extLst>
          </p:nvPr>
        </p:nvGraphicFramePr>
        <p:xfrm>
          <a:off x="766600" y="1776041"/>
          <a:ext cx="4904102" cy="930275"/>
        </p:xfrm>
        <a:graphic>
          <a:graphicData uri="http://schemas.openxmlformats.org/drawingml/2006/table">
            <a:tbl>
              <a:tblPr firstRow="1" firstCol="1" bandRow="1">
                <a:tableStyleId>{5C22544A-7EE6-4342-B048-85BDC9FD1C3A}</a:tableStyleId>
              </a:tblPr>
              <a:tblGrid>
                <a:gridCol w="1074557">
                  <a:extLst>
                    <a:ext uri="{9D8B030D-6E8A-4147-A177-3AD203B41FA5}">
                      <a16:colId xmlns:a16="http://schemas.microsoft.com/office/drawing/2014/main" val="1906089548"/>
                    </a:ext>
                  </a:extLst>
                </a:gridCol>
                <a:gridCol w="1998763">
                  <a:extLst>
                    <a:ext uri="{9D8B030D-6E8A-4147-A177-3AD203B41FA5}">
                      <a16:colId xmlns:a16="http://schemas.microsoft.com/office/drawing/2014/main" val="3035313390"/>
                    </a:ext>
                  </a:extLst>
                </a:gridCol>
                <a:gridCol w="1830782">
                  <a:extLst>
                    <a:ext uri="{9D8B030D-6E8A-4147-A177-3AD203B41FA5}">
                      <a16:colId xmlns:a16="http://schemas.microsoft.com/office/drawing/2014/main" val="4126766114"/>
                    </a:ext>
                  </a:extLst>
                </a:gridCol>
              </a:tblGrid>
              <a:tr h="480695">
                <a:tc>
                  <a:txBody>
                    <a:bodyPr/>
                    <a:lstStyle/>
                    <a:p>
                      <a:pPr marL="0" marR="0" algn="ctr">
                        <a:lnSpc>
                          <a:spcPct val="115000"/>
                        </a:lnSpc>
                        <a:spcBef>
                          <a:spcPts val="0"/>
                        </a:spcBef>
                        <a:spcAft>
                          <a:spcPts val="0"/>
                        </a:spcAft>
                      </a:pPr>
                      <a:r>
                        <a:rPr lang="es-EC" sz="1400">
                          <a:effectLst/>
                        </a:rPr>
                        <a:t>Sistema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Energía usada ACS </a:t>
                      </a:r>
                      <a:endParaRPr lang="en-US" sz="1400">
                        <a:effectLst/>
                      </a:endParaRPr>
                    </a:p>
                    <a:p>
                      <a:pPr marL="0" marR="0" algn="ctr">
                        <a:lnSpc>
                          <a:spcPct val="115000"/>
                        </a:lnSpc>
                        <a:spcBef>
                          <a:spcPts val="0"/>
                        </a:spcBef>
                        <a:spcAft>
                          <a:spcPts val="0"/>
                        </a:spcAft>
                      </a:pPr>
                      <a:r>
                        <a:rPr lang="es-EC" sz="1400">
                          <a:effectLst/>
                        </a:rPr>
                        <a:t>[kWh]</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dirty="0">
                          <a:effectLst/>
                        </a:rPr>
                        <a:t>Costo energético / mes [USD]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842872"/>
                  </a:ext>
                </a:extLst>
              </a:tr>
              <a:tr h="184150">
                <a:tc>
                  <a:txBody>
                    <a:bodyPr/>
                    <a:lstStyle/>
                    <a:p>
                      <a:pPr marL="0" marR="0" algn="l">
                        <a:lnSpc>
                          <a:spcPct val="115000"/>
                        </a:lnSpc>
                        <a:spcBef>
                          <a:spcPts val="0"/>
                        </a:spcBef>
                        <a:spcAft>
                          <a:spcPts val="0"/>
                        </a:spcAft>
                      </a:pPr>
                      <a:r>
                        <a:rPr lang="es-EC" sz="1400">
                          <a:effectLst/>
                        </a:rPr>
                        <a:t>Eléctrico</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dirty="0">
                          <a:effectLst/>
                        </a:rPr>
                        <a:t>105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$9.45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565675"/>
                  </a:ext>
                </a:extLst>
              </a:tr>
              <a:tr h="184150">
                <a:tc>
                  <a:txBody>
                    <a:bodyPr/>
                    <a:lstStyle/>
                    <a:p>
                      <a:pPr marL="0" marR="0" algn="l">
                        <a:lnSpc>
                          <a:spcPct val="115000"/>
                        </a:lnSpc>
                        <a:spcBef>
                          <a:spcPts val="0"/>
                        </a:spcBef>
                        <a:spcAft>
                          <a:spcPts val="0"/>
                        </a:spcAft>
                      </a:pPr>
                      <a:r>
                        <a:rPr lang="es-EC" sz="1400">
                          <a:effectLst/>
                        </a:rPr>
                        <a:t>Híbrido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25.2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dirty="0">
                          <a:effectLst/>
                        </a:rPr>
                        <a:t>$2.27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679165"/>
                  </a:ext>
                </a:extLst>
              </a:tr>
            </a:tbl>
          </a:graphicData>
        </a:graphic>
      </p:graphicFrame>
      <p:graphicFrame>
        <p:nvGraphicFramePr>
          <p:cNvPr id="5" name="Table 4">
            <a:extLst>
              <a:ext uri="{FF2B5EF4-FFF2-40B4-BE49-F238E27FC236}">
                <a16:creationId xmlns:a16="http://schemas.microsoft.com/office/drawing/2014/main" id="{FD69E101-B814-4420-9920-6A9B4130BFC4}"/>
              </a:ext>
            </a:extLst>
          </p:cNvPr>
          <p:cNvGraphicFramePr>
            <a:graphicFrameLocks noGrp="1"/>
          </p:cNvGraphicFramePr>
          <p:nvPr>
            <p:extLst>
              <p:ext uri="{D42A27DB-BD31-4B8C-83A1-F6EECF244321}">
                <p14:modId xmlns:p14="http://schemas.microsoft.com/office/powerpoint/2010/main" val="1261543386"/>
              </p:ext>
            </p:extLst>
          </p:nvPr>
        </p:nvGraphicFramePr>
        <p:xfrm>
          <a:off x="766600" y="3429000"/>
          <a:ext cx="4904103" cy="1165098"/>
        </p:xfrm>
        <a:graphic>
          <a:graphicData uri="http://schemas.openxmlformats.org/drawingml/2006/table">
            <a:tbl>
              <a:tblPr firstRow="1" firstCol="1" bandRow="1">
                <a:tableStyleId>{5C22544A-7EE6-4342-B048-85BDC9FD1C3A}</a:tableStyleId>
              </a:tblPr>
              <a:tblGrid>
                <a:gridCol w="1616292">
                  <a:extLst>
                    <a:ext uri="{9D8B030D-6E8A-4147-A177-3AD203B41FA5}">
                      <a16:colId xmlns:a16="http://schemas.microsoft.com/office/drawing/2014/main" val="2404436212"/>
                    </a:ext>
                  </a:extLst>
                </a:gridCol>
                <a:gridCol w="1589027">
                  <a:extLst>
                    <a:ext uri="{9D8B030D-6E8A-4147-A177-3AD203B41FA5}">
                      <a16:colId xmlns:a16="http://schemas.microsoft.com/office/drawing/2014/main" val="350307023"/>
                    </a:ext>
                  </a:extLst>
                </a:gridCol>
                <a:gridCol w="1698784">
                  <a:extLst>
                    <a:ext uri="{9D8B030D-6E8A-4147-A177-3AD203B41FA5}">
                      <a16:colId xmlns:a16="http://schemas.microsoft.com/office/drawing/2014/main" val="3305667266"/>
                    </a:ext>
                  </a:extLst>
                </a:gridCol>
              </a:tblGrid>
              <a:tr h="372121">
                <a:tc>
                  <a:txBody>
                    <a:bodyPr/>
                    <a:lstStyle/>
                    <a:p>
                      <a:pPr marL="0" marR="0" algn="ctr">
                        <a:lnSpc>
                          <a:spcPct val="115000"/>
                        </a:lnSpc>
                        <a:spcBef>
                          <a:spcPts val="0"/>
                        </a:spcBef>
                        <a:spcAft>
                          <a:spcPts val="0"/>
                        </a:spcAft>
                      </a:pPr>
                      <a:r>
                        <a:rPr lang="es-EC" sz="1400" dirty="0">
                          <a:effectLst/>
                        </a:rPr>
                        <a:t>Tipo de calentador</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C" sz="1400" dirty="0">
                          <a:effectLst/>
                        </a:rPr>
                        <a:t>Costo total sistema</a:t>
                      </a:r>
                      <a:endParaRPr lang="en-US" sz="1400" dirty="0">
                        <a:effectLst/>
                      </a:endParaRPr>
                    </a:p>
                    <a:p>
                      <a:pPr marL="0" marR="0" algn="ctr">
                        <a:lnSpc>
                          <a:spcPct val="115000"/>
                        </a:lnSpc>
                        <a:spcBef>
                          <a:spcPts val="0"/>
                        </a:spcBef>
                        <a:spcAft>
                          <a:spcPts val="0"/>
                        </a:spcAft>
                      </a:pPr>
                      <a:r>
                        <a:rPr lang="es-EC" sz="1400" dirty="0">
                          <a:effectLst/>
                        </a:rPr>
                        <a:t>[USD]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C" sz="1400" dirty="0">
                          <a:effectLst/>
                        </a:rPr>
                        <a:t>Costo energía anual </a:t>
                      </a:r>
                      <a:br>
                        <a:rPr lang="es-EC" sz="1400" dirty="0">
                          <a:effectLst/>
                        </a:rPr>
                      </a:br>
                      <a:r>
                        <a:rPr lang="es-EC" sz="1400" dirty="0">
                          <a:effectLst/>
                        </a:rPr>
                        <a:t>[USD]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1592333"/>
                  </a:ext>
                </a:extLst>
              </a:tr>
              <a:tr h="204534">
                <a:tc>
                  <a:txBody>
                    <a:bodyPr/>
                    <a:lstStyle/>
                    <a:p>
                      <a:pPr marL="0" marR="0" algn="ctr">
                        <a:lnSpc>
                          <a:spcPct val="115000"/>
                        </a:lnSpc>
                        <a:spcBef>
                          <a:spcPts val="0"/>
                        </a:spcBef>
                        <a:spcAft>
                          <a:spcPts val="0"/>
                        </a:spcAft>
                      </a:pPr>
                      <a:r>
                        <a:rPr lang="es-EC" sz="1400">
                          <a:effectLst/>
                        </a:rPr>
                        <a:t>Eléctrico</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a:effectLst/>
                        </a:rPr>
                        <a:t>$380.00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a:effectLst/>
                        </a:rPr>
                        <a:t>$113.40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112864"/>
                  </a:ext>
                </a:extLst>
              </a:tr>
              <a:tr h="204534">
                <a:tc>
                  <a:txBody>
                    <a:bodyPr/>
                    <a:lstStyle/>
                    <a:p>
                      <a:pPr marL="0" marR="0" algn="ctr">
                        <a:lnSpc>
                          <a:spcPct val="115000"/>
                        </a:lnSpc>
                        <a:spcBef>
                          <a:spcPts val="0"/>
                        </a:spcBef>
                        <a:spcAft>
                          <a:spcPts val="0"/>
                        </a:spcAft>
                      </a:pPr>
                      <a:r>
                        <a:rPr lang="es-EC" sz="1400" dirty="0">
                          <a:effectLst/>
                        </a:rPr>
                        <a:t>Híbrido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a:effectLst/>
                        </a:rPr>
                        <a:t>$2,417.00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dirty="0">
                          <a:effectLst/>
                        </a:rPr>
                        <a:t>$27.24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8465071"/>
                  </a:ext>
                </a:extLst>
              </a:tr>
            </a:tbl>
          </a:graphicData>
        </a:graphic>
      </p:graphicFrame>
      <p:graphicFrame>
        <p:nvGraphicFramePr>
          <p:cNvPr id="17" name="Table 16">
            <a:extLst>
              <a:ext uri="{FF2B5EF4-FFF2-40B4-BE49-F238E27FC236}">
                <a16:creationId xmlns:a16="http://schemas.microsoft.com/office/drawing/2014/main" id="{EAAFA295-82BB-42D8-9D96-46D59D684196}"/>
              </a:ext>
            </a:extLst>
          </p:cNvPr>
          <p:cNvGraphicFramePr>
            <a:graphicFrameLocks noGrp="1"/>
          </p:cNvGraphicFramePr>
          <p:nvPr>
            <p:extLst>
              <p:ext uri="{D42A27DB-BD31-4B8C-83A1-F6EECF244321}">
                <p14:modId xmlns:p14="http://schemas.microsoft.com/office/powerpoint/2010/main" val="4256610631"/>
              </p:ext>
            </p:extLst>
          </p:nvPr>
        </p:nvGraphicFramePr>
        <p:xfrm>
          <a:off x="6117290" y="1776041"/>
          <a:ext cx="4904102" cy="930275"/>
        </p:xfrm>
        <a:graphic>
          <a:graphicData uri="http://schemas.openxmlformats.org/drawingml/2006/table">
            <a:tbl>
              <a:tblPr firstRow="1" firstCol="1" bandRow="1">
                <a:tableStyleId>{5C22544A-7EE6-4342-B048-85BDC9FD1C3A}</a:tableStyleId>
              </a:tblPr>
              <a:tblGrid>
                <a:gridCol w="1041966">
                  <a:extLst>
                    <a:ext uri="{9D8B030D-6E8A-4147-A177-3AD203B41FA5}">
                      <a16:colId xmlns:a16="http://schemas.microsoft.com/office/drawing/2014/main" val="2822799678"/>
                    </a:ext>
                  </a:extLst>
                </a:gridCol>
                <a:gridCol w="1779855">
                  <a:extLst>
                    <a:ext uri="{9D8B030D-6E8A-4147-A177-3AD203B41FA5}">
                      <a16:colId xmlns:a16="http://schemas.microsoft.com/office/drawing/2014/main" val="2119084551"/>
                    </a:ext>
                  </a:extLst>
                </a:gridCol>
                <a:gridCol w="2082281">
                  <a:extLst>
                    <a:ext uri="{9D8B030D-6E8A-4147-A177-3AD203B41FA5}">
                      <a16:colId xmlns:a16="http://schemas.microsoft.com/office/drawing/2014/main" val="1623862946"/>
                    </a:ext>
                  </a:extLst>
                </a:gridCol>
              </a:tblGrid>
              <a:tr h="480695">
                <a:tc>
                  <a:txBody>
                    <a:bodyPr/>
                    <a:lstStyle/>
                    <a:p>
                      <a:pPr marL="0" marR="0" algn="ctr">
                        <a:lnSpc>
                          <a:spcPct val="115000"/>
                        </a:lnSpc>
                        <a:spcBef>
                          <a:spcPts val="0"/>
                        </a:spcBef>
                        <a:spcAft>
                          <a:spcPts val="0"/>
                        </a:spcAft>
                      </a:pPr>
                      <a:r>
                        <a:rPr lang="es-EC" sz="1400">
                          <a:effectLst/>
                        </a:rPr>
                        <a:t>Sistema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Energía usada  ACS </a:t>
                      </a:r>
                      <a:endParaRPr lang="en-US" sz="2000">
                        <a:effectLst/>
                      </a:endParaRPr>
                    </a:p>
                    <a:p>
                      <a:pPr marL="0" marR="0" algn="ctr">
                        <a:lnSpc>
                          <a:spcPct val="115000"/>
                        </a:lnSpc>
                        <a:spcBef>
                          <a:spcPts val="0"/>
                        </a:spcBef>
                        <a:spcAft>
                          <a:spcPts val="0"/>
                        </a:spcAft>
                      </a:pPr>
                      <a:r>
                        <a:rPr lang="es-EC" sz="1400">
                          <a:effectLst/>
                        </a:rPr>
                        <a:t>[kWh]</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Costo energético / mes [USD]</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7250924"/>
                  </a:ext>
                </a:extLst>
              </a:tr>
              <a:tr h="184150">
                <a:tc>
                  <a:txBody>
                    <a:bodyPr/>
                    <a:lstStyle/>
                    <a:p>
                      <a:pPr marL="0" marR="0" algn="l">
                        <a:lnSpc>
                          <a:spcPct val="115000"/>
                        </a:lnSpc>
                        <a:spcBef>
                          <a:spcPts val="0"/>
                        </a:spcBef>
                        <a:spcAft>
                          <a:spcPts val="0"/>
                        </a:spcAft>
                      </a:pPr>
                      <a:r>
                        <a:rPr lang="es-EC" sz="1400">
                          <a:effectLst/>
                        </a:rPr>
                        <a:t>Gas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105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$1.75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806373"/>
                  </a:ext>
                </a:extLst>
              </a:tr>
              <a:tr h="184150">
                <a:tc>
                  <a:txBody>
                    <a:bodyPr/>
                    <a:lstStyle/>
                    <a:p>
                      <a:pPr marL="0" marR="0" algn="l">
                        <a:lnSpc>
                          <a:spcPct val="115000"/>
                        </a:lnSpc>
                        <a:spcBef>
                          <a:spcPts val="0"/>
                        </a:spcBef>
                        <a:spcAft>
                          <a:spcPts val="0"/>
                        </a:spcAft>
                      </a:pPr>
                      <a:r>
                        <a:rPr lang="es-EC" sz="1400">
                          <a:effectLst/>
                        </a:rPr>
                        <a:t>Híbrido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a:effectLst/>
                        </a:rPr>
                        <a:t>25.2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C" sz="1400" dirty="0">
                          <a:effectLst/>
                        </a:rPr>
                        <a:t>$2.27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1649032"/>
                  </a:ext>
                </a:extLst>
              </a:tr>
            </a:tbl>
          </a:graphicData>
        </a:graphic>
      </p:graphicFrame>
      <p:graphicFrame>
        <p:nvGraphicFramePr>
          <p:cNvPr id="18" name="Table 17">
            <a:extLst>
              <a:ext uri="{FF2B5EF4-FFF2-40B4-BE49-F238E27FC236}">
                <a16:creationId xmlns:a16="http://schemas.microsoft.com/office/drawing/2014/main" id="{7B2965EB-3E00-46A0-85D7-A3C30F3DDF13}"/>
              </a:ext>
            </a:extLst>
          </p:cNvPr>
          <p:cNvGraphicFramePr>
            <a:graphicFrameLocks noGrp="1"/>
          </p:cNvGraphicFramePr>
          <p:nvPr>
            <p:extLst>
              <p:ext uri="{D42A27DB-BD31-4B8C-83A1-F6EECF244321}">
                <p14:modId xmlns:p14="http://schemas.microsoft.com/office/powerpoint/2010/main" val="3920077127"/>
              </p:ext>
            </p:extLst>
          </p:nvPr>
        </p:nvGraphicFramePr>
        <p:xfrm>
          <a:off x="6096000" y="3392436"/>
          <a:ext cx="4904102" cy="1201662"/>
        </p:xfrm>
        <a:graphic>
          <a:graphicData uri="http://schemas.openxmlformats.org/drawingml/2006/table">
            <a:tbl>
              <a:tblPr firstRow="1" firstCol="1" bandRow="1">
                <a:tableStyleId>{5C22544A-7EE6-4342-B048-85BDC9FD1C3A}</a:tableStyleId>
              </a:tblPr>
              <a:tblGrid>
                <a:gridCol w="1655182">
                  <a:extLst>
                    <a:ext uri="{9D8B030D-6E8A-4147-A177-3AD203B41FA5}">
                      <a16:colId xmlns:a16="http://schemas.microsoft.com/office/drawing/2014/main" val="1384674754"/>
                    </a:ext>
                  </a:extLst>
                </a:gridCol>
                <a:gridCol w="1589897">
                  <a:extLst>
                    <a:ext uri="{9D8B030D-6E8A-4147-A177-3AD203B41FA5}">
                      <a16:colId xmlns:a16="http://schemas.microsoft.com/office/drawing/2014/main" val="634168674"/>
                    </a:ext>
                  </a:extLst>
                </a:gridCol>
                <a:gridCol w="1659023">
                  <a:extLst>
                    <a:ext uri="{9D8B030D-6E8A-4147-A177-3AD203B41FA5}">
                      <a16:colId xmlns:a16="http://schemas.microsoft.com/office/drawing/2014/main" val="2223817553"/>
                    </a:ext>
                  </a:extLst>
                </a:gridCol>
              </a:tblGrid>
              <a:tr h="678953">
                <a:tc>
                  <a:txBody>
                    <a:bodyPr/>
                    <a:lstStyle/>
                    <a:p>
                      <a:pPr marL="0" marR="0" algn="ctr">
                        <a:lnSpc>
                          <a:spcPct val="115000"/>
                        </a:lnSpc>
                        <a:spcBef>
                          <a:spcPts val="0"/>
                        </a:spcBef>
                        <a:spcAft>
                          <a:spcPts val="0"/>
                        </a:spcAft>
                      </a:pPr>
                      <a:r>
                        <a:rPr lang="es-EC" sz="1400">
                          <a:effectLst/>
                        </a:rPr>
                        <a:t>Tipo de calentador</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C" sz="1400">
                          <a:effectLst/>
                        </a:rPr>
                        <a:t>Costo total sistema</a:t>
                      </a:r>
                      <a:endParaRPr lang="en-US" sz="2000">
                        <a:effectLst/>
                      </a:endParaRPr>
                    </a:p>
                    <a:p>
                      <a:pPr marL="0" marR="0" algn="ctr">
                        <a:lnSpc>
                          <a:spcPct val="115000"/>
                        </a:lnSpc>
                        <a:spcBef>
                          <a:spcPts val="0"/>
                        </a:spcBef>
                        <a:spcAft>
                          <a:spcPts val="0"/>
                        </a:spcAft>
                      </a:pPr>
                      <a:r>
                        <a:rPr lang="es-EC" sz="1400">
                          <a:effectLst/>
                        </a:rPr>
                        <a:t>[usd]</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C" sz="1400">
                          <a:effectLst/>
                        </a:rPr>
                        <a:t>Costo energía anual </a:t>
                      </a:r>
                      <a:br>
                        <a:rPr lang="es-EC" sz="1400">
                          <a:effectLst/>
                        </a:rPr>
                      </a:br>
                      <a:r>
                        <a:rPr lang="es-EC" sz="1400">
                          <a:effectLst/>
                        </a:rPr>
                        <a:t>[usd]</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9613629"/>
                  </a:ext>
                </a:extLst>
              </a:tr>
              <a:tr h="243072">
                <a:tc>
                  <a:txBody>
                    <a:bodyPr/>
                    <a:lstStyle/>
                    <a:p>
                      <a:pPr marL="0" marR="0" algn="ctr">
                        <a:lnSpc>
                          <a:spcPct val="115000"/>
                        </a:lnSpc>
                        <a:spcBef>
                          <a:spcPts val="0"/>
                        </a:spcBef>
                        <a:spcAft>
                          <a:spcPts val="0"/>
                        </a:spcAft>
                      </a:pPr>
                      <a:r>
                        <a:rPr lang="es-EC" sz="1400">
                          <a:effectLst/>
                        </a:rPr>
                        <a:t>Gas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a:effectLst/>
                        </a:rPr>
                        <a:t>$350.00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a:effectLst/>
                        </a:rPr>
                        <a:t>$21.00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692654"/>
                  </a:ext>
                </a:extLst>
              </a:tr>
              <a:tr h="243072">
                <a:tc>
                  <a:txBody>
                    <a:bodyPr/>
                    <a:lstStyle/>
                    <a:p>
                      <a:pPr marL="0" marR="0" algn="ctr">
                        <a:lnSpc>
                          <a:spcPct val="115000"/>
                        </a:lnSpc>
                        <a:spcBef>
                          <a:spcPts val="0"/>
                        </a:spcBef>
                        <a:spcAft>
                          <a:spcPts val="0"/>
                        </a:spcAft>
                      </a:pPr>
                      <a:r>
                        <a:rPr lang="es-EC" sz="1400">
                          <a:effectLst/>
                        </a:rPr>
                        <a:t>Híbrido</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a:effectLst/>
                        </a:rPr>
                        <a:t>$2,417.00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EC" sz="1400" dirty="0">
                          <a:effectLst/>
                        </a:rPr>
                        <a:t>$27.24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3032944"/>
                  </a:ext>
                </a:extLst>
              </a:tr>
            </a:tbl>
          </a:graphicData>
        </a:graphic>
      </p:graphicFrame>
    </p:spTree>
    <p:extLst>
      <p:ext uri="{BB962C8B-B14F-4D97-AF65-F5344CB8AC3E}">
        <p14:creationId xmlns:p14="http://schemas.microsoft.com/office/powerpoint/2010/main" val="4181096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704997"/>
            <a:ext cx="8789811" cy="539603"/>
          </a:xfrm>
        </p:spPr>
        <p:txBody>
          <a:bodyPr/>
          <a:lstStyle/>
          <a:p>
            <a:pPr algn="ctr"/>
            <a:r>
              <a:rPr lang="es-EC" sz="2400" dirty="0"/>
              <a:t>Análisis de rentabilidad sistema hibrido vs convencionales</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2" name="Rectangle 1">
            <a:extLst>
              <a:ext uri="{FF2B5EF4-FFF2-40B4-BE49-F238E27FC236}">
                <a16:creationId xmlns:a16="http://schemas.microsoft.com/office/drawing/2014/main" id="{42D85C1C-A9E3-4913-9CA0-30CF0B5F0A71}"/>
              </a:ext>
            </a:extLst>
          </p:cNvPr>
          <p:cNvSpPr/>
          <p:nvPr/>
        </p:nvSpPr>
        <p:spPr>
          <a:xfrm>
            <a:off x="1325062" y="1366236"/>
            <a:ext cx="9190537" cy="1154675"/>
          </a:xfrm>
          <a:prstGeom prst="rect">
            <a:avLst/>
          </a:prstGeom>
        </p:spPr>
        <p:txBody>
          <a:bodyPr wrap="square">
            <a:spAutoFit/>
          </a:bodyPr>
          <a:lstStyle/>
          <a:p>
            <a:pPr algn="just">
              <a:lnSpc>
                <a:spcPct val="150000"/>
              </a:lnSpc>
              <a:spcAft>
                <a:spcPts val="1000"/>
              </a:spcAft>
            </a:pPr>
            <a:r>
              <a:rPr lang="es-EC" sz="1600" dirty="0">
                <a:latin typeface="Arial" panose="020B0604020202020204" pitchFamily="34" charset="0"/>
                <a:ea typeface="Calibri" panose="020F0502020204030204" pitchFamily="34" charset="0"/>
                <a:cs typeface="Times New Roman" panose="02020603050405020304" pitchFamily="18" charset="0"/>
              </a:rPr>
              <a:t>Anualizando los costos para periodos de 10, 15 y 20 años </a:t>
            </a:r>
            <a:r>
              <a:rPr lang="es-EC" sz="1600" dirty="0">
                <a:latin typeface="Arial" panose="020B0604020202020204" pitchFamily="34" charset="0"/>
                <a:ea typeface="Calibri" panose="020F0502020204030204" pitchFamily="34" charset="0"/>
                <a:cs typeface="Arial" panose="020B0604020202020204" pitchFamily="34" charset="0"/>
              </a:rPr>
              <a:t>se puede concluir que el proyecto no es financieramente rentable puesto que el mismo cubriría los costos de fabricación, instalación y mantenimiento en un período de por lo menos 15 años.</a:t>
            </a:r>
            <a:endParaRPr lang="en-US" sz="16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id="{D7D72068-EB07-4CDF-9A42-35CC7DA92DCC}"/>
              </a:ext>
            </a:extLst>
          </p:cNvPr>
          <p:cNvGraphicFramePr/>
          <p:nvPr>
            <p:extLst>
              <p:ext uri="{D42A27DB-BD31-4B8C-83A1-F6EECF244321}">
                <p14:modId xmlns:p14="http://schemas.microsoft.com/office/powerpoint/2010/main" val="1527413894"/>
              </p:ext>
            </p:extLst>
          </p:nvPr>
        </p:nvGraphicFramePr>
        <p:xfrm>
          <a:off x="517739" y="2744832"/>
          <a:ext cx="5340901" cy="2746930"/>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id="{920F6885-C4B8-4118-ABB6-783EFE30BE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27306" y="2744831"/>
            <a:ext cx="5340901" cy="2746931"/>
          </a:xfrm>
          <a:prstGeom prst="rect">
            <a:avLst/>
          </a:prstGeom>
          <a:noFill/>
          <a:ln>
            <a:solidFill>
              <a:schemeClr val="tx1"/>
            </a:solidFill>
          </a:ln>
        </p:spPr>
      </p:pic>
    </p:spTree>
    <p:extLst>
      <p:ext uri="{BB962C8B-B14F-4D97-AF65-F5344CB8AC3E}">
        <p14:creationId xmlns:p14="http://schemas.microsoft.com/office/powerpoint/2010/main" val="2553047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2724" y="6023113"/>
            <a:ext cx="2709275" cy="834886"/>
          </a:xfrm>
          <a:prstGeom prst="rect">
            <a:avLst/>
          </a:prstGeom>
          <a:noFill/>
          <a:ln>
            <a:noFill/>
          </a:ln>
        </p:spPr>
      </p:pic>
      <p:sp>
        <p:nvSpPr>
          <p:cNvPr id="7" name="Title 6">
            <a:extLst>
              <a:ext uri="{FF2B5EF4-FFF2-40B4-BE49-F238E27FC236}">
                <a16:creationId xmlns:a16="http://schemas.microsoft.com/office/drawing/2014/main" id="{95467012-C7BB-415E-8FCD-D8EBFEFD67DD}"/>
              </a:ext>
            </a:extLst>
          </p:cNvPr>
          <p:cNvSpPr>
            <a:spLocks noGrp="1"/>
          </p:cNvSpPr>
          <p:nvPr>
            <p:ph type="ctrTitle"/>
          </p:nvPr>
        </p:nvSpPr>
        <p:spPr>
          <a:xfrm>
            <a:off x="2047462" y="4104861"/>
            <a:ext cx="7922281" cy="974036"/>
          </a:xfrm>
        </p:spPr>
        <p:txBody>
          <a:bodyPr/>
          <a:lstStyle/>
          <a:p>
            <a:r>
              <a:rPr lang="en-US" dirty="0"/>
              <a:t>CONCLUSIONES Y RECOMENDACIONES</a:t>
            </a:r>
          </a:p>
        </p:txBody>
      </p:sp>
    </p:spTree>
    <p:extLst>
      <p:ext uri="{BB962C8B-B14F-4D97-AF65-F5344CB8AC3E}">
        <p14:creationId xmlns:p14="http://schemas.microsoft.com/office/powerpoint/2010/main" val="300370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698506" y="673782"/>
            <a:ext cx="7766936" cy="703144"/>
          </a:xfrm>
        </p:spPr>
        <p:txBody>
          <a:bodyPr/>
          <a:lstStyle/>
          <a:p>
            <a:r>
              <a:rPr lang="en-US" sz="3200" dirty="0"/>
              <a:t>DEMANDA MUNDIAL DE ENERGIA PRIMARIA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18" name="Subtitle 8">
            <a:extLst>
              <a:ext uri="{FF2B5EF4-FFF2-40B4-BE49-F238E27FC236}">
                <a16:creationId xmlns:a16="http://schemas.microsoft.com/office/drawing/2014/main" id="{F345BEBC-F5E3-47E0-BF2D-9C531325DE68}"/>
              </a:ext>
            </a:extLst>
          </p:cNvPr>
          <p:cNvSpPr>
            <a:spLocks noGrp="1"/>
          </p:cNvSpPr>
          <p:nvPr>
            <p:ph type="subTitle" idx="1"/>
          </p:nvPr>
        </p:nvSpPr>
        <p:spPr>
          <a:xfrm>
            <a:off x="1172097" y="5312221"/>
            <a:ext cx="8674558" cy="1202635"/>
          </a:xfrm>
        </p:spPr>
        <p:txBody>
          <a:bodyPr>
            <a:normAutofit fontScale="92500" lnSpcReduction="10000"/>
          </a:bodyPr>
          <a:lstStyle/>
          <a:p>
            <a:pPr algn="just"/>
            <a:r>
              <a:rPr lang="es-EC" dirty="0"/>
              <a:t>La demanda mundial se establece en </a:t>
            </a:r>
            <a:r>
              <a:rPr lang="es-EC" dirty="0" err="1"/>
              <a:t>Mtoe</a:t>
            </a:r>
            <a:r>
              <a:rPr lang="es-EC" dirty="0"/>
              <a:t> (millones de toneladas de petróleo equivalentes)</a:t>
            </a:r>
          </a:p>
          <a:p>
            <a:pPr algn="just"/>
            <a:r>
              <a:rPr lang="es-EC" dirty="0"/>
              <a:t>El escenario 450 considera las políticas propuestas para alcanzar los 450 ppm CO</a:t>
            </a:r>
            <a:r>
              <a:rPr lang="es-EC" baseline="-25000" dirty="0"/>
              <a:t>2</a:t>
            </a:r>
            <a:r>
              <a:rPr lang="es-EC" dirty="0"/>
              <a:t> en la atmósfera para el año 2035. </a:t>
            </a:r>
            <a:endParaRPr lang="en-US" dirty="0"/>
          </a:p>
        </p:txBody>
      </p:sp>
      <p:pic>
        <p:nvPicPr>
          <p:cNvPr id="19" name="Picture 18">
            <a:extLst>
              <a:ext uri="{FF2B5EF4-FFF2-40B4-BE49-F238E27FC236}">
                <a16:creationId xmlns:a16="http://schemas.microsoft.com/office/drawing/2014/main" id="{30AA40FB-A0D3-4DBE-8851-51A5CE59E8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61971" y="1483884"/>
            <a:ext cx="6503028" cy="3299815"/>
          </a:xfrm>
          <a:prstGeom prst="rect">
            <a:avLst/>
          </a:prstGeom>
          <a:noFill/>
          <a:ln w="9525" cmpd="sng">
            <a:solidFill>
              <a:srgbClr val="000000"/>
            </a:solidFill>
            <a:miter lim="800000"/>
            <a:headEnd/>
            <a:tailEnd/>
          </a:ln>
          <a:effectLst/>
        </p:spPr>
      </p:pic>
      <p:sp>
        <p:nvSpPr>
          <p:cNvPr id="20" name="Subtitle 8">
            <a:extLst>
              <a:ext uri="{FF2B5EF4-FFF2-40B4-BE49-F238E27FC236}">
                <a16:creationId xmlns:a16="http://schemas.microsoft.com/office/drawing/2014/main" id="{CB24536E-1072-48F7-B733-406ECEF4D63A}"/>
              </a:ext>
            </a:extLst>
          </p:cNvPr>
          <p:cNvSpPr txBox="1">
            <a:spLocks/>
          </p:cNvSpPr>
          <p:nvPr/>
        </p:nvSpPr>
        <p:spPr>
          <a:xfrm>
            <a:off x="2476793" y="4829189"/>
            <a:ext cx="3640497" cy="40325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1400" dirty="0"/>
              <a:t>Fuente: (</a:t>
            </a:r>
            <a:r>
              <a:rPr lang="es-EC" sz="1400" dirty="0" err="1"/>
              <a:t>World</a:t>
            </a:r>
            <a:r>
              <a:rPr lang="es-EC" sz="1400" dirty="0"/>
              <a:t> Energy Outlook 2018)</a:t>
            </a:r>
            <a:endParaRPr lang="en-US" sz="1400" dirty="0"/>
          </a:p>
        </p:txBody>
      </p:sp>
    </p:spTree>
    <p:extLst>
      <p:ext uri="{BB962C8B-B14F-4D97-AF65-F5344CB8AC3E}">
        <p14:creationId xmlns:p14="http://schemas.microsoft.com/office/powerpoint/2010/main" val="23997974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973354"/>
            <a:ext cx="8789811" cy="539603"/>
          </a:xfrm>
        </p:spPr>
        <p:txBody>
          <a:bodyPr/>
          <a:lstStyle/>
          <a:p>
            <a:pPr algn="ctr"/>
            <a:r>
              <a:rPr lang="es-EC" sz="2800" dirty="0"/>
              <a:t>CONCLUSIONES Y RECOMENDACIONES</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44B509DF-8F8F-42B3-942F-05E78659E5E3}"/>
              </a:ext>
            </a:extLst>
          </p:cNvPr>
          <p:cNvSpPr/>
          <p:nvPr/>
        </p:nvSpPr>
        <p:spPr>
          <a:xfrm>
            <a:off x="1123060" y="1639779"/>
            <a:ext cx="9273209" cy="4740208"/>
          </a:xfrm>
          <a:prstGeom prst="rect">
            <a:avLst/>
          </a:prstGeom>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Ø"/>
            </a:pPr>
            <a:r>
              <a:rPr lang="es-EC" dirty="0">
                <a:latin typeface="Arial" panose="020B0604020202020204" pitchFamily="34" charset="0"/>
                <a:ea typeface="Calibri" panose="020F0502020204030204" pitchFamily="34" charset="0"/>
                <a:cs typeface="Arial" panose="020B0604020202020204" pitchFamily="34" charset="0"/>
              </a:rPr>
              <a:t>Debido a que el modelo matemático generado mediante las simulaciones en Matlab se ajusta a los datos experimentales, se lo puede usar como referencia para modelar este tipo de sistemas con el fin de optimizar los parámetros de fabricación.</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Ø"/>
            </a:pPr>
            <a:r>
              <a:rPr lang="es-EC" dirty="0">
                <a:latin typeface="Arial" panose="020B0604020202020204" pitchFamily="34" charset="0"/>
                <a:ea typeface="Calibri" panose="020F0502020204030204" pitchFamily="34" charset="0"/>
                <a:cs typeface="Arial" panose="020B0604020202020204" pitchFamily="34" charset="0"/>
              </a:rPr>
              <a:t>Tanto los valores de flujo másico como los de eficiencia se ajustan adecuadamente al modelo experimental y pueden ser usados de manera confiable con el fin de calcular los parámetros de diseño.</a:t>
            </a:r>
          </a:p>
          <a:p>
            <a:pPr marL="342900" indent="-342900" algn="just">
              <a:lnSpc>
                <a:spcPct val="150000"/>
              </a:lnSpc>
              <a:spcAft>
                <a:spcPts val="1000"/>
              </a:spcAft>
              <a:buFont typeface="Wingdings" panose="05000000000000000000" pitchFamily="2" charset="2"/>
              <a:buChar char="Ø"/>
            </a:pPr>
            <a:r>
              <a:rPr lang="es-EC" dirty="0"/>
              <a:t>Al tener un incremento en la eficiencia de al menos un 25% mediante el diseño del colector con lamina reflectiva en la base y placa de absorción cuadriculada con respecto a los colectores solares convencionales, es factible continuar analizando mejoras en el diseño que incrementen la eficiencia del calentamiento con el fin de que los sistemas híbridos se vuelvan más atractivos para la comercialización. </a:t>
            </a:r>
          </a:p>
        </p:txBody>
      </p:sp>
    </p:spTree>
    <p:extLst>
      <p:ext uri="{BB962C8B-B14F-4D97-AF65-F5344CB8AC3E}">
        <p14:creationId xmlns:p14="http://schemas.microsoft.com/office/powerpoint/2010/main" val="3932202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47431" y="973354"/>
            <a:ext cx="8789811" cy="539603"/>
          </a:xfrm>
        </p:spPr>
        <p:txBody>
          <a:bodyPr/>
          <a:lstStyle/>
          <a:p>
            <a:pPr algn="ctr"/>
            <a:r>
              <a:rPr lang="es-EC" sz="2800" dirty="0"/>
              <a:t>CONCLUSIONES Y RECOMENDACIONES</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44B509DF-8F8F-42B3-942F-05E78659E5E3}"/>
              </a:ext>
            </a:extLst>
          </p:cNvPr>
          <p:cNvSpPr/>
          <p:nvPr/>
        </p:nvSpPr>
        <p:spPr>
          <a:xfrm>
            <a:off x="1103183" y="1689474"/>
            <a:ext cx="9273209" cy="4939814"/>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es-EC" dirty="0">
                <a:latin typeface="Arial" panose="020B0604020202020204" pitchFamily="34" charset="0"/>
                <a:cs typeface="Arial" panose="020B0604020202020204" pitchFamily="34" charset="0"/>
              </a:rPr>
              <a:t>El ahorro de energía eléctrica que proporciona el colector solar hibrido con respaldo eléctrico vs un sistema eléctrico convencional llega a un 76% por lo que se puede continuar incentivando su uso mediante políticas ambientales y subsidios a este tipo de nuevas tecnologías.</a:t>
            </a:r>
            <a:endParaRPr lang="en-US"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Ø"/>
            </a:pPr>
            <a:r>
              <a:rPr lang="es-EC" dirty="0">
                <a:latin typeface="Arial" panose="020B0604020202020204" pitchFamily="34" charset="0"/>
                <a:cs typeface="Arial" panose="020B0604020202020204" pitchFamily="34" charset="0"/>
              </a:rPr>
              <a:t>Los costos de construcción local del proyecto son bastante elevados comparados con el ahorro energético en términos monetarios, lo que vuelve al proyecto poco rentable desde el punto de vista financiero.</a:t>
            </a:r>
          </a:p>
          <a:p>
            <a:pPr marL="285750" indent="-285750">
              <a:lnSpc>
                <a:spcPct val="150000"/>
              </a:lnSpc>
              <a:buFont typeface="Wingdings" panose="05000000000000000000" pitchFamily="2" charset="2"/>
              <a:buChar char="Ø"/>
            </a:pPr>
            <a:r>
              <a:rPr lang="es-EC" dirty="0"/>
              <a:t>Los subsidios energéticos que mantiene el Ecuador tanto en combustibles fósiles como el GLP y en electricidad dificultan que la eficiencia de los sistemas híbridos como el estudiado puedan potenciarse localmente debido a los altos costos de manufactura y bajo diferencial en ahorro energético. </a:t>
            </a:r>
            <a:endParaRPr lang="en-US" dirty="0">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8257189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1870" y="6137599"/>
            <a:ext cx="2698190" cy="720401"/>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475195" y="786586"/>
            <a:ext cx="8789811" cy="539603"/>
          </a:xfrm>
        </p:spPr>
        <p:txBody>
          <a:bodyPr/>
          <a:lstStyle/>
          <a:p>
            <a:pPr algn="ctr"/>
            <a:r>
              <a:rPr lang="es-EC" sz="2800" dirty="0"/>
              <a:t>CONCLUSIONES Y RECOMENDACIONES</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sp>
        <p:nvSpPr>
          <p:cNvPr id="3" name="Rectangle 2">
            <a:extLst>
              <a:ext uri="{FF2B5EF4-FFF2-40B4-BE49-F238E27FC236}">
                <a16:creationId xmlns:a16="http://schemas.microsoft.com/office/drawing/2014/main" id="{44B509DF-8F8F-42B3-942F-05E78659E5E3}"/>
              </a:ext>
            </a:extLst>
          </p:cNvPr>
          <p:cNvSpPr/>
          <p:nvPr/>
        </p:nvSpPr>
        <p:spPr>
          <a:xfrm>
            <a:off x="1233495" y="1345888"/>
            <a:ext cx="9273209" cy="5442516"/>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es-EC" dirty="0">
                <a:latin typeface="Arial" panose="020B0604020202020204" pitchFamily="34" charset="0"/>
                <a:cs typeface="Arial" panose="020B0604020202020204" pitchFamily="34" charset="0"/>
              </a:rPr>
              <a:t>Se recomienda ampliar el estudio en lo referente a la lámina reflectiva y la configuración de la placa de absorción a fin de mejorar la eficiencia del sistema y volverlo más atractivo para la comercialización.</a:t>
            </a:r>
            <a:endParaRPr lang="en-US"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Ø"/>
            </a:pPr>
            <a:r>
              <a:rPr lang="es-EC" dirty="0">
                <a:latin typeface="Arial" panose="020B0604020202020204" pitchFamily="34" charset="0"/>
                <a:cs typeface="Arial" panose="020B0604020202020204" pitchFamily="34" charset="0"/>
              </a:rPr>
              <a:t>Se recomienda continuar con la elaboración y simulación de modelos matemáticos mediante el uso de software de desarrollo como Matlab a fin de entender adecuadamente la interacción entre las variables que intervienen en la elaboración del sistema.</a:t>
            </a:r>
          </a:p>
          <a:p>
            <a:pPr marL="285750" lvl="0" indent="-285750">
              <a:lnSpc>
                <a:spcPct val="150000"/>
              </a:lnSpc>
              <a:buFont typeface="Wingdings" panose="05000000000000000000" pitchFamily="2" charset="2"/>
              <a:buChar char="Ø"/>
            </a:pPr>
            <a:r>
              <a:rPr lang="es-EC" dirty="0">
                <a:latin typeface="Arial" panose="020B0604020202020204" pitchFamily="34" charset="0"/>
                <a:cs typeface="Arial" panose="020B0604020202020204" pitchFamily="34" charset="0"/>
              </a:rPr>
              <a:t>Se recomienda socializar este tipo de proyectos con los fabricantes locales y usuarios finales a fin de incentivar el uso de estas nuevas tecnologías para abaratar los costos de fabricación.</a:t>
            </a:r>
            <a:endParaRPr lang="en-US"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Ø"/>
            </a:pPr>
            <a:r>
              <a:rPr lang="es-EC" dirty="0">
                <a:latin typeface="Arial" panose="020B0604020202020204" pitchFamily="34" charset="0"/>
                <a:cs typeface="Arial" panose="020B0604020202020204" pitchFamily="34" charset="0"/>
              </a:rPr>
              <a:t>Se recomienda analizar las políticas de subsidios energéticos a fin de que sean focalizadas en este tipo de proyectos de bajas emisiones de CO2 que podrían generar un alto impacto local al masificar su producción.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12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2055345" y="908400"/>
            <a:ext cx="7766936" cy="703144"/>
          </a:xfrm>
        </p:spPr>
        <p:txBody>
          <a:bodyPr/>
          <a:lstStyle/>
          <a:p>
            <a:pPr algn="ctr"/>
            <a:r>
              <a:rPr lang="en-US" sz="3200" dirty="0"/>
              <a:t>PROYECCION DEMANDA MUNDIAL ENERGIA</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7" name="Picture 16">
            <a:extLst>
              <a:ext uri="{FF2B5EF4-FFF2-40B4-BE49-F238E27FC236}">
                <a16:creationId xmlns:a16="http://schemas.microsoft.com/office/drawing/2014/main" id="{A7D715EA-94D2-42C0-9E58-78464AFE1D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8252" y="1848165"/>
            <a:ext cx="8150087" cy="3949466"/>
          </a:xfrm>
          <a:prstGeom prst="rect">
            <a:avLst/>
          </a:prstGeom>
          <a:noFill/>
          <a:ln w="9525" cmpd="sng">
            <a:solidFill>
              <a:srgbClr val="000000"/>
            </a:solidFill>
            <a:miter lim="800000"/>
            <a:headEnd/>
            <a:tailEnd/>
          </a:ln>
          <a:effectLst/>
        </p:spPr>
      </p:pic>
      <p:sp>
        <p:nvSpPr>
          <p:cNvPr id="20" name="Subtitle 8">
            <a:extLst>
              <a:ext uri="{FF2B5EF4-FFF2-40B4-BE49-F238E27FC236}">
                <a16:creationId xmlns:a16="http://schemas.microsoft.com/office/drawing/2014/main" id="{2ADFB931-01B1-488C-BF30-1F699EF4EF84}"/>
              </a:ext>
            </a:extLst>
          </p:cNvPr>
          <p:cNvSpPr txBox="1">
            <a:spLocks/>
          </p:cNvSpPr>
          <p:nvPr/>
        </p:nvSpPr>
        <p:spPr>
          <a:xfrm>
            <a:off x="1868879" y="5983665"/>
            <a:ext cx="3640497" cy="40325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1400" dirty="0"/>
              <a:t>Fuente: (</a:t>
            </a:r>
            <a:r>
              <a:rPr lang="es-EC" sz="1400" dirty="0" err="1"/>
              <a:t>World</a:t>
            </a:r>
            <a:r>
              <a:rPr lang="es-EC" sz="1400" dirty="0"/>
              <a:t> Energy Outlook 2018)</a:t>
            </a:r>
            <a:endParaRPr lang="en-US" sz="1400" dirty="0"/>
          </a:p>
        </p:txBody>
      </p:sp>
    </p:spTree>
    <p:extLst>
      <p:ext uri="{BB962C8B-B14F-4D97-AF65-F5344CB8AC3E}">
        <p14:creationId xmlns:p14="http://schemas.microsoft.com/office/powerpoint/2010/main" val="237183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FC466-AD05-4D2F-A4D1-7DE553D035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74003" y="5983665"/>
            <a:ext cx="2916057" cy="874335"/>
          </a:xfrm>
          <a:prstGeom prst="rect">
            <a:avLst/>
          </a:prstGeom>
          <a:noFill/>
          <a:ln>
            <a:noFill/>
          </a:ln>
        </p:spPr>
      </p:pic>
      <p:sp>
        <p:nvSpPr>
          <p:cNvPr id="7" name="Title 6">
            <a:extLst>
              <a:ext uri="{FF2B5EF4-FFF2-40B4-BE49-F238E27FC236}">
                <a16:creationId xmlns:a16="http://schemas.microsoft.com/office/drawing/2014/main" id="{FBB10424-B764-4E7C-B6AC-88C0C18CF1C8}"/>
              </a:ext>
            </a:extLst>
          </p:cNvPr>
          <p:cNvSpPr>
            <a:spLocks noGrp="1"/>
          </p:cNvSpPr>
          <p:nvPr>
            <p:ph type="ctrTitle"/>
          </p:nvPr>
        </p:nvSpPr>
        <p:spPr>
          <a:xfrm>
            <a:off x="1971540" y="743626"/>
            <a:ext cx="7766936" cy="539603"/>
          </a:xfrm>
        </p:spPr>
        <p:txBody>
          <a:bodyPr/>
          <a:lstStyle/>
          <a:p>
            <a:pPr algn="ctr"/>
            <a:r>
              <a:rPr lang="en-US" sz="3200" dirty="0"/>
              <a:t>USO DE LA ENERGIA 2018 (</a:t>
            </a:r>
            <a:r>
              <a:rPr lang="en-US" sz="3200" dirty="0" err="1"/>
              <a:t>Mtoe</a:t>
            </a:r>
            <a:r>
              <a:rPr lang="en-US" sz="3200" dirty="0"/>
              <a:t>)</a:t>
            </a:r>
          </a:p>
        </p:txBody>
      </p:sp>
      <p:sp>
        <p:nvSpPr>
          <p:cNvPr id="10" name="Arrow: Pentagon 9">
            <a:extLst>
              <a:ext uri="{FF2B5EF4-FFF2-40B4-BE49-F238E27FC236}">
                <a16:creationId xmlns:a16="http://schemas.microsoft.com/office/drawing/2014/main" id="{3149B648-0B2E-4F6E-9FAC-53E057143272}"/>
              </a:ext>
            </a:extLst>
          </p:cNvPr>
          <p:cNvSpPr/>
          <p:nvPr/>
        </p:nvSpPr>
        <p:spPr>
          <a:xfrm>
            <a:off x="72187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RESUMEN</a:t>
            </a:r>
          </a:p>
        </p:txBody>
      </p:sp>
      <p:sp>
        <p:nvSpPr>
          <p:cNvPr id="11" name="Arrow: Pentagon 10">
            <a:extLst>
              <a:ext uri="{FF2B5EF4-FFF2-40B4-BE49-F238E27FC236}">
                <a16:creationId xmlns:a16="http://schemas.microsoft.com/office/drawing/2014/main" id="{9A2DF76F-C817-4E08-88ED-F613671AF7A7}"/>
              </a:ext>
            </a:extLst>
          </p:cNvPr>
          <p:cNvSpPr/>
          <p:nvPr/>
        </p:nvSpPr>
        <p:spPr>
          <a:xfrm>
            <a:off x="205534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a:t>
            </a:r>
          </a:p>
        </p:txBody>
      </p:sp>
      <p:sp>
        <p:nvSpPr>
          <p:cNvPr id="12" name="Arrow: Pentagon 11">
            <a:extLst>
              <a:ext uri="{FF2B5EF4-FFF2-40B4-BE49-F238E27FC236}">
                <a16:creationId xmlns:a16="http://schemas.microsoft.com/office/drawing/2014/main" id="{61D41D8E-FF71-46C8-AE3F-85612934DA8E}"/>
              </a:ext>
            </a:extLst>
          </p:cNvPr>
          <p:cNvSpPr/>
          <p:nvPr/>
        </p:nvSpPr>
        <p:spPr>
          <a:xfrm>
            <a:off x="338881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OBJETIVOS</a:t>
            </a:r>
          </a:p>
        </p:txBody>
      </p:sp>
      <p:sp>
        <p:nvSpPr>
          <p:cNvPr id="13" name="Arrow: Pentagon 12">
            <a:extLst>
              <a:ext uri="{FF2B5EF4-FFF2-40B4-BE49-F238E27FC236}">
                <a16:creationId xmlns:a16="http://schemas.microsoft.com/office/drawing/2014/main" id="{CA7EB0F8-8992-4824-83BA-ED48209244CC}"/>
              </a:ext>
            </a:extLst>
          </p:cNvPr>
          <p:cNvSpPr/>
          <p:nvPr/>
        </p:nvSpPr>
        <p:spPr>
          <a:xfrm>
            <a:off x="4783820" y="194702"/>
            <a:ext cx="1451113" cy="47707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SITUACION ACTUAL</a:t>
            </a:r>
          </a:p>
        </p:txBody>
      </p:sp>
      <p:sp>
        <p:nvSpPr>
          <p:cNvPr id="14" name="Arrow: Pentagon 13">
            <a:extLst>
              <a:ext uri="{FF2B5EF4-FFF2-40B4-BE49-F238E27FC236}">
                <a16:creationId xmlns:a16="http://schemas.microsoft.com/office/drawing/2014/main" id="{0C4A3A6F-1E02-4779-956C-3F638AC53107}"/>
              </a:ext>
            </a:extLst>
          </p:cNvPr>
          <p:cNvSpPr/>
          <p:nvPr/>
        </p:nvSpPr>
        <p:spPr>
          <a:xfrm>
            <a:off x="6117290"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MODELO SIMULACION</a:t>
            </a:r>
          </a:p>
        </p:txBody>
      </p:sp>
      <p:sp>
        <p:nvSpPr>
          <p:cNvPr id="15" name="Arrow: Pentagon 14">
            <a:extLst>
              <a:ext uri="{FF2B5EF4-FFF2-40B4-BE49-F238E27FC236}">
                <a16:creationId xmlns:a16="http://schemas.microsoft.com/office/drawing/2014/main" id="{CA07793F-DDA2-4C95-927D-077D9C941152}"/>
              </a:ext>
            </a:extLst>
          </p:cNvPr>
          <p:cNvSpPr/>
          <p:nvPr/>
        </p:nvSpPr>
        <p:spPr>
          <a:xfrm>
            <a:off x="7421063" y="194702"/>
            <a:ext cx="1554186"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CONSTRUCCION PRUEBAS</a:t>
            </a:r>
          </a:p>
        </p:txBody>
      </p:sp>
      <p:sp>
        <p:nvSpPr>
          <p:cNvPr id="16" name="Arrow: Pentagon 15">
            <a:extLst>
              <a:ext uri="{FF2B5EF4-FFF2-40B4-BE49-F238E27FC236}">
                <a16:creationId xmlns:a16="http://schemas.microsoft.com/office/drawing/2014/main" id="{E529EEF2-AEEF-48EC-A845-43907331A259}"/>
              </a:ext>
            </a:extLst>
          </p:cNvPr>
          <p:cNvSpPr/>
          <p:nvPr/>
        </p:nvSpPr>
        <p:spPr>
          <a:xfrm>
            <a:off x="8845765" y="194702"/>
            <a:ext cx="1451113" cy="47707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RESULTADOS</a:t>
            </a:r>
          </a:p>
        </p:txBody>
      </p:sp>
      <p:pic>
        <p:nvPicPr>
          <p:cNvPr id="18" name="Picture 17">
            <a:extLst>
              <a:ext uri="{FF2B5EF4-FFF2-40B4-BE49-F238E27FC236}">
                <a16:creationId xmlns:a16="http://schemas.microsoft.com/office/drawing/2014/main" id="{8AE202FB-8D8D-47B4-AA6F-24A78FA707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2813" y="1307925"/>
            <a:ext cx="8746374" cy="4276497"/>
          </a:xfrm>
          <a:prstGeom prst="rect">
            <a:avLst/>
          </a:prstGeom>
          <a:noFill/>
          <a:ln w="9525" cmpd="sng">
            <a:solidFill>
              <a:srgbClr val="0D0D0D"/>
            </a:solidFill>
            <a:miter lim="800000"/>
            <a:headEnd/>
            <a:tailEnd/>
          </a:ln>
          <a:effectLst/>
        </p:spPr>
      </p:pic>
      <p:sp>
        <p:nvSpPr>
          <p:cNvPr id="19" name="Subtitle 8">
            <a:extLst>
              <a:ext uri="{FF2B5EF4-FFF2-40B4-BE49-F238E27FC236}">
                <a16:creationId xmlns:a16="http://schemas.microsoft.com/office/drawing/2014/main" id="{1A0CC569-233C-42E7-AA6A-4C458B52CD2D}"/>
              </a:ext>
            </a:extLst>
          </p:cNvPr>
          <p:cNvSpPr>
            <a:spLocks noGrp="1"/>
          </p:cNvSpPr>
          <p:nvPr>
            <p:ph type="subTitle" idx="1"/>
          </p:nvPr>
        </p:nvSpPr>
        <p:spPr>
          <a:xfrm>
            <a:off x="1550504" y="5780511"/>
            <a:ext cx="5178287" cy="952137"/>
          </a:xfrm>
        </p:spPr>
        <p:txBody>
          <a:bodyPr>
            <a:normAutofit/>
          </a:bodyPr>
          <a:lstStyle/>
          <a:p>
            <a:pPr marL="342900" indent="-342900" algn="just">
              <a:spcBef>
                <a:spcPts val="0"/>
              </a:spcBef>
              <a:buFont typeface="+mj-lt"/>
              <a:buAutoNum type="arabicPeriod"/>
            </a:pPr>
            <a:r>
              <a:rPr lang="es-EC" dirty="0"/>
              <a:t>Uso en Industria = 28%</a:t>
            </a:r>
          </a:p>
          <a:p>
            <a:pPr marL="342900" indent="-342900" algn="just">
              <a:spcBef>
                <a:spcPts val="0"/>
              </a:spcBef>
              <a:buFont typeface="+mj-lt"/>
              <a:buAutoNum type="arabicPeriod"/>
            </a:pPr>
            <a:r>
              <a:rPr lang="es-EC" dirty="0"/>
              <a:t>Uso en Transporte = 27%</a:t>
            </a:r>
          </a:p>
          <a:p>
            <a:pPr marL="342900" indent="-342900" algn="just">
              <a:spcBef>
                <a:spcPts val="0"/>
              </a:spcBef>
              <a:buFont typeface="+mj-lt"/>
              <a:buAutoNum type="arabicPeriod"/>
            </a:pPr>
            <a:r>
              <a:rPr lang="es-EC" b="1" dirty="0"/>
              <a:t>Uso en Edificaciones = 34%</a:t>
            </a:r>
            <a:endParaRPr lang="en-US" b="1" dirty="0"/>
          </a:p>
        </p:txBody>
      </p:sp>
      <p:sp>
        <p:nvSpPr>
          <p:cNvPr id="20" name="Subtitle 8">
            <a:extLst>
              <a:ext uri="{FF2B5EF4-FFF2-40B4-BE49-F238E27FC236}">
                <a16:creationId xmlns:a16="http://schemas.microsoft.com/office/drawing/2014/main" id="{D0285226-1DA8-4AF1-A6A5-CFC577582C32}"/>
              </a:ext>
            </a:extLst>
          </p:cNvPr>
          <p:cNvSpPr txBox="1">
            <a:spLocks/>
          </p:cNvSpPr>
          <p:nvPr/>
        </p:nvSpPr>
        <p:spPr>
          <a:xfrm>
            <a:off x="6929721" y="5606956"/>
            <a:ext cx="3154387" cy="32135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EC" sz="1400" dirty="0"/>
              <a:t>Fuente: (</a:t>
            </a:r>
            <a:r>
              <a:rPr lang="es-EC" sz="1400" dirty="0" err="1"/>
              <a:t>World</a:t>
            </a:r>
            <a:r>
              <a:rPr lang="es-EC" sz="1400" dirty="0"/>
              <a:t> Energy Outlook 2018)</a:t>
            </a:r>
            <a:endParaRPr lang="en-US" sz="1400" dirty="0"/>
          </a:p>
        </p:txBody>
      </p:sp>
    </p:spTree>
    <p:extLst>
      <p:ext uri="{BB962C8B-B14F-4D97-AF65-F5344CB8AC3E}">
        <p14:creationId xmlns:p14="http://schemas.microsoft.com/office/powerpoint/2010/main" val="18780736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1082</TotalTime>
  <Words>5566</Words>
  <Application>Microsoft Office PowerPoint</Application>
  <PresentationFormat>Widescreen</PresentationFormat>
  <Paragraphs>1368</Paragraphs>
  <Slides>72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Cambria Math</vt:lpstr>
      <vt:lpstr>Times New Roman</vt:lpstr>
      <vt:lpstr>Trebuchet MS</vt:lpstr>
      <vt:lpstr>Wingdings</vt:lpstr>
      <vt:lpstr>Wingdings 3</vt:lpstr>
      <vt:lpstr>Facet</vt:lpstr>
      <vt:lpstr>DESARROLLO DE UN SISTEMA HÍBRIDO DE CALENTAMIENTO DE AGUA MEDIANTE RADIACIÓN SOLAR Y ENERGÍA ELÉCTRICA</vt:lpstr>
      <vt:lpstr>RESUMEN</vt:lpstr>
      <vt:lpstr>PROBLEMA</vt:lpstr>
      <vt:lpstr>OBJETIVOS</vt:lpstr>
      <vt:lpstr>ANALISIS DE LA SITUACION ENERGETICA ACTUAL</vt:lpstr>
      <vt:lpstr>CONSUMO DE ENERGIA PRIMARIA POR TIPO</vt:lpstr>
      <vt:lpstr>DEMANDA MUNDIAL DE ENERGIA PRIMARIA</vt:lpstr>
      <vt:lpstr>PROYECCION DEMANDA MUNDIAL ENERGIA</vt:lpstr>
      <vt:lpstr>USO DE LA ENERGIA 2018 (Mtoe)</vt:lpstr>
      <vt:lpstr>USO FINAL DE LA ENERGIA RESIDENCIAL</vt:lpstr>
      <vt:lpstr>MATRIZ DE ENERGIA EN ECUADOR 2018</vt:lpstr>
      <vt:lpstr>USO FINAL DE LA ENERGIA EN ECUADOR (kBEP)</vt:lpstr>
      <vt:lpstr>SUBSIDIOS ENERGETICOS EN ECUADOR</vt:lpstr>
      <vt:lpstr>SUBSIDIOS ENERGETICOS EN ECUADOR Y EL MUNDO</vt:lpstr>
      <vt:lpstr>MODELAMIENTO MATEMATICO DEL SISTEMA DE CALENTAMIENTO HIBRIDO</vt:lpstr>
      <vt:lpstr>HELIOFANIA EN ECUADOR</vt:lpstr>
      <vt:lpstr>RADIACION GLOBAL EN ECUADOR</vt:lpstr>
      <vt:lpstr>SISTEMA HIBRIDO CALENTAMIENTO AGUA</vt:lpstr>
      <vt:lpstr>SISTEMA HIBRIDO CALENTAMIENTO AGUA</vt:lpstr>
      <vt:lpstr>CONDUCTANCIA TERMICA</vt:lpstr>
      <vt:lpstr>RESISTENCIA TERMICA</vt:lpstr>
      <vt:lpstr>PERDIDAS TERMICAS UL</vt:lpstr>
      <vt:lpstr>CONDUCTANCIA, RESISTENCIA Y PERDIDAS TERMICAS</vt:lpstr>
      <vt:lpstr>Descripción del modelo matemático </vt:lpstr>
      <vt:lpstr>DESCRIPCION DEL MODELO MATEMATICO</vt:lpstr>
      <vt:lpstr>DESCRIPCION DEL MODELO MATEMATICO</vt:lpstr>
      <vt:lpstr>Función de Transferencia Tco f(Ic)</vt:lpstr>
      <vt:lpstr>Función de Transferencia Tco f(Tci)</vt:lpstr>
      <vt:lpstr>Función de Transferencia Tco f(Tca)</vt:lpstr>
      <vt:lpstr>Función de Transferencia Tco f(Tcoi)</vt:lpstr>
      <vt:lpstr>SIMULACION DEL SISTEMA DE CALENTAMIENTO HIBRIDO</vt:lpstr>
      <vt:lpstr>Ingreso de datos en Matlab</vt:lpstr>
      <vt:lpstr>Obtención de modelos en Matlab</vt:lpstr>
      <vt:lpstr>Selección de modelos en Matlab</vt:lpstr>
      <vt:lpstr>Validación del modelo teórico</vt:lpstr>
      <vt:lpstr>Validación del modelo teórico</vt:lpstr>
      <vt:lpstr>Validación del modelo teórico</vt:lpstr>
      <vt:lpstr>Validación de modelos en Matlab</vt:lpstr>
      <vt:lpstr>Evaluación de eficiencia óptica</vt:lpstr>
      <vt:lpstr>Factor de corrección del modelo</vt:lpstr>
      <vt:lpstr>Factor de corrección del modelo</vt:lpstr>
      <vt:lpstr>Factor de corrección del modelo f(Tc)</vt:lpstr>
      <vt:lpstr>Factor de corrección del modelo f(Vc)</vt:lpstr>
      <vt:lpstr>Factor de corrección del modelo f(UL)</vt:lpstr>
      <vt:lpstr>Factor de corrección del modelo f(n)</vt:lpstr>
      <vt:lpstr>Factor de corrección del modelo</vt:lpstr>
      <vt:lpstr>Función de transferencia del colector solar</vt:lpstr>
      <vt:lpstr>Función de transferencia del colector solar</vt:lpstr>
      <vt:lpstr>Función de transferencia del colector solar</vt:lpstr>
      <vt:lpstr>Simulación de temperaturas vs mediciones</vt:lpstr>
      <vt:lpstr>CONSTRUCCION Y PUREBAS DEL SISTEMA DE CALENTAMIENTO HIBRIDO</vt:lpstr>
      <vt:lpstr>Construcción y montaje del sistema</vt:lpstr>
      <vt:lpstr>Puesta en marcha del sistema</vt:lpstr>
      <vt:lpstr>Puesta en marcha del sistema</vt:lpstr>
      <vt:lpstr>Puesta en marcha del sistema</vt:lpstr>
      <vt:lpstr>RESULTADOS</vt:lpstr>
      <vt:lpstr>Valores de eficiencia experimental</vt:lpstr>
      <vt:lpstr>Valores de eficiencia experimental</vt:lpstr>
      <vt:lpstr>Valores de eficiencia experimental</vt:lpstr>
      <vt:lpstr>Valores de eficiencia experimental</vt:lpstr>
      <vt:lpstr>Valores de eficiencia experimental</vt:lpstr>
      <vt:lpstr>Comparación de un sistema híbrido vs un sistema eléctrico</vt:lpstr>
      <vt:lpstr>Comparación de un sistema híbrido vs un sistema eléctrico</vt:lpstr>
      <vt:lpstr>Comparación de un sistema híbrido vs un sistema eléctrico</vt:lpstr>
      <vt:lpstr>Comparación energía colector vs energía eléctrica </vt:lpstr>
      <vt:lpstr>Análisis de costos del sistema híbrido</vt:lpstr>
      <vt:lpstr>Análisis de rentabilidad sistema hibrido vs convencionales</vt:lpstr>
      <vt:lpstr>Análisis de rentabilidad sistema hibrido vs convencionales</vt:lpstr>
      <vt:lpstr>CONCLUSIONES Y RECOMENDACIONES</vt:lpstr>
      <vt:lpstr>CONCLUSIONES Y RECOMENDACIONES</vt:lpstr>
      <vt:lpstr>CONCLUSIONES Y RECOMENDACIONES</vt:lpstr>
      <vt:lpstr>CONCLUSIONES Y 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 SISTEMA HÍBRIDO DE CALENTAMIENTO DE AGUA MEDIANTE RADIACIÓN SOLAR Y ENERGÍA ELÉCTRICA</dc:title>
  <dc:creator>Fernando Augusto Ruales Bastidas</dc:creator>
  <cp:lastModifiedBy>Fernando Augusto Ruales Bastidas</cp:lastModifiedBy>
  <cp:revision>79</cp:revision>
  <cp:lastPrinted>2019-12-09T06:02:38Z</cp:lastPrinted>
  <dcterms:created xsi:type="dcterms:W3CDTF">2019-12-08T19:30:09Z</dcterms:created>
  <dcterms:modified xsi:type="dcterms:W3CDTF">2019-12-09T22:03:48Z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5f1f62-8d2b-4457-869c-0a13c6549635_Enabled">
    <vt:lpwstr>True</vt:lpwstr>
  </property>
  <property fmtid="{D5CDD505-2E9C-101B-9397-08002B2CF9AE}" pid="3" name="MSIP_Label_585f1f62-8d2b-4457-869c-0a13c6549635_SiteId">
    <vt:lpwstr>41ff26dc-250f-4b13-8981-739be8610c21</vt:lpwstr>
  </property>
  <property fmtid="{D5CDD505-2E9C-101B-9397-08002B2CF9AE}" pid="4" name="MSIP_Label_585f1f62-8d2b-4457-869c-0a13c6549635_Owner">
    <vt:lpwstr>FBastidas@slb.com</vt:lpwstr>
  </property>
  <property fmtid="{D5CDD505-2E9C-101B-9397-08002B2CF9AE}" pid="5" name="MSIP_Label_585f1f62-8d2b-4457-869c-0a13c6549635_SetDate">
    <vt:lpwstr>2019-12-08T19:41:31.3318074Z</vt:lpwstr>
  </property>
  <property fmtid="{D5CDD505-2E9C-101B-9397-08002B2CF9AE}" pid="6" name="MSIP_Label_585f1f62-8d2b-4457-869c-0a13c6549635_Name">
    <vt:lpwstr>Private</vt:lpwstr>
  </property>
  <property fmtid="{D5CDD505-2E9C-101B-9397-08002B2CF9AE}" pid="7" name="MSIP_Label_585f1f62-8d2b-4457-869c-0a13c6549635_Application">
    <vt:lpwstr>Microsoft Azure Information Protection</vt:lpwstr>
  </property>
  <property fmtid="{D5CDD505-2E9C-101B-9397-08002B2CF9AE}" pid="8" name="MSIP_Label_585f1f62-8d2b-4457-869c-0a13c6549635_ActionId">
    <vt:lpwstr>9acb808c-73f7-4126-8c87-dfcfd2020f2d</vt:lpwstr>
  </property>
  <property fmtid="{D5CDD505-2E9C-101B-9397-08002B2CF9AE}" pid="9" name="MSIP_Label_585f1f62-8d2b-4457-869c-0a13c6549635_Extended_MSFT_Method">
    <vt:lpwstr>Automatic</vt:lpwstr>
  </property>
  <property fmtid="{D5CDD505-2E9C-101B-9397-08002B2CF9AE}" pid="10" name="MSIP_Label_8bb759f6-5337-4dc5-b19b-e74b6da11f8f_Enabled">
    <vt:lpwstr>True</vt:lpwstr>
  </property>
  <property fmtid="{D5CDD505-2E9C-101B-9397-08002B2CF9AE}" pid="11" name="MSIP_Label_8bb759f6-5337-4dc5-b19b-e74b6da11f8f_SiteId">
    <vt:lpwstr>41ff26dc-250f-4b13-8981-739be8610c21</vt:lpwstr>
  </property>
  <property fmtid="{D5CDD505-2E9C-101B-9397-08002B2CF9AE}" pid="12" name="MSIP_Label_8bb759f6-5337-4dc5-b19b-e74b6da11f8f_Owner">
    <vt:lpwstr>FBastidas@slb.com</vt:lpwstr>
  </property>
  <property fmtid="{D5CDD505-2E9C-101B-9397-08002B2CF9AE}" pid="13" name="MSIP_Label_8bb759f6-5337-4dc5-b19b-e74b6da11f8f_SetDate">
    <vt:lpwstr>2019-12-08T19:41:31.3318074Z</vt:lpwstr>
  </property>
  <property fmtid="{D5CDD505-2E9C-101B-9397-08002B2CF9AE}" pid="14" name="MSIP_Label_8bb759f6-5337-4dc5-b19b-e74b6da11f8f_Name">
    <vt:lpwstr>Internal</vt:lpwstr>
  </property>
  <property fmtid="{D5CDD505-2E9C-101B-9397-08002B2CF9AE}" pid="15" name="MSIP_Label_8bb759f6-5337-4dc5-b19b-e74b6da11f8f_Application">
    <vt:lpwstr>Microsoft Azure Information Protection</vt:lpwstr>
  </property>
  <property fmtid="{D5CDD505-2E9C-101B-9397-08002B2CF9AE}" pid="16" name="MSIP_Label_8bb759f6-5337-4dc5-b19b-e74b6da11f8f_ActionId">
    <vt:lpwstr>9acb808c-73f7-4126-8c87-dfcfd2020f2d</vt:lpwstr>
  </property>
  <property fmtid="{D5CDD505-2E9C-101B-9397-08002B2CF9AE}" pid="17" name="MSIP_Label_8bb759f6-5337-4dc5-b19b-e74b6da11f8f_Parent">
    <vt:lpwstr>585f1f62-8d2b-4457-869c-0a13c6549635</vt:lpwstr>
  </property>
  <property fmtid="{D5CDD505-2E9C-101B-9397-08002B2CF9AE}" pid="18" name="MSIP_Label_8bb759f6-5337-4dc5-b19b-e74b6da11f8f_Extended_MSFT_Method">
    <vt:lpwstr>Automatic</vt:lpwstr>
  </property>
  <property fmtid="{D5CDD505-2E9C-101B-9397-08002B2CF9AE}" pid="19" name="Sensitivity">
    <vt:lpwstr>Private Internal</vt:lpwstr>
  </property>
</Properties>
</file>