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7">
  <p:sldMasterIdLst>
    <p:sldMasterId id="2147483660" r:id="rId1"/>
    <p:sldMasterId id="2147483673" r:id="rId2"/>
    <p:sldMasterId id="2147483685" r:id="rId3"/>
    <p:sldMasterId id="2147483698" r:id="rId4"/>
  </p:sldMasterIdLst>
  <p:notesMasterIdLst>
    <p:notesMasterId r:id="rId42"/>
  </p:notesMasterIdLst>
  <p:handoutMasterIdLst>
    <p:handoutMasterId r:id="rId43"/>
  </p:handoutMasterIdLst>
  <p:sldIdLst>
    <p:sldId id="257" r:id="rId5"/>
    <p:sldId id="705" r:id="rId6"/>
    <p:sldId id="676" r:id="rId7"/>
    <p:sldId id="706" r:id="rId8"/>
    <p:sldId id="731" r:id="rId9"/>
    <p:sldId id="707" r:id="rId10"/>
    <p:sldId id="730" r:id="rId11"/>
    <p:sldId id="708" r:id="rId12"/>
    <p:sldId id="709" r:id="rId13"/>
    <p:sldId id="721" r:id="rId14"/>
    <p:sldId id="722" r:id="rId15"/>
    <p:sldId id="715" r:id="rId16"/>
    <p:sldId id="732" r:id="rId17"/>
    <p:sldId id="739" r:id="rId18"/>
    <p:sldId id="711" r:id="rId19"/>
    <p:sldId id="712" r:id="rId20"/>
    <p:sldId id="713" r:id="rId21"/>
    <p:sldId id="734" r:id="rId22"/>
    <p:sldId id="735" r:id="rId23"/>
    <p:sldId id="716" r:id="rId24"/>
    <p:sldId id="717" r:id="rId25"/>
    <p:sldId id="728" r:id="rId26"/>
    <p:sldId id="729" r:id="rId27"/>
    <p:sldId id="718" r:id="rId28"/>
    <p:sldId id="719" r:id="rId29"/>
    <p:sldId id="723" r:id="rId30"/>
    <p:sldId id="724" r:id="rId31"/>
    <p:sldId id="714" r:id="rId32"/>
    <p:sldId id="736" r:id="rId33"/>
    <p:sldId id="737" r:id="rId34"/>
    <p:sldId id="738" r:id="rId35"/>
    <p:sldId id="720" r:id="rId36"/>
    <p:sldId id="726" r:id="rId37"/>
    <p:sldId id="740" r:id="rId38"/>
    <p:sldId id="741" r:id="rId39"/>
    <p:sldId id="742" r:id="rId40"/>
    <p:sldId id="486" r:id="rId41"/>
  </p:sldIdLst>
  <p:sldSz cx="9145588" cy="6858000"/>
  <p:notesSz cx="7023100" cy="93091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5940EC"/>
    <a:srgbClr val="4F81BD"/>
    <a:srgbClr val="CACF8B"/>
    <a:srgbClr val="85192B"/>
    <a:srgbClr val="FF8001"/>
    <a:srgbClr val="E3DE00"/>
    <a:srgbClr val="DA0000"/>
    <a:srgbClr val="0065B0"/>
    <a:srgbClr val="FF6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85900" autoAdjust="0"/>
  </p:normalViewPr>
  <p:slideViewPr>
    <p:cSldViewPr snapToGrid="0" snapToObjects="1">
      <p:cViewPr varScale="1">
        <p:scale>
          <a:sx n="50" d="100"/>
          <a:sy n="50" d="100"/>
        </p:scale>
        <p:origin x="1330" y="29"/>
      </p:cViewPr>
      <p:guideLst>
        <p:guide orient="horz" pos="2137"/>
        <p:guide pos="384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3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8134" y="2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446E709-050A-4757-A549-061EB6FE9D82}" type="datetimeFigureOut">
              <a:rPr lang="es-EC" smtClean="0"/>
              <a:t>20/1/2020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884203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8134" y="884203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A513903-48AD-45DD-9AAF-AB586DD20DE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58294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8134" y="2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9AC7167-0497-8041-937F-C3859271DE9D}" type="datetimeFigureOut">
              <a:rPr lang="es-ES" smtClean="0"/>
              <a:pPr/>
              <a:t>20/01/2020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2310" y="4421825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" y="884203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8134" y="884203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1B021B9-4CC3-5D41-B870-6324076FD17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1035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4731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381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37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6205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919" y="2130427"/>
            <a:ext cx="777375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838" y="3886200"/>
            <a:ext cx="640191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555F-C805-4A62-94C4-7FA51270FDE7}" type="datetimeFigureOut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20/1/2020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295-F337-4135-AE3D-9E97A8471343}" type="slidenum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957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555F-C805-4A62-94C4-7FA51270FDE7}" type="datetimeFigureOut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20/1/2020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295-F337-4135-AE3D-9E97A8471343}" type="slidenum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516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30551" y="274640"/>
            <a:ext cx="2057757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80" y="274640"/>
            <a:ext cx="6020845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555F-C805-4A62-94C4-7FA51270FDE7}" type="datetimeFigureOut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20/1/2020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295-F337-4135-AE3D-9E97A8471343}" type="slidenum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1744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9145588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5588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457279" y="6245225"/>
            <a:ext cx="21339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es-E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3124743" y="6245225"/>
            <a:ext cx="289610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/>
            <a:endParaRPr lang="es-E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457279" y="6245225"/>
            <a:ext cx="21339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es-E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3124743" y="6245225"/>
            <a:ext cx="289610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/>
            <a:endParaRPr lang="es-ES" sz="1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5588" cy="11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17526" y="260352"/>
            <a:ext cx="792300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s-ES" sz="1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9" y="115888"/>
            <a:ext cx="3313688" cy="88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109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9145588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5588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457279" y="6245225"/>
            <a:ext cx="21339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es-E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3124743" y="6245225"/>
            <a:ext cx="289610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/>
            <a:endParaRPr lang="es-E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457279" y="6245225"/>
            <a:ext cx="21339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es-E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3124743" y="6245225"/>
            <a:ext cx="289610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/>
            <a:endParaRPr lang="es-ES" sz="1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5588" cy="11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17526" y="260352"/>
            <a:ext cx="792300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s-ES" sz="18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9" y="115888"/>
            <a:ext cx="3313688" cy="88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324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80" y="1600202"/>
            <a:ext cx="823102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922749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8" y="4406902"/>
            <a:ext cx="777375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8" y="2906713"/>
            <a:ext cx="77737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61118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80" y="1600202"/>
            <a:ext cx="40393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007" y="1600202"/>
            <a:ext cx="40393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883680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80" y="1535113"/>
            <a:ext cx="404088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80" y="2174875"/>
            <a:ext cx="4040889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833" y="1535113"/>
            <a:ext cx="404247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833" y="2174875"/>
            <a:ext cx="404247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039337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18698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985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555F-C805-4A62-94C4-7FA51270FDE7}" type="datetimeFigureOut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20/1/2020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295-F337-4135-AE3D-9E97A8471343}" type="slidenum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8012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0" y="273050"/>
            <a:ext cx="300883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71" y="273052"/>
            <a:ext cx="511263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80" y="1435102"/>
            <a:ext cx="30088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88275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599" y="4800600"/>
            <a:ext cx="548735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599" y="612775"/>
            <a:ext cx="548735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599" y="5367338"/>
            <a:ext cx="5487353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52993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80" y="1600202"/>
            <a:ext cx="8231029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345569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551" y="274640"/>
            <a:ext cx="2057757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80" y="274640"/>
            <a:ext cx="602084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01056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199" y="1122363"/>
            <a:ext cx="6859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199" y="3602038"/>
            <a:ext cx="6859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3CD2-F3F1-4D4A-B281-BE46E788EC0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20/1/2020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D658-A843-46FE-BDD4-784B44489221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174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3CD2-F3F1-4D4A-B281-BE46E788EC0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20/1/2020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D658-A843-46FE-BDD4-784B44489221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5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996" y="1709744"/>
            <a:ext cx="78880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996" y="4589469"/>
            <a:ext cx="78880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3CD2-F3F1-4D4A-B281-BE46E788EC0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20/1/2020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D658-A843-46FE-BDD4-784B44489221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191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759" y="1825625"/>
            <a:ext cx="3886875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954" y="1825625"/>
            <a:ext cx="3886875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3CD2-F3F1-4D4A-B281-BE46E788EC0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20/1/2020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D658-A843-46FE-BDD4-784B44489221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685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950" y="365129"/>
            <a:ext cx="788807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951" y="1681163"/>
            <a:ext cx="38690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951" y="2505075"/>
            <a:ext cx="3869012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956" y="1681163"/>
            <a:ext cx="38880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956" y="2505075"/>
            <a:ext cx="3888066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3CD2-F3F1-4D4A-B281-BE46E788EC0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20/1/2020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D658-A843-46FE-BDD4-784B44489221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041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3CD2-F3F1-4D4A-B281-BE46E788EC0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20/1/2020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D658-A843-46FE-BDD4-784B44489221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0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438" y="4406902"/>
            <a:ext cx="77737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438" y="2906713"/>
            <a:ext cx="77737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555F-C805-4A62-94C4-7FA51270FDE7}" type="datetimeFigureOut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20/1/2020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295-F337-4135-AE3D-9E97A8471343}" type="slidenum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24562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3CD2-F3F1-4D4A-B281-BE46E788EC0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20/1/2020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D658-A843-46FE-BDD4-784B44489221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22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950" y="457200"/>
            <a:ext cx="29496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8066" y="987431"/>
            <a:ext cx="462995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950" y="2057400"/>
            <a:ext cx="29496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3CD2-F3F1-4D4A-B281-BE46E788EC0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20/1/2020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D658-A843-46FE-BDD4-784B44489221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959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950" y="457200"/>
            <a:ext cx="29496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8066" y="987431"/>
            <a:ext cx="462995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s-EC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950" y="2057400"/>
            <a:ext cx="29496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3CD2-F3F1-4D4A-B281-BE46E788EC0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20/1/2020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D658-A843-46FE-BDD4-784B44489221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72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3CD2-F3F1-4D4A-B281-BE46E788EC0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20/1/2020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D658-A843-46FE-BDD4-784B44489221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32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4813" y="365125"/>
            <a:ext cx="1972017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762" y="365125"/>
            <a:ext cx="5801732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3CD2-F3F1-4D4A-B281-BE46E788EC0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20/1/2020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D658-A843-46FE-BDD4-784B44489221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194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9145588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5588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457279" y="6245225"/>
            <a:ext cx="213397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C" sz="1400" dirty="0">
              <a:solidFill>
                <a:srgbClr val="000000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3124743" y="6245225"/>
            <a:ext cx="289610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C" altLang="es-EC" sz="1400" dirty="0">
              <a:solidFill>
                <a:srgbClr val="000000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457279" y="6245225"/>
            <a:ext cx="213397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C" sz="1400" dirty="0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3124743" y="6245225"/>
            <a:ext cx="289610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C" altLang="es-EC" sz="1400" dirty="0">
              <a:solidFill>
                <a:srgbClr val="000000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5588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17526" y="260357"/>
            <a:ext cx="792300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C" sz="1800" dirty="0">
              <a:solidFill>
                <a:srgbClr val="000000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0" y="115888"/>
            <a:ext cx="3313688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4140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199" y="1122363"/>
            <a:ext cx="6859191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199" y="3602038"/>
            <a:ext cx="6859191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F8E1-67E6-4C2C-8906-D35C1917A453}" type="datetimeFigureOut">
              <a:rPr lang="es-EC" smtClean="0"/>
              <a:pPr/>
              <a:t>20/1/2020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E04A-2890-424C-BC2E-3D16E43E5B2C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401137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F8E1-67E6-4C2C-8906-D35C1917A453}" type="datetimeFigureOut">
              <a:rPr lang="es-EC" smtClean="0"/>
              <a:pPr/>
              <a:t>20/1/2020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E04A-2890-424C-BC2E-3D16E43E5B2C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671290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996" y="1709740"/>
            <a:ext cx="788807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996" y="4589465"/>
            <a:ext cx="788807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F8E1-67E6-4C2C-8906-D35C1917A453}" type="datetimeFigureOut">
              <a:rPr lang="es-EC" smtClean="0"/>
              <a:pPr/>
              <a:t>20/1/2020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E04A-2890-424C-BC2E-3D16E43E5B2C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056701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759" y="1825625"/>
            <a:ext cx="3886875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954" y="1825625"/>
            <a:ext cx="3886875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F8E1-67E6-4C2C-8906-D35C1917A453}" type="datetimeFigureOut">
              <a:rPr lang="es-EC" smtClean="0"/>
              <a:pPr/>
              <a:t>20/1/2020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E04A-2890-424C-BC2E-3D16E43E5B2C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9090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80" y="1600202"/>
            <a:ext cx="40393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9007" y="1600202"/>
            <a:ext cx="40393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555F-C805-4A62-94C4-7FA51270FDE7}" type="datetimeFigureOut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20/1/2020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295-F337-4135-AE3D-9E97A8471343}" type="slidenum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80887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950" y="365127"/>
            <a:ext cx="788807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951" y="1681163"/>
            <a:ext cx="386901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951" y="2505075"/>
            <a:ext cx="3869012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954" y="1681163"/>
            <a:ext cx="388806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954" y="2505075"/>
            <a:ext cx="3888066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F8E1-67E6-4C2C-8906-D35C1917A453}" type="datetimeFigureOut">
              <a:rPr lang="es-EC" smtClean="0"/>
              <a:pPr/>
              <a:t>20/1/2020</a:t>
            </a:fld>
            <a:endParaRPr lang="es-EC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E04A-2890-424C-BC2E-3D16E43E5B2C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042947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F8E1-67E6-4C2C-8906-D35C1917A453}" type="datetimeFigureOut">
              <a:rPr lang="es-EC" smtClean="0"/>
              <a:pPr/>
              <a:t>20/1/2020</a:t>
            </a:fld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E04A-2890-424C-BC2E-3D16E43E5B2C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08751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F8E1-67E6-4C2C-8906-D35C1917A453}" type="datetimeFigureOut">
              <a:rPr lang="es-EC" smtClean="0"/>
              <a:pPr/>
              <a:t>20/1/2020</a:t>
            </a:fld>
            <a:endParaRPr lang="es-EC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E04A-2890-424C-BC2E-3D16E43E5B2C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085970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950" y="457200"/>
            <a:ext cx="2949690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8066" y="987427"/>
            <a:ext cx="4629954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950" y="2057400"/>
            <a:ext cx="2949690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F8E1-67E6-4C2C-8906-D35C1917A453}" type="datetimeFigureOut">
              <a:rPr lang="es-EC" smtClean="0"/>
              <a:pPr/>
              <a:t>20/1/2020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E04A-2890-424C-BC2E-3D16E43E5B2C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949468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950" y="457200"/>
            <a:ext cx="2949690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8066" y="987427"/>
            <a:ext cx="4629954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/>
              <a:t>Haga clic en el icono para agregar una imagen</a:t>
            </a:r>
            <a:endParaRPr lang="es-EC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950" y="2057400"/>
            <a:ext cx="2949690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F8E1-67E6-4C2C-8906-D35C1917A453}" type="datetimeFigureOut">
              <a:rPr lang="es-EC" smtClean="0"/>
              <a:pPr/>
              <a:t>20/1/2020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E04A-2890-424C-BC2E-3D16E43E5B2C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614267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F8E1-67E6-4C2C-8906-D35C1917A453}" type="datetimeFigureOut">
              <a:rPr lang="es-EC" smtClean="0"/>
              <a:pPr/>
              <a:t>20/1/2020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E04A-2890-424C-BC2E-3D16E43E5B2C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690780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4812" y="365125"/>
            <a:ext cx="1972017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760" y="365125"/>
            <a:ext cx="5801732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F8E1-67E6-4C2C-8906-D35C1917A453}" type="datetimeFigureOut">
              <a:rPr lang="es-EC" smtClean="0"/>
              <a:pPr/>
              <a:t>20/1/2020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E04A-2890-424C-BC2E-3D16E43E5B2C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46855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80" y="1535113"/>
            <a:ext cx="40408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80" y="2174875"/>
            <a:ext cx="40408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833" y="1535113"/>
            <a:ext cx="404247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833" y="2174875"/>
            <a:ext cx="404247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555F-C805-4A62-94C4-7FA51270FDE7}" type="datetimeFigureOut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20/1/2020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295-F337-4135-AE3D-9E97A8471343}" type="slidenum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94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555F-C805-4A62-94C4-7FA51270FDE7}" type="datetimeFigureOut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20/1/2020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295-F337-4135-AE3D-9E97A8471343}" type="slidenum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002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555F-C805-4A62-94C4-7FA51270FDE7}" type="datetimeFigureOut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20/1/2020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295-F337-4135-AE3D-9E97A8471343}" type="slidenum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4634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80" y="273050"/>
            <a:ext cx="30088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671" y="273052"/>
            <a:ext cx="51126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80" y="1435102"/>
            <a:ext cx="30088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555F-C805-4A62-94C4-7FA51270FDE7}" type="datetimeFigureOut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20/1/2020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295-F337-4135-AE3D-9E97A8471343}" type="slidenum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727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599" y="4800600"/>
            <a:ext cx="548735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599" y="612775"/>
            <a:ext cx="548735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599" y="5367338"/>
            <a:ext cx="548735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555F-C805-4A62-94C4-7FA51270FDE7}" type="datetimeFigureOut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20/1/2020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295-F337-4135-AE3D-9E97A8471343}" type="slidenum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357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80" y="1600202"/>
            <a:ext cx="823102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79" y="6356352"/>
            <a:ext cx="2133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725555F-C805-4A62-94C4-7FA51270FDE7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 defTabSz="914400"/>
              <a:t>20/1/2020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743" y="6356352"/>
            <a:ext cx="2896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4338" y="6356352"/>
            <a:ext cx="2133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AB58295-F337-4135-AE3D-9E97A847134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65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2"/>
            <a:ext cx="9145588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s-E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1" y="6308727"/>
            <a:ext cx="7886482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s-E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25406" y="6296025"/>
            <a:ext cx="666071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es-E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25406" y="6245225"/>
            <a:ext cx="6660719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es-ES" sz="18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50" name="Picture 26" descr="LOGO ESPE ORIGINAL copi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>
            <a:fillRect/>
          </a:stretch>
        </p:blipFill>
        <p:spPr bwMode="auto">
          <a:xfrm>
            <a:off x="6733757" y="5949950"/>
            <a:ext cx="2305450" cy="63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04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759" y="365129"/>
            <a:ext cx="78880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759" y="1825625"/>
            <a:ext cx="78880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759" y="6356356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725555F-C805-4A62-94C4-7FA51270FDE7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 defTabSz="914400"/>
              <a:t>20/1/2020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9476" y="6356356"/>
            <a:ext cx="3086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9072" y="6356356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AB58295-F337-4135-AE3D-9E97A847134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0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759" y="365127"/>
            <a:ext cx="78880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759" y="1825625"/>
            <a:ext cx="78880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759" y="6356352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B3CD2-F3F1-4D4A-B281-BE46E788EC0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20/1/2020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9476" y="6356352"/>
            <a:ext cx="3086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9072" y="6356352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1D658-A843-46FE-BDD4-784B44489221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0" y="9"/>
            <a:ext cx="9145588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800" dirty="0">
              <a:solidFill>
                <a:srgbClr val="000000"/>
              </a:solidFill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 rot="10800000">
            <a:off x="3" y="6308734"/>
            <a:ext cx="7886482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800" dirty="0">
              <a:solidFill>
                <a:srgbClr val="000000"/>
              </a:solidFill>
            </a:endParaRPr>
          </a:p>
        </p:txBody>
      </p:sp>
      <p:sp>
        <p:nvSpPr>
          <p:cNvPr id="9" name="Line 23"/>
          <p:cNvSpPr>
            <a:spLocks noChangeShapeType="1"/>
          </p:cNvSpPr>
          <p:nvPr/>
        </p:nvSpPr>
        <p:spPr bwMode="auto">
          <a:xfrm rot="10800000" flipH="1">
            <a:off x="25409" y="6296025"/>
            <a:ext cx="666072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sz="18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 rot="10800000" flipH="1">
            <a:off x="25409" y="6245225"/>
            <a:ext cx="666072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sz="18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Picture 26" descr="LOGO ESPE ORIGINAL copi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>
            <a:fillRect/>
          </a:stretch>
        </p:blipFill>
        <p:spPr bwMode="auto">
          <a:xfrm>
            <a:off x="6733757" y="5949950"/>
            <a:ext cx="230545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08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397" y="160338"/>
            <a:ext cx="1144266" cy="109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4 Imagen"/>
          <p:cNvPicPr>
            <a:picLocks noChangeAspect="1" noChangeArrowheads="1"/>
          </p:cNvPicPr>
          <p:nvPr/>
        </p:nvPicPr>
        <p:blipFill>
          <a:blip r:embed="rId4"/>
          <a:srcRect l="6454" t="35651" r="48363" b="40483"/>
          <a:stretch>
            <a:fillRect/>
          </a:stretch>
        </p:blipFill>
        <p:spPr bwMode="auto">
          <a:xfrm>
            <a:off x="217713" y="0"/>
            <a:ext cx="342295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1893380" y="2714620"/>
            <a:ext cx="610901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tabLst>
                <a:tab pos="185738" algn="l"/>
              </a:tabLst>
            </a:pPr>
            <a:endParaRPr lang="es-ES" sz="4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893404" y="2714622"/>
            <a:ext cx="59482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/>
            <a:r>
              <a:rPr lang="es-EC" sz="36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 </a:t>
            </a:r>
            <a:endParaRPr lang="es-ES" sz="3600" b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2 CuadroTexto">
            <a:extLst>
              <a:ext uri="{FF2B5EF4-FFF2-40B4-BE49-F238E27FC236}">
                <a16:creationId xmlns="" xmlns:a16="http://schemas.microsoft.com/office/drawing/2014/main" id="{E245B1C1-36A4-4621-9848-DC04456C7160}"/>
              </a:ext>
            </a:extLst>
          </p:cNvPr>
          <p:cNvSpPr txBox="1"/>
          <p:nvPr/>
        </p:nvSpPr>
        <p:spPr>
          <a:xfrm>
            <a:off x="1016076" y="691896"/>
            <a:ext cx="7748045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  <a:sym typeface="Arial"/>
              <a:rtl val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z="13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Arial"/>
                <a:rtl val="0"/>
              </a:rPr>
              <a:t>DEPARTAMENTO </a:t>
            </a:r>
            <a:r>
              <a:rPr lang="es-ES" sz="1300" b="1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Arial"/>
                <a:rtl val="0"/>
              </a:rPr>
              <a:t>DE ELÉCTRICA, </a:t>
            </a:r>
            <a:r>
              <a:rPr lang="es-ES" sz="13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Arial"/>
                <a:rtl val="0"/>
              </a:rPr>
              <a:t>ELECTRÓNICA </a:t>
            </a:r>
            <a:r>
              <a:rPr lang="es-ES" sz="1300" b="1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Arial"/>
                <a:rtl val="0"/>
              </a:rPr>
              <a:t>Y TELECOMUNICACIONES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C" sz="1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Arial"/>
                <a:rtl val="0"/>
              </a:rPr>
              <a:t>CARRERA DE INGENIERÍA EN ELECTRÓNICA, AUTOMATIZACIÓN Y CONTROL</a:t>
            </a:r>
            <a:r>
              <a:rPr kumimoji="0" lang="es-EC" sz="13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endParaRPr kumimoji="0" lang="es-EC" sz="1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  <a:sym typeface="Arial"/>
              <a:rtl val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PROYECTO DE INVESTIGACIÓN PREVIO A LA OBTENCIÓN DEL TÍTULO DE INGENIERO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s-ES" sz="13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EN </a:t>
            </a: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ELECTRÓNICA, AUTOMATIZACIÓN Y CONTROL</a:t>
            </a:r>
            <a:endParaRPr kumimoji="0" lang="es-EC" sz="1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  <a:p>
            <a:pPr algn="ctr" defTabSz="914400"/>
            <a:r>
              <a:rPr kumimoji="0" lang="es-EC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TEMA:</a:t>
            </a:r>
            <a:r>
              <a:rPr kumimoji="0" lang="es-EC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</a:p>
          <a:p>
            <a:pPr algn="ctr" defTabSz="914400"/>
            <a:r>
              <a:rPr kumimoji="0" lang="es-E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“</a:t>
            </a:r>
            <a:r>
              <a:rPr lang="es-ES" sz="1500" b="1" noProof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CLASIFICACI</a:t>
            </a:r>
            <a:r>
              <a:rPr lang="es-EC" sz="1500" b="1" noProof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ÓN DE ARRITMIAS CARDÍACAS EN BASE A CARACTERÍSTICAS LINEALES Y NO LINEALES DEL ECG CON REDES NEURONALES</a:t>
            </a:r>
            <a:r>
              <a:rPr lang="es-EC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s-EC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/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Elaborado por: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Leppe Bravo, Bruno Alonso</a:t>
            </a:r>
            <a:endParaRPr kumimoji="0" lang="es-ES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Director </a:t>
            </a: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del Proyecto: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</a:t>
            </a:r>
            <a:r>
              <a:rPr lang="es-EC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Flores Calero, Marco Javier PhD.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C" sz="13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s-ES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Sangolquí, </a:t>
            </a:r>
            <a:r>
              <a:rPr kumimoji="0" lang="es-EC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2020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2" name="AutoShape 2" descr="Resultado de imagen para automatizacion y control es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3" name="AutoShape 4" descr="Resultado de imagen para automatizacion y control esp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3165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559" y="25095"/>
            <a:ext cx="8231029" cy="49908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Bases de </a:t>
            </a:r>
            <a:r>
              <a:rPr lang="en-US" dirty="0" err="1" smtClean="0">
                <a:solidFill>
                  <a:schemeClr val="tx1"/>
                </a:solidFill>
              </a:rPr>
              <a:t>datos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52176" y="689061"/>
            <a:ext cx="27934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Base de datos MIT-BIH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48 grabaciones de 30min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Archivos de atributos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Archivos de intervalos RR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6039060" y="689061"/>
            <a:ext cx="27934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err="1" smtClean="0"/>
              <a:t>Preprocesamiento</a:t>
            </a:r>
            <a:endParaRPr lang="es-EC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Filtro </a:t>
            </a:r>
            <a:r>
              <a:rPr lang="es-EC" dirty="0" err="1" smtClean="0"/>
              <a:t>pasabanda</a:t>
            </a:r>
            <a:endParaRPr lang="es-EC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Frecuencias de corte: 0.5Hz y 48Hz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PCA</a:t>
            </a:r>
          </a:p>
          <a:p>
            <a:endParaRPr lang="es-EC" dirty="0" smtClean="0"/>
          </a:p>
          <a:p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3245618" y="689061"/>
            <a:ext cx="2793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Base de datos de </a:t>
            </a:r>
            <a:r>
              <a:rPr lang="es-EC" b="1" dirty="0" err="1" smtClean="0"/>
              <a:t>Elgendi</a:t>
            </a:r>
            <a:endParaRPr lang="es-EC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Puntos de las ondas P y T de todas las grabaciones de MIT-BIH</a:t>
            </a:r>
          </a:p>
          <a:p>
            <a:endParaRPr lang="es-EC" dirty="0" smtClean="0"/>
          </a:p>
          <a:p>
            <a:endParaRPr lang="en-U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57493"/>
            <a:ext cx="4310743" cy="323305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02" y="2462635"/>
            <a:ext cx="4303886" cy="322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5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559" y="23429"/>
            <a:ext cx="8231029" cy="54932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Bases de </a:t>
            </a:r>
            <a:r>
              <a:rPr lang="en-US" dirty="0" err="1" smtClean="0">
                <a:solidFill>
                  <a:schemeClr val="tx1"/>
                </a:solidFill>
              </a:rPr>
              <a:t>datos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96" y="1326837"/>
            <a:ext cx="5333333" cy="4000000"/>
          </a:xfrm>
        </p:spPr>
      </p:pic>
      <p:sp>
        <p:nvSpPr>
          <p:cNvPr id="4" name="CuadroTexto 3"/>
          <p:cNvSpPr txBox="1"/>
          <p:nvPr/>
        </p:nvSpPr>
        <p:spPr>
          <a:xfrm>
            <a:off x="356796" y="718964"/>
            <a:ext cx="2280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Segmentaci</a:t>
            </a:r>
            <a:r>
              <a:rPr lang="es-EC" sz="2400" b="1" dirty="0" err="1" smtClean="0"/>
              <a:t>ón</a:t>
            </a:r>
            <a:endParaRPr lang="en-US" sz="2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5998866" y="1728316"/>
            <a:ext cx="2140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Ondas 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Ondas 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Ondas 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559" y="20071"/>
            <a:ext cx="8231029" cy="509133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Base de datos MIT-BIH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80" y="783773"/>
            <a:ext cx="8231029" cy="47246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Total de </a:t>
            </a:r>
            <a:r>
              <a:rPr lang="en-US" dirty="0" err="1" smtClean="0">
                <a:solidFill>
                  <a:schemeClr val="tx1"/>
                </a:solidFill>
              </a:rPr>
              <a:t>latidos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segmentados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cada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clase</a:t>
            </a:r>
            <a:endParaRPr lang="en-US" dirty="0" smtClean="0">
              <a:solidFill>
                <a:schemeClr val="tx1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746488"/>
              </p:ext>
            </p:extLst>
          </p:nvPr>
        </p:nvGraphicFramePr>
        <p:xfrm>
          <a:off x="1584741" y="1631892"/>
          <a:ext cx="6097060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530"/>
                <a:gridCol w="30485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Tipo</a:t>
                      </a:r>
                      <a:r>
                        <a:rPr lang="en-US" baseline="0" dirty="0" smtClean="0"/>
                        <a:t> de </a:t>
                      </a:r>
                      <a:r>
                        <a:rPr lang="en-US" baseline="0" dirty="0" err="1" smtClean="0"/>
                        <a:t>latido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Cantidad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Normal (N)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28273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LBBB (L)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5048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RBBB (R)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APC (A)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PVC (V)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3223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Marcapasos </a:t>
                      </a:r>
                      <a:r>
                        <a:rPr lang="en-US" dirty="0" smtClean="0"/>
                        <a:t>(P)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3528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Fusión</a:t>
                      </a:r>
                      <a:r>
                        <a:rPr lang="en-US" dirty="0" smtClean="0"/>
                        <a:t> (F)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9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559" y="1173"/>
            <a:ext cx="8231029" cy="588487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Métodos de análisis de datos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80" y="1778595"/>
            <a:ext cx="8231029" cy="2648126"/>
          </a:xfrm>
        </p:spPr>
        <p:txBody>
          <a:bodyPr/>
          <a:lstStyle/>
          <a:p>
            <a:r>
              <a:rPr lang="es-EC" sz="2800" dirty="0" smtClean="0">
                <a:solidFill>
                  <a:schemeClr val="tx1"/>
                </a:solidFill>
              </a:rPr>
              <a:t>Extracción de características</a:t>
            </a:r>
          </a:p>
          <a:p>
            <a:r>
              <a:rPr lang="es-EC" sz="2800" dirty="0" smtClean="0">
                <a:solidFill>
                  <a:schemeClr val="tx1"/>
                </a:solidFill>
              </a:rPr>
              <a:t>Análisis de componentes independientes (ICA)</a:t>
            </a:r>
          </a:p>
          <a:p>
            <a:r>
              <a:rPr lang="es-EC" sz="2800" dirty="0" smtClean="0">
                <a:solidFill>
                  <a:schemeClr val="tx1"/>
                </a:solidFill>
              </a:rPr>
              <a:t>Análisis de componentes principales (PCA)</a:t>
            </a:r>
          </a:p>
          <a:p>
            <a:r>
              <a:rPr lang="es-EC" sz="2800" dirty="0" smtClean="0">
                <a:solidFill>
                  <a:schemeClr val="tx1"/>
                </a:solidFill>
              </a:rPr>
              <a:t>Descomposición de modo empírico</a:t>
            </a:r>
          </a:p>
          <a:p>
            <a:r>
              <a:rPr lang="es-EC" sz="2800" dirty="0" smtClean="0">
                <a:solidFill>
                  <a:schemeClr val="tx1"/>
                </a:solidFill>
              </a:rPr>
              <a:t>Medidas estadísticas</a:t>
            </a:r>
          </a:p>
          <a:p>
            <a:r>
              <a:rPr lang="es-EC" sz="2800" dirty="0" smtClean="0">
                <a:solidFill>
                  <a:schemeClr val="tx1"/>
                </a:solidFill>
              </a:rPr>
              <a:t>Procesamiento de intervalos RR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4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559" y="26810"/>
            <a:ext cx="8231029" cy="597033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Extracción de características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89670" y="2446237"/>
            <a:ext cx="7174114" cy="1963394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Método de reducción de </a:t>
            </a:r>
            <a:r>
              <a:rPr lang="es-EC" dirty="0" err="1" smtClean="0">
                <a:solidFill>
                  <a:schemeClr val="tx1"/>
                </a:solidFill>
              </a:rPr>
              <a:t>dimensionalidad</a:t>
            </a:r>
            <a:endParaRPr lang="es-EC" dirty="0" smtClean="0">
              <a:solidFill>
                <a:schemeClr val="tx1"/>
              </a:solidFill>
            </a:endParaRPr>
          </a:p>
          <a:p>
            <a:r>
              <a:rPr lang="es-EC" dirty="0" smtClean="0">
                <a:solidFill>
                  <a:schemeClr val="tx1"/>
                </a:solidFill>
              </a:rPr>
              <a:t>Describir un conjunto de datos grande</a:t>
            </a:r>
          </a:p>
          <a:p>
            <a:r>
              <a:rPr lang="es-EC" dirty="0" smtClean="0">
                <a:solidFill>
                  <a:schemeClr val="tx1"/>
                </a:solidFill>
              </a:rPr>
              <a:t>Reducción de variables</a:t>
            </a:r>
          </a:p>
          <a:p>
            <a:r>
              <a:rPr lang="es-EC" dirty="0" smtClean="0">
                <a:solidFill>
                  <a:schemeClr val="tx1"/>
                </a:solidFill>
              </a:rPr>
              <a:t>Construcción de modelos de predicción efectivos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1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81" y="0"/>
            <a:ext cx="8688308" cy="59285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s-EC" dirty="0" err="1" smtClean="0">
                <a:solidFill>
                  <a:schemeClr val="tx1"/>
                </a:solidFill>
              </a:rPr>
              <a:t>nálisis</a:t>
            </a:r>
            <a:r>
              <a:rPr lang="es-EC" dirty="0" smtClean="0">
                <a:solidFill>
                  <a:schemeClr val="tx1"/>
                </a:solidFill>
              </a:rPr>
              <a:t> de Componentes </a:t>
            </a:r>
            <a:r>
              <a:rPr lang="es-EC" dirty="0">
                <a:solidFill>
                  <a:schemeClr val="tx1"/>
                </a:solidFill>
              </a:rPr>
              <a:t>I</a:t>
            </a:r>
            <a:r>
              <a:rPr lang="es-EC" dirty="0" smtClean="0">
                <a:solidFill>
                  <a:schemeClr val="tx1"/>
                </a:solidFill>
              </a:rPr>
              <a:t>ndependientes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80" y="742324"/>
            <a:ext cx="8231029" cy="1387927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Separación de fuentes</a:t>
            </a:r>
          </a:p>
          <a:p>
            <a:r>
              <a:rPr lang="es-EC" dirty="0" smtClean="0">
                <a:solidFill>
                  <a:schemeClr val="tx1"/>
                </a:solidFill>
              </a:rPr>
              <a:t>Encontrar patrones</a:t>
            </a:r>
          </a:p>
          <a:p>
            <a:r>
              <a:rPr lang="es-EC" dirty="0" smtClean="0">
                <a:solidFill>
                  <a:schemeClr val="tx1"/>
                </a:solidFill>
              </a:rPr>
              <a:t>Descubrir información desconocida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276031" y="2048889"/>
            <a:ext cx="4948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Problema del </a:t>
            </a:r>
            <a:r>
              <a:rPr lang="es-EC" sz="2400" b="1" dirty="0" err="1" smtClean="0"/>
              <a:t>cocktail</a:t>
            </a:r>
            <a:endParaRPr lang="en-US" sz="24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030" y="2469800"/>
            <a:ext cx="4154914" cy="3732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4417111" y="3447787"/>
                <a:ext cx="3332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111" y="3447787"/>
                <a:ext cx="333286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11111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4365601" y="3822868"/>
                <a:ext cx="3332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601" y="3822868"/>
                <a:ext cx="333286" cy="369332"/>
              </a:xfrm>
              <a:prstGeom prst="rect">
                <a:avLst/>
              </a:prstGeom>
              <a:blipFill rotWithShape="0">
                <a:blip r:embed="rId4"/>
                <a:stretch>
                  <a:fillRect r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4929154" y="4171911"/>
                <a:ext cx="3332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154" y="4171911"/>
                <a:ext cx="333286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93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559" y="15047"/>
            <a:ext cx="8231029" cy="519182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Problema del </a:t>
            </a:r>
            <a:r>
              <a:rPr lang="es-EC" dirty="0" err="1" smtClean="0">
                <a:solidFill>
                  <a:schemeClr val="tx1"/>
                </a:solidFill>
              </a:rPr>
              <a:t>Cocktail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29263"/>
            <a:ext cx="8231188" cy="2672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914559" y="3808325"/>
                <a:ext cx="762269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C" sz="2400" dirty="0" smtClean="0"/>
                  <a:t>Fuentes: matriz de señales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s-EC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C" sz="2400" dirty="0" smtClean="0"/>
                  <a:t>Observaciones: vector de pesos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err="1" smtClean="0"/>
                  <a:t>Mezclas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 smtClean="0"/>
                  <a:t>, </a:t>
                </a:r>
                <a:r>
                  <a:rPr lang="en-US" sz="2400" dirty="0" err="1" smtClean="0"/>
                  <a:t>donde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C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C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Fuentes </a:t>
                </a:r>
                <a:r>
                  <a:rPr lang="en-US" sz="2400" dirty="0" err="1" smtClean="0"/>
                  <a:t>recuperadas</a:t>
                </a:r>
                <a:r>
                  <a:rPr lang="en-US" sz="2400" dirty="0" smtClean="0"/>
                  <a:t> o componentes independientes (ICs)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𝐼𝐶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59" y="3808325"/>
                <a:ext cx="7622690" cy="1938992"/>
              </a:xfrm>
              <a:prstGeom prst="rect">
                <a:avLst/>
              </a:prstGeom>
              <a:blipFill rotWithShape="0">
                <a:blip r:embed="rId5"/>
                <a:stretch>
                  <a:fillRect l="-1040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447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559" y="25095"/>
            <a:ext cx="8231029" cy="499085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Análisis de </a:t>
            </a:r>
            <a:r>
              <a:rPr lang="es-EC" dirty="0">
                <a:solidFill>
                  <a:schemeClr val="tx1"/>
                </a:solidFill>
              </a:rPr>
              <a:t>C</a:t>
            </a:r>
            <a:r>
              <a:rPr lang="es-EC" dirty="0" smtClean="0">
                <a:solidFill>
                  <a:schemeClr val="tx1"/>
                </a:solidFill>
              </a:rPr>
              <a:t>omponentes </a:t>
            </a:r>
            <a:r>
              <a:rPr lang="es-EC" dirty="0">
                <a:solidFill>
                  <a:schemeClr val="tx1"/>
                </a:solidFill>
              </a:rPr>
              <a:t>P</a:t>
            </a:r>
            <a:r>
              <a:rPr lang="es-EC" dirty="0" smtClean="0">
                <a:solidFill>
                  <a:schemeClr val="tx1"/>
                </a:solidFill>
              </a:rPr>
              <a:t>rincipales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80" y="796334"/>
            <a:ext cx="8231029" cy="1758859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Usado para la reducción de </a:t>
            </a:r>
            <a:r>
              <a:rPr lang="es-EC" dirty="0" err="1" smtClean="0">
                <a:solidFill>
                  <a:schemeClr val="tx1"/>
                </a:solidFill>
              </a:rPr>
              <a:t>dimensionalidad</a:t>
            </a:r>
            <a:r>
              <a:rPr lang="es-EC" dirty="0" smtClean="0">
                <a:solidFill>
                  <a:schemeClr val="tx1"/>
                </a:solidFill>
              </a:rPr>
              <a:t>. </a:t>
            </a:r>
          </a:p>
          <a:p>
            <a:r>
              <a:rPr lang="es-EC" dirty="0" smtClean="0">
                <a:solidFill>
                  <a:schemeClr val="tx1"/>
                </a:solidFill>
              </a:rPr>
              <a:t>Los componentes principales (</a:t>
            </a:r>
            <a:r>
              <a:rPr lang="es-EC" dirty="0" err="1" smtClean="0">
                <a:solidFill>
                  <a:schemeClr val="tx1"/>
                </a:solidFill>
              </a:rPr>
              <a:t>PCs</a:t>
            </a:r>
            <a:r>
              <a:rPr lang="es-EC" dirty="0" smtClean="0">
                <a:solidFill>
                  <a:schemeClr val="tx1"/>
                </a:solidFill>
              </a:rPr>
              <a:t>) describen el mismo conjunto de datos. </a:t>
            </a:r>
          </a:p>
          <a:p>
            <a:r>
              <a:rPr lang="es-EC" dirty="0" smtClean="0">
                <a:solidFill>
                  <a:schemeClr val="tx1"/>
                </a:solidFill>
              </a:rPr>
              <a:t>Los </a:t>
            </a:r>
            <a:r>
              <a:rPr lang="es-EC" dirty="0" err="1" smtClean="0">
                <a:solidFill>
                  <a:schemeClr val="tx1"/>
                </a:solidFill>
              </a:rPr>
              <a:t>PCs</a:t>
            </a:r>
            <a:r>
              <a:rPr lang="es-EC" dirty="0" smtClean="0">
                <a:solidFill>
                  <a:schemeClr val="tx1"/>
                </a:solidFill>
              </a:rPr>
              <a:t> no tienen correlación, es decir correlación=1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559" y="2777454"/>
            <a:ext cx="3237900" cy="29423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073" y="2771056"/>
            <a:ext cx="3295189" cy="294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7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559" y="25095"/>
            <a:ext cx="8231029" cy="499085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Análisis de </a:t>
            </a:r>
            <a:r>
              <a:rPr lang="es-EC" dirty="0">
                <a:solidFill>
                  <a:schemeClr val="tx1"/>
                </a:solidFill>
              </a:rPr>
              <a:t>C</a:t>
            </a:r>
            <a:r>
              <a:rPr lang="es-EC" dirty="0" smtClean="0">
                <a:solidFill>
                  <a:schemeClr val="tx1"/>
                </a:solidFill>
              </a:rPr>
              <a:t>omponentes </a:t>
            </a:r>
            <a:r>
              <a:rPr lang="es-EC" dirty="0">
                <a:solidFill>
                  <a:schemeClr val="tx1"/>
                </a:solidFill>
              </a:rPr>
              <a:t>P</a:t>
            </a:r>
            <a:r>
              <a:rPr lang="es-EC" dirty="0" smtClean="0">
                <a:solidFill>
                  <a:schemeClr val="tx1"/>
                </a:solidFill>
              </a:rPr>
              <a:t>rincipales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80" y="1435897"/>
            <a:ext cx="8231029" cy="1758859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Filtrado y suavizado de señales.</a:t>
            </a:r>
          </a:p>
          <a:p>
            <a:r>
              <a:rPr lang="es-EC" dirty="0" smtClean="0">
                <a:solidFill>
                  <a:schemeClr val="tx1"/>
                </a:solidFill>
              </a:rPr>
              <a:t>Reconstrucción de una señal utilizando menos componentes.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57280" y="3811424"/>
            <a:ext cx="5024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400" dirty="0"/>
              <a:t>Reducción a 20 componentes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400" dirty="0"/>
              <a:t>Se mantiene el 85% de la información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54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559" y="25095"/>
            <a:ext cx="8231029" cy="499085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Análisis de </a:t>
            </a:r>
            <a:r>
              <a:rPr lang="es-EC" dirty="0">
                <a:solidFill>
                  <a:schemeClr val="tx1"/>
                </a:solidFill>
              </a:rPr>
              <a:t>C</a:t>
            </a:r>
            <a:r>
              <a:rPr lang="es-EC" dirty="0" smtClean="0">
                <a:solidFill>
                  <a:schemeClr val="tx1"/>
                </a:solidFill>
              </a:rPr>
              <a:t>omponentes </a:t>
            </a:r>
            <a:r>
              <a:rPr lang="es-EC" dirty="0">
                <a:solidFill>
                  <a:schemeClr val="tx1"/>
                </a:solidFill>
              </a:rPr>
              <a:t>P</a:t>
            </a:r>
            <a:r>
              <a:rPr lang="es-EC" dirty="0" smtClean="0">
                <a:solidFill>
                  <a:schemeClr val="tx1"/>
                </a:solidFill>
              </a:rPr>
              <a:t>rincipales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81" y="3332859"/>
            <a:ext cx="7045081" cy="28054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80" y="669281"/>
            <a:ext cx="7045081" cy="266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0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86189" y="2248651"/>
            <a:ext cx="74558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Métodos de análisis de datos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Conclusiones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286189" y="1700628"/>
            <a:ext cx="13676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Índice</a:t>
            </a:r>
          </a:p>
        </p:txBody>
      </p:sp>
    </p:spTree>
    <p:extLst>
      <p:ext uri="{BB962C8B-B14F-4D97-AF65-F5344CB8AC3E}">
        <p14:creationId xmlns:p14="http://schemas.microsoft.com/office/powerpoint/2010/main" val="285609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559" y="3333"/>
            <a:ext cx="8231029" cy="559375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Derivada de latidos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80" y="906865"/>
            <a:ext cx="8231029" cy="861645"/>
          </a:xfrm>
        </p:spPr>
        <p:txBody>
          <a:bodyPr/>
          <a:lstStyle/>
          <a:p>
            <a:pPr marL="0" indent="0">
              <a:buNone/>
            </a:pPr>
            <a:r>
              <a:rPr lang="es-EC" dirty="0" smtClean="0">
                <a:solidFill>
                  <a:schemeClr val="tx1"/>
                </a:solidFill>
              </a:rPr>
              <a:t>Se aplica un filtro derivativo mediante la </a:t>
            </a:r>
            <a:r>
              <a:rPr lang="es-EC" dirty="0" err="1" smtClean="0">
                <a:solidFill>
                  <a:schemeClr val="tx1"/>
                </a:solidFill>
              </a:rPr>
              <a:t>convolución</a:t>
            </a:r>
            <a:r>
              <a:rPr lang="es-EC" dirty="0" smtClean="0">
                <a:solidFill>
                  <a:schemeClr val="tx1"/>
                </a:solidFill>
              </a:rPr>
              <a:t> del vector [1,-1] con un latido promedio.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127" y="1768510"/>
            <a:ext cx="5333333" cy="18190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126" y="3587558"/>
            <a:ext cx="5333333" cy="1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5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559" y="43526"/>
            <a:ext cx="8231029" cy="559375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Descomposición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s-EC" dirty="0" smtClean="0">
                <a:solidFill>
                  <a:schemeClr val="tx1"/>
                </a:solidFill>
              </a:rPr>
              <a:t>de Modo Empírico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8054" y="776237"/>
            <a:ext cx="4253049" cy="3146283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Descomposición de una señal en funciones de modo intrínseco (</a:t>
            </a:r>
            <a:r>
              <a:rPr lang="es-EC" dirty="0" err="1" smtClean="0">
                <a:solidFill>
                  <a:schemeClr val="tx1"/>
                </a:solidFill>
              </a:rPr>
              <a:t>IMFs</a:t>
            </a:r>
            <a:r>
              <a:rPr lang="es-EC" dirty="0" smtClean="0">
                <a:solidFill>
                  <a:schemeClr val="tx1"/>
                </a:solidFill>
              </a:rPr>
              <a:t>).</a:t>
            </a:r>
          </a:p>
          <a:p>
            <a:r>
              <a:rPr lang="es-EC" dirty="0" smtClean="0">
                <a:solidFill>
                  <a:schemeClr val="tx1"/>
                </a:solidFill>
              </a:rPr>
              <a:t>Determinación de máximos y mínimos. </a:t>
            </a:r>
          </a:p>
          <a:p>
            <a:r>
              <a:rPr lang="es-EC" dirty="0" err="1" smtClean="0">
                <a:solidFill>
                  <a:schemeClr val="tx1"/>
                </a:solidFill>
              </a:rPr>
              <a:t>IMFs</a:t>
            </a:r>
            <a:r>
              <a:rPr lang="es-EC" dirty="0" smtClean="0">
                <a:solidFill>
                  <a:schemeClr val="tx1"/>
                </a:solidFill>
              </a:rPr>
              <a:t> se obtienen de las envolventes de los máximos y </a:t>
            </a:r>
            <a:r>
              <a:rPr lang="es-EC" dirty="0" err="1" smtClean="0">
                <a:solidFill>
                  <a:schemeClr val="tx1"/>
                </a:solidFill>
              </a:rPr>
              <a:t>minimos</a:t>
            </a:r>
            <a:r>
              <a:rPr lang="es-EC" dirty="0" smtClean="0">
                <a:solidFill>
                  <a:schemeClr val="tx1"/>
                </a:solidFill>
              </a:rPr>
              <a:t>.</a:t>
            </a:r>
          </a:p>
          <a:p>
            <a:endParaRPr lang="es-EC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400942" y="974221"/>
            <a:ext cx="33755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Propiedades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las</a:t>
            </a:r>
            <a:r>
              <a:rPr lang="en-US" sz="2400" b="1" dirty="0" smtClean="0"/>
              <a:t> IMFs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/>
              <a:t>Cantidad de máximos debe ser igual a cantidad de </a:t>
            </a:r>
            <a:r>
              <a:rPr lang="es-EC" sz="2400" dirty="0" err="1"/>
              <a:t>minimos</a:t>
            </a:r>
            <a:r>
              <a:rPr lang="es-EC" sz="2400" dirty="0"/>
              <a:t> más 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 err="1"/>
              <a:t>IMFs</a:t>
            </a:r>
            <a:r>
              <a:rPr lang="es-EC" sz="2400" dirty="0"/>
              <a:t> tienen media=0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211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58" y="3143035"/>
            <a:ext cx="7101398" cy="286787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559" y="18264"/>
            <a:ext cx="8231029" cy="520121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Descomposici</a:t>
            </a:r>
            <a:r>
              <a:rPr lang="es-EC" dirty="0" err="1" smtClean="0">
                <a:solidFill>
                  <a:schemeClr val="tx1"/>
                </a:solidFill>
              </a:rPr>
              <a:t>ón</a:t>
            </a:r>
            <a:r>
              <a:rPr lang="es-EC" dirty="0" smtClean="0">
                <a:solidFill>
                  <a:schemeClr val="tx1"/>
                </a:solidFill>
              </a:rPr>
              <a:t> de Modo Empírico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60" y="538385"/>
            <a:ext cx="7101396" cy="286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0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559" y="0"/>
            <a:ext cx="8231029" cy="640935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Descomposición </a:t>
            </a:r>
            <a:r>
              <a:rPr lang="es-EC" dirty="0">
                <a:solidFill>
                  <a:schemeClr val="tx1"/>
                </a:solidFill>
              </a:rPr>
              <a:t>de Modo Empírico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2754320" y="4554908"/>
                <a:ext cx="4115514" cy="593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𝐼𝑀𝐹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𝑒𝑛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𝑒𝑛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320" y="4554908"/>
                <a:ext cx="4115514" cy="59368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Marcador de contenido 10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35855"/>
            <a:ext cx="8231188" cy="3324133"/>
          </a:xfrm>
        </p:spPr>
      </p:pic>
    </p:spTree>
    <p:extLst>
      <p:ext uri="{BB962C8B-B14F-4D97-AF65-F5344CB8AC3E}">
        <p14:creationId xmlns:p14="http://schemas.microsoft.com/office/powerpoint/2010/main" val="365758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559" y="3333"/>
            <a:ext cx="8231029" cy="639762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Estadísticas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80" y="1600202"/>
            <a:ext cx="8231029" cy="2946161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Media: promedio de un latido</a:t>
            </a:r>
          </a:p>
          <a:p>
            <a:r>
              <a:rPr lang="es-EC" dirty="0" smtClean="0">
                <a:solidFill>
                  <a:schemeClr val="tx1"/>
                </a:solidFill>
              </a:rPr>
              <a:t>Desviación estándar: medida de dispersión de datos.</a:t>
            </a:r>
          </a:p>
          <a:p>
            <a:r>
              <a:rPr lang="es-EC" dirty="0" err="1" smtClean="0">
                <a:solidFill>
                  <a:schemeClr val="tx1"/>
                </a:solidFill>
              </a:rPr>
              <a:t>Curtosis</a:t>
            </a:r>
            <a:r>
              <a:rPr lang="es-EC" dirty="0" smtClean="0">
                <a:solidFill>
                  <a:schemeClr val="tx1"/>
                </a:solidFill>
              </a:rPr>
              <a:t> o </a:t>
            </a:r>
            <a:r>
              <a:rPr lang="es-EC" dirty="0" err="1" smtClean="0">
                <a:solidFill>
                  <a:schemeClr val="tx1"/>
                </a:solidFill>
              </a:rPr>
              <a:t>apuntamiendo</a:t>
            </a:r>
            <a:r>
              <a:rPr lang="es-EC" dirty="0" smtClean="0">
                <a:solidFill>
                  <a:schemeClr val="tx1"/>
                </a:solidFill>
              </a:rPr>
              <a:t>: medida que indica cuánta información se concentra en el centro.</a:t>
            </a:r>
          </a:p>
          <a:p>
            <a:r>
              <a:rPr lang="es-EC" dirty="0" smtClean="0">
                <a:solidFill>
                  <a:schemeClr val="tx1"/>
                </a:solidFill>
              </a:rPr>
              <a:t>Asimetría estadística: medida que indica cuánta información se encuentra a la derecha o izquierda del centro.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02407" y="4708733"/>
            <a:ext cx="224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hlinkClick r:id="rId2" action="ppaction://hlinksldjump"/>
              </a:rPr>
              <a:t>Latidos</a:t>
            </a:r>
            <a:r>
              <a:rPr lang="es-EC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09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559" y="3333"/>
            <a:ext cx="8231029" cy="609616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Intervalos RR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994" y="1996281"/>
            <a:ext cx="6705600" cy="37338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090320" y="1008404"/>
            <a:ext cx="4964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Distancia</a:t>
            </a:r>
            <a:r>
              <a:rPr lang="en-US" dirty="0" smtClean="0"/>
              <a:t> entre dos </a:t>
            </a:r>
            <a:r>
              <a:rPr lang="en-US" dirty="0" err="1" smtClean="0"/>
              <a:t>ondas</a:t>
            </a:r>
            <a:r>
              <a:rPr lang="en-US" dirty="0" smtClean="0"/>
              <a:t> 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Ritmo</a:t>
            </a:r>
            <a:r>
              <a:rPr lang="en-US" dirty="0" smtClean="0"/>
              <a:t> normal: </a:t>
            </a:r>
            <a:r>
              <a:rPr lang="en-US" dirty="0" err="1" smtClean="0"/>
              <a:t>Intervalos</a:t>
            </a:r>
            <a:r>
              <a:rPr lang="en-US" dirty="0" smtClean="0"/>
              <a:t> RR </a:t>
            </a:r>
            <a:r>
              <a:rPr lang="en-US" dirty="0" err="1" smtClean="0"/>
              <a:t>constantes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71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559" y="9718"/>
            <a:ext cx="8231029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Intervalos</a:t>
            </a:r>
            <a:r>
              <a:rPr lang="en-US" dirty="0" smtClean="0">
                <a:solidFill>
                  <a:schemeClr val="tx1"/>
                </a:solidFill>
              </a:rPr>
              <a:t> RR en </a:t>
            </a:r>
            <a:r>
              <a:rPr lang="en-US" dirty="0" err="1" smtClean="0">
                <a:solidFill>
                  <a:schemeClr val="tx1"/>
                </a:solidFill>
              </a:rPr>
              <a:t>latidos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prematuros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12639"/>
            <a:ext cx="8231188" cy="430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3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559" y="9718"/>
            <a:ext cx="8231029" cy="656854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Procesamiento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intervalos</a:t>
            </a:r>
            <a:r>
              <a:rPr lang="en-US" dirty="0" smtClean="0">
                <a:solidFill>
                  <a:schemeClr val="tx1"/>
                </a:solidFill>
              </a:rPr>
              <a:t> RR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80" y="1600203"/>
            <a:ext cx="8231029" cy="207449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</a:t>
            </a:r>
            <a:r>
              <a:rPr lang="es-EC" dirty="0" err="1" smtClean="0">
                <a:solidFill>
                  <a:schemeClr val="tx1"/>
                </a:solidFill>
              </a:rPr>
              <a:t>lación</a:t>
            </a:r>
            <a:r>
              <a:rPr lang="es-EC" dirty="0" smtClean="0">
                <a:solidFill>
                  <a:schemeClr val="tx1"/>
                </a:solidFill>
              </a:rPr>
              <a:t> entre intervalos RR anterior y posterior </a:t>
            </a:r>
          </a:p>
          <a:p>
            <a:r>
              <a:rPr lang="es-EC" dirty="0" smtClean="0">
                <a:solidFill>
                  <a:schemeClr val="tx1"/>
                </a:solidFill>
              </a:rPr>
              <a:t>Cálculo de la desviación estándar de intervalos RR normales y prematuros. Dos pares de desviaciones</a:t>
            </a:r>
          </a:p>
          <a:p>
            <a:r>
              <a:rPr lang="es-EC" dirty="0" smtClean="0">
                <a:solidFill>
                  <a:schemeClr val="tx1"/>
                </a:solidFill>
              </a:rPr>
              <a:t>Toma de decisión. </a:t>
            </a:r>
          </a:p>
        </p:txBody>
      </p:sp>
    </p:spTree>
    <p:extLst>
      <p:ext uri="{BB962C8B-B14F-4D97-AF65-F5344CB8AC3E}">
        <p14:creationId xmlns:p14="http://schemas.microsoft.com/office/powerpoint/2010/main" val="209799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559" y="4999"/>
            <a:ext cx="8231029" cy="539278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Cómo se aplica PCA e ICA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18" y="604098"/>
            <a:ext cx="4221208" cy="3165906"/>
          </a:xfrm>
        </p:spPr>
      </p:pic>
      <p:sp>
        <p:nvSpPr>
          <p:cNvPr id="6" name="Rectángulo 5"/>
          <p:cNvSpPr/>
          <p:nvPr/>
        </p:nvSpPr>
        <p:spPr>
          <a:xfrm>
            <a:off x="710903" y="3798606"/>
            <a:ext cx="871671" cy="5725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IC1</a:t>
            </a:r>
            <a:endParaRPr lang="en-US" dirty="0"/>
          </a:p>
        </p:txBody>
      </p:sp>
      <p:sp>
        <p:nvSpPr>
          <p:cNvPr id="7" name="Rectángulo 6"/>
          <p:cNvSpPr/>
          <p:nvPr/>
        </p:nvSpPr>
        <p:spPr>
          <a:xfrm>
            <a:off x="2769253" y="3798606"/>
            <a:ext cx="871671" cy="5725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IC2</a:t>
            </a:r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4584815" y="3798606"/>
            <a:ext cx="871671" cy="5725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IC3</a:t>
            </a:r>
            <a:endParaRPr lang="en-US" dirty="0"/>
          </a:p>
        </p:txBody>
      </p:sp>
      <p:sp>
        <p:nvSpPr>
          <p:cNvPr id="9" name="Rectángulo 8"/>
          <p:cNvSpPr/>
          <p:nvPr/>
        </p:nvSpPr>
        <p:spPr>
          <a:xfrm>
            <a:off x="6974258" y="3798606"/>
            <a:ext cx="871671" cy="5725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IC20</a:t>
            </a:r>
            <a:endParaRPr lang="en-US" dirty="0"/>
          </a:p>
        </p:txBody>
      </p:sp>
      <p:cxnSp>
        <p:nvCxnSpPr>
          <p:cNvPr id="11" name="Conector recto de flecha 10"/>
          <p:cNvCxnSpPr>
            <a:endCxn id="6" idx="0"/>
          </p:cNvCxnSpPr>
          <p:nvPr/>
        </p:nvCxnSpPr>
        <p:spPr>
          <a:xfrm flipH="1">
            <a:off x="1146739" y="3443955"/>
            <a:ext cx="3397486" cy="3546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endCxn id="7" idx="0"/>
          </p:cNvCxnSpPr>
          <p:nvPr/>
        </p:nvCxnSpPr>
        <p:spPr>
          <a:xfrm flipH="1">
            <a:off x="3205089" y="3443955"/>
            <a:ext cx="1259082" cy="3546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endCxn id="8" idx="0"/>
          </p:cNvCxnSpPr>
          <p:nvPr/>
        </p:nvCxnSpPr>
        <p:spPr>
          <a:xfrm>
            <a:off x="4544225" y="3465320"/>
            <a:ext cx="476426" cy="3332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>
            <a:endCxn id="9" idx="0"/>
          </p:cNvCxnSpPr>
          <p:nvPr/>
        </p:nvCxnSpPr>
        <p:spPr>
          <a:xfrm>
            <a:off x="4534077" y="3436718"/>
            <a:ext cx="2876017" cy="3618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4" name="Imagen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49" y="4526422"/>
            <a:ext cx="1518681" cy="1139011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564" y="4500785"/>
            <a:ext cx="1587048" cy="1190286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126" y="4475147"/>
            <a:ext cx="1587048" cy="1190286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69" y="4475146"/>
            <a:ext cx="1587048" cy="119028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061756" y="3798606"/>
            <a:ext cx="677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003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559" y="4999"/>
            <a:ext cx="8231029" cy="539278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Cómo se aplica PCA e ICA 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457280" y="685802"/>
                <a:ext cx="8231029" cy="3080751"/>
              </a:xfrm>
            </p:spPr>
            <p:txBody>
              <a:bodyPr/>
              <a:lstStyle/>
              <a:p>
                <a:r>
                  <a:rPr lang="es-EC" dirty="0" smtClean="0">
                    <a:solidFill>
                      <a:schemeClr val="tx1"/>
                    </a:solidFill>
                  </a:rPr>
                  <a:t>Aplicar PCA al conjunto de latidos normales para reducir su dimensión a 20 componentes principales (</a:t>
                </a:r>
                <a:r>
                  <a:rPr lang="es-EC" dirty="0" err="1" smtClean="0">
                    <a:solidFill>
                      <a:schemeClr val="tx1"/>
                    </a:solidFill>
                  </a:rPr>
                  <a:t>PCs</a:t>
                </a:r>
                <a:r>
                  <a:rPr lang="es-EC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endParaRPr lang="es-EC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s-EC" dirty="0" smtClean="0">
                  <a:solidFill>
                    <a:schemeClr val="tx1"/>
                  </a:solidFill>
                </a:endParaRPr>
              </a:p>
              <a:p>
                <a:r>
                  <a:rPr lang="es-EC" dirty="0" smtClean="0">
                    <a:solidFill>
                      <a:schemeClr val="tx1"/>
                    </a:solidFill>
                  </a:rPr>
                  <a:t>Remover la media de los componentes</a:t>
                </a:r>
              </a:p>
              <a:p>
                <a:r>
                  <a:rPr lang="es-EC" dirty="0" smtClean="0">
                    <a:solidFill>
                      <a:schemeClr val="tx1"/>
                    </a:solidFill>
                  </a:rPr>
                  <a:t>Aplicar ICA a los 20 componentes</a:t>
                </a:r>
              </a:p>
              <a:p>
                <a:r>
                  <a:rPr lang="es-EC" dirty="0" smtClean="0">
                    <a:solidFill>
                      <a:schemeClr val="tx1"/>
                    </a:solidFill>
                  </a:rPr>
                  <a:t>Obtener los componentes independientes (</a:t>
                </a:r>
                <a:r>
                  <a:rPr lang="es-EC" dirty="0" err="1" smtClean="0">
                    <a:solidFill>
                      <a:schemeClr val="tx1"/>
                    </a:solidFill>
                  </a:rPr>
                  <a:t>ICs</a:t>
                </a:r>
                <a:r>
                  <a:rPr lang="es-EC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es-EC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s-EC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s-EC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𝑙𝑎𝑡𝑖𝑑𝑜</m:t>
                      </m:r>
                      <m:r>
                        <a:rPr lang="es-EC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s-EC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80" y="685802"/>
                <a:ext cx="8231029" cy="3080751"/>
              </a:xfrm>
              <a:blipFill rotWithShape="0">
                <a:blip r:embed="rId2"/>
                <a:stretch>
                  <a:fillRect l="-963" t="-1386" r="-1481" b="-53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upo 14"/>
          <p:cNvGrpSpPr/>
          <p:nvPr/>
        </p:nvGrpSpPr>
        <p:grpSpPr>
          <a:xfrm>
            <a:off x="2577265" y="1486966"/>
            <a:ext cx="4419600" cy="871671"/>
            <a:chOff x="2169207" y="1482693"/>
            <a:chExt cx="4419600" cy="871671"/>
          </a:xfrm>
        </p:grpSpPr>
        <p:sp>
          <p:nvSpPr>
            <p:cNvPr id="4" name="Rectángulo 3"/>
            <p:cNvSpPr/>
            <p:nvPr/>
          </p:nvSpPr>
          <p:spPr>
            <a:xfrm>
              <a:off x="2169207" y="1482693"/>
              <a:ext cx="1324598" cy="8716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28273</a:t>
              </a:r>
            </a:p>
            <a:p>
              <a:pPr algn="ctr"/>
              <a:r>
                <a:rPr lang="en-US" dirty="0" err="1" smtClean="0"/>
                <a:t>latidos</a:t>
              </a:r>
              <a:endParaRPr lang="en-US" dirty="0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3765846" y="1627971"/>
              <a:ext cx="838913" cy="5896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PCA</a:t>
              </a:r>
              <a:endParaRPr lang="en-US" dirty="0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4969378" y="1589514"/>
              <a:ext cx="1619429" cy="6580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20</a:t>
              </a:r>
            </a:p>
            <a:p>
              <a:pPr algn="ctr"/>
              <a:r>
                <a:rPr lang="en-US" dirty="0" err="1" smtClean="0"/>
                <a:t>Componentes</a:t>
              </a:r>
              <a:endParaRPr lang="en-US" dirty="0"/>
            </a:p>
          </p:txBody>
        </p:sp>
        <p:cxnSp>
          <p:nvCxnSpPr>
            <p:cNvPr id="8" name="Conector recto de flecha 7"/>
            <p:cNvCxnSpPr>
              <a:stCxn id="4" idx="3"/>
              <a:endCxn id="5" idx="1"/>
            </p:cNvCxnSpPr>
            <p:nvPr/>
          </p:nvCxnSpPr>
          <p:spPr>
            <a:xfrm>
              <a:off x="3493805" y="1918529"/>
              <a:ext cx="272041" cy="427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ector recto de flecha 10"/>
            <p:cNvCxnSpPr>
              <a:endCxn id="6" idx="1"/>
            </p:cNvCxnSpPr>
            <p:nvPr/>
          </p:nvCxnSpPr>
          <p:spPr>
            <a:xfrm>
              <a:off x="4604757" y="1918527"/>
              <a:ext cx="364621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upo 22"/>
          <p:cNvGrpSpPr/>
          <p:nvPr/>
        </p:nvGrpSpPr>
        <p:grpSpPr>
          <a:xfrm>
            <a:off x="3056622" y="3882984"/>
            <a:ext cx="3460887" cy="589663"/>
            <a:chOff x="1277676" y="4281958"/>
            <a:chExt cx="3460887" cy="589663"/>
          </a:xfrm>
        </p:grpSpPr>
        <p:sp>
          <p:nvSpPr>
            <p:cNvPr id="16" name="Rectángulo 15"/>
            <p:cNvSpPr/>
            <p:nvPr/>
          </p:nvSpPr>
          <p:spPr>
            <a:xfrm>
              <a:off x="1277676" y="4281959"/>
              <a:ext cx="756223" cy="5896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20 </a:t>
              </a:r>
            </a:p>
            <a:p>
              <a:pPr algn="ctr"/>
              <a:r>
                <a:rPr lang="en-US" dirty="0" smtClean="0"/>
                <a:t>PCs</a:t>
              </a: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2588663" y="4281960"/>
              <a:ext cx="838913" cy="5896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ICA</a:t>
              </a:r>
              <a:endParaRPr lang="en-US" dirty="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3982340" y="4281958"/>
              <a:ext cx="756223" cy="5896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20 </a:t>
              </a:r>
            </a:p>
            <a:p>
              <a:pPr algn="ctr"/>
              <a:r>
                <a:rPr lang="en-US" dirty="0"/>
                <a:t>I</a:t>
              </a:r>
              <a:r>
                <a:rPr lang="en-US" dirty="0" smtClean="0"/>
                <a:t>Cs</a:t>
              </a:r>
            </a:p>
          </p:txBody>
        </p:sp>
        <p:cxnSp>
          <p:nvCxnSpPr>
            <p:cNvPr id="20" name="Conector recto de flecha 19"/>
            <p:cNvCxnSpPr/>
            <p:nvPr/>
          </p:nvCxnSpPr>
          <p:spPr>
            <a:xfrm>
              <a:off x="2033899" y="4576788"/>
              <a:ext cx="5547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ector recto de flecha 21"/>
            <p:cNvCxnSpPr>
              <a:stCxn id="17" idx="3"/>
              <a:endCxn id="18" idx="1"/>
            </p:cNvCxnSpPr>
            <p:nvPr/>
          </p:nvCxnSpPr>
          <p:spPr>
            <a:xfrm flipV="1">
              <a:off x="3427576" y="4576789"/>
              <a:ext cx="554764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CuadroTexto 23"/>
          <p:cNvSpPr txBox="1"/>
          <p:nvPr/>
        </p:nvSpPr>
        <p:spPr>
          <a:xfrm>
            <a:off x="747082" y="4623275"/>
            <a:ext cx="807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 </a:t>
            </a:r>
            <a:r>
              <a:rPr lang="en-US" dirty="0" err="1" smtClean="0"/>
              <a:t>latido</a:t>
            </a:r>
            <a:r>
              <a:rPr lang="en-US" dirty="0" smtClean="0"/>
              <a:t> </a:t>
            </a:r>
            <a:r>
              <a:rPr lang="en-US" dirty="0" err="1" smtClean="0"/>
              <a:t>estar</a:t>
            </a:r>
            <a:r>
              <a:rPr lang="es-EC" dirty="0" smtClean="0"/>
              <a:t>á formado por la suma de las componentes independientes: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/>
              <p:cNvSpPr txBox="1"/>
              <p:nvPr/>
            </p:nvSpPr>
            <p:spPr>
              <a:xfrm>
                <a:off x="1395935" y="5489741"/>
                <a:ext cx="63537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Donde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es</a:t>
                </a:r>
                <a:r>
                  <a:rPr lang="en-US" dirty="0" smtClean="0"/>
                  <a:t> un n</a:t>
                </a:r>
                <a:r>
                  <a:rPr lang="es-EC" dirty="0" err="1" smtClean="0"/>
                  <a:t>úmero</a:t>
                </a:r>
                <a:r>
                  <a:rPr lang="es-EC" dirty="0" smtClean="0"/>
                  <a:t> conocido como peso</a:t>
                </a:r>
                <a:endParaRPr lang="en-US" dirty="0"/>
              </a:p>
            </p:txBody>
          </p:sp>
        </mc:Choice>
        <mc:Fallback xmlns="">
          <p:sp>
            <p:nvSpPr>
              <p:cNvPr id="25" name="Cuadro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935" y="5489741"/>
                <a:ext cx="6353718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8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95EB354-1F55-4FC7-AFF9-146CD23C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59" y="54504"/>
            <a:ext cx="2940650" cy="468018"/>
          </a:xfrm>
        </p:spPr>
        <p:txBody>
          <a:bodyPr/>
          <a:lstStyle/>
          <a:p>
            <a:r>
              <a:rPr lang="es-ES" i="0" dirty="0" smtClean="0">
                <a:solidFill>
                  <a:schemeClr val="tx1"/>
                </a:solidFill>
                <a:effectLst/>
              </a:rPr>
              <a:t>Objetivos</a:t>
            </a:r>
            <a:endParaRPr lang="es-EC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288780F4-A167-4FA0-AB56-0CABE28D1A4C}"/>
              </a:ext>
            </a:extLst>
          </p:cNvPr>
          <p:cNvSpPr txBox="1"/>
          <p:nvPr/>
        </p:nvSpPr>
        <p:spPr>
          <a:xfrm>
            <a:off x="247491" y="82023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i="1" dirty="0" smtClean="0"/>
              <a:t>Objetivo General</a:t>
            </a:r>
            <a:endParaRPr lang="es-EC" b="1" i="1" dirty="0"/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53017761-E94B-4F42-95C5-CB08CFDAE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491" y="642936"/>
            <a:ext cx="868830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AA6D8134-A261-435B-BB6F-1FC9F435BC3C}"/>
              </a:ext>
            </a:extLst>
          </p:cNvPr>
          <p:cNvSpPr txBox="1"/>
          <p:nvPr/>
        </p:nvSpPr>
        <p:spPr>
          <a:xfrm>
            <a:off x="462705" y="2430340"/>
            <a:ext cx="82578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/>
              <a:t>Realizar un estudio de tecnologías de vanguardia de métodos de detección y clasificación de </a:t>
            </a:r>
            <a:r>
              <a:rPr lang="es-EC" sz="1400" dirty="0" smtClean="0"/>
              <a:t>arritmias.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 smtClean="0"/>
              <a:t>Realizar </a:t>
            </a:r>
            <a:r>
              <a:rPr lang="es-EC" sz="1400" dirty="0"/>
              <a:t>el pre-procesamiento de las señales ECG de la base de datos MIT-BIH</a:t>
            </a:r>
            <a:r>
              <a:rPr lang="es-EC" sz="1400" dirty="0" smtClean="0"/>
              <a:t>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/>
              <a:t>Implementar un algoritmo basado en métodos tradicionales y experimentales para la extracción de características lineales del ECG. </a:t>
            </a:r>
            <a:endParaRPr lang="es-EC" sz="1400" dirty="0" smtClean="0"/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/>
              <a:t>Implementar un algoritmo basado en </a:t>
            </a:r>
            <a:r>
              <a:rPr lang="es-EC" sz="1400" dirty="0" smtClean="0"/>
              <a:t>ICA </a:t>
            </a:r>
            <a:r>
              <a:rPr lang="es-EC" sz="1400" dirty="0"/>
              <a:t>para la extracción de características no lineales del ECG. </a:t>
            </a:r>
            <a:endParaRPr lang="es-EC" sz="1400" dirty="0" smtClean="0"/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/>
              <a:t>Diseñar y entrenar una red neuronal para la clasificación de arritmias usando el espacio de características obtenido</a:t>
            </a:r>
            <a:r>
              <a:rPr lang="es-EC" sz="1400" dirty="0" smtClean="0"/>
              <a:t>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/>
              <a:t>Validar el clasificador usando </a:t>
            </a:r>
            <a:r>
              <a:rPr lang="es-EC" sz="1400" dirty="0" smtClean="0"/>
              <a:t>los registros de la base de datos MIT-BIH y realizar </a:t>
            </a:r>
            <a:r>
              <a:rPr lang="es-EC" sz="1400" dirty="0"/>
              <a:t>un análisis de la precisión, </a:t>
            </a:r>
            <a:r>
              <a:rPr lang="es-EC" sz="1400" dirty="0" smtClean="0"/>
              <a:t>sensibilidad, especificidad y exactitud. </a:t>
            </a:r>
            <a:endParaRPr lang="es-ES" sz="1400" dirty="0"/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288780F4-A167-4FA0-AB56-0CABE28D1A4C}"/>
              </a:ext>
            </a:extLst>
          </p:cNvPr>
          <p:cNvSpPr txBox="1"/>
          <p:nvPr/>
        </p:nvSpPr>
        <p:spPr>
          <a:xfrm>
            <a:off x="247491" y="2092336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i="1" dirty="0" smtClean="0"/>
              <a:t>Objetivos Específicos</a:t>
            </a:r>
            <a:endParaRPr lang="es-EC" b="1" i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532563" y="1189566"/>
            <a:ext cx="7676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Desarrollar un sistema </a:t>
            </a:r>
            <a:r>
              <a:rPr lang="es-EC" dirty="0" smtClean="0"/>
              <a:t>para la </a:t>
            </a:r>
            <a:r>
              <a:rPr lang="es-EC" dirty="0"/>
              <a:t>extracción de características lineales y no </a:t>
            </a:r>
            <a:r>
              <a:rPr lang="es-EC" dirty="0" smtClean="0"/>
              <a:t>lineales y la clasificación </a:t>
            </a:r>
            <a:r>
              <a:rPr lang="es-EC" dirty="0"/>
              <a:t>de arritmias cardiacas </a:t>
            </a:r>
            <a:r>
              <a:rPr lang="es-EC" dirty="0" smtClean="0"/>
              <a:t>con redes </a:t>
            </a:r>
            <a:r>
              <a:rPr lang="es-EC" dirty="0"/>
              <a:t>neuronales artificiales.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465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599" y="648250"/>
            <a:ext cx="4021144" cy="3015858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559" y="4999"/>
            <a:ext cx="8231029" cy="539278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Cómo se aplica EMD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10903" y="3798606"/>
            <a:ext cx="871671" cy="5725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IMF1</a:t>
            </a:r>
            <a:endParaRPr lang="en-US" dirty="0"/>
          </a:p>
        </p:txBody>
      </p:sp>
      <p:sp>
        <p:nvSpPr>
          <p:cNvPr id="7" name="Rectángulo 6"/>
          <p:cNvSpPr/>
          <p:nvPr/>
        </p:nvSpPr>
        <p:spPr>
          <a:xfrm>
            <a:off x="2769253" y="3798606"/>
            <a:ext cx="871671" cy="5725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IMF2</a:t>
            </a:r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4584815" y="3798606"/>
            <a:ext cx="871671" cy="5725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IMF3</a:t>
            </a:r>
            <a:endParaRPr lang="en-US" dirty="0"/>
          </a:p>
        </p:txBody>
      </p:sp>
      <p:sp>
        <p:nvSpPr>
          <p:cNvPr id="9" name="Rectángulo 8"/>
          <p:cNvSpPr/>
          <p:nvPr/>
        </p:nvSpPr>
        <p:spPr>
          <a:xfrm>
            <a:off x="6974258" y="3798606"/>
            <a:ext cx="871671" cy="5725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IMF6</a:t>
            </a:r>
            <a:endParaRPr lang="en-US" dirty="0"/>
          </a:p>
        </p:txBody>
      </p:sp>
      <p:cxnSp>
        <p:nvCxnSpPr>
          <p:cNvPr id="11" name="Conector recto de flecha 10"/>
          <p:cNvCxnSpPr>
            <a:endCxn id="6" idx="0"/>
          </p:cNvCxnSpPr>
          <p:nvPr/>
        </p:nvCxnSpPr>
        <p:spPr>
          <a:xfrm flipH="1">
            <a:off x="1146739" y="3443955"/>
            <a:ext cx="3397486" cy="3546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endCxn id="7" idx="0"/>
          </p:cNvCxnSpPr>
          <p:nvPr/>
        </p:nvCxnSpPr>
        <p:spPr>
          <a:xfrm flipH="1">
            <a:off x="3205089" y="3443955"/>
            <a:ext cx="1259082" cy="3546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endCxn id="8" idx="0"/>
          </p:cNvCxnSpPr>
          <p:nvPr/>
        </p:nvCxnSpPr>
        <p:spPr>
          <a:xfrm>
            <a:off x="4544225" y="3465320"/>
            <a:ext cx="476426" cy="3332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>
            <a:endCxn id="9" idx="0"/>
          </p:cNvCxnSpPr>
          <p:nvPr/>
        </p:nvCxnSpPr>
        <p:spPr>
          <a:xfrm>
            <a:off x="4534077" y="3436718"/>
            <a:ext cx="2876017" cy="3618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6061756" y="3798606"/>
            <a:ext cx="677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83" y="4465178"/>
            <a:ext cx="1661111" cy="124583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593" y="4465269"/>
            <a:ext cx="1660990" cy="124574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588" y="4505672"/>
            <a:ext cx="1660123" cy="124509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48" y="4505672"/>
            <a:ext cx="1662091" cy="124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8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559" y="1173"/>
            <a:ext cx="8231029" cy="588487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Características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extraídas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2738" y="1523291"/>
            <a:ext cx="8231029" cy="3305084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20 pesos de ICA</a:t>
            </a:r>
          </a:p>
          <a:p>
            <a:r>
              <a:rPr lang="es-EC" dirty="0" smtClean="0">
                <a:solidFill>
                  <a:schemeClr val="tx1"/>
                </a:solidFill>
              </a:rPr>
              <a:t>6 pesos de EMD</a:t>
            </a:r>
          </a:p>
          <a:p>
            <a:r>
              <a:rPr lang="es-EC" dirty="0" smtClean="0">
                <a:solidFill>
                  <a:schemeClr val="tx1"/>
                </a:solidFill>
              </a:rPr>
              <a:t>4 medidas estadísticas</a:t>
            </a:r>
          </a:p>
          <a:p>
            <a:r>
              <a:rPr lang="es-EC" dirty="0" smtClean="0">
                <a:solidFill>
                  <a:schemeClr val="tx1"/>
                </a:solidFill>
              </a:rPr>
              <a:t>3 intervalos RR</a:t>
            </a:r>
          </a:p>
          <a:p>
            <a:pPr marL="0" indent="0">
              <a:buNone/>
            </a:pPr>
            <a:endParaRPr lang="es-EC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C" dirty="0" smtClean="0">
                <a:solidFill>
                  <a:schemeClr val="tx1"/>
                </a:solidFill>
              </a:rPr>
              <a:t>Total: 33 características del ECG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8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559" y="15047"/>
            <a:ext cx="8231029" cy="519182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Redes neuronales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80" y="767581"/>
            <a:ext cx="8231029" cy="1886482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Modelo computacional. </a:t>
            </a:r>
          </a:p>
          <a:p>
            <a:r>
              <a:rPr lang="es-EC" dirty="0" smtClean="0">
                <a:solidFill>
                  <a:schemeClr val="tx1"/>
                </a:solidFill>
              </a:rPr>
              <a:t>Inspirado en el funcionamiento de un cerebro biológico</a:t>
            </a:r>
          </a:p>
          <a:p>
            <a:r>
              <a:rPr lang="es-EC" dirty="0" smtClean="0">
                <a:solidFill>
                  <a:schemeClr val="tx1"/>
                </a:solidFill>
              </a:rPr>
              <a:t>Formada por capas de neuronas o </a:t>
            </a:r>
            <a:r>
              <a:rPr lang="es-EC" dirty="0" err="1" smtClean="0">
                <a:solidFill>
                  <a:schemeClr val="tx1"/>
                </a:solidFill>
              </a:rPr>
              <a:t>perceptrones</a:t>
            </a:r>
            <a:endParaRPr lang="es-EC" dirty="0" smtClean="0">
              <a:solidFill>
                <a:schemeClr val="tx1"/>
              </a:solidFill>
            </a:endParaRPr>
          </a:p>
          <a:p>
            <a:r>
              <a:rPr lang="es-EC" dirty="0" err="1" smtClean="0">
                <a:solidFill>
                  <a:schemeClr val="tx1"/>
                </a:solidFill>
              </a:rPr>
              <a:t>Perceptrón</a:t>
            </a:r>
            <a:r>
              <a:rPr lang="es-EC" dirty="0" smtClean="0">
                <a:solidFill>
                  <a:schemeClr val="tx1"/>
                </a:solidFill>
              </a:rPr>
              <a:t>: unidad fundamental de una red neuronal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 descr="Resultado de imagen para percept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9" y="2654063"/>
            <a:ext cx="54006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52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559" y="9718"/>
            <a:ext cx="8231029" cy="588488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Funciones de activación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 descr="Resultado de imagen para sigmoid func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00201"/>
            <a:ext cx="4462273" cy="333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478564" y="1415535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err="1" smtClean="0"/>
              <a:t>Sigmoide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821" y="1784868"/>
            <a:ext cx="3736808" cy="295112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742916" y="1415536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err="1" smtClean="0"/>
              <a:t>Softmax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9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559" y="1173"/>
            <a:ext cx="8231029" cy="614124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Red Neuronal diseñada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84721" y="2085174"/>
            <a:ext cx="1520992" cy="15724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Capa de entrada</a:t>
            </a:r>
          </a:p>
          <a:p>
            <a:pPr algn="ctr"/>
            <a:r>
              <a:rPr lang="es-EC" dirty="0" smtClean="0"/>
              <a:t>33 neuronas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2226261" y="1608746"/>
            <a:ext cx="1520992" cy="25252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Capa oculta</a:t>
            </a:r>
          </a:p>
          <a:p>
            <a:pPr algn="ctr"/>
            <a:r>
              <a:rPr lang="es-EC" dirty="0" smtClean="0"/>
              <a:t>80 neuronas</a:t>
            </a:r>
            <a:endParaRPr lang="en-US" dirty="0"/>
          </a:p>
        </p:txBody>
      </p:sp>
      <p:sp>
        <p:nvSpPr>
          <p:cNvPr id="6" name="Rectángulo 5"/>
          <p:cNvSpPr/>
          <p:nvPr/>
        </p:nvSpPr>
        <p:spPr>
          <a:xfrm>
            <a:off x="4207461" y="1608746"/>
            <a:ext cx="1520992" cy="25252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Capa oculta</a:t>
            </a:r>
          </a:p>
          <a:p>
            <a:pPr algn="ctr"/>
            <a:r>
              <a:rPr lang="es-EC" dirty="0" smtClean="0"/>
              <a:t>80 neuronas</a:t>
            </a:r>
            <a:endParaRPr lang="en-US" dirty="0"/>
          </a:p>
        </p:txBody>
      </p:sp>
      <p:sp>
        <p:nvSpPr>
          <p:cNvPr id="7" name="Rectángulo 6"/>
          <p:cNvSpPr/>
          <p:nvPr/>
        </p:nvSpPr>
        <p:spPr>
          <a:xfrm>
            <a:off x="6188661" y="2398877"/>
            <a:ext cx="1520992" cy="94502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Capa de salida</a:t>
            </a:r>
          </a:p>
          <a:p>
            <a:pPr algn="ctr"/>
            <a:r>
              <a:rPr lang="es-EC" dirty="0" smtClean="0"/>
              <a:t>7 neuronas</a:t>
            </a:r>
            <a:endParaRPr lang="en-US" dirty="0"/>
          </a:p>
        </p:txBody>
      </p:sp>
      <p:cxnSp>
        <p:nvCxnSpPr>
          <p:cNvPr id="9" name="Conector recto de flecha 8"/>
          <p:cNvCxnSpPr>
            <a:stCxn id="4" idx="3"/>
            <a:endCxn id="5" idx="1"/>
          </p:cNvCxnSpPr>
          <p:nvPr/>
        </p:nvCxnSpPr>
        <p:spPr>
          <a:xfrm flipV="1">
            <a:off x="1905713" y="2871387"/>
            <a:ext cx="32054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>
            <a:stCxn id="5" idx="3"/>
            <a:endCxn id="6" idx="1"/>
          </p:cNvCxnSpPr>
          <p:nvPr/>
        </p:nvCxnSpPr>
        <p:spPr>
          <a:xfrm>
            <a:off x="3747253" y="2871387"/>
            <a:ext cx="4602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>
            <a:stCxn id="6" idx="3"/>
            <a:endCxn id="7" idx="1"/>
          </p:cNvCxnSpPr>
          <p:nvPr/>
        </p:nvCxnSpPr>
        <p:spPr>
          <a:xfrm>
            <a:off x="5728453" y="2871387"/>
            <a:ext cx="46020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8178407" y="896594"/>
            <a:ext cx="546931" cy="3760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N</a:t>
            </a:r>
            <a:endParaRPr lang="en-US" dirty="0"/>
          </a:p>
        </p:txBody>
      </p:sp>
      <p:sp>
        <p:nvSpPr>
          <p:cNvPr id="16" name="Rectángulo 15"/>
          <p:cNvSpPr/>
          <p:nvPr/>
        </p:nvSpPr>
        <p:spPr>
          <a:xfrm>
            <a:off x="8178407" y="1490884"/>
            <a:ext cx="546931" cy="3760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L</a:t>
            </a:r>
            <a:endParaRPr lang="en-US" dirty="0"/>
          </a:p>
        </p:txBody>
      </p:sp>
      <p:sp>
        <p:nvSpPr>
          <p:cNvPr id="17" name="Rectángulo 16"/>
          <p:cNvSpPr/>
          <p:nvPr/>
        </p:nvSpPr>
        <p:spPr>
          <a:xfrm>
            <a:off x="8178407" y="2085174"/>
            <a:ext cx="546931" cy="3760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R</a:t>
            </a:r>
            <a:endParaRPr lang="en-US" dirty="0"/>
          </a:p>
        </p:txBody>
      </p:sp>
      <p:sp>
        <p:nvSpPr>
          <p:cNvPr id="18" name="Rectángulo 17"/>
          <p:cNvSpPr/>
          <p:nvPr/>
        </p:nvSpPr>
        <p:spPr>
          <a:xfrm>
            <a:off x="8178407" y="2679464"/>
            <a:ext cx="546931" cy="3760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</a:t>
            </a:r>
            <a:endParaRPr lang="en-US" dirty="0"/>
          </a:p>
        </p:txBody>
      </p:sp>
      <p:sp>
        <p:nvSpPr>
          <p:cNvPr id="19" name="Rectángulo 18"/>
          <p:cNvSpPr/>
          <p:nvPr/>
        </p:nvSpPr>
        <p:spPr>
          <a:xfrm>
            <a:off x="8178406" y="3273754"/>
            <a:ext cx="546931" cy="3760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</a:t>
            </a:r>
            <a:endParaRPr lang="en-US" dirty="0"/>
          </a:p>
        </p:txBody>
      </p:sp>
      <p:sp>
        <p:nvSpPr>
          <p:cNvPr id="20" name="Rectángulo 19"/>
          <p:cNvSpPr/>
          <p:nvPr/>
        </p:nvSpPr>
        <p:spPr>
          <a:xfrm>
            <a:off x="8169861" y="3870181"/>
            <a:ext cx="546931" cy="3760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</a:t>
            </a:r>
            <a:endParaRPr lang="en-US" dirty="0"/>
          </a:p>
        </p:txBody>
      </p:sp>
      <p:sp>
        <p:nvSpPr>
          <p:cNvPr id="21" name="Rectángulo 20"/>
          <p:cNvSpPr/>
          <p:nvPr/>
        </p:nvSpPr>
        <p:spPr>
          <a:xfrm>
            <a:off x="8178407" y="4462334"/>
            <a:ext cx="546931" cy="3760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F</a:t>
            </a:r>
            <a:endParaRPr lang="en-US" dirty="0"/>
          </a:p>
        </p:txBody>
      </p:sp>
      <p:cxnSp>
        <p:nvCxnSpPr>
          <p:cNvPr id="23" name="Conector recto de flecha 22"/>
          <p:cNvCxnSpPr>
            <a:stCxn id="7" idx="3"/>
            <a:endCxn id="15" idx="1"/>
          </p:cNvCxnSpPr>
          <p:nvPr/>
        </p:nvCxnSpPr>
        <p:spPr>
          <a:xfrm flipV="1">
            <a:off x="7709653" y="1084602"/>
            <a:ext cx="468754" cy="17867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>
            <a:stCxn id="7" idx="3"/>
            <a:endCxn id="16" idx="1"/>
          </p:cNvCxnSpPr>
          <p:nvPr/>
        </p:nvCxnSpPr>
        <p:spPr>
          <a:xfrm flipV="1">
            <a:off x="7709653" y="1678892"/>
            <a:ext cx="468754" cy="11924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>
            <a:stCxn id="7" idx="3"/>
            <a:endCxn id="17" idx="1"/>
          </p:cNvCxnSpPr>
          <p:nvPr/>
        </p:nvCxnSpPr>
        <p:spPr>
          <a:xfrm flipV="1">
            <a:off x="7709653" y="2273182"/>
            <a:ext cx="468754" cy="5982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>
            <a:stCxn id="7" idx="3"/>
            <a:endCxn id="18" idx="1"/>
          </p:cNvCxnSpPr>
          <p:nvPr/>
        </p:nvCxnSpPr>
        <p:spPr>
          <a:xfrm flipV="1">
            <a:off x="7709653" y="2867472"/>
            <a:ext cx="468754" cy="39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>
            <a:stCxn id="7" idx="3"/>
            <a:endCxn id="19" idx="1"/>
          </p:cNvCxnSpPr>
          <p:nvPr/>
        </p:nvCxnSpPr>
        <p:spPr>
          <a:xfrm>
            <a:off x="7709653" y="2871388"/>
            <a:ext cx="468753" cy="5903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>
            <a:stCxn id="7" idx="3"/>
            <a:endCxn id="20" idx="1"/>
          </p:cNvCxnSpPr>
          <p:nvPr/>
        </p:nvCxnSpPr>
        <p:spPr>
          <a:xfrm>
            <a:off x="7709653" y="2871388"/>
            <a:ext cx="460208" cy="11868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>
            <a:stCxn id="7" idx="3"/>
            <a:endCxn id="21" idx="1"/>
          </p:cNvCxnSpPr>
          <p:nvPr/>
        </p:nvCxnSpPr>
        <p:spPr>
          <a:xfrm>
            <a:off x="7709653" y="2871388"/>
            <a:ext cx="468754" cy="17789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82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559" y="26810"/>
            <a:ext cx="8231029" cy="579941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Resultados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4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559" y="0"/>
            <a:ext cx="8231029" cy="623843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Conclusiones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4731" y="839627"/>
            <a:ext cx="3747251" cy="1997577"/>
          </a:xfrm>
        </p:spPr>
        <p:txBody>
          <a:bodyPr/>
          <a:lstStyle/>
          <a:p>
            <a:pPr marL="0" indent="0" algn="just">
              <a:buNone/>
            </a:pPr>
            <a:r>
              <a:rPr lang="es-EC" sz="1800" dirty="0">
                <a:solidFill>
                  <a:schemeClr val="tx1"/>
                </a:solidFill>
              </a:rPr>
              <a:t>El sistema </a:t>
            </a:r>
            <a:r>
              <a:rPr lang="es-EC" sz="1800" dirty="0" smtClean="0">
                <a:solidFill>
                  <a:schemeClr val="tx1"/>
                </a:solidFill>
              </a:rPr>
              <a:t>alcanzó una </a:t>
            </a:r>
            <a:r>
              <a:rPr lang="es-EC" sz="1800" dirty="0">
                <a:solidFill>
                  <a:schemeClr val="tx1"/>
                </a:solidFill>
              </a:rPr>
              <a:t>exactitud promedio de </a:t>
            </a:r>
            <a:r>
              <a:rPr lang="es-EC" sz="1800" dirty="0" smtClean="0">
                <a:solidFill>
                  <a:schemeClr val="tx1"/>
                </a:solidFill>
              </a:rPr>
              <a:t>99.2% </a:t>
            </a:r>
            <a:r>
              <a:rPr lang="es-EC" sz="1800" dirty="0">
                <a:solidFill>
                  <a:schemeClr val="tx1"/>
                </a:solidFill>
              </a:rPr>
              <a:t>al utilizar el algoritmo ICA en las primeras </a:t>
            </a:r>
            <a:r>
              <a:rPr lang="es-EC" sz="1800" dirty="0" err="1">
                <a:solidFill>
                  <a:schemeClr val="tx1"/>
                </a:solidFill>
              </a:rPr>
              <a:t>primeras</a:t>
            </a:r>
            <a:r>
              <a:rPr lang="es-EC" sz="1800" dirty="0">
                <a:solidFill>
                  <a:schemeClr val="tx1"/>
                </a:solidFill>
              </a:rPr>
              <a:t> pruebas de </a:t>
            </a:r>
            <a:r>
              <a:rPr lang="es-EC" sz="1800" dirty="0" smtClean="0">
                <a:solidFill>
                  <a:schemeClr val="tx1"/>
                </a:solidFill>
              </a:rPr>
              <a:t>clasificaci</a:t>
            </a:r>
            <a:r>
              <a:rPr lang="es-EC" sz="1800" dirty="0">
                <a:solidFill>
                  <a:schemeClr val="tx1"/>
                </a:solidFill>
              </a:rPr>
              <a:t>ó</a:t>
            </a:r>
            <a:r>
              <a:rPr lang="es-EC" sz="1800" dirty="0" smtClean="0">
                <a:solidFill>
                  <a:schemeClr val="tx1"/>
                </a:solidFill>
              </a:rPr>
              <a:t>n</a:t>
            </a:r>
            <a:r>
              <a:rPr lang="es-EC" sz="1800" dirty="0">
                <a:solidFill>
                  <a:schemeClr val="tx1"/>
                </a:solidFill>
              </a:rPr>
              <a:t>. </a:t>
            </a:r>
            <a:r>
              <a:rPr lang="es-EC" sz="1800" dirty="0" err="1">
                <a:solidFill>
                  <a:schemeClr val="tx1"/>
                </a:solidFill>
              </a:rPr>
              <a:t>Demostrandose</a:t>
            </a:r>
            <a:r>
              <a:rPr lang="es-EC" sz="1800" dirty="0">
                <a:solidFill>
                  <a:schemeClr val="tx1"/>
                </a:solidFill>
              </a:rPr>
              <a:t> de esta manera que ICA es un </a:t>
            </a:r>
            <a:r>
              <a:rPr lang="es-EC" sz="1800" dirty="0" smtClean="0">
                <a:solidFill>
                  <a:schemeClr val="tx1"/>
                </a:solidFill>
              </a:rPr>
              <a:t>método </a:t>
            </a:r>
            <a:r>
              <a:rPr lang="es-EC" sz="1800" dirty="0">
                <a:solidFill>
                  <a:schemeClr val="tx1"/>
                </a:solidFill>
              </a:rPr>
              <a:t>de </a:t>
            </a:r>
            <a:r>
              <a:rPr lang="es-EC" sz="1800" dirty="0" smtClean="0">
                <a:solidFill>
                  <a:schemeClr val="tx1"/>
                </a:solidFill>
              </a:rPr>
              <a:t>an</a:t>
            </a:r>
            <a:r>
              <a:rPr lang="es-EC" sz="1800" dirty="0">
                <a:solidFill>
                  <a:schemeClr val="tx1"/>
                </a:solidFill>
              </a:rPr>
              <a:t>á</a:t>
            </a:r>
            <a:r>
              <a:rPr lang="es-EC" sz="1800" dirty="0" smtClean="0">
                <a:solidFill>
                  <a:schemeClr val="tx1"/>
                </a:solidFill>
              </a:rPr>
              <a:t>lisis </a:t>
            </a:r>
            <a:r>
              <a:rPr lang="es-EC" sz="1800" dirty="0">
                <a:solidFill>
                  <a:schemeClr val="tx1"/>
                </a:solidFill>
              </a:rPr>
              <a:t>de datos muy </a:t>
            </a:r>
            <a:r>
              <a:rPr lang="es-EC" sz="1800" dirty="0" smtClean="0">
                <a:solidFill>
                  <a:schemeClr val="tx1"/>
                </a:solidFill>
              </a:rPr>
              <a:t>efectivo.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871103" y="805879"/>
            <a:ext cx="36917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El algoritmo PCA resulta muy efectivo para suavizar un conjunto de </a:t>
            </a:r>
            <a:r>
              <a:rPr lang="es-EC" dirty="0" smtClean="0"/>
              <a:t>señales </a:t>
            </a:r>
            <a:r>
              <a:rPr lang="es-EC" dirty="0"/>
              <a:t>ECG, removiendo componentes no deseadas que representan ruido al reconstruir una </a:t>
            </a:r>
            <a:r>
              <a:rPr lang="es-EC" dirty="0" smtClean="0"/>
              <a:t>señal </a:t>
            </a:r>
            <a:r>
              <a:rPr lang="es-EC" dirty="0"/>
              <a:t>con sus componentes </a:t>
            </a:r>
            <a:r>
              <a:rPr lang="es-EC" dirty="0" smtClean="0"/>
              <a:t>más </a:t>
            </a:r>
            <a:r>
              <a:rPr lang="es-EC" dirty="0"/>
              <a:t>importantes.</a:t>
            </a:r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495656" y="3290131"/>
            <a:ext cx="34866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La </a:t>
            </a:r>
            <a:r>
              <a:rPr lang="es-EC" dirty="0" smtClean="0"/>
              <a:t>morfolog</a:t>
            </a:r>
            <a:r>
              <a:rPr lang="es-EC" dirty="0"/>
              <a:t>í</a:t>
            </a:r>
            <a:r>
              <a:rPr lang="es-EC" dirty="0" smtClean="0"/>
              <a:t>a </a:t>
            </a:r>
            <a:r>
              <a:rPr lang="es-EC" dirty="0"/>
              <a:t>de un latido de tipo APC, o latido prematuro, es semejante a la </a:t>
            </a:r>
            <a:r>
              <a:rPr lang="es-EC" dirty="0" smtClean="0"/>
              <a:t>morfología </a:t>
            </a:r>
            <a:r>
              <a:rPr lang="es-EC" dirty="0"/>
              <a:t>de un latido normal, o no prematuro. Para un latido no prematuro la </a:t>
            </a:r>
            <a:r>
              <a:rPr lang="es-EC" dirty="0" smtClean="0"/>
              <a:t>relación </a:t>
            </a:r>
            <a:r>
              <a:rPr lang="es-EC" dirty="0"/>
              <a:t>entre sus intervalos RR es </a:t>
            </a:r>
            <a:r>
              <a:rPr lang="es-EC" dirty="0" smtClean="0"/>
              <a:t>1, </a:t>
            </a:r>
            <a:r>
              <a:rPr lang="es-EC" dirty="0"/>
              <a:t>mientras que para un latido prematuro es mayor a </a:t>
            </a:r>
            <a:r>
              <a:rPr lang="es-EC" dirty="0" smtClean="0"/>
              <a:t>1.2.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3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>
            <a:extLst>
              <a:ext uri="{FF2B5EF4-FFF2-40B4-BE49-F238E27FC236}">
                <a16:creationId xmlns="" xmlns:a16="http://schemas.microsoft.com/office/drawing/2014/main" id="{BC241CEF-83DB-47FE-8583-8A41AEEC6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797B1CCF-D927-4BF1-B8A7-A78B25A9B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79" y="2290219"/>
            <a:ext cx="8231029" cy="1828798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es-ES" sz="44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GRACIAS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s-ES" sz="44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POR SU ATENCIÓN</a:t>
            </a:r>
            <a:endParaRPr lang="es-EC" sz="44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12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7936" y="13381"/>
            <a:ext cx="8231029" cy="539278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Introducción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57280" y="1115367"/>
            <a:ext cx="38635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Las enfermedades cardiovasculares se han vuelto una de las principales causas de muerte en el </a:t>
            </a:r>
            <a:r>
              <a:rPr lang="es-EC" dirty="0" smtClean="0"/>
              <a:t>mundo. 31</a:t>
            </a:r>
            <a:r>
              <a:rPr lang="es-EC" dirty="0"/>
              <a:t>%</a:t>
            </a:r>
            <a:r>
              <a:rPr lang="es-EC" dirty="0" smtClean="0"/>
              <a:t> </a:t>
            </a:r>
            <a:r>
              <a:rPr lang="es-EC" dirty="0"/>
              <a:t>de todas las muertes </a:t>
            </a:r>
            <a:r>
              <a:rPr lang="es-EC" dirty="0" smtClean="0"/>
              <a:t>globales. Arritmias presentes en 6% de defunciones.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5174107" y="1205802"/>
            <a:ext cx="3814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El diagnóstico </a:t>
            </a:r>
            <a:r>
              <a:rPr lang="es-EC" dirty="0"/>
              <a:t>de enfermedades cardiacas empieza por la </a:t>
            </a:r>
            <a:r>
              <a:rPr lang="es-EC" dirty="0" smtClean="0"/>
              <a:t>detección </a:t>
            </a:r>
            <a:r>
              <a:rPr lang="es-EC" dirty="0"/>
              <a:t>de arritmias cardiacas y es una tarea laboriosa para los </a:t>
            </a:r>
            <a:r>
              <a:rPr lang="es-EC" dirty="0" smtClean="0"/>
              <a:t>médicos especializados.</a:t>
            </a:r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457279" y="3114989"/>
            <a:ext cx="38635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Las arritmias se definen como trastornos del ritmo cardiaco causados por una actividad eléctrica anormal del corazón. </a:t>
            </a:r>
            <a:r>
              <a:rPr lang="es-EC" dirty="0" smtClean="0"/>
              <a:t>Alteraciones que se presentan en enfermedades </a:t>
            </a:r>
            <a:r>
              <a:rPr lang="es-EC" dirty="0"/>
              <a:t>generalmente asociadas con estilos de vida no </a:t>
            </a:r>
            <a:r>
              <a:rPr lang="es-EC" dirty="0" smtClean="0"/>
              <a:t>saludables.</a:t>
            </a:r>
            <a:endParaRPr lang="en-US" dirty="0"/>
          </a:p>
        </p:txBody>
      </p:sp>
      <p:pic>
        <p:nvPicPr>
          <p:cNvPr id="6146" name="Picture 2" descr="Cuerpo, Parte Superior Del Cuerpo, Mano, Camis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669" y="2869693"/>
            <a:ext cx="2134422" cy="274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31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7936" y="13381"/>
            <a:ext cx="8231029" cy="539278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Introducción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31643" y="1470159"/>
            <a:ext cx="3863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Se diseñó un sistema para la clasificación de 7 tipos de arritmias cardiacas definidas en el estándar AAMI.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4798544" y="2906334"/>
            <a:ext cx="3814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Algoritmos codificados en MATLAB®</a:t>
            </a:r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431643" y="2906334"/>
            <a:ext cx="3863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El sistema se desarrolló utilizando dos bases de datos que contienen la información de los tipos de arritmias necesarios.</a:t>
            </a:r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4798544" y="1470159"/>
            <a:ext cx="3814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Diseño de una interfaz gráfica para la realización de pruebas de clasificación de las bases de datos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52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559" y="3333"/>
            <a:ext cx="8231029" cy="549327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Arritmias cardiacas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57280" y="1077688"/>
            <a:ext cx="8231029" cy="4525963"/>
          </a:xfrm>
        </p:spPr>
        <p:txBody>
          <a:bodyPr/>
          <a:lstStyle/>
          <a:p>
            <a:pPr marL="0" indent="0">
              <a:buNone/>
            </a:pPr>
            <a:r>
              <a:rPr lang="es-EC" dirty="0" smtClean="0">
                <a:solidFill>
                  <a:schemeClr val="tx1"/>
                </a:solidFill>
              </a:rPr>
              <a:t>Tabla AAMI (Asociación para el Avance de la Instrumentación Médica) </a:t>
            </a:r>
          </a:p>
          <a:p>
            <a:pPr marL="0" indent="0">
              <a:buNone/>
            </a:pPr>
            <a:endParaRPr lang="es-EC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513171"/>
              </p:ext>
            </p:extLst>
          </p:nvPr>
        </p:nvGraphicFramePr>
        <p:xfrm>
          <a:off x="579716" y="1939258"/>
          <a:ext cx="7941285" cy="18288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490244"/>
                <a:gridCol w="1597688"/>
                <a:gridCol w="1676839"/>
                <a:gridCol w="1588257"/>
                <a:gridCol w="1588257"/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Latidos</a:t>
                      </a:r>
                    </a:p>
                    <a:p>
                      <a:r>
                        <a:rPr lang="es-EC" dirty="0" smtClean="0"/>
                        <a:t>Normales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Ectópicos</a:t>
                      </a:r>
                      <a:r>
                        <a:rPr lang="es-EC" baseline="0" dirty="0" smtClean="0"/>
                        <a:t> </a:t>
                      </a:r>
                      <a:r>
                        <a:rPr lang="es-EC" baseline="0" dirty="0" err="1" smtClean="0"/>
                        <a:t>supraventri</a:t>
                      </a:r>
                      <a:r>
                        <a:rPr lang="es-EC" baseline="0" dirty="0" smtClean="0"/>
                        <a:t>-</a:t>
                      </a:r>
                    </a:p>
                    <a:p>
                      <a:r>
                        <a:rPr lang="es-EC" baseline="0" dirty="0" smtClean="0"/>
                        <a:t>culares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Ectópicos Ventriculares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Latidos Fusionados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No clasificados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dirty="0" smtClean="0"/>
                        <a:t>Normales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dirty="0" smtClean="0"/>
                        <a:t>LBBB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dirty="0" smtClean="0"/>
                        <a:t>RBBB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APC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PVC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Fusión</a:t>
                      </a:r>
                      <a:r>
                        <a:rPr lang="es-EC" baseline="0" dirty="0" smtClean="0"/>
                        <a:t> ventricular y 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Latidos de marcapasos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653143" y="4059534"/>
            <a:ext cx="8035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LBBB: </a:t>
            </a:r>
            <a:r>
              <a:rPr lang="en-US" dirty="0" err="1" smtClean="0"/>
              <a:t>Bloqueo</a:t>
            </a:r>
            <a:r>
              <a:rPr lang="en-US" dirty="0" smtClean="0"/>
              <a:t> de la </a:t>
            </a:r>
            <a:r>
              <a:rPr lang="en-US" dirty="0" err="1" smtClean="0"/>
              <a:t>rama</a:t>
            </a:r>
            <a:r>
              <a:rPr lang="en-US" dirty="0" smtClean="0"/>
              <a:t> </a:t>
            </a:r>
            <a:r>
              <a:rPr lang="en-US" dirty="0" err="1" smtClean="0"/>
              <a:t>derecha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RBBB: </a:t>
            </a:r>
            <a:r>
              <a:rPr lang="en-US" dirty="0" err="1" smtClean="0"/>
              <a:t>Bloqueo</a:t>
            </a:r>
            <a:r>
              <a:rPr lang="en-US" dirty="0" smtClean="0"/>
              <a:t> de la </a:t>
            </a:r>
            <a:r>
              <a:rPr lang="en-US" dirty="0" err="1" smtClean="0"/>
              <a:t>rama</a:t>
            </a:r>
            <a:r>
              <a:rPr lang="en-US" dirty="0" smtClean="0"/>
              <a:t> </a:t>
            </a:r>
            <a:r>
              <a:rPr lang="en-US" dirty="0" err="1" smtClean="0"/>
              <a:t>izquierda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APC: </a:t>
            </a:r>
            <a:r>
              <a:rPr lang="en-US" dirty="0" err="1" smtClean="0"/>
              <a:t>contracción</a:t>
            </a:r>
            <a:r>
              <a:rPr lang="en-US" dirty="0" smtClean="0"/>
              <a:t> </a:t>
            </a:r>
            <a:r>
              <a:rPr lang="en-US" dirty="0" err="1" smtClean="0"/>
              <a:t>prematura</a:t>
            </a:r>
            <a:r>
              <a:rPr lang="en-US" dirty="0" smtClean="0"/>
              <a:t> </a:t>
            </a:r>
            <a:r>
              <a:rPr lang="en-US" dirty="0" err="1" smtClean="0"/>
              <a:t>auriculares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PVC: contracción prematura ventricular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49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559" y="0"/>
            <a:ext cx="8231029" cy="521293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Inervaci</a:t>
            </a:r>
            <a:r>
              <a:rPr lang="es-EC" smtClean="0">
                <a:solidFill>
                  <a:schemeClr val="tx1"/>
                </a:solidFill>
              </a:rPr>
              <a:t>ón del corazón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16" y="993448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6855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8973" y="33478"/>
            <a:ext cx="8231029" cy="569423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Tipos de arritmias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413" y="1228470"/>
            <a:ext cx="2786454" cy="2089841"/>
          </a:xfrm>
        </p:spPr>
      </p:pic>
      <p:sp>
        <p:nvSpPr>
          <p:cNvPr id="7" name="CuadroTexto 6"/>
          <p:cNvSpPr txBox="1"/>
          <p:nvPr/>
        </p:nvSpPr>
        <p:spPr>
          <a:xfrm>
            <a:off x="2011892" y="896206"/>
            <a:ext cx="188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pic>
        <p:nvPicPr>
          <p:cNvPr id="9" name="Marcador de contenido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413" y="3852765"/>
            <a:ext cx="2786454" cy="208984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989572" y="3523507"/>
            <a:ext cx="188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APC</a:t>
            </a:r>
            <a:endParaRPr lang="en-US" dirty="0"/>
          </a:p>
        </p:txBody>
      </p:sp>
      <p:pic>
        <p:nvPicPr>
          <p:cNvPr id="12" name="Marcador de contenido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76" y="1164402"/>
            <a:ext cx="2786454" cy="208984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5248216" y="872771"/>
            <a:ext cx="188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LBBB</a:t>
            </a:r>
            <a:endParaRPr lang="en-US" dirty="0"/>
          </a:p>
        </p:txBody>
      </p:sp>
      <p:pic>
        <p:nvPicPr>
          <p:cNvPr id="15" name="Marcador de contenido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76" y="3820956"/>
            <a:ext cx="2786453" cy="2089840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5218070" y="3505890"/>
            <a:ext cx="188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BBB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95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8973" y="35250"/>
            <a:ext cx="8231029" cy="478776"/>
          </a:xfrm>
        </p:spPr>
        <p:txBody>
          <a:bodyPr/>
          <a:lstStyle/>
          <a:p>
            <a:r>
              <a:rPr lang="es-EC" dirty="0">
                <a:solidFill>
                  <a:srgbClr val="000000"/>
                </a:solidFill>
              </a:rPr>
              <a:t>Tipos de arritmias</a:t>
            </a:r>
            <a:endParaRPr lang="en-US" dirty="0"/>
          </a:p>
        </p:txBody>
      </p:sp>
      <p:pic>
        <p:nvPicPr>
          <p:cNvPr id="4" name="Marcador de contenido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58" y="1123187"/>
            <a:ext cx="2786453" cy="208983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758252" y="808121"/>
            <a:ext cx="188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PVC </a:t>
            </a:r>
            <a:r>
              <a:rPr lang="en-US" dirty="0" err="1" smtClean="0"/>
              <a:t>derecho</a:t>
            </a:r>
            <a:endParaRPr lang="en-US" dirty="0"/>
          </a:p>
        </p:txBody>
      </p:sp>
      <p:pic>
        <p:nvPicPr>
          <p:cNvPr id="6" name="Marcador de contenido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59" y="3679258"/>
            <a:ext cx="2786451" cy="208983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58252" y="3364192"/>
            <a:ext cx="188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Fusión</a:t>
            </a:r>
            <a:endParaRPr lang="en-US" dirty="0"/>
          </a:p>
        </p:txBody>
      </p:sp>
      <p:pic>
        <p:nvPicPr>
          <p:cNvPr id="9" name="Marcador de contenido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812" y="3679258"/>
            <a:ext cx="2786451" cy="208983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246705" y="3364192"/>
            <a:ext cx="188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Marcapasos</a:t>
            </a:r>
            <a:endParaRPr lang="en-US" dirty="0"/>
          </a:p>
        </p:txBody>
      </p:sp>
      <p:pic>
        <p:nvPicPr>
          <p:cNvPr id="13" name="Marcador de contenido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812" y="1123187"/>
            <a:ext cx="2786451" cy="2089838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5246705" y="808121"/>
            <a:ext cx="188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PVC </a:t>
            </a:r>
            <a:r>
              <a:rPr lang="en-US" dirty="0" err="1" smtClean="0"/>
              <a:t>izquierdo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1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ESPE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spe}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pe}" id="{7F31CE40-40C9-4D11-93DD-CCA3A5642D58}" vid="{814B2196-759D-498A-852F-BA38CD4EBCA8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25459</TotalTime>
  <Words>1210</Words>
  <Application>Microsoft Office PowerPoint</Application>
  <PresentationFormat>Personalizado</PresentationFormat>
  <Paragraphs>248</Paragraphs>
  <Slides>37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Times New Roman</vt:lpstr>
      <vt:lpstr>Trebuchet MS</vt:lpstr>
      <vt:lpstr>1_Tema de Office</vt:lpstr>
      <vt:lpstr>TemaESPE</vt:lpstr>
      <vt:lpstr>espe}</vt:lpstr>
      <vt:lpstr>Tema de Office</vt:lpstr>
      <vt:lpstr>CorelDRAW</vt:lpstr>
      <vt:lpstr>Presentación de PowerPoint</vt:lpstr>
      <vt:lpstr>Presentación de PowerPoint</vt:lpstr>
      <vt:lpstr>Objetivos</vt:lpstr>
      <vt:lpstr>Introducción</vt:lpstr>
      <vt:lpstr>Introducción</vt:lpstr>
      <vt:lpstr>Arritmias cardiacas</vt:lpstr>
      <vt:lpstr>Inervación del corazón</vt:lpstr>
      <vt:lpstr>Tipos de arritmias</vt:lpstr>
      <vt:lpstr>Tipos de arritmias</vt:lpstr>
      <vt:lpstr>Bases de datos</vt:lpstr>
      <vt:lpstr>Bases de datos</vt:lpstr>
      <vt:lpstr>Base de datos MIT-BIH</vt:lpstr>
      <vt:lpstr>Métodos de análisis de datos</vt:lpstr>
      <vt:lpstr>Extracción de características</vt:lpstr>
      <vt:lpstr>Análisis de Componentes Independientes</vt:lpstr>
      <vt:lpstr>Problema del Cocktail</vt:lpstr>
      <vt:lpstr>Análisis de Componentes Principales</vt:lpstr>
      <vt:lpstr>Análisis de Componentes Principales</vt:lpstr>
      <vt:lpstr>Análisis de Componentes Principales</vt:lpstr>
      <vt:lpstr>Derivada de latidos</vt:lpstr>
      <vt:lpstr>Descomposición de Modo Empírico</vt:lpstr>
      <vt:lpstr>Descomposición de Modo Empírico</vt:lpstr>
      <vt:lpstr>Descomposición de Modo Empírico</vt:lpstr>
      <vt:lpstr>Estadísticas</vt:lpstr>
      <vt:lpstr>Intervalos RR</vt:lpstr>
      <vt:lpstr>Intervalos RR en latidos prematuros</vt:lpstr>
      <vt:lpstr>Procesamiento de intervalos RR</vt:lpstr>
      <vt:lpstr>Cómo se aplica PCA e ICA </vt:lpstr>
      <vt:lpstr>Cómo se aplica PCA e ICA </vt:lpstr>
      <vt:lpstr>Cómo se aplica EMD</vt:lpstr>
      <vt:lpstr>Características extraídas</vt:lpstr>
      <vt:lpstr>Redes neuronales</vt:lpstr>
      <vt:lpstr>Funciones de activación</vt:lpstr>
      <vt:lpstr>Red Neuronal diseñada</vt:lpstr>
      <vt:lpstr>Resultados</vt:lpstr>
      <vt:lpstr>Conclusiones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Gabriela Morales</dc:creator>
  <cp:lastModifiedBy>bruno leppe</cp:lastModifiedBy>
  <cp:revision>1101</cp:revision>
  <cp:lastPrinted>2017-09-14T21:27:46Z</cp:lastPrinted>
  <dcterms:created xsi:type="dcterms:W3CDTF">2015-11-03T05:21:31Z</dcterms:created>
  <dcterms:modified xsi:type="dcterms:W3CDTF">2020-01-21T02:37:57Z</dcterms:modified>
</cp:coreProperties>
</file>