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7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3" r:id="rId23"/>
    <p:sldId id="284" r:id="rId24"/>
    <p:sldId id="277" r:id="rId25"/>
    <p:sldId id="278" r:id="rId26"/>
    <p:sldId id="279" r:id="rId27"/>
    <p:sldId id="325" r:id="rId28"/>
    <p:sldId id="285" r:id="rId29"/>
    <p:sldId id="286" r:id="rId30"/>
    <p:sldId id="287" r:id="rId31"/>
    <p:sldId id="288" r:id="rId32"/>
    <p:sldId id="280" r:id="rId33"/>
    <p:sldId id="281" r:id="rId34"/>
    <p:sldId id="289" r:id="rId35"/>
    <p:sldId id="290" r:id="rId36"/>
    <p:sldId id="282"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Lst>
  <p:sldSz cx="12192000" cy="6858000"/>
  <p:notesSz cx="6858000" cy="9144000"/>
  <p:embeddedFontLst>
    <p:embeddedFont>
      <p:font typeface="Cambria Math" panose="02040503050406030204" pitchFamily="18" charset="0"/>
      <p:regular r:id="rId73"/>
    </p:embeddedFont>
    <p:embeddedFont>
      <p:font typeface="Cambria" panose="02040503050406030204" pitchFamily="18" charset="0"/>
      <p:regular r:id="rId74"/>
      <p:bold r:id="rId75"/>
      <p:italic r:id="rId76"/>
      <p:boldItalic r:id="rId77"/>
    </p:embeddedFont>
    <p:embeddedFont>
      <p:font typeface="Karla" panose="020B0604020202020204" charset="0"/>
      <p:regular r:id="rId78"/>
      <p:bold r:id="rId79"/>
      <p:italic r:id="rId80"/>
      <p:boldItalic r:id="rId81"/>
    </p:embeddedFont>
    <p:embeddedFont>
      <p:font typeface="Calibri" panose="020F0502020204030204" pitchFamily="34" charset="0"/>
      <p:regular r:id="rId82"/>
      <p:bold r:id="rId83"/>
      <p:italic r:id="rId84"/>
      <p:boldItalic r:id="rId85"/>
    </p:embeddedFont>
    <p:embeddedFont>
      <p:font typeface="Roboto" panose="020B0604020202020204" charset="0"/>
      <p:regular r:id="rId86"/>
      <p:bold r:id="rId87"/>
      <p:italic r:id="rId88"/>
      <p:boldItalic r:id="rId89"/>
    </p:embeddedFont>
    <p:embeddedFont>
      <p:font typeface="Raleway" panose="020B0604020202020204" charset="0"/>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5A7EAF-DE5E-44EC-802C-B65E91E41C5D}">
  <a:tblStyle styleId="{905A7EAF-DE5E-44EC-802C-B65E91E41C5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9A6845D-DEB8-46BB-934A-3420C03F434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4324" autoAdjust="0"/>
  </p:normalViewPr>
  <p:slideViewPr>
    <p:cSldViewPr snapToGrid="0">
      <p:cViewPr varScale="1">
        <p:scale>
          <a:sx n="88" d="100"/>
          <a:sy n="88" d="100"/>
        </p:scale>
        <p:origin x="466" y="5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4.fntdata"/><Relationship Id="rId84" Type="http://schemas.openxmlformats.org/officeDocument/2006/relationships/font" Target="fonts/font12.fntdata"/><Relationship Id="rId89" Type="http://schemas.openxmlformats.org/officeDocument/2006/relationships/font" Target="fonts/font17.fntdata"/><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2.fntdata"/><Relationship Id="rId79" Type="http://schemas.openxmlformats.org/officeDocument/2006/relationships/font" Target="fonts/font7.fntdata"/><Relationship Id="rId87"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0.fntdata"/><Relationship Id="rId90" Type="http://schemas.openxmlformats.org/officeDocument/2006/relationships/font" Target="fonts/font18.fntdata"/><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font" Target="fonts/font13.fntdata"/><Relationship Id="rId93"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font" Target="fonts/font19.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2" name="Google Shape;10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6d755021c1_0_17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En la imagen se puede observar la parroquia Huambi, a la izquierda se observa su zona rural donde se encuentran las comunidades La Florida y Bellavista, además observamos el río Tutanangosa en cuyas aguas desfoga el río Arapicos, el cual servirá como fuente para nuestro proyecto de agua potable.</a:t>
            </a:r>
          </a:p>
          <a:p>
            <a:pPr marL="0" lvl="0" indent="0" algn="l" rtl="0">
              <a:spcBef>
                <a:spcPts val="0"/>
              </a:spcBef>
              <a:spcAft>
                <a:spcPts val="0"/>
              </a:spcAft>
              <a:buNone/>
            </a:pPr>
            <a:endParaRPr dirty="0"/>
          </a:p>
        </p:txBody>
      </p:sp>
      <p:sp>
        <p:nvSpPr>
          <p:cNvPr id="181" name="Google Shape;181;g6d755021c1_0_17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6d755021c1_0_17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g6d755021c1_0_17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d755021c1_0_24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g6d755021c1_0_24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6d755021c1_0_25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Una vez recopilados los datos de estaciones cercanas al proyecto se tomaron en cuenta los siguientes criterios para identificar las estaciones con las que se trabajó: la distancia entre estaciones debe ser menos a 25 km, el porcentaje de datos faltantes menor a 25% y la altitud entre estaciones debe tener una diferencia de más menos 30 msnm.</a:t>
            </a:r>
          </a:p>
          <a:p>
            <a:pPr marL="0" lvl="0" indent="0" algn="l" rtl="0">
              <a:spcBef>
                <a:spcPts val="0"/>
              </a:spcBef>
              <a:spcAft>
                <a:spcPts val="0"/>
              </a:spcAft>
              <a:buNone/>
            </a:pPr>
            <a:endParaRPr dirty="0"/>
          </a:p>
        </p:txBody>
      </p:sp>
      <p:sp>
        <p:nvSpPr>
          <p:cNvPr id="225" name="Google Shape;225;g6d755021c1_0_25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6d755021c1_0_58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g6d755021c1_0_58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6d755021c1_0_58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6d755021c1_0_58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6d755021c1_0_58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para iniciar el tema de la dinámica caótica de series temporales, nos gustaría mencionar una de las frases de la teoría del caos, la cual dice que el aleteo de una mariposa puede provocar un tornado al otro lado del mundo. Esta frase hace referencia a la sensibilidad que algunos sistemas tienen frente a la variación de sus condiciones iniciales y como estas influyen en la evolución posterior del sistema. </a:t>
            </a:r>
            <a:r>
              <a:rPr lang="es-ES" sz="1200" b="1" i="0" u="none" strike="noStrike" cap="none" dirty="0" err="1" smtClean="0">
                <a:solidFill>
                  <a:schemeClr val="dk1"/>
                </a:solidFill>
                <a:effectLst/>
                <a:latin typeface="Calibri"/>
                <a:ea typeface="Calibri"/>
                <a:cs typeface="Calibri"/>
                <a:sym typeface="Calibri"/>
              </a:rPr>
              <a:t>Anetriormente</a:t>
            </a:r>
            <a:r>
              <a:rPr lang="es-ES" sz="1200" b="0" i="0" u="none" strike="noStrike" cap="none" dirty="0" smtClean="0">
                <a:solidFill>
                  <a:schemeClr val="dk1"/>
                </a:solidFill>
                <a:effectLst/>
                <a:latin typeface="Calibri"/>
                <a:ea typeface="Calibri"/>
                <a:cs typeface="Calibri"/>
                <a:sym typeface="Calibri"/>
              </a:rPr>
              <a:t> se  consideraban la existencia de dos tipos de sistemas, los deterministas; que son aquellos que se pueden predecir con exactitud y los aleatorios cuyo comportamiento no pueden ser determinado en ningún caso antes de que este se produzca. Sin embargo, con el advenimiento de herramientas de análisis no lineal fue posible empezar a hablar de sistemas caóticos, los cuales se pueden considerar como un punto intermedio entre lo aleatorio y lo determinista.</a:t>
            </a:r>
          </a:p>
          <a:p>
            <a:pPr marL="0" lvl="0" indent="0" algn="l" rtl="0">
              <a:spcBef>
                <a:spcPts val="0"/>
              </a:spcBef>
              <a:spcAft>
                <a:spcPts val="0"/>
              </a:spcAft>
              <a:buNone/>
            </a:pPr>
            <a:endParaRPr dirty="0"/>
          </a:p>
        </p:txBody>
      </p:sp>
      <p:sp>
        <p:nvSpPr>
          <p:cNvPr id="292" name="Google Shape;292;g6d755021c1_0_58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d755021c1_0_58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C" sz="1200" b="0" i="0" u="none" strike="noStrike" cap="none" dirty="0" smtClean="0">
                <a:solidFill>
                  <a:schemeClr val="dk1"/>
                </a:solidFill>
                <a:effectLst/>
                <a:latin typeface="Calibri"/>
                <a:ea typeface="Calibri"/>
                <a:cs typeface="Calibri"/>
                <a:sym typeface="Calibri"/>
              </a:rPr>
              <a:t>Para analizar la dinámica caótica de un sistema, primero es necesario definir lo que es un espacio de fases. Un espacio de fases es una representación gráfica del comportamiento de todos los estados posibles de un sistema, cada estado es representado como un punto dentro de un espacio de fase, y la evolución en el tiempo del sistema corresponde a una trayectoria de puntos. Una de las formas de generar el espacio de fases es relacionando una función contra sí misma aplicando un desfase.</a:t>
            </a:r>
            <a:endParaRPr lang="es-E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299" name="Google Shape;299;g6d755021c1_0_58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6d755021c1_0_74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C" sz="1200" b="0" i="0" u="none" strike="noStrike" cap="none" dirty="0" smtClean="0">
                <a:solidFill>
                  <a:schemeClr val="dk1"/>
                </a:solidFill>
                <a:effectLst/>
                <a:latin typeface="Calibri"/>
                <a:ea typeface="Calibri"/>
                <a:cs typeface="Calibri"/>
                <a:sym typeface="Calibri"/>
              </a:rPr>
              <a:t>En la imagen observamos diferentes estados de un sistema, estos estados van cambiando en</a:t>
            </a:r>
            <a:r>
              <a:rPr lang="es-EC" sz="1200" b="0" i="0" u="none" strike="noStrike" cap="none" baseline="0" dirty="0" smtClean="0">
                <a:solidFill>
                  <a:schemeClr val="dk1"/>
                </a:solidFill>
                <a:effectLst/>
                <a:latin typeface="Calibri"/>
                <a:ea typeface="Calibri"/>
                <a:cs typeface="Calibri"/>
                <a:sym typeface="Calibri"/>
              </a:rPr>
              <a:t> </a:t>
            </a:r>
            <a:r>
              <a:rPr lang="es-EC" sz="1200" b="0" i="0" u="none" strike="noStrike" cap="none" baseline="0" dirty="0" err="1" smtClean="0">
                <a:solidFill>
                  <a:schemeClr val="dk1"/>
                </a:solidFill>
                <a:effectLst/>
                <a:latin typeface="Calibri"/>
                <a:ea typeface="Calibri"/>
                <a:cs typeface="Calibri"/>
                <a:sym typeface="Calibri"/>
              </a:rPr>
              <a:t>funcion</a:t>
            </a:r>
            <a:r>
              <a:rPr lang="es-EC" sz="1200" b="0" i="0" u="none" strike="noStrike" cap="none" baseline="0" dirty="0" smtClean="0">
                <a:solidFill>
                  <a:schemeClr val="dk1"/>
                </a:solidFill>
                <a:effectLst/>
                <a:latin typeface="Calibri"/>
                <a:ea typeface="Calibri"/>
                <a:cs typeface="Calibri"/>
                <a:sym typeface="Calibri"/>
              </a:rPr>
              <a:t> del </a:t>
            </a:r>
            <a:r>
              <a:rPr lang="es-EC" sz="1200" b="0" i="0" u="none" strike="noStrike" cap="none" dirty="0" smtClean="0">
                <a:solidFill>
                  <a:schemeClr val="dk1"/>
                </a:solidFill>
                <a:effectLst/>
                <a:latin typeface="Calibri"/>
                <a:ea typeface="Calibri"/>
                <a:cs typeface="Calibri"/>
                <a:sym typeface="Calibri"/>
              </a:rPr>
              <a:t>tiempo, la proyección del cambio de estos genera una trayectoria que representa la evolución de los estados del sistema. En el caso de los sistemas caóticos se generan este tipo de trayectorias, que evidencian que a pesar de que el sistema no evoluciona exactamente igual, se comporta de manera similar al estado anterior.</a:t>
            </a:r>
            <a:endParaRPr lang="es-E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324" name="Google Shape;324;g6d755021c1_0_74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6d755021c1_0_64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C" sz="1200" b="0" i="0" u="none" strike="noStrike" cap="none" dirty="0" smtClean="0">
                <a:solidFill>
                  <a:schemeClr val="dk1"/>
                </a:solidFill>
                <a:effectLst/>
                <a:latin typeface="Calibri"/>
                <a:ea typeface="Calibri"/>
                <a:cs typeface="Calibri"/>
                <a:sym typeface="Calibri"/>
              </a:rPr>
              <a:t>Ya que las series temporales registran datos que varían en función del tiempo, son idóneas para aplicar el análisis dinámico. En la lámina se muestran tres </a:t>
            </a:r>
            <a:r>
              <a:rPr lang="es-EC" sz="1200" b="0" i="0" u="none" strike="noStrike" cap="none" dirty="0" err="1" smtClean="0">
                <a:solidFill>
                  <a:schemeClr val="dk1"/>
                </a:solidFill>
                <a:effectLst/>
                <a:latin typeface="Calibri"/>
                <a:ea typeface="Calibri"/>
                <a:cs typeface="Calibri"/>
                <a:sym typeface="Calibri"/>
              </a:rPr>
              <a:t>metodológias</a:t>
            </a:r>
            <a:r>
              <a:rPr lang="es-EC" sz="1200" b="0" i="0" u="none" strike="noStrike" cap="none" dirty="0" smtClean="0">
                <a:solidFill>
                  <a:schemeClr val="dk1"/>
                </a:solidFill>
                <a:effectLst/>
                <a:latin typeface="Calibri"/>
                <a:ea typeface="Calibri"/>
                <a:cs typeface="Calibri"/>
                <a:sym typeface="Calibri"/>
              </a:rPr>
              <a:t> que se utilizan dentro de este tipo de análisis.</a:t>
            </a:r>
            <a:endParaRPr lang="es-E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334" name="Google Shape;334;g6d755021c1_0_64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4" name="Google Shape;11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6d755021c1_0_78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C" sz="1200" b="0" i="0" u="none" strike="noStrike" cap="none" dirty="0" smtClean="0">
                <a:solidFill>
                  <a:schemeClr val="dk1"/>
                </a:solidFill>
                <a:effectLst/>
                <a:latin typeface="Calibri"/>
                <a:ea typeface="Calibri"/>
                <a:cs typeface="Calibri"/>
                <a:sym typeface="Calibri"/>
              </a:rPr>
              <a:t>El primero de ellos es el histograma el cual es un método visual, que representa la distribución de frecuencia de los datos mediante rectángulos, la base del rectángulo corresponde al valor del intervalo de clase, el cual se determina a partir de la regla empírica de </a:t>
            </a:r>
            <a:r>
              <a:rPr lang="es-EC" sz="1200" b="0" i="0" u="none" strike="noStrike" cap="none" dirty="0" err="1" smtClean="0">
                <a:solidFill>
                  <a:schemeClr val="dk1"/>
                </a:solidFill>
                <a:effectLst/>
                <a:latin typeface="Calibri"/>
                <a:ea typeface="Calibri"/>
                <a:cs typeface="Calibri"/>
                <a:sym typeface="Calibri"/>
              </a:rPr>
              <a:t>Sturges</a:t>
            </a:r>
            <a:r>
              <a:rPr lang="es-EC" sz="1200" b="0" i="0" u="none" strike="noStrike" cap="none" dirty="0" smtClean="0">
                <a:solidFill>
                  <a:schemeClr val="dk1"/>
                </a:solidFill>
                <a:effectLst/>
                <a:latin typeface="Calibri"/>
                <a:ea typeface="Calibri"/>
                <a:cs typeface="Calibri"/>
                <a:sym typeface="Calibri"/>
              </a:rPr>
              <a:t>, la altura del </a:t>
            </a:r>
            <a:r>
              <a:rPr lang="es-EC" sz="1200" b="0" i="0" u="none" strike="noStrike" cap="none" dirty="0" err="1" smtClean="0">
                <a:solidFill>
                  <a:schemeClr val="dk1"/>
                </a:solidFill>
                <a:effectLst/>
                <a:latin typeface="Calibri"/>
                <a:ea typeface="Calibri"/>
                <a:cs typeface="Calibri"/>
                <a:sym typeface="Calibri"/>
              </a:rPr>
              <a:t>rectiángulo</a:t>
            </a:r>
            <a:r>
              <a:rPr lang="es-EC" sz="1200" b="0" i="0" u="none" strike="noStrike" cap="none" dirty="0" smtClean="0">
                <a:solidFill>
                  <a:schemeClr val="dk1"/>
                </a:solidFill>
                <a:effectLst/>
                <a:latin typeface="Calibri"/>
                <a:ea typeface="Calibri"/>
                <a:cs typeface="Calibri"/>
                <a:sym typeface="Calibri"/>
              </a:rPr>
              <a:t> muestra la frecuencia de datos en cada intervalo. </a:t>
            </a:r>
            <a:endParaRPr dirty="0"/>
          </a:p>
        </p:txBody>
      </p:sp>
      <p:sp>
        <p:nvSpPr>
          <p:cNvPr id="344" name="Google Shape;344;g6d755021c1_0_78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6d755021c1_0_72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C" sz="1200" b="0" i="0" u="none" strike="noStrike" cap="none" dirty="0" smtClean="0">
                <a:solidFill>
                  <a:schemeClr val="dk1"/>
                </a:solidFill>
                <a:effectLst/>
                <a:latin typeface="Calibri"/>
                <a:ea typeface="Calibri"/>
                <a:cs typeface="Calibri"/>
                <a:sym typeface="Calibri"/>
              </a:rPr>
              <a:t>Espinosa Contreras recomienda la siguiente clasificación para definir el comportamiento de una serie temporal utilizando histogramas. Los datos periódicos muestran frecuencias que se acumulan a los extremos del histograma, mientras que los datos aleatorios presentan disposiciones en las que las frecuencias destacan en el centro del histograma. cómo habíamos mencionado antes, los datos caóticos son un punto intermedio entre lo aleatorio y los determinista, es por ello que se observa que la disposición del histograma caótico es un especie de unión entre los otros.</a:t>
            </a:r>
            <a:endParaRPr lang="es-E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358" name="Google Shape;358;g6d755021c1_0_7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6d755021c1_0_107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C" sz="1200" b="0" i="0" u="none" strike="noStrike" cap="none" dirty="0" smtClean="0">
                <a:solidFill>
                  <a:schemeClr val="dk1"/>
                </a:solidFill>
                <a:effectLst/>
                <a:latin typeface="Calibri"/>
                <a:ea typeface="Calibri"/>
                <a:cs typeface="Calibri"/>
                <a:sym typeface="Calibri"/>
              </a:rPr>
              <a:t>Para la construcción de los</a:t>
            </a:r>
            <a:r>
              <a:rPr lang="es-EC" sz="1200" b="0" i="0" u="none" strike="noStrike" cap="none" baseline="0" dirty="0" smtClean="0">
                <a:solidFill>
                  <a:schemeClr val="dk1"/>
                </a:solidFill>
                <a:effectLst/>
                <a:latin typeface="Calibri"/>
                <a:ea typeface="Calibri"/>
                <a:cs typeface="Calibri"/>
                <a:sym typeface="Calibri"/>
              </a:rPr>
              <a:t> histogramas de las</a:t>
            </a:r>
            <a:r>
              <a:rPr lang="es-EC" sz="1200" b="0" i="0" u="none" strike="noStrike" cap="none" dirty="0" smtClean="0">
                <a:solidFill>
                  <a:schemeClr val="dk1"/>
                </a:solidFill>
                <a:effectLst/>
                <a:latin typeface="Calibri"/>
                <a:ea typeface="Calibri"/>
                <a:cs typeface="Calibri"/>
                <a:sym typeface="Calibri"/>
              </a:rPr>
              <a:t> series</a:t>
            </a:r>
            <a:r>
              <a:rPr lang="es-EC" sz="1200" b="0" i="0" u="none" strike="noStrike" cap="none" baseline="0" dirty="0" smtClean="0">
                <a:solidFill>
                  <a:schemeClr val="dk1"/>
                </a:solidFill>
                <a:effectLst/>
                <a:latin typeface="Calibri"/>
                <a:ea typeface="Calibri"/>
                <a:cs typeface="Calibri"/>
                <a:sym typeface="Calibri"/>
              </a:rPr>
              <a:t> temporales </a:t>
            </a:r>
            <a:r>
              <a:rPr lang="es-EC" sz="1200" b="0" i="0" u="none" strike="noStrike" cap="none" dirty="0" smtClean="0">
                <a:solidFill>
                  <a:schemeClr val="dk1"/>
                </a:solidFill>
                <a:effectLst/>
                <a:latin typeface="Calibri"/>
                <a:ea typeface="Calibri"/>
                <a:cs typeface="Calibri"/>
                <a:sym typeface="Calibri"/>
              </a:rPr>
              <a:t>se utilizó el software R, el cual posee un entorno y lenguaje de programación con un enfoque estadístico, lo cual</a:t>
            </a:r>
            <a:r>
              <a:rPr lang="es-EC" sz="1200" b="0" i="0" u="none" strike="noStrike" cap="none" baseline="0" dirty="0" smtClean="0">
                <a:solidFill>
                  <a:schemeClr val="dk1"/>
                </a:solidFill>
                <a:effectLst/>
                <a:latin typeface="Calibri"/>
                <a:ea typeface="Calibri"/>
                <a:cs typeface="Calibri"/>
                <a:sym typeface="Calibri"/>
              </a:rPr>
              <a:t> facilitó el procesamiento de datos. E</a:t>
            </a:r>
            <a:r>
              <a:rPr lang="es-EC" sz="1200" b="0" i="0" u="none" strike="noStrike" cap="none" dirty="0" smtClean="0">
                <a:solidFill>
                  <a:schemeClr val="dk1"/>
                </a:solidFill>
                <a:effectLst/>
                <a:latin typeface="Calibri"/>
                <a:ea typeface="Calibri"/>
                <a:cs typeface="Calibri"/>
                <a:sym typeface="Calibri"/>
              </a:rPr>
              <a:t>n la lámina se muestra los histogramas de las variables precipitación y caudal, en los cuales podemos identificar la tendencia de que las mayores frecuencias se acumulan en el centro del histograma</a:t>
            </a:r>
            <a:endParaRPr dirty="0"/>
          </a:p>
        </p:txBody>
      </p:sp>
      <p:sp>
        <p:nvSpPr>
          <p:cNvPr id="475" name="Google Shape;475;g6d755021c1_0_107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6d755021c1_0_108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C" sz="1200" b="0" i="0" u="none" strike="noStrike" cap="none" dirty="0" smtClean="0">
                <a:solidFill>
                  <a:schemeClr val="dk1"/>
                </a:solidFill>
                <a:effectLst/>
                <a:latin typeface="Calibri"/>
                <a:ea typeface="Calibri"/>
                <a:cs typeface="Calibri"/>
                <a:sym typeface="Calibri"/>
              </a:rPr>
              <a:t>, de igual forma, sucede con las variables humedad y temperatura, sobre todo en la variable temperatura se observa claramente este tipo de disposición de los rectángulos, y según la clasificación de Espinosa Contreras correspondería a un comportamiento aleatorio.</a:t>
            </a:r>
            <a:endParaRPr lang="es-E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486" name="Google Shape;486;g6d755021c1_0_108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6d755021c1_0_74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C" sz="1200" b="0" i="0" u="none" strike="noStrike" cap="none" dirty="0" smtClean="0">
                <a:solidFill>
                  <a:schemeClr val="dk1"/>
                </a:solidFill>
                <a:effectLst/>
                <a:latin typeface="Calibri"/>
                <a:ea typeface="Calibri"/>
                <a:cs typeface="Calibri"/>
                <a:sym typeface="Calibri"/>
              </a:rPr>
              <a:t>La segunda herramienta utilizada fueron los mapas recurrentes son una herramienta gráfica relativamente nueva para el análisis cualitativo de series de tiempo, donde se puede detectar patrones escondidos, cambios o similitudes de las series. </a:t>
            </a:r>
            <a:r>
              <a:rPr lang="es-EC" sz="1200" b="0" i="0" u="none" strike="noStrike" cap="none" dirty="0" err="1" smtClean="0">
                <a:solidFill>
                  <a:schemeClr val="dk1"/>
                </a:solidFill>
                <a:effectLst/>
                <a:latin typeface="Calibri"/>
                <a:ea typeface="Calibri"/>
                <a:cs typeface="Calibri"/>
                <a:sym typeface="Calibri"/>
              </a:rPr>
              <a:t>Marwan</a:t>
            </a:r>
            <a:r>
              <a:rPr lang="es-EC" sz="1200" b="0" i="0" u="none" strike="noStrike" cap="none" dirty="0" smtClean="0">
                <a:solidFill>
                  <a:schemeClr val="dk1"/>
                </a:solidFill>
                <a:effectLst/>
                <a:latin typeface="Calibri"/>
                <a:ea typeface="Calibri"/>
                <a:cs typeface="Calibri"/>
                <a:sym typeface="Calibri"/>
              </a:rPr>
              <a:t> 2004. Un mapa es una matriz de puntos donde cada punto es recurrente y marcado si la distancia entre vectores retardados es menor a un umbral. Se construye a partir de una serie enfrentada a sí misma aplicando un tiempo de retraso y cada coordenada provee información sobre la correlación que existe entre los puntos.</a:t>
            </a:r>
            <a:endParaRPr dirty="0"/>
          </a:p>
        </p:txBody>
      </p:sp>
      <p:sp>
        <p:nvSpPr>
          <p:cNvPr id="367" name="Google Shape;367;g6d755021c1_0_74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6d755021c1_0_93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C" sz="1200" b="0" i="0" u="none" strike="noStrike" cap="none" dirty="0" smtClean="0">
                <a:solidFill>
                  <a:schemeClr val="dk1"/>
                </a:solidFill>
                <a:effectLst/>
                <a:latin typeface="Calibri"/>
                <a:ea typeface="Calibri"/>
                <a:cs typeface="Calibri"/>
                <a:sym typeface="Calibri"/>
              </a:rPr>
              <a:t> Para generar un mapa recurrente se necesita dos insumos de entrada: Para el tiempo de retraso se tomó el criterio de la función de </a:t>
            </a:r>
            <a:r>
              <a:rPr lang="es-EC" sz="1200" b="0" i="0" u="none" strike="noStrike" cap="none" dirty="0" err="1" smtClean="0">
                <a:solidFill>
                  <a:schemeClr val="dk1"/>
                </a:solidFill>
                <a:effectLst/>
                <a:latin typeface="Calibri"/>
                <a:ea typeface="Calibri"/>
                <a:cs typeface="Calibri"/>
                <a:sym typeface="Calibri"/>
              </a:rPr>
              <a:t>autocorrelación</a:t>
            </a:r>
            <a:r>
              <a:rPr lang="es-EC" sz="1200" b="0" i="0" u="none" strike="noStrike" cap="none" dirty="0" smtClean="0">
                <a:solidFill>
                  <a:schemeClr val="dk1"/>
                </a:solidFill>
                <a:effectLst/>
                <a:latin typeface="Calibri"/>
                <a:ea typeface="Calibri"/>
                <a:cs typeface="Calibri"/>
                <a:sym typeface="Calibri"/>
              </a:rPr>
              <a:t> y para la dimensión inmersa el método de los Falsos vecinos más cercanos. Las cuales se encuentran programadas en el código generado por el científico alemán </a:t>
            </a:r>
            <a:r>
              <a:rPr lang="es-EC" sz="1200" b="0" i="0" u="none" strike="noStrike" cap="none" dirty="0" err="1" smtClean="0">
                <a:solidFill>
                  <a:schemeClr val="dk1"/>
                </a:solidFill>
                <a:effectLst/>
                <a:latin typeface="Calibri"/>
                <a:ea typeface="Calibri"/>
                <a:cs typeface="Calibri"/>
                <a:sym typeface="Calibri"/>
              </a:rPr>
              <a:t>Norbert</a:t>
            </a:r>
            <a:r>
              <a:rPr lang="es-EC" sz="1200" b="0" i="0" u="none" strike="noStrike" cap="none" dirty="0" smtClean="0">
                <a:solidFill>
                  <a:schemeClr val="dk1"/>
                </a:solidFill>
                <a:effectLst/>
                <a:latin typeface="Calibri"/>
                <a:ea typeface="Calibri"/>
                <a:cs typeface="Calibri"/>
                <a:sym typeface="Calibri"/>
              </a:rPr>
              <a:t> </a:t>
            </a:r>
            <a:r>
              <a:rPr lang="es-EC" sz="1200" b="0" i="0" u="none" strike="noStrike" cap="none" dirty="0" err="1" smtClean="0">
                <a:solidFill>
                  <a:schemeClr val="dk1"/>
                </a:solidFill>
                <a:effectLst/>
                <a:latin typeface="Calibri"/>
                <a:ea typeface="Calibri"/>
                <a:cs typeface="Calibri"/>
                <a:sym typeface="Calibri"/>
              </a:rPr>
              <a:t>Marwan</a:t>
            </a:r>
            <a:r>
              <a:rPr lang="es-EC" sz="1200" b="0" i="0" u="none" strike="noStrike" cap="none" dirty="0" smtClean="0">
                <a:solidFill>
                  <a:schemeClr val="dk1"/>
                </a:solidFill>
                <a:effectLst/>
                <a:latin typeface="Calibri"/>
                <a:ea typeface="Calibri"/>
                <a:cs typeface="Calibri"/>
                <a:sym typeface="Calibri"/>
              </a:rPr>
              <a:t> en el año 2009.</a:t>
            </a:r>
            <a:endParaRPr lang="es-E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400" name="Google Shape;400;g6d755021c1_0_93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6d755021c1_0_102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C" sz="1200" b="0" i="0" u="none" strike="noStrike" cap="none" dirty="0" smtClean="0">
                <a:solidFill>
                  <a:schemeClr val="dk1"/>
                </a:solidFill>
                <a:effectLst/>
                <a:latin typeface="Calibri"/>
                <a:ea typeface="Calibri"/>
                <a:cs typeface="Calibri"/>
                <a:sym typeface="Calibri"/>
              </a:rPr>
              <a:t>La función de </a:t>
            </a:r>
            <a:r>
              <a:rPr lang="es-EC" sz="1200" b="0" i="0" u="none" strike="noStrike" cap="none" dirty="0" err="1" smtClean="0">
                <a:solidFill>
                  <a:schemeClr val="dk1"/>
                </a:solidFill>
                <a:effectLst/>
                <a:latin typeface="Calibri"/>
                <a:ea typeface="Calibri"/>
                <a:cs typeface="Calibri"/>
                <a:sym typeface="Calibri"/>
              </a:rPr>
              <a:t>autocorrelación</a:t>
            </a:r>
            <a:r>
              <a:rPr lang="es-EC" sz="1200" b="0" i="0" u="none" strike="noStrike" cap="none" dirty="0" smtClean="0">
                <a:solidFill>
                  <a:schemeClr val="dk1"/>
                </a:solidFill>
                <a:effectLst/>
                <a:latin typeface="Calibri"/>
                <a:ea typeface="Calibri"/>
                <a:cs typeface="Calibri"/>
                <a:sym typeface="Calibri"/>
              </a:rPr>
              <a:t> mide el grado en que los valores pasados son numéricamente similares a los valores posteriores, dentro de una serie de tiempo retrasada, es decir, mide la correlación de una variable en un momento consigo mismo en otro momento. Estas funciones se generaron en un software matemático con el código de </a:t>
            </a:r>
            <a:r>
              <a:rPr lang="es-EC" sz="1200" b="0" i="0" u="none" strike="noStrike" cap="none" dirty="0" err="1" smtClean="0">
                <a:solidFill>
                  <a:schemeClr val="dk1"/>
                </a:solidFill>
                <a:effectLst/>
                <a:latin typeface="Calibri"/>
                <a:ea typeface="Calibri"/>
                <a:cs typeface="Calibri"/>
                <a:sym typeface="Calibri"/>
              </a:rPr>
              <a:t>Marwan</a:t>
            </a:r>
            <a:r>
              <a:rPr lang="es-EC" sz="1200" b="0" i="0" u="none" strike="noStrike" cap="none" dirty="0" smtClean="0">
                <a:solidFill>
                  <a:schemeClr val="dk1"/>
                </a:solidFill>
                <a:effectLst/>
                <a:latin typeface="Calibri"/>
                <a:ea typeface="Calibri"/>
                <a:cs typeface="Calibri"/>
                <a:sym typeface="Calibri"/>
              </a:rPr>
              <a:t>. Existen varios criterios para tomar el tiempo de retraso, por ejemplo, cuando la función toma el valor de 1/e, toma el valor de cero o cuando deja de disminuir, se tomó el criterio cuando la función toma el valor de cero, porque es la que mejor se adapta a las condiciones de nuestras series de tiempo.</a:t>
            </a:r>
            <a:endParaRPr lang="es-E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421" name="Google Shape;421;g6d755021c1_0_102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6d755021c1_0_102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C" sz="1200" b="0" i="0" u="none" strike="noStrike" cap="none" dirty="0" smtClean="0">
                <a:solidFill>
                  <a:schemeClr val="dk1"/>
                </a:solidFill>
                <a:effectLst/>
                <a:latin typeface="Calibri"/>
                <a:ea typeface="Calibri"/>
                <a:cs typeface="Calibri"/>
                <a:sym typeface="Calibri"/>
              </a:rPr>
              <a:t>Para determinar la dimensión inmersa se utilizó el método de falsos vecinos más cercanos, que se encuentra programado en la función </a:t>
            </a:r>
            <a:r>
              <a:rPr lang="es-EC" sz="1200" b="0" i="0" u="none" strike="noStrike" cap="none" dirty="0" err="1" smtClean="0">
                <a:solidFill>
                  <a:schemeClr val="dk1"/>
                </a:solidFill>
                <a:effectLst/>
                <a:latin typeface="Calibri"/>
                <a:ea typeface="Calibri"/>
                <a:cs typeface="Calibri"/>
                <a:sym typeface="Calibri"/>
              </a:rPr>
              <a:t>fnn</a:t>
            </a:r>
            <a:r>
              <a:rPr lang="es-EC" sz="1200" b="0" i="0" u="none" strike="noStrike" cap="none" dirty="0" smtClean="0">
                <a:solidFill>
                  <a:schemeClr val="dk1"/>
                </a:solidFill>
                <a:effectLst/>
                <a:latin typeface="Calibri"/>
                <a:ea typeface="Calibri"/>
                <a:cs typeface="Calibri"/>
                <a:sym typeface="Calibri"/>
              </a:rPr>
              <a:t> de la caja de herramientas de </a:t>
            </a:r>
            <a:r>
              <a:rPr lang="es-EC" sz="1200" b="0" i="0" u="none" strike="noStrike" cap="none" dirty="0" err="1" smtClean="0">
                <a:solidFill>
                  <a:schemeClr val="dk1"/>
                </a:solidFill>
                <a:effectLst/>
                <a:latin typeface="Calibri"/>
                <a:ea typeface="Calibri"/>
                <a:cs typeface="Calibri"/>
                <a:sym typeface="Calibri"/>
              </a:rPr>
              <a:t>Norbert</a:t>
            </a:r>
            <a:r>
              <a:rPr lang="es-EC" sz="1200" b="0" i="0" u="none" strike="noStrike" cap="none" dirty="0" smtClean="0">
                <a:solidFill>
                  <a:schemeClr val="dk1"/>
                </a:solidFill>
                <a:effectLst/>
                <a:latin typeface="Calibri"/>
                <a:ea typeface="Calibri"/>
                <a:cs typeface="Calibri"/>
                <a:sym typeface="Calibri"/>
              </a:rPr>
              <a:t> </a:t>
            </a:r>
            <a:r>
              <a:rPr lang="es-EC" sz="1200" b="0" i="0" u="none" strike="noStrike" cap="none" dirty="0" err="1" smtClean="0">
                <a:solidFill>
                  <a:schemeClr val="dk1"/>
                </a:solidFill>
                <a:effectLst/>
                <a:latin typeface="Calibri"/>
                <a:ea typeface="Calibri"/>
                <a:cs typeface="Calibri"/>
                <a:sym typeface="Calibri"/>
              </a:rPr>
              <a:t>Marwan</a:t>
            </a:r>
            <a:r>
              <a:rPr lang="es-EC" sz="1200" b="0" i="0" u="none" strike="noStrike" cap="none" dirty="0" smtClean="0">
                <a:solidFill>
                  <a:schemeClr val="dk1"/>
                </a:solidFill>
                <a:effectLst/>
                <a:latin typeface="Calibri"/>
                <a:ea typeface="Calibri"/>
                <a:cs typeface="Calibri"/>
                <a:sym typeface="Calibri"/>
              </a:rPr>
              <a:t>, el cual se basa en el supuesto de que dos puntos que están cerca uno del otro en una suficiente dimensión inmersa deben permanecer cerca a medida que aumenta la dimensión, sin embargo, si la dimensión m es muy pequeña, entonces los puntos que en realidad están muy alejados podrían parecer vecinos. Para esto se utiliza el algoritmo de </a:t>
            </a:r>
            <a:r>
              <a:rPr lang="es-EC" sz="1200" b="0" i="0" u="none" strike="noStrike" cap="none" dirty="0" err="1" smtClean="0">
                <a:solidFill>
                  <a:schemeClr val="dk1"/>
                </a:solidFill>
                <a:effectLst/>
                <a:latin typeface="Calibri"/>
                <a:ea typeface="Calibri"/>
                <a:cs typeface="Calibri"/>
                <a:sym typeface="Calibri"/>
              </a:rPr>
              <a:t>Kennel</a:t>
            </a:r>
            <a:r>
              <a:rPr lang="es-EC" sz="1200" b="0" i="0" u="none" strike="noStrike" cap="none" dirty="0" smtClean="0">
                <a:solidFill>
                  <a:schemeClr val="dk1"/>
                </a:solidFill>
                <a:effectLst/>
                <a:latin typeface="Calibri"/>
                <a:ea typeface="Calibri"/>
                <a:cs typeface="Calibri"/>
                <a:sym typeface="Calibri"/>
              </a:rPr>
              <a:t>, el cual calcula las distancias de los puntos a sus vecinos más cercanos y para esto deben cumplir con las condiciones. </a:t>
            </a:r>
            <a:r>
              <a:rPr lang="es-EC" sz="1200" b="0" i="0" u="none" strike="noStrike" cap="none" dirty="0" err="1" smtClean="0">
                <a:solidFill>
                  <a:schemeClr val="dk1"/>
                </a:solidFill>
                <a:effectLst/>
                <a:latin typeface="Calibri"/>
                <a:ea typeface="Calibri"/>
                <a:cs typeface="Calibri"/>
                <a:sym typeface="Calibri"/>
              </a:rPr>
              <a:t>Krakovska</a:t>
            </a:r>
            <a:r>
              <a:rPr lang="es-EC" sz="1200" b="0" i="0" u="none" strike="noStrike" cap="none" dirty="0" smtClean="0">
                <a:solidFill>
                  <a:schemeClr val="dk1"/>
                </a:solidFill>
                <a:effectLst/>
                <a:latin typeface="Calibri"/>
                <a:ea typeface="Calibri"/>
                <a:cs typeface="Calibri"/>
                <a:sym typeface="Calibri"/>
              </a:rPr>
              <a:t> 2015 recomienda que la dimensión más baja posible sin vecinos falsos se escoge como la dimensión inmersa óptima.</a:t>
            </a:r>
            <a:endParaRPr lang="es-E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421" name="Google Shape;421;g6d755021c1_0_102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8822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6d755021c1_0_108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C" sz="1200" b="0" i="0" u="none" strike="noStrike" cap="none" dirty="0" smtClean="0">
                <a:solidFill>
                  <a:schemeClr val="dk1"/>
                </a:solidFill>
                <a:effectLst/>
                <a:latin typeface="Calibri"/>
                <a:ea typeface="Calibri"/>
                <a:cs typeface="Calibri"/>
                <a:sym typeface="Calibri"/>
              </a:rPr>
              <a:t>Para la variable precipitación, la función de </a:t>
            </a:r>
            <a:r>
              <a:rPr lang="es-EC" sz="1200" b="0" i="0" u="none" strike="noStrike" cap="none" dirty="0" err="1" smtClean="0">
                <a:solidFill>
                  <a:schemeClr val="dk1"/>
                </a:solidFill>
                <a:effectLst/>
                <a:latin typeface="Calibri"/>
                <a:ea typeface="Calibri"/>
                <a:cs typeface="Calibri"/>
                <a:sym typeface="Calibri"/>
              </a:rPr>
              <a:t>autocorrelación</a:t>
            </a:r>
            <a:r>
              <a:rPr lang="es-EC" sz="1200" b="0" i="0" u="none" strike="noStrike" cap="none" dirty="0" smtClean="0">
                <a:solidFill>
                  <a:schemeClr val="dk1"/>
                </a:solidFill>
                <a:effectLst/>
                <a:latin typeface="Calibri"/>
                <a:ea typeface="Calibri"/>
                <a:cs typeface="Calibri"/>
                <a:sym typeface="Calibri"/>
              </a:rPr>
              <a:t> toma un valor de cero cuando el tiempo de retraso es 4 y la dimensión más baja posible es 5 para los falsos vecinos más cercanos</a:t>
            </a:r>
            <a:endParaRPr dirty="0"/>
          </a:p>
        </p:txBody>
      </p:sp>
      <p:sp>
        <p:nvSpPr>
          <p:cNvPr id="497" name="Google Shape;497;g6d755021c1_0_108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6d755021c1_0_108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C" sz="1200" b="0" i="0" u="none" strike="noStrike" cap="none" dirty="0" smtClean="0">
                <a:solidFill>
                  <a:schemeClr val="dk1"/>
                </a:solidFill>
                <a:effectLst/>
                <a:latin typeface="Calibri"/>
                <a:ea typeface="Calibri"/>
                <a:cs typeface="Calibri"/>
                <a:sym typeface="Calibri"/>
              </a:rPr>
              <a:t>Para la variable caudal, el tiempo de retraso es de 11 y la dimensión inmersa de 3.</a:t>
            </a:r>
            <a:endParaRPr lang="es-E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511" name="Google Shape;511;g6d755021c1_0_108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A lo largo de la historia el hombre ha intentado explicar su entorno formulando y desarrollando modelos aproximados del comportamiento de fenómenos y se han basado en el supuesto de determinismo en la evolución de un sistema a lo largo del tiempo. Las variables </a:t>
            </a:r>
            <a:r>
              <a:rPr lang="es-ES" sz="1200" b="0" i="0" u="none" strike="noStrike" cap="none" dirty="0" err="1" smtClean="0">
                <a:solidFill>
                  <a:schemeClr val="dk1"/>
                </a:solidFill>
                <a:effectLst/>
                <a:latin typeface="Calibri"/>
                <a:ea typeface="Calibri"/>
                <a:cs typeface="Calibri"/>
                <a:sym typeface="Calibri"/>
              </a:rPr>
              <a:t>hidrometeorlógicas</a:t>
            </a:r>
            <a:r>
              <a:rPr lang="es-ES" sz="1200" b="0" i="0" u="none" strike="noStrike" cap="none" dirty="0" smtClean="0">
                <a:solidFill>
                  <a:schemeClr val="dk1"/>
                </a:solidFill>
                <a:effectLst/>
                <a:latin typeface="Calibri"/>
                <a:ea typeface="Calibri"/>
                <a:cs typeface="Calibri"/>
                <a:sym typeface="Calibri"/>
              </a:rPr>
              <a:t> como la precipitación y el caudal son un ejemplo de ello, estas variables son altamente sensitivas a sus condiciones iniciales, por ello es complicado predecir con exactitud su comportamiento a largo plazo, esto, sumado al cambio climático ha provocado consecuencias en los sistemas tales como la perdida de la estacionalidad, como lo sugieren estudios recientes. En las dos últimas décadas se han desarrollado novedosas formas de abordar este tipo de situaciones dando una alternativa al análisis convencional. Así se tiene como ejemplo el trabajo realizado en 2017 por Ma. Fernanda Ayala, ingeniera geógrafa de la ESPE, quien junto al científico alemán </a:t>
            </a:r>
            <a:r>
              <a:rPr lang="es-ES" sz="1200" b="0" i="0" u="none" strike="noStrike" cap="none" dirty="0" err="1" smtClean="0">
                <a:solidFill>
                  <a:schemeClr val="dk1"/>
                </a:solidFill>
                <a:effectLst/>
                <a:latin typeface="Calibri"/>
                <a:ea typeface="Calibri"/>
                <a:cs typeface="Calibri"/>
                <a:sym typeface="Calibri"/>
              </a:rPr>
              <a:t>Norbert</a:t>
            </a:r>
            <a:r>
              <a:rPr lang="es-ES" sz="1200" b="0" i="0" u="none" strike="noStrike" cap="none" dirty="0" smtClean="0">
                <a:solidFill>
                  <a:schemeClr val="dk1"/>
                </a:solidFill>
                <a:effectLst/>
                <a:latin typeface="Calibri"/>
                <a:ea typeface="Calibri"/>
                <a:cs typeface="Calibri"/>
                <a:sym typeface="Calibri"/>
              </a:rPr>
              <a:t> </a:t>
            </a:r>
            <a:r>
              <a:rPr lang="es-ES" sz="1200" b="0" i="0" u="none" strike="noStrike" cap="none" dirty="0" err="1" smtClean="0">
                <a:solidFill>
                  <a:schemeClr val="dk1"/>
                </a:solidFill>
                <a:effectLst/>
                <a:latin typeface="Calibri"/>
                <a:ea typeface="Calibri"/>
                <a:cs typeface="Calibri"/>
                <a:sym typeface="Calibri"/>
              </a:rPr>
              <a:t>Marwan</a:t>
            </a:r>
            <a:r>
              <a:rPr lang="es-ES" sz="1200" b="0" i="0" u="none" strike="noStrike" cap="none" dirty="0" smtClean="0">
                <a:solidFill>
                  <a:schemeClr val="dk1"/>
                </a:solidFill>
                <a:effectLst/>
                <a:latin typeface="Calibri"/>
                <a:ea typeface="Calibri"/>
                <a:cs typeface="Calibri"/>
                <a:sym typeface="Calibri"/>
              </a:rPr>
              <a:t> realizaron un aporte valioso para la implementación de herramientas de dinámica no lineal para analizar el comportamiento de variables meteorológicas.</a:t>
            </a:r>
          </a:p>
        </p:txBody>
      </p:sp>
      <p:sp>
        <p:nvSpPr>
          <p:cNvPr id="119" name="Google Shape;11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6d755021c1_0_108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C" sz="1200" b="0" i="0" u="none" strike="noStrike" cap="none" dirty="0" smtClean="0">
                <a:solidFill>
                  <a:schemeClr val="dk1"/>
                </a:solidFill>
                <a:effectLst/>
                <a:latin typeface="Calibri"/>
                <a:ea typeface="Calibri"/>
                <a:cs typeface="Calibri"/>
                <a:sym typeface="Calibri"/>
              </a:rPr>
              <a:t>Lo propio para la variable humedad con un tiempo de retraso de 2 y una dimensión inmersa de 3.</a:t>
            </a:r>
            <a:endParaRPr lang="es-E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525" name="Google Shape;525;g6d755021c1_0_108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6d755021c1_0_108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C" sz="1200" b="0" i="0" u="none" strike="noStrike" cap="none" dirty="0" smtClean="0">
                <a:solidFill>
                  <a:schemeClr val="dk1"/>
                </a:solidFill>
                <a:effectLst/>
                <a:latin typeface="Calibri"/>
                <a:ea typeface="Calibri"/>
                <a:cs typeface="Calibri"/>
                <a:sym typeface="Calibri"/>
              </a:rPr>
              <a:t>Y la variable temperatura tiene un tiempo de retraso de 2 y una dimensión inmersa de 3.</a:t>
            </a:r>
            <a:endParaRPr dirty="0"/>
          </a:p>
        </p:txBody>
      </p:sp>
      <p:sp>
        <p:nvSpPr>
          <p:cNvPr id="539" name="Google Shape;539;g6d755021c1_0_108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6d755021c1_0_78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s-EC" sz="1200" b="0" i="0" u="none" strike="noStrike" cap="none" dirty="0" smtClean="0">
                <a:solidFill>
                  <a:schemeClr val="dk1"/>
                </a:solidFill>
                <a:effectLst/>
                <a:latin typeface="Calibri"/>
                <a:ea typeface="Calibri"/>
                <a:cs typeface="Calibri"/>
                <a:sym typeface="Calibri"/>
              </a:rPr>
              <a:t>Los datos de tiempo de retraso y dimensión inmersa son datos de ingreso para la herramienta </a:t>
            </a:r>
            <a:r>
              <a:rPr lang="es-EC" sz="1200" b="0" i="0" u="none" strike="noStrike" cap="none" dirty="0" err="1" smtClean="0">
                <a:solidFill>
                  <a:schemeClr val="dk1"/>
                </a:solidFill>
                <a:effectLst/>
                <a:latin typeface="Calibri"/>
                <a:ea typeface="Calibri"/>
                <a:cs typeface="Calibri"/>
                <a:sym typeface="Calibri"/>
              </a:rPr>
              <a:t>crp</a:t>
            </a:r>
            <a:r>
              <a:rPr lang="es-EC" sz="1200" b="0" i="0" u="none" strike="noStrike" cap="none" dirty="0" smtClean="0">
                <a:solidFill>
                  <a:schemeClr val="dk1"/>
                </a:solidFill>
                <a:effectLst/>
                <a:latin typeface="Calibri"/>
                <a:ea typeface="Calibri"/>
                <a:cs typeface="Calibri"/>
                <a:sym typeface="Calibri"/>
              </a:rPr>
              <a:t>, código desarrollado por </a:t>
            </a:r>
            <a:r>
              <a:rPr lang="es-EC" sz="1200" b="0" i="0" u="none" strike="noStrike" cap="none" dirty="0" err="1" smtClean="0">
                <a:solidFill>
                  <a:schemeClr val="dk1"/>
                </a:solidFill>
                <a:effectLst/>
                <a:latin typeface="Calibri"/>
                <a:ea typeface="Calibri"/>
                <a:cs typeface="Calibri"/>
                <a:sym typeface="Calibri"/>
              </a:rPr>
              <a:t>Norbert</a:t>
            </a:r>
            <a:r>
              <a:rPr lang="es-EC" sz="1200" b="0" i="0" u="none" strike="noStrike" cap="none" dirty="0" smtClean="0">
                <a:solidFill>
                  <a:schemeClr val="dk1"/>
                </a:solidFill>
                <a:effectLst/>
                <a:latin typeface="Calibri"/>
                <a:ea typeface="Calibri"/>
                <a:cs typeface="Calibri"/>
                <a:sym typeface="Calibri"/>
              </a:rPr>
              <a:t> </a:t>
            </a:r>
            <a:r>
              <a:rPr lang="es-EC" sz="1200" b="0" i="0" u="none" strike="noStrike" cap="none" dirty="0" err="1" smtClean="0">
                <a:solidFill>
                  <a:schemeClr val="dk1"/>
                </a:solidFill>
                <a:effectLst/>
                <a:latin typeface="Calibri"/>
                <a:ea typeface="Calibri"/>
                <a:cs typeface="Calibri"/>
                <a:sym typeface="Calibri"/>
              </a:rPr>
              <a:t>Marwan</a:t>
            </a:r>
            <a:r>
              <a:rPr lang="es-EC" sz="1200" b="0" i="0" u="none" strike="noStrike" cap="none" dirty="0" smtClean="0">
                <a:solidFill>
                  <a:schemeClr val="dk1"/>
                </a:solidFill>
                <a:effectLst/>
                <a:latin typeface="Calibri"/>
                <a:ea typeface="Calibri"/>
                <a:cs typeface="Calibri"/>
                <a:sym typeface="Calibri"/>
              </a:rPr>
              <a:t>, generando los  mapas recurrentes. Según la clasificación de Espinosa 2004, si se obtienes figuras estructuradas repetitivas iguales en los mapas recurrentes se trata de series periódicas y </a:t>
            </a:r>
            <a:r>
              <a:rPr lang="es-EC" sz="1200" b="0" i="0" u="none" strike="noStrike" cap="none" dirty="0" err="1" smtClean="0">
                <a:solidFill>
                  <a:schemeClr val="dk1"/>
                </a:solidFill>
                <a:effectLst/>
                <a:latin typeface="Calibri"/>
                <a:ea typeface="Calibri"/>
                <a:cs typeface="Calibri"/>
                <a:sym typeface="Calibri"/>
              </a:rPr>
              <a:t>cuasiperiódicas</a:t>
            </a:r>
            <a:r>
              <a:rPr lang="es-EC" sz="1200" b="0" i="0" u="none" strike="noStrike" cap="none" dirty="0" smtClean="0">
                <a:solidFill>
                  <a:schemeClr val="dk1"/>
                </a:solidFill>
                <a:effectLst/>
                <a:latin typeface="Calibri"/>
                <a:ea typeface="Calibri"/>
                <a:cs typeface="Calibri"/>
                <a:sym typeface="Calibri"/>
              </a:rPr>
              <a:t>, si son figuras estructuradas y patrones identificables son series caóticas y si existe una distribución de colores son series aleatorias.</a:t>
            </a:r>
            <a:endParaRPr lang="es-ES" sz="1200" b="0" i="0" u="none" strike="noStrike" cap="none" dirty="0">
              <a:solidFill>
                <a:schemeClr val="dk1"/>
              </a:solidFill>
              <a:effectLst/>
              <a:latin typeface="Calibri"/>
              <a:ea typeface="Calibri"/>
              <a:cs typeface="Calibri"/>
              <a:sym typeface="Calibri"/>
            </a:endParaRPr>
          </a:p>
        </p:txBody>
      </p:sp>
      <p:sp>
        <p:nvSpPr>
          <p:cNvPr id="435" name="Google Shape;435;g6d755021c1_0_78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6d755021c1_0_92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C" sz="1200" b="0" i="0" u="none" strike="noStrike" cap="none" dirty="0" smtClean="0">
                <a:solidFill>
                  <a:schemeClr val="dk1"/>
                </a:solidFill>
                <a:effectLst/>
                <a:latin typeface="Calibri"/>
                <a:ea typeface="Calibri"/>
                <a:cs typeface="Calibri"/>
                <a:sym typeface="Calibri"/>
              </a:rPr>
              <a:t>Aquí se observa la clasificación según </a:t>
            </a:r>
            <a:r>
              <a:rPr lang="es-EC" sz="1200" b="0" i="0" u="none" strike="noStrike" cap="none" dirty="0" err="1" smtClean="0">
                <a:solidFill>
                  <a:schemeClr val="dk1"/>
                </a:solidFill>
                <a:effectLst/>
                <a:latin typeface="Calibri"/>
                <a:ea typeface="Calibri"/>
                <a:cs typeface="Calibri"/>
                <a:sym typeface="Calibri"/>
              </a:rPr>
              <a:t>Marwan</a:t>
            </a:r>
            <a:r>
              <a:rPr lang="es-EC" sz="1200" b="0" i="0" u="none" strike="noStrike" cap="none" dirty="0" smtClean="0">
                <a:solidFill>
                  <a:schemeClr val="dk1"/>
                </a:solidFill>
                <a:effectLst/>
                <a:latin typeface="Calibri"/>
                <a:ea typeface="Calibri"/>
                <a:cs typeface="Calibri"/>
                <a:sym typeface="Calibri"/>
              </a:rPr>
              <a:t> 2004, si se generan puntos aislados significa que se trata de un proceso aleatorio, si existen líneas diagonales el proceso podría ser caótico.</a:t>
            </a:r>
            <a:endParaRPr lang="es-E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444" name="Google Shape;444;g6d755021c1_0_92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6d755021c1_0_108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C" sz="1200" b="0" i="0" u="none" strike="noStrike" cap="none" dirty="0" smtClean="0">
                <a:solidFill>
                  <a:schemeClr val="dk1"/>
                </a:solidFill>
                <a:effectLst/>
                <a:latin typeface="Calibri"/>
                <a:ea typeface="Calibri"/>
                <a:cs typeface="Calibri"/>
                <a:sym typeface="Calibri"/>
              </a:rPr>
              <a:t>Para la variable precipitación, en su primer acercamiento se distingue desvanecimientos y puntos aislados, en el segundo se observan líneas diagonales y en el tercer líneas horizontales y verticales. Según la clasificación de Espinosa Contreras este mapa corresponde aparentemente a datos aleatorios, sin embargo, no se tiene franjas blancas bien identificadas.</a:t>
            </a:r>
            <a:endParaRPr lang="es-E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553" name="Google Shape;553;g6d755021c1_0_108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6d755021c1_0_109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C" sz="1200" b="0" i="0" u="none" strike="noStrike" cap="none" dirty="0" smtClean="0">
                <a:solidFill>
                  <a:schemeClr val="dk1"/>
                </a:solidFill>
                <a:effectLst/>
                <a:latin typeface="Calibri"/>
                <a:ea typeface="Calibri"/>
                <a:cs typeface="Calibri"/>
                <a:sym typeface="Calibri"/>
              </a:rPr>
              <a:t>En el mapa recurrente de caudal se distinguen bandas blancas, líneas horizontales y verticales, según la clasificación de Espinosa Contreras este mapa corresponde aparentemente a datos aleatorios.</a:t>
            </a:r>
            <a:endParaRPr lang="es-ES" sz="1200" b="0" i="0" u="none" strike="noStrike"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C" sz="1200" b="0" i="0" u="none" strike="noStrike" cap="none" dirty="0" smtClean="0">
                <a:solidFill>
                  <a:schemeClr val="dk1"/>
                </a:solidFill>
                <a:effectLst/>
                <a:latin typeface="Calibri"/>
                <a:ea typeface="Calibri"/>
                <a:cs typeface="Calibri"/>
                <a:sym typeface="Calibri"/>
              </a:rPr>
              <a:t>Los mapas recurrentes de humedad y temperatura no corresponden a ninguno de los mapas de la clasificación debido a que se identifican varios patrones dispersos y grandes áreas blancas. La cantidad de patrones que se visualizan en un mapa recurrente se relaciona directamente con el número de datos de la serie, conjuntamente con los histogramas son herramientas visuales que dejan al criterio del observador la identificación de patrones, por ello, </a:t>
            </a:r>
            <a:r>
              <a:rPr lang="es-ES" sz="1200" b="0" i="0" u="none" strike="noStrike" cap="none" dirty="0" smtClean="0">
                <a:solidFill>
                  <a:schemeClr val="dk1"/>
                </a:solidFill>
                <a:effectLst/>
                <a:latin typeface="Calibri"/>
                <a:ea typeface="Calibri"/>
                <a:cs typeface="Calibri"/>
                <a:sym typeface="Calibri"/>
              </a:rPr>
              <a:t>se dificulta llegar a una conclusión que permita determinar la dinámica de las series de tiempo. Se necesita un método cuantitativo como el determinismo para detectar cambios en el comportamiento de las series.</a:t>
            </a:r>
          </a:p>
          <a:p>
            <a:pPr marL="0" lvl="0" indent="0" algn="l" rtl="0">
              <a:spcBef>
                <a:spcPts val="0"/>
              </a:spcBef>
              <a:spcAft>
                <a:spcPts val="0"/>
              </a:spcAft>
              <a:buNone/>
            </a:pPr>
            <a:endParaRPr dirty="0"/>
          </a:p>
        </p:txBody>
      </p:sp>
      <p:sp>
        <p:nvSpPr>
          <p:cNvPr id="563" name="Google Shape;563;g6d755021c1_0_109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6d755021c1_0_103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C" sz="1200" b="0" i="0" u="none" strike="noStrike" cap="none" dirty="0" smtClean="0">
                <a:solidFill>
                  <a:schemeClr val="dk1"/>
                </a:solidFill>
                <a:effectLst/>
                <a:latin typeface="Calibri"/>
                <a:ea typeface="Calibri"/>
                <a:cs typeface="Calibri"/>
                <a:sym typeface="Calibri"/>
              </a:rPr>
              <a:t>La tercera metodología utilizada en el análisis de series temporales fue el determinismo el cual es una herramienta de análisis de recurrencia cuantitativa que </a:t>
            </a:r>
            <a:r>
              <a:rPr lang="es-ES" sz="1200" b="0" i="0" u="none" strike="noStrike" cap="none" dirty="0" smtClean="0">
                <a:solidFill>
                  <a:schemeClr val="dk1"/>
                </a:solidFill>
                <a:effectLst/>
                <a:latin typeface="Calibri"/>
                <a:ea typeface="Calibri"/>
                <a:cs typeface="Calibri"/>
                <a:sym typeface="Calibri"/>
              </a:rPr>
              <a:t>mide la cantidad de puntos diagonales en el mapa recurrente. Se utilizó la función </a:t>
            </a:r>
            <a:r>
              <a:rPr lang="es-ES" sz="1200" b="0" i="0" u="none" strike="noStrike" cap="none" dirty="0" err="1" smtClean="0">
                <a:solidFill>
                  <a:schemeClr val="dk1"/>
                </a:solidFill>
                <a:effectLst/>
                <a:latin typeface="Calibri"/>
                <a:ea typeface="Calibri"/>
                <a:cs typeface="Calibri"/>
                <a:sym typeface="Calibri"/>
              </a:rPr>
              <a:t>crqa</a:t>
            </a:r>
            <a:r>
              <a:rPr lang="es-ES" sz="1200" b="0" i="0" u="none" strike="noStrike" cap="none" dirty="0" smtClean="0">
                <a:solidFill>
                  <a:schemeClr val="dk1"/>
                </a:solidFill>
                <a:effectLst/>
                <a:latin typeface="Calibri"/>
                <a:ea typeface="Calibri"/>
                <a:cs typeface="Calibri"/>
                <a:sym typeface="Calibri"/>
              </a:rPr>
              <a:t> de la caja de herramientas de </a:t>
            </a:r>
            <a:r>
              <a:rPr lang="es-ES" sz="1200" b="0" i="0" u="none" strike="noStrike" cap="none" dirty="0" err="1" smtClean="0">
                <a:solidFill>
                  <a:schemeClr val="dk1"/>
                </a:solidFill>
                <a:effectLst/>
                <a:latin typeface="Calibri"/>
                <a:ea typeface="Calibri"/>
                <a:cs typeface="Calibri"/>
                <a:sym typeface="Calibri"/>
              </a:rPr>
              <a:t>Norbert</a:t>
            </a:r>
            <a:r>
              <a:rPr lang="es-ES" sz="1200" b="0" i="0" u="none" strike="noStrike" cap="none" dirty="0" smtClean="0">
                <a:solidFill>
                  <a:schemeClr val="dk1"/>
                </a:solidFill>
                <a:effectLst/>
                <a:latin typeface="Calibri"/>
                <a:ea typeface="Calibri"/>
                <a:cs typeface="Calibri"/>
                <a:sym typeface="Calibri"/>
              </a:rPr>
              <a:t> </a:t>
            </a:r>
            <a:r>
              <a:rPr lang="es-ES" sz="1200" b="0" i="0" u="none" strike="noStrike" cap="none" dirty="0" err="1" smtClean="0">
                <a:solidFill>
                  <a:schemeClr val="dk1"/>
                </a:solidFill>
                <a:effectLst/>
                <a:latin typeface="Calibri"/>
                <a:ea typeface="Calibri"/>
                <a:cs typeface="Calibri"/>
                <a:sym typeface="Calibri"/>
              </a:rPr>
              <a:t>Marwan</a:t>
            </a:r>
            <a:r>
              <a:rPr lang="es-ES" sz="1200" b="0" i="0" u="none" strike="noStrike" cap="none" dirty="0" smtClean="0">
                <a:solidFill>
                  <a:schemeClr val="dk1"/>
                </a:solidFill>
                <a:effectLst/>
                <a:latin typeface="Calibri"/>
                <a:ea typeface="Calibri"/>
                <a:cs typeface="Calibri"/>
                <a:sym typeface="Calibri"/>
              </a:rPr>
              <a:t> para el valor del determinismo que se expresa en porcentaje y se encuentra dentro del intervalo de 0 a 1, cuando es 1 representa un largo período de ocurrencia de procesos con comportamiento dinámico similar.</a:t>
            </a:r>
            <a:endParaRPr dirty="0"/>
          </a:p>
        </p:txBody>
      </p:sp>
      <p:sp>
        <p:nvSpPr>
          <p:cNvPr id="456" name="Google Shape;456;g6d755021c1_0_103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6d755021c1_0_109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s-ES" sz="1200" b="0" i="0" u="none" strike="noStrike" cap="none" dirty="0" smtClean="0">
                <a:solidFill>
                  <a:schemeClr val="dk1"/>
                </a:solidFill>
                <a:effectLst/>
                <a:latin typeface="Calibri"/>
                <a:ea typeface="Calibri"/>
                <a:cs typeface="Calibri"/>
                <a:sym typeface="Calibri"/>
              </a:rPr>
              <a:t>Aquí se observan los valores de determinismo de las variables. Mediante el análisis visual de los mapas recurrentes de las variables precipitación y caudal, según la clasificación de (Espinosa Contreras, 2004), estos corresponden a datos aleatorios y mediante el análisis cuantitativo del determinismo, se dice que no son series de tiempo deterministas, sin embargo, presentan cierta tendencia en su comportamiento, debido a que se obtuvo un valor de determinismo bajo pero mayor a cero, es decir, no se lo puede clasificar estrictamente como un comportamiento aleatorio, ya que muestra indicios de caos. Las series de datos de las variables humedad y temperatura no presentan patrones de la clasificación propuesta por (Espinosa Contreras, 2004) y esto se corrobora con el análisis cuantitativo del determinismo, ya que, se obtuvo valores iguales a cero, por ello, se puede decir que estas series de tiempo no son deterministas. Sin embargo, se puede atribuir este comportamiento al escaso número de datos de las series.</a:t>
            </a:r>
          </a:p>
          <a:p>
            <a:r>
              <a:rPr lang="es-ES" sz="1200" b="0" i="0" u="none" strike="noStrike" cap="none" dirty="0" smtClean="0">
                <a:solidFill>
                  <a:schemeClr val="dk1"/>
                </a:solidFill>
                <a:effectLst/>
                <a:latin typeface="Calibri"/>
                <a:ea typeface="Calibri"/>
                <a:cs typeface="Calibri"/>
                <a:sym typeface="Calibri"/>
              </a:rPr>
              <a:t>Tanto los histogramas como los mapas recurrentes son herramientas visuales utilizadas en el análisis dinámico, lo cual deja muy abierta la posibilidad de coincidir en los criterios para clasificar el comportamiento dinámico de una variable y por eso vale decir que los resultados que se obtengan con estas herramientas siempre dependerán del observador. Por ello nos servimos de una herramienta de análisis cuantitativo en este caso el determinismo, lo que nos permitió obtener el porcentaje en el cual la variable se comporta como determinista. Para el caso de las variables precipitación y caudal los histogramas y mapas recurrentes mostraron un comportamiento aleatorio de las variables, sin embargo, el porcentaje de determinismo para amabas fue de aproximadamente del 20%, uniendo ambos criterios se puede decir que estas variables se encuentran en un punto intermedio entre lo aleatorio y lo determinista, clasificando a estas variables como caóticas. </a:t>
            </a:r>
          </a:p>
          <a:p>
            <a:r>
              <a:rPr lang="es-ES" sz="1200" b="0" i="0" u="none" strike="noStrike" cap="none" dirty="0" smtClean="0">
                <a:solidFill>
                  <a:schemeClr val="dk1"/>
                </a:solidFill>
                <a:effectLst/>
                <a:latin typeface="Calibri"/>
                <a:ea typeface="Calibri"/>
                <a:cs typeface="Calibri"/>
                <a:sym typeface="Calibri"/>
              </a:rPr>
              <a:t>Para el caso de las variables humedad relativa y temperatura la conclusión de las tres herramientas sería que las variables son puramente aleatorias, sin embargo, estos resultados son discutibles ya que pueden deberse a que las series temporales de ambas variables corresponden a períodos de tiempo muy cortos, y estas herramientas se comportan mejor en función a la cantidad de datos que posea la serie temporal </a:t>
            </a:r>
          </a:p>
          <a:p>
            <a:pPr marL="0" lvl="0" indent="0" algn="l" rtl="0">
              <a:spcBef>
                <a:spcPts val="0"/>
              </a:spcBef>
              <a:spcAft>
                <a:spcPts val="0"/>
              </a:spcAft>
              <a:buNone/>
            </a:pPr>
            <a:endParaRPr dirty="0"/>
          </a:p>
        </p:txBody>
      </p:sp>
      <p:sp>
        <p:nvSpPr>
          <p:cNvPr id="576" name="Google Shape;576;g6d755021c1_0_109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6d755021c1_0_109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1200" b="1" i="0" u="none" strike="noStrike" cap="none" dirty="0" smtClean="0">
                <a:solidFill>
                  <a:schemeClr val="dk1"/>
                </a:solidFill>
                <a:effectLst/>
                <a:latin typeface="Calibri"/>
                <a:ea typeface="Calibri"/>
                <a:cs typeface="Calibri"/>
                <a:sym typeface="Calibri"/>
              </a:rPr>
              <a:t>La siguiente parte de nuestro trabajo comprende el diseño del sistema de agua potable utilizando las series rellenadas y validadas.</a:t>
            </a:r>
            <a:endParaRPr dirty="0"/>
          </a:p>
        </p:txBody>
      </p:sp>
      <p:sp>
        <p:nvSpPr>
          <p:cNvPr id="591" name="Google Shape;591;g6d755021c1_0_109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d755021c1_0_109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Se tiene una población actual de 129 habitantes</a:t>
            </a:r>
            <a:endParaRPr dirty="0"/>
          </a:p>
        </p:txBody>
      </p:sp>
      <p:sp>
        <p:nvSpPr>
          <p:cNvPr id="598" name="Google Shape;598;g6d755021c1_0_109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6d755021c1_0_17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1200" b="0" i="0" u="none" strike="noStrike" cap="none" dirty="0" smtClean="0">
                <a:solidFill>
                  <a:schemeClr val="dk1"/>
                </a:solidFill>
                <a:effectLst/>
                <a:latin typeface="Calibri"/>
                <a:ea typeface="Calibri"/>
                <a:cs typeface="Calibri"/>
                <a:sym typeface="Calibri"/>
              </a:rPr>
              <a:t>Nuestro trabajo de titulación además de analizar la dinámica no lineal de variables </a:t>
            </a:r>
            <a:r>
              <a:rPr lang="es-ES" sz="1200" b="0" i="0" u="none" strike="noStrike" cap="none" dirty="0" err="1" smtClean="0">
                <a:solidFill>
                  <a:schemeClr val="dk1"/>
                </a:solidFill>
                <a:effectLst/>
                <a:latin typeface="Calibri"/>
                <a:ea typeface="Calibri"/>
                <a:cs typeface="Calibri"/>
                <a:sym typeface="Calibri"/>
              </a:rPr>
              <a:t>hidrometerologicas</a:t>
            </a:r>
            <a:r>
              <a:rPr lang="es-ES" sz="1200" b="0" i="0" u="none" strike="noStrike" cap="none" dirty="0" smtClean="0">
                <a:solidFill>
                  <a:schemeClr val="dk1"/>
                </a:solidFill>
                <a:effectLst/>
                <a:latin typeface="Calibri"/>
                <a:ea typeface="Calibri"/>
                <a:cs typeface="Calibri"/>
                <a:sym typeface="Calibri"/>
              </a:rPr>
              <a:t> aborda el diseño del sistema de agua potable para las comunidades Bellavista y la Florida en la zona rural de la parroquia Huambi.  Es sorprendente reconocer que en la amazonia ecuatoriana la personas habitan alrededor de fuentes de agua, sin embargo, estas no son tratadas de una manera adecuada para ser aprovechadas. Es evidente el escaso número de estaciones hidrometeorológicas que existen en la región y la poca información con la que se cuenta para desarrollar proyectos hidráulicos. Existe un avance no sólo de instituciones como el INAMHI sino también de la DPAMS, que han puesto su esfuerzo para aumentar la información meteorológica de la provincia dando paso al desarrollo de proyectos hidráulicos que puedan ser materializados y beneficiar a la comunidad mejorando su calidad de vida.</a:t>
            </a:r>
            <a:endParaRPr dirty="0"/>
          </a:p>
        </p:txBody>
      </p:sp>
      <p:sp>
        <p:nvSpPr>
          <p:cNvPr id="131" name="Google Shape;131;g6d755021c1_0_17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6d755021c1_0_109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y mediante el método geométrico y población de saturación tomando una tasa de crecimiento de 1.5% de la Amazonía y un período de diseño de 20 años, se tiene una población futura de 462 habitantes tomando en cuenta que a futuro se desarrollará un proyecto </a:t>
            </a:r>
            <a:r>
              <a:rPr lang="es-ES" sz="1200" b="0" i="0" u="none" strike="noStrike" cap="none" dirty="0" err="1" smtClean="0">
                <a:solidFill>
                  <a:schemeClr val="dk1"/>
                </a:solidFill>
                <a:effectLst/>
                <a:latin typeface="Calibri"/>
                <a:ea typeface="Calibri"/>
                <a:cs typeface="Calibri"/>
                <a:sym typeface="Calibri"/>
              </a:rPr>
              <a:t>agroturístico</a:t>
            </a:r>
            <a:r>
              <a:rPr lang="es-ES" sz="1200" b="0" i="0" u="none" strike="noStrike" cap="none" dirty="0" smtClean="0">
                <a:solidFill>
                  <a:schemeClr val="dk1"/>
                </a:solidFill>
                <a:effectLst/>
                <a:latin typeface="Calibri"/>
                <a:ea typeface="Calibri"/>
                <a:cs typeface="Calibri"/>
                <a:sym typeface="Calibri"/>
              </a:rPr>
              <a:t> en el lugar.</a:t>
            </a:r>
          </a:p>
          <a:p>
            <a:pPr marL="0" lvl="0" indent="0" algn="l" rtl="0">
              <a:spcBef>
                <a:spcPts val="0"/>
              </a:spcBef>
              <a:spcAft>
                <a:spcPts val="0"/>
              </a:spcAft>
              <a:buNone/>
            </a:pPr>
            <a:endParaRPr dirty="0"/>
          </a:p>
        </p:txBody>
      </p:sp>
      <p:sp>
        <p:nvSpPr>
          <p:cNvPr id="609" name="Google Shape;609;g6d755021c1_0_109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6d755021c1_0_109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La dotación de agua es de 100 litros por habitante por día y el porcentaje de fugas de 20%. Se calcula el caudal medio anual, máximo diario y máximo horario.</a:t>
            </a:r>
          </a:p>
          <a:p>
            <a:pPr marL="0" lvl="0" indent="0" algn="l" rtl="0">
              <a:spcBef>
                <a:spcPts val="0"/>
              </a:spcBef>
              <a:spcAft>
                <a:spcPts val="0"/>
              </a:spcAft>
              <a:buNone/>
            </a:pPr>
            <a:endParaRPr dirty="0"/>
          </a:p>
        </p:txBody>
      </p:sp>
      <p:sp>
        <p:nvSpPr>
          <p:cNvPr id="622" name="Google Shape;622;g6d755021c1_0_109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6d755021c1_0_109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Se realizó el aforo mediante el método volumétrico de las 2 fuentes subterráneas identificadas en la zona obteniendo caudales de </a:t>
            </a:r>
          </a:p>
          <a:p>
            <a:pPr marL="0" lvl="0" indent="0" algn="l" rtl="0">
              <a:spcBef>
                <a:spcPts val="0"/>
              </a:spcBef>
              <a:spcAft>
                <a:spcPts val="0"/>
              </a:spcAft>
              <a:buNone/>
            </a:pPr>
            <a:endParaRPr dirty="0"/>
          </a:p>
        </p:txBody>
      </p:sp>
      <p:sp>
        <p:nvSpPr>
          <p:cNvPr id="634" name="Google Shape;634;g6d755021c1_0_109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6d755021c1_0_110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Y del río Arapicos mediante el método del flotador obteniendo un caudal de</a:t>
            </a:r>
          </a:p>
          <a:p>
            <a:pPr marL="0" lvl="0" indent="0" algn="l" rtl="0">
              <a:spcBef>
                <a:spcPts val="0"/>
              </a:spcBef>
              <a:spcAft>
                <a:spcPts val="0"/>
              </a:spcAft>
              <a:buNone/>
            </a:pPr>
            <a:endParaRPr dirty="0"/>
          </a:p>
        </p:txBody>
      </p:sp>
      <p:sp>
        <p:nvSpPr>
          <p:cNvPr id="647" name="Google Shape;647;g6d755021c1_0_110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6d755021c1_0_110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el INAMHI proporciona datos de la cuenca de la estación Upano </a:t>
            </a:r>
            <a:r>
              <a:rPr lang="es-ES" sz="1200" b="0" i="0" u="none" strike="noStrike" cap="none" dirty="0" err="1" smtClean="0">
                <a:solidFill>
                  <a:schemeClr val="dk1"/>
                </a:solidFill>
                <a:effectLst/>
                <a:latin typeface="Calibri"/>
                <a:ea typeface="Calibri"/>
                <a:cs typeface="Calibri"/>
                <a:sym typeface="Calibri"/>
              </a:rPr>
              <a:t>Tutamangosa</a:t>
            </a:r>
            <a:endParaRPr lang="es-E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657" name="Google Shape;657;g6d755021c1_0_110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6d755021c1_0_110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Aquí se observa la cuenca del río Arapicos, la cual no se encuentra dentro del registro de datos hidrológicos del INAMHI, ya que es una microcuenca estudiada para este proyecto en específico, por lo que es necesario datos de apoyo de una cuenca conocida del mismo sistema hidrográfico para relacionar los datos de ambas, y mediante la curva de duración de caudales se pueden obtener datos de la cuenca del río Arapicos.</a:t>
            </a:r>
          </a:p>
          <a:p>
            <a:pPr marL="0" lvl="0" indent="0" algn="l" rtl="0">
              <a:spcBef>
                <a:spcPts val="0"/>
              </a:spcBef>
              <a:spcAft>
                <a:spcPts val="0"/>
              </a:spcAft>
              <a:buNone/>
            </a:pPr>
            <a:endParaRPr dirty="0"/>
          </a:p>
        </p:txBody>
      </p:sp>
      <p:sp>
        <p:nvSpPr>
          <p:cNvPr id="667" name="Google Shape;667;g6d755021c1_0_110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6d755021c1_0_110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Se parte de los caudales medios diarios de la estación Upano </a:t>
            </a:r>
            <a:r>
              <a:rPr lang="es-ES" sz="1200" b="0" i="0" u="none" strike="noStrike" cap="none" dirty="0" err="1" smtClean="0">
                <a:solidFill>
                  <a:schemeClr val="dk1"/>
                </a:solidFill>
                <a:effectLst/>
                <a:latin typeface="Calibri"/>
                <a:ea typeface="Calibri"/>
                <a:cs typeface="Calibri"/>
                <a:sym typeface="Calibri"/>
              </a:rPr>
              <a:t>Tutamangosa</a:t>
            </a:r>
            <a:r>
              <a:rPr lang="es-ES" sz="1200" b="0" i="0" u="none" strike="noStrike" cap="none" dirty="0" smtClean="0">
                <a:solidFill>
                  <a:schemeClr val="dk1"/>
                </a:solidFill>
                <a:effectLst/>
                <a:latin typeface="Calibri"/>
                <a:ea typeface="Calibri"/>
                <a:cs typeface="Calibri"/>
                <a:sym typeface="Calibri"/>
              </a:rPr>
              <a:t> anteriormente rellenados y validados para obtener la curva de duración de caudales empírica, </a:t>
            </a:r>
            <a:r>
              <a:rPr lang="es-ES" sz="1200" b="0" i="0" u="none" strike="noStrike" cap="none" dirty="0" err="1" smtClean="0">
                <a:solidFill>
                  <a:schemeClr val="dk1"/>
                </a:solidFill>
                <a:effectLst/>
                <a:latin typeface="Calibri"/>
                <a:ea typeface="Calibri"/>
                <a:cs typeface="Calibri"/>
                <a:sym typeface="Calibri"/>
              </a:rPr>
              <a:t>ordenandolos</a:t>
            </a:r>
            <a:r>
              <a:rPr lang="es-ES" sz="1200" b="0" i="0" u="none" strike="noStrike" cap="none" dirty="0" smtClean="0">
                <a:solidFill>
                  <a:schemeClr val="dk1"/>
                </a:solidFill>
                <a:effectLst/>
                <a:latin typeface="Calibri"/>
                <a:ea typeface="Calibri"/>
                <a:cs typeface="Calibri"/>
                <a:sym typeface="Calibri"/>
              </a:rPr>
              <a:t> de mayor a menor en el eje de las ordenadas y en las </a:t>
            </a:r>
            <a:r>
              <a:rPr lang="es-ES" sz="1200" b="0" i="0" u="none" strike="noStrike" cap="none" dirty="0" err="1" smtClean="0">
                <a:solidFill>
                  <a:schemeClr val="dk1"/>
                </a:solidFill>
                <a:effectLst/>
                <a:latin typeface="Calibri"/>
                <a:ea typeface="Calibri"/>
                <a:cs typeface="Calibri"/>
                <a:sym typeface="Calibri"/>
              </a:rPr>
              <a:t>abcisas</a:t>
            </a:r>
            <a:r>
              <a:rPr lang="es-ES" sz="1200" b="0" i="0" u="none" strike="noStrike" cap="none" dirty="0" smtClean="0">
                <a:solidFill>
                  <a:schemeClr val="dk1"/>
                </a:solidFill>
                <a:effectLst/>
                <a:latin typeface="Calibri"/>
                <a:ea typeface="Calibri"/>
                <a:cs typeface="Calibri"/>
                <a:sym typeface="Calibri"/>
              </a:rPr>
              <a:t> la probabilidad de estos caudales.</a:t>
            </a:r>
          </a:p>
          <a:p>
            <a:pPr marL="0" lvl="0" indent="0" algn="l" rtl="0">
              <a:spcBef>
                <a:spcPts val="0"/>
              </a:spcBef>
              <a:spcAft>
                <a:spcPts val="0"/>
              </a:spcAft>
              <a:buNone/>
            </a:pPr>
            <a:endParaRPr dirty="0"/>
          </a:p>
        </p:txBody>
      </p:sp>
      <p:sp>
        <p:nvSpPr>
          <p:cNvPr id="677" name="Google Shape;677;g6d755021c1_0_110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6d755021c1_0_113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Para la curva de duración de caudales teórica se parte del calculo de la media aritmética de los caudales medios diarios, el coeficiente de variación y de asimetría, se toma el valor de la función de distribución de Pearson, se calcula el coeficiente para cada </a:t>
            </a:r>
            <a:r>
              <a:rPr lang="es-ES" sz="1200" b="0" i="0" u="none" strike="noStrike" cap="none" dirty="0" err="1" smtClean="0">
                <a:solidFill>
                  <a:schemeClr val="dk1"/>
                </a:solidFill>
                <a:effectLst/>
                <a:latin typeface="Calibri"/>
                <a:ea typeface="Calibri"/>
                <a:cs typeface="Calibri"/>
                <a:sym typeface="Calibri"/>
              </a:rPr>
              <a:t>probablidad</a:t>
            </a:r>
            <a:r>
              <a:rPr lang="es-ES" sz="1200" b="0" i="0" u="none" strike="noStrike" cap="none" dirty="0" smtClean="0">
                <a:solidFill>
                  <a:schemeClr val="dk1"/>
                </a:solidFill>
                <a:effectLst/>
                <a:latin typeface="Calibri"/>
                <a:ea typeface="Calibri"/>
                <a:cs typeface="Calibri"/>
                <a:sym typeface="Calibri"/>
              </a:rPr>
              <a:t> y el caudal correspondiente.</a:t>
            </a:r>
          </a:p>
          <a:p>
            <a:pPr marL="0" lvl="0" indent="0" algn="l" rtl="0">
              <a:spcBef>
                <a:spcPts val="0"/>
              </a:spcBef>
              <a:spcAft>
                <a:spcPts val="0"/>
              </a:spcAft>
              <a:buNone/>
            </a:pPr>
            <a:endParaRPr dirty="0"/>
          </a:p>
        </p:txBody>
      </p:sp>
      <p:sp>
        <p:nvSpPr>
          <p:cNvPr id="694" name="Google Shape;694;g6d755021c1_0_113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6d755021c1_0_113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Se comparan las dos curvas y debido al número de datos de caudal medio diario de 3287 ambas curvas coinciden ampliamente, de manera que se puede utilizar la curva teórica para la cuenca del río Arapicos.</a:t>
            </a:r>
          </a:p>
          <a:p>
            <a:pPr marL="0" lvl="0" indent="0" algn="l" rtl="0">
              <a:spcBef>
                <a:spcPts val="0"/>
              </a:spcBef>
              <a:spcAft>
                <a:spcPts val="0"/>
              </a:spcAft>
              <a:buNone/>
            </a:pPr>
            <a:endParaRPr dirty="0"/>
          </a:p>
        </p:txBody>
      </p:sp>
      <p:sp>
        <p:nvSpPr>
          <p:cNvPr id="718" name="Google Shape;718;g6d755021c1_0_113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6d755021c1_0_114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Se calcula el caudal medio con la precipitación media y el área de la cuenca del río Arapicos, pariendo del cálculo de la precipitación media de la cuenca del río Arapicos con el método de </a:t>
            </a:r>
            <a:r>
              <a:rPr lang="es-ES" sz="1200" b="0" i="0" u="none" strike="noStrike" cap="none" dirty="0" err="1" smtClean="0">
                <a:solidFill>
                  <a:schemeClr val="dk1"/>
                </a:solidFill>
                <a:effectLst/>
                <a:latin typeface="Calibri"/>
                <a:ea typeface="Calibri"/>
                <a:cs typeface="Calibri"/>
                <a:sym typeface="Calibri"/>
              </a:rPr>
              <a:t>isoyetas</a:t>
            </a:r>
            <a:r>
              <a:rPr lang="es-ES" sz="1200" b="0" i="0" u="none" strike="noStrike" cap="none" dirty="0" smtClean="0">
                <a:solidFill>
                  <a:schemeClr val="dk1"/>
                </a:solidFill>
                <a:effectLst/>
                <a:latin typeface="Calibri"/>
                <a:ea typeface="Calibri"/>
                <a:cs typeface="Calibri"/>
                <a:sym typeface="Calibri"/>
              </a:rPr>
              <a:t>, el cual toma los valores de las precipitaciones y áreas de la microcuenca. </a:t>
            </a:r>
          </a:p>
          <a:p>
            <a:pPr marL="0" lvl="0" indent="0" algn="l" rtl="0">
              <a:spcBef>
                <a:spcPts val="0"/>
              </a:spcBef>
              <a:spcAft>
                <a:spcPts val="0"/>
              </a:spcAft>
              <a:buNone/>
            </a:pPr>
            <a:endParaRPr dirty="0"/>
          </a:p>
        </p:txBody>
      </p:sp>
      <p:sp>
        <p:nvSpPr>
          <p:cNvPr id="728" name="Google Shape;728;g6d755021c1_0_114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6d755021c1_0_17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g6d755021c1_0_17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42" name="Google Shape;742;g6d755021c1_0_114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Se construye la curva de duración de caudales de la cuenca a partir del caudal medio y los coeficientes de probabilidad de la curva teórica de la estación Upano Tutamangoza. El caudal disponible de una cuenca para obras de toma se establece como el </a:t>
                </a:r>
                <a14:m>
                  <m:oMath xmlns:m="http://schemas.openxmlformats.org/officeDocument/2006/math">
                    <m:sSub>
                      <m:sSubPr>
                        <m:ctrlPr>
                          <a:rPr lang="es-ES" sz="1200" b="0" i="1" u="none" strike="noStrike" cap="none">
                            <a:solidFill>
                              <a:schemeClr val="dk1"/>
                            </a:solidFill>
                            <a:effectLst/>
                            <a:latin typeface="Cambria Math" panose="02040503050406030204" pitchFamily="18" charset="0"/>
                            <a:ea typeface="Calibri"/>
                            <a:cs typeface="Calibri"/>
                            <a:sym typeface="Calibri"/>
                          </a:rPr>
                        </m:ctrlPr>
                      </m:sSubPr>
                      <m:e>
                        <m:r>
                          <a:rPr lang="es-ES" sz="1200" b="0" i="1" u="none" strike="noStrike" cap="none">
                            <a:solidFill>
                              <a:schemeClr val="dk1"/>
                            </a:solidFill>
                            <a:effectLst/>
                            <a:latin typeface="Cambria Math" panose="02040503050406030204" pitchFamily="18" charset="0"/>
                            <a:ea typeface="Calibri"/>
                            <a:cs typeface="Calibri"/>
                            <a:sym typeface="Calibri"/>
                          </a:rPr>
                          <m:t>𝑄</m:t>
                        </m:r>
                      </m:e>
                      <m:sub>
                        <m:r>
                          <a:rPr lang="es-ES" sz="1200" b="0" i="1" u="none" strike="noStrike" cap="none">
                            <a:solidFill>
                              <a:schemeClr val="dk1"/>
                            </a:solidFill>
                            <a:effectLst/>
                            <a:latin typeface="Cambria Math" panose="02040503050406030204" pitchFamily="18" charset="0"/>
                            <a:ea typeface="Calibri"/>
                            <a:cs typeface="Calibri"/>
                            <a:sym typeface="Calibri"/>
                          </a:rPr>
                          <m:t>95%</m:t>
                        </m:r>
                      </m:sub>
                    </m:sSub>
                  </m:oMath>
                </a14:m>
                <a:r>
                  <a:rPr lang="es-ES" sz="1200" b="0" i="0" u="none" strike="noStrike" cap="none" dirty="0">
                    <a:solidFill>
                      <a:schemeClr val="dk1"/>
                    </a:solidFill>
                    <a:effectLst/>
                    <a:latin typeface="Calibri"/>
                    <a:ea typeface="Calibri"/>
                    <a:cs typeface="Calibri"/>
                    <a:sym typeface="Calibri"/>
                  </a:rPr>
                  <a:t>, este índice corresponde al caudal excedido el 95% del tiempo según la curva de duración de caudales construida (Casanova &amp; Figueroa, 2014). Para el caso de la cuenca del río Arapicos, se tiene </a:t>
                </a:r>
                <a14:m>
                  <m:oMath xmlns:m="http://schemas.openxmlformats.org/officeDocument/2006/math">
                    <m:sSub>
                      <m:sSubPr>
                        <m:ctrlPr>
                          <a:rPr lang="es-ES" sz="1200" b="0" i="1" u="none" strike="noStrike" cap="none">
                            <a:solidFill>
                              <a:schemeClr val="dk1"/>
                            </a:solidFill>
                            <a:effectLst/>
                            <a:latin typeface="Cambria Math" panose="02040503050406030204" pitchFamily="18" charset="0"/>
                            <a:ea typeface="Calibri"/>
                            <a:cs typeface="Calibri"/>
                            <a:sym typeface="Calibri"/>
                          </a:rPr>
                        </m:ctrlPr>
                      </m:sSubPr>
                      <m:e>
                        <m:r>
                          <a:rPr lang="es-ES" sz="1200" b="0" i="1" u="none" strike="noStrike" cap="none">
                            <a:solidFill>
                              <a:schemeClr val="dk1"/>
                            </a:solidFill>
                            <a:effectLst/>
                            <a:latin typeface="Cambria Math" panose="02040503050406030204" pitchFamily="18" charset="0"/>
                            <a:ea typeface="Calibri"/>
                            <a:cs typeface="Calibri"/>
                            <a:sym typeface="Calibri"/>
                          </a:rPr>
                          <m:t>𝑄</m:t>
                        </m:r>
                      </m:e>
                      <m:sub>
                        <m:r>
                          <a:rPr lang="es-ES" sz="1200" b="0" i="1" u="none" strike="noStrike" cap="none">
                            <a:solidFill>
                              <a:schemeClr val="dk1"/>
                            </a:solidFill>
                            <a:effectLst/>
                            <a:latin typeface="Cambria Math" panose="02040503050406030204" pitchFamily="18" charset="0"/>
                            <a:ea typeface="Calibri"/>
                            <a:cs typeface="Calibri"/>
                            <a:sym typeface="Calibri"/>
                          </a:rPr>
                          <m:t>95%</m:t>
                        </m:r>
                      </m:sub>
                    </m:sSub>
                    <m:r>
                      <a:rPr lang="es-ES" sz="1200" b="0" i="1" u="none" strike="noStrike" cap="none">
                        <a:solidFill>
                          <a:schemeClr val="dk1"/>
                        </a:solidFill>
                        <a:effectLst/>
                        <a:latin typeface="Cambria Math" panose="02040503050406030204" pitchFamily="18" charset="0"/>
                        <a:ea typeface="Calibri"/>
                        <a:cs typeface="Calibri"/>
                        <a:sym typeface="Calibri"/>
                      </a:rPr>
                      <m:t>=32.67</m:t>
                    </m:r>
                    <m:f>
                      <m:fPr>
                        <m:ctrlPr>
                          <a:rPr lang="es-ES" sz="1200" b="0" i="1" u="none" strike="noStrike" cap="none">
                            <a:solidFill>
                              <a:schemeClr val="dk1"/>
                            </a:solidFill>
                            <a:effectLst/>
                            <a:latin typeface="Cambria Math" panose="02040503050406030204" pitchFamily="18" charset="0"/>
                            <a:ea typeface="Calibri"/>
                            <a:cs typeface="Calibri"/>
                            <a:sym typeface="Calibri"/>
                          </a:rPr>
                        </m:ctrlPr>
                      </m:fPr>
                      <m:num>
                        <m:r>
                          <a:rPr lang="es-ES" sz="1200" b="0" i="1" u="none" strike="noStrike" cap="none">
                            <a:solidFill>
                              <a:schemeClr val="dk1"/>
                            </a:solidFill>
                            <a:effectLst/>
                            <a:latin typeface="Cambria Math" panose="02040503050406030204" pitchFamily="18" charset="0"/>
                            <a:ea typeface="Calibri"/>
                            <a:cs typeface="Calibri"/>
                            <a:sym typeface="Calibri"/>
                          </a:rPr>
                          <m:t>𝑙</m:t>
                        </m:r>
                      </m:num>
                      <m:den>
                        <m:r>
                          <a:rPr lang="es-ES" sz="1200" b="0" i="1" u="none" strike="noStrike" cap="none">
                            <a:solidFill>
                              <a:schemeClr val="dk1"/>
                            </a:solidFill>
                            <a:effectLst/>
                            <a:latin typeface="Cambria Math" panose="02040503050406030204" pitchFamily="18" charset="0"/>
                            <a:ea typeface="Calibri"/>
                            <a:cs typeface="Calibri"/>
                            <a:sym typeface="Calibri"/>
                          </a:rPr>
                          <m:t>𝑠</m:t>
                        </m:r>
                      </m:den>
                    </m:f>
                  </m:oMath>
                </a14:m>
                <a:r>
                  <a:rPr lang="es-ES" sz="1200" b="0" i="0" u="none" strike="noStrike" cap="none" dirty="0">
                    <a:solidFill>
                      <a:schemeClr val="dk1"/>
                    </a:solidFill>
                    <a:effectLst/>
                    <a:latin typeface="Calibri"/>
                    <a:ea typeface="Calibri"/>
                    <a:cs typeface="Calibri"/>
                    <a:sym typeface="Calibri"/>
                  </a:rPr>
                  <a:t>. </a:t>
                </a:r>
              </a:p>
              <a:p>
                <a:pPr marL="0" lvl="0" indent="0" algn="l" rtl="0">
                  <a:spcBef>
                    <a:spcPts val="0"/>
                  </a:spcBef>
                  <a:spcAft>
                    <a:spcPts val="0"/>
                  </a:spcAft>
                  <a:buNone/>
                </a:pPr>
                <a:endParaRPr dirty="0"/>
              </a:p>
            </p:txBody>
          </p:sp>
        </mc:Choice>
        <mc:Fallback xmlns="">
          <p:sp>
            <p:nvSpPr>
              <p:cNvPr id="742" name="Google Shape;742;g6d755021c1_0_114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Se construye la curva de duración de caudales de la cuenca a partir del caudal medio y los coeficientes de probabilidad de la curva teórica de la estación Upano Tutamangoza. El caudal disponible de una cuenca para obras de toma se establece como el </a:t>
                </a:r>
                <a:r>
                  <a:rPr lang="es-ES" sz="1200" b="0" i="0" u="none" strike="noStrike" cap="none">
                    <a:solidFill>
                      <a:schemeClr val="dk1"/>
                    </a:solidFill>
                    <a:effectLst/>
                    <a:latin typeface="Calibri"/>
                    <a:ea typeface="Calibri"/>
                    <a:cs typeface="Calibri"/>
                    <a:sym typeface="Calibri"/>
                  </a:rPr>
                  <a:t>𝑄_(95%)</a:t>
                </a:r>
                <a:r>
                  <a:rPr lang="es-ES" sz="1200" b="0" i="0" u="none" strike="noStrike" cap="none" dirty="0">
                    <a:solidFill>
                      <a:schemeClr val="dk1"/>
                    </a:solidFill>
                    <a:effectLst/>
                    <a:latin typeface="Calibri"/>
                    <a:ea typeface="Calibri"/>
                    <a:cs typeface="Calibri"/>
                    <a:sym typeface="Calibri"/>
                  </a:rPr>
                  <a:t>, este índice corresponde al caudal excedido el 95% del tiempo según la curva de duración de caudales construida (Casanova &amp; Figueroa, 2014). Para el caso de la cuenca del río Arapicos, se tiene </a:t>
                </a:r>
                <a:r>
                  <a:rPr lang="es-ES" sz="1200" b="0" i="0" u="none" strike="noStrike" cap="none">
                    <a:solidFill>
                      <a:schemeClr val="dk1"/>
                    </a:solidFill>
                    <a:effectLst/>
                    <a:latin typeface="Calibri"/>
                    <a:ea typeface="Calibri"/>
                    <a:cs typeface="Calibri"/>
                    <a:sym typeface="Calibri"/>
                  </a:rPr>
                  <a:t>𝑄_(95%)=32.67</a:t>
                </a:r>
                <a:r>
                  <a:rPr lang="es-ES" sz="1200" b="0" i="0" u="none" strike="noStrike" cap="none">
                    <a:solidFill>
                      <a:schemeClr val="dk1"/>
                    </a:solidFill>
                    <a:effectLst/>
                    <a:latin typeface="Calibri"/>
                    <a:cs typeface="Calibri"/>
                    <a:sym typeface="Calibri"/>
                  </a:rPr>
                  <a:t> </a:t>
                </a:r>
                <a:r>
                  <a:rPr lang="es-ES" sz="1200" b="0" i="0" u="none" strike="noStrike" cap="none">
                    <a:solidFill>
                      <a:schemeClr val="dk1"/>
                    </a:solidFill>
                    <a:effectLst/>
                    <a:latin typeface="Calibri"/>
                    <a:ea typeface="Calibri"/>
                    <a:cs typeface="Calibri"/>
                    <a:sym typeface="Calibri"/>
                  </a:rPr>
                  <a:t>𝑙/𝑠</a:t>
                </a:r>
                <a:r>
                  <a:rPr lang="es-ES" sz="1200" b="0" i="0" u="none" strike="noStrike" cap="none" dirty="0">
                    <a:solidFill>
                      <a:schemeClr val="dk1"/>
                    </a:solidFill>
                    <a:effectLst/>
                    <a:latin typeface="Calibri"/>
                    <a:ea typeface="Calibri"/>
                    <a:cs typeface="Calibri"/>
                    <a:sym typeface="Calibri"/>
                  </a:rPr>
                  <a:t>. </a:t>
                </a:r>
              </a:p>
              <a:p>
                <a:pPr marL="0" lvl="0" indent="0" algn="l" rtl="0">
                  <a:spcBef>
                    <a:spcPts val="0"/>
                  </a:spcBef>
                  <a:spcAft>
                    <a:spcPts val="0"/>
                  </a:spcAft>
                  <a:buNone/>
                </a:pPr>
                <a:endParaRPr dirty="0"/>
              </a:p>
            </p:txBody>
          </p:sp>
        </mc:Fallback>
      </mc:AlternateContent>
      <p:sp>
        <p:nvSpPr>
          <p:cNvPr id="743" name="Google Shape;743;g6d755021c1_0_114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6d755021c1_0_114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1200" b="0" i="0" u="none" strike="noStrike" cap="none" dirty="0" smtClean="0">
                <a:solidFill>
                  <a:schemeClr val="dk1"/>
                </a:solidFill>
                <a:effectLst/>
                <a:latin typeface="Calibri"/>
                <a:ea typeface="Calibri"/>
                <a:cs typeface="Calibri"/>
                <a:sym typeface="Calibri"/>
              </a:rPr>
              <a:t>Se calculan los caudales de diseño para las diferentes estructuras teniendo un caudal de 0.96 aproximando a 1 l/s para la captación, conducción y tratamiento el cual es mucho menor el caudal al 95% y 27.72 m3 de volumen de almacenamiento</a:t>
            </a:r>
            <a:endParaRPr dirty="0"/>
          </a:p>
        </p:txBody>
      </p:sp>
      <p:sp>
        <p:nvSpPr>
          <p:cNvPr id="755" name="Google Shape;755;g6d755021c1_0_114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63" name="Google Shape;763;g6d755021c1_0_114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 </a:t>
                </a:r>
                <a:r>
                  <a:rPr lang="es-EC" sz="1200" b="0" i="0" u="none" strike="noStrike" cap="none" dirty="0">
                    <a:solidFill>
                      <a:schemeClr val="dk1"/>
                    </a:solidFill>
                    <a:effectLst/>
                    <a:latin typeface="Calibri"/>
                    <a:ea typeface="Calibri"/>
                    <a:cs typeface="Calibri"/>
                    <a:sym typeface="Calibri"/>
                  </a:rPr>
                  <a:t>El principio </a:t>
                </a:r>
                <a:r>
                  <a:rPr lang="es-EC" sz="1200" b="0" i="0" u="none" strike="noStrike" cap="none" dirty="0" err="1">
                    <a:solidFill>
                      <a:schemeClr val="dk1"/>
                    </a:solidFill>
                    <a:effectLst/>
                    <a:latin typeface="Calibri"/>
                    <a:ea typeface="Calibri"/>
                    <a:cs typeface="Calibri"/>
                    <a:sym typeface="Calibri"/>
                  </a:rPr>
                  <a:t>Coanda</a:t>
                </a:r>
                <a:r>
                  <a:rPr lang="es-EC" sz="1200" b="0" i="0" u="none" strike="noStrike" cap="none" dirty="0">
                    <a:solidFill>
                      <a:schemeClr val="dk1"/>
                    </a:solidFill>
                    <a:effectLst/>
                    <a:latin typeface="Calibri"/>
                    <a:ea typeface="Calibri"/>
                    <a:cs typeface="Calibri"/>
                    <a:sym typeface="Calibri"/>
                  </a:rPr>
                  <a:t> sostiene que los fluidos tienden a ser atraídos por otras superficies próximas (en este caso la tubería) en lugar de rebotar o desviarse, aprovechando este efecto Sandoval propone la Captación tipo </a:t>
                </a:r>
                <a:r>
                  <a:rPr lang="es-EC" sz="1200" b="0" i="0" u="none" strike="noStrike" cap="none" dirty="0" err="1">
                    <a:solidFill>
                      <a:schemeClr val="dk1"/>
                    </a:solidFill>
                    <a:effectLst/>
                    <a:latin typeface="Calibri"/>
                    <a:ea typeface="Calibri"/>
                    <a:cs typeface="Calibri"/>
                    <a:sym typeface="Calibri"/>
                  </a:rPr>
                  <a:t>coanda</a:t>
                </a:r>
                <a:r>
                  <a:rPr lang="es-EC" sz="1200" b="0" i="0" u="none" strike="noStrike" cap="none" dirty="0">
                    <a:solidFill>
                      <a:schemeClr val="dk1"/>
                    </a:solidFill>
                    <a:effectLst/>
                    <a:latin typeface="Calibri"/>
                    <a:ea typeface="Calibri"/>
                    <a:cs typeface="Calibri"/>
                    <a:sym typeface="Calibri"/>
                  </a:rPr>
                  <a:t> que consiste en un vertedero con una tubería circular que atrae al agua hacia un canal de recolección e impide el ingreso de material vegetal. En el gráfico de caudal unitario que capta la toma tipo </a:t>
                </a:r>
                <a:r>
                  <a:rPr lang="es-EC" sz="1200" b="0" i="0" u="none" strike="noStrike" cap="none" dirty="0" err="1">
                    <a:solidFill>
                      <a:schemeClr val="dk1"/>
                    </a:solidFill>
                    <a:effectLst/>
                    <a:latin typeface="Calibri"/>
                    <a:ea typeface="Calibri"/>
                    <a:cs typeface="Calibri"/>
                    <a:sym typeface="Calibri"/>
                  </a:rPr>
                  <a:t>Coanda</a:t>
                </a:r>
                <a:r>
                  <a:rPr lang="es-EC" sz="1200" b="0" i="0" u="none" strike="noStrike" cap="none" dirty="0">
                    <a:solidFill>
                      <a:schemeClr val="dk1"/>
                    </a:solidFill>
                    <a:effectLst/>
                    <a:latin typeface="Calibri"/>
                    <a:ea typeface="Calibri"/>
                    <a:cs typeface="Calibri"/>
                    <a:sym typeface="Calibri"/>
                  </a:rPr>
                  <a:t> propuesto por </a:t>
                </a:r>
                <a:r>
                  <a:rPr lang="es-ES" sz="1200" b="0" i="0" u="none" strike="noStrike" cap="none" dirty="0">
                    <a:solidFill>
                      <a:schemeClr val="dk1"/>
                    </a:solidFill>
                    <a:effectLst/>
                    <a:latin typeface="Calibri"/>
                    <a:ea typeface="Calibri"/>
                    <a:cs typeface="Calibri"/>
                    <a:sym typeface="Calibri"/>
                  </a:rPr>
                  <a:t>(Sandoval Erazo W. R., 2018)</a:t>
                </a:r>
                <a:r>
                  <a:rPr lang="es-EC" sz="1200" b="0" i="0" u="none" strike="noStrike" cap="none" dirty="0">
                    <a:solidFill>
                      <a:schemeClr val="dk1"/>
                    </a:solidFill>
                    <a:effectLst/>
                    <a:latin typeface="Calibri"/>
                    <a:ea typeface="Calibri"/>
                    <a:cs typeface="Calibri"/>
                    <a:sym typeface="Calibri"/>
                  </a:rPr>
                  <a:t>, se puede visualizar que, con una relación de </a:t>
                </a:r>
                <a14:m>
                  <m:oMath xmlns:m="http://schemas.openxmlformats.org/officeDocument/2006/math">
                    <m:f>
                      <m:fPr>
                        <m:ctrlPr>
                          <a:rPr lang="es-ES" sz="1200" b="0" i="1" u="none" strike="noStrike" cap="none">
                            <a:solidFill>
                              <a:schemeClr val="dk1"/>
                            </a:solidFill>
                            <a:effectLst/>
                            <a:latin typeface="Cambria Math" panose="02040503050406030204" pitchFamily="18" charset="0"/>
                            <a:ea typeface="Calibri"/>
                            <a:cs typeface="Calibri"/>
                            <a:sym typeface="Calibri"/>
                          </a:rPr>
                        </m:ctrlPr>
                      </m:fPr>
                      <m:num>
                        <m:r>
                          <a:rPr lang="es-EC" sz="1200" b="0" i="1" u="none" strike="noStrike" cap="none">
                            <a:solidFill>
                              <a:schemeClr val="dk1"/>
                            </a:solidFill>
                            <a:effectLst/>
                            <a:latin typeface="Cambria Math" panose="02040503050406030204" pitchFamily="18" charset="0"/>
                            <a:ea typeface="Calibri"/>
                            <a:cs typeface="Calibri"/>
                            <a:sym typeface="Calibri"/>
                          </a:rPr>
                          <m:t>𝐻</m:t>
                        </m:r>
                      </m:num>
                      <m:den>
                        <m:r>
                          <a:rPr lang="es-EC" sz="1200" b="0" i="1" u="none" strike="noStrike" cap="none">
                            <a:solidFill>
                              <a:schemeClr val="dk1"/>
                            </a:solidFill>
                            <a:effectLst/>
                            <a:latin typeface="Cambria Math" panose="02040503050406030204" pitchFamily="18" charset="0"/>
                            <a:ea typeface="Calibri"/>
                            <a:cs typeface="Calibri"/>
                            <a:sym typeface="Calibri"/>
                          </a:rPr>
                          <m:t>𝑅</m:t>
                        </m:r>
                      </m:den>
                    </m:f>
                    <m:r>
                      <a:rPr lang="es-EC" sz="1200" b="0" i="1" u="none" strike="noStrike" cap="none">
                        <a:solidFill>
                          <a:schemeClr val="dk1"/>
                        </a:solidFill>
                        <a:effectLst/>
                        <a:latin typeface="Cambria Math" panose="02040503050406030204" pitchFamily="18" charset="0"/>
                        <a:ea typeface="Calibri"/>
                        <a:cs typeface="Calibri"/>
                        <a:sym typeface="Calibri"/>
                      </a:rPr>
                      <m:t>=0.3</m:t>
                    </m:r>
                  </m:oMath>
                </a14:m>
                <a:r>
                  <a:rPr lang="es-EC" sz="1200" b="0" i="0" u="none" strike="noStrike" cap="none" dirty="0">
                    <a:solidFill>
                      <a:schemeClr val="dk1"/>
                    </a:solidFill>
                    <a:effectLst/>
                    <a:latin typeface="Calibri"/>
                    <a:ea typeface="Calibri"/>
                    <a:cs typeface="Calibri"/>
                    <a:sym typeface="Calibri"/>
                  </a:rPr>
                  <a:t>, se capta un caudal unitario de </a:t>
                </a:r>
                <a14:m>
                  <m:oMath xmlns:m="http://schemas.openxmlformats.org/officeDocument/2006/math">
                    <m:r>
                      <a:rPr lang="es-EC" sz="1200" b="0" i="1" u="none" strike="noStrike" cap="none">
                        <a:solidFill>
                          <a:schemeClr val="dk1"/>
                        </a:solidFill>
                        <a:effectLst/>
                        <a:latin typeface="Cambria Math" panose="02040503050406030204" pitchFamily="18" charset="0"/>
                        <a:ea typeface="Calibri"/>
                        <a:cs typeface="Calibri"/>
                        <a:sym typeface="Calibri"/>
                      </a:rPr>
                      <m:t>𝑞</m:t>
                    </m:r>
                    <m:r>
                      <a:rPr lang="es-EC" sz="1200" b="0" i="1" u="none" strike="noStrike" cap="none">
                        <a:solidFill>
                          <a:schemeClr val="dk1"/>
                        </a:solidFill>
                        <a:effectLst/>
                        <a:latin typeface="Cambria Math" panose="02040503050406030204" pitchFamily="18" charset="0"/>
                        <a:ea typeface="Calibri"/>
                        <a:cs typeface="Calibri"/>
                        <a:sym typeface="Calibri"/>
                      </a:rPr>
                      <m:t>=2.1</m:t>
                    </m:r>
                    <m:f>
                      <m:fPr>
                        <m:ctrlPr>
                          <a:rPr lang="es-ES" sz="1200" b="0" i="1" u="none" strike="noStrike" cap="none">
                            <a:solidFill>
                              <a:schemeClr val="dk1"/>
                            </a:solidFill>
                            <a:effectLst/>
                            <a:latin typeface="Cambria Math" panose="02040503050406030204" pitchFamily="18" charset="0"/>
                            <a:ea typeface="Calibri"/>
                            <a:cs typeface="Calibri"/>
                            <a:sym typeface="Calibri"/>
                          </a:rPr>
                        </m:ctrlPr>
                      </m:fPr>
                      <m:num>
                        <m:r>
                          <a:rPr lang="es-EC" sz="1200" b="0" i="1" u="none" strike="noStrike" cap="none">
                            <a:solidFill>
                              <a:schemeClr val="dk1"/>
                            </a:solidFill>
                            <a:effectLst/>
                            <a:latin typeface="Cambria Math" panose="02040503050406030204" pitchFamily="18" charset="0"/>
                            <a:ea typeface="Calibri"/>
                            <a:cs typeface="Calibri"/>
                            <a:sym typeface="Calibri"/>
                          </a:rPr>
                          <m:t>𝑙</m:t>
                        </m:r>
                      </m:num>
                      <m:den>
                        <m:r>
                          <a:rPr lang="es-EC" sz="1200" b="0" i="1" u="none" strike="noStrike" cap="none">
                            <a:solidFill>
                              <a:schemeClr val="dk1"/>
                            </a:solidFill>
                            <a:effectLst/>
                            <a:latin typeface="Cambria Math" panose="02040503050406030204" pitchFamily="18" charset="0"/>
                            <a:ea typeface="Calibri"/>
                            <a:cs typeface="Calibri"/>
                            <a:sym typeface="Calibri"/>
                          </a:rPr>
                          <m:t>𝑠</m:t>
                        </m:r>
                        <m:r>
                          <a:rPr lang="es-EC" sz="1200" b="0" i="1" u="none" strike="noStrike" cap="none">
                            <a:solidFill>
                              <a:schemeClr val="dk1"/>
                            </a:solidFill>
                            <a:effectLst/>
                            <a:latin typeface="Cambria Math" panose="02040503050406030204" pitchFamily="18" charset="0"/>
                            <a:ea typeface="Calibri"/>
                            <a:cs typeface="Calibri"/>
                            <a:sym typeface="Calibri"/>
                          </a:rPr>
                          <m:t>∗</m:t>
                        </m:r>
                        <m:r>
                          <a:rPr lang="es-EC" sz="1200" b="0" i="1" u="none" strike="noStrike" cap="none">
                            <a:solidFill>
                              <a:schemeClr val="dk1"/>
                            </a:solidFill>
                            <a:effectLst/>
                            <a:latin typeface="Cambria Math" panose="02040503050406030204" pitchFamily="18" charset="0"/>
                            <a:ea typeface="Calibri"/>
                            <a:cs typeface="Calibri"/>
                            <a:sym typeface="Calibri"/>
                          </a:rPr>
                          <m:t>𝑚</m:t>
                        </m:r>
                      </m:den>
                    </m:f>
                  </m:oMath>
                </a14:m>
                <a:r>
                  <a:rPr lang="es-EC" sz="1200" b="0" i="0" u="none" strike="noStrike" cap="none" dirty="0">
                    <a:solidFill>
                      <a:schemeClr val="dk1"/>
                    </a:solidFill>
                    <a:effectLst/>
                    <a:latin typeface="Calibri"/>
                    <a:ea typeface="Calibri"/>
                    <a:cs typeface="Calibri"/>
                    <a:sym typeface="Calibri"/>
                  </a:rPr>
                  <a:t>; es decir, que para cada metro de tubería lisa, se va a captar dicho caudal. Esta longitud se puede reducir, debido a que, el caudal de diseño de la captación es de </a:t>
                </a:r>
                <a14:m>
                  <m:oMath xmlns:m="http://schemas.openxmlformats.org/officeDocument/2006/math">
                    <m:r>
                      <a:rPr lang="es-EC" sz="1200" b="0" i="1" u="none" strike="noStrike" cap="none">
                        <a:solidFill>
                          <a:schemeClr val="dk1"/>
                        </a:solidFill>
                        <a:effectLst/>
                        <a:latin typeface="Cambria Math" panose="02040503050406030204" pitchFamily="18" charset="0"/>
                        <a:ea typeface="Calibri"/>
                        <a:cs typeface="Calibri"/>
                        <a:sym typeface="Calibri"/>
                      </a:rPr>
                      <m:t>𝑄</m:t>
                    </m:r>
                    <m:r>
                      <a:rPr lang="es-EC" sz="1200" b="0" i="1" u="none" strike="noStrike" cap="none">
                        <a:solidFill>
                          <a:schemeClr val="dk1"/>
                        </a:solidFill>
                        <a:effectLst/>
                        <a:latin typeface="Cambria Math" panose="02040503050406030204" pitchFamily="18" charset="0"/>
                        <a:ea typeface="Calibri"/>
                        <a:cs typeface="Calibri"/>
                        <a:sym typeface="Calibri"/>
                      </a:rPr>
                      <m:t>=0.963</m:t>
                    </m:r>
                    <m:f>
                      <m:fPr>
                        <m:ctrlPr>
                          <a:rPr lang="es-ES" sz="1200" b="0" i="1" u="none" strike="noStrike" cap="none">
                            <a:solidFill>
                              <a:schemeClr val="dk1"/>
                            </a:solidFill>
                            <a:effectLst/>
                            <a:latin typeface="Cambria Math" panose="02040503050406030204" pitchFamily="18" charset="0"/>
                            <a:ea typeface="Calibri"/>
                            <a:cs typeface="Calibri"/>
                            <a:sym typeface="Calibri"/>
                          </a:rPr>
                        </m:ctrlPr>
                      </m:fPr>
                      <m:num>
                        <m:r>
                          <a:rPr lang="es-EC" sz="1200" b="0" i="1" u="none" strike="noStrike" cap="none">
                            <a:solidFill>
                              <a:schemeClr val="dk1"/>
                            </a:solidFill>
                            <a:effectLst/>
                            <a:latin typeface="Cambria Math" panose="02040503050406030204" pitchFamily="18" charset="0"/>
                            <a:ea typeface="Calibri"/>
                            <a:cs typeface="Calibri"/>
                            <a:sym typeface="Calibri"/>
                          </a:rPr>
                          <m:t>𝑙</m:t>
                        </m:r>
                      </m:num>
                      <m:den>
                        <m:r>
                          <a:rPr lang="es-EC" sz="1200" b="0" i="1" u="none" strike="noStrike" cap="none">
                            <a:solidFill>
                              <a:schemeClr val="dk1"/>
                            </a:solidFill>
                            <a:effectLst/>
                            <a:latin typeface="Cambria Math" panose="02040503050406030204" pitchFamily="18" charset="0"/>
                            <a:ea typeface="Calibri"/>
                            <a:cs typeface="Calibri"/>
                            <a:sym typeface="Calibri"/>
                          </a:rPr>
                          <m:t>𝑠</m:t>
                        </m:r>
                      </m:den>
                    </m:f>
                  </m:oMath>
                </a14:m>
                <a:r>
                  <a:rPr lang="es-EC" sz="1200" b="0" i="0" u="none" strike="noStrike" cap="none" dirty="0">
                    <a:solidFill>
                      <a:schemeClr val="dk1"/>
                    </a:solidFill>
                    <a:effectLst/>
                    <a:latin typeface="Calibri"/>
                    <a:ea typeface="Calibri"/>
                    <a:cs typeface="Calibri"/>
                    <a:sym typeface="Calibri"/>
                  </a:rPr>
                  <a:t>, de la siguiente manera: Por lo tanto, se considera una longitud de tubería de </a:t>
                </a:r>
                <a14:m>
                  <m:oMath xmlns:m="http://schemas.openxmlformats.org/officeDocument/2006/math">
                    <m:r>
                      <a:rPr lang="es-EC" sz="1200" b="0" i="1" u="none" strike="noStrike" cap="none">
                        <a:solidFill>
                          <a:schemeClr val="dk1"/>
                        </a:solidFill>
                        <a:effectLst/>
                        <a:latin typeface="Cambria Math" panose="02040503050406030204" pitchFamily="18" charset="0"/>
                        <a:ea typeface="Calibri"/>
                        <a:cs typeface="Calibri"/>
                        <a:sym typeface="Calibri"/>
                      </a:rPr>
                      <m:t>0.50</m:t>
                    </m:r>
                    <m:r>
                      <a:rPr lang="es-EC" sz="1200" b="0" i="1" u="none" strike="noStrike" cap="none">
                        <a:solidFill>
                          <a:schemeClr val="dk1"/>
                        </a:solidFill>
                        <a:effectLst/>
                        <a:latin typeface="Cambria Math" panose="02040503050406030204" pitchFamily="18" charset="0"/>
                        <a:ea typeface="Calibri"/>
                        <a:cs typeface="Calibri"/>
                        <a:sym typeface="Calibri"/>
                      </a:rPr>
                      <m:t>𝑚</m:t>
                    </m:r>
                  </m:oMath>
                </a14:m>
                <a:r>
                  <a:rPr lang="es-EC" sz="1200" b="0" i="0" u="none" strike="noStrike" cap="none" dirty="0">
                    <a:solidFill>
                      <a:schemeClr val="dk1"/>
                    </a:solidFill>
                    <a:effectLst/>
                    <a:latin typeface="Calibri"/>
                    <a:ea typeface="Calibri"/>
                    <a:cs typeface="Calibri"/>
                    <a:sym typeface="Calibri"/>
                  </a:rPr>
                  <a:t> por facilidades constructivas, captando un </a:t>
                </a:r>
                <a14:m>
                  <m:oMath xmlns:m="http://schemas.openxmlformats.org/officeDocument/2006/math">
                    <m:r>
                      <a:rPr lang="es-EC" sz="1200" b="0" i="1" u="none" strike="noStrike" cap="none">
                        <a:solidFill>
                          <a:schemeClr val="dk1"/>
                        </a:solidFill>
                        <a:effectLst/>
                        <a:latin typeface="Cambria Math" panose="02040503050406030204" pitchFamily="18" charset="0"/>
                        <a:ea typeface="Calibri"/>
                        <a:cs typeface="Calibri"/>
                        <a:sym typeface="Calibri"/>
                      </a:rPr>
                      <m:t>𝑄</m:t>
                    </m:r>
                    <m:r>
                      <a:rPr lang="es-EC" sz="1200" b="0" i="1" u="none" strike="noStrike" cap="none">
                        <a:solidFill>
                          <a:schemeClr val="dk1"/>
                        </a:solidFill>
                        <a:effectLst/>
                        <a:latin typeface="Cambria Math" panose="02040503050406030204" pitchFamily="18" charset="0"/>
                        <a:ea typeface="Calibri"/>
                        <a:cs typeface="Calibri"/>
                        <a:sym typeface="Calibri"/>
                      </a:rPr>
                      <m:t>=1.05</m:t>
                    </m:r>
                    <m:f>
                      <m:fPr>
                        <m:ctrlPr>
                          <a:rPr lang="es-ES" sz="1200" b="0" i="1" u="none" strike="noStrike" cap="none">
                            <a:solidFill>
                              <a:schemeClr val="dk1"/>
                            </a:solidFill>
                            <a:effectLst/>
                            <a:latin typeface="Cambria Math" panose="02040503050406030204" pitchFamily="18" charset="0"/>
                            <a:ea typeface="Calibri"/>
                            <a:cs typeface="Calibri"/>
                            <a:sym typeface="Calibri"/>
                          </a:rPr>
                        </m:ctrlPr>
                      </m:fPr>
                      <m:num>
                        <m:r>
                          <a:rPr lang="es-EC" sz="1200" b="0" i="1" u="none" strike="noStrike" cap="none">
                            <a:solidFill>
                              <a:schemeClr val="dk1"/>
                            </a:solidFill>
                            <a:effectLst/>
                            <a:latin typeface="Cambria Math" panose="02040503050406030204" pitchFamily="18" charset="0"/>
                            <a:ea typeface="Calibri"/>
                            <a:cs typeface="Calibri"/>
                            <a:sym typeface="Calibri"/>
                          </a:rPr>
                          <m:t>𝑙</m:t>
                        </m:r>
                      </m:num>
                      <m:den>
                        <m:r>
                          <a:rPr lang="es-EC" sz="1200" b="0" i="1" u="none" strike="noStrike" cap="none">
                            <a:solidFill>
                              <a:schemeClr val="dk1"/>
                            </a:solidFill>
                            <a:effectLst/>
                            <a:latin typeface="Cambria Math" panose="02040503050406030204" pitchFamily="18" charset="0"/>
                            <a:ea typeface="Calibri"/>
                            <a:cs typeface="Calibri"/>
                            <a:sym typeface="Calibri"/>
                          </a:rPr>
                          <m:t>𝑠</m:t>
                        </m:r>
                      </m:den>
                    </m:f>
                  </m:oMath>
                </a14:m>
                <a:r>
                  <a:rPr lang="es-EC" sz="1200" b="0" i="0" u="none" strike="noStrike" cap="none" dirty="0">
                    <a:solidFill>
                      <a:schemeClr val="dk1"/>
                    </a:solidFill>
                    <a:effectLst/>
                    <a:latin typeface="Calibri"/>
                    <a:ea typeface="Calibri"/>
                    <a:cs typeface="Calibri"/>
                    <a:sym typeface="Calibri"/>
                  </a:rPr>
                  <a:t>.</a:t>
                </a:r>
                <a:endParaRPr lang="es-E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mc:Choice>
        <mc:Fallback xmlns="">
          <p:sp>
            <p:nvSpPr>
              <p:cNvPr id="763" name="Google Shape;763;g6d755021c1_0_114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 </a:t>
                </a:r>
                <a:r>
                  <a:rPr lang="es-EC" sz="1200" b="0" i="0" u="none" strike="noStrike" cap="none" dirty="0">
                    <a:solidFill>
                      <a:schemeClr val="dk1"/>
                    </a:solidFill>
                    <a:effectLst/>
                    <a:latin typeface="Calibri"/>
                    <a:ea typeface="Calibri"/>
                    <a:cs typeface="Calibri"/>
                    <a:sym typeface="Calibri"/>
                  </a:rPr>
                  <a:t>El principio </a:t>
                </a:r>
                <a:r>
                  <a:rPr lang="es-EC" sz="1200" b="0" i="0" u="none" strike="noStrike" cap="none" dirty="0" err="1">
                    <a:solidFill>
                      <a:schemeClr val="dk1"/>
                    </a:solidFill>
                    <a:effectLst/>
                    <a:latin typeface="Calibri"/>
                    <a:ea typeface="Calibri"/>
                    <a:cs typeface="Calibri"/>
                    <a:sym typeface="Calibri"/>
                  </a:rPr>
                  <a:t>Coanda</a:t>
                </a:r>
                <a:r>
                  <a:rPr lang="es-EC" sz="1200" b="0" i="0" u="none" strike="noStrike" cap="none" dirty="0">
                    <a:solidFill>
                      <a:schemeClr val="dk1"/>
                    </a:solidFill>
                    <a:effectLst/>
                    <a:latin typeface="Calibri"/>
                    <a:ea typeface="Calibri"/>
                    <a:cs typeface="Calibri"/>
                    <a:sym typeface="Calibri"/>
                  </a:rPr>
                  <a:t> sostiene que los fluidos tienden a ser atraídos por otras superficies próximas (en este caso la tubería) en lugar de rebotar o desviarse, aprovechando este efecto Sandoval propone la Captación tipo </a:t>
                </a:r>
                <a:r>
                  <a:rPr lang="es-EC" sz="1200" b="0" i="0" u="none" strike="noStrike" cap="none" dirty="0" err="1">
                    <a:solidFill>
                      <a:schemeClr val="dk1"/>
                    </a:solidFill>
                    <a:effectLst/>
                    <a:latin typeface="Calibri"/>
                    <a:ea typeface="Calibri"/>
                    <a:cs typeface="Calibri"/>
                    <a:sym typeface="Calibri"/>
                  </a:rPr>
                  <a:t>coanda</a:t>
                </a:r>
                <a:r>
                  <a:rPr lang="es-EC" sz="1200" b="0" i="0" u="none" strike="noStrike" cap="none" dirty="0">
                    <a:solidFill>
                      <a:schemeClr val="dk1"/>
                    </a:solidFill>
                    <a:effectLst/>
                    <a:latin typeface="Calibri"/>
                    <a:ea typeface="Calibri"/>
                    <a:cs typeface="Calibri"/>
                    <a:sym typeface="Calibri"/>
                  </a:rPr>
                  <a:t> que consiste en un vertedero con una tubería circular que atrae al agua hacia un canal de recolección e impide el ingreso de material vegetal. En el gráfico de caudal unitario que capta la toma tipo </a:t>
                </a:r>
                <a:r>
                  <a:rPr lang="es-EC" sz="1200" b="0" i="0" u="none" strike="noStrike" cap="none" dirty="0" err="1">
                    <a:solidFill>
                      <a:schemeClr val="dk1"/>
                    </a:solidFill>
                    <a:effectLst/>
                    <a:latin typeface="Calibri"/>
                    <a:ea typeface="Calibri"/>
                    <a:cs typeface="Calibri"/>
                    <a:sym typeface="Calibri"/>
                  </a:rPr>
                  <a:t>Coanda</a:t>
                </a:r>
                <a:r>
                  <a:rPr lang="es-EC" sz="1200" b="0" i="0" u="none" strike="noStrike" cap="none" dirty="0">
                    <a:solidFill>
                      <a:schemeClr val="dk1"/>
                    </a:solidFill>
                    <a:effectLst/>
                    <a:latin typeface="Calibri"/>
                    <a:ea typeface="Calibri"/>
                    <a:cs typeface="Calibri"/>
                    <a:sym typeface="Calibri"/>
                  </a:rPr>
                  <a:t> propuesto por </a:t>
                </a:r>
                <a:r>
                  <a:rPr lang="es-ES" sz="1200" b="0" i="0" u="none" strike="noStrike" cap="none" dirty="0">
                    <a:solidFill>
                      <a:schemeClr val="dk1"/>
                    </a:solidFill>
                    <a:effectLst/>
                    <a:latin typeface="Calibri"/>
                    <a:ea typeface="Calibri"/>
                    <a:cs typeface="Calibri"/>
                    <a:sym typeface="Calibri"/>
                  </a:rPr>
                  <a:t>(Sandoval Erazo W. R., 2018)</a:t>
                </a:r>
                <a:r>
                  <a:rPr lang="es-EC" sz="1200" b="0" i="0" u="none" strike="noStrike" cap="none" dirty="0">
                    <a:solidFill>
                      <a:schemeClr val="dk1"/>
                    </a:solidFill>
                    <a:effectLst/>
                    <a:latin typeface="Calibri"/>
                    <a:ea typeface="Calibri"/>
                    <a:cs typeface="Calibri"/>
                    <a:sym typeface="Calibri"/>
                  </a:rPr>
                  <a:t>, se puede visualizar que, con una relación de </a:t>
                </a:r>
                <a:r>
                  <a:rPr lang="es-EC" sz="1200" b="0" i="0" u="none" strike="noStrike" cap="none">
                    <a:solidFill>
                      <a:schemeClr val="dk1"/>
                    </a:solidFill>
                    <a:effectLst/>
                    <a:latin typeface="Calibri"/>
                    <a:ea typeface="Calibri"/>
                    <a:cs typeface="Calibri"/>
                    <a:sym typeface="Calibri"/>
                  </a:rPr>
                  <a:t>𝐻</a:t>
                </a:r>
                <a:r>
                  <a:rPr lang="es-ES" sz="1200" b="0" i="0" u="none" strike="noStrike" cap="none">
                    <a:solidFill>
                      <a:schemeClr val="dk1"/>
                    </a:solidFill>
                    <a:effectLst/>
                    <a:latin typeface="Calibri"/>
                    <a:ea typeface="Calibri"/>
                    <a:cs typeface="Calibri"/>
                    <a:sym typeface="Calibri"/>
                  </a:rPr>
                  <a:t>/</a:t>
                </a:r>
                <a:r>
                  <a:rPr lang="es-EC" sz="1200" b="0" i="0" u="none" strike="noStrike" cap="none">
                    <a:solidFill>
                      <a:schemeClr val="dk1"/>
                    </a:solidFill>
                    <a:effectLst/>
                    <a:latin typeface="Calibri"/>
                    <a:ea typeface="Calibri"/>
                    <a:cs typeface="Calibri"/>
                    <a:sym typeface="Calibri"/>
                  </a:rPr>
                  <a:t>𝑅=0.3</a:t>
                </a:r>
                <a:r>
                  <a:rPr lang="es-EC" sz="1200" b="0" i="0" u="none" strike="noStrike" cap="none" dirty="0">
                    <a:solidFill>
                      <a:schemeClr val="dk1"/>
                    </a:solidFill>
                    <a:effectLst/>
                    <a:latin typeface="Calibri"/>
                    <a:ea typeface="Calibri"/>
                    <a:cs typeface="Calibri"/>
                    <a:sym typeface="Calibri"/>
                  </a:rPr>
                  <a:t>, se capta un caudal unitario de </a:t>
                </a:r>
                <a:r>
                  <a:rPr lang="es-EC" sz="1200" b="0" i="0" u="none" strike="noStrike" cap="none">
                    <a:solidFill>
                      <a:schemeClr val="dk1"/>
                    </a:solidFill>
                    <a:effectLst/>
                    <a:latin typeface="Calibri"/>
                    <a:ea typeface="Calibri"/>
                    <a:cs typeface="Calibri"/>
                    <a:sym typeface="Calibri"/>
                  </a:rPr>
                  <a:t>𝑞=2.1</a:t>
                </a:r>
                <a:r>
                  <a:rPr lang="es-EC" sz="1200" b="0" i="0" u="none" strike="noStrike" cap="none">
                    <a:solidFill>
                      <a:schemeClr val="dk1"/>
                    </a:solidFill>
                    <a:effectLst/>
                    <a:latin typeface="Calibri"/>
                    <a:cs typeface="Calibri"/>
                    <a:sym typeface="Calibri"/>
                  </a:rPr>
                  <a:t> </a:t>
                </a:r>
                <a:r>
                  <a:rPr lang="es-EC" sz="1200" b="0" i="0" u="none" strike="noStrike" cap="none">
                    <a:solidFill>
                      <a:schemeClr val="dk1"/>
                    </a:solidFill>
                    <a:effectLst/>
                    <a:latin typeface="Calibri"/>
                    <a:ea typeface="Calibri"/>
                    <a:cs typeface="Calibri"/>
                    <a:sym typeface="Calibri"/>
                  </a:rPr>
                  <a:t>𝑙</a:t>
                </a:r>
                <a:r>
                  <a:rPr lang="es-ES" sz="1200" b="0" i="0" u="none" strike="noStrike" cap="none">
                    <a:solidFill>
                      <a:schemeClr val="dk1"/>
                    </a:solidFill>
                    <a:effectLst/>
                    <a:latin typeface="Calibri"/>
                    <a:ea typeface="Calibri"/>
                    <a:cs typeface="Calibri"/>
                    <a:sym typeface="Calibri"/>
                  </a:rPr>
                  <a:t>/(</a:t>
                </a:r>
                <a:r>
                  <a:rPr lang="es-EC" sz="1200" b="0" i="0" u="none" strike="noStrike" cap="none">
                    <a:solidFill>
                      <a:schemeClr val="dk1"/>
                    </a:solidFill>
                    <a:effectLst/>
                    <a:latin typeface="Calibri"/>
                    <a:ea typeface="Calibri"/>
                    <a:cs typeface="Calibri"/>
                    <a:sym typeface="Calibri"/>
                  </a:rPr>
                  <a:t>𝑠∗𝑚</a:t>
                </a:r>
                <a:r>
                  <a:rPr lang="es-ES" sz="1200" b="0" i="0" u="none" strike="noStrike" cap="none">
                    <a:solidFill>
                      <a:schemeClr val="dk1"/>
                    </a:solidFill>
                    <a:effectLst/>
                    <a:latin typeface="Calibri"/>
                    <a:ea typeface="Calibri"/>
                    <a:cs typeface="Calibri"/>
                    <a:sym typeface="Calibri"/>
                  </a:rPr>
                  <a:t>)</a:t>
                </a:r>
                <a:r>
                  <a:rPr lang="es-EC" sz="1200" b="0" i="0" u="none" strike="noStrike" cap="none" dirty="0">
                    <a:solidFill>
                      <a:schemeClr val="dk1"/>
                    </a:solidFill>
                    <a:effectLst/>
                    <a:latin typeface="Calibri"/>
                    <a:ea typeface="Calibri"/>
                    <a:cs typeface="Calibri"/>
                    <a:sym typeface="Calibri"/>
                  </a:rPr>
                  <a:t>; es decir, que para cada metro de tubería lisa, se va a captar dicho caudal. Esta longitud se puede reducir, debido a que, el caudal de diseño de la captación es de </a:t>
                </a:r>
                <a:r>
                  <a:rPr lang="es-EC" sz="1200" b="0" i="0" u="none" strike="noStrike" cap="none">
                    <a:solidFill>
                      <a:schemeClr val="dk1"/>
                    </a:solidFill>
                    <a:effectLst/>
                    <a:latin typeface="Calibri"/>
                    <a:ea typeface="Calibri"/>
                    <a:cs typeface="Calibri"/>
                    <a:sym typeface="Calibri"/>
                  </a:rPr>
                  <a:t>𝑄=0.963</a:t>
                </a:r>
                <a:r>
                  <a:rPr lang="es-EC" sz="1200" b="0" i="0" u="none" strike="noStrike" cap="none">
                    <a:solidFill>
                      <a:schemeClr val="dk1"/>
                    </a:solidFill>
                    <a:effectLst/>
                    <a:latin typeface="Calibri"/>
                    <a:cs typeface="Calibri"/>
                    <a:sym typeface="Calibri"/>
                  </a:rPr>
                  <a:t> </a:t>
                </a:r>
                <a:r>
                  <a:rPr lang="es-EC" sz="1200" b="0" i="0" u="none" strike="noStrike" cap="none">
                    <a:solidFill>
                      <a:schemeClr val="dk1"/>
                    </a:solidFill>
                    <a:effectLst/>
                    <a:latin typeface="Calibri"/>
                    <a:ea typeface="Calibri"/>
                    <a:cs typeface="Calibri"/>
                    <a:sym typeface="Calibri"/>
                  </a:rPr>
                  <a:t>𝑙</a:t>
                </a:r>
                <a:r>
                  <a:rPr lang="es-ES" sz="1200" b="0" i="0" u="none" strike="noStrike" cap="none">
                    <a:solidFill>
                      <a:schemeClr val="dk1"/>
                    </a:solidFill>
                    <a:effectLst/>
                    <a:latin typeface="Calibri"/>
                    <a:ea typeface="Calibri"/>
                    <a:cs typeface="Calibri"/>
                    <a:sym typeface="Calibri"/>
                  </a:rPr>
                  <a:t>/</a:t>
                </a:r>
                <a:r>
                  <a:rPr lang="es-EC" sz="1200" b="0" i="0" u="none" strike="noStrike" cap="none">
                    <a:solidFill>
                      <a:schemeClr val="dk1"/>
                    </a:solidFill>
                    <a:effectLst/>
                    <a:latin typeface="Calibri"/>
                    <a:ea typeface="Calibri"/>
                    <a:cs typeface="Calibri"/>
                    <a:sym typeface="Calibri"/>
                  </a:rPr>
                  <a:t>𝑠</a:t>
                </a:r>
                <a:r>
                  <a:rPr lang="es-EC" sz="1200" b="0" i="0" u="none" strike="noStrike" cap="none" dirty="0">
                    <a:solidFill>
                      <a:schemeClr val="dk1"/>
                    </a:solidFill>
                    <a:effectLst/>
                    <a:latin typeface="Calibri"/>
                    <a:ea typeface="Calibri"/>
                    <a:cs typeface="Calibri"/>
                    <a:sym typeface="Calibri"/>
                  </a:rPr>
                  <a:t>, de la siguiente manera: Por lo tanto, se considera una longitud de tubería de </a:t>
                </a:r>
                <a:r>
                  <a:rPr lang="es-EC" sz="1200" b="0" i="0" u="none" strike="noStrike" cap="none">
                    <a:solidFill>
                      <a:schemeClr val="dk1"/>
                    </a:solidFill>
                    <a:effectLst/>
                    <a:latin typeface="Calibri"/>
                    <a:ea typeface="Calibri"/>
                    <a:cs typeface="Calibri"/>
                    <a:sym typeface="Calibri"/>
                  </a:rPr>
                  <a:t>0.50𝑚</a:t>
                </a:r>
                <a:r>
                  <a:rPr lang="es-EC" sz="1200" b="0" i="0" u="none" strike="noStrike" cap="none" dirty="0">
                    <a:solidFill>
                      <a:schemeClr val="dk1"/>
                    </a:solidFill>
                    <a:effectLst/>
                    <a:latin typeface="Calibri"/>
                    <a:ea typeface="Calibri"/>
                    <a:cs typeface="Calibri"/>
                    <a:sym typeface="Calibri"/>
                  </a:rPr>
                  <a:t> por facilidades constructivas, captando un </a:t>
                </a:r>
                <a:r>
                  <a:rPr lang="es-EC" sz="1200" b="0" i="0" u="none" strike="noStrike" cap="none">
                    <a:solidFill>
                      <a:schemeClr val="dk1"/>
                    </a:solidFill>
                    <a:effectLst/>
                    <a:latin typeface="Calibri"/>
                    <a:ea typeface="Calibri"/>
                    <a:cs typeface="Calibri"/>
                    <a:sym typeface="Calibri"/>
                  </a:rPr>
                  <a:t>𝑄=1.05</a:t>
                </a:r>
                <a:r>
                  <a:rPr lang="es-EC" sz="1200" b="0" i="0" u="none" strike="noStrike" cap="none">
                    <a:solidFill>
                      <a:schemeClr val="dk1"/>
                    </a:solidFill>
                    <a:effectLst/>
                    <a:latin typeface="Calibri"/>
                    <a:cs typeface="Calibri"/>
                    <a:sym typeface="Calibri"/>
                  </a:rPr>
                  <a:t> </a:t>
                </a:r>
                <a:r>
                  <a:rPr lang="es-EC" sz="1200" b="0" i="0" u="none" strike="noStrike" cap="none">
                    <a:solidFill>
                      <a:schemeClr val="dk1"/>
                    </a:solidFill>
                    <a:effectLst/>
                    <a:latin typeface="Calibri"/>
                    <a:ea typeface="Calibri"/>
                    <a:cs typeface="Calibri"/>
                    <a:sym typeface="Calibri"/>
                  </a:rPr>
                  <a:t>𝑙</a:t>
                </a:r>
                <a:r>
                  <a:rPr lang="es-ES" sz="1200" b="0" i="0" u="none" strike="noStrike" cap="none">
                    <a:solidFill>
                      <a:schemeClr val="dk1"/>
                    </a:solidFill>
                    <a:effectLst/>
                    <a:latin typeface="Calibri"/>
                    <a:ea typeface="Calibri"/>
                    <a:cs typeface="Calibri"/>
                    <a:sym typeface="Calibri"/>
                  </a:rPr>
                  <a:t>/</a:t>
                </a:r>
                <a:r>
                  <a:rPr lang="es-EC" sz="1200" b="0" i="0" u="none" strike="noStrike" cap="none">
                    <a:solidFill>
                      <a:schemeClr val="dk1"/>
                    </a:solidFill>
                    <a:effectLst/>
                    <a:latin typeface="Calibri"/>
                    <a:ea typeface="Calibri"/>
                    <a:cs typeface="Calibri"/>
                    <a:sym typeface="Calibri"/>
                  </a:rPr>
                  <a:t>𝑠</a:t>
                </a:r>
                <a:r>
                  <a:rPr lang="es-EC" sz="1200" b="0" i="0" u="none" strike="noStrike" cap="none" dirty="0">
                    <a:solidFill>
                      <a:schemeClr val="dk1"/>
                    </a:solidFill>
                    <a:effectLst/>
                    <a:latin typeface="Calibri"/>
                    <a:ea typeface="Calibri"/>
                    <a:cs typeface="Calibri"/>
                    <a:sym typeface="Calibri"/>
                  </a:rPr>
                  <a:t>.</a:t>
                </a:r>
                <a:endParaRPr lang="es-E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mc:Fallback>
      </mc:AlternateContent>
      <p:sp>
        <p:nvSpPr>
          <p:cNvPr id="764" name="Google Shape;764;g6d755021c1_0_114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6d755021c1_0_115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C" sz="1200" b="0" i="0" u="none" strike="noStrike" cap="none" dirty="0" smtClean="0">
                <a:solidFill>
                  <a:schemeClr val="dk1"/>
                </a:solidFill>
                <a:effectLst/>
                <a:latin typeface="Calibri"/>
                <a:ea typeface="Calibri"/>
                <a:cs typeface="Calibri"/>
                <a:sym typeface="Calibri"/>
              </a:rPr>
              <a:t>En la lámina se observa un diagrama de la estructura de la captación, en la parte superior derecha se observa la captación tipo </a:t>
            </a:r>
            <a:r>
              <a:rPr lang="es-EC" sz="1200" b="0" i="0" u="none" strike="noStrike" cap="none" dirty="0" err="1" smtClean="0">
                <a:solidFill>
                  <a:schemeClr val="dk1"/>
                </a:solidFill>
                <a:effectLst/>
                <a:latin typeface="Calibri"/>
                <a:ea typeface="Calibri"/>
                <a:cs typeface="Calibri"/>
                <a:sym typeface="Calibri"/>
              </a:rPr>
              <a:t>coanda</a:t>
            </a:r>
            <a:r>
              <a:rPr lang="es-EC" sz="1200" b="0" i="0" u="none" strike="noStrike" cap="none" dirty="0" smtClean="0">
                <a:solidFill>
                  <a:schemeClr val="dk1"/>
                </a:solidFill>
                <a:effectLst/>
                <a:latin typeface="Calibri"/>
                <a:ea typeface="Calibri"/>
                <a:cs typeface="Calibri"/>
                <a:sym typeface="Calibri"/>
              </a:rPr>
              <a:t> formada por dos tuberías de 200 mm de diámetro, la tubería superior tiene una longitud de 50 cm y la inferior que hace la vez de canal de recolección y permite la comunicación con el tanque inicial tiene una longitud de 5.5 m, para permitir que el tanque quede fuera de la zona de inundación. A continuación se calculó el diámetro de la tubería que va desde el tanque inicial hasta el tanque de control, en donde se requiere el paso de caudal de 1l/s, y se obtuvo una tubería de diámetro 40 mm</a:t>
            </a:r>
            <a:endParaRPr lang="es-E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776" name="Google Shape;776;g6d755021c1_0_115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6d755021c1_0_115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En la animación se puede observar la captación tipo </a:t>
            </a:r>
            <a:r>
              <a:rPr lang="es-ES" sz="1200" b="0" i="0" u="none" strike="noStrike" cap="none" dirty="0" err="1" smtClean="0">
                <a:solidFill>
                  <a:schemeClr val="dk1"/>
                </a:solidFill>
                <a:effectLst/>
                <a:latin typeface="Calibri"/>
                <a:ea typeface="Calibri"/>
                <a:cs typeface="Calibri"/>
                <a:sym typeface="Calibri"/>
              </a:rPr>
              <a:t>coanda</a:t>
            </a:r>
            <a:r>
              <a:rPr lang="es-ES" sz="1200" b="0" i="0" u="none" strike="noStrike" cap="none" dirty="0" smtClean="0">
                <a:solidFill>
                  <a:schemeClr val="dk1"/>
                </a:solidFill>
                <a:effectLst/>
                <a:latin typeface="Calibri"/>
                <a:ea typeface="Calibri"/>
                <a:cs typeface="Calibri"/>
                <a:sym typeface="Calibri"/>
              </a:rPr>
              <a:t> formada por las dos tuberías de 200mm, el tanque inicial y el tanque de control a partir del cual inicia la conducción.</a:t>
            </a:r>
          </a:p>
          <a:p>
            <a:pPr marL="0" lvl="0" indent="0" algn="l" rtl="0">
              <a:spcBef>
                <a:spcPts val="0"/>
              </a:spcBef>
              <a:spcAft>
                <a:spcPts val="0"/>
              </a:spcAft>
              <a:buNone/>
            </a:pPr>
            <a:endParaRPr dirty="0"/>
          </a:p>
        </p:txBody>
      </p:sp>
      <p:sp>
        <p:nvSpPr>
          <p:cNvPr id="784" name="Google Shape;784;g6d755021c1_0_115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6d755021c1_0_115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El proyecto contemplo el análisis físico, químico y bacteriológico tanto del agua del río Arapicos como de dos fuentes subterráneas encontradas en el sitio, en la tabla presentada se observan los parámetros analizados tales como turbiedad, </a:t>
            </a:r>
            <a:r>
              <a:rPr lang="es-ES" sz="1200" b="0" i="0" u="none" strike="noStrike" cap="none" dirty="0" err="1" smtClean="0">
                <a:solidFill>
                  <a:schemeClr val="dk1"/>
                </a:solidFill>
                <a:effectLst/>
                <a:latin typeface="Calibri"/>
                <a:ea typeface="Calibri"/>
                <a:cs typeface="Calibri"/>
                <a:sym typeface="Calibri"/>
              </a:rPr>
              <a:t>ph</a:t>
            </a:r>
            <a:r>
              <a:rPr lang="es-ES" sz="1200" b="0" i="0" u="none" strike="noStrike" cap="none" dirty="0" smtClean="0">
                <a:solidFill>
                  <a:schemeClr val="dk1"/>
                </a:solidFill>
                <a:effectLst/>
                <a:latin typeface="Calibri"/>
                <a:ea typeface="Calibri"/>
                <a:cs typeface="Calibri"/>
                <a:sym typeface="Calibri"/>
              </a:rPr>
              <a:t>, coliformes totales, dureza total, sólidos totales disuelto, </a:t>
            </a:r>
            <a:r>
              <a:rPr lang="es-ES" sz="1200" b="0" i="0" u="none" strike="noStrike" cap="none" dirty="0" err="1" smtClean="0">
                <a:solidFill>
                  <a:schemeClr val="dk1"/>
                </a:solidFill>
                <a:effectLst/>
                <a:latin typeface="Calibri"/>
                <a:ea typeface="Calibri"/>
                <a:cs typeface="Calibri"/>
                <a:sym typeface="Calibri"/>
              </a:rPr>
              <a:t>Dqo</a:t>
            </a:r>
            <a:r>
              <a:rPr lang="es-ES" sz="1200" b="0" i="0" u="none" strike="noStrike" cap="none" dirty="0" smtClean="0">
                <a:solidFill>
                  <a:schemeClr val="dk1"/>
                </a:solidFill>
                <a:effectLst/>
                <a:latin typeface="Calibri"/>
                <a:ea typeface="Calibri"/>
                <a:cs typeface="Calibri"/>
                <a:sym typeface="Calibri"/>
              </a:rPr>
              <a:t>, entre otros, los ensayos se realizaron tanto en la </a:t>
            </a:r>
            <a:r>
              <a:rPr lang="es-ES" sz="1200" b="0" i="0" u="none" strike="noStrike" cap="none" dirty="0" err="1" smtClean="0">
                <a:solidFill>
                  <a:schemeClr val="dk1"/>
                </a:solidFill>
                <a:effectLst/>
                <a:latin typeface="Calibri"/>
                <a:ea typeface="Calibri"/>
                <a:cs typeface="Calibri"/>
                <a:sym typeface="Calibri"/>
              </a:rPr>
              <a:t>uce</a:t>
            </a:r>
            <a:r>
              <a:rPr lang="es-ES" sz="1200" b="0" i="0" u="none" strike="noStrike" cap="none" dirty="0" smtClean="0">
                <a:solidFill>
                  <a:schemeClr val="dk1"/>
                </a:solidFill>
                <a:effectLst/>
                <a:latin typeface="Calibri"/>
                <a:ea typeface="Calibri"/>
                <a:cs typeface="Calibri"/>
                <a:sym typeface="Calibri"/>
              </a:rPr>
              <a:t> como en la </a:t>
            </a:r>
            <a:r>
              <a:rPr lang="es-ES" sz="1200" b="0" i="0" u="none" strike="noStrike" cap="none" dirty="0" err="1" smtClean="0">
                <a:solidFill>
                  <a:schemeClr val="dk1"/>
                </a:solidFill>
                <a:effectLst/>
                <a:latin typeface="Calibri"/>
                <a:ea typeface="Calibri"/>
                <a:cs typeface="Calibri"/>
                <a:sym typeface="Calibri"/>
              </a:rPr>
              <a:t>espe</a:t>
            </a:r>
            <a:r>
              <a:rPr lang="es-ES" sz="1200" b="0" i="0" u="none" strike="noStrike" cap="none" dirty="0" smtClean="0">
                <a:solidFill>
                  <a:schemeClr val="dk1"/>
                </a:solidFill>
                <a:effectLst/>
                <a:latin typeface="Calibri"/>
                <a:ea typeface="Calibri"/>
                <a:cs typeface="Calibri"/>
                <a:sym typeface="Calibri"/>
              </a:rPr>
              <a:t>. Se contrastaron los resultados obtenidos con los límites máximos admisibles que dicta la norma para calidad de agua potable en zonas rurales, encontrándose todos ellos dentro de los límites a excepción del parámetro de coliformes totales, por lo cual es necesario contemplar un proceso de desinfección.</a:t>
            </a:r>
          </a:p>
          <a:p>
            <a:pPr marL="0" lvl="0" indent="0" algn="l" rtl="0">
              <a:spcBef>
                <a:spcPts val="0"/>
              </a:spcBef>
              <a:spcAft>
                <a:spcPts val="0"/>
              </a:spcAft>
              <a:buNone/>
            </a:pPr>
            <a:endParaRPr dirty="0"/>
          </a:p>
        </p:txBody>
      </p:sp>
      <p:sp>
        <p:nvSpPr>
          <p:cNvPr id="791" name="Google Shape;791;g6d755021c1_0_115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6d755021c1_0_115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01" name="Google Shape;801;g6d755021c1_0_115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6d755021c1_0_115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C" sz="1200" b="0" i="0" u="none" strike="noStrike" cap="none" dirty="0" smtClean="0">
                <a:solidFill>
                  <a:schemeClr val="dk1"/>
                </a:solidFill>
                <a:effectLst/>
                <a:latin typeface="Calibri"/>
                <a:ea typeface="Calibri"/>
                <a:cs typeface="Calibri"/>
                <a:sym typeface="Calibri"/>
              </a:rPr>
              <a:t>el tratamiento recomendado para la eliminación de microorganismos es el de cloración, por ello se propone la desinfección con hipoclorito de calcio y sodio. El hipoclorito de sodio tiene una presentación líquida con una concentración de cloro de 10%, se necesitan 0.76l/ para desinfectar el agua consumida por la población en un día, obteniendo un precio de 31,46 dólares al mes, el hipoclorito de calcio tiene una presentación de pastillas con una concentración de 80%, se necesitan 0.26 kg/día y se tiene un precio de $40.72 al mes, el hipoclorito de sodio es más económico sin embargo la colocación de pastillas de cloro presenta una ventaja debido a que se puede colocar un </a:t>
            </a:r>
            <a:r>
              <a:rPr lang="es-EC" sz="1200" b="0" i="0" u="none" strike="noStrike" cap="none" dirty="0" err="1" smtClean="0">
                <a:solidFill>
                  <a:schemeClr val="dk1"/>
                </a:solidFill>
                <a:effectLst/>
                <a:latin typeface="Calibri"/>
                <a:ea typeface="Calibri"/>
                <a:cs typeface="Calibri"/>
                <a:sym typeface="Calibri"/>
              </a:rPr>
              <a:t>clorador</a:t>
            </a:r>
            <a:r>
              <a:rPr lang="es-EC" sz="1200" b="0" i="0" u="none" strike="noStrike" cap="none" dirty="0" smtClean="0">
                <a:solidFill>
                  <a:schemeClr val="dk1"/>
                </a:solidFill>
                <a:effectLst/>
                <a:latin typeface="Calibri"/>
                <a:ea typeface="Calibri"/>
                <a:cs typeface="Calibri"/>
                <a:sym typeface="Calibri"/>
              </a:rPr>
              <a:t> el cual regule la cantidad requerida para desinfectar el agua.</a:t>
            </a:r>
            <a:endParaRPr lang="es-E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812" name="Google Shape;812;g6d755021c1_0_115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6d755021c1_0_115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Se diseña el tanque rompe presiones en el cual se va a colocar el hipoclorito, es un vertedero de pared delgada que sirve para disminuir la velocidad del agua y se calcula el valor del coeficiente de inmersión para que el caudal sea de 1 l/s.</a:t>
            </a:r>
          </a:p>
          <a:p>
            <a:pPr marL="0" lvl="0" indent="0" algn="l" rtl="0">
              <a:spcBef>
                <a:spcPts val="0"/>
              </a:spcBef>
              <a:spcAft>
                <a:spcPts val="0"/>
              </a:spcAft>
              <a:buNone/>
            </a:pPr>
            <a:endParaRPr dirty="0"/>
          </a:p>
        </p:txBody>
      </p:sp>
      <p:sp>
        <p:nvSpPr>
          <p:cNvPr id="824" name="Google Shape;824;g6d755021c1_0_115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6d755021c1_0_115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Se diseña el tanque de almacenamiento el cual tiene una altura de 2.30m y diámetro 4 m para almacenar 28.90 m3 el volumen requerido por la norma es de 27 m3.</a:t>
            </a:r>
          </a:p>
          <a:p>
            <a:pPr marL="0" lvl="0" indent="0" algn="l" rtl="0">
              <a:spcBef>
                <a:spcPts val="0"/>
              </a:spcBef>
              <a:spcAft>
                <a:spcPts val="0"/>
              </a:spcAft>
              <a:buNone/>
            </a:pPr>
            <a:endParaRPr dirty="0"/>
          </a:p>
        </p:txBody>
      </p:sp>
      <p:sp>
        <p:nvSpPr>
          <p:cNvPr id="841" name="Google Shape;841;g6d755021c1_0_115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6d755021c1_0_1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g6d755021c1_0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6d755021c1_0_116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9" name="Google Shape;849;g6d755021c1_0_116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6d755021c1_0_116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Según el levantamiento topográfico la captación cuenta con una altura </a:t>
            </a:r>
            <a:r>
              <a:rPr lang="es-ES" sz="1200" b="0" i="0" u="none" strike="noStrike" cap="none" dirty="0" err="1" smtClean="0">
                <a:solidFill>
                  <a:schemeClr val="dk1"/>
                </a:solidFill>
                <a:effectLst/>
                <a:latin typeface="Calibri"/>
                <a:ea typeface="Calibri"/>
                <a:cs typeface="Calibri"/>
                <a:sym typeface="Calibri"/>
              </a:rPr>
              <a:t>piezométrica</a:t>
            </a:r>
            <a:r>
              <a:rPr lang="es-ES" sz="1200" b="0" i="0" u="none" strike="noStrike" cap="none" dirty="0" smtClean="0">
                <a:solidFill>
                  <a:schemeClr val="dk1"/>
                </a:solidFill>
                <a:effectLst/>
                <a:latin typeface="Calibri"/>
                <a:ea typeface="Calibri"/>
                <a:cs typeface="Calibri"/>
                <a:sym typeface="Calibri"/>
              </a:rPr>
              <a:t> de 783 msnm, mientras que para el punto donde se encuentra el tanque de almacenamiento se cuenta con una altura de 760 msnm. La tubería es de PVC clase 1 que soporta presiones de hasta 1Mpa</a:t>
            </a:r>
          </a:p>
          <a:p>
            <a:pPr marL="0" lvl="0" indent="0" algn="l" rtl="0">
              <a:spcBef>
                <a:spcPts val="0"/>
              </a:spcBef>
              <a:spcAft>
                <a:spcPts val="0"/>
              </a:spcAft>
              <a:buNone/>
            </a:pPr>
            <a:endParaRPr dirty="0"/>
          </a:p>
        </p:txBody>
      </p:sp>
      <p:sp>
        <p:nvSpPr>
          <p:cNvPr id="864" name="Google Shape;864;g6d755021c1_0_116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6d755021c1_0_116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1200" b="0" i="0" u="none" strike="noStrike" cap="none" dirty="0" smtClean="0">
                <a:solidFill>
                  <a:schemeClr val="dk1"/>
                </a:solidFill>
                <a:effectLst/>
                <a:latin typeface="Calibri"/>
                <a:ea typeface="Calibri"/>
                <a:cs typeface="Calibri"/>
                <a:sym typeface="Calibri"/>
              </a:rPr>
              <a:t>Se modela la línea de conducción con el software </a:t>
            </a:r>
            <a:r>
              <a:rPr lang="es-ES" sz="1200" b="0" i="0" u="none" strike="noStrike" cap="none" dirty="0" err="1" smtClean="0">
                <a:solidFill>
                  <a:schemeClr val="dk1"/>
                </a:solidFill>
                <a:effectLst/>
                <a:latin typeface="Calibri"/>
                <a:ea typeface="Calibri"/>
                <a:cs typeface="Calibri"/>
                <a:sym typeface="Calibri"/>
              </a:rPr>
              <a:t>Epanet</a:t>
            </a:r>
            <a:r>
              <a:rPr lang="es-ES" sz="1200" b="0" i="0" u="none" strike="noStrike" cap="none" dirty="0" smtClean="0">
                <a:solidFill>
                  <a:schemeClr val="dk1"/>
                </a:solidFill>
                <a:effectLst/>
                <a:latin typeface="Calibri"/>
                <a:ea typeface="Calibri"/>
                <a:cs typeface="Calibri"/>
                <a:sym typeface="Calibri"/>
              </a:rPr>
              <a:t> teniendo diámetros desde 40 mm hasta 90 </a:t>
            </a:r>
            <a:r>
              <a:rPr lang="es-ES" sz="1200" b="0" i="0" u="none" strike="noStrike" cap="none" dirty="0" err="1" smtClean="0">
                <a:solidFill>
                  <a:schemeClr val="dk1"/>
                </a:solidFill>
                <a:effectLst/>
                <a:latin typeface="Calibri"/>
                <a:ea typeface="Calibri"/>
                <a:cs typeface="Calibri"/>
                <a:sym typeface="Calibri"/>
              </a:rPr>
              <a:t>mm.</a:t>
            </a:r>
            <a:endParaRPr dirty="0"/>
          </a:p>
        </p:txBody>
      </p:sp>
      <p:sp>
        <p:nvSpPr>
          <p:cNvPr id="876" name="Google Shape;876;g6d755021c1_0_116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6d755021c1_0_116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Se chequearon las velocidades en la línea de conducción dando como resultado que se tiene una velocidad máxima de 1.90 m/s y se verifica que sea menor a 4.5 m/s, velocidad máxima indicada en la norma.</a:t>
            </a:r>
          </a:p>
          <a:p>
            <a:pPr marL="0" lvl="0" indent="0" algn="l" rtl="0">
              <a:spcBef>
                <a:spcPts val="0"/>
              </a:spcBef>
              <a:spcAft>
                <a:spcPts val="0"/>
              </a:spcAft>
              <a:buNone/>
            </a:pPr>
            <a:endParaRPr dirty="0"/>
          </a:p>
        </p:txBody>
      </p:sp>
      <p:sp>
        <p:nvSpPr>
          <p:cNvPr id="885" name="Google Shape;885;g6d755021c1_0_116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6d755021c1_0_116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smtClean="0">
                <a:solidFill>
                  <a:schemeClr val="dk1"/>
                </a:solidFill>
                <a:effectLst/>
                <a:latin typeface="Calibri"/>
                <a:ea typeface="Calibri"/>
                <a:cs typeface="Calibri"/>
                <a:sym typeface="Calibri"/>
              </a:rPr>
              <a:t>De igual forma se controlaron las presiones en los nudos. Se tiene presiones entre 5.18 y 17.27 </a:t>
            </a:r>
            <a:r>
              <a:rPr lang="es-ES" sz="1200" b="0" i="0" u="none" strike="noStrike" cap="none" dirty="0" err="1" smtClean="0">
                <a:solidFill>
                  <a:schemeClr val="dk1"/>
                </a:solidFill>
                <a:effectLst/>
                <a:latin typeface="Calibri"/>
                <a:ea typeface="Calibri"/>
                <a:cs typeface="Calibri"/>
                <a:sym typeface="Calibri"/>
              </a:rPr>
              <a:t>mca</a:t>
            </a:r>
            <a:r>
              <a:rPr lang="es-ES" sz="1200" b="0" i="0" u="none" strike="noStrike" cap="none" dirty="0" smtClean="0">
                <a:solidFill>
                  <a:schemeClr val="dk1"/>
                </a:solidFill>
                <a:effectLst/>
                <a:latin typeface="Calibri"/>
                <a:ea typeface="Calibri"/>
                <a:cs typeface="Calibri"/>
                <a:sym typeface="Calibri"/>
              </a:rPr>
              <a:t>, verificando así que sean menores a las presiones que soportan los accesorios de 100mca.</a:t>
            </a:r>
          </a:p>
          <a:p>
            <a:pPr marL="0" lvl="0" indent="0" algn="l" rtl="0">
              <a:spcBef>
                <a:spcPts val="0"/>
              </a:spcBef>
              <a:spcAft>
                <a:spcPts val="0"/>
              </a:spcAft>
              <a:buNone/>
            </a:pPr>
            <a:endParaRPr dirty="0"/>
          </a:p>
        </p:txBody>
      </p:sp>
      <p:sp>
        <p:nvSpPr>
          <p:cNvPr id="895" name="Google Shape;895;g6d755021c1_0_116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6d755021c1_0_116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1200" b="0" i="0" u="none" strike="noStrike" cap="none" dirty="0" smtClean="0">
                <a:solidFill>
                  <a:schemeClr val="dk1"/>
                </a:solidFill>
                <a:effectLst/>
                <a:latin typeface="Calibri"/>
                <a:ea typeface="Calibri"/>
                <a:cs typeface="Calibri"/>
                <a:sym typeface="Calibri"/>
              </a:rPr>
              <a:t>Se calcula un presupuesto referencial con el análisis de precios unitarios obteniendo un valor de $37919.30.</a:t>
            </a:r>
            <a:endParaRPr dirty="0"/>
          </a:p>
        </p:txBody>
      </p:sp>
      <p:sp>
        <p:nvSpPr>
          <p:cNvPr id="905" name="Google Shape;905;g6d755021c1_0_116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6d755021c1_0_116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s-ES" sz="1200" b="0" i="0" u="none" strike="noStrike" cap="none" dirty="0" smtClean="0">
                <a:solidFill>
                  <a:schemeClr val="dk1"/>
                </a:solidFill>
                <a:effectLst/>
                <a:latin typeface="Calibri"/>
                <a:ea typeface="Calibri"/>
                <a:cs typeface="Calibri"/>
                <a:sym typeface="Calibri"/>
              </a:rPr>
              <a:t>Finalmente vamos a presentar las conclusiones, las series de datos hidrometeorológicas con las que se cuenta en el Ecuador se presentan incompletas en muchos casos, por lo que es necesario rellenarlas y validarlas previamente antes de analizarlas.</a:t>
            </a:r>
          </a:p>
          <a:p>
            <a:r>
              <a:rPr lang="es-ES" sz="1200" b="0" i="0" u="none" strike="noStrike" cap="none" dirty="0" smtClean="0">
                <a:solidFill>
                  <a:schemeClr val="dk1"/>
                </a:solidFill>
                <a:effectLst/>
                <a:latin typeface="Calibri"/>
                <a:ea typeface="Calibri"/>
                <a:cs typeface="Calibri"/>
                <a:sym typeface="Calibri"/>
              </a:rPr>
              <a:t>Se analizó la dinámica de las series distinguiendo de manera visual un comportamiento aleatorio mediante histogramas y mapas recurrentes y se evidencia un indicio de caos en las variables precipitación y caudal con el análisis cuantitativo de recurrencia.</a:t>
            </a:r>
          </a:p>
          <a:p>
            <a:pPr marL="0" lvl="0" indent="0" algn="l" rtl="0">
              <a:spcBef>
                <a:spcPts val="0"/>
              </a:spcBef>
              <a:spcAft>
                <a:spcPts val="0"/>
              </a:spcAft>
              <a:buNone/>
            </a:pPr>
            <a:endParaRPr dirty="0"/>
          </a:p>
        </p:txBody>
      </p:sp>
      <p:sp>
        <p:nvSpPr>
          <p:cNvPr id="913" name="Google Shape;913;g6d755021c1_0_116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6d755021c1_0_117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s-ES" sz="1200" b="0" i="0" u="none" strike="noStrike" cap="none" dirty="0" smtClean="0">
                <a:solidFill>
                  <a:schemeClr val="dk1"/>
                </a:solidFill>
                <a:effectLst/>
                <a:latin typeface="Calibri"/>
                <a:ea typeface="Calibri"/>
                <a:cs typeface="Calibri"/>
                <a:sym typeface="Calibri"/>
              </a:rPr>
              <a:t>Mediante la curva de duración de caudales se comprueba la disponibilidad de agua para las comunidades para el consumo previo a un tratamiento de desinfección.</a:t>
            </a:r>
          </a:p>
          <a:p>
            <a:r>
              <a:rPr lang="es-ES" sz="1200" b="1" i="0" u="none" strike="noStrike" cap="none" dirty="0" err="1" smtClean="0">
                <a:solidFill>
                  <a:schemeClr val="dk1"/>
                </a:solidFill>
                <a:effectLst/>
                <a:latin typeface="Calibri"/>
                <a:ea typeface="Calibri"/>
                <a:cs typeface="Calibri"/>
                <a:sym typeface="Calibri"/>
              </a:rPr>
              <a:t>Sebitas</a:t>
            </a:r>
            <a:r>
              <a:rPr lang="es-ES" sz="1200" b="1" i="0" u="none" strike="noStrike" cap="none" dirty="0" smtClean="0">
                <a:solidFill>
                  <a:schemeClr val="dk1"/>
                </a:solidFill>
                <a:effectLst/>
                <a:latin typeface="Calibri"/>
                <a:ea typeface="Calibri"/>
                <a:cs typeface="Calibri"/>
                <a:sym typeface="Calibri"/>
              </a:rPr>
              <a:t>:</a:t>
            </a:r>
            <a:r>
              <a:rPr lang="es-ES" sz="1200" b="0" i="0" u="none" strike="noStrike" cap="none" dirty="0" smtClean="0">
                <a:solidFill>
                  <a:schemeClr val="dk1"/>
                </a:solidFill>
                <a:effectLst/>
                <a:latin typeface="Calibri"/>
                <a:ea typeface="Calibri"/>
                <a:cs typeface="Calibri"/>
                <a:sym typeface="Calibri"/>
              </a:rPr>
              <a:t> Se encontró presencia de coliformes por lo que se propone un tratamiento de desinfección con hipoclorito de calcio.</a:t>
            </a:r>
          </a:p>
          <a:p>
            <a:r>
              <a:rPr lang="es-ES" sz="1200" b="0" i="0" u="none" strike="noStrike" cap="none" dirty="0" smtClean="0">
                <a:solidFill>
                  <a:schemeClr val="dk1"/>
                </a:solidFill>
                <a:effectLst/>
                <a:latin typeface="Calibri"/>
                <a:ea typeface="Calibri"/>
                <a:cs typeface="Calibri"/>
                <a:sym typeface="Calibri"/>
              </a:rPr>
              <a:t>Utilizar la captación tipo </a:t>
            </a:r>
            <a:r>
              <a:rPr lang="es-ES" sz="1200" b="0" i="0" u="none" strike="noStrike" cap="none" dirty="0" err="1" smtClean="0">
                <a:solidFill>
                  <a:schemeClr val="dk1"/>
                </a:solidFill>
                <a:effectLst/>
                <a:latin typeface="Calibri"/>
                <a:ea typeface="Calibri"/>
                <a:cs typeface="Calibri"/>
                <a:sym typeface="Calibri"/>
              </a:rPr>
              <a:t>Coanda</a:t>
            </a:r>
            <a:r>
              <a:rPr lang="es-ES" sz="1200" b="0" i="0" u="none" strike="noStrike" cap="none" dirty="0" smtClean="0">
                <a:solidFill>
                  <a:schemeClr val="dk1"/>
                </a:solidFill>
                <a:effectLst/>
                <a:latin typeface="Calibri"/>
                <a:ea typeface="Calibri"/>
                <a:cs typeface="Calibri"/>
                <a:sym typeface="Calibri"/>
              </a:rPr>
              <a:t> brinda ventajas como la de servir de estructura de control y cuantificación de caudal, la captación evita el ingreso al sistema de material vegetal, partículas gruesas y sólidos en suspensión, </a:t>
            </a:r>
            <a:r>
              <a:rPr lang="es-EC" sz="1200" b="0" i="0" u="none" strike="noStrike" cap="none" dirty="0" smtClean="0">
                <a:solidFill>
                  <a:schemeClr val="dk1"/>
                </a:solidFill>
                <a:effectLst/>
                <a:latin typeface="Calibri"/>
                <a:ea typeface="Calibri"/>
                <a:cs typeface="Calibri"/>
                <a:sym typeface="Calibri"/>
              </a:rPr>
              <a:t>prescindiendo de la necesidad de diseñar un desarenador.</a:t>
            </a:r>
            <a:endParaRPr lang="es-ES" sz="1200" b="0" i="0" u="none" strike="noStrike"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C" sz="1200" b="0" i="0" u="none" strike="noStrike" cap="none" dirty="0" smtClean="0">
                <a:solidFill>
                  <a:schemeClr val="dk1"/>
                </a:solidFill>
                <a:effectLst/>
                <a:latin typeface="Calibri"/>
                <a:ea typeface="Calibri"/>
                <a:cs typeface="Calibri"/>
                <a:sym typeface="Calibri"/>
              </a:rPr>
              <a:t>El modelo de conducción cumple con los valores máximos y mínimos de velocidad y presión.</a:t>
            </a:r>
            <a:endParaRPr lang="es-E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921" name="Google Shape;921;g6d755021c1_0_117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6d755021c1_0_116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s-ES" sz="1200" b="0" i="0" u="none" strike="noStrike" cap="none" dirty="0" smtClean="0">
                <a:solidFill>
                  <a:schemeClr val="dk1"/>
                </a:solidFill>
                <a:effectLst/>
                <a:latin typeface="Calibri"/>
                <a:ea typeface="Calibri"/>
                <a:cs typeface="Calibri"/>
                <a:sym typeface="Calibri"/>
              </a:rPr>
              <a:t>La herramienta gráfica de mapas recurrentes depende directamente de la cantidad de datos con la que cuente la serie de tiempo, es por ello, que se debe trabajar con series de al menos 10 años para obtener resultados visuales coherentes, patrones identificables, y así, distinguir de una manera visual el comportamiento de las variables. Al ser un método visual se pueden tener distintas interpretaciones dependiendo del observador, por ello, se requiere un análisis complementario de recurrencia cuantitativa para obtener un resultado numérico sobre la dinámica de las series de tiempo</a:t>
            </a:r>
          </a:p>
          <a:p>
            <a:r>
              <a:rPr lang="es-ES" sz="1200" b="0" i="0" u="none" strike="noStrike" cap="none" dirty="0" smtClean="0">
                <a:solidFill>
                  <a:schemeClr val="dk1"/>
                </a:solidFill>
                <a:effectLst/>
                <a:latin typeface="Calibri"/>
                <a:ea typeface="Calibri"/>
                <a:cs typeface="Calibri"/>
                <a:sym typeface="Calibri"/>
              </a:rPr>
              <a:t>Escoger de manera apropiada los parámetros de tiempo de retraso y dimensión inmersa considerando el criterio que mejor se ajuste al comportamiento de la variable, debido a la sensibilidad de las condiciones iniciales de estos algoritmos.</a:t>
            </a:r>
          </a:p>
          <a:p>
            <a:pPr marL="0" lvl="0" indent="0" algn="l" rtl="0">
              <a:spcBef>
                <a:spcPts val="0"/>
              </a:spcBef>
              <a:spcAft>
                <a:spcPts val="0"/>
              </a:spcAft>
              <a:buNone/>
            </a:pPr>
            <a:endParaRPr dirty="0"/>
          </a:p>
        </p:txBody>
      </p:sp>
      <p:sp>
        <p:nvSpPr>
          <p:cNvPr id="929" name="Google Shape;929;g6d755021c1_0_116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6d755021c1_0_117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s-ES" sz="1200" b="1" i="0" u="none" strike="noStrike" cap="none" dirty="0" err="1" smtClean="0">
                <a:solidFill>
                  <a:schemeClr val="dk1"/>
                </a:solidFill>
                <a:effectLst/>
                <a:latin typeface="Calibri"/>
                <a:ea typeface="Calibri"/>
                <a:cs typeface="Calibri"/>
                <a:sym typeface="Calibri"/>
              </a:rPr>
              <a:t>Sebitas</a:t>
            </a:r>
            <a:r>
              <a:rPr lang="es-ES" sz="1200" b="1" i="0" u="none" strike="noStrike" cap="none" dirty="0" smtClean="0">
                <a:solidFill>
                  <a:schemeClr val="dk1"/>
                </a:solidFill>
                <a:effectLst/>
                <a:latin typeface="Calibri"/>
                <a:ea typeface="Calibri"/>
                <a:cs typeface="Calibri"/>
                <a:sym typeface="Calibri"/>
              </a:rPr>
              <a:t>:</a:t>
            </a:r>
            <a:r>
              <a:rPr lang="es-ES" sz="1200" b="0" i="0" u="none" strike="noStrike" cap="none" dirty="0" smtClean="0">
                <a:solidFill>
                  <a:schemeClr val="dk1"/>
                </a:solidFill>
                <a:effectLst/>
                <a:latin typeface="Calibri"/>
                <a:ea typeface="Calibri"/>
                <a:cs typeface="Calibri"/>
                <a:sym typeface="Calibri"/>
              </a:rPr>
              <a:t> Realizar al menos una vez al año, el análisis de la calidad del agua del río Arapicos para advertir posibles cambios en la composición del recurso y complementar el análisis de plaguicidas y metales pesados.</a:t>
            </a:r>
          </a:p>
          <a:p>
            <a:r>
              <a:rPr lang="es-ES" sz="1200" b="0" i="0" u="none" strike="noStrike" cap="none" dirty="0" smtClean="0">
                <a:solidFill>
                  <a:schemeClr val="dk1"/>
                </a:solidFill>
                <a:effectLst/>
                <a:latin typeface="Calibri"/>
                <a:ea typeface="Calibri"/>
                <a:cs typeface="Calibri"/>
                <a:sym typeface="Calibri"/>
              </a:rPr>
              <a:t>Realizar el aforo de las fuentes en época seca para contrastar los datos de caudales obtenidos en época de lluvia.</a:t>
            </a:r>
          </a:p>
          <a:p>
            <a:pPr marL="0" lvl="0" indent="0" algn="l" rtl="0">
              <a:spcBef>
                <a:spcPts val="0"/>
              </a:spcBef>
              <a:spcAft>
                <a:spcPts val="0"/>
              </a:spcAft>
              <a:buNone/>
            </a:pPr>
            <a:endParaRPr dirty="0"/>
          </a:p>
        </p:txBody>
      </p:sp>
      <p:sp>
        <p:nvSpPr>
          <p:cNvPr id="937" name="Google Shape;937;g6d755021c1_0_117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6d755021c1_0_17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g6d755021c1_0_17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6d755021c1_0_117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5" name="Google Shape;945;g6d755021c1_0_117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6d755021c1_0_17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g6d755021c1_0_17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6d755021c1_0_17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6d755021c1_0_17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
        <p:cNvGrpSpPr/>
        <p:nvPr/>
      </p:nvGrpSpPr>
      <p:grpSpPr>
        <a:xfrm>
          <a:off x="0" y="0"/>
          <a:ext cx="0" cy="0"/>
          <a:chOff x="0" y="0"/>
          <a:chExt cx="0" cy="0"/>
        </a:xfrm>
      </p:grpSpPr>
      <p:sp>
        <p:nvSpPr>
          <p:cNvPr id="14" name="Google Shape;14;p2"/>
          <p:cNvSpPr/>
          <p:nvPr/>
        </p:nvSpPr>
        <p:spPr>
          <a:xfrm>
            <a:off x="-3140" y="2"/>
            <a:ext cx="6946095" cy="1311139"/>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15" name="Google Shape;15;p2"/>
          <p:cNvSpPr/>
          <p:nvPr/>
        </p:nvSpPr>
        <p:spPr>
          <a:xfrm>
            <a:off x="-8033" y="5"/>
            <a:ext cx="5927192" cy="1447525"/>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0784"/>
            </a:srgbClr>
          </a:solidFill>
          <a:ln>
            <a:noFill/>
          </a:ln>
        </p:spPr>
      </p:sp>
      <p:sp>
        <p:nvSpPr>
          <p:cNvPr id="16" name="Google Shape;16;p2"/>
          <p:cNvSpPr/>
          <p:nvPr/>
        </p:nvSpPr>
        <p:spPr>
          <a:xfrm>
            <a:off x="8500635" y="6327666"/>
            <a:ext cx="3398551" cy="534505"/>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17" name="Google Shape;17;p2"/>
          <p:cNvSpPr/>
          <p:nvPr/>
        </p:nvSpPr>
        <p:spPr>
          <a:xfrm>
            <a:off x="9788240" y="6356406"/>
            <a:ext cx="2428128" cy="527748"/>
          </a:xfrm>
          <a:custGeom>
            <a:avLst/>
            <a:gdLst/>
            <a:ahLst/>
            <a:cxnLst/>
            <a:rect l="l" t="t" r="r" b="b"/>
            <a:pathLst>
              <a:path w="145484" h="18819" extrusionOk="0">
                <a:moveTo>
                  <a:pt x="145484" y="0"/>
                </a:moveTo>
                <a:lnTo>
                  <a:pt x="145484" y="18819"/>
                </a:lnTo>
                <a:lnTo>
                  <a:pt x="0" y="18819"/>
                </a:lnTo>
                <a:close/>
              </a:path>
            </a:pathLst>
          </a:custGeom>
          <a:solidFill>
            <a:srgbClr val="00AE9D">
              <a:alpha val="83137"/>
            </a:srgbClr>
          </a:solidFill>
          <a:ln>
            <a:noFill/>
          </a:ln>
        </p:spPr>
      </p:sp>
      <p:sp>
        <p:nvSpPr>
          <p:cNvPr id="18" name="Google Shape;18;p2"/>
          <p:cNvSpPr/>
          <p:nvPr/>
        </p:nvSpPr>
        <p:spPr>
          <a:xfrm>
            <a:off x="11120957" y="5605434"/>
            <a:ext cx="1091259" cy="1278748"/>
          </a:xfrm>
          <a:custGeom>
            <a:avLst/>
            <a:gdLst/>
            <a:ahLst/>
            <a:cxnLst/>
            <a:rect l="l" t="t" r="r" b="b"/>
            <a:pathLst>
              <a:path w="65384" h="45599" extrusionOk="0">
                <a:moveTo>
                  <a:pt x="65384" y="27022"/>
                </a:moveTo>
                <a:lnTo>
                  <a:pt x="65384" y="0"/>
                </a:lnTo>
                <a:lnTo>
                  <a:pt x="0" y="45599"/>
                </a:lnTo>
                <a:close/>
              </a:path>
            </a:pathLst>
          </a:custGeom>
          <a:solidFill>
            <a:srgbClr val="ABE33F">
              <a:alpha val="80784"/>
            </a:srgbClr>
          </a:solidFill>
          <a:ln>
            <a:noFill/>
          </a:ln>
        </p:spPr>
      </p:sp>
      <p:sp>
        <p:nvSpPr>
          <p:cNvPr id="19" name="Google Shape;19;p2"/>
          <p:cNvSpPr/>
          <p:nvPr/>
        </p:nvSpPr>
        <p:spPr>
          <a:xfrm>
            <a:off x="2078702" y="-8033"/>
            <a:ext cx="5489033" cy="1259833"/>
          </a:xfrm>
          <a:custGeom>
            <a:avLst/>
            <a:gdLst/>
            <a:ahLst/>
            <a:cxnLst/>
            <a:rect l="l" t="t" r="r" b="b"/>
            <a:pathLst>
              <a:path w="164671" h="37795" extrusionOk="0">
                <a:moveTo>
                  <a:pt x="0" y="241"/>
                </a:moveTo>
                <a:lnTo>
                  <a:pt x="132407" y="37795"/>
                </a:lnTo>
                <a:lnTo>
                  <a:pt x="164671" y="0"/>
                </a:lnTo>
                <a:lnTo>
                  <a:pt x="160329" y="241"/>
                </a:lnTo>
                <a:close/>
              </a:path>
            </a:pathLst>
          </a:custGeom>
          <a:solidFill>
            <a:srgbClr val="00AE9D">
              <a:alpha val="83137"/>
            </a:srgbClr>
          </a:solidFill>
          <a:ln>
            <a:noFill/>
          </a:ln>
        </p:spPr>
      </p:sp>
      <p:sp>
        <p:nvSpPr>
          <p:cNvPr id="20" name="Google Shape;20;p2"/>
          <p:cNvSpPr txBox="1">
            <a:spLocks noGrp="1"/>
          </p:cNvSpPr>
          <p:nvPr>
            <p:ph type="sldNum" idx="12"/>
          </p:nvPr>
        </p:nvSpPr>
        <p:spPr>
          <a:xfrm>
            <a:off x="36163" y="6333135"/>
            <a:ext cx="731600" cy="524800"/>
          </a:xfrm>
          <a:prstGeom prst="rect">
            <a:avLst/>
          </a:prstGeom>
          <a:noFill/>
          <a:ln>
            <a:noFill/>
          </a:ln>
        </p:spPr>
        <p:txBody>
          <a:bodyPr spcFirstLastPara="1" wrap="square" lIns="91425" tIns="91425" rIns="91425" bIns="91425" anchor="t" anchorCtr="0">
            <a:noAutofit/>
          </a:bodyPr>
          <a:lstStyle>
            <a:lvl1pPr marL="0" lvl="0" indent="0" algn="l">
              <a:buClr>
                <a:srgbClr val="00AE9D"/>
              </a:buClr>
              <a:buSzPts val="1600"/>
              <a:buFont typeface="Karla"/>
              <a:buNone/>
              <a:defRPr sz="1600" b="0" i="0" u="none" strike="noStrike" cap="none">
                <a:solidFill>
                  <a:srgbClr val="00AE9D"/>
                </a:solidFill>
                <a:latin typeface="Karla"/>
                <a:ea typeface="Karla"/>
                <a:cs typeface="Karla"/>
                <a:sym typeface="Karla"/>
              </a:defRPr>
            </a:lvl1pPr>
            <a:lvl2pPr marL="0" lvl="1" indent="0" algn="l">
              <a:buClr>
                <a:srgbClr val="00AE9D"/>
              </a:buClr>
              <a:buSzPts val="1600"/>
              <a:buFont typeface="Karla"/>
              <a:buNone/>
              <a:defRPr sz="1600" b="0" i="0" u="none" strike="noStrike" cap="none">
                <a:solidFill>
                  <a:srgbClr val="00AE9D"/>
                </a:solidFill>
                <a:latin typeface="Karla"/>
                <a:ea typeface="Karla"/>
                <a:cs typeface="Karla"/>
                <a:sym typeface="Karla"/>
              </a:defRPr>
            </a:lvl2pPr>
            <a:lvl3pPr marL="0" lvl="2" indent="0" algn="l">
              <a:buClr>
                <a:srgbClr val="00AE9D"/>
              </a:buClr>
              <a:buSzPts val="1600"/>
              <a:buFont typeface="Karla"/>
              <a:buNone/>
              <a:defRPr sz="1600" b="0" i="0" u="none" strike="noStrike" cap="none">
                <a:solidFill>
                  <a:srgbClr val="00AE9D"/>
                </a:solidFill>
                <a:latin typeface="Karla"/>
                <a:ea typeface="Karla"/>
                <a:cs typeface="Karla"/>
                <a:sym typeface="Karla"/>
              </a:defRPr>
            </a:lvl3pPr>
            <a:lvl4pPr marL="0" lvl="3" indent="0" algn="l">
              <a:buClr>
                <a:srgbClr val="00AE9D"/>
              </a:buClr>
              <a:buSzPts val="1600"/>
              <a:buFont typeface="Karla"/>
              <a:buNone/>
              <a:defRPr sz="1600" b="0" i="0" u="none" strike="noStrike" cap="none">
                <a:solidFill>
                  <a:srgbClr val="00AE9D"/>
                </a:solidFill>
                <a:latin typeface="Karla"/>
                <a:ea typeface="Karla"/>
                <a:cs typeface="Karla"/>
                <a:sym typeface="Karla"/>
              </a:defRPr>
            </a:lvl4pPr>
            <a:lvl5pPr marL="0" lvl="4" indent="0" algn="l">
              <a:buClr>
                <a:srgbClr val="00AE9D"/>
              </a:buClr>
              <a:buSzPts val="1600"/>
              <a:buFont typeface="Karla"/>
              <a:buNone/>
              <a:defRPr sz="1600" b="0" i="0" u="none" strike="noStrike" cap="none">
                <a:solidFill>
                  <a:srgbClr val="00AE9D"/>
                </a:solidFill>
                <a:latin typeface="Karla"/>
                <a:ea typeface="Karla"/>
                <a:cs typeface="Karla"/>
                <a:sym typeface="Karla"/>
              </a:defRPr>
            </a:lvl5pPr>
            <a:lvl6pPr marL="0" lvl="5" indent="0" algn="l">
              <a:buClr>
                <a:srgbClr val="00AE9D"/>
              </a:buClr>
              <a:buSzPts val="1600"/>
              <a:buFont typeface="Karla"/>
              <a:buNone/>
              <a:defRPr sz="1600" b="0" i="0" u="none" strike="noStrike" cap="none">
                <a:solidFill>
                  <a:srgbClr val="00AE9D"/>
                </a:solidFill>
                <a:latin typeface="Karla"/>
                <a:ea typeface="Karla"/>
                <a:cs typeface="Karla"/>
                <a:sym typeface="Karla"/>
              </a:defRPr>
            </a:lvl6pPr>
            <a:lvl7pPr marL="0" lvl="6" indent="0" algn="l">
              <a:buClr>
                <a:srgbClr val="00AE9D"/>
              </a:buClr>
              <a:buSzPts val="1600"/>
              <a:buFont typeface="Karla"/>
              <a:buNone/>
              <a:defRPr sz="1600" b="0" i="0" u="none" strike="noStrike" cap="none">
                <a:solidFill>
                  <a:srgbClr val="00AE9D"/>
                </a:solidFill>
                <a:latin typeface="Karla"/>
                <a:ea typeface="Karla"/>
                <a:cs typeface="Karla"/>
                <a:sym typeface="Karla"/>
              </a:defRPr>
            </a:lvl7pPr>
            <a:lvl8pPr marL="0" lvl="7" indent="0" algn="l">
              <a:buClr>
                <a:srgbClr val="00AE9D"/>
              </a:buClr>
              <a:buSzPts val="1600"/>
              <a:buFont typeface="Karla"/>
              <a:buNone/>
              <a:defRPr sz="1600" b="0" i="0" u="none" strike="noStrike" cap="none">
                <a:solidFill>
                  <a:srgbClr val="00AE9D"/>
                </a:solidFill>
                <a:latin typeface="Karla"/>
                <a:ea typeface="Karla"/>
                <a:cs typeface="Karla"/>
                <a:sym typeface="Karla"/>
              </a:defRPr>
            </a:lvl8pPr>
            <a:lvl9pPr marL="0" lvl="8" indent="0" algn="l">
              <a:buClr>
                <a:srgbClr val="00AE9D"/>
              </a:buClr>
              <a:buSzPts val="1600"/>
              <a:buFont typeface="Karla"/>
              <a:buNone/>
              <a:defRPr sz="1600" b="0" i="0" u="none" strike="noStrike" cap="none">
                <a:solidFill>
                  <a:srgbClr val="00AE9D"/>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half">
  <p:cSld name="Title + 1 column half">
    <p:spTree>
      <p:nvGrpSpPr>
        <p:cNvPr id="1" name="Shape 96"/>
        <p:cNvGrpSpPr/>
        <p:nvPr/>
      </p:nvGrpSpPr>
      <p:grpSpPr>
        <a:xfrm>
          <a:off x="0" y="0"/>
          <a:ext cx="0" cy="0"/>
          <a:chOff x="0" y="0"/>
          <a:chExt cx="0" cy="0"/>
        </a:xfrm>
      </p:grpSpPr>
      <p:sp>
        <p:nvSpPr>
          <p:cNvPr id="97" name="Google Shape;97;p11"/>
          <p:cNvSpPr txBox="1">
            <a:spLocks noGrp="1"/>
          </p:cNvSpPr>
          <p:nvPr>
            <p:ph type="title"/>
          </p:nvPr>
        </p:nvSpPr>
        <p:spPr>
          <a:xfrm>
            <a:off x="609600" y="681033"/>
            <a:ext cx="4721600" cy="1143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98" name="Google Shape;98;p11"/>
          <p:cNvSpPr txBox="1">
            <a:spLocks noGrp="1"/>
          </p:cNvSpPr>
          <p:nvPr>
            <p:ph type="body" idx="1"/>
          </p:nvPr>
        </p:nvSpPr>
        <p:spPr>
          <a:xfrm>
            <a:off x="609600" y="2006600"/>
            <a:ext cx="4721600" cy="4355600"/>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800"/>
              </a:spcBef>
              <a:spcAft>
                <a:spcPts val="0"/>
              </a:spcAft>
              <a:buSzPts val="2400"/>
              <a:buChar char="▪"/>
              <a:defRPr/>
            </a:lvl1pPr>
            <a:lvl2pPr marL="914400" lvl="1" indent="-381000" algn="l">
              <a:lnSpc>
                <a:spcPct val="100000"/>
              </a:lnSpc>
              <a:spcBef>
                <a:spcPts val="0"/>
              </a:spcBef>
              <a:spcAft>
                <a:spcPts val="0"/>
              </a:spcAft>
              <a:buSzPts val="2400"/>
              <a:buChar char="□"/>
              <a:defRPr/>
            </a:lvl2pPr>
            <a:lvl3pPr marL="1371600" lvl="2" indent="-381000" algn="l">
              <a:lnSpc>
                <a:spcPct val="100000"/>
              </a:lnSpc>
              <a:spcBef>
                <a:spcPts val="0"/>
              </a:spcBef>
              <a:spcAft>
                <a:spcPts val="0"/>
              </a:spcAft>
              <a:buSzPts val="2400"/>
              <a:buChar char="▫"/>
              <a:defRPr/>
            </a:lvl3pPr>
            <a:lvl4pPr marL="1828800" lvl="3" indent="-381000" algn="l">
              <a:lnSpc>
                <a:spcPct val="100000"/>
              </a:lnSpc>
              <a:spcBef>
                <a:spcPts val="0"/>
              </a:spcBef>
              <a:spcAft>
                <a:spcPts val="0"/>
              </a:spcAft>
              <a:buSzPts val="2400"/>
              <a:buChar char="▫"/>
              <a:defRPr/>
            </a:lvl4pPr>
            <a:lvl5pPr marL="2286000" lvl="4" indent="-381000" algn="l">
              <a:lnSpc>
                <a:spcPct val="100000"/>
              </a:lnSpc>
              <a:spcBef>
                <a:spcPts val="0"/>
              </a:spcBef>
              <a:spcAft>
                <a:spcPts val="0"/>
              </a:spcAft>
              <a:buSzPts val="2400"/>
              <a:buChar char="▫"/>
              <a:defRPr/>
            </a:lvl5pPr>
            <a:lvl6pPr marL="2743200" lvl="5" indent="-381000" algn="l">
              <a:lnSpc>
                <a:spcPct val="100000"/>
              </a:lnSpc>
              <a:spcBef>
                <a:spcPts val="0"/>
              </a:spcBef>
              <a:spcAft>
                <a:spcPts val="0"/>
              </a:spcAft>
              <a:buSzPts val="2400"/>
              <a:buChar char="▫"/>
              <a:defRPr/>
            </a:lvl6pPr>
            <a:lvl7pPr marL="3200400" lvl="6" indent="-381000" algn="l">
              <a:lnSpc>
                <a:spcPct val="100000"/>
              </a:lnSpc>
              <a:spcBef>
                <a:spcPts val="0"/>
              </a:spcBef>
              <a:spcAft>
                <a:spcPts val="0"/>
              </a:spcAft>
              <a:buSzPts val="2400"/>
              <a:buChar char="▫"/>
              <a:defRPr/>
            </a:lvl7pPr>
            <a:lvl8pPr marL="3657600" lvl="7" indent="-381000" algn="l">
              <a:lnSpc>
                <a:spcPct val="100000"/>
              </a:lnSpc>
              <a:spcBef>
                <a:spcPts val="0"/>
              </a:spcBef>
              <a:spcAft>
                <a:spcPts val="0"/>
              </a:spcAft>
              <a:buSzPts val="2400"/>
              <a:buChar char="▫"/>
              <a:defRPr/>
            </a:lvl8pPr>
            <a:lvl9pPr marL="4114800" lvl="8" indent="-381000" algn="l">
              <a:lnSpc>
                <a:spcPct val="100000"/>
              </a:lnSpc>
              <a:spcBef>
                <a:spcPts val="0"/>
              </a:spcBef>
              <a:spcAft>
                <a:spcPts val="0"/>
              </a:spcAft>
              <a:buSzPts val="2400"/>
              <a:buChar char="▫"/>
              <a:defRPr/>
            </a:lvl9pPr>
          </a:lstStyle>
          <a:p>
            <a:endParaRPr/>
          </a:p>
        </p:txBody>
      </p:sp>
      <p:sp>
        <p:nvSpPr>
          <p:cNvPr id="99" name="Google Shape;99;p11"/>
          <p:cNvSpPr txBox="1">
            <a:spLocks noGrp="1"/>
          </p:cNvSpPr>
          <p:nvPr>
            <p:ph type="sldNum" idx="12"/>
          </p:nvPr>
        </p:nvSpPr>
        <p:spPr>
          <a:xfrm>
            <a:off x="11427433" y="6094733"/>
            <a:ext cx="764400" cy="763200"/>
          </a:xfrm>
          <a:prstGeom prst="rect">
            <a:avLst/>
          </a:prstGeom>
          <a:noFill/>
          <a:ln>
            <a:noFill/>
          </a:ln>
        </p:spPr>
        <p:txBody>
          <a:bodyPr spcFirstLastPara="1" wrap="square" lIns="91425" tIns="91425" rIns="91425" bIns="91425" anchor="ctr" anchorCtr="0">
            <a:noAutofit/>
          </a:bodyPr>
          <a:lstStyle>
            <a:lvl1pPr marL="0" lvl="0" indent="0" algn="l">
              <a:buClr>
                <a:srgbClr val="00AE9D"/>
              </a:buClr>
              <a:buSzPts val="1600"/>
              <a:buFont typeface="Karla"/>
              <a:buNone/>
              <a:defRPr sz="1600" b="0" i="0" u="none" strike="noStrike" cap="none">
                <a:solidFill>
                  <a:srgbClr val="00AE9D"/>
                </a:solidFill>
                <a:latin typeface="Karla"/>
                <a:ea typeface="Karla"/>
                <a:cs typeface="Karla"/>
                <a:sym typeface="Karla"/>
              </a:defRPr>
            </a:lvl1pPr>
            <a:lvl2pPr marL="0" lvl="1" indent="0" algn="l">
              <a:buClr>
                <a:srgbClr val="00AE9D"/>
              </a:buClr>
              <a:buSzPts val="1600"/>
              <a:buFont typeface="Karla"/>
              <a:buNone/>
              <a:defRPr sz="1600" b="0" i="0" u="none" strike="noStrike" cap="none">
                <a:solidFill>
                  <a:srgbClr val="00AE9D"/>
                </a:solidFill>
                <a:latin typeface="Karla"/>
                <a:ea typeface="Karla"/>
                <a:cs typeface="Karla"/>
                <a:sym typeface="Karla"/>
              </a:defRPr>
            </a:lvl2pPr>
            <a:lvl3pPr marL="0" lvl="2" indent="0" algn="l">
              <a:buClr>
                <a:srgbClr val="00AE9D"/>
              </a:buClr>
              <a:buSzPts val="1600"/>
              <a:buFont typeface="Karla"/>
              <a:buNone/>
              <a:defRPr sz="1600" b="0" i="0" u="none" strike="noStrike" cap="none">
                <a:solidFill>
                  <a:srgbClr val="00AE9D"/>
                </a:solidFill>
                <a:latin typeface="Karla"/>
                <a:ea typeface="Karla"/>
                <a:cs typeface="Karla"/>
                <a:sym typeface="Karla"/>
              </a:defRPr>
            </a:lvl3pPr>
            <a:lvl4pPr marL="0" lvl="3" indent="0" algn="l">
              <a:buClr>
                <a:srgbClr val="00AE9D"/>
              </a:buClr>
              <a:buSzPts val="1600"/>
              <a:buFont typeface="Karla"/>
              <a:buNone/>
              <a:defRPr sz="1600" b="0" i="0" u="none" strike="noStrike" cap="none">
                <a:solidFill>
                  <a:srgbClr val="00AE9D"/>
                </a:solidFill>
                <a:latin typeface="Karla"/>
                <a:ea typeface="Karla"/>
                <a:cs typeface="Karla"/>
                <a:sym typeface="Karla"/>
              </a:defRPr>
            </a:lvl4pPr>
            <a:lvl5pPr marL="0" lvl="4" indent="0" algn="l">
              <a:buClr>
                <a:srgbClr val="00AE9D"/>
              </a:buClr>
              <a:buSzPts val="1600"/>
              <a:buFont typeface="Karla"/>
              <a:buNone/>
              <a:defRPr sz="1600" b="0" i="0" u="none" strike="noStrike" cap="none">
                <a:solidFill>
                  <a:srgbClr val="00AE9D"/>
                </a:solidFill>
                <a:latin typeface="Karla"/>
                <a:ea typeface="Karla"/>
                <a:cs typeface="Karla"/>
                <a:sym typeface="Karla"/>
              </a:defRPr>
            </a:lvl5pPr>
            <a:lvl6pPr marL="0" lvl="5" indent="0" algn="l">
              <a:buClr>
                <a:srgbClr val="00AE9D"/>
              </a:buClr>
              <a:buSzPts val="1600"/>
              <a:buFont typeface="Karla"/>
              <a:buNone/>
              <a:defRPr sz="1600" b="0" i="0" u="none" strike="noStrike" cap="none">
                <a:solidFill>
                  <a:srgbClr val="00AE9D"/>
                </a:solidFill>
                <a:latin typeface="Karla"/>
                <a:ea typeface="Karla"/>
                <a:cs typeface="Karla"/>
                <a:sym typeface="Karla"/>
              </a:defRPr>
            </a:lvl6pPr>
            <a:lvl7pPr marL="0" lvl="6" indent="0" algn="l">
              <a:buClr>
                <a:srgbClr val="00AE9D"/>
              </a:buClr>
              <a:buSzPts val="1600"/>
              <a:buFont typeface="Karla"/>
              <a:buNone/>
              <a:defRPr sz="1600" b="0" i="0" u="none" strike="noStrike" cap="none">
                <a:solidFill>
                  <a:srgbClr val="00AE9D"/>
                </a:solidFill>
                <a:latin typeface="Karla"/>
                <a:ea typeface="Karla"/>
                <a:cs typeface="Karla"/>
                <a:sym typeface="Karla"/>
              </a:defRPr>
            </a:lvl7pPr>
            <a:lvl8pPr marL="0" lvl="7" indent="0" algn="l">
              <a:buClr>
                <a:srgbClr val="00AE9D"/>
              </a:buClr>
              <a:buSzPts val="1600"/>
              <a:buFont typeface="Karla"/>
              <a:buNone/>
              <a:defRPr sz="1600" b="0" i="0" u="none" strike="noStrike" cap="none">
                <a:solidFill>
                  <a:srgbClr val="00AE9D"/>
                </a:solidFill>
                <a:latin typeface="Karla"/>
                <a:ea typeface="Karla"/>
                <a:cs typeface="Karla"/>
                <a:sym typeface="Karla"/>
              </a:defRPr>
            </a:lvl8pPr>
            <a:lvl9pPr marL="0" lvl="8" indent="0" algn="l">
              <a:buClr>
                <a:srgbClr val="00AE9D"/>
              </a:buClr>
              <a:buSzPts val="1600"/>
              <a:buFont typeface="Karla"/>
              <a:buNone/>
              <a:defRPr sz="1600" b="0" i="0" u="none" strike="noStrike" cap="none">
                <a:solidFill>
                  <a:srgbClr val="00AE9D"/>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
        <p:cNvGrpSpPr/>
        <p:nvPr/>
      </p:nvGrpSpPr>
      <p:grpSpPr>
        <a:xfrm>
          <a:off x="0" y="0"/>
          <a:ext cx="0" cy="0"/>
          <a:chOff x="0" y="0"/>
          <a:chExt cx="0" cy="0"/>
        </a:xfrm>
      </p:grpSpPr>
      <p:sp>
        <p:nvSpPr>
          <p:cNvPr id="22" name="Google Shape;22;p3"/>
          <p:cNvSpPr/>
          <p:nvPr/>
        </p:nvSpPr>
        <p:spPr>
          <a:xfrm>
            <a:off x="8033" y="402100"/>
            <a:ext cx="12200067" cy="5995664"/>
          </a:xfrm>
          <a:custGeom>
            <a:avLst/>
            <a:gdLst/>
            <a:ahLst/>
            <a:cxnLst/>
            <a:rect l="l" t="t" r="r" b="b"/>
            <a:pathLst>
              <a:path w="366002" h="149344" extrusionOk="0">
                <a:moveTo>
                  <a:pt x="0" y="55491"/>
                </a:moveTo>
                <a:lnTo>
                  <a:pt x="0" y="107122"/>
                </a:lnTo>
                <a:lnTo>
                  <a:pt x="96507" y="149344"/>
                </a:lnTo>
                <a:lnTo>
                  <a:pt x="366002" y="116290"/>
                </a:lnTo>
                <a:lnTo>
                  <a:pt x="366002" y="40050"/>
                </a:lnTo>
                <a:lnTo>
                  <a:pt x="274079" y="0"/>
                </a:lnTo>
                <a:close/>
              </a:path>
            </a:pathLst>
          </a:custGeom>
          <a:solidFill>
            <a:srgbClr val="004C52"/>
          </a:solidFill>
          <a:ln>
            <a:noFill/>
          </a:ln>
        </p:spPr>
      </p:sp>
      <p:sp>
        <p:nvSpPr>
          <p:cNvPr id="23" name="Google Shape;23;p3"/>
          <p:cNvSpPr/>
          <p:nvPr/>
        </p:nvSpPr>
        <p:spPr>
          <a:xfrm>
            <a:off x="0" y="2106820"/>
            <a:ext cx="12192000" cy="4455557"/>
          </a:xfrm>
          <a:custGeom>
            <a:avLst/>
            <a:gdLst/>
            <a:ahLst/>
            <a:cxnLst/>
            <a:rect l="l" t="t" r="r" b="b"/>
            <a:pathLst>
              <a:path w="365760" h="110982" extrusionOk="0">
                <a:moveTo>
                  <a:pt x="0" y="0"/>
                </a:moveTo>
                <a:lnTo>
                  <a:pt x="0" y="54526"/>
                </a:lnTo>
                <a:lnTo>
                  <a:pt x="317748" y="110982"/>
                </a:lnTo>
                <a:lnTo>
                  <a:pt x="365760" y="84202"/>
                </a:lnTo>
                <a:lnTo>
                  <a:pt x="365760" y="26780"/>
                </a:lnTo>
                <a:close/>
              </a:path>
            </a:pathLst>
          </a:custGeom>
          <a:solidFill>
            <a:srgbClr val="00AE9D">
              <a:alpha val="83137"/>
            </a:srgbClr>
          </a:solidFill>
          <a:ln>
            <a:noFill/>
          </a:ln>
        </p:spPr>
      </p:sp>
      <p:sp>
        <p:nvSpPr>
          <p:cNvPr id="24" name="Google Shape;24;p3"/>
          <p:cNvSpPr/>
          <p:nvPr/>
        </p:nvSpPr>
        <p:spPr>
          <a:xfrm>
            <a:off x="-7867" y="547390"/>
            <a:ext cx="12192203" cy="5937531"/>
          </a:xfrm>
          <a:custGeom>
            <a:avLst/>
            <a:gdLst/>
            <a:ahLst/>
            <a:cxnLst/>
            <a:rect l="l" t="t" r="r" b="b"/>
            <a:pathLst>
              <a:path w="365036" h="147896" extrusionOk="0">
                <a:moveTo>
                  <a:pt x="365036" y="21714"/>
                </a:moveTo>
                <a:lnTo>
                  <a:pt x="87097" y="0"/>
                </a:lnTo>
                <a:lnTo>
                  <a:pt x="0" y="57421"/>
                </a:lnTo>
                <a:lnTo>
                  <a:pt x="0" y="117255"/>
                </a:lnTo>
                <a:lnTo>
                  <a:pt x="241266" y="147896"/>
                </a:lnTo>
                <a:lnTo>
                  <a:pt x="365036" y="112913"/>
                </a:lnTo>
                <a:close/>
              </a:path>
            </a:pathLst>
          </a:custGeom>
          <a:solidFill>
            <a:srgbClr val="ABE33F">
              <a:alpha val="80784"/>
            </a:srgbClr>
          </a:solidFill>
          <a:ln>
            <a:noFill/>
          </a:ln>
        </p:spPr>
      </p:sp>
      <p:sp>
        <p:nvSpPr>
          <p:cNvPr id="25" name="Google Shape;25;p3"/>
          <p:cNvSpPr txBox="1">
            <a:spLocks noGrp="1"/>
          </p:cNvSpPr>
          <p:nvPr>
            <p:ph type="body" idx="1"/>
          </p:nvPr>
        </p:nvSpPr>
        <p:spPr>
          <a:xfrm>
            <a:off x="2445033" y="3085600"/>
            <a:ext cx="7302000" cy="1093200"/>
          </a:xfrm>
          <a:prstGeom prst="rect">
            <a:avLst/>
          </a:prstGeom>
          <a:noFill/>
          <a:ln>
            <a:noFill/>
          </a:ln>
        </p:spPr>
        <p:txBody>
          <a:bodyPr spcFirstLastPara="1" wrap="square" lIns="91425" tIns="91425" rIns="91425" bIns="91425" anchor="ctr" anchorCtr="0">
            <a:noAutofit/>
          </a:bodyPr>
          <a:lstStyle>
            <a:lvl1pPr marL="457200" lvl="0" indent="-381000" algn="ctr">
              <a:lnSpc>
                <a:spcPct val="100000"/>
              </a:lnSpc>
              <a:spcBef>
                <a:spcPts val="800"/>
              </a:spcBef>
              <a:spcAft>
                <a:spcPts val="0"/>
              </a:spcAft>
              <a:buClr>
                <a:srgbClr val="FFFFFF"/>
              </a:buClr>
              <a:buSzPts val="2400"/>
              <a:buChar char="◆"/>
              <a:defRPr b="1" i="1">
                <a:solidFill>
                  <a:srgbClr val="FFFFFF"/>
                </a:solidFill>
              </a:defRPr>
            </a:lvl1pPr>
            <a:lvl2pPr marL="914400" lvl="1" indent="-381000" algn="ctr">
              <a:lnSpc>
                <a:spcPct val="100000"/>
              </a:lnSpc>
              <a:spcBef>
                <a:spcPts val="0"/>
              </a:spcBef>
              <a:spcAft>
                <a:spcPts val="0"/>
              </a:spcAft>
              <a:buClr>
                <a:srgbClr val="FFFFFF"/>
              </a:buClr>
              <a:buSzPts val="2400"/>
              <a:buChar char="◆"/>
              <a:defRPr b="1" i="1">
                <a:solidFill>
                  <a:srgbClr val="FFFFFF"/>
                </a:solidFill>
              </a:defRPr>
            </a:lvl2pPr>
            <a:lvl3pPr marL="1371600" lvl="2" indent="-381000" algn="ctr">
              <a:lnSpc>
                <a:spcPct val="100000"/>
              </a:lnSpc>
              <a:spcBef>
                <a:spcPts val="0"/>
              </a:spcBef>
              <a:spcAft>
                <a:spcPts val="0"/>
              </a:spcAft>
              <a:buClr>
                <a:srgbClr val="FFFFFF"/>
              </a:buClr>
              <a:buSzPts val="2400"/>
              <a:buChar char="◇"/>
              <a:defRPr b="1" i="1">
                <a:solidFill>
                  <a:srgbClr val="FFFFFF"/>
                </a:solidFill>
              </a:defRPr>
            </a:lvl3pPr>
            <a:lvl4pPr marL="1828800" lvl="3" indent="-381000" algn="ctr">
              <a:lnSpc>
                <a:spcPct val="100000"/>
              </a:lnSpc>
              <a:spcBef>
                <a:spcPts val="0"/>
              </a:spcBef>
              <a:spcAft>
                <a:spcPts val="0"/>
              </a:spcAft>
              <a:buClr>
                <a:srgbClr val="FFFFFF"/>
              </a:buClr>
              <a:buSzPts val="2400"/>
              <a:buChar char="●"/>
              <a:defRPr b="1" i="1">
                <a:solidFill>
                  <a:srgbClr val="FFFFFF"/>
                </a:solidFill>
              </a:defRPr>
            </a:lvl4pPr>
            <a:lvl5pPr marL="2286000" lvl="4" indent="-381000" algn="ctr">
              <a:lnSpc>
                <a:spcPct val="100000"/>
              </a:lnSpc>
              <a:spcBef>
                <a:spcPts val="0"/>
              </a:spcBef>
              <a:spcAft>
                <a:spcPts val="0"/>
              </a:spcAft>
              <a:buClr>
                <a:srgbClr val="FFFFFF"/>
              </a:buClr>
              <a:buSzPts val="2400"/>
              <a:buChar char="○"/>
              <a:defRPr b="1" i="1">
                <a:solidFill>
                  <a:srgbClr val="FFFFFF"/>
                </a:solidFill>
              </a:defRPr>
            </a:lvl5pPr>
            <a:lvl6pPr marL="2743200" lvl="5" indent="-381000" algn="ctr">
              <a:lnSpc>
                <a:spcPct val="100000"/>
              </a:lnSpc>
              <a:spcBef>
                <a:spcPts val="0"/>
              </a:spcBef>
              <a:spcAft>
                <a:spcPts val="0"/>
              </a:spcAft>
              <a:buClr>
                <a:srgbClr val="FFFFFF"/>
              </a:buClr>
              <a:buSzPts val="2400"/>
              <a:buChar char="■"/>
              <a:defRPr b="1" i="1">
                <a:solidFill>
                  <a:srgbClr val="FFFFFF"/>
                </a:solidFill>
              </a:defRPr>
            </a:lvl6pPr>
            <a:lvl7pPr marL="3200400" lvl="6" indent="-381000" algn="ctr">
              <a:lnSpc>
                <a:spcPct val="100000"/>
              </a:lnSpc>
              <a:spcBef>
                <a:spcPts val="0"/>
              </a:spcBef>
              <a:spcAft>
                <a:spcPts val="0"/>
              </a:spcAft>
              <a:buClr>
                <a:srgbClr val="FFFFFF"/>
              </a:buClr>
              <a:buSzPts val="2400"/>
              <a:buChar char="●"/>
              <a:defRPr b="1" i="1">
                <a:solidFill>
                  <a:srgbClr val="FFFFFF"/>
                </a:solidFill>
              </a:defRPr>
            </a:lvl7pPr>
            <a:lvl8pPr marL="3657600" lvl="7" indent="-381000" algn="ctr">
              <a:lnSpc>
                <a:spcPct val="100000"/>
              </a:lnSpc>
              <a:spcBef>
                <a:spcPts val="0"/>
              </a:spcBef>
              <a:spcAft>
                <a:spcPts val="0"/>
              </a:spcAft>
              <a:buClr>
                <a:srgbClr val="FFFFFF"/>
              </a:buClr>
              <a:buSzPts val="2400"/>
              <a:buChar char="○"/>
              <a:defRPr b="1" i="1">
                <a:solidFill>
                  <a:srgbClr val="FFFFFF"/>
                </a:solidFill>
              </a:defRPr>
            </a:lvl8pPr>
            <a:lvl9pPr marL="4114800" lvl="8" indent="-381000" algn="ctr">
              <a:lnSpc>
                <a:spcPct val="100000"/>
              </a:lnSpc>
              <a:spcBef>
                <a:spcPts val="0"/>
              </a:spcBef>
              <a:spcAft>
                <a:spcPts val="0"/>
              </a:spcAft>
              <a:buClr>
                <a:srgbClr val="FFFFFF"/>
              </a:buClr>
              <a:buSzPts val="2400"/>
              <a:buChar char="■"/>
              <a:defRPr b="1" i="1">
                <a:solidFill>
                  <a:srgbClr val="FFFFFF"/>
                </a:solidFill>
              </a:defRPr>
            </a:lvl9pPr>
          </a:lstStyle>
          <a:p>
            <a:endParaRPr/>
          </a:p>
        </p:txBody>
      </p:sp>
      <p:sp>
        <p:nvSpPr>
          <p:cNvPr id="26" name="Google Shape;26;p3"/>
          <p:cNvSpPr txBox="1"/>
          <p:nvPr/>
        </p:nvSpPr>
        <p:spPr>
          <a:xfrm>
            <a:off x="4791200" y="1448225"/>
            <a:ext cx="2609600" cy="8716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Clr>
                <a:srgbClr val="FFFFFF"/>
              </a:buClr>
              <a:buSzPts val="8000"/>
              <a:buFont typeface="Raleway"/>
              <a:buNone/>
            </a:pPr>
            <a:r>
              <a:rPr lang="es-EC" sz="8000" b="1" i="0" u="none" strike="noStrike" cap="none">
                <a:solidFill>
                  <a:srgbClr val="FFFFFF"/>
                </a:solidFill>
                <a:latin typeface="Raleway"/>
                <a:ea typeface="Raleway"/>
                <a:cs typeface="Raleway"/>
                <a:sym typeface="Raleway"/>
              </a:rPr>
              <a:t>“</a:t>
            </a:r>
            <a:endParaRPr sz="8000" b="1" i="0" u="none" strike="noStrike" cap="none">
              <a:solidFill>
                <a:srgbClr val="FFFFFF"/>
              </a:solidFill>
              <a:latin typeface="Raleway"/>
              <a:ea typeface="Raleway"/>
              <a:cs typeface="Raleway"/>
              <a:sym typeface="Raleway"/>
            </a:endParaRPr>
          </a:p>
        </p:txBody>
      </p:sp>
      <p:sp>
        <p:nvSpPr>
          <p:cNvPr id="27" name="Google Shape;27;p3"/>
          <p:cNvSpPr/>
          <p:nvPr/>
        </p:nvSpPr>
        <p:spPr>
          <a:xfrm>
            <a:off x="5573200" y="1389167"/>
            <a:ext cx="1045600" cy="1045600"/>
          </a:xfrm>
          <a:prstGeom prst="diamond">
            <a:avLst/>
          </a:prstGeom>
          <a:noFill/>
          <a:ln w="28575" cap="flat" cmpd="sng">
            <a:solidFill>
              <a:srgbClr val="FFFFFF"/>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28" name="Google Shape;28;p3"/>
          <p:cNvSpPr txBox="1">
            <a:spLocks noGrp="1"/>
          </p:cNvSpPr>
          <p:nvPr>
            <p:ph type="sldNum" idx="12"/>
          </p:nvPr>
        </p:nvSpPr>
        <p:spPr>
          <a:xfrm>
            <a:off x="36163" y="6333135"/>
            <a:ext cx="731600" cy="524800"/>
          </a:xfrm>
          <a:prstGeom prst="rect">
            <a:avLst/>
          </a:prstGeom>
          <a:noFill/>
          <a:ln>
            <a:noFill/>
          </a:ln>
        </p:spPr>
        <p:txBody>
          <a:bodyPr spcFirstLastPara="1" wrap="square" lIns="91425" tIns="91425" rIns="91425" bIns="91425" anchor="t" anchorCtr="0">
            <a:noAutofit/>
          </a:bodyPr>
          <a:lstStyle>
            <a:lvl1pPr marL="0" lvl="0" indent="0" algn="l">
              <a:buClr>
                <a:srgbClr val="FFFFFF"/>
              </a:buClr>
              <a:buSzPts val="1600"/>
              <a:buFont typeface="Karla"/>
              <a:buNone/>
              <a:defRPr sz="1600" b="0" i="0" u="none" strike="noStrike" cap="none">
                <a:solidFill>
                  <a:srgbClr val="FFFFFF"/>
                </a:solidFill>
                <a:latin typeface="Karla"/>
                <a:ea typeface="Karla"/>
                <a:cs typeface="Karla"/>
                <a:sym typeface="Karla"/>
              </a:defRPr>
            </a:lvl1pPr>
            <a:lvl2pPr marL="0" lvl="1" indent="0" algn="l">
              <a:buClr>
                <a:srgbClr val="FFFFFF"/>
              </a:buClr>
              <a:buSzPts val="1600"/>
              <a:buFont typeface="Karla"/>
              <a:buNone/>
              <a:defRPr sz="1600" b="0" i="0" u="none" strike="noStrike" cap="none">
                <a:solidFill>
                  <a:srgbClr val="FFFFFF"/>
                </a:solidFill>
                <a:latin typeface="Karla"/>
                <a:ea typeface="Karla"/>
                <a:cs typeface="Karla"/>
                <a:sym typeface="Karla"/>
              </a:defRPr>
            </a:lvl2pPr>
            <a:lvl3pPr marL="0" lvl="2" indent="0" algn="l">
              <a:buClr>
                <a:srgbClr val="FFFFFF"/>
              </a:buClr>
              <a:buSzPts val="1600"/>
              <a:buFont typeface="Karla"/>
              <a:buNone/>
              <a:defRPr sz="1600" b="0" i="0" u="none" strike="noStrike" cap="none">
                <a:solidFill>
                  <a:srgbClr val="FFFFFF"/>
                </a:solidFill>
                <a:latin typeface="Karla"/>
                <a:ea typeface="Karla"/>
                <a:cs typeface="Karla"/>
                <a:sym typeface="Karla"/>
              </a:defRPr>
            </a:lvl3pPr>
            <a:lvl4pPr marL="0" lvl="3" indent="0" algn="l">
              <a:buClr>
                <a:srgbClr val="FFFFFF"/>
              </a:buClr>
              <a:buSzPts val="1600"/>
              <a:buFont typeface="Karla"/>
              <a:buNone/>
              <a:defRPr sz="1600" b="0" i="0" u="none" strike="noStrike" cap="none">
                <a:solidFill>
                  <a:srgbClr val="FFFFFF"/>
                </a:solidFill>
                <a:latin typeface="Karla"/>
                <a:ea typeface="Karla"/>
                <a:cs typeface="Karla"/>
                <a:sym typeface="Karla"/>
              </a:defRPr>
            </a:lvl4pPr>
            <a:lvl5pPr marL="0" lvl="4" indent="0" algn="l">
              <a:buClr>
                <a:srgbClr val="FFFFFF"/>
              </a:buClr>
              <a:buSzPts val="1600"/>
              <a:buFont typeface="Karla"/>
              <a:buNone/>
              <a:defRPr sz="1600" b="0" i="0" u="none" strike="noStrike" cap="none">
                <a:solidFill>
                  <a:srgbClr val="FFFFFF"/>
                </a:solidFill>
                <a:latin typeface="Karla"/>
                <a:ea typeface="Karla"/>
                <a:cs typeface="Karla"/>
                <a:sym typeface="Karla"/>
              </a:defRPr>
            </a:lvl5pPr>
            <a:lvl6pPr marL="0" lvl="5" indent="0" algn="l">
              <a:buClr>
                <a:srgbClr val="FFFFFF"/>
              </a:buClr>
              <a:buSzPts val="1600"/>
              <a:buFont typeface="Karla"/>
              <a:buNone/>
              <a:defRPr sz="1600" b="0" i="0" u="none" strike="noStrike" cap="none">
                <a:solidFill>
                  <a:srgbClr val="FFFFFF"/>
                </a:solidFill>
                <a:latin typeface="Karla"/>
                <a:ea typeface="Karla"/>
                <a:cs typeface="Karla"/>
                <a:sym typeface="Karla"/>
              </a:defRPr>
            </a:lvl6pPr>
            <a:lvl7pPr marL="0" lvl="6" indent="0" algn="l">
              <a:buClr>
                <a:srgbClr val="FFFFFF"/>
              </a:buClr>
              <a:buSzPts val="1600"/>
              <a:buFont typeface="Karla"/>
              <a:buNone/>
              <a:defRPr sz="1600" b="0" i="0" u="none" strike="noStrike" cap="none">
                <a:solidFill>
                  <a:srgbClr val="FFFFFF"/>
                </a:solidFill>
                <a:latin typeface="Karla"/>
                <a:ea typeface="Karla"/>
                <a:cs typeface="Karla"/>
                <a:sym typeface="Karla"/>
              </a:defRPr>
            </a:lvl7pPr>
            <a:lvl8pPr marL="0" lvl="7" indent="0" algn="l">
              <a:buClr>
                <a:srgbClr val="FFFFFF"/>
              </a:buClr>
              <a:buSzPts val="1600"/>
              <a:buFont typeface="Karla"/>
              <a:buNone/>
              <a:defRPr sz="1600" b="0" i="0" u="none" strike="noStrike" cap="none">
                <a:solidFill>
                  <a:srgbClr val="FFFFFF"/>
                </a:solidFill>
                <a:latin typeface="Karla"/>
                <a:ea typeface="Karla"/>
                <a:cs typeface="Karla"/>
                <a:sym typeface="Karla"/>
              </a:defRPr>
            </a:lvl8pPr>
            <a:lvl9pPr marL="0" lvl="8" indent="0" algn="l">
              <a:buClr>
                <a:srgbClr val="FFFFFF"/>
              </a:buClr>
              <a:buSzPts val="1600"/>
              <a:buFont typeface="Karla"/>
              <a:buNone/>
              <a:defRPr sz="1600" b="0" i="0" u="none" strike="noStrike" cap="none">
                <a:solidFill>
                  <a:srgbClr val="FFFFFF"/>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grpSp>
        <p:nvGrpSpPr>
          <p:cNvPr id="30" name="Google Shape;30;p4"/>
          <p:cNvGrpSpPr/>
          <p:nvPr/>
        </p:nvGrpSpPr>
        <p:grpSpPr>
          <a:xfrm>
            <a:off x="-8032" y="2"/>
            <a:ext cx="12224167" cy="6884133"/>
            <a:chOff x="-6025" y="0"/>
            <a:chExt cx="9168125" cy="5163100"/>
          </a:xfrm>
        </p:grpSpPr>
        <p:sp>
          <p:nvSpPr>
            <p:cNvPr id="31" name="Google Shape;31;p4"/>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32" name="Google Shape;32;p4"/>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137"/>
              </a:srgbClr>
            </a:solidFill>
            <a:ln>
              <a:noFill/>
            </a:ln>
          </p:spPr>
        </p:sp>
        <p:sp>
          <p:nvSpPr>
            <p:cNvPr id="33" name="Google Shape;33;p4"/>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0784"/>
              </a:srgbClr>
            </a:solidFill>
            <a:ln>
              <a:noFill/>
            </a:ln>
          </p:spPr>
        </p:sp>
        <p:sp>
          <p:nvSpPr>
            <p:cNvPr id="34" name="Google Shape;34;p4"/>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35" name="Google Shape;35;p4"/>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137"/>
              </a:srgbClr>
            </a:solidFill>
            <a:ln>
              <a:noFill/>
            </a:ln>
          </p:spPr>
        </p:sp>
        <p:sp>
          <p:nvSpPr>
            <p:cNvPr id="36" name="Google Shape;36;p4"/>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0784"/>
              </a:srgbClr>
            </a:solidFill>
            <a:ln>
              <a:noFill/>
            </a:ln>
          </p:spPr>
        </p:sp>
      </p:grpSp>
      <p:sp>
        <p:nvSpPr>
          <p:cNvPr id="37" name="Google Shape;37;p4"/>
          <p:cNvSpPr txBox="1">
            <a:spLocks noGrp="1"/>
          </p:cNvSpPr>
          <p:nvPr>
            <p:ph type="title"/>
          </p:nvPr>
        </p:nvSpPr>
        <p:spPr>
          <a:xfrm>
            <a:off x="1182200" y="531200"/>
            <a:ext cx="9827600" cy="114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38" name="Google Shape;38;p4"/>
          <p:cNvSpPr txBox="1">
            <a:spLocks noGrp="1"/>
          </p:cNvSpPr>
          <p:nvPr>
            <p:ph type="sldNum" idx="12"/>
          </p:nvPr>
        </p:nvSpPr>
        <p:spPr>
          <a:xfrm>
            <a:off x="36163" y="6333135"/>
            <a:ext cx="731600" cy="524800"/>
          </a:xfrm>
          <a:prstGeom prst="rect">
            <a:avLst/>
          </a:prstGeom>
          <a:noFill/>
          <a:ln>
            <a:noFill/>
          </a:ln>
        </p:spPr>
        <p:txBody>
          <a:bodyPr spcFirstLastPara="1" wrap="square" lIns="91425" tIns="91425" rIns="91425" bIns="91425" anchor="t" anchorCtr="0">
            <a:noAutofit/>
          </a:bodyPr>
          <a:lstStyle>
            <a:lvl1pPr marL="0" lvl="0" indent="0" algn="l">
              <a:buClr>
                <a:srgbClr val="00AE9D"/>
              </a:buClr>
              <a:buSzPts val="1600"/>
              <a:buFont typeface="Karla"/>
              <a:buNone/>
              <a:defRPr sz="1600" b="0" i="0" u="none" strike="noStrike" cap="none">
                <a:solidFill>
                  <a:srgbClr val="00AE9D"/>
                </a:solidFill>
                <a:latin typeface="Karla"/>
                <a:ea typeface="Karla"/>
                <a:cs typeface="Karla"/>
                <a:sym typeface="Karla"/>
              </a:defRPr>
            </a:lvl1pPr>
            <a:lvl2pPr marL="0" lvl="1" indent="0" algn="l">
              <a:buClr>
                <a:srgbClr val="00AE9D"/>
              </a:buClr>
              <a:buSzPts val="1600"/>
              <a:buFont typeface="Karla"/>
              <a:buNone/>
              <a:defRPr sz="1600" b="0" i="0" u="none" strike="noStrike" cap="none">
                <a:solidFill>
                  <a:srgbClr val="00AE9D"/>
                </a:solidFill>
                <a:latin typeface="Karla"/>
                <a:ea typeface="Karla"/>
                <a:cs typeface="Karla"/>
                <a:sym typeface="Karla"/>
              </a:defRPr>
            </a:lvl2pPr>
            <a:lvl3pPr marL="0" lvl="2" indent="0" algn="l">
              <a:buClr>
                <a:srgbClr val="00AE9D"/>
              </a:buClr>
              <a:buSzPts val="1600"/>
              <a:buFont typeface="Karla"/>
              <a:buNone/>
              <a:defRPr sz="1600" b="0" i="0" u="none" strike="noStrike" cap="none">
                <a:solidFill>
                  <a:srgbClr val="00AE9D"/>
                </a:solidFill>
                <a:latin typeface="Karla"/>
                <a:ea typeface="Karla"/>
                <a:cs typeface="Karla"/>
                <a:sym typeface="Karla"/>
              </a:defRPr>
            </a:lvl3pPr>
            <a:lvl4pPr marL="0" lvl="3" indent="0" algn="l">
              <a:buClr>
                <a:srgbClr val="00AE9D"/>
              </a:buClr>
              <a:buSzPts val="1600"/>
              <a:buFont typeface="Karla"/>
              <a:buNone/>
              <a:defRPr sz="1600" b="0" i="0" u="none" strike="noStrike" cap="none">
                <a:solidFill>
                  <a:srgbClr val="00AE9D"/>
                </a:solidFill>
                <a:latin typeface="Karla"/>
                <a:ea typeface="Karla"/>
                <a:cs typeface="Karla"/>
                <a:sym typeface="Karla"/>
              </a:defRPr>
            </a:lvl4pPr>
            <a:lvl5pPr marL="0" lvl="4" indent="0" algn="l">
              <a:buClr>
                <a:srgbClr val="00AE9D"/>
              </a:buClr>
              <a:buSzPts val="1600"/>
              <a:buFont typeface="Karla"/>
              <a:buNone/>
              <a:defRPr sz="1600" b="0" i="0" u="none" strike="noStrike" cap="none">
                <a:solidFill>
                  <a:srgbClr val="00AE9D"/>
                </a:solidFill>
                <a:latin typeface="Karla"/>
                <a:ea typeface="Karla"/>
                <a:cs typeface="Karla"/>
                <a:sym typeface="Karla"/>
              </a:defRPr>
            </a:lvl5pPr>
            <a:lvl6pPr marL="0" lvl="5" indent="0" algn="l">
              <a:buClr>
                <a:srgbClr val="00AE9D"/>
              </a:buClr>
              <a:buSzPts val="1600"/>
              <a:buFont typeface="Karla"/>
              <a:buNone/>
              <a:defRPr sz="1600" b="0" i="0" u="none" strike="noStrike" cap="none">
                <a:solidFill>
                  <a:srgbClr val="00AE9D"/>
                </a:solidFill>
                <a:latin typeface="Karla"/>
                <a:ea typeface="Karla"/>
                <a:cs typeface="Karla"/>
                <a:sym typeface="Karla"/>
              </a:defRPr>
            </a:lvl6pPr>
            <a:lvl7pPr marL="0" lvl="6" indent="0" algn="l">
              <a:buClr>
                <a:srgbClr val="00AE9D"/>
              </a:buClr>
              <a:buSzPts val="1600"/>
              <a:buFont typeface="Karla"/>
              <a:buNone/>
              <a:defRPr sz="1600" b="0" i="0" u="none" strike="noStrike" cap="none">
                <a:solidFill>
                  <a:srgbClr val="00AE9D"/>
                </a:solidFill>
                <a:latin typeface="Karla"/>
                <a:ea typeface="Karla"/>
                <a:cs typeface="Karla"/>
                <a:sym typeface="Karla"/>
              </a:defRPr>
            </a:lvl7pPr>
            <a:lvl8pPr marL="0" lvl="7" indent="0" algn="l">
              <a:buClr>
                <a:srgbClr val="00AE9D"/>
              </a:buClr>
              <a:buSzPts val="1600"/>
              <a:buFont typeface="Karla"/>
              <a:buNone/>
              <a:defRPr sz="1600" b="0" i="0" u="none" strike="noStrike" cap="none">
                <a:solidFill>
                  <a:srgbClr val="00AE9D"/>
                </a:solidFill>
                <a:latin typeface="Karla"/>
                <a:ea typeface="Karla"/>
                <a:cs typeface="Karla"/>
                <a:sym typeface="Karla"/>
              </a:defRPr>
            </a:lvl8pPr>
            <a:lvl9pPr marL="0" lvl="8" indent="0" algn="l">
              <a:buClr>
                <a:srgbClr val="00AE9D"/>
              </a:buClr>
              <a:buSzPts val="1600"/>
              <a:buFont typeface="Karla"/>
              <a:buNone/>
              <a:defRPr sz="1600" b="0" i="0" u="none" strike="noStrike" cap="none">
                <a:solidFill>
                  <a:srgbClr val="00AE9D"/>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4C52"/>
        </a:solidFill>
        <a:effectLst/>
      </p:bgPr>
    </p:bg>
    <p:spTree>
      <p:nvGrpSpPr>
        <p:cNvPr id="1" name="Shape 39"/>
        <p:cNvGrpSpPr/>
        <p:nvPr/>
      </p:nvGrpSpPr>
      <p:grpSpPr>
        <a:xfrm>
          <a:off x="0" y="0"/>
          <a:ext cx="0" cy="0"/>
          <a:chOff x="0" y="0"/>
          <a:chExt cx="0" cy="0"/>
        </a:xfrm>
      </p:grpSpPr>
      <p:sp>
        <p:nvSpPr>
          <p:cNvPr id="40" name="Google Shape;40;p5"/>
          <p:cNvSpPr/>
          <p:nvPr/>
        </p:nvSpPr>
        <p:spPr>
          <a:xfrm flipH="1">
            <a:off x="8033" y="402100"/>
            <a:ext cx="12200067" cy="5995664"/>
          </a:xfrm>
          <a:custGeom>
            <a:avLst/>
            <a:gdLst/>
            <a:ahLst/>
            <a:cxnLst/>
            <a:rect l="l" t="t" r="r" b="b"/>
            <a:pathLst>
              <a:path w="366002" h="149344" extrusionOk="0">
                <a:moveTo>
                  <a:pt x="0" y="55491"/>
                </a:moveTo>
                <a:lnTo>
                  <a:pt x="0" y="107122"/>
                </a:lnTo>
                <a:lnTo>
                  <a:pt x="96507" y="149344"/>
                </a:lnTo>
                <a:lnTo>
                  <a:pt x="366002" y="116290"/>
                </a:lnTo>
                <a:lnTo>
                  <a:pt x="366002" y="40050"/>
                </a:lnTo>
                <a:lnTo>
                  <a:pt x="274079" y="0"/>
                </a:lnTo>
                <a:close/>
              </a:path>
            </a:pathLst>
          </a:custGeom>
          <a:solidFill>
            <a:srgbClr val="00AE9D">
              <a:alpha val="83137"/>
            </a:srgbClr>
          </a:solidFill>
          <a:ln>
            <a:noFill/>
          </a:ln>
        </p:spPr>
      </p:sp>
      <p:sp>
        <p:nvSpPr>
          <p:cNvPr id="41" name="Google Shape;41;p5"/>
          <p:cNvSpPr/>
          <p:nvPr/>
        </p:nvSpPr>
        <p:spPr>
          <a:xfrm>
            <a:off x="-7867" y="1013309"/>
            <a:ext cx="12192200" cy="5026400"/>
          </a:xfrm>
          <a:custGeom>
            <a:avLst/>
            <a:gdLst/>
            <a:ahLst/>
            <a:cxnLst/>
            <a:rect l="l" t="t" r="r" b="b"/>
            <a:pathLst>
              <a:path w="365766" h="150792" extrusionOk="0">
                <a:moveTo>
                  <a:pt x="365766" y="12416"/>
                </a:moveTo>
                <a:lnTo>
                  <a:pt x="289997" y="0"/>
                </a:lnTo>
                <a:lnTo>
                  <a:pt x="0" y="55421"/>
                </a:lnTo>
                <a:lnTo>
                  <a:pt x="0" y="127486"/>
                </a:lnTo>
                <a:lnTo>
                  <a:pt x="70927" y="150792"/>
                </a:lnTo>
                <a:lnTo>
                  <a:pt x="365766" y="122256"/>
                </a:lnTo>
                <a:close/>
              </a:path>
            </a:pathLst>
          </a:custGeom>
          <a:solidFill>
            <a:srgbClr val="00AE9D">
              <a:alpha val="26274"/>
            </a:srgbClr>
          </a:solidFill>
          <a:ln>
            <a:noFill/>
          </a:ln>
        </p:spPr>
      </p:sp>
      <p:sp>
        <p:nvSpPr>
          <p:cNvPr id="42" name="Google Shape;42;p5"/>
          <p:cNvSpPr/>
          <p:nvPr/>
        </p:nvSpPr>
        <p:spPr>
          <a:xfrm>
            <a:off x="2" y="1801467"/>
            <a:ext cx="12208100" cy="3852084"/>
          </a:xfrm>
          <a:custGeom>
            <a:avLst/>
            <a:gdLst/>
            <a:ahLst/>
            <a:cxnLst/>
            <a:rect l="l" t="t" r="r" b="b"/>
            <a:pathLst>
              <a:path w="366243" h="106157" extrusionOk="0">
                <a:moveTo>
                  <a:pt x="241" y="0"/>
                </a:moveTo>
                <a:lnTo>
                  <a:pt x="0" y="77929"/>
                </a:lnTo>
                <a:lnTo>
                  <a:pt x="366243" y="106157"/>
                </a:lnTo>
                <a:lnTo>
                  <a:pt x="366243" y="4102"/>
                </a:lnTo>
                <a:close/>
              </a:path>
            </a:pathLst>
          </a:custGeom>
          <a:solidFill>
            <a:srgbClr val="ABE33F">
              <a:alpha val="80784"/>
            </a:srgbClr>
          </a:solidFill>
          <a:ln>
            <a:noFill/>
          </a:ln>
        </p:spPr>
      </p:sp>
      <p:sp>
        <p:nvSpPr>
          <p:cNvPr id="43" name="Google Shape;43;p5"/>
          <p:cNvSpPr txBox="1">
            <a:spLocks noGrp="1"/>
          </p:cNvSpPr>
          <p:nvPr>
            <p:ph type="ctrTitle"/>
          </p:nvPr>
        </p:nvSpPr>
        <p:spPr>
          <a:xfrm>
            <a:off x="2292033" y="2655767"/>
            <a:ext cx="7608000" cy="154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6400"/>
            </a:lvl1pPr>
            <a:lvl2pPr lvl="1" algn="ctr">
              <a:lnSpc>
                <a:spcPct val="100000"/>
              </a:lnSpc>
              <a:spcBef>
                <a:spcPts val="0"/>
              </a:spcBef>
              <a:spcAft>
                <a:spcPts val="0"/>
              </a:spcAft>
              <a:buSzPts val="4800"/>
              <a:buNone/>
              <a:defRPr sz="6400"/>
            </a:lvl2pPr>
            <a:lvl3pPr lvl="2" algn="ctr">
              <a:lnSpc>
                <a:spcPct val="100000"/>
              </a:lnSpc>
              <a:spcBef>
                <a:spcPts val="0"/>
              </a:spcBef>
              <a:spcAft>
                <a:spcPts val="0"/>
              </a:spcAft>
              <a:buSzPts val="4800"/>
              <a:buNone/>
              <a:defRPr sz="6400"/>
            </a:lvl3pPr>
            <a:lvl4pPr lvl="3" algn="ctr">
              <a:lnSpc>
                <a:spcPct val="100000"/>
              </a:lnSpc>
              <a:spcBef>
                <a:spcPts val="0"/>
              </a:spcBef>
              <a:spcAft>
                <a:spcPts val="0"/>
              </a:spcAft>
              <a:buSzPts val="4800"/>
              <a:buNone/>
              <a:defRPr sz="6400"/>
            </a:lvl4pPr>
            <a:lvl5pPr lvl="4" algn="ctr">
              <a:lnSpc>
                <a:spcPct val="100000"/>
              </a:lnSpc>
              <a:spcBef>
                <a:spcPts val="0"/>
              </a:spcBef>
              <a:spcAft>
                <a:spcPts val="0"/>
              </a:spcAft>
              <a:buSzPts val="4800"/>
              <a:buNone/>
              <a:defRPr sz="6400"/>
            </a:lvl5pPr>
            <a:lvl6pPr lvl="5" algn="ctr">
              <a:lnSpc>
                <a:spcPct val="100000"/>
              </a:lnSpc>
              <a:spcBef>
                <a:spcPts val="0"/>
              </a:spcBef>
              <a:spcAft>
                <a:spcPts val="0"/>
              </a:spcAft>
              <a:buSzPts val="4800"/>
              <a:buNone/>
              <a:defRPr sz="6400"/>
            </a:lvl6pPr>
            <a:lvl7pPr lvl="6" algn="ctr">
              <a:lnSpc>
                <a:spcPct val="100000"/>
              </a:lnSpc>
              <a:spcBef>
                <a:spcPts val="0"/>
              </a:spcBef>
              <a:spcAft>
                <a:spcPts val="0"/>
              </a:spcAft>
              <a:buSzPts val="4800"/>
              <a:buNone/>
              <a:defRPr sz="6400"/>
            </a:lvl7pPr>
            <a:lvl8pPr lvl="7" algn="ctr">
              <a:lnSpc>
                <a:spcPct val="100000"/>
              </a:lnSpc>
              <a:spcBef>
                <a:spcPts val="0"/>
              </a:spcBef>
              <a:spcAft>
                <a:spcPts val="0"/>
              </a:spcAft>
              <a:buSzPts val="4800"/>
              <a:buNone/>
              <a:defRPr sz="6400"/>
            </a:lvl8pPr>
            <a:lvl9pPr lvl="8" algn="ctr">
              <a:lnSpc>
                <a:spcPct val="100000"/>
              </a:lnSpc>
              <a:spcBef>
                <a:spcPts val="0"/>
              </a:spcBef>
              <a:spcAft>
                <a:spcPts val="0"/>
              </a:spcAft>
              <a:buSzPts val="4800"/>
              <a:buNone/>
              <a:defRPr sz="6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ABE33F"/>
        </a:solidFill>
        <a:effectLst/>
      </p:bgPr>
    </p:bg>
    <p:spTree>
      <p:nvGrpSpPr>
        <p:cNvPr id="1" name="Shape 44"/>
        <p:cNvGrpSpPr/>
        <p:nvPr/>
      </p:nvGrpSpPr>
      <p:grpSpPr>
        <a:xfrm>
          <a:off x="0" y="0"/>
          <a:ext cx="0" cy="0"/>
          <a:chOff x="0" y="0"/>
          <a:chExt cx="0" cy="0"/>
        </a:xfrm>
      </p:grpSpPr>
      <p:sp>
        <p:nvSpPr>
          <p:cNvPr id="45" name="Google Shape;45;p6"/>
          <p:cNvSpPr/>
          <p:nvPr/>
        </p:nvSpPr>
        <p:spPr>
          <a:xfrm flipH="1">
            <a:off x="8033" y="402100"/>
            <a:ext cx="12200067" cy="5995664"/>
          </a:xfrm>
          <a:custGeom>
            <a:avLst/>
            <a:gdLst/>
            <a:ahLst/>
            <a:cxnLst/>
            <a:rect l="l" t="t" r="r" b="b"/>
            <a:pathLst>
              <a:path w="366002" h="149344" extrusionOk="0">
                <a:moveTo>
                  <a:pt x="0" y="55491"/>
                </a:moveTo>
                <a:lnTo>
                  <a:pt x="0" y="107122"/>
                </a:lnTo>
                <a:lnTo>
                  <a:pt x="96507" y="149344"/>
                </a:lnTo>
                <a:lnTo>
                  <a:pt x="366002" y="116290"/>
                </a:lnTo>
                <a:lnTo>
                  <a:pt x="366002" y="40050"/>
                </a:lnTo>
                <a:lnTo>
                  <a:pt x="274079" y="0"/>
                </a:lnTo>
                <a:close/>
              </a:path>
            </a:pathLst>
          </a:custGeom>
          <a:solidFill>
            <a:srgbClr val="004C52"/>
          </a:solidFill>
          <a:ln>
            <a:noFill/>
          </a:ln>
        </p:spPr>
      </p:sp>
      <p:sp>
        <p:nvSpPr>
          <p:cNvPr id="46" name="Google Shape;46;p6"/>
          <p:cNvSpPr/>
          <p:nvPr/>
        </p:nvSpPr>
        <p:spPr>
          <a:xfrm>
            <a:off x="-7867" y="1005267"/>
            <a:ext cx="12192200" cy="5026400"/>
          </a:xfrm>
          <a:custGeom>
            <a:avLst/>
            <a:gdLst/>
            <a:ahLst/>
            <a:cxnLst/>
            <a:rect l="l" t="t" r="r" b="b"/>
            <a:pathLst>
              <a:path w="365766" h="150792" extrusionOk="0">
                <a:moveTo>
                  <a:pt x="365766" y="12416"/>
                </a:moveTo>
                <a:lnTo>
                  <a:pt x="289997" y="0"/>
                </a:lnTo>
                <a:lnTo>
                  <a:pt x="0" y="55421"/>
                </a:lnTo>
                <a:lnTo>
                  <a:pt x="0" y="127486"/>
                </a:lnTo>
                <a:lnTo>
                  <a:pt x="70927" y="150792"/>
                </a:lnTo>
                <a:lnTo>
                  <a:pt x="365766" y="122256"/>
                </a:lnTo>
                <a:close/>
              </a:path>
            </a:pathLst>
          </a:custGeom>
          <a:solidFill>
            <a:srgbClr val="00AE9D">
              <a:alpha val="26274"/>
            </a:srgbClr>
          </a:solidFill>
          <a:ln>
            <a:noFill/>
          </a:ln>
        </p:spPr>
      </p:sp>
      <p:sp>
        <p:nvSpPr>
          <p:cNvPr id="47" name="Google Shape;47;p6"/>
          <p:cNvSpPr/>
          <p:nvPr/>
        </p:nvSpPr>
        <p:spPr>
          <a:xfrm>
            <a:off x="2" y="1801467"/>
            <a:ext cx="12208100" cy="3852084"/>
          </a:xfrm>
          <a:custGeom>
            <a:avLst/>
            <a:gdLst/>
            <a:ahLst/>
            <a:cxnLst/>
            <a:rect l="l" t="t" r="r" b="b"/>
            <a:pathLst>
              <a:path w="366243" h="106157" extrusionOk="0">
                <a:moveTo>
                  <a:pt x="241" y="0"/>
                </a:moveTo>
                <a:lnTo>
                  <a:pt x="0" y="77929"/>
                </a:lnTo>
                <a:lnTo>
                  <a:pt x="366243" y="106157"/>
                </a:lnTo>
                <a:lnTo>
                  <a:pt x="366243" y="4102"/>
                </a:lnTo>
                <a:close/>
              </a:path>
            </a:pathLst>
          </a:custGeom>
          <a:solidFill>
            <a:srgbClr val="00AE9D">
              <a:alpha val="83137"/>
            </a:srgbClr>
          </a:solidFill>
          <a:ln>
            <a:noFill/>
          </a:ln>
        </p:spPr>
      </p:sp>
      <p:sp>
        <p:nvSpPr>
          <p:cNvPr id="48" name="Google Shape;48;p6"/>
          <p:cNvSpPr txBox="1">
            <a:spLocks noGrp="1"/>
          </p:cNvSpPr>
          <p:nvPr>
            <p:ph type="ctrTitle"/>
          </p:nvPr>
        </p:nvSpPr>
        <p:spPr>
          <a:xfrm>
            <a:off x="2420700" y="2720733"/>
            <a:ext cx="7350800" cy="154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49" name="Google Shape;49;p6"/>
          <p:cNvSpPr txBox="1">
            <a:spLocks noGrp="1"/>
          </p:cNvSpPr>
          <p:nvPr>
            <p:ph type="subTitle" idx="1"/>
          </p:nvPr>
        </p:nvSpPr>
        <p:spPr>
          <a:xfrm>
            <a:off x="2420500" y="4091533"/>
            <a:ext cx="7350800" cy="1046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004C52"/>
              </a:buClr>
              <a:buSzPts val="1800"/>
              <a:buNone/>
              <a:defRPr sz="2400" b="1"/>
            </a:lvl1pPr>
            <a:lvl2pPr lvl="1" algn="ctr">
              <a:lnSpc>
                <a:spcPct val="100000"/>
              </a:lnSpc>
              <a:spcBef>
                <a:spcPts val="0"/>
              </a:spcBef>
              <a:spcAft>
                <a:spcPts val="0"/>
              </a:spcAft>
              <a:buClr>
                <a:srgbClr val="004C52"/>
              </a:buClr>
              <a:buSzPts val="1800"/>
              <a:buNone/>
              <a:defRPr sz="2400" b="1"/>
            </a:lvl2pPr>
            <a:lvl3pPr lvl="2" algn="ctr">
              <a:lnSpc>
                <a:spcPct val="100000"/>
              </a:lnSpc>
              <a:spcBef>
                <a:spcPts val="0"/>
              </a:spcBef>
              <a:spcAft>
                <a:spcPts val="0"/>
              </a:spcAft>
              <a:buClr>
                <a:srgbClr val="004C52"/>
              </a:buClr>
              <a:buSzPts val="1800"/>
              <a:buNone/>
              <a:defRPr sz="2400" b="1"/>
            </a:lvl3pPr>
            <a:lvl4pPr lvl="3" algn="ctr">
              <a:lnSpc>
                <a:spcPct val="100000"/>
              </a:lnSpc>
              <a:spcBef>
                <a:spcPts val="0"/>
              </a:spcBef>
              <a:spcAft>
                <a:spcPts val="0"/>
              </a:spcAft>
              <a:buSzPts val="1800"/>
              <a:buNone/>
              <a:defRPr sz="2400" b="1"/>
            </a:lvl4pPr>
            <a:lvl5pPr lvl="4" algn="ctr">
              <a:lnSpc>
                <a:spcPct val="100000"/>
              </a:lnSpc>
              <a:spcBef>
                <a:spcPts val="0"/>
              </a:spcBef>
              <a:spcAft>
                <a:spcPts val="0"/>
              </a:spcAft>
              <a:buSzPts val="1800"/>
              <a:buNone/>
              <a:defRPr sz="2400" b="1"/>
            </a:lvl5pPr>
            <a:lvl6pPr lvl="5" algn="ctr">
              <a:lnSpc>
                <a:spcPct val="100000"/>
              </a:lnSpc>
              <a:spcBef>
                <a:spcPts val="0"/>
              </a:spcBef>
              <a:spcAft>
                <a:spcPts val="0"/>
              </a:spcAft>
              <a:buSzPts val="1800"/>
              <a:buNone/>
              <a:defRPr sz="2400" b="1"/>
            </a:lvl6pPr>
            <a:lvl7pPr lvl="6" algn="ctr">
              <a:lnSpc>
                <a:spcPct val="100000"/>
              </a:lnSpc>
              <a:spcBef>
                <a:spcPts val="0"/>
              </a:spcBef>
              <a:spcAft>
                <a:spcPts val="0"/>
              </a:spcAft>
              <a:buSzPts val="1800"/>
              <a:buNone/>
              <a:defRPr sz="2400" b="1"/>
            </a:lvl7pPr>
            <a:lvl8pPr lvl="7" algn="ctr">
              <a:lnSpc>
                <a:spcPct val="100000"/>
              </a:lnSpc>
              <a:spcBef>
                <a:spcPts val="0"/>
              </a:spcBef>
              <a:spcAft>
                <a:spcPts val="0"/>
              </a:spcAft>
              <a:buSzPts val="1800"/>
              <a:buNone/>
              <a:defRPr sz="2400" b="1"/>
            </a:lvl8pPr>
            <a:lvl9pPr lvl="8" algn="ctr">
              <a:lnSpc>
                <a:spcPct val="100000"/>
              </a:lnSpc>
              <a:spcBef>
                <a:spcPts val="0"/>
              </a:spcBef>
              <a:spcAft>
                <a:spcPts val="0"/>
              </a:spcAft>
              <a:buSzPts val="1800"/>
              <a:buNone/>
              <a:defRPr sz="2400" b="1"/>
            </a:lvl9pPr>
          </a:lstStyle>
          <a:p>
            <a:endParaRPr/>
          </a:p>
        </p:txBody>
      </p:sp>
      <p:sp>
        <p:nvSpPr>
          <p:cNvPr id="50" name="Google Shape;50;p6"/>
          <p:cNvSpPr txBox="1">
            <a:spLocks noGrp="1"/>
          </p:cNvSpPr>
          <p:nvPr>
            <p:ph type="sldNum" idx="12"/>
          </p:nvPr>
        </p:nvSpPr>
        <p:spPr>
          <a:xfrm>
            <a:off x="36163" y="6333135"/>
            <a:ext cx="731600" cy="524800"/>
          </a:xfrm>
          <a:prstGeom prst="rect">
            <a:avLst/>
          </a:prstGeom>
          <a:noFill/>
          <a:ln>
            <a:noFill/>
          </a:ln>
        </p:spPr>
        <p:txBody>
          <a:bodyPr spcFirstLastPara="1" wrap="square" lIns="91425" tIns="91425" rIns="91425" bIns="91425" anchor="t" anchorCtr="0">
            <a:noAutofit/>
          </a:bodyPr>
          <a:lstStyle>
            <a:lvl1pPr marL="0" lvl="0" indent="0" algn="l">
              <a:buClr>
                <a:srgbClr val="00AE9D"/>
              </a:buClr>
              <a:buSzPts val="1600"/>
              <a:buFont typeface="Karla"/>
              <a:buNone/>
              <a:defRPr sz="1600" b="0" i="0" u="none" strike="noStrike" cap="none">
                <a:solidFill>
                  <a:srgbClr val="00AE9D"/>
                </a:solidFill>
                <a:latin typeface="Karla"/>
                <a:ea typeface="Karla"/>
                <a:cs typeface="Karla"/>
                <a:sym typeface="Karla"/>
              </a:defRPr>
            </a:lvl1pPr>
            <a:lvl2pPr marL="0" lvl="1" indent="0" algn="l">
              <a:buClr>
                <a:srgbClr val="00AE9D"/>
              </a:buClr>
              <a:buSzPts val="1600"/>
              <a:buFont typeface="Karla"/>
              <a:buNone/>
              <a:defRPr sz="1600" b="0" i="0" u="none" strike="noStrike" cap="none">
                <a:solidFill>
                  <a:srgbClr val="00AE9D"/>
                </a:solidFill>
                <a:latin typeface="Karla"/>
                <a:ea typeface="Karla"/>
                <a:cs typeface="Karla"/>
                <a:sym typeface="Karla"/>
              </a:defRPr>
            </a:lvl2pPr>
            <a:lvl3pPr marL="0" lvl="2" indent="0" algn="l">
              <a:buClr>
                <a:srgbClr val="00AE9D"/>
              </a:buClr>
              <a:buSzPts val="1600"/>
              <a:buFont typeface="Karla"/>
              <a:buNone/>
              <a:defRPr sz="1600" b="0" i="0" u="none" strike="noStrike" cap="none">
                <a:solidFill>
                  <a:srgbClr val="00AE9D"/>
                </a:solidFill>
                <a:latin typeface="Karla"/>
                <a:ea typeface="Karla"/>
                <a:cs typeface="Karla"/>
                <a:sym typeface="Karla"/>
              </a:defRPr>
            </a:lvl3pPr>
            <a:lvl4pPr marL="0" lvl="3" indent="0" algn="l">
              <a:buClr>
                <a:srgbClr val="00AE9D"/>
              </a:buClr>
              <a:buSzPts val="1600"/>
              <a:buFont typeface="Karla"/>
              <a:buNone/>
              <a:defRPr sz="1600" b="0" i="0" u="none" strike="noStrike" cap="none">
                <a:solidFill>
                  <a:srgbClr val="00AE9D"/>
                </a:solidFill>
                <a:latin typeface="Karla"/>
                <a:ea typeface="Karla"/>
                <a:cs typeface="Karla"/>
                <a:sym typeface="Karla"/>
              </a:defRPr>
            </a:lvl4pPr>
            <a:lvl5pPr marL="0" lvl="4" indent="0" algn="l">
              <a:buClr>
                <a:srgbClr val="00AE9D"/>
              </a:buClr>
              <a:buSzPts val="1600"/>
              <a:buFont typeface="Karla"/>
              <a:buNone/>
              <a:defRPr sz="1600" b="0" i="0" u="none" strike="noStrike" cap="none">
                <a:solidFill>
                  <a:srgbClr val="00AE9D"/>
                </a:solidFill>
                <a:latin typeface="Karla"/>
                <a:ea typeface="Karla"/>
                <a:cs typeface="Karla"/>
                <a:sym typeface="Karla"/>
              </a:defRPr>
            </a:lvl5pPr>
            <a:lvl6pPr marL="0" lvl="5" indent="0" algn="l">
              <a:buClr>
                <a:srgbClr val="00AE9D"/>
              </a:buClr>
              <a:buSzPts val="1600"/>
              <a:buFont typeface="Karla"/>
              <a:buNone/>
              <a:defRPr sz="1600" b="0" i="0" u="none" strike="noStrike" cap="none">
                <a:solidFill>
                  <a:srgbClr val="00AE9D"/>
                </a:solidFill>
                <a:latin typeface="Karla"/>
                <a:ea typeface="Karla"/>
                <a:cs typeface="Karla"/>
                <a:sym typeface="Karla"/>
              </a:defRPr>
            </a:lvl6pPr>
            <a:lvl7pPr marL="0" lvl="6" indent="0" algn="l">
              <a:buClr>
                <a:srgbClr val="00AE9D"/>
              </a:buClr>
              <a:buSzPts val="1600"/>
              <a:buFont typeface="Karla"/>
              <a:buNone/>
              <a:defRPr sz="1600" b="0" i="0" u="none" strike="noStrike" cap="none">
                <a:solidFill>
                  <a:srgbClr val="00AE9D"/>
                </a:solidFill>
                <a:latin typeface="Karla"/>
                <a:ea typeface="Karla"/>
                <a:cs typeface="Karla"/>
                <a:sym typeface="Karla"/>
              </a:defRPr>
            </a:lvl7pPr>
            <a:lvl8pPr marL="0" lvl="7" indent="0" algn="l">
              <a:buClr>
                <a:srgbClr val="00AE9D"/>
              </a:buClr>
              <a:buSzPts val="1600"/>
              <a:buFont typeface="Karla"/>
              <a:buNone/>
              <a:defRPr sz="1600" b="0" i="0" u="none" strike="noStrike" cap="none">
                <a:solidFill>
                  <a:srgbClr val="00AE9D"/>
                </a:solidFill>
                <a:latin typeface="Karla"/>
                <a:ea typeface="Karla"/>
                <a:cs typeface="Karla"/>
                <a:sym typeface="Karla"/>
              </a:defRPr>
            </a:lvl8pPr>
            <a:lvl9pPr marL="0" lvl="8" indent="0" algn="l">
              <a:buClr>
                <a:srgbClr val="00AE9D"/>
              </a:buClr>
              <a:buSzPts val="1600"/>
              <a:buFont typeface="Karla"/>
              <a:buNone/>
              <a:defRPr sz="1600" b="0" i="0" u="none" strike="noStrike" cap="none">
                <a:solidFill>
                  <a:srgbClr val="00AE9D"/>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51"/>
        <p:cNvGrpSpPr/>
        <p:nvPr/>
      </p:nvGrpSpPr>
      <p:grpSpPr>
        <a:xfrm>
          <a:off x="0" y="0"/>
          <a:ext cx="0" cy="0"/>
          <a:chOff x="0" y="0"/>
          <a:chExt cx="0" cy="0"/>
        </a:xfrm>
      </p:grpSpPr>
      <p:grpSp>
        <p:nvGrpSpPr>
          <p:cNvPr id="52" name="Google Shape;52;p7"/>
          <p:cNvGrpSpPr/>
          <p:nvPr/>
        </p:nvGrpSpPr>
        <p:grpSpPr>
          <a:xfrm>
            <a:off x="-8032" y="2"/>
            <a:ext cx="12224167" cy="6884133"/>
            <a:chOff x="-6025" y="0"/>
            <a:chExt cx="9168125" cy="5163100"/>
          </a:xfrm>
        </p:grpSpPr>
        <p:sp>
          <p:nvSpPr>
            <p:cNvPr id="53" name="Google Shape;53;p7"/>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54" name="Google Shape;54;p7"/>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137"/>
              </a:srgbClr>
            </a:solidFill>
            <a:ln>
              <a:noFill/>
            </a:ln>
          </p:spPr>
        </p:sp>
        <p:sp>
          <p:nvSpPr>
            <p:cNvPr id="55" name="Google Shape;55;p7"/>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0784"/>
              </a:srgbClr>
            </a:solidFill>
            <a:ln>
              <a:noFill/>
            </a:ln>
          </p:spPr>
        </p:sp>
        <p:sp>
          <p:nvSpPr>
            <p:cNvPr id="56" name="Google Shape;56;p7"/>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57" name="Google Shape;57;p7"/>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137"/>
              </a:srgbClr>
            </a:solidFill>
            <a:ln>
              <a:noFill/>
            </a:ln>
          </p:spPr>
        </p:sp>
        <p:sp>
          <p:nvSpPr>
            <p:cNvPr id="58" name="Google Shape;58;p7"/>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0784"/>
              </a:srgbClr>
            </a:solidFill>
            <a:ln>
              <a:noFill/>
            </a:ln>
          </p:spPr>
        </p:sp>
      </p:grpSp>
      <p:sp>
        <p:nvSpPr>
          <p:cNvPr id="59" name="Google Shape;59;p7"/>
          <p:cNvSpPr txBox="1">
            <a:spLocks noGrp="1"/>
          </p:cNvSpPr>
          <p:nvPr>
            <p:ph type="title"/>
          </p:nvPr>
        </p:nvSpPr>
        <p:spPr>
          <a:xfrm>
            <a:off x="1182200" y="531200"/>
            <a:ext cx="9827600" cy="114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60" name="Google Shape;60;p7"/>
          <p:cNvSpPr txBox="1">
            <a:spLocks noGrp="1"/>
          </p:cNvSpPr>
          <p:nvPr>
            <p:ph type="body" idx="1"/>
          </p:nvPr>
        </p:nvSpPr>
        <p:spPr>
          <a:xfrm>
            <a:off x="1182200" y="2131211"/>
            <a:ext cx="9827600" cy="4436400"/>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800"/>
              </a:spcBef>
              <a:spcAft>
                <a:spcPts val="0"/>
              </a:spcAft>
              <a:buSzPts val="2400"/>
              <a:buChar char="◆"/>
              <a:defRPr/>
            </a:lvl1pPr>
            <a:lvl2pPr marL="914400" lvl="1" indent="-381000" algn="l">
              <a:lnSpc>
                <a:spcPct val="100000"/>
              </a:lnSpc>
              <a:spcBef>
                <a:spcPts val="0"/>
              </a:spcBef>
              <a:spcAft>
                <a:spcPts val="0"/>
              </a:spcAft>
              <a:buSzPts val="2400"/>
              <a:buChar char="◆"/>
              <a:defRPr/>
            </a:lvl2pPr>
            <a:lvl3pPr marL="1371600" lvl="2" indent="-381000" algn="l">
              <a:lnSpc>
                <a:spcPct val="100000"/>
              </a:lnSpc>
              <a:spcBef>
                <a:spcPts val="0"/>
              </a:spcBef>
              <a:spcAft>
                <a:spcPts val="0"/>
              </a:spcAft>
              <a:buSzPts val="2400"/>
              <a:buChar char="◇"/>
              <a:defRPr/>
            </a:lvl3pPr>
            <a:lvl4pPr marL="1828800" lvl="3" indent="-381000" algn="l">
              <a:lnSpc>
                <a:spcPct val="100000"/>
              </a:lnSpc>
              <a:spcBef>
                <a:spcPts val="0"/>
              </a:spcBef>
              <a:spcAft>
                <a:spcPts val="0"/>
              </a:spcAft>
              <a:buSzPts val="2400"/>
              <a:buChar char="●"/>
              <a:defRPr/>
            </a:lvl4pPr>
            <a:lvl5pPr marL="2286000" lvl="4" indent="-381000" algn="l">
              <a:lnSpc>
                <a:spcPct val="100000"/>
              </a:lnSpc>
              <a:spcBef>
                <a:spcPts val="0"/>
              </a:spcBef>
              <a:spcAft>
                <a:spcPts val="0"/>
              </a:spcAft>
              <a:buSzPts val="2400"/>
              <a:buChar char="○"/>
              <a:defRPr/>
            </a:lvl5pPr>
            <a:lvl6pPr marL="2743200" lvl="5" indent="-381000" algn="l">
              <a:lnSpc>
                <a:spcPct val="100000"/>
              </a:lnSpc>
              <a:spcBef>
                <a:spcPts val="0"/>
              </a:spcBef>
              <a:spcAft>
                <a:spcPts val="0"/>
              </a:spcAft>
              <a:buSzPts val="2400"/>
              <a:buChar char="■"/>
              <a:defRPr/>
            </a:lvl6pPr>
            <a:lvl7pPr marL="3200400" lvl="6" indent="-381000" algn="l">
              <a:lnSpc>
                <a:spcPct val="100000"/>
              </a:lnSpc>
              <a:spcBef>
                <a:spcPts val="0"/>
              </a:spcBef>
              <a:spcAft>
                <a:spcPts val="0"/>
              </a:spcAft>
              <a:buSzPts val="2400"/>
              <a:buChar char="●"/>
              <a:defRPr/>
            </a:lvl7pPr>
            <a:lvl8pPr marL="3657600" lvl="7" indent="-381000" algn="l">
              <a:lnSpc>
                <a:spcPct val="100000"/>
              </a:lnSpc>
              <a:spcBef>
                <a:spcPts val="0"/>
              </a:spcBef>
              <a:spcAft>
                <a:spcPts val="0"/>
              </a:spcAft>
              <a:buSzPts val="2400"/>
              <a:buChar char="○"/>
              <a:defRPr/>
            </a:lvl8pPr>
            <a:lvl9pPr marL="4114800" lvl="8" indent="-381000" algn="l">
              <a:lnSpc>
                <a:spcPct val="100000"/>
              </a:lnSpc>
              <a:spcBef>
                <a:spcPts val="0"/>
              </a:spcBef>
              <a:spcAft>
                <a:spcPts val="0"/>
              </a:spcAft>
              <a:buSzPts val="2400"/>
              <a:buChar char="■"/>
              <a:defRPr/>
            </a:lvl9pPr>
          </a:lstStyle>
          <a:p>
            <a:endParaRPr/>
          </a:p>
        </p:txBody>
      </p:sp>
      <p:sp>
        <p:nvSpPr>
          <p:cNvPr id="61" name="Google Shape;61;p7"/>
          <p:cNvSpPr txBox="1">
            <a:spLocks noGrp="1"/>
          </p:cNvSpPr>
          <p:nvPr>
            <p:ph type="sldNum" idx="12"/>
          </p:nvPr>
        </p:nvSpPr>
        <p:spPr>
          <a:xfrm>
            <a:off x="36163" y="6333135"/>
            <a:ext cx="731600" cy="524800"/>
          </a:xfrm>
          <a:prstGeom prst="rect">
            <a:avLst/>
          </a:prstGeom>
          <a:noFill/>
          <a:ln>
            <a:noFill/>
          </a:ln>
        </p:spPr>
        <p:txBody>
          <a:bodyPr spcFirstLastPara="1" wrap="square" lIns="91425" tIns="91425" rIns="91425" bIns="91425" anchor="t" anchorCtr="0">
            <a:noAutofit/>
          </a:bodyPr>
          <a:lstStyle>
            <a:lvl1pPr marL="0" lvl="0" indent="0" algn="l">
              <a:buClr>
                <a:srgbClr val="00AE9D"/>
              </a:buClr>
              <a:buSzPts val="1600"/>
              <a:buFont typeface="Karla"/>
              <a:buNone/>
              <a:defRPr sz="1600" b="0" i="0" u="none" strike="noStrike" cap="none">
                <a:solidFill>
                  <a:srgbClr val="00AE9D"/>
                </a:solidFill>
                <a:latin typeface="Karla"/>
                <a:ea typeface="Karla"/>
                <a:cs typeface="Karla"/>
                <a:sym typeface="Karla"/>
              </a:defRPr>
            </a:lvl1pPr>
            <a:lvl2pPr marL="0" lvl="1" indent="0" algn="l">
              <a:buClr>
                <a:srgbClr val="00AE9D"/>
              </a:buClr>
              <a:buSzPts val="1600"/>
              <a:buFont typeface="Karla"/>
              <a:buNone/>
              <a:defRPr sz="1600" b="0" i="0" u="none" strike="noStrike" cap="none">
                <a:solidFill>
                  <a:srgbClr val="00AE9D"/>
                </a:solidFill>
                <a:latin typeface="Karla"/>
                <a:ea typeface="Karla"/>
                <a:cs typeface="Karla"/>
                <a:sym typeface="Karla"/>
              </a:defRPr>
            </a:lvl2pPr>
            <a:lvl3pPr marL="0" lvl="2" indent="0" algn="l">
              <a:buClr>
                <a:srgbClr val="00AE9D"/>
              </a:buClr>
              <a:buSzPts val="1600"/>
              <a:buFont typeface="Karla"/>
              <a:buNone/>
              <a:defRPr sz="1600" b="0" i="0" u="none" strike="noStrike" cap="none">
                <a:solidFill>
                  <a:srgbClr val="00AE9D"/>
                </a:solidFill>
                <a:latin typeface="Karla"/>
                <a:ea typeface="Karla"/>
                <a:cs typeface="Karla"/>
                <a:sym typeface="Karla"/>
              </a:defRPr>
            </a:lvl3pPr>
            <a:lvl4pPr marL="0" lvl="3" indent="0" algn="l">
              <a:buClr>
                <a:srgbClr val="00AE9D"/>
              </a:buClr>
              <a:buSzPts val="1600"/>
              <a:buFont typeface="Karla"/>
              <a:buNone/>
              <a:defRPr sz="1600" b="0" i="0" u="none" strike="noStrike" cap="none">
                <a:solidFill>
                  <a:srgbClr val="00AE9D"/>
                </a:solidFill>
                <a:latin typeface="Karla"/>
                <a:ea typeface="Karla"/>
                <a:cs typeface="Karla"/>
                <a:sym typeface="Karla"/>
              </a:defRPr>
            </a:lvl4pPr>
            <a:lvl5pPr marL="0" lvl="4" indent="0" algn="l">
              <a:buClr>
                <a:srgbClr val="00AE9D"/>
              </a:buClr>
              <a:buSzPts val="1600"/>
              <a:buFont typeface="Karla"/>
              <a:buNone/>
              <a:defRPr sz="1600" b="0" i="0" u="none" strike="noStrike" cap="none">
                <a:solidFill>
                  <a:srgbClr val="00AE9D"/>
                </a:solidFill>
                <a:latin typeface="Karla"/>
                <a:ea typeface="Karla"/>
                <a:cs typeface="Karla"/>
                <a:sym typeface="Karla"/>
              </a:defRPr>
            </a:lvl5pPr>
            <a:lvl6pPr marL="0" lvl="5" indent="0" algn="l">
              <a:buClr>
                <a:srgbClr val="00AE9D"/>
              </a:buClr>
              <a:buSzPts val="1600"/>
              <a:buFont typeface="Karla"/>
              <a:buNone/>
              <a:defRPr sz="1600" b="0" i="0" u="none" strike="noStrike" cap="none">
                <a:solidFill>
                  <a:srgbClr val="00AE9D"/>
                </a:solidFill>
                <a:latin typeface="Karla"/>
                <a:ea typeface="Karla"/>
                <a:cs typeface="Karla"/>
                <a:sym typeface="Karla"/>
              </a:defRPr>
            </a:lvl6pPr>
            <a:lvl7pPr marL="0" lvl="6" indent="0" algn="l">
              <a:buClr>
                <a:srgbClr val="00AE9D"/>
              </a:buClr>
              <a:buSzPts val="1600"/>
              <a:buFont typeface="Karla"/>
              <a:buNone/>
              <a:defRPr sz="1600" b="0" i="0" u="none" strike="noStrike" cap="none">
                <a:solidFill>
                  <a:srgbClr val="00AE9D"/>
                </a:solidFill>
                <a:latin typeface="Karla"/>
                <a:ea typeface="Karla"/>
                <a:cs typeface="Karla"/>
                <a:sym typeface="Karla"/>
              </a:defRPr>
            </a:lvl7pPr>
            <a:lvl8pPr marL="0" lvl="7" indent="0" algn="l">
              <a:buClr>
                <a:srgbClr val="00AE9D"/>
              </a:buClr>
              <a:buSzPts val="1600"/>
              <a:buFont typeface="Karla"/>
              <a:buNone/>
              <a:defRPr sz="1600" b="0" i="0" u="none" strike="noStrike" cap="none">
                <a:solidFill>
                  <a:srgbClr val="00AE9D"/>
                </a:solidFill>
                <a:latin typeface="Karla"/>
                <a:ea typeface="Karla"/>
                <a:cs typeface="Karla"/>
                <a:sym typeface="Karla"/>
              </a:defRPr>
            </a:lvl8pPr>
            <a:lvl9pPr marL="0" lvl="8" indent="0" algn="l">
              <a:buClr>
                <a:srgbClr val="00AE9D"/>
              </a:buClr>
              <a:buSzPts val="1600"/>
              <a:buFont typeface="Karla"/>
              <a:buNone/>
              <a:defRPr sz="1600" b="0" i="0" u="none" strike="noStrike" cap="none">
                <a:solidFill>
                  <a:srgbClr val="00AE9D"/>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62"/>
        <p:cNvGrpSpPr/>
        <p:nvPr/>
      </p:nvGrpSpPr>
      <p:grpSpPr>
        <a:xfrm>
          <a:off x="0" y="0"/>
          <a:ext cx="0" cy="0"/>
          <a:chOff x="0" y="0"/>
          <a:chExt cx="0" cy="0"/>
        </a:xfrm>
      </p:grpSpPr>
      <p:grpSp>
        <p:nvGrpSpPr>
          <p:cNvPr id="63" name="Google Shape;63;p8"/>
          <p:cNvGrpSpPr/>
          <p:nvPr/>
        </p:nvGrpSpPr>
        <p:grpSpPr>
          <a:xfrm>
            <a:off x="-8032" y="2"/>
            <a:ext cx="12224167" cy="6884133"/>
            <a:chOff x="-6025" y="0"/>
            <a:chExt cx="9168125" cy="5163100"/>
          </a:xfrm>
        </p:grpSpPr>
        <p:sp>
          <p:nvSpPr>
            <p:cNvPr id="64" name="Google Shape;64;p8"/>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65" name="Google Shape;65;p8"/>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137"/>
              </a:srgbClr>
            </a:solidFill>
            <a:ln>
              <a:noFill/>
            </a:ln>
          </p:spPr>
        </p:sp>
        <p:sp>
          <p:nvSpPr>
            <p:cNvPr id="66" name="Google Shape;66;p8"/>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0784"/>
              </a:srgbClr>
            </a:solidFill>
            <a:ln>
              <a:noFill/>
            </a:ln>
          </p:spPr>
        </p:sp>
        <p:sp>
          <p:nvSpPr>
            <p:cNvPr id="67" name="Google Shape;67;p8"/>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68" name="Google Shape;68;p8"/>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137"/>
              </a:srgbClr>
            </a:solidFill>
            <a:ln>
              <a:noFill/>
            </a:ln>
          </p:spPr>
        </p:sp>
        <p:sp>
          <p:nvSpPr>
            <p:cNvPr id="69" name="Google Shape;69;p8"/>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0784"/>
              </a:srgbClr>
            </a:solidFill>
            <a:ln>
              <a:noFill/>
            </a:ln>
          </p:spPr>
        </p:sp>
      </p:grpSp>
      <p:sp>
        <p:nvSpPr>
          <p:cNvPr id="70" name="Google Shape;70;p8"/>
          <p:cNvSpPr txBox="1">
            <a:spLocks noGrp="1"/>
          </p:cNvSpPr>
          <p:nvPr>
            <p:ph type="title"/>
          </p:nvPr>
        </p:nvSpPr>
        <p:spPr>
          <a:xfrm>
            <a:off x="1182200" y="531200"/>
            <a:ext cx="9827600" cy="114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71" name="Google Shape;71;p8"/>
          <p:cNvSpPr txBox="1">
            <a:spLocks noGrp="1"/>
          </p:cNvSpPr>
          <p:nvPr>
            <p:ph type="body" idx="1"/>
          </p:nvPr>
        </p:nvSpPr>
        <p:spPr>
          <a:xfrm>
            <a:off x="1206567" y="1994467"/>
            <a:ext cx="4746800" cy="45732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800"/>
              </a:spcBef>
              <a:spcAft>
                <a:spcPts val="0"/>
              </a:spcAft>
              <a:buSzPts val="1800"/>
              <a:buChar char="◆"/>
              <a:defRPr sz="2400"/>
            </a:lvl1pPr>
            <a:lvl2pPr marL="914400" lvl="1" indent="-342900" algn="l">
              <a:lnSpc>
                <a:spcPct val="100000"/>
              </a:lnSpc>
              <a:spcBef>
                <a:spcPts val="0"/>
              </a:spcBef>
              <a:spcAft>
                <a:spcPts val="0"/>
              </a:spcAft>
              <a:buSzPts val="1800"/>
              <a:buChar char="◆"/>
              <a:defRPr sz="2400"/>
            </a:lvl2pPr>
            <a:lvl3pPr marL="1371600" lvl="2" indent="-342900" algn="l">
              <a:lnSpc>
                <a:spcPct val="100000"/>
              </a:lnSpc>
              <a:spcBef>
                <a:spcPts val="0"/>
              </a:spcBef>
              <a:spcAft>
                <a:spcPts val="0"/>
              </a:spcAft>
              <a:buSzPts val="1800"/>
              <a:buChar char="◇"/>
              <a:defRPr sz="2400"/>
            </a:lvl3pPr>
            <a:lvl4pPr marL="1828800" lvl="3" indent="-342900" algn="l">
              <a:lnSpc>
                <a:spcPct val="100000"/>
              </a:lnSpc>
              <a:spcBef>
                <a:spcPts val="0"/>
              </a:spcBef>
              <a:spcAft>
                <a:spcPts val="0"/>
              </a:spcAft>
              <a:buSzPts val="1800"/>
              <a:buChar char="●"/>
              <a:defRPr sz="2400"/>
            </a:lvl4pPr>
            <a:lvl5pPr marL="2286000" lvl="4" indent="-342900" algn="l">
              <a:lnSpc>
                <a:spcPct val="100000"/>
              </a:lnSpc>
              <a:spcBef>
                <a:spcPts val="0"/>
              </a:spcBef>
              <a:spcAft>
                <a:spcPts val="0"/>
              </a:spcAft>
              <a:buSzPts val="1800"/>
              <a:buChar char="○"/>
              <a:defRPr sz="2400"/>
            </a:lvl5pPr>
            <a:lvl6pPr marL="2743200" lvl="5" indent="-342900" algn="l">
              <a:lnSpc>
                <a:spcPct val="100000"/>
              </a:lnSpc>
              <a:spcBef>
                <a:spcPts val="0"/>
              </a:spcBef>
              <a:spcAft>
                <a:spcPts val="0"/>
              </a:spcAft>
              <a:buSzPts val="1800"/>
              <a:buChar char="■"/>
              <a:defRPr sz="2400"/>
            </a:lvl6pPr>
            <a:lvl7pPr marL="3200400" lvl="6" indent="-342900" algn="l">
              <a:lnSpc>
                <a:spcPct val="100000"/>
              </a:lnSpc>
              <a:spcBef>
                <a:spcPts val="0"/>
              </a:spcBef>
              <a:spcAft>
                <a:spcPts val="0"/>
              </a:spcAft>
              <a:buSzPts val="1800"/>
              <a:buChar char="●"/>
              <a:defRPr sz="2400"/>
            </a:lvl7pPr>
            <a:lvl8pPr marL="3657600" lvl="7" indent="-342900" algn="l">
              <a:lnSpc>
                <a:spcPct val="100000"/>
              </a:lnSpc>
              <a:spcBef>
                <a:spcPts val="0"/>
              </a:spcBef>
              <a:spcAft>
                <a:spcPts val="0"/>
              </a:spcAft>
              <a:buSzPts val="1800"/>
              <a:buChar char="○"/>
              <a:defRPr sz="2400"/>
            </a:lvl8pPr>
            <a:lvl9pPr marL="4114800" lvl="8" indent="-342900" algn="l">
              <a:lnSpc>
                <a:spcPct val="100000"/>
              </a:lnSpc>
              <a:spcBef>
                <a:spcPts val="0"/>
              </a:spcBef>
              <a:spcAft>
                <a:spcPts val="0"/>
              </a:spcAft>
              <a:buSzPts val="1800"/>
              <a:buChar char="■"/>
              <a:defRPr sz="2400"/>
            </a:lvl9pPr>
          </a:lstStyle>
          <a:p>
            <a:endParaRPr/>
          </a:p>
        </p:txBody>
      </p:sp>
      <p:sp>
        <p:nvSpPr>
          <p:cNvPr id="72" name="Google Shape;72;p8"/>
          <p:cNvSpPr txBox="1">
            <a:spLocks noGrp="1"/>
          </p:cNvSpPr>
          <p:nvPr>
            <p:ph type="body" idx="2"/>
          </p:nvPr>
        </p:nvSpPr>
        <p:spPr>
          <a:xfrm>
            <a:off x="6238907" y="1994467"/>
            <a:ext cx="4746800" cy="45732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800"/>
              </a:spcBef>
              <a:spcAft>
                <a:spcPts val="0"/>
              </a:spcAft>
              <a:buSzPts val="1800"/>
              <a:buChar char="◆"/>
              <a:defRPr sz="2400"/>
            </a:lvl1pPr>
            <a:lvl2pPr marL="914400" lvl="1" indent="-342900" algn="l">
              <a:lnSpc>
                <a:spcPct val="100000"/>
              </a:lnSpc>
              <a:spcBef>
                <a:spcPts val="0"/>
              </a:spcBef>
              <a:spcAft>
                <a:spcPts val="0"/>
              </a:spcAft>
              <a:buSzPts val="1800"/>
              <a:buChar char="◆"/>
              <a:defRPr sz="2400"/>
            </a:lvl2pPr>
            <a:lvl3pPr marL="1371600" lvl="2" indent="-342900" algn="l">
              <a:lnSpc>
                <a:spcPct val="100000"/>
              </a:lnSpc>
              <a:spcBef>
                <a:spcPts val="0"/>
              </a:spcBef>
              <a:spcAft>
                <a:spcPts val="0"/>
              </a:spcAft>
              <a:buSzPts val="1800"/>
              <a:buChar char="◇"/>
              <a:defRPr sz="2400"/>
            </a:lvl3pPr>
            <a:lvl4pPr marL="1828800" lvl="3" indent="-342900" algn="l">
              <a:lnSpc>
                <a:spcPct val="100000"/>
              </a:lnSpc>
              <a:spcBef>
                <a:spcPts val="0"/>
              </a:spcBef>
              <a:spcAft>
                <a:spcPts val="0"/>
              </a:spcAft>
              <a:buSzPts val="1800"/>
              <a:buChar char="●"/>
              <a:defRPr sz="2400"/>
            </a:lvl4pPr>
            <a:lvl5pPr marL="2286000" lvl="4" indent="-342900" algn="l">
              <a:lnSpc>
                <a:spcPct val="100000"/>
              </a:lnSpc>
              <a:spcBef>
                <a:spcPts val="0"/>
              </a:spcBef>
              <a:spcAft>
                <a:spcPts val="0"/>
              </a:spcAft>
              <a:buSzPts val="1800"/>
              <a:buChar char="○"/>
              <a:defRPr sz="2400"/>
            </a:lvl5pPr>
            <a:lvl6pPr marL="2743200" lvl="5" indent="-342900" algn="l">
              <a:lnSpc>
                <a:spcPct val="100000"/>
              </a:lnSpc>
              <a:spcBef>
                <a:spcPts val="0"/>
              </a:spcBef>
              <a:spcAft>
                <a:spcPts val="0"/>
              </a:spcAft>
              <a:buSzPts val="1800"/>
              <a:buChar char="■"/>
              <a:defRPr sz="2400"/>
            </a:lvl6pPr>
            <a:lvl7pPr marL="3200400" lvl="6" indent="-342900" algn="l">
              <a:lnSpc>
                <a:spcPct val="100000"/>
              </a:lnSpc>
              <a:spcBef>
                <a:spcPts val="0"/>
              </a:spcBef>
              <a:spcAft>
                <a:spcPts val="0"/>
              </a:spcAft>
              <a:buSzPts val="1800"/>
              <a:buChar char="●"/>
              <a:defRPr sz="2400"/>
            </a:lvl7pPr>
            <a:lvl8pPr marL="3657600" lvl="7" indent="-342900" algn="l">
              <a:lnSpc>
                <a:spcPct val="100000"/>
              </a:lnSpc>
              <a:spcBef>
                <a:spcPts val="0"/>
              </a:spcBef>
              <a:spcAft>
                <a:spcPts val="0"/>
              </a:spcAft>
              <a:buSzPts val="1800"/>
              <a:buChar char="○"/>
              <a:defRPr sz="2400"/>
            </a:lvl8pPr>
            <a:lvl9pPr marL="4114800" lvl="8" indent="-342900" algn="l">
              <a:lnSpc>
                <a:spcPct val="100000"/>
              </a:lnSpc>
              <a:spcBef>
                <a:spcPts val="0"/>
              </a:spcBef>
              <a:spcAft>
                <a:spcPts val="0"/>
              </a:spcAft>
              <a:buSzPts val="1800"/>
              <a:buChar char="■"/>
              <a:defRPr sz="2400"/>
            </a:lvl9pPr>
          </a:lstStyle>
          <a:p>
            <a:endParaRPr/>
          </a:p>
        </p:txBody>
      </p:sp>
      <p:sp>
        <p:nvSpPr>
          <p:cNvPr id="73" name="Google Shape;73;p8"/>
          <p:cNvSpPr txBox="1">
            <a:spLocks noGrp="1"/>
          </p:cNvSpPr>
          <p:nvPr>
            <p:ph type="sldNum" idx="12"/>
          </p:nvPr>
        </p:nvSpPr>
        <p:spPr>
          <a:xfrm>
            <a:off x="36163" y="6333135"/>
            <a:ext cx="731600" cy="524800"/>
          </a:xfrm>
          <a:prstGeom prst="rect">
            <a:avLst/>
          </a:prstGeom>
          <a:noFill/>
          <a:ln>
            <a:noFill/>
          </a:ln>
        </p:spPr>
        <p:txBody>
          <a:bodyPr spcFirstLastPara="1" wrap="square" lIns="91425" tIns="91425" rIns="91425" bIns="91425" anchor="t" anchorCtr="0">
            <a:noAutofit/>
          </a:bodyPr>
          <a:lstStyle>
            <a:lvl1pPr marL="0" lvl="0" indent="0" algn="l">
              <a:buClr>
                <a:srgbClr val="00AE9D"/>
              </a:buClr>
              <a:buSzPts val="1600"/>
              <a:buFont typeface="Karla"/>
              <a:buNone/>
              <a:defRPr sz="1600" b="0" i="0" u="none" strike="noStrike" cap="none">
                <a:solidFill>
                  <a:srgbClr val="00AE9D"/>
                </a:solidFill>
                <a:latin typeface="Karla"/>
                <a:ea typeface="Karla"/>
                <a:cs typeface="Karla"/>
                <a:sym typeface="Karla"/>
              </a:defRPr>
            </a:lvl1pPr>
            <a:lvl2pPr marL="0" lvl="1" indent="0" algn="l">
              <a:buClr>
                <a:srgbClr val="00AE9D"/>
              </a:buClr>
              <a:buSzPts val="1600"/>
              <a:buFont typeface="Karla"/>
              <a:buNone/>
              <a:defRPr sz="1600" b="0" i="0" u="none" strike="noStrike" cap="none">
                <a:solidFill>
                  <a:srgbClr val="00AE9D"/>
                </a:solidFill>
                <a:latin typeface="Karla"/>
                <a:ea typeface="Karla"/>
                <a:cs typeface="Karla"/>
                <a:sym typeface="Karla"/>
              </a:defRPr>
            </a:lvl2pPr>
            <a:lvl3pPr marL="0" lvl="2" indent="0" algn="l">
              <a:buClr>
                <a:srgbClr val="00AE9D"/>
              </a:buClr>
              <a:buSzPts val="1600"/>
              <a:buFont typeface="Karla"/>
              <a:buNone/>
              <a:defRPr sz="1600" b="0" i="0" u="none" strike="noStrike" cap="none">
                <a:solidFill>
                  <a:srgbClr val="00AE9D"/>
                </a:solidFill>
                <a:latin typeface="Karla"/>
                <a:ea typeface="Karla"/>
                <a:cs typeface="Karla"/>
                <a:sym typeface="Karla"/>
              </a:defRPr>
            </a:lvl3pPr>
            <a:lvl4pPr marL="0" lvl="3" indent="0" algn="l">
              <a:buClr>
                <a:srgbClr val="00AE9D"/>
              </a:buClr>
              <a:buSzPts val="1600"/>
              <a:buFont typeface="Karla"/>
              <a:buNone/>
              <a:defRPr sz="1600" b="0" i="0" u="none" strike="noStrike" cap="none">
                <a:solidFill>
                  <a:srgbClr val="00AE9D"/>
                </a:solidFill>
                <a:latin typeface="Karla"/>
                <a:ea typeface="Karla"/>
                <a:cs typeface="Karla"/>
                <a:sym typeface="Karla"/>
              </a:defRPr>
            </a:lvl4pPr>
            <a:lvl5pPr marL="0" lvl="4" indent="0" algn="l">
              <a:buClr>
                <a:srgbClr val="00AE9D"/>
              </a:buClr>
              <a:buSzPts val="1600"/>
              <a:buFont typeface="Karla"/>
              <a:buNone/>
              <a:defRPr sz="1600" b="0" i="0" u="none" strike="noStrike" cap="none">
                <a:solidFill>
                  <a:srgbClr val="00AE9D"/>
                </a:solidFill>
                <a:latin typeface="Karla"/>
                <a:ea typeface="Karla"/>
                <a:cs typeface="Karla"/>
                <a:sym typeface="Karla"/>
              </a:defRPr>
            </a:lvl5pPr>
            <a:lvl6pPr marL="0" lvl="5" indent="0" algn="l">
              <a:buClr>
                <a:srgbClr val="00AE9D"/>
              </a:buClr>
              <a:buSzPts val="1600"/>
              <a:buFont typeface="Karla"/>
              <a:buNone/>
              <a:defRPr sz="1600" b="0" i="0" u="none" strike="noStrike" cap="none">
                <a:solidFill>
                  <a:srgbClr val="00AE9D"/>
                </a:solidFill>
                <a:latin typeface="Karla"/>
                <a:ea typeface="Karla"/>
                <a:cs typeface="Karla"/>
                <a:sym typeface="Karla"/>
              </a:defRPr>
            </a:lvl6pPr>
            <a:lvl7pPr marL="0" lvl="6" indent="0" algn="l">
              <a:buClr>
                <a:srgbClr val="00AE9D"/>
              </a:buClr>
              <a:buSzPts val="1600"/>
              <a:buFont typeface="Karla"/>
              <a:buNone/>
              <a:defRPr sz="1600" b="0" i="0" u="none" strike="noStrike" cap="none">
                <a:solidFill>
                  <a:srgbClr val="00AE9D"/>
                </a:solidFill>
                <a:latin typeface="Karla"/>
                <a:ea typeface="Karla"/>
                <a:cs typeface="Karla"/>
                <a:sym typeface="Karla"/>
              </a:defRPr>
            </a:lvl7pPr>
            <a:lvl8pPr marL="0" lvl="7" indent="0" algn="l">
              <a:buClr>
                <a:srgbClr val="00AE9D"/>
              </a:buClr>
              <a:buSzPts val="1600"/>
              <a:buFont typeface="Karla"/>
              <a:buNone/>
              <a:defRPr sz="1600" b="0" i="0" u="none" strike="noStrike" cap="none">
                <a:solidFill>
                  <a:srgbClr val="00AE9D"/>
                </a:solidFill>
                <a:latin typeface="Karla"/>
                <a:ea typeface="Karla"/>
                <a:cs typeface="Karla"/>
                <a:sym typeface="Karla"/>
              </a:defRPr>
            </a:lvl8pPr>
            <a:lvl9pPr marL="0" lvl="8" indent="0" algn="l">
              <a:buClr>
                <a:srgbClr val="00AE9D"/>
              </a:buClr>
              <a:buSzPts val="1600"/>
              <a:buFont typeface="Karla"/>
              <a:buNone/>
              <a:defRPr sz="1600" b="0" i="0" u="none" strike="noStrike" cap="none">
                <a:solidFill>
                  <a:srgbClr val="00AE9D"/>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74"/>
        <p:cNvGrpSpPr/>
        <p:nvPr/>
      </p:nvGrpSpPr>
      <p:grpSpPr>
        <a:xfrm>
          <a:off x="0" y="0"/>
          <a:ext cx="0" cy="0"/>
          <a:chOff x="0" y="0"/>
          <a:chExt cx="0" cy="0"/>
        </a:xfrm>
      </p:grpSpPr>
      <p:grpSp>
        <p:nvGrpSpPr>
          <p:cNvPr id="75" name="Google Shape;75;p9"/>
          <p:cNvGrpSpPr/>
          <p:nvPr/>
        </p:nvGrpSpPr>
        <p:grpSpPr>
          <a:xfrm>
            <a:off x="-8032" y="2"/>
            <a:ext cx="12224167" cy="6884133"/>
            <a:chOff x="-6025" y="0"/>
            <a:chExt cx="9168125" cy="5163100"/>
          </a:xfrm>
        </p:grpSpPr>
        <p:sp>
          <p:nvSpPr>
            <p:cNvPr id="76" name="Google Shape;76;p9"/>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77" name="Google Shape;77;p9"/>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137"/>
              </a:srgbClr>
            </a:solidFill>
            <a:ln>
              <a:noFill/>
            </a:ln>
          </p:spPr>
        </p:sp>
        <p:sp>
          <p:nvSpPr>
            <p:cNvPr id="78" name="Google Shape;78;p9"/>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0784"/>
              </a:srgbClr>
            </a:solidFill>
            <a:ln>
              <a:noFill/>
            </a:ln>
          </p:spPr>
        </p:sp>
        <p:sp>
          <p:nvSpPr>
            <p:cNvPr id="79" name="Google Shape;79;p9"/>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80" name="Google Shape;80;p9"/>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137"/>
              </a:srgbClr>
            </a:solidFill>
            <a:ln>
              <a:noFill/>
            </a:ln>
          </p:spPr>
        </p:sp>
        <p:sp>
          <p:nvSpPr>
            <p:cNvPr id="81" name="Google Shape;81;p9"/>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0784"/>
              </a:srgbClr>
            </a:solidFill>
            <a:ln>
              <a:noFill/>
            </a:ln>
          </p:spPr>
        </p:sp>
      </p:grpSp>
      <p:sp>
        <p:nvSpPr>
          <p:cNvPr id="82" name="Google Shape;82;p9"/>
          <p:cNvSpPr txBox="1">
            <a:spLocks noGrp="1"/>
          </p:cNvSpPr>
          <p:nvPr>
            <p:ph type="title"/>
          </p:nvPr>
        </p:nvSpPr>
        <p:spPr>
          <a:xfrm>
            <a:off x="1182200" y="531200"/>
            <a:ext cx="9827600" cy="114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83" name="Google Shape;83;p9"/>
          <p:cNvSpPr txBox="1">
            <a:spLocks noGrp="1"/>
          </p:cNvSpPr>
          <p:nvPr>
            <p:ph type="body" idx="1"/>
          </p:nvPr>
        </p:nvSpPr>
        <p:spPr>
          <a:xfrm>
            <a:off x="1161000" y="1994467"/>
            <a:ext cx="3153600" cy="45732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800"/>
              </a:spcBef>
              <a:spcAft>
                <a:spcPts val="0"/>
              </a:spcAft>
              <a:buSzPts val="1400"/>
              <a:buChar char="◆"/>
              <a:defRPr sz="1867"/>
            </a:lvl1pPr>
            <a:lvl2pPr marL="914400" lvl="1" indent="-317500" algn="l">
              <a:lnSpc>
                <a:spcPct val="100000"/>
              </a:lnSpc>
              <a:spcBef>
                <a:spcPts val="0"/>
              </a:spcBef>
              <a:spcAft>
                <a:spcPts val="0"/>
              </a:spcAft>
              <a:buSzPts val="1400"/>
              <a:buChar char="◆"/>
              <a:defRPr sz="1867"/>
            </a:lvl2pPr>
            <a:lvl3pPr marL="1371600" lvl="2" indent="-317500" algn="l">
              <a:lnSpc>
                <a:spcPct val="100000"/>
              </a:lnSpc>
              <a:spcBef>
                <a:spcPts val="0"/>
              </a:spcBef>
              <a:spcAft>
                <a:spcPts val="0"/>
              </a:spcAft>
              <a:buSzPts val="1400"/>
              <a:buChar char="◇"/>
              <a:defRPr sz="1867"/>
            </a:lvl3pPr>
            <a:lvl4pPr marL="1828800" lvl="3" indent="-317500" algn="l">
              <a:lnSpc>
                <a:spcPct val="100000"/>
              </a:lnSpc>
              <a:spcBef>
                <a:spcPts val="0"/>
              </a:spcBef>
              <a:spcAft>
                <a:spcPts val="0"/>
              </a:spcAft>
              <a:buSzPts val="1400"/>
              <a:buChar char="●"/>
              <a:defRPr sz="1867"/>
            </a:lvl4pPr>
            <a:lvl5pPr marL="2286000" lvl="4" indent="-317500" algn="l">
              <a:lnSpc>
                <a:spcPct val="100000"/>
              </a:lnSpc>
              <a:spcBef>
                <a:spcPts val="0"/>
              </a:spcBef>
              <a:spcAft>
                <a:spcPts val="0"/>
              </a:spcAft>
              <a:buSzPts val="1400"/>
              <a:buChar char="○"/>
              <a:defRPr sz="1867"/>
            </a:lvl5pPr>
            <a:lvl6pPr marL="2743200" lvl="5" indent="-317500" algn="l">
              <a:lnSpc>
                <a:spcPct val="100000"/>
              </a:lnSpc>
              <a:spcBef>
                <a:spcPts val="0"/>
              </a:spcBef>
              <a:spcAft>
                <a:spcPts val="0"/>
              </a:spcAft>
              <a:buSzPts val="1400"/>
              <a:buChar char="■"/>
              <a:defRPr sz="1867"/>
            </a:lvl6pPr>
            <a:lvl7pPr marL="3200400" lvl="6" indent="-317500" algn="l">
              <a:lnSpc>
                <a:spcPct val="100000"/>
              </a:lnSpc>
              <a:spcBef>
                <a:spcPts val="0"/>
              </a:spcBef>
              <a:spcAft>
                <a:spcPts val="0"/>
              </a:spcAft>
              <a:buSzPts val="1400"/>
              <a:buChar char="●"/>
              <a:defRPr sz="1867"/>
            </a:lvl7pPr>
            <a:lvl8pPr marL="3657600" lvl="7" indent="-317500" algn="l">
              <a:lnSpc>
                <a:spcPct val="100000"/>
              </a:lnSpc>
              <a:spcBef>
                <a:spcPts val="0"/>
              </a:spcBef>
              <a:spcAft>
                <a:spcPts val="0"/>
              </a:spcAft>
              <a:buSzPts val="1400"/>
              <a:buChar char="○"/>
              <a:defRPr sz="1867"/>
            </a:lvl8pPr>
            <a:lvl9pPr marL="4114800" lvl="8" indent="-317500" algn="l">
              <a:lnSpc>
                <a:spcPct val="100000"/>
              </a:lnSpc>
              <a:spcBef>
                <a:spcPts val="0"/>
              </a:spcBef>
              <a:spcAft>
                <a:spcPts val="0"/>
              </a:spcAft>
              <a:buSzPts val="1400"/>
              <a:buChar char="■"/>
              <a:defRPr sz="1867"/>
            </a:lvl9pPr>
          </a:lstStyle>
          <a:p>
            <a:endParaRPr/>
          </a:p>
        </p:txBody>
      </p:sp>
      <p:sp>
        <p:nvSpPr>
          <p:cNvPr id="84" name="Google Shape;84;p9"/>
          <p:cNvSpPr txBox="1">
            <a:spLocks noGrp="1"/>
          </p:cNvSpPr>
          <p:nvPr>
            <p:ph type="body" idx="2"/>
          </p:nvPr>
        </p:nvSpPr>
        <p:spPr>
          <a:xfrm>
            <a:off x="4476349" y="1994467"/>
            <a:ext cx="3153600" cy="45732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800"/>
              </a:spcBef>
              <a:spcAft>
                <a:spcPts val="0"/>
              </a:spcAft>
              <a:buSzPts val="1400"/>
              <a:buChar char="◆"/>
              <a:defRPr sz="1867"/>
            </a:lvl1pPr>
            <a:lvl2pPr marL="914400" lvl="1" indent="-317500" algn="l">
              <a:lnSpc>
                <a:spcPct val="100000"/>
              </a:lnSpc>
              <a:spcBef>
                <a:spcPts val="0"/>
              </a:spcBef>
              <a:spcAft>
                <a:spcPts val="0"/>
              </a:spcAft>
              <a:buSzPts val="1400"/>
              <a:buChar char="◆"/>
              <a:defRPr sz="1867"/>
            </a:lvl2pPr>
            <a:lvl3pPr marL="1371600" lvl="2" indent="-317500" algn="l">
              <a:lnSpc>
                <a:spcPct val="100000"/>
              </a:lnSpc>
              <a:spcBef>
                <a:spcPts val="0"/>
              </a:spcBef>
              <a:spcAft>
                <a:spcPts val="0"/>
              </a:spcAft>
              <a:buSzPts val="1400"/>
              <a:buChar char="◇"/>
              <a:defRPr sz="1867"/>
            </a:lvl3pPr>
            <a:lvl4pPr marL="1828800" lvl="3" indent="-317500" algn="l">
              <a:lnSpc>
                <a:spcPct val="100000"/>
              </a:lnSpc>
              <a:spcBef>
                <a:spcPts val="0"/>
              </a:spcBef>
              <a:spcAft>
                <a:spcPts val="0"/>
              </a:spcAft>
              <a:buSzPts val="1400"/>
              <a:buChar char="●"/>
              <a:defRPr sz="1867"/>
            </a:lvl4pPr>
            <a:lvl5pPr marL="2286000" lvl="4" indent="-317500" algn="l">
              <a:lnSpc>
                <a:spcPct val="100000"/>
              </a:lnSpc>
              <a:spcBef>
                <a:spcPts val="0"/>
              </a:spcBef>
              <a:spcAft>
                <a:spcPts val="0"/>
              </a:spcAft>
              <a:buSzPts val="1400"/>
              <a:buChar char="○"/>
              <a:defRPr sz="1867"/>
            </a:lvl5pPr>
            <a:lvl6pPr marL="2743200" lvl="5" indent="-317500" algn="l">
              <a:lnSpc>
                <a:spcPct val="100000"/>
              </a:lnSpc>
              <a:spcBef>
                <a:spcPts val="0"/>
              </a:spcBef>
              <a:spcAft>
                <a:spcPts val="0"/>
              </a:spcAft>
              <a:buSzPts val="1400"/>
              <a:buChar char="■"/>
              <a:defRPr sz="1867"/>
            </a:lvl6pPr>
            <a:lvl7pPr marL="3200400" lvl="6" indent="-317500" algn="l">
              <a:lnSpc>
                <a:spcPct val="100000"/>
              </a:lnSpc>
              <a:spcBef>
                <a:spcPts val="0"/>
              </a:spcBef>
              <a:spcAft>
                <a:spcPts val="0"/>
              </a:spcAft>
              <a:buSzPts val="1400"/>
              <a:buChar char="●"/>
              <a:defRPr sz="1867"/>
            </a:lvl7pPr>
            <a:lvl8pPr marL="3657600" lvl="7" indent="-317500" algn="l">
              <a:lnSpc>
                <a:spcPct val="100000"/>
              </a:lnSpc>
              <a:spcBef>
                <a:spcPts val="0"/>
              </a:spcBef>
              <a:spcAft>
                <a:spcPts val="0"/>
              </a:spcAft>
              <a:buSzPts val="1400"/>
              <a:buChar char="○"/>
              <a:defRPr sz="1867"/>
            </a:lvl8pPr>
            <a:lvl9pPr marL="4114800" lvl="8" indent="-317500" algn="l">
              <a:lnSpc>
                <a:spcPct val="100000"/>
              </a:lnSpc>
              <a:spcBef>
                <a:spcPts val="0"/>
              </a:spcBef>
              <a:spcAft>
                <a:spcPts val="0"/>
              </a:spcAft>
              <a:buSzPts val="1400"/>
              <a:buChar char="■"/>
              <a:defRPr sz="1867"/>
            </a:lvl9pPr>
          </a:lstStyle>
          <a:p>
            <a:endParaRPr/>
          </a:p>
        </p:txBody>
      </p:sp>
      <p:sp>
        <p:nvSpPr>
          <p:cNvPr id="85" name="Google Shape;85;p9"/>
          <p:cNvSpPr txBox="1">
            <a:spLocks noGrp="1"/>
          </p:cNvSpPr>
          <p:nvPr>
            <p:ph type="body" idx="3"/>
          </p:nvPr>
        </p:nvSpPr>
        <p:spPr>
          <a:xfrm>
            <a:off x="7791697" y="1994467"/>
            <a:ext cx="3153600" cy="45732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800"/>
              </a:spcBef>
              <a:spcAft>
                <a:spcPts val="0"/>
              </a:spcAft>
              <a:buSzPts val="1400"/>
              <a:buChar char="◆"/>
              <a:defRPr sz="1867"/>
            </a:lvl1pPr>
            <a:lvl2pPr marL="914400" lvl="1" indent="-317500" algn="l">
              <a:lnSpc>
                <a:spcPct val="100000"/>
              </a:lnSpc>
              <a:spcBef>
                <a:spcPts val="0"/>
              </a:spcBef>
              <a:spcAft>
                <a:spcPts val="0"/>
              </a:spcAft>
              <a:buSzPts val="1400"/>
              <a:buChar char="◆"/>
              <a:defRPr sz="1867"/>
            </a:lvl2pPr>
            <a:lvl3pPr marL="1371600" lvl="2" indent="-317500" algn="l">
              <a:lnSpc>
                <a:spcPct val="100000"/>
              </a:lnSpc>
              <a:spcBef>
                <a:spcPts val="0"/>
              </a:spcBef>
              <a:spcAft>
                <a:spcPts val="0"/>
              </a:spcAft>
              <a:buSzPts val="1400"/>
              <a:buChar char="◇"/>
              <a:defRPr sz="1867"/>
            </a:lvl3pPr>
            <a:lvl4pPr marL="1828800" lvl="3" indent="-317500" algn="l">
              <a:lnSpc>
                <a:spcPct val="100000"/>
              </a:lnSpc>
              <a:spcBef>
                <a:spcPts val="0"/>
              </a:spcBef>
              <a:spcAft>
                <a:spcPts val="0"/>
              </a:spcAft>
              <a:buSzPts val="1400"/>
              <a:buChar char="●"/>
              <a:defRPr sz="1867"/>
            </a:lvl4pPr>
            <a:lvl5pPr marL="2286000" lvl="4" indent="-317500" algn="l">
              <a:lnSpc>
                <a:spcPct val="100000"/>
              </a:lnSpc>
              <a:spcBef>
                <a:spcPts val="0"/>
              </a:spcBef>
              <a:spcAft>
                <a:spcPts val="0"/>
              </a:spcAft>
              <a:buSzPts val="1400"/>
              <a:buChar char="○"/>
              <a:defRPr sz="1867"/>
            </a:lvl5pPr>
            <a:lvl6pPr marL="2743200" lvl="5" indent="-317500" algn="l">
              <a:lnSpc>
                <a:spcPct val="100000"/>
              </a:lnSpc>
              <a:spcBef>
                <a:spcPts val="0"/>
              </a:spcBef>
              <a:spcAft>
                <a:spcPts val="0"/>
              </a:spcAft>
              <a:buSzPts val="1400"/>
              <a:buChar char="■"/>
              <a:defRPr sz="1867"/>
            </a:lvl6pPr>
            <a:lvl7pPr marL="3200400" lvl="6" indent="-317500" algn="l">
              <a:lnSpc>
                <a:spcPct val="100000"/>
              </a:lnSpc>
              <a:spcBef>
                <a:spcPts val="0"/>
              </a:spcBef>
              <a:spcAft>
                <a:spcPts val="0"/>
              </a:spcAft>
              <a:buSzPts val="1400"/>
              <a:buChar char="●"/>
              <a:defRPr sz="1867"/>
            </a:lvl7pPr>
            <a:lvl8pPr marL="3657600" lvl="7" indent="-317500" algn="l">
              <a:lnSpc>
                <a:spcPct val="100000"/>
              </a:lnSpc>
              <a:spcBef>
                <a:spcPts val="0"/>
              </a:spcBef>
              <a:spcAft>
                <a:spcPts val="0"/>
              </a:spcAft>
              <a:buSzPts val="1400"/>
              <a:buChar char="○"/>
              <a:defRPr sz="1867"/>
            </a:lvl8pPr>
            <a:lvl9pPr marL="4114800" lvl="8" indent="-317500" algn="l">
              <a:lnSpc>
                <a:spcPct val="100000"/>
              </a:lnSpc>
              <a:spcBef>
                <a:spcPts val="0"/>
              </a:spcBef>
              <a:spcAft>
                <a:spcPts val="0"/>
              </a:spcAft>
              <a:buSzPts val="1400"/>
              <a:buChar char="■"/>
              <a:defRPr sz="1867"/>
            </a:lvl9pPr>
          </a:lstStyle>
          <a:p>
            <a:endParaRPr/>
          </a:p>
        </p:txBody>
      </p:sp>
      <p:sp>
        <p:nvSpPr>
          <p:cNvPr id="86" name="Google Shape;86;p9"/>
          <p:cNvSpPr txBox="1">
            <a:spLocks noGrp="1"/>
          </p:cNvSpPr>
          <p:nvPr>
            <p:ph type="sldNum" idx="12"/>
          </p:nvPr>
        </p:nvSpPr>
        <p:spPr>
          <a:xfrm>
            <a:off x="36163" y="6333135"/>
            <a:ext cx="731600" cy="524800"/>
          </a:xfrm>
          <a:prstGeom prst="rect">
            <a:avLst/>
          </a:prstGeom>
          <a:noFill/>
          <a:ln>
            <a:noFill/>
          </a:ln>
        </p:spPr>
        <p:txBody>
          <a:bodyPr spcFirstLastPara="1" wrap="square" lIns="91425" tIns="91425" rIns="91425" bIns="91425" anchor="t" anchorCtr="0">
            <a:noAutofit/>
          </a:bodyPr>
          <a:lstStyle>
            <a:lvl1pPr marL="0" lvl="0" indent="0" algn="l">
              <a:buClr>
                <a:srgbClr val="00AE9D"/>
              </a:buClr>
              <a:buSzPts val="1600"/>
              <a:buFont typeface="Karla"/>
              <a:buNone/>
              <a:defRPr sz="1600" b="0" i="0" u="none" strike="noStrike" cap="none">
                <a:solidFill>
                  <a:srgbClr val="00AE9D"/>
                </a:solidFill>
                <a:latin typeface="Karla"/>
                <a:ea typeface="Karla"/>
                <a:cs typeface="Karla"/>
                <a:sym typeface="Karla"/>
              </a:defRPr>
            </a:lvl1pPr>
            <a:lvl2pPr marL="0" lvl="1" indent="0" algn="l">
              <a:buClr>
                <a:srgbClr val="00AE9D"/>
              </a:buClr>
              <a:buSzPts val="1600"/>
              <a:buFont typeface="Karla"/>
              <a:buNone/>
              <a:defRPr sz="1600" b="0" i="0" u="none" strike="noStrike" cap="none">
                <a:solidFill>
                  <a:srgbClr val="00AE9D"/>
                </a:solidFill>
                <a:latin typeface="Karla"/>
                <a:ea typeface="Karla"/>
                <a:cs typeface="Karla"/>
                <a:sym typeface="Karla"/>
              </a:defRPr>
            </a:lvl2pPr>
            <a:lvl3pPr marL="0" lvl="2" indent="0" algn="l">
              <a:buClr>
                <a:srgbClr val="00AE9D"/>
              </a:buClr>
              <a:buSzPts val="1600"/>
              <a:buFont typeface="Karla"/>
              <a:buNone/>
              <a:defRPr sz="1600" b="0" i="0" u="none" strike="noStrike" cap="none">
                <a:solidFill>
                  <a:srgbClr val="00AE9D"/>
                </a:solidFill>
                <a:latin typeface="Karla"/>
                <a:ea typeface="Karla"/>
                <a:cs typeface="Karla"/>
                <a:sym typeface="Karla"/>
              </a:defRPr>
            </a:lvl3pPr>
            <a:lvl4pPr marL="0" lvl="3" indent="0" algn="l">
              <a:buClr>
                <a:srgbClr val="00AE9D"/>
              </a:buClr>
              <a:buSzPts val="1600"/>
              <a:buFont typeface="Karla"/>
              <a:buNone/>
              <a:defRPr sz="1600" b="0" i="0" u="none" strike="noStrike" cap="none">
                <a:solidFill>
                  <a:srgbClr val="00AE9D"/>
                </a:solidFill>
                <a:latin typeface="Karla"/>
                <a:ea typeface="Karla"/>
                <a:cs typeface="Karla"/>
                <a:sym typeface="Karla"/>
              </a:defRPr>
            </a:lvl4pPr>
            <a:lvl5pPr marL="0" lvl="4" indent="0" algn="l">
              <a:buClr>
                <a:srgbClr val="00AE9D"/>
              </a:buClr>
              <a:buSzPts val="1600"/>
              <a:buFont typeface="Karla"/>
              <a:buNone/>
              <a:defRPr sz="1600" b="0" i="0" u="none" strike="noStrike" cap="none">
                <a:solidFill>
                  <a:srgbClr val="00AE9D"/>
                </a:solidFill>
                <a:latin typeface="Karla"/>
                <a:ea typeface="Karla"/>
                <a:cs typeface="Karla"/>
                <a:sym typeface="Karla"/>
              </a:defRPr>
            </a:lvl5pPr>
            <a:lvl6pPr marL="0" lvl="5" indent="0" algn="l">
              <a:buClr>
                <a:srgbClr val="00AE9D"/>
              </a:buClr>
              <a:buSzPts val="1600"/>
              <a:buFont typeface="Karla"/>
              <a:buNone/>
              <a:defRPr sz="1600" b="0" i="0" u="none" strike="noStrike" cap="none">
                <a:solidFill>
                  <a:srgbClr val="00AE9D"/>
                </a:solidFill>
                <a:latin typeface="Karla"/>
                <a:ea typeface="Karla"/>
                <a:cs typeface="Karla"/>
                <a:sym typeface="Karla"/>
              </a:defRPr>
            </a:lvl6pPr>
            <a:lvl7pPr marL="0" lvl="6" indent="0" algn="l">
              <a:buClr>
                <a:srgbClr val="00AE9D"/>
              </a:buClr>
              <a:buSzPts val="1600"/>
              <a:buFont typeface="Karla"/>
              <a:buNone/>
              <a:defRPr sz="1600" b="0" i="0" u="none" strike="noStrike" cap="none">
                <a:solidFill>
                  <a:srgbClr val="00AE9D"/>
                </a:solidFill>
                <a:latin typeface="Karla"/>
                <a:ea typeface="Karla"/>
                <a:cs typeface="Karla"/>
                <a:sym typeface="Karla"/>
              </a:defRPr>
            </a:lvl7pPr>
            <a:lvl8pPr marL="0" lvl="7" indent="0" algn="l">
              <a:buClr>
                <a:srgbClr val="00AE9D"/>
              </a:buClr>
              <a:buSzPts val="1600"/>
              <a:buFont typeface="Karla"/>
              <a:buNone/>
              <a:defRPr sz="1600" b="0" i="0" u="none" strike="noStrike" cap="none">
                <a:solidFill>
                  <a:srgbClr val="00AE9D"/>
                </a:solidFill>
                <a:latin typeface="Karla"/>
                <a:ea typeface="Karla"/>
                <a:cs typeface="Karla"/>
                <a:sym typeface="Karla"/>
              </a:defRPr>
            </a:lvl8pPr>
            <a:lvl9pPr marL="0" lvl="8" indent="0" algn="l">
              <a:buClr>
                <a:srgbClr val="00AE9D"/>
              </a:buClr>
              <a:buSzPts val="1600"/>
              <a:buFont typeface="Karla"/>
              <a:buNone/>
              <a:defRPr sz="1600" b="0" i="0" u="none" strike="noStrike" cap="none">
                <a:solidFill>
                  <a:srgbClr val="00AE9D"/>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7"/>
        <p:cNvGrpSpPr/>
        <p:nvPr/>
      </p:nvGrpSpPr>
      <p:grpSpPr>
        <a:xfrm>
          <a:off x="0" y="0"/>
          <a:ext cx="0" cy="0"/>
          <a:chOff x="0" y="0"/>
          <a:chExt cx="0" cy="0"/>
        </a:xfrm>
      </p:grpSpPr>
      <p:sp>
        <p:nvSpPr>
          <p:cNvPr id="88" name="Google Shape;88;p10"/>
          <p:cNvSpPr/>
          <p:nvPr/>
        </p:nvSpPr>
        <p:spPr>
          <a:xfrm>
            <a:off x="-3140" y="2"/>
            <a:ext cx="6946095" cy="1311139"/>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89" name="Google Shape;89;p10"/>
          <p:cNvSpPr/>
          <p:nvPr/>
        </p:nvSpPr>
        <p:spPr>
          <a:xfrm>
            <a:off x="-8033" y="5"/>
            <a:ext cx="5927192" cy="1447525"/>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0784"/>
            </a:srgbClr>
          </a:solidFill>
          <a:ln>
            <a:noFill/>
          </a:ln>
        </p:spPr>
      </p:sp>
      <p:sp>
        <p:nvSpPr>
          <p:cNvPr id="90" name="Google Shape;90;p10"/>
          <p:cNvSpPr/>
          <p:nvPr/>
        </p:nvSpPr>
        <p:spPr>
          <a:xfrm>
            <a:off x="8500635" y="6327666"/>
            <a:ext cx="3398551" cy="534505"/>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91" name="Google Shape;91;p10"/>
          <p:cNvSpPr/>
          <p:nvPr/>
        </p:nvSpPr>
        <p:spPr>
          <a:xfrm>
            <a:off x="9788240" y="6356406"/>
            <a:ext cx="2428128" cy="527748"/>
          </a:xfrm>
          <a:custGeom>
            <a:avLst/>
            <a:gdLst/>
            <a:ahLst/>
            <a:cxnLst/>
            <a:rect l="l" t="t" r="r" b="b"/>
            <a:pathLst>
              <a:path w="145484" h="18819" extrusionOk="0">
                <a:moveTo>
                  <a:pt x="145484" y="0"/>
                </a:moveTo>
                <a:lnTo>
                  <a:pt x="145484" y="18819"/>
                </a:lnTo>
                <a:lnTo>
                  <a:pt x="0" y="18819"/>
                </a:lnTo>
                <a:close/>
              </a:path>
            </a:pathLst>
          </a:custGeom>
          <a:solidFill>
            <a:srgbClr val="00AE9D">
              <a:alpha val="83137"/>
            </a:srgbClr>
          </a:solidFill>
          <a:ln>
            <a:noFill/>
          </a:ln>
        </p:spPr>
      </p:sp>
      <p:sp>
        <p:nvSpPr>
          <p:cNvPr id="92" name="Google Shape;92;p10"/>
          <p:cNvSpPr/>
          <p:nvPr/>
        </p:nvSpPr>
        <p:spPr>
          <a:xfrm>
            <a:off x="11120957" y="5605434"/>
            <a:ext cx="1091259" cy="1278748"/>
          </a:xfrm>
          <a:custGeom>
            <a:avLst/>
            <a:gdLst/>
            <a:ahLst/>
            <a:cxnLst/>
            <a:rect l="l" t="t" r="r" b="b"/>
            <a:pathLst>
              <a:path w="65384" h="45599" extrusionOk="0">
                <a:moveTo>
                  <a:pt x="65384" y="27022"/>
                </a:moveTo>
                <a:lnTo>
                  <a:pt x="65384" y="0"/>
                </a:lnTo>
                <a:lnTo>
                  <a:pt x="0" y="45599"/>
                </a:lnTo>
                <a:close/>
              </a:path>
            </a:pathLst>
          </a:custGeom>
          <a:solidFill>
            <a:srgbClr val="ABE33F">
              <a:alpha val="80784"/>
            </a:srgbClr>
          </a:solidFill>
          <a:ln>
            <a:noFill/>
          </a:ln>
        </p:spPr>
      </p:sp>
      <p:sp>
        <p:nvSpPr>
          <p:cNvPr id="93" name="Google Shape;93;p10"/>
          <p:cNvSpPr/>
          <p:nvPr/>
        </p:nvSpPr>
        <p:spPr>
          <a:xfrm>
            <a:off x="2078702" y="-8033"/>
            <a:ext cx="5489033" cy="1259833"/>
          </a:xfrm>
          <a:custGeom>
            <a:avLst/>
            <a:gdLst/>
            <a:ahLst/>
            <a:cxnLst/>
            <a:rect l="l" t="t" r="r" b="b"/>
            <a:pathLst>
              <a:path w="164671" h="37795" extrusionOk="0">
                <a:moveTo>
                  <a:pt x="0" y="241"/>
                </a:moveTo>
                <a:lnTo>
                  <a:pt x="132407" y="37795"/>
                </a:lnTo>
                <a:lnTo>
                  <a:pt x="164671" y="0"/>
                </a:lnTo>
                <a:lnTo>
                  <a:pt x="160329" y="241"/>
                </a:lnTo>
                <a:close/>
              </a:path>
            </a:pathLst>
          </a:custGeom>
          <a:solidFill>
            <a:srgbClr val="00AE9D">
              <a:alpha val="83137"/>
            </a:srgbClr>
          </a:solidFill>
          <a:ln>
            <a:noFill/>
          </a:ln>
        </p:spPr>
      </p:sp>
      <p:sp>
        <p:nvSpPr>
          <p:cNvPr id="94" name="Google Shape;94;p10"/>
          <p:cNvSpPr txBox="1">
            <a:spLocks noGrp="1"/>
          </p:cNvSpPr>
          <p:nvPr>
            <p:ph type="body" idx="1"/>
          </p:nvPr>
        </p:nvSpPr>
        <p:spPr>
          <a:xfrm>
            <a:off x="609600" y="5875079"/>
            <a:ext cx="10972800" cy="692800"/>
          </a:xfrm>
          <a:prstGeom prst="rect">
            <a:avLst/>
          </a:prstGeom>
          <a:noFill/>
          <a:ln>
            <a:noFill/>
          </a:ln>
        </p:spPr>
        <p:txBody>
          <a:bodyPr spcFirstLastPara="1" wrap="square" lIns="91425" tIns="91425" rIns="91425" bIns="91425" anchor="t" anchorCtr="0">
            <a:noAutofit/>
          </a:bodyPr>
          <a:lstStyle>
            <a:lvl1pPr marL="457200" lvl="0" indent="-228600" algn="ctr">
              <a:lnSpc>
                <a:spcPct val="100000"/>
              </a:lnSpc>
              <a:spcBef>
                <a:spcPts val="480"/>
              </a:spcBef>
              <a:spcAft>
                <a:spcPts val="0"/>
              </a:spcAft>
              <a:buSzPts val="1400"/>
              <a:buNone/>
              <a:defRPr sz="1867"/>
            </a:lvl1pPr>
            <a:lvl2pPr marL="914400" lvl="1" indent="-381000" algn="l">
              <a:lnSpc>
                <a:spcPct val="100000"/>
              </a:lnSpc>
              <a:spcBef>
                <a:spcPts val="0"/>
              </a:spcBef>
              <a:spcAft>
                <a:spcPts val="0"/>
              </a:spcAft>
              <a:buSzPts val="2400"/>
              <a:buChar char="◆"/>
              <a:defRPr/>
            </a:lvl2pPr>
            <a:lvl3pPr marL="1371600" lvl="2" indent="-381000" algn="l">
              <a:lnSpc>
                <a:spcPct val="100000"/>
              </a:lnSpc>
              <a:spcBef>
                <a:spcPts val="0"/>
              </a:spcBef>
              <a:spcAft>
                <a:spcPts val="0"/>
              </a:spcAft>
              <a:buSzPts val="2400"/>
              <a:buChar char="◇"/>
              <a:defRPr/>
            </a:lvl3pPr>
            <a:lvl4pPr marL="1828800" lvl="3" indent="-381000" algn="l">
              <a:lnSpc>
                <a:spcPct val="100000"/>
              </a:lnSpc>
              <a:spcBef>
                <a:spcPts val="0"/>
              </a:spcBef>
              <a:spcAft>
                <a:spcPts val="0"/>
              </a:spcAft>
              <a:buSzPts val="2400"/>
              <a:buChar char="●"/>
              <a:defRPr/>
            </a:lvl4pPr>
            <a:lvl5pPr marL="2286000" lvl="4" indent="-381000" algn="l">
              <a:lnSpc>
                <a:spcPct val="100000"/>
              </a:lnSpc>
              <a:spcBef>
                <a:spcPts val="0"/>
              </a:spcBef>
              <a:spcAft>
                <a:spcPts val="0"/>
              </a:spcAft>
              <a:buSzPts val="2400"/>
              <a:buChar char="○"/>
              <a:defRPr/>
            </a:lvl5pPr>
            <a:lvl6pPr marL="2743200" lvl="5" indent="-381000" algn="l">
              <a:lnSpc>
                <a:spcPct val="100000"/>
              </a:lnSpc>
              <a:spcBef>
                <a:spcPts val="0"/>
              </a:spcBef>
              <a:spcAft>
                <a:spcPts val="0"/>
              </a:spcAft>
              <a:buSzPts val="2400"/>
              <a:buChar char="■"/>
              <a:defRPr/>
            </a:lvl6pPr>
            <a:lvl7pPr marL="3200400" lvl="6" indent="-381000" algn="l">
              <a:lnSpc>
                <a:spcPct val="100000"/>
              </a:lnSpc>
              <a:spcBef>
                <a:spcPts val="0"/>
              </a:spcBef>
              <a:spcAft>
                <a:spcPts val="0"/>
              </a:spcAft>
              <a:buSzPts val="2400"/>
              <a:buChar char="●"/>
              <a:defRPr/>
            </a:lvl7pPr>
            <a:lvl8pPr marL="3657600" lvl="7" indent="-381000" algn="l">
              <a:lnSpc>
                <a:spcPct val="100000"/>
              </a:lnSpc>
              <a:spcBef>
                <a:spcPts val="0"/>
              </a:spcBef>
              <a:spcAft>
                <a:spcPts val="0"/>
              </a:spcAft>
              <a:buSzPts val="2400"/>
              <a:buChar char="○"/>
              <a:defRPr/>
            </a:lvl8pPr>
            <a:lvl9pPr marL="4114800" lvl="8" indent="-381000" algn="l">
              <a:lnSpc>
                <a:spcPct val="100000"/>
              </a:lnSpc>
              <a:spcBef>
                <a:spcPts val="0"/>
              </a:spcBef>
              <a:spcAft>
                <a:spcPts val="0"/>
              </a:spcAft>
              <a:buSzPts val="2400"/>
              <a:buChar char="■"/>
              <a:defRPr/>
            </a:lvl9pPr>
          </a:lstStyle>
          <a:p>
            <a:endParaRPr/>
          </a:p>
        </p:txBody>
      </p:sp>
      <p:sp>
        <p:nvSpPr>
          <p:cNvPr id="95" name="Google Shape;95;p10"/>
          <p:cNvSpPr txBox="1">
            <a:spLocks noGrp="1"/>
          </p:cNvSpPr>
          <p:nvPr>
            <p:ph type="sldNum" idx="12"/>
          </p:nvPr>
        </p:nvSpPr>
        <p:spPr>
          <a:xfrm>
            <a:off x="36163" y="6333135"/>
            <a:ext cx="731600" cy="524800"/>
          </a:xfrm>
          <a:prstGeom prst="rect">
            <a:avLst/>
          </a:prstGeom>
          <a:noFill/>
          <a:ln>
            <a:noFill/>
          </a:ln>
        </p:spPr>
        <p:txBody>
          <a:bodyPr spcFirstLastPara="1" wrap="square" lIns="91425" tIns="91425" rIns="91425" bIns="91425" anchor="t" anchorCtr="0">
            <a:noAutofit/>
          </a:bodyPr>
          <a:lstStyle>
            <a:lvl1pPr marL="0" lvl="0" indent="0" algn="l">
              <a:buClr>
                <a:srgbClr val="00AE9D"/>
              </a:buClr>
              <a:buSzPts val="1600"/>
              <a:buFont typeface="Karla"/>
              <a:buNone/>
              <a:defRPr sz="1600" b="0" i="0" u="none" strike="noStrike" cap="none">
                <a:solidFill>
                  <a:srgbClr val="00AE9D"/>
                </a:solidFill>
                <a:latin typeface="Karla"/>
                <a:ea typeface="Karla"/>
                <a:cs typeface="Karla"/>
                <a:sym typeface="Karla"/>
              </a:defRPr>
            </a:lvl1pPr>
            <a:lvl2pPr marL="0" lvl="1" indent="0" algn="l">
              <a:buClr>
                <a:srgbClr val="00AE9D"/>
              </a:buClr>
              <a:buSzPts val="1600"/>
              <a:buFont typeface="Karla"/>
              <a:buNone/>
              <a:defRPr sz="1600" b="0" i="0" u="none" strike="noStrike" cap="none">
                <a:solidFill>
                  <a:srgbClr val="00AE9D"/>
                </a:solidFill>
                <a:latin typeface="Karla"/>
                <a:ea typeface="Karla"/>
                <a:cs typeface="Karla"/>
                <a:sym typeface="Karla"/>
              </a:defRPr>
            </a:lvl2pPr>
            <a:lvl3pPr marL="0" lvl="2" indent="0" algn="l">
              <a:buClr>
                <a:srgbClr val="00AE9D"/>
              </a:buClr>
              <a:buSzPts val="1600"/>
              <a:buFont typeface="Karla"/>
              <a:buNone/>
              <a:defRPr sz="1600" b="0" i="0" u="none" strike="noStrike" cap="none">
                <a:solidFill>
                  <a:srgbClr val="00AE9D"/>
                </a:solidFill>
                <a:latin typeface="Karla"/>
                <a:ea typeface="Karla"/>
                <a:cs typeface="Karla"/>
                <a:sym typeface="Karla"/>
              </a:defRPr>
            </a:lvl3pPr>
            <a:lvl4pPr marL="0" lvl="3" indent="0" algn="l">
              <a:buClr>
                <a:srgbClr val="00AE9D"/>
              </a:buClr>
              <a:buSzPts val="1600"/>
              <a:buFont typeface="Karla"/>
              <a:buNone/>
              <a:defRPr sz="1600" b="0" i="0" u="none" strike="noStrike" cap="none">
                <a:solidFill>
                  <a:srgbClr val="00AE9D"/>
                </a:solidFill>
                <a:latin typeface="Karla"/>
                <a:ea typeface="Karla"/>
                <a:cs typeface="Karla"/>
                <a:sym typeface="Karla"/>
              </a:defRPr>
            </a:lvl4pPr>
            <a:lvl5pPr marL="0" lvl="4" indent="0" algn="l">
              <a:buClr>
                <a:srgbClr val="00AE9D"/>
              </a:buClr>
              <a:buSzPts val="1600"/>
              <a:buFont typeface="Karla"/>
              <a:buNone/>
              <a:defRPr sz="1600" b="0" i="0" u="none" strike="noStrike" cap="none">
                <a:solidFill>
                  <a:srgbClr val="00AE9D"/>
                </a:solidFill>
                <a:latin typeface="Karla"/>
                <a:ea typeface="Karla"/>
                <a:cs typeface="Karla"/>
                <a:sym typeface="Karla"/>
              </a:defRPr>
            </a:lvl5pPr>
            <a:lvl6pPr marL="0" lvl="5" indent="0" algn="l">
              <a:buClr>
                <a:srgbClr val="00AE9D"/>
              </a:buClr>
              <a:buSzPts val="1600"/>
              <a:buFont typeface="Karla"/>
              <a:buNone/>
              <a:defRPr sz="1600" b="0" i="0" u="none" strike="noStrike" cap="none">
                <a:solidFill>
                  <a:srgbClr val="00AE9D"/>
                </a:solidFill>
                <a:latin typeface="Karla"/>
                <a:ea typeface="Karla"/>
                <a:cs typeface="Karla"/>
                <a:sym typeface="Karla"/>
              </a:defRPr>
            </a:lvl6pPr>
            <a:lvl7pPr marL="0" lvl="6" indent="0" algn="l">
              <a:buClr>
                <a:srgbClr val="00AE9D"/>
              </a:buClr>
              <a:buSzPts val="1600"/>
              <a:buFont typeface="Karla"/>
              <a:buNone/>
              <a:defRPr sz="1600" b="0" i="0" u="none" strike="noStrike" cap="none">
                <a:solidFill>
                  <a:srgbClr val="00AE9D"/>
                </a:solidFill>
                <a:latin typeface="Karla"/>
                <a:ea typeface="Karla"/>
                <a:cs typeface="Karla"/>
                <a:sym typeface="Karla"/>
              </a:defRPr>
            </a:lvl7pPr>
            <a:lvl8pPr marL="0" lvl="7" indent="0" algn="l">
              <a:buClr>
                <a:srgbClr val="00AE9D"/>
              </a:buClr>
              <a:buSzPts val="1600"/>
              <a:buFont typeface="Karla"/>
              <a:buNone/>
              <a:defRPr sz="1600" b="0" i="0" u="none" strike="noStrike" cap="none">
                <a:solidFill>
                  <a:srgbClr val="00AE9D"/>
                </a:solidFill>
                <a:latin typeface="Karla"/>
                <a:ea typeface="Karla"/>
                <a:cs typeface="Karla"/>
                <a:sym typeface="Karla"/>
              </a:defRPr>
            </a:lvl8pPr>
            <a:lvl9pPr marL="0" lvl="8" indent="0" algn="l">
              <a:buClr>
                <a:srgbClr val="00AE9D"/>
              </a:buClr>
              <a:buSzPts val="1600"/>
              <a:buFont typeface="Karla"/>
              <a:buNone/>
              <a:defRPr sz="1600" b="0" i="0" u="none" strike="noStrike" cap="none">
                <a:solidFill>
                  <a:srgbClr val="00AE9D"/>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s-EC"/>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1182200" y="2131211"/>
            <a:ext cx="9827600" cy="44364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600"/>
              </a:spcBef>
              <a:spcAft>
                <a:spcPts val="0"/>
              </a:spcAft>
              <a:buClr>
                <a:srgbClr val="ABE33F"/>
              </a:buClr>
              <a:buSzPts val="2400"/>
              <a:buFont typeface="Karla"/>
              <a:buChar char="◆"/>
              <a:defRPr sz="2400" b="0" i="0" u="none" strike="noStrike" cap="none">
                <a:solidFill>
                  <a:srgbClr val="004C52"/>
                </a:solidFill>
                <a:latin typeface="Karla"/>
                <a:ea typeface="Karla"/>
                <a:cs typeface="Karla"/>
                <a:sym typeface="Karla"/>
              </a:defRPr>
            </a:lvl1pPr>
            <a:lvl2pPr marL="914400" marR="0" lvl="1" indent="-381000" algn="l" rtl="0">
              <a:lnSpc>
                <a:spcPct val="100000"/>
              </a:lnSpc>
              <a:spcBef>
                <a:spcPts val="0"/>
              </a:spcBef>
              <a:spcAft>
                <a:spcPts val="0"/>
              </a:spcAft>
              <a:buClr>
                <a:srgbClr val="ABE33F"/>
              </a:buClr>
              <a:buSzPts val="2400"/>
              <a:buFont typeface="Karla"/>
              <a:buChar char="◆"/>
              <a:defRPr sz="2400" b="0" i="0" u="none" strike="noStrike" cap="none">
                <a:solidFill>
                  <a:srgbClr val="004C52"/>
                </a:solidFill>
                <a:latin typeface="Karla"/>
                <a:ea typeface="Karla"/>
                <a:cs typeface="Karla"/>
                <a:sym typeface="Karla"/>
              </a:defRPr>
            </a:lvl2pPr>
            <a:lvl3pPr marL="1371600" marR="0" lvl="2" indent="-381000" algn="l" rtl="0">
              <a:lnSpc>
                <a:spcPct val="100000"/>
              </a:lnSpc>
              <a:spcBef>
                <a:spcPts val="0"/>
              </a:spcBef>
              <a:spcAft>
                <a:spcPts val="0"/>
              </a:spcAft>
              <a:buClr>
                <a:srgbClr val="ABE33F"/>
              </a:buClr>
              <a:buSzPts val="2400"/>
              <a:buFont typeface="Karla"/>
              <a:buChar char="◇"/>
              <a:defRPr sz="2400" b="0" i="0" u="none" strike="noStrike" cap="none">
                <a:solidFill>
                  <a:srgbClr val="004C52"/>
                </a:solidFill>
                <a:latin typeface="Karla"/>
                <a:ea typeface="Karla"/>
                <a:cs typeface="Karla"/>
                <a:sym typeface="Karla"/>
              </a:defRPr>
            </a:lvl3pPr>
            <a:lvl4pPr marL="1828800" marR="0" lvl="3" indent="-381000" algn="l" rtl="0">
              <a:lnSpc>
                <a:spcPct val="100000"/>
              </a:lnSpc>
              <a:spcBef>
                <a:spcPts val="0"/>
              </a:spcBef>
              <a:spcAft>
                <a:spcPts val="0"/>
              </a:spcAft>
              <a:buClr>
                <a:srgbClr val="004C52"/>
              </a:buClr>
              <a:buSzPts val="2400"/>
              <a:buFont typeface="Karla"/>
              <a:buChar char="●"/>
              <a:defRPr sz="2400" b="0" i="0" u="none" strike="noStrike" cap="none">
                <a:solidFill>
                  <a:srgbClr val="004C52"/>
                </a:solidFill>
                <a:latin typeface="Karla"/>
                <a:ea typeface="Karla"/>
                <a:cs typeface="Karla"/>
                <a:sym typeface="Karla"/>
              </a:defRPr>
            </a:lvl4pPr>
            <a:lvl5pPr marL="2286000" marR="0" lvl="4" indent="-381000" algn="l" rtl="0">
              <a:lnSpc>
                <a:spcPct val="100000"/>
              </a:lnSpc>
              <a:spcBef>
                <a:spcPts val="0"/>
              </a:spcBef>
              <a:spcAft>
                <a:spcPts val="0"/>
              </a:spcAft>
              <a:buClr>
                <a:srgbClr val="004C52"/>
              </a:buClr>
              <a:buSzPts val="2400"/>
              <a:buFont typeface="Karla"/>
              <a:buChar char="○"/>
              <a:defRPr sz="2400" b="0" i="0" u="none" strike="noStrike" cap="none">
                <a:solidFill>
                  <a:srgbClr val="004C52"/>
                </a:solidFill>
                <a:latin typeface="Karla"/>
                <a:ea typeface="Karla"/>
                <a:cs typeface="Karla"/>
                <a:sym typeface="Karla"/>
              </a:defRPr>
            </a:lvl5pPr>
            <a:lvl6pPr marL="2743200" marR="0" lvl="5" indent="-381000" algn="l" rtl="0">
              <a:lnSpc>
                <a:spcPct val="100000"/>
              </a:lnSpc>
              <a:spcBef>
                <a:spcPts val="0"/>
              </a:spcBef>
              <a:spcAft>
                <a:spcPts val="0"/>
              </a:spcAft>
              <a:buClr>
                <a:srgbClr val="004C52"/>
              </a:buClr>
              <a:buSzPts val="2400"/>
              <a:buFont typeface="Karla"/>
              <a:buChar char="■"/>
              <a:defRPr sz="2400" b="0" i="0" u="none" strike="noStrike" cap="none">
                <a:solidFill>
                  <a:srgbClr val="004C52"/>
                </a:solidFill>
                <a:latin typeface="Karla"/>
                <a:ea typeface="Karla"/>
                <a:cs typeface="Karla"/>
                <a:sym typeface="Karla"/>
              </a:defRPr>
            </a:lvl6pPr>
            <a:lvl7pPr marL="3200400" marR="0" lvl="6" indent="-381000" algn="l" rtl="0">
              <a:lnSpc>
                <a:spcPct val="100000"/>
              </a:lnSpc>
              <a:spcBef>
                <a:spcPts val="0"/>
              </a:spcBef>
              <a:spcAft>
                <a:spcPts val="0"/>
              </a:spcAft>
              <a:buClr>
                <a:srgbClr val="004C52"/>
              </a:buClr>
              <a:buSzPts val="2400"/>
              <a:buFont typeface="Karla"/>
              <a:buChar char="●"/>
              <a:defRPr sz="2400" b="0" i="0" u="none" strike="noStrike" cap="none">
                <a:solidFill>
                  <a:srgbClr val="004C52"/>
                </a:solidFill>
                <a:latin typeface="Karla"/>
                <a:ea typeface="Karla"/>
                <a:cs typeface="Karla"/>
                <a:sym typeface="Karla"/>
              </a:defRPr>
            </a:lvl7pPr>
            <a:lvl8pPr marL="3657600" marR="0" lvl="7" indent="-381000" algn="l" rtl="0">
              <a:lnSpc>
                <a:spcPct val="100000"/>
              </a:lnSpc>
              <a:spcBef>
                <a:spcPts val="0"/>
              </a:spcBef>
              <a:spcAft>
                <a:spcPts val="0"/>
              </a:spcAft>
              <a:buClr>
                <a:srgbClr val="004C52"/>
              </a:buClr>
              <a:buSzPts val="2400"/>
              <a:buFont typeface="Karla"/>
              <a:buChar char="○"/>
              <a:defRPr sz="2400" b="0" i="0" u="none" strike="noStrike" cap="none">
                <a:solidFill>
                  <a:srgbClr val="004C52"/>
                </a:solidFill>
                <a:latin typeface="Karla"/>
                <a:ea typeface="Karla"/>
                <a:cs typeface="Karla"/>
                <a:sym typeface="Karla"/>
              </a:defRPr>
            </a:lvl8pPr>
            <a:lvl9pPr marL="4114800" marR="0" lvl="8" indent="-381000" algn="l" rtl="0">
              <a:lnSpc>
                <a:spcPct val="100000"/>
              </a:lnSpc>
              <a:spcBef>
                <a:spcPts val="0"/>
              </a:spcBef>
              <a:spcAft>
                <a:spcPts val="0"/>
              </a:spcAft>
              <a:buClr>
                <a:srgbClr val="004C52"/>
              </a:buClr>
              <a:buSzPts val="2400"/>
              <a:buFont typeface="Karla"/>
              <a:buChar char="■"/>
              <a:defRPr sz="2400" b="0" i="0" u="none" strike="noStrike" cap="none">
                <a:solidFill>
                  <a:srgbClr val="004C52"/>
                </a:solidFill>
                <a:latin typeface="Karla"/>
                <a:ea typeface="Karla"/>
                <a:cs typeface="Karla"/>
                <a:sym typeface="Karla"/>
              </a:defRPr>
            </a:lvl9pPr>
          </a:lstStyle>
          <a:p>
            <a:endParaRPr/>
          </a:p>
        </p:txBody>
      </p:sp>
      <p:sp>
        <p:nvSpPr>
          <p:cNvPr id="11" name="Google Shape;11;p1"/>
          <p:cNvSpPr txBox="1">
            <a:spLocks noGrp="1"/>
          </p:cNvSpPr>
          <p:nvPr>
            <p:ph type="title"/>
          </p:nvPr>
        </p:nvSpPr>
        <p:spPr>
          <a:xfrm>
            <a:off x="1182200" y="531200"/>
            <a:ext cx="9827600" cy="1143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endParaRPr/>
          </a:p>
        </p:txBody>
      </p:sp>
      <p:sp>
        <p:nvSpPr>
          <p:cNvPr id="12" name="Google Shape;12;p1"/>
          <p:cNvSpPr txBox="1">
            <a:spLocks noGrp="1"/>
          </p:cNvSpPr>
          <p:nvPr>
            <p:ph type="sldNum" idx="12"/>
          </p:nvPr>
        </p:nvSpPr>
        <p:spPr>
          <a:xfrm>
            <a:off x="36163" y="6333135"/>
            <a:ext cx="731600" cy="524800"/>
          </a:xfrm>
          <a:prstGeom prst="rect">
            <a:avLst/>
          </a:prstGeom>
          <a:noFill/>
          <a:ln>
            <a:noFill/>
          </a:ln>
        </p:spPr>
        <p:txBody>
          <a:bodyPr spcFirstLastPara="1" wrap="square" lIns="91425" tIns="91425" rIns="91425" bIns="91425" anchor="t" anchorCtr="0">
            <a:noAutofit/>
          </a:bodyPr>
          <a:lstStyle>
            <a:lvl1pPr marL="0" marR="0" lvl="0" indent="0" algn="l" rtl="0">
              <a:buClr>
                <a:srgbClr val="00AE9D"/>
              </a:buClr>
              <a:buSzPts val="1600"/>
              <a:buFont typeface="Karla"/>
              <a:buNone/>
              <a:defRPr sz="1600" b="0" i="0" u="none" strike="noStrike" cap="none">
                <a:solidFill>
                  <a:srgbClr val="00AE9D"/>
                </a:solidFill>
                <a:latin typeface="Karla"/>
                <a:ea typeface="Karla"/>
                <a:cs typeface="Karla"/>
                <a:sym typeface="Karla"/>
              </a:defRPr>
            </a:lvl1pPr>
            <a:lvl2pPr marL="0" marR="0" lvl="1" indent="0" algn="l" rtl="0">
              <a:buClr>
                <a:srgbClr val="00AE9D"/>
              </a:buClr>
              <a:buSzPts val="1600"/>
              <a:buFont typeface="Karla"/>
              <a:buNone/>
              <a:defRPr sz="1600" b="0" i="0" u="none" strike="noStrike" cap="none">
                <a:solidFill>
                  <a:srgbClr val="00AE9D"/>
                </a:solidFill>
                <a:latin typeface="Karla"/>
                <a:ea typeface="Karla"/>
                <a:cs typeface="Karla"/>
                <a:sym typeface="Karla"/>
              </a:defRPr>
            </a:lvl2pPr>
            <a:lvl3pPr marL="0" marR="0" lvl="2" indent="0" algn="l" rtl="0">
              <a:buClr>
                <a:srgbClr val="00AE9D"/>
              </a:buClr>
              <a:buSzPts val="1600"/>
              <a:buFont typeface="Karla"/>
              <a:buNone/>
              <a:defRPr sz="1600" b="0" i="0" u="none" strike="noStrike" cap="none">
                <a:solidFill>
                  <a:srgbClr val="00AE9D"/>
                </a:solidFill>
                <a:latin typeface="Karla"/>
                <a:ea typeface="Karla"/>
                <a:cs typeface="Karla"/>
                <a:sym typeface="Karla"/>
              </a:defRPr>
            </a:lvl3pPr>
            <a:lvl4pPr marL="0" marR="0" lvl="3" indent="0" algn="l" rtl="0">
              <a:buClr>
                <a:srgbClr val="00AE9D"/>
              </a:buClr>
              <a:buSzPts val="1600"/>
              <a:buFont typeface="Karla"/>
              <a:buNone/>
              <a:defRPr sz="1600" b="0" i="0" u="none" strike="noStrike" cap="none">
                <a:solidFill>
                  <a:srgbClr val="00AE9D"/>
                </a:solidFill>
                <a:latin typeface="Karla"/>
                <a:ea typeface="Karla"/>
                <a:cs typeface="Karla"/>
                <a:sym typeface="Karla"/>
              </a:defRPr>
            </a:lvl4pPr>
            <a:lvl5pPr marL="0" marR="0" lvl="4" indent="0" algn="l" rtl="0">
              <a:buClr>
                <a:srgbClr val="00AE9D"/>
              </a:buClr>
              <a:buSzPts val="1600"/>
              <a:buFont typeface="Karla"/>
              <a:buNone/>
              <a:defRPr sz="1600" b="0" i="0" u="none" strike="noStrike" cap="none">
                <a:solidFill>
                  <a:srgbClr val="00AE9D"/>
                </a:solidFill>
                <a:latin typeface="Karla"/>
                <a:ea typeface="Karla"/>
                <a:cs typeface="Karla"/>
                <a:sym typeface="Karla"/>
              </a:defRPr>
            </a:lvl5pPr>
            <a:lvl6pPr marL="0" marR="0" lvl="5" indent="0" algn="l" rtl="0">
              <a:buClr>
                <a:srgbClr val="00AE9D"/>
              </a:buClr>
              <a:buSzPts val="1600"/>
              <a:buFont typeface="Karla"/>
              <a:buNone/>
              <a:defRPr sz="1600" b="0" i="0" u="none" strike="noStrike" cap="none">
                <a:solidFill>
                  <a:srgbClr val="00AE9D"/>
                </a:solidFill>
                <a:latin typeface="Karla"/>
                <a:ea typeface="Karla"/>
                <a:cs typeface="Karla"/>
                <a:sym typeface="Karla"/>
              </a:defRPr>
            </a:lvl6pPr>
            <a:lvl7pPr marL="0" marR="0" lvl="6" indent="0" algn="l" rtl="0">
              <a:buClr>
                <a:srgbClr val="00AE9D"/>
              </a:buClr>
              <a:buSzPts val="1600"/>
              <a:buFont typeface="Karla"/>
              <a:buNone/>
              <a:defRPr sz="1600" b="0" i="0" u="none" strike="noStrike" cap="none">
                <a:solidFill>
                  <a:srgbClr val="00AE9D"/>
                </a:solidFill>
                <a:latin typeface="Karla"/>
                <a:ea typeface="Karla"/>
                <a:cs typeface="Karla"/>
                <a:sym typeface="Karla"/>
              </a:defRPr>
            </a:lvl7pPr>
            <a:lvl8pPr marL="0" marR="0" lvl="7" indent="0" algn="l" rtl="0">
              <a:buClr>
                <a:srgbClr val="00AE9D"/>
              </a:buClr>
              <a:buSzPts val="1600"/>
              <a:buFont typeface="Karla"/>
              <a:buNone/>
              <a:defRPr sz="1600" b="0" i="0" u="none" strike="noStrike" cap="none">
                <a:solidFill>
                  <a:srgbClr val="00AE9D"/>
                </a:solidFill>
                <a:latin typeface="Karla"/>
                <a:ea typeface="Karla"/>
                <a:cs typeface="Karla"/>
                <a:sym typeface="Karla"/>
              </a:defRPr>
            </a:lvl8pPr>
            <a:lvl9pPr marL="0" marR="0" lvl="8" indent="0" algn="l" rtl="0">
              <a:buClr>
                <a:srgbClr val="00AE9D"/>
              </a:buClr>
              <a:buSzPts val="1600"/>
              <a:buFont typeface="Karla"/>
              <a:buNone/>
              <a:defRPr sz="1600" b="0" i="0" u="none" strike="noStrike" cap="none">
                <a:solidFill>
                  <a:srgbClr val="00AE9D"/>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s-EC"/>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png"/><Relationship Id="rId9"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28.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png"/><Relationship Id="rId7"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2.png"/><Relationship Id="rId9"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png"/><Relationship Id="rId7"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2"/>
          <p:cNvSpPr txBox="1"/>
          <p:nvPr/>
        </p:nvSpPr>
        <p:spPr>
          <a:xfrm>
            <a:off x="1315528" y="1384842"/>
            <a:ext cx="9327257"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C" sz="2400" b="0" i="0" u="none" strike="noStrike" cap="none">
                <a:solidFill>
                  <a:srgbClr val="194A5D"/>
                </a:solidFill>
                <a:latin typeface="Times New Roman"/>
                <a:ea typeface="Times New Roman"/>
                <a:cs typeface="Times New Roman"/>
                <a:sym typeface="Times New Roman"/>
              </a:rPr>
              <a:t>Departamento de Ciencias de la Tierra y Construcción</a:t>
            </a:r>
            <a:endParaRPr sz="2400" b="0" i="0" u="none" strike="noStrike" cap="none">
              <a:solidFill>
                <a:srgbClr val="194A5D"/>
              </a:solidFill>
              <a:latin typeface="Times New Roman"/>
              <a:ea typeface="Times New Roman"/>
              <a:cs typeface="Times New Roman"/>
              <a:sym typeface="Times New Roman"/>
            </a:endParaRPr>
          </a:p>
        </p:txBody>
      </p:sp>
      <p:sp>
        <p:nvSpPr>
          <p:cNvPr id="105" name="Google Shape;105;p12"/>
          <p:cNvSpPr txBox="1"/>
          <p:nvPr/>
        </p:nvSpPr>
        <p:spPr>
          <a:xfrm>
            <a:off x="3584930" y="1900038"/>
            <a:ext cx="4788451"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C" sz="2400" b="0" i="0" u="none" strike="noStrike" cap="none">
                <a:solidFill>
                  <a:srgbClr val="194A5D"/>
                </a:solidFill>
                <a:latin typeface="Times New Roman"/>
                <a:ea typeface="Times New Roman"/>
                <a:cs typeface="Times New Roman"/>
                <a:sym typeface="Times New Roman"/>
              </a:rPr>
              <a:t>Carrera de Ingeniería Civil</a:t>
            </a:r>
            <a:endParaRPr sz="2400" b="0" i="0" u="none" strike="noStrike" cap="none">
              <a:solidFill>
                <a:srgbClr val="194A5D"/>
              </a:solidFill>
              <a:latin typeface="Times New Roman"/>
              <a:ea typeface="Times New Roman"/>
              <a:cs typeface="Times New Roman"/>
              <a:sym typeface="Times New Roman"/>
            </a:endParaRPr>
          </a:p>
        </p:txBody>
      </p:sp>
      <p:sp>
        <p:nvSpPr>
          <p:cNvPr id="106" name="Google Shape;106;p12"/>
          <p:cNvSpPr txBox="1"/>
          <p:nvPr/>
        </p:nvSpPr>
        <p:spPr>
          <a:xfrm>
            <a:off x="2279321" y="4451058"/>
            <a:ext cx="7551183"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C" sz="2000" b="1" i="0" u="none" strike="noStrike" cap="none">
                <a:solidFill>
                  <a:srgbClr val="194A5D"/>
                </a:solidFill>
                <a:latin typeface="Times New Roman"/>
                <a:ea typeface="Times New Roman"/>
                <a:cs typeface="Times New Roman"/>
                <a:sym typeface="Times New Roman"/>
              </a:rPr>
              <a:t>Autores:</a:t>
            </a:r>
            <a:r>
              <a:rPr lang="es-EC" sz="2000" b="0" i="0" u="none" strike="noStrike" cap="none">
                <a:solidFill>
                  <a:srgbClr val="194A5D"/>
                </a:solidFill>
                <a:latin typeface="Times New Roman"/>
                <a:ea typeface="Times New Roman"/>
                <a:cs typeface="Times New Roman"/>
                <a:sym typeface="Times New Roman"/>
              </a:rPr>
              <a:t>    Dayra Guiselle Espinosa Yánez</a:t>
            </a:r>
            <a:endParaRPr/>
          </a:p>
          <a:p>
            <a:pPr marL="0" marR="0" lvl="0" indent="0" algn="ctr" rtl="0">
              <a:spcBef>
                <a:spcPts val="0"/>
              </a:spcBef>
              <a:spcAft>
                <a:spcPts val="0"/>
              </a:spcAft>
              <a:buNone/>
            </a:pPr>
            <a:r>
              <a:rPr lang="es-EC" sz="2000" b="0" i="0" u="none" strike="noStrike" cap="none">
                <a:solidFill>
                  <a:srgbClr val="194A5D"/>
                </a:solidFill>
                <a:latin typeface="Times New Roman"/>
                <a:ea typeface="Times New Roman"/>
                <a:cs typeface="Times New Roman"/>
                <a:sym typeface="Times New Roman"/>
              </a:rPr>
              <a:t>	             Sebastián Alejandro Pazmiño Dávila </a:t>
            </a:r>
            <a:endParaRPr sz="2000" b="0" i="0" u="none" strike="noStrike" cap="none">
              <a:solidFill>
                <a:srgbClr val="194A5D"/>
              </a:solidFill>
              <a:latin typeface="Times New Roman"/>
              <a:ea typeface="Times New Roman"/>
              <a:cs typeface="Times New Roman"/>
              <a:sym typeface="Times New Roman"/>
            </a:endParaRPr>
          </a:p>
        </p:txBody>
      </p:sp>
      <p:sp>
        <p:nvSpPr>
          <p:cNvPr id="107" name="Google Shape;107;p12"/>
          <p:cNvSpPr/>
          <p:nvPr/>
        </p:nvSpPr>
        <p:spPr>
          <a:xfrm>
            <a:off x="3675550" y="5349057"/>
            <a:ext cx="5739328"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C" sz="2000" b="1" i="0" u="none" strike="noStrike" cap="none">
                <a:solidFill>
                  <a:srgbClr val="194A5D"/>
                </a:solidFill>
                <a:latin typeface="Times New Roman"/>
                <a:ea typeface="Times New Roman"/>
                <a:cs typeface="Times New Roman"/>
                <a:sym typeface="Times New Roman"/>
              </a:rPr>
              <a:t>Director:    </a:t>
            </a:r>
            <a:r>
              <a:rPr lang="es-EC" sz="2000" b="0" i="0" u="none" strike="noStrike" cap="none">
                <a:solidFill>
                  <a:srgbClr val="194A5D"/>
                </a:solidFill>
                <a:latin typeface="Times New Roman"/>
                <a:ea typeface="Times New Roman"/>
                <a:cs typeface="Times New Roman"/>
                <a:sym typeface="Times New Roman"/>
              </a:rPr>
              <a:t>Ing. David Vinicio Carrera Villacrés PhD</a:t>
            </a:r>
            <a:endParaRPr sz="2000" b="0" i="0" u="none" strike="noStrike" cap="none">
              <a:solidFill>
                <a:srgbClr val="194A5D"/>
              </a:solidFill>
              <a:latin typeface="Times New Roman"/>
              <a:ea typeface="Times New Roman"/>
              <a:cs typeface="Times New Roman"/>
              <a:sym typeface="Times New Roman"/>
            </a:endParaRPr>
          </a:p>
        </p:txBody>
      </p:sp>
      <p:sp>
        <p:nvSpPr>
          <p:cNvPr id="108" name="Google Shape;108;p12"/>
          <p:cNvSpPr txBox="1"/>
          <p:nvPr/>
        </p:nvSpPr>
        <p:spPr>
          <a:xfrm>
            <a:off x="1185389" y="2806216"/>
            <a:ext cx="9739045" cy="120032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EC" sz="2400" b="1" i="0" u="none" strike="noStrike" cap="none">
                <a:solidFill>
                  <a:srgbClr val="194A5D"/>
                </a:solidFill>
                <a:latin typeface="Times New Roman"/>
                <a:ea typeface="Times New Roman"/>
                <a:cs typeface="Times New Roman"/>
                <a:sym typeface="Times New Roman"/>
              </a:rPr>
              <a:t>Dinámica caótica de series temporales hidrometeorológicas del sistema hidrográfico del río Tutanangosa para el diseño del sistema de agua potable para las comunidades Bellavista y La Florida, parroquia Huambi</a:t>
            </a:r>
            <a:endParaRPr/>
          </a:p>
        </p:txBody>
      </p:sp>
      <p:sp>
        <p:nvSpPr>
          <p:cNvPr id="109" name="Google Shape;109;p12"/>
          <p:cNvSpPr/>
          <p:nvPr/>
        </p:nvSpPr>
        <p:spPr>
          <a:xfrm>
            <a:off x="5122605" y="5939280"/>
            <a:ext cx="1864614"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C" sz="2000" b="0" i="0" u="none" strike="noStrike" cap="none">
                <a:solidFill>
                  <a:srgbClr val="194A5D"/>
                </a:solidFill>
                <a:latin typeface="Times New Roman"/>
                <a:ea typeface="Times New Roman"/>
                <a:cs typeface="Times New Roman"/>
                <a:sym typeface="Times New Roman"/>
              </a:rPr>
              <a:t>Sangolquí, 2020</a:t>
            </a:r>
            <a:endParaRPr sz="2000" b="0" i="0" u="none" strike="noStrike" cap="none">
              <a:solidFill>
                <a:srgbClr val="194A5D"/>
              </a:solidFill>
              <a:latin typeface="Times New Roman"/>
              <a:ea typeface="Times New Roman"/>
              <a:cs typeface="Times New Roman"/>
              <a:sym typeface="Times New Roman"/>
            </a:endParaRPr>
          </a:p>
        </p:txBody>
      </p:sp>
      <p:pic>
        <p:nvPicPr>
          <p:cNvPr id="110" name="Google Shape;110;p12" descr="Resultado de imagen para logo e spe"/>
          <p:cNvPicPr preferRelativeResize="0"/>
          <p:nvPr/>
        </p:nvPicPr>
        <p:blipFill rotWithShape="1">
          <a:blip r:embed="rId3">
            <a:alphaModFix/>
          </a:blip>
          <a:srcRect/>
          <a:stretch/>
        </p:blipFill>
        <p:spPr>
          <a:xfrm>
            <a:off x="8188822" y="282837"/>
            <a:ext cx="3593773" cy="928156"/>
          </a:xfrm>
          <a:prstGeom prst="rect">
            <a:avLst/>
          </a:prstGeom>
          <a:noFill/>
          <a:ln>
            <a:noFill/>
          </a:ln>
        </p:spPr>
      </p:pic>
      <p:pic>
        <p:nvPicPr>
          <p:cNvPr id="111" name="Google Shape;111;p12" descr="Resultado de imagen para carrera de ingenieria civil espe"/>
          <p:cNvPicPr preferRelativeResize="0"/>
          <p:nvPr/>
        </p:nvPicPr>
        <p:blipFill rotWithShape="1">
          <a:blip r:embed="rId4">
            <a:alphaModFix/>
          </a:blip>
          <a:srcRect/>
          <a:stretch/>
        </p:blipFill>
        <p:spPr>
          <a:xfrm>
            <a:off x="817828" y="4818364"/>
            <a:ext cx="1461493" cy="1461495"/>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1"/>
          <p:cNvSpPr txBox="1">
            <a:spLocks noGrp="1"/>
          </p:cNvSpPr>
          <p:nvPr>
            <p:ph type="title"/>
          </p:nvPr>
        </p:nvSpPr>
        <p:spPr>
          <a:xfrm>
            <a:off x="118220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ÁREA DE ESTUDIO</a:t>
            </a:r>
            <a:endParaRPr>
              <a:solidFill>
                <a:srgbClr val="194A5D"/>
              </a:solidFill>
              <a:latin typeface="Times New Roman"/>
              <a:ea typeface="Times New Roman"/>
              <a:cs typeface="Times New Roman"/>
              <a:sym typeface="Times New Roman"/>
            </a:endParaRPr>
          </a:p>
        </p:txBody>
      </p:sp>
      <p:pic>
        <p:nvPicPr>
          <p:cNvPr id="184" name="Google Shape;184;p21"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185" name="Google Shape;185;p21"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pic>
        <p:nvPicPr>
          <p:cNvPr id="186" name="Google Shape;186;p21"/>
          <p:cNvPicPr preferRelativeResize="0"/>
          <p:nvPr/>
        </p:nvPicPr>
        <p:blipFill>
          <a:blip r:embed="rId5">
            <a:alphaModFix/>
          </a:blip>
          <a:stretch>
            <a:fillRect/>
          </a:stretch>
        </p:blipFill>
        <p:spPr>
          <a:xfrm>
            <a:off x="1742150" y="1382650"/>
            <a:ext cx="8302876" cy="4695925"/>
          </a:xfrm>
          <a:prstGeom prst="rect">
            <a:avLst/>
          </a:prstGeom>
          <a:noFill/>
          <a:ln>
            <a:noFill/>
          </a:ln>
        </p:spPr>
      </p:pic>
      <p:sp>
        <p:nvSpPr>
          <p:cNvPr id="187" name="Google Shape;187;p21"/>
          <p:cNvSpPr/>
          <p:nvPr/>
        </p:nvSpPr>
        <p:spPr>
          <a:xfrm>
            <a:off x="6925700" y="5656700"/>
            <a:ext cx="4341300" cy="5007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Fuente: GAD Municipal del Cantón Sucúa </a:t>
            </a:r>
            <a:endParaRPr sz="1800">
              <a:solidFill>
                <a:srgbClr val="004C52"/>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2"/>
          <p:cNvSpPr txBox="1">
            <a:spLocks noGrp="1"/>
          </p:cNvSpPr>
          <p:nvPr>
            <p:ph type="title"/>
          </p:nvPr>
        </p:nvSpPr>
        <p:spPr>
          <a:xfrm>
            <a:off x="118220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RECOPILACIÓN DE DATOS HIDROMETEOROLÓGICOS</a:t>
            </a:r>
            <a:endParaRPr>
              <a:solidFill>
                <a:srgbClr val="194A5D"/>
              </a:solidFill>
              <a:latin typeface="Times New Roman"/>
              <a:ea typeface="Times New Roman"/>
              <a:cs typeface="Times New Roman"/>
              <a:sym typeface="Times New Roman"/>
            </a:endParaRPr>
          </a:p>
        </p:txBody>
      </p:sp>
      <p:pic>
        <p:nvPicPr>
          <p:cNvPr id="193" name="Google Shape;193;p22"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194" name="Google Shape;194;p22"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195" name="Google Shape;195;p22"/>
          <p:cNvSpPr/>
          <p:nvPr/>
        </p:nvSpPr>
        <p:spPr>
          <a:xfrm>
            <a:off x="4396667" y="1554322"/>
            <a:ext cx="3386700" cy="3386700"/>
          </a:xfrm>
          <a:prstGeom prst="donut">
            <a:avLst>
              <a:gd name="adj" fmla="val 16067"/>
            </a:avLst>
          </a:prstGeom>
          <a:solidFill>
            <a:srgbClr val="000000">
              <a:alpha val="107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96" name="Google Shape;196;p22"/>
          <p:cNvGrpSpPr/>
          <p:nvPr/>
        </p:nvGrpSpPr>
        <p:grpSpPr>
          <a:xfrm>
            <a:off x="1074325" y="1753450"/>
            <a:ext cx="3742180" cy="892778"/>
            <a:chOff x="805764" y="1315120"/>
            <a:chExt cx="2806705" cy="669600"/>
          </a:xfrm>
        </p:grpSpPr>
        <p:cxnSp>
          <p:nvCxnSpPr>
            <p:cNvPr id="197" name="Google Shape;197;p22"/>
            <p:cNvCxnSpPr/>
            <p:nvPr/>
          </p:nvCxnSpPr>
          <p:spPr>
            <a:xfrm>
              <a:off x="3178969" y="1638300"/>
              <a:ext cx="433500" cy="252300"/>
            </a:xfrm>
            <a:prstGeom prst="straightConnector1">
              <a:avLst/>
            </a:prstGeom>
            <a:noFill/>
            <a:ln w="19050" cap="flat" cmpd="sng">
              <a:solidFill>
                <a:srgbClr val="83E3D9"/>
              </a:solidFill>
              <a:prstDash val="solid"/>
              <a:round/>
              <a:headEnd type="oval" w="med" len="med"/>
              <a:tailEnd type="none" w="sm" len="sm"/>
            </a:ln>
          </p:spPr>
        </p:cxnSp>
        <p:sp>
          <p:nvSpPr>
            <p:cNvPr id="198" name="Google Shape;198;p22"/>
            <p:cNvSpPr txBox="1"/>
            <p:nvPr/>
          </p:nvSpPr>
          <p:spPr>
            <a:xfrm>
              <a:off x="805764" y="1315120"/>
              <a:ext cx="2467200" cy="6696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None/>
              </a:pPr>
              <a:r>
                <a:rPr lang="es-EC" sz="1800" b="1">
                  <a:solidFill>
                    <a:srgbClr val="004C52"/>
                  </a:solidFill>
                  <a:latin typeface="Times New Roman"/>
                  <a:ea typeface="Times New Roman"/>
                  <a:cs typeface="Times New Roman"/>
                  <a:sym typeface="Times New Roman"/>
                </a:rPr>
                <a:t>Estaciones Meteorológicas INAMHI</a:t>
              </a:r>
              <a:endParaRPr sz="1800" b="1">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r>
                <a:rPr lang="es-EC" sz="1800">
                  <a:solidFill>
                    <a:srgbClr val="ABE33F"/>
                  </a:solidFill>
                  <a:latin typeface="Times New Roman"/>
                  <a:ea typeface="Times New Roman"/>
                  <a:cs typeface="Times New Roman"/>
                  <a:sym typeface="Times New Roman"/>
                </a:rPr>
                <a:t>◆</a:t>
              </a:r>
              <a:r>
                <a:rPr lang="es-EC" sz="1800">
                  <a:solidFill>
                    <a:srgbClr val="004C52"/>
                  </a:solidFill>
                  <a:latin typeface="Times New Roman"/>
                  <a:ea typeface="Times New Roman"/>
                  <a:cs typeface="Times New Roman"/>
                  <a:sym typeface="Times New Roman"/>
                </a:rPr>
                <a:t>Logroño M497</a:t>
              </a:r>
              <a:endParaRPr sz="18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r>
                <a:rPr lang="es-EC" sz="1800">
                  <a:solidFill>
                    <a:srgbClr val="ABE33F"/>
                  </a:solidFill>
                  <a:latin typeface="Times New Roman"/>
                  <a:ea typeface="Times New Roman"/>
                  <a:cs typeface="Times New Roman"/>
                  <a:sym typeface="Times New Roman"/>
                </a:rPr>
                <a:t>◆</a:t>
              </a:r>
              <a:r>
                <a:rPr lang="es-EC" sz="1800">
                  <a:solidFill>
                    <a:srgbClr val="004C52"/>
                  </a:solidFill>
                  <a:latin typeface="Times New Roman"/>
                  <a:ea typeface="Times New Roman"/>
                  <a:cs typeface="Times New Roman"/>
                  <a:sym typeface="Times New Roman"/>
                </a:rPr>
                <a:t>Méndez M501</a:t>
              </a:r>
              <a:endParaRPr sz="18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r>
                <a:rPr lang="es-EC" sz="1800">
                  <a:solidFill>
                    <a:srgbClr val="ABE33F"/>
                  </a:solidFill>
                  <a:latin typeface="Times New Roman"/>
                  <a:ea typeface="Times New Roman"/>
                  <a:cs typeface="Times New Roman"/>
                  <a:sym typeface="Times New Roman"/>
                </a:rPr>
                <a:t>◆</a:t>
              </a:r>
              <a:r>
                <a:rPr lang="es-EC" sz="1800">
                  <a:solidFill>
                    <a:srgbClr val="004C52"/>
                  </a:solidFill>
                  <a:latin typeface="Times New Roman"/>
                  <a:ea typeface="Times New Roman"/>
                  <a:cs typeface="Times New Roman"/>
                  <a:sym typeface="Times New Roman"/>
                </a:rPr>
                <a:t>Macas San Isidro M1040</a:t>
              </a:r>
              <a:endParaRPr sz="18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endParaRPr>
                <a:solidFill>
                  <a:srgbClr val="004C52"/>
                </a:solidFill>
                <a:latin typeface="Times New Roman"/>
                <a:ea typeface="Times New Roman"/>
                <a:cs typeface="Times New Roman"/>
                <a:sym typeface="Times New Roman"/>
              </a:endParaRPr>
            </a:p>
            <a:p>
              <a:pPr marL="0" lvl="0" indent="0" algn="r" rtl="0">
                <a:lnSpc>
                  <a:spcPct val="115000"/>
                </a:lnSpc>
                <a:spcBef>
                  <a:spcPts val="0"/>
                </a:spcBef>
                <a:spcAft>
                  <a:spcPts val="0"/>
                </a:spcAft>
                <a:buNone/>
              </a:pPr>
              <a:endParaRPr b="1">
                <a:latin typeface="Times New Roman"/>
                <a:ea typeface="Times New Roman"/>
                <a:cs typeface="Times New Roman"/>
                <a:sym typeface="Times New Roman"/>
              </a:endParaRPr>
            </a:p>
          </p:txBody>
        </p:sp>
      </p:grpSp>
      <p:grpSp>
        <p:nvGrpSpPr>
          <p:cNvPr id="199" name="Google Shape;199;p22"/>
          <p:cNvGrpSpPr/>
          <p:nvPr/>
        </p:nvGrpSpPr>
        <p:grpSpPr>
          <a:xfrm>
            <a:off x="7356241" y="2184345"/>
            <a:ext cx="3918266" cy="1691795"/>
            <a:chOff x="5517319" y="1638300"/>
            <a:chExt cx="2938773" cy="1268878"/>
          </a:xfrm>
        </p:grpSpPr>
        <p:cxnSp>
          <p:nvCxnSpPr>
            <p:cNvPr id="200" name="Google Shape;200;p22"/>
            <p:cNvCxnSpPr/>
            <p:nvPr/>
          </p:nvCxnSpPr>
          <p:spPr>
            <a:xfrm flipH="1">
              <a:off x="5517319" y="1638300"/>
              <a:ext cx="433500" cy="252300"/>
            </a:xfrm>
            <a:prstGeom prst="straightConnector1">
              <a:avLst/>
            </a:prstGeom>
            <a:noFill/>
            <a:ln w="19050" cap="flat" cmpd="sng">
              <a:solidFill>
                <a:srgbClr val="155B54"/>
              </a:solidFill>
              <a:prstDash val="solid"/>
              <a:round/>
              <a:headEnd type="oval" w="med" len="med"/>
              <a:tailEnd type="none" w="sm" len="sm"/>
            </a:ln>
          </p:spPr>
        </p:cxnSp>
        <p:sp>
          <p:nvSpPr>
            <p:cNvPr id="201" name="Google Shape;201;p22"/>
            <p:cNvSpPr txBox="1"/>
            <p:nvPr/>
          </p:nvSpPr>
          <p:spPr>
            <a:xfrm>
              <a:off x="6051592" y="2237578"/>
              <a:ext cx="2404500" cy="6696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C" sz="1800" b="1">
                  <a:solidFill>
                    <a:srgbClr val="004C52"/>
                  </a:solidFill>
                  <a:latin typeface="Times New Roman"/>
                  <a:ea typeface="Times New Roman"/>
                  <a:cs typeface="Times New Roman"/>
                  <a:sym typeface="Times New Roman"/>
                </a:rPr>
                <a:t>Estaciones Hidrológicas INAMHI</a:t>
              </a:r>
              <a:endParaRPr sz="1800" b="1">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r>
                <a:rPr lang="es-EC" sz="1800">
                  <a:solidFill>
                    <a:srgbClr val="ABE33F"/>
                  </a:solidFill>
                  <a:latin typeface="Times New Roman"/>
                  <a:ea typeface="Times New Roman"/>
                  <a:cs typeface="Times New Roman"/>
                  <a:sym typeface="Times New Roman"/>
                </a:rPr>
                <a:t>◆</a:t>
              </a:r>
              <a:r>
                <a:rPr lang="es-EC" sz="1800">
                  <a:solidFill>
                    <a:srgbClr val="004C52"/>
                  </a:solidFill>
                  <a:latin typeface="Times New Roman"/>
                  <a:ea typeface="Times New Roman"/>
                  <a:cs typeface="Times New Roman"/>
                  <a:sym typeface="Times New Roman"/>
                </a:rPr>
                <a:t>Tutanangoza Sucúa H883</a:t>
              </a:r>
              <a:endParaRPr sz="18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r>
                <a:rPr lang="es-EC" sz="1800">
                  <a:solidFill>
                    <a:srgbClr val="ABE33F"/>
                  </a:solidFill>
                  <a:latin typeface="Times New Roman"/>
                  <a:ea typeface="Times New Roman"/>
                  <a:cs typeface="Times New Roman"/>
                  <a:sym typeface="Times New Roman"/>
                </a:rPr>
                <a:t>◆</a:t>
              </a:r>
              <a:r>
                <a:rPr lang="es-EC" sz="1800">
                  <a:solidFill>
                    <a:srgbClr val="004C52"/>
                  </a:solidFill>
                  <a:latin typeface="Times New Roman"/>
                  <a:ea typeface="Times New Roman"/>
                  <a:cs typeface="Times New Roman"/>
                  <a:sym typeface="Times New Roman"/>
                </a:rPr>
                <a:t>Upano Dj Tutamangosa H908</a:t>
              </a:r>
              <a:endParaRPr sz="18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endParaRPr sz="1100">
                <a:latin typeface="Times New Roman"/>
                <a:ea typeface="Times New Roman"/>
                <a:cs typeface="Times New Roman"/>
                <a:sym typeface="Times New Roman"/>
              </a:endParaRPr>
            </a:p>
          </p:txBody>
        </p:sp>
      </p:grpSp>
      <p:grpSp>
        <p:nvGrpSpPr>
          <p:cNvPr id="202" name="Google Shape;202;p22"/>
          <p:cNvGrpSpPr/>
          <p:nvPr/>
        </p:nvGrpSpPr>
        <p:grpSpPr>
          <a:xfrm>
            <a:off x="3790952" y="4713403"/>
            <a:ext cx="3742306" cy="1365175"/>
            <a:chOff x="2843285" y="3535140"/>
            <a:chExt cx="2806800" cy="1023907"/>
          </a:xfrm>
        </p:grpSpPr>
        <p:cxnSp>
          <p:nvCxnSpPr>
            <p:cNvPr id="203" name="Google Shape;203;p22"/>
            <p:cNvCxnSpPr/>
            <p:nvPr/>
          </p:nvCxnSpPr>
          <p:spPr>
            <a:xfrm rot="10800000">
              <a:off x="4556399" y="3535140"/>
              <a:ext cx="0" cy="460500"/>
            </a:xfrm>
            <a:prstGeom prst="straightConnector1">
              <a:avLst/>
            </a:prstGeom>
            <a:noFill/>
            <a:ln w="19050" cap="flat" cmpd="sng">
              <a:solidFill>
                <a:srgbClr val="249C90"/>
              </a:solidFill>
              <a:prstDash val="solid"/>
              <a:round/>
              <a:headEnd type="oval" w="med" len="med"/>
              <a:tailEnd type="none" w="sm" len="sm"/>
            </a:ln>
          </p:spPr>
        </p:cxnSp>
        <p:sp>
          <p:nvSpPr>
            <p:cNvPr id="204" name="Google Shape;204;p22"/>
            <p:cNvSpPr txBox="1"/>
            <p:nvPr/>
          </p:nvSpPr>
          <p:spPr>
            <a:xfrm>
              <a:off x="2843285" y="3889447"/>
              <a:ext cx="2806800" cy="6696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C" sz="1800" b="1">
                  <a:solidFill>
                    <a:srgbClr val="004C52"/>
                  </a:solidFill>
                  <a:latin typeface="Times New Roman"/>
                  <a:ea typeface="Times New Roman"/>
                  <a:cs typeface="Times New Roman"/>
                  <a:sym typeface="Times New Roman"/>
                </a:rPr>
                <a:t>Estaciones Meteorológicas DPAMS</a:t>
              </a:r>
              <a:endParaRPr sz="1800" b="1">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r>
                <a:rPr lang="es-EC" sz="1800">
                  <a:solidFill>
                    <a:srgbClr val="ABE33F"/>
                  </a:solidFill>
                  <a:latin typeface="Times New Roman"/>
                  <a:ea typeface="Times New Roman"/>
                  <a:cs typeface="Times New Roman"/>
                  <a:sym typeface="Times New Roman"/>
                </a:rPr>
                <a:t>◆</a:t>
              </a:r>
              <a:r>
                <a:rPr lang="es-EC" sz="1800">
                  <a:solidFill>
                    <a:srgbClr val="004C52"/>
                  </a:solidFill>
                  <a:latin typeface="Times New Roman"/>
                  <a:ea typeface="Times New Roman"/>
                  <a:cs typeface="Times New Roman"/>
                  <a:sym typeface="Times New Roman"/>
                </a:rPr>
                <a:t>Conchay M5120</a:t>
              </a:r>
              <a:endParaRPr sz="18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r>
                <a:rPr lang="es-EC" sz="1800">
                  <a:solidFill>
                    <a:srgbClr val="ABE33F"/>
                  </a:solidFill>
                  <a:latin typeface="Times New Roman"/>
                  <a:ea typeface="Times New Roman"/>
                  <a:cs typeface="Times New Roman"/>
                  <a:sym typeface="Times New Roman"/>
                </a:rPr>
                <a:t>◆</a:t>
              </a:r>
              <a:r>
                <a:rPr lang="es-EC" sz="1800">
                  <a:solidFill>
                    <a:srgbClr val="004C52"/>
                  </a:solidFill>
                  <a:latin typeface="Times New Roman"/>
                  <a:ea typeface="Times New Roman"/>
                  <a:cs typeface="Times New Roman"/>
                  <a:sym typeface="Times New Roman"/>
                </a:rPr>
                <a:t>Copal M673</a:t>
              </a:r>
              <a:endParaRPr sz="18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r>
                <a:rPr lang="es-EC" sz="1800">
                  <a:solidFill>
                    <a:srgbClr val="ABE33F"/>
                  </a:solidFill>
                  <a:latin typeface="Times New Roman"/>
                  <a:ea typeface="Times New Roman"/>
                  <a:cs typeface="Times New Roman"/>
                  <a:sym typeface="Times New Roman"/>
                </a:rPr>
                <a:t>◆</a:t>
              </a:r>
              <a:r>
                <a:rPr lang="es-EC" sz="1800">
                  <a:solidFill>
                    <a:srgbClr val="004C52"/>
                  </a:solidFill>
                  <a:latin typeface="Times New Roman"/>
                  <a:ea typeface="Times New Roman"/>
                  <a:cs typeface="Times New Roman"/>
                  <a:sym typeface="Times New Roman"/>
                </a:rPr>
                <a:t>Shimpis M5118</a:t>
              </a:r>
              <a:endParaRPr sz="1800">
                <a:solidFill>
                  <a:srgbClr val="004C52"/>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endParaRPr sz="1100">
                <a:latin typeface="Roboto"/>
                <a:ea typeface="Roboto"/>
                <a:cs typeface="Roboto"/>
                <a:sym typeface="Roboto"/>
              </a:endParaRPr>
            </a:p>
          </p:txBody>
        </p:sp>
      </p:grpSp>
      <p:sp>
        <p:nvSpPr>
          <p:cNvPr id="205" name="Google Shape;205;p22"/>
          <p:cNvSpPr txBox="1"/>
          <p:nvPr/>
        </p:nvSpPr>
        <p:spPr>
          <a:xfrm>
            <a:off x="4963249" y="2711425"/>
            <a:ext cx="2134800" cy="10725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s-EC" sz="1600" b="1">
                <a:solidFill>
                  <a:srgbClr val="004C52"/>
                </a:solidFill>
                <a:latin typeface="Times New Roman"/>
                <a:ea typeface="Times New Roman"/>
                <a:cs typeface="Times New Roman"/>
                <a:sym typeface="Times New Roman"/>
              </a:rPr>
              <a:t>Estaciones Hidrometeorológicas</a:t>
            </a:r>
            <a:endParaRPr sz="1600">
              <a:solidFill>
                <a:srgbClr val="004C52"/>
              </a:solidFill>
              <a:latin typeface="Times New Roman"/>
              <a:ea typeface="Times New Roman"/>
              <a:cs typeface="Times New Roman"/>
              <a:sym typeface="Times New Roman"/>
            </a:endParaRPr>
          </a:p>
        </p:txBody>
      </p:sp>
      <p:sp>
        <p:nvSpPr>
          <p:cNvPr id="206" name="Google Shape;206;p22"/>
          <p:cNvSpPr/>
          <p:nvPr/>
        </p:nvSpPr>
        <p:spPr>
          <a:xfrm rot="1800095">
            <a:off x="4293117" y="1448572"/>
            <a:ext cx="3587828" cy="3587828"/>
          </a:xfrm>
          <a:prstGeom prst="blockArc">
            <a:avLst>
              <a:gd name="adj1" fmla="val 14414370"/>
              <a:gd name="adj2" fmla="val 694"/>
              <a:gd name="adj3" fmla="val 9562"/>
            </a:avLst>
          </a:prstGeom>
          <a:solidFill>
            <a:srgbClr val="155B54"/>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7" name="Google Shape;207;p22"/>
          <p:cNvSpPr/>
          <p:nvPr/>
        </p:nvSpPr>
        <p:spPr>
          <a:xfrm rot="-1800095" flipH="1">
            <a:off x="4296034" y="1448572"/>
            <a:ext cx="3587828" cy="3587828"/>
          </a:xfrm>
          <a:prstGeom prst="blockArc">
            <a:avLst>
              <a:gd name="adj1" fmla="val 14348563"/>
              <a:gd name="adj2" fmla="val 21472873"/>
              <a:gd name="adj3" fmla="val 9381"/>
            </a:avLst>
          </a:prstGeom>
          <a:solidFill>
            <a:srgbClr val="83E3D9"/>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8" name="Google Shape;208;p22"/>
          <p:cNvSpPr/>
          <p:nvPr/>
        </p:nvSpPr>
        <p:spPr>
          <a:xfrm rot="-8100000">
            <a:off x="5843691" y="1370028"/>
            <a:ext cx="484085" cy="484085"/>
          </a:xfrm>
          <a:prstGeom prst="rtTriangle">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9" name="Google Shape;209;p22"/>
          <p:cNvSpPr/>
          <p:nvPr/>
        </p:nvSpPr>
        <p:spPr>
          <a:xfrm rot="-9000757" flipH="1">
            <a:off x="4294605" y="1446411"/>
            <a:ext cx="3586968" cy="3586968"/>
          </a:xfrm>
          <a:prstGeom prst="blockArc">
            <a:avLst>
              <a:gd name="adj1" fmla="val 14316164"/>
              <a:gd name="adj2" fmla="val 21502663"/>
              <a:gd name="adj3" fmla="val 9415"/>
            </a:avLst>
          </a:prstGeom>
          <a:solidFill>
            <a:srgbClr val="249C90"/>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0" name="Google Shape;210;p22"/>
          <p:cNvSpPr/>
          <p:nvPr/>
        </p:nvSpPr>
        <p:spPr>
          <a:xfrm rot="-1027073">
            <a:off x="7314463" y="3799841"/>
            <a:ext cx="416867" cy="416867"/>
          </a:xfrm>
          <a:prstGeom prst="rtTriangle">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1" name="Google Shape;211;p22"/>
          <p:cNvSpPr/>
          <p:nvPr/>
        </p:nvSpPr>
        <p:spPr>
          <a:xfrm rot="6359354">
            <a:off x="4421229" y="3797077"/>
            <a:ext cx="484649" cy="484649"/>
          </a:xfrm>
          <a:prstGeom prst="rtTriangle">
            <a:avLst/>
          </a:prstGeom>
          <a:solidFill>
            <a:srgbClr val="249C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2" name="Google Shape;212;p22"/>
          <p:cNvSpPr txBox="1"/>
          <p:nvPr/>
        </p:nvSpPr>
        <p:spPr>
          <a:xfrm>
            <a:off x="1386375" y="3640900"/>
            <a:ext cx="1938300" cy="1072500"/>
          </a:xfrm>
          <a:prstGeom prst="rect">
            <a:avLst/>
          </a:prstGeom>
          <a:solidFill>
            <a:srgbClr val="ABE33F">
              <a:alpha val="8078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C" sz="1800">
                <a:solidFill>
                  <a:srgbClr val="194A5D"/>
                </a:solidFill>
                <a:latin typeface="Times New Roman"/>
                <a:ea typeface="Times New Roman"/>
                <a:cs typeface="Times New Roman"/>
                <a:sym typeface="Times New Roman"/>
              </a:rPr>
              <a:t>Precipitación total mensual </a:t>
            </a:r>
            <a:endParaRPr sz="1800">
              <a:solidFill>
                <a:srgbClr val="194A5D"/>
              </a:solidFill>
              <a:latin typeface="Times New Roman"/>
              <a:ea typeface="Times New Roman"/>
              <a:cs typeface="Times New Roman"/>
              <a:sym typeface="Times New Roman"/>
            </a:endParaRPr>
          </a:p>
          <a:p>
            <a:pPr marL="0" lvl="0" indent="0" algn="ctr" rtl="0">
              <a:spcBef>
                <a:spcPts val="0"/>
              </a:spcBef>
              <a:spcAft>
                <a:spcPts val="0"/>
              </a:spcAft>
              <a:buNone/>
            </a:pPr>
            <a:r>
              <a:rPr lang="es-EC" sz="1800">
                <a:solidFill>
                  <a:srgbClr val="194A5D"/>
                </a:solidFill>
                <a:latin typeface="Times New Roman"/>
                <a:ea typeface="Times New Roman"/>
                <a:cs typeface="Times New Roman"/>
                <a:sym typeface="Times New Roman"/>
              </a:rPr>
              <a:t>1990-2014</a:t>
            </a:r>
            <a:endParaRPr sz="1800">
              <a:solidFill>
                <a:srgbClr val="194A5D"/>
              </a:solidFill>
              <a:latin typeface="Times New Roman"/>
              <a:ea typeface="Times New Roman"/>
              <a:cs typeface="Times New Roman"/>
              <a:sym typeface="Times New Roman"/>
            </a:endParaRPr>
          </a:p>
        </p:txBody>
      </p:sp>
      <p:sp>
        <p:nvSpPr>
          <p:cNvPr id="213" name="Google Shape;213;p22"/>
          <p:cNvSpPr txBox="1"/>
          <p:nvPr/>
        </p:nvSpPr>
        <p:spPr>
          <a:xfrm>
            <a:off x="8275575" y="1753450"/>
            <a:ext cx="1938300" cy="1072500"/>
          </a:xfrm>
          <a:prstGeom prst="rect">
            <a:avLst/>
          </a:prstGeom>
          <a:solidFill>
            <a:srgbClr val="00AE9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C" sz="1800">
                <a:solidFill>
                  <a:srgbClr val="194A5D"/>
                </a:solidFill>
                <a:latin typeface="Times New Roman"/>
                <a:ea typeface="Times New Roman"/>
                <a:cs typeface="Times New Roman"/>
                <a:sym typeface="Times New Roman"/>
              </a:rPr>
              <a:t>Caudal medio diario</a:t>
            </a:r>
            <a:endParaRPr sz="1800">
              <a:solidFill>
                <a:srgbClr val="194A5D"/>
              </a:solidFill>
              <a:latin typeface="Times New Roman"/>
              <a:ea typeface="Times New Roman"/>
              <a:cs typeface="Times New Roman"/>
              <a:sym typeface="Times New Roman"/>
            </a:endParaRPr>
          </a:p>
          <a:p>
            <a:pPr marL="0" lvl="0" indent="0" algn="ctr" rtl="0">
              <a:spcBef>
                <a:spcPts val="0"/>
              </a:spcBef>
              <a:spcAft>
                <a:spcPts val="0"/>
              </a:spcAft>
              <a:buNone/>
            </a:pPr>
            <a:r>
              <a:rPr lang="es-EC" sz="1800">
                <a:solidFill>
                  <a:srgbClr val="194A5D"/>
                </a:solidFill>
                <a:latin typeface="Times New Roman"/>
                <a:ea typeface="Times New Roman"/>
                <a:cs typeface="Times New Roman"/>
                <a:sym typeface="Times New Roman"/>
              </a:rPr>
              <a:t>2003-2011</a:t>
            </a:r>
            <a:endParaRPr sz="1800">
              <a:solidFill>
                <a:srgbClr val="194A5D"/>
              </a:solidFill>
              <a:latin typeface="Times New Roman"/>
              <a:ea typeface="Times New Roman"/>
              <a:cs typeface="Times New Roman"/>
              <a:sym typeface="Times New Roman"/>
            </a:endParaRPr>
          </a:p>
        </p:txBody>
      </p:sp>
      <p:sp>
        <p:nvSpPr>
          <p:cNvPr id="214" name="Google Shape;214;p22"/>
          <p:cNvSpPr txBox="1"/>
          <p:nvPr/>
        </p:nvSpPr>
        <p:spPr>
          <a:xfrm>
            <a:off x="7603850" y="4941025"/>
            <a:ext cx="2610000" cy="1072500"/>
          </a:xfrm>
          <a:prstGeom prst="rect">
            <a:avLst/>
          </a:prstGeom>
          <a:solidFill>
            <a:srgbClr val="00AE9D">
              <a:alpha val="2627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C" sz="1800">
                <a:solidFill>
                  <a:srgbClr val="194A5D"/>
                </a:solidFill>
                <a:latin typeface="Times New Roman"/>
                <a:ea typeface="Times New Roman"/>
                <a:cs typeface="Times New Roman"/>
                <a:sym typeface="Times New Roman"/>
              </a:rPr>
              <a:t>Humedad relativa diaria Temperatura media diaria</a:t>
            </a:r>
            <a:endParaRPr sz="1800">
              <a:solidFill>
                <a:srgbClr val="194A5D"/>
              </a:solidFill>
              <a:latin typeface="Times New Roman"/>
              <a:ea typeface="Times New Roman"/>
              <a:cs typeface="Times New Roman"/>
              <a:sym typeface="Times New Roman"/>
            </a:endParaRPr>
          </a:p>
          <a:p>
            <a:pPr marL="0" lvl="0" indent="0" algn="ctr" rtl="0">
              <a:spcBef>
                <a:spcPts val="0"/>
              </a:spcBef>
              <a:spcAft>
                <a:spcPts val="0"/>
              </a:spcAft>
              <a:buNone/>
            </a:pPr>
            <a:r>
              <a:rPr lang="es-EC" sz="1800">
                <a:solidFill>
                  <a:srgbClr val="194A5D"/>
                </a:solidFill>
                <a:latin typeface="Times New Roman"/>
                <a:ea typeface="Times New Roman"/>
                <a:cs typeface="Times New Roman"/>
                <a:sym typeface="Times New Roman"/>
              </a:rPr>
              <a:t>2015-2017</a:t>
            </a:r>
            <a:endParaRPr sz="1800">
              <a:solidFill>
                <a:srgbClr val="194A5D"/>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3"/>
          <p:cNvSpPr txBox="1">
            <a:spLocks noGrp="1"/>
          </p:cNvSpPr>
          <p:nvPr>
            <p:ph type="title"/>
          </p:nvPr>
        </p:nvSpPr>
        <p:spPr>
          <a:xfrm>
            <a:off x="118220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SELECCIÓN DE ESTACIONES</a:t>
            </a:r>
            <a:endParaRPr>
              <a:solidFill>
                <a:srgbClr val="194A5D"/>
              </a:solidFill>
              <a:latin typeface="Times New Roman"/>
              <a:ea typeface="Times New Roman"/>
              <a:cs typeface="Times New Roman"/>
              <a:sym typeface="Times New Roman"/>
            </a:endParaRPr>
          </a:p>
        </p:txBody>
      </p:sp>
      <p:pic>
        <p:nvPicPr>
          <p:cNvPr id="220" name="Google Shape;220;p23"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221" name="Google Shape;221;p23"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pic>
        <p:nvPicPr>
          <p:cNvPr id="222" name="Google Shape;222;p23"/>
          <p:cNvPicPr preferRelativeResize="0"/>
          <p:nvPr/>
        </p:nvPicPr>
        <p:blipFill>
          <a:blip r:embed="rId5">
            <a:alphaModFix/>
          </a:blip>
          <a:stretch>
            <a:fillRect/>
          </a:stretch>
        </p:blipFill>
        <p:spPr>
          <a:xfrm>
            <a:off x="2621498" y="1099675"/>
            <a:ext cx="6948998" cy="4878701"/>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4"/>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SELECCIÓN DE ESTACIONES</a:t>
            </a:r>
            <a:endParaRPr>
              <a:solidFill>
                <a:srgbClr val="194A5D"/>
              </a:solidFill>
              <a:latin typeface="Times New Roman"/>
              <a:ea typeface="Times New Roman"/>
              <a:cs typeface="Times New Roman"/>
              <a:sym typeface="Times New Roman"/>
            </a:endParaRPr>
          </a:p>
        </p:txBody>
      </p:sp>
      <p:pic>
        <p:nvPicPr>
          <p:cNvPr id="228" name="Google Shape;228;p24"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229" name="Google Shape;229;p24"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grpSp>
        <p:nvGrpSpPr>
          <p:cNvPr id="230" name="Google Shape;230;p24"/>
          <p:cNvGrpSpPr/>
          <p:nvPr/>
        </p:nvGrpSpPr>
        <p:grpSpPr>
          <a:xfrm>
            <a:off x="4405773" y="2590143"/>
            <a:ext cx="3594549" cy="2898728"/>
            <a:chOff x="1118224" y="283725"/>
            <a:chExt cx="2090826" cy="4076400"/>
          </a:xfrm>
        </p:grpSpPr>
        <p:sp>
          <p:nvSpPr>
            <p:cNvPr id="231" name="Google Shape;231;p24"/>
            <p:cNvSpPr/>
            <p:nvPr/>
          </p:nvSpPr>
          <p:spPr>
            <a:xfrm>
              <a:off x="1178650" y="283725"/>
              <a:ext cx="2030400" cy="4076400"/>
            </a:xfrm>
            <a:prstGeom prst="rect">
              <a:avLst/>
            </a:prstGeom>
            <a:solidFill>
              <a:srgbClr val="004C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2" name="Google Shape;232;p24"/>
            <p:cNvSpPr/>
            <p:nvPr/>
          </p:nvSpPr>
          <p:spPr>
            <a:xfrm>
              <a:off x="1118224" y="341749"/>
              <a:ext cx="2048100" cy="2490600"/>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3" name="Google Shape;233;p24"/>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34" name="Google Shape;234;p24"/>
          <p:cNvGrpSpPr/>
          <p:nvPr/>
        </p:nvGrpSpPr>
        <p:grpSpPr>
          <a:xfrm>
            <a:off x="8090445" y="2590143"/>
            <a:ext cx="3594549" cy="2898728"/>
            <a:chOff x="1118224" y="283725"/>
            <a:chExt cx="2090826" cy="4076400"/>
          </a:xfrm>
        </p:grpSpPr>
        <p:sp>
          <p:nvSpPr>
            <p:cNvPr id="235" name="Google Shape;235;p24"/>
            <p:cNvSpPr/>
            <p:nvPr/>
          </p:nvSpPr>
          <p:spPr>
            <a:xfrm>
              <a:off x="1178650" y="283725"/>
              <a:ext cx="2030400" cy="4076400"/>
            </a:xfrm>
            <a:prstGeom prst="rect">
              <a:avLst/>
            </a:prstGeom>
            <a:solidFill>
              <a:srgbClr val="00AE9D">
                <a:alpha val="83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6" name="Google Shape;236;p24"/>
            <p:cNvSpPr/>
            <p:nvPr/>
          </p:nvSpPr>
          <p:spPr>
            <a:xfrm>
              <a:off x="1118224" y="341749"/>
              <a:ext cx="2048100" cy="2490600"/>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7" name="Google Shape;237;p24"/>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38" name="Google Shape;238;p24"/>
          <p:cNvGrpSpPr/>
          <p:nvPr/>
        </p:nvGrpSpPr>
        <p:grpSpPr>
          <a:xfrm>
            <a:off x="721098" y="2590139"/>
            <a:ext cx="3594551" cy="2898731"/>
            <a:chOff x="1118222" y="283720"/>
            <a:chExt cx="2090828" cy="4076405"/>
          </a:xfrm>
        </p:grpSpPr>
        <p:sp>
          <p:nvSpPr>
            <p:cNvPr id="239" name="Google Shape;239;p24"/>
            <p:cNvSpPr/>
            <p:nvPr/>
          </p:nvSpPr>
          <p:spPr>
            <a:xfrm>
              <a:off x="1178650" y="283725"/>
              <a:ext cx="2030400" cy="4076400"/>
            </a:xfrm>
            <a:prstGeom prst="rect">
              <a:avLst/>
            </a:prstGeom>
            <a:solidFill>
              <a:srgbClr val="00AE9D">
                <a:alpha val="83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0" name="Google Shape;240;p24"/>
            <p:cNvSpPr/>
            <p:nvPr/>
          </p:nvSpPr>
          <p:spPr>
            <a:xfrm>
              <a:off x="1118222" y="283720"/>
              <a:ext cx="2048100" cy="2548800"/>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b="1"/>
            </a:p>
          </p:txBody>
        </p:sp>
        <p:sp>
          <p:nvSpPr>
            <p:cNvPr id="241" name="Google Shape;241;p24"/>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2" name="Google Shape;242;p24"/>
            <p:cNvSpPr/>
            <p:nvPr/>
          </p:nvSpPr>
          <p:spPr>
            <a:xfrm>
              <a:off x="1165381" y="3135645"/>
              <a:ext cx="1761000" cy="1085400"/>
            </a:xfrm>
            <a:prstGeom prst="rect">
              <a:avLst/>
            </a:prstGeom>
            <a:noFill/>
            <a:ln>
              <a:noFill/>
            </a:ln>
          </p:spPr>
          <p:txBody>
            <a:bodyPr spcFirstLastPara="1" wrap="square" lIns="121900" tIns="121900" rIns="121900" bIns="121900" anchor="t" anchorCtr="0">
              <a:noAutofit/>
            </a:bodyPr>
            <a:lstStyle/>
            <a:p>
              <a:pPr marL="609600" lvl="0" indent="0" algn="ctr" rtl="0">
                <a:lnSpc>
                  <a:spcPct val="115000"/>
                </a:lnSpc>
                <a:spcBef>
                  <a:spcPts val="0"/>
                </a:spcBef>
                <a:spcAft>
                  <a:spcPts val="0"/>
                </a:spcAft>
                <a:buNone/>
              </a:pPr>
              <a:r>
                <a:rPr lang="es-EC" sz="3000" b="1">
                  <a:solidFill>
                    <a:srgbClr val="FFFFFF"/>
                  </a:solidFill>
                  <a:latin typeface="Times New Roman"/>
                  <a:ea typeface="Times New Roman"/>
                  <a:cs typeface="Times New Roman"/>
                  <a:sym typeface="Times New Roman"/>
                </a:rPr>
                <a:t>&lt; 25 km</a:t>
              </a:r>
              <a:endParaRPr sz="1100" b="1">
                <a:solidFill>
                  <a:srgbClr val="FFFFFF"/>
                </a:solidFill>
                <a:latin typeface="Times New Roman"/>
                <a:ea typeface="Times New Roman"/>
                <a:cs typeface="Times New Roman"/>
                <a:sym typeface="Times New Roman"/>
              </a:endParaRPr>
            </a:p>
            <a:p>
              <a:pPr marL="609600" lvl="0" indent="0" algn="ctr" rtl="0">
                <a:lnSpc>
                  <a:spcPct val="115000"/>
                </a:lnSpc>
                <a:spcBef>
                  <a:spcPts val="0"/>
                </a:spcBef>
                <a:spcAft>
                  <a:spcPts val="0"/>
                </a:spcAft>
                <a:buNone/>
              </a:pPr>
              <a:endParaRPr sz="1800">
                <a:solidFill>
                  <a:srgbClr val="FFFFFF"/>
                </a:solidFill>
                <a:latin typeface="Times New Roman"/>
                <a:ea typeface="Times New Roman"/>
                <a:cs typeface="Times New Roman"/>
                <a:sym typeface="Times New Roman"/>
              </a:endParaRPr>
            </a:p>
          </p:txBody>
        </p:sp>
        <p:sp>
          <p:nvSpPr>
            <p:cNvPr id="243" name="Google Shape;243;p24"/>
            <p:cNvSpPr/>
            <p:nvPr/>
          </p:nvSpPr>
          <p:spPr>
            <a:xfrm>
              <a:off x="1234771" y="743919"/>
              <a:ext cx="1815000" cy="1628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s-EC" sz="2400" b="1">
                  <a:solidFill>
                    <a:srgbClr val="1D7E74"/>
                  </a:solidFill>
                  <a:latin typeface="Times New Roman"/>
                  <a:ea typeface="Times New Roman"/>
                  <a:cs typeface="Times New Roman"/>
                  <a:sym typeface="Times New Roman"/>
                </a:rPr>
                <a:t>Distancia entre estaciones</a:t>
              </a:r>
              <a:endParaRPr sz="2400" b="1">
                <a:solidFill>
                  <a:srgbClr val="1D7E74"/>
                </a:solidFill>
                <a:latin typeface="Times New Roman"/>
                <a:ea typeface="Times New Roman"/>
                <a:cs typeface="Times New Roman"/>
                <a:sym typeface="Times New Roman"/>
              </a:endParaRPr>
            </a:p>
          </p:txBody>
        </p:sp>
      </p:grpSp>
      <p:sp>
        <p:nvSpPr>
          <p:cNvPr id="244" name="Google Shape;244;p24"/>
          <p:cNvSpPr/>
          <p:nvPr/>
        </p:nvSpPr>
        <p:spPr>
          <a:xfrm>
            <a:off x="4642899" y="2913288"/>
            <a:ext cx="3120300" cy="12009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s-EC" sz="2400" b="1">
                <a:solidFill>
                  <a:srgbClr val="1D7E74"/>
                </a:solidFill>
                <a:latin typeface="Times New Roman"/>
                <a:ea typeface="Times New Roman"/>
                <a:cs typeface="Times New Roman"/>
                <a:sym typeface="Times New Roman"/>
              </a:rPr>
              <a:t>Altitud entre estaciones</a:t>
            </a:r>
            <a:endParaRPr sz="2400" b="1">
              <a:solidFill>
                <a:srgbClr val="1D7E74"/>
              </a:solidFill>
              <a:latin typeface="Times New Roman"/>
              <a:ea typeface="Times New Roman"/>
              <a:cs typeface="Times New Roman"/>
              <a:sym typeface="Times New Roman"/>
            </a:endParaRPr>
          </a:p>
        </p:txBody>
      </p:sp>
      <p:sp>
        <p:nvSpPr>
          <p:cNvPr id="245" name="Google Shape;245;p24"/>
          <p:cNvSpPr/>
          <p:nvPr/>
        </p:nvSpPr>
        <p:spPr>
          <a:xfrm>
            <a:off x="8327578" y="2913288"/>
            <a:ext cx="3120300" cy="12009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s-EC" sz="2400" b="1">
                <a:solidFill>
                  <a:srgbClr val="1D7E74"/>
                </a:solidFill>
                <a:latin typeface="Times New Roman"/>
                <a:ea typeface="Times New Roman"/>
                <a:cs typeface="Times New Roman"/>
                <a:sym typeface="Times New Roman"/>
              </a:rPr>
              <a:t>Porcentaje de datos faltantes</a:t>
            </a:r>
            <a:endParaRPr sz="2400" b="1">
              <a:solidFill>
                <a:srgbClr val="1D7E74"/>
              </a:solidFill>
              <a:latin typeface="Times New Roman"/>
              <a:ea typeface="Times New Roman"/>
              <a:cs typeface="Times New Roman"/>
              <a:sym typeface="Times New Roman"/>
            </a:endParaRPr>
          </a:p>
        </p:txBody>
      </p:sp>
      <p:sp>
        <p:nvSpPr>
          <p:cNvPr id="246" name="Google Shape;246;p24"/>
          <p:cNvSpPr/>
          <p:nvPr/>
        </p:nvSpPr>
        <p:spPr>
          <a:xfrm>
            <a:off x="4582204" y="4609658"/>
            <a:ext cx="3027600" cy="7719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C" sz="3000" b="1">
                <a:solidFill>
                  <a:srgbClr val="FFFFFF"/>
                </a:solidFill>
                <a:latin typeface="Times New Roman"/>
                <a:ea typeface="Times New Roman"/>
                <a:cs typeface="Times New Roman"/>
                <a:sym typeface="Times New Roman"/>
              </a:rPr>
              <a:t>± 30 m</a:t>
            </a:r>
            <a:endParaRPr sz="3000" b="1">
              <a:solidFill>
                <a:srgbClr val="FFFFFF"/>
              </a:solidFill>
              <a:latin typeface="Times New Roman"/>
              <a:ea typeface="Times New Roman"/>
              <a:cs typeface="Times New Roman"/>
              <a:sym typeface="Times New Roman"/>
            </a:endParaRPr>
          </a:p>
          <a:p>
            <a:pPr marL="609600" lvl="0" indent="0" algn="ctr" rtl="0">
              <a:lnSpc>
                <a:spcPct val="115000"/>
              </a:lnSpc>
              <a:spcBef>
                <a:spcPts val="0"/>
              </a:spcBef>
              <a:spcAft>
                <a:spcPts val="0"/>
              </a:spcAft>
              <a:buNone/>
            </a:pPr>
            <a:endParaRPr sz="3000" b="1">
              <a:solidFill>
                <a:srgbClr val="FFFFFF"/>
              </a:solidFill>
              <a:latin typeface="Times New Roman"/>
              <a:ea typeface="Times New Roman"/>
              <a:cs typeface="Times New Roman"/>
              <a:sym typeface="Times New Roman"/>
            </a:endParaRPr>
          </a:p>
          <a:p>
            <a:pPr marL="609600" lvl="0" indent="0" algn="ctr" rtl="0">
              <a:lnSpc>
                <a:spcPct val="115000"/>
              </a:lnSpc>
              <a:spcBef>
                <a:spcPts val="0"/>
              </a:spcBef>
              <a:spcAft>
                <a:spcPts val="0"/>
              </a:spcAft>
              <a:buNone/>
            </a:pPr>
            <a:endParaRPr sz="1800">
              <a:solidFill>
                <a:srgbClr val="FFFFFF"/>
              </a:solidFill>
              <a:latin typeface="Times New Roman"/>
              <a:ea typeface="Times New Roman"/>
              <a:cs typeface="Times New Roman"/>
              <a:sym typeface="Times New Roman"/>
            </a:endParaRPr>
          </a:p>
        </p:txBody>
      </p:sp>
      <p:sp>
        <p:nvSpPr>
          <p:cNvPr id="247" name="Google Shape;247;p24"/>
          <p:cNvSpPr/>
          <p:nvPr/>
        </p:nvSpPr>
        <p:spPr>
          <a:xfrm>
            <a:off x="8373933" y="4609658"/>
            <a:ext cx="3027600" cy="771900"/>
          </a:xfrm>
          <a:prstGeom prst="rect">
            <a:avLst/>
          </a:prstGeom>
          <a:noFill/>
          <a:ln>
            <a:noFill/>
          </a:ln>
        </p:spPr>
        <p:txBody>
          <a:bodyPr spcFirstLastPara="1" wrap="square" lIns="121900" tIns="121900" rIns="121900" bIns="121900" anchor="t" anchorCtr="0">
            <a:noAutofit/>
          </a:bodyPr>
          <a:lstStyle/>
          <a:p>
            <a:pPr marL="609600" lvl="0" indent="0" algn="l" rtl="0">
              <a:lnSpc>
                <a:spcPct val="115000"/>
              </a:lnSpc>
              <a:spcBef>
                <a:spcPts val="0"/>
              </a:spcBef>
              <a:spcAft>
                <a:spcPts val="0"/>
              </a:spcAft>
              <a:buNone/>
            </a:pPr>
            <a:r>
              <a:rPr lang="es-EC" sz="3000" b="1">
                <a:solidFill>
                  <a:srgbClr val="FFFFFF"/>
                </a:solidFill>
                <a:latin typeface="Times New Roman"/>
                <a:ea typeface="Times New Roman"/>
                <a:cs typeface="Times New Roman"/>
                <a:sym typeface="Times New Roman"/>
              </a:rPr>
              <a:t>&lt; 25 %</a:t>
            </a:r>
            <a:endParaRPr sz="1100" b="1">
              <a:solidFill>
                <a:srgbClr val="FFFFFF"/>
              </a:solidFill>
              <a:latin typeface="Times New Roman"/>
              <a:ea typeface="Times New Roman"/>
              <a:cs typeface="Times New Roman"/>
              <a:sym typeface="Times New Roman"/>
            </a:endParaRPr>
          </a:p>
          <a:p>
            <a:pPr marL="609600" lvl="0" indent="0" algn="ctr" rtl="0">
              <a:lnSpc>
                <a:spcPct val="115000"/>
              </a:lnSpc>
              <a:spcBef>
                <a:spcPts val="0"/>
              </a:spcBef>
              <a:spcAft>
                <a:spcPts val="0"/>
              </a:spcAft>
              <a:buNone/>
            </a:pPr>
            <a:endParaRPr sz="1800">
              <a:solidFill>
                <a:srgbClr val="FFFFF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5"/>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RELLENO Y VALIDACIÓN DE DATOS</a:t>
            </a:r>
            <a:endParaRPr>
              <a:solidFill>
                <a:srgbClr val="194A5D"/>
              </a:solidFill>
              <a:latin typeface="Times New Roman"/>
              <a:ea typeface="Times New Roman"/>
              <a:cs typeface="Times New Roman"/>
              <a:sym typeface="Times New Roman"/>
            </a:endParaRPr>
          </a:p>
        </p:txBody>
      </p:sp>
      <p:pic>
        <p:nvPicPr>
          <p:cNvPr id="253" name="Google Shape;253;p25"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254" name="Google Shape;254;p25"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255" name="Google Shape;255;p25"/>
          <p:cNvSpPr/>
          <p:nvPr/>
        </p:nvSpPr>
        <p:spPr>
          <a:xfrm>
            <a:off x="1383443" y="4732434"/>
            <a:ext cx="2145000" cy="668400"/>
          </a:xfrm>
          <a:prstGeom prst="roundRect">
            <a:avLst>
              <a:gd name="adj" fmla="val 16667"/>
            </a:avLst>
          </a:prstGeom>
          <a:solidFill>
            <a:srgbClr val="00AE9D">
              <a:alpha val="8314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2000" b="1">
                <a:solidFill>
                  <a:srgbClr val="004C52"/>
                </a:solidFill>
                <a:latin typeface="Times New Roman"/>
                <a:ea typeface="Times New Roman"/>
                <a:cs typeface="Times New Roman"/>
                <a:sym typeface="Times New Roman"/>
              </a:rPr>
              <a:t>Datos diarios</a:t>
            </a:r>
            <a:endParaRPr sz="2000" b="1">
              <a:solidFill>
                <a:srgbClr val="004C52"/>
              </a:solidFill>
              <a:latin typeface="Times New Roman"/>
              <a:ea typeface="Times New Roman"/>
              <a:cs typeface="Times New Roman"/>
              <a:sym typeface="Times New Roman"/>
            </a:endParaRPr>
          </a:p>
        </p:txBody>
      </p:sp>
      <p:sp>
        <p:nvSpPr>
          <p:cNvPr id="256" name="Google Shape;256;p25"/>
          <p:cNvSpPr/>
          <p:nvPr/>
        </p:nvSpPr>
        <p:spPr>
          <a:xfrm>
            <a:off x="3951025" y="1624512"/>
            <a:ext cx="2145000" cy="668400"/>
          </a:xfrm>
          <a:prstGeom prst="roundRect">
            <a:avLst>
              <a:gd name="adj" fmla="val 16667"/>
            </a:avLst>
          </a:prstGeom>
          <a:solidFill>
            <a:srgbClr val="00AE9D">
              <a:alpha val="262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2000">
                <a:solidFill>
                  <a:srgbClr val="004C52"/>
                </a:solidFill>
                <a:latin typeface="Times New Roman"/>
                <a:ea typeface="Times New Roman"/>
                <a:cs typeface="Times New Roman"/>
                <a:sym typeface="Times New Roman"/>
              </a:rPr>
              <a:t>Logroño </a:t>
            </a:r>
            <a:endParaRPr sz="2000">
              <a:solidFill>
                <a:srgbClr val="004C52"/>
              </a:solidFill>
              <a:latin typeface="Times New Roman"/>
              <a:ea typeface="Times New Roman"/>
              <a:cs typeface="Times New Roman"/>
              <a:sym typeface="Times New Roman"/>
            </a:endParaRPr>
          </a:p>
          <a:p>
            <a:pPr marL="0" lvl="0" indent="0" algn="ctr" rtl="0">
              <a:spcBef>
                <a:spcPts val="0"/>
              </a:spcBef>
              <a:spcAft>
                <a:spcPts val="0"/>
              </a:spcAft>
              <a:buNone/>
            </a:pPr>
            <a:r>
              <a:rPr lang="es-EC" sz="2000">
                <a:solidFill>
                  <a:srgbClr val="004C52"/>
                </a:solidFill>
                <a:latin typeface="Times New Roman"/>
                <a:ea typeface="Times New Roman"/>
                <a:cs typeface="Times New Roman"/>
                <a:sym typeface="Times New Roman"/>
              </a:rPr>
              <a:t>Méndez Inamhi</a:t>
            </a:r>
            <a:endParaRPr sz="2000">
              <a:solidFill>
                <a:srgbClr val="004C52"/>
              </a:solidFill>
              <a:latin typeface="Times New Roman"/>
              <a:ea typeface="Times New Roman"/>
              <a:cs typeface="Times New Roman"/>
              <a:sym typeface="Times New Roman"/>
            </a:endParaRPr>
          </a:p>
        </p:txBody>
      </p:sp>
      <p:cxnSp>
        <p:nvCxnSpPr>
          <p:cNvPr id="257" name="Google Shape;257;p25"/>
          <p:cNvCxnSpPr>
            <a:stCxn id="258" idx="3"/>
            <a:endCxn id="256" idx="1"/>
          </p:cNvCxnSpPr>
          <p:nvPr/>
        </p:nvCxnSpPr>
        <p:spPr>
          <a:xfrm>
            <a:off x="3556018" y="1959012"/>
            <a:ext cx="395100" cy="600"/>
          </a:xfrm>
          <a:prstGeom prst="bentConnector3">
            <a:avLst>
              <a:gd name="adj1" fmla="val 49988"/>
            </a:avLst>
          </a:prstGeom>
          <a:noFill/>
          <a:ln w="9525" cap="flat" cmpd="sng">
            <a:solidFill>
              <a:srgbClr val="000000"/>
            </a:solidFill>
            <a:prstDash val="solid"/>
            <a:round/>
            <a:headEnd type="none" w="sm" len="sm"/>
            <a:tailEnd type="none" w="sm" len="sm"/>
          </a:ln>
        </p:spPr>
      </p:cxnSp>
      <p:sp>
        <p:nvSpPr>
          <p:cNvPr id="259" name="Google Shape;259;p25"/>
          <p:cNvSpPr/>
          <p:nvPr/>
        </p:nvSpPr>
        <p:spPr>
          <a:xfrm>
            <a:off x="6490774" y="1624212"/>
            <a:ext cx="2145000" cy="668400"/>
          </a:xfrm>
          <a:prstGeom prst="roundRect">
            <a:avLst>
              <a:gd name="adj" fmla="val 16667"/>
            </a:avLst>
          </a:prstGeom>
          <a:solidFill>
            <a:srgbClr val="1F887E"/>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2000">
                <a:solidFill>
                  <a:srgbClr val="FFFFFF"/>
                </a:solidFill>
                <a:latin typeface="Times New Roman"/>
                <a:ea typeface="Times New Roman"/>
                <a:cs typeface="Times New Roman"/>
                <a:sym typeface="Times New Roman"/>
              </a:rPr>
              <a:t>Regresión lineal simple</a:t>
            </a:r>
            <a:endParaRPr sz="2000">
              <a:solidFill>
                <a:srgbClr val="FFFFFF"/>
              </a:solidFill>
              <a:latin typeface="Times New Roman"/>
              <a:ea typeface="Times New Roman"/>
              <a:cs typeface="Times New Roman"/>
              <a:sym typeface="Times New Roman"/>
            </a:endParaRPr>
          </a:p>
        </p:txBody>
      </p:sp>
      <p:cxnSp>
        <p:nvCxnSpPr>
          <p:cNvPr id="260" name="Google Shape;260;p25"/>
          <p:cNvCxnSpPr>
            <a:stCxn id="256" idx="3"/>
            <a:endCxn id="259" idx="1"/>
          </p:cNvCxnSpPr>
          <p:nvPr/>
        </p:nvCxnSpPr>
        <p:spPr>
          <a:xfrm>
            <a:off x="6096025" y="1958712"/>
            <a:ext cx="394800" cy="600"/>
          </a:xfrm>
          <a:prstGeom prst="bentConnector3">
            <a:avLst>
              <a:gd name="adj1" fmla="val 49994"/>
            </a:avLst>
          </a:prstGeom>
          <a:noFill/>
          <a:ln w="9525" cap="flat" cmpd="sng">
            <a:solidFill>
              <a:srgbClr val="000000"/>
            </a:solidFill>
            <a:prstDash val="solid"/>
            <a:round/>
            <a:headEnd type="none" w="sm" len="sm"/>
            <a:tailEnd type="none" w="sm" len="sm"/>
          </a:ln>
        </p:spPr>
      </p:cxnSp>
      <p:sp>
        <p:nvSpPr>
          <p:cNvPr id="258" name="Google Shape;258;p25"/>
          <p:cNvSpPr/>
          <p:nvPr/>
        </p:nvSpPr>
        <p:spPr>
          <a:xfrm>
            <a:off x="1411018" y="1624812"/>
            <a:ext cx="2145000" cy="668400"/>
          </a:xfrm>
          <a:prstGeom prst="roundRect">
            <a:avLst>
              <a:gd name="adj" fmla="val 16667"/>
            </a:avLst>
          </a:prstGeom>
          <a:solidFill>
            <a:srgbClr val="00AE9D">
              <a:alpha val="8314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2000" b="1">
                <a:solidFill>
                  <a:srgbClr val="004C52"/>
                </a:solidFill>
                <a:latin typeface="Times New Roman"/>
                <a:ea typeface="Times New Roman"/>
                <a:cs typeface="Times New Roman"/>
                <a:sym typeface="Times New Roman"/>
              </a:rPr>
              <a:t>Datos mensuales</a:t>
            </a:r>
            <a:endParaRPr sz="2000" b="1">
              <a:solidFill>
                <a:srgbClr val="004C52"/>
              </a:solidFill>
              <a:latin typeface="Times New Roman"/>
              <a:ea typeface="Times New Roman"/>
              <a:cs typeface="Times New Roman"/>
              <a:sym typeface="Times New Roman"/>
            </a:endParaRPr>
          </a:p>
        </p:txBody>
      </p:sp>
      <p:sp>
        <p:nvSpPr>
          <p:cNvPr id="261" name="Google Shape;261;p25"/>
          <p:cNvSpPr/>
          <p:nvPr/>
        </p:nvSpPr>
        <p:spPr>
          <a:xfrm>
            <a:off x="9030660" y="604637"/>
            <a:ext cx="2145000" cy="668400"/>
          </a:xfrm>
          <a:prstGeom prst="roundRect">
            <a:avLst>
              <a:gd name="adj" fmla="val 16667"/>
            </a:avLst>
          </a:prstGeom>
          <a:solidFill>
            <a:srgbClr val="ABE33F">
              <a:alpha val="8078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2000">
                <a:solidFill>
                  <a:srgbClr val="004C52"/>
                </a:solidFill>
                <a:latin typeface="Times New Roman"/>
                <a:ea typeface="Times New Roman"/>
                <a:cs typeface="Times New Roman"/>
                <a:sym typeface="Times New Roman"/>
              </a:rPr>
              <a:t>Test de rachas</a:t>
            </a:r>
            <a:endParaRPr sz="2000">
              <a:solidFill>
                <a:srgbClr val="004C52"/>
              </a:solidFill>
              <a:latin typeface="Times New Roman"/>
              <a:ea typeface="Times New Roman"/>
              <a:cs typeface="Times New Roman"/>
              <a:sym typeface="Times New Roman"/>
            </a:endParaRPr>
          </a:p>
        </p:txBody>
      </p:sp>
      <p:sp>
        <p:nvSpPr>
          <p:cNvPr id="262" name="Google Shape;262;p25"/>
          <p:cNvSpPr/>
          <p:nvPr/>
        </p:nvSpPr>
        <p:spPr>
          <a:xfrm>
            <a:off x="9030692" y="1624203"/>
            <a:ext cx="2145000" cy="668400"/>
          </a:xfrm>
          <a:prstGeom prst="roundRect">
            <a:avLst>
              <a:gd name="adj" fmla="val 16667"/>
            </a:avLst>
          </a:prstGeom>
          <a:solidFill>
            <a:srgbClr val="ABE33F">
              <a:alpha val="8078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2000">
                <a:solidFill>
                  <a:srgbClr val="004C52"/>
                </a:solidFill>
                <a:latin typeface="Times New Roman"/>
                <a:ea typeface="Times New Roman"/>
                <a:cs typeface="Times New Roman"/>
                <a:sym typeface="Times New Roman"/>
              </a:rPr>
              <a:t>Curva de doble masa</a:t>
            </a:r>
            <a:endParaRPr sz="2000">
              <a:solidFill>
                <a:srgbClr val="004C52"/>
              </a:solidFill>
              <a:latin typeface="Times New Roman"/>
              <a:ea typeface="Times New Roman"/>
              <a:cs typeface="Times New Roman"/>
              <a:sym typeface="Times New Roman"/>
            </a:endParaRPr>
          </a:p>
        </p:txBody>
      </p:sp>
      <p:sp>
        <p:nvSpPr>
          <p:cNvPr id="263" name="Google Shape;263;p25"/>
          <p:cNvSpPr/>
          <p:nvPr/>
        </p:nvSpPr>
        <p:spPr>
          <a:xfrm>
            <a:off x="9030692" y="2643772"/>
            <a:ext cx="2145000" cy="668400"/>
          </a:xfrm>
          <a:prstGeom prst="roundRect">
            <a:avLst>
              <a:gd name="adj" fmla="val 16667"/>
            </a:avLst>
          </a:prstGeom>
          <a:solidFill>
            <a:srgbClr val="ABE33F">
              <a:alpha val="8078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2000">
                <a:solidFill>
                  <a:srgbClr val="004C52"/>
                </a:solidFill>
                <a:latin typeface="Times New Roman"/>
                <a:ea typeface="Times New Roman"/>
                <a:cs typeface="Times New Roman"/>
                <a:sym typeface="Times New Roman"/>
              </a:rPr>
              <a:t>T de Student</a:t>
            </a:r>
            <a:endParaRPr sz="2000">
              <a:solidFill>
                <a:srgbClr val="004C52"/>
              </a:solidFill>
              <a:latin typeface="Times New Roman"/>
              <a:ea typeface="Times New Roman"/>
              <a:cs typeface="Times New Roman"/>
              <a:sym typeface="Times New Roman"/>
            </a:endParaRPr>
          </a:p>
        </p:txBody>
      </p:sp>
      <p:cxnSp>
        <p:nvCxnSpPr>
          <p:cNvPr id="264" name="Google Shape;264;p25"/>
          <p:cNvCxnSpPr>
            <a:stCxn id="259" idx="3"/>
            <a:endCxn id="261" idx="1"/>
          </p:cNvCxnSpPr>
          <p:nvPr/>
        </p:nvCxnSpPr>
        <p:spPr>
          <a:xfrm rot="10800000" flipH="1">
            <a:off x="8635774" y="938712"/>
            <a:ext cx="394800" cy="1019700"/>
          </a:xfrm>
          <a:prstGeom prst="bentConnector3">
            <a:avLst>
              <a:gd name="adj1" fmla="val 50011"/>
            </a:avLst>
          </a:prstGeom>
          <a:noFill/>
          <a:ln w="9525" cap="flat" cmpd="sng">
            <a:solidFill>
              <a:srgbClr val="000000"/>
            </a:solidFill>
            <a:prstDash val="solid"/>
            <a:round/>
            <a:headEnd type="none" w="sm" len="sm"/>
            <a:tailEnd type="none" w="sm" len="sm"/>
          </a:ln>
        </p:spPr>
      </p:cxnSp>
      <p:cxnSp>
        <p:nvCxnSpPr>
          <p:cNvPr id="265" name="Google Shape;265;p25"/>
          <p:cNvCxnSpPr>
            <a:stCxn id="262" idx="1"/>
            <a:endCxn id="259" idx="3"/>
          </p:cNvCxnSpPr>
          <p:nvPr/>
        </p:nvCxnSpPr>
        <p:spPr>
          <a:xfrm flipH="1">
            <a:off x="8635892" y="1958403"/>
            <a:ext cx="394800" cy="600"/>
          </a:xfrm>
          <a:prstGeom prst="bentConnector3">
            <a:avLst>
              <a:gd name="adj1" fmla="val 50015"/>
            </a:avLst>
          </a:prstGeom>
          <a:noFill/>
          <a:ln w="9525" cap="flat" cmpd="sng">
            <a:solidFill>
              <a:srgbClr val="000000"/>
            </a:solidFill>
            <a:prstDash val="solid"/>
            <a:round/>
            <a:headEnd type="none" w="sm" len="sm"/>
            <a:tailEnd type="none" w="sm" len="sm"/>
          </a:ln>
        </p:spPr>
      </p:cxnSp>
      <p:cxnSp>
        <p:nvCxnSpPr>
          <p:cNvPr id="266" name="Google Shape;266;p25"/>
          <p:cNvCxnSpPr>
            <a:stCxn id="263" idx="1"/>
            <a:endCxn id="259" idx="3"/>
          </p:cNvCxnSpPr>
          <p:nvPr/>
        </p:nvCxnSpPr>
        <p:spPr>
          <a:xfrm rot="10800000">
            <a:off x="8635892" y="1958272"/>
            <a:ext cx="394800" cy="1019700"/>
          </a:xfrm>
          <a:prstGeom prst="bentConnector3">
            <a:avLst>
              <a:gd name="adj1" fmla="val 50015"/>
            </a:avLst>
          </a:prstGeom>
          <a:noFill/>
          <a:ln w="9525" cap="flat" cmpd="sng">
            <a:solidFill>
              <a:srgbClr val="000000"/>
            </a:solidFill>
            <a:prstDash val="solid"/>
            <a:round/>
            <a:headEnd type="none" w="sm" len="sm"/>
            <a:tailEnd type="none" w="sm" len="sm"/>
          </a:ln>
        </p:spPr>
      </p:cxnSp>
      <p:sp>
        <p:nvSpPr>
          <p:cNvPr id="267" name="Google Shape;267;p25"/>
          <p:cNvSpPr/>
          <p:nvPr/>
        </p:nvSpPr>
        <p:spPr>
          <a:xfrm>
            <a:off x="3965117" y="4389597"/>
            <a:ext cx="2145000" cy="668400"/>
          </a:xfrm>
          <a:prstGeom prst="roundRect">
            <a:avLst>
              <a:gd name="adj" fmla="val 16667"/>
            </a:avLst>
          </a:prstGeom>
          <a:solidFill>
            <a:srgbClr val="00AE9D">
              <a:alpha val="262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2000">
                <a:solidFill>
                  <a:srgbClr val="004C52"/>
                </a:solidFill>
                <a:latin typeface="Times New Roman"/>
                <a:ea typeface="Times New Roman"/>
                <a:cs typeface="Times New Roman"/>
                <a:sym typeface="Times New Roman"/>
              </a:rPr>
              <a:t>Upano DJ Tutamangosa</a:t>
            </a:r>
            <a:endParaRPr sz="2000">
              <a:solidFill>
                <a:srgbClr val="004C52"/>
              </a:solidFill>
              <a:latin typeface="Times New Roman"/>
              <a:ea typeface="Times New Roman"/>
              <a:cs typeface="Times New Roman"/>
              <a:sym typeface="Times New Roman"/>
            </a:endParaRPr>
          </a:p>
        </p:txBody>
      </p:sp>
      <p:sp>
        <p:nvSpPr>
          <p:cNvPr id="268" name="Google Shape;268;p25"/>
          <p:cNvSpPr/>
          <p:nvPr/>
        </p:nvSpPr>
        <p:spPr>
          <a:xfrm>
            <a:off x="3923305" y="5410183"/>
            <a:ext cx="2145000" cy="668400"/>
          </a:xfrm>
          <a:prstGeom prst="roundRect">
            <a:avLst>
              <a:gd name="adj" fmla="val 16667"/>
            </a:avLst>
          </a:prstGeom>
          <a:solidFill>
            <a:srgbClr val="00AE9D">
              <a:alpha val="262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2000">
                <a:solidFill>
                  <a:srgbClr val="004C52"/>
                </a:solidFill>
                <a:latin typeface="Times New Roman"/>
                <a:ea typeface="Times New Roman"/>
                <a:cs typeface="Times New Roman"/>
                <a:sym typeface="Times New Roman"/>
              </a:rPr>
              <a:t>Shimpis</a:t>
            </a:r>
            <a:endParaRPr sz="2000">
              <a:solidFill>
                <a:srgbClr val="004C52"/>
              </a:solidFill>
              <a:latin typeface="Times New Roman"/>
              <a:ea typeface="Times New Roman"/>
              <a:cs typeface="Times New Roman"/>
              <a:sym typeface="Times New Roman"/>
            </a:endParaRPr>
          </a:p>
        </p:txBody>
      </p:sp>
      <p:cxnSp>
        <p:nvCxnSpPr>
          <p:cNvPr id="269" name="Google Shape;269;p25"/>
          <p:cNvCxnSpPr>
            <a:stCxn id="255" idx="3"/>
            <a:endCxn id="267" idx="1"/>
          </p:cNvCxnSpPr>
          <p:nvPr/>
        </p:nvCxnSpPr>
        <p:spPr>
          <a:xfrm rot="10800000" flipH="1">
            <a:off x="3528443" y="4723734"/>
            <a:ext cx="436800" cy="342900"/>
          </a:xfrm>
          <a:prstGeom prst="bentConnector3">
            <a:avLst>
              <a:gd name="adj1" fmla="val 45028"/>
            </a:avLst>
          </a:prstGeom>
          <a:noFill/>
          <a:ln w="9525" cap="flat" cmpd="sng">
            <a:solidFill>
              <a:srgbClr val="000000"/>
            </a:solidFill>
            <a:prstDash val="solid"/>
            <a:round/>
            <a:headEnd type="none" w="sm" len="sm"/>
            <a:tailEnd type="none" w="sm" len="sm"/>
          </a:ln>
        </p:spPr>
      </p:cxnSp>
      <p:cxnSp>
        <p:nvCxnSpPr>
          <p:cNvPr id="270" name="Google Shape;270;p25"/>
          <p:cNvCxnSpPr>
            <a:stCxn id="255" idx="3"/>
            <a:endCxn id="268" idx="1"/>
          </p:cNvCxnSpPr>
          <p:nvPr/>
        </p:nvCxnSpPr>
        <p:spPr>
          <a:xfrm>
            <a:off x="3528443" y="5066634"/>
            <a:ext cx="394800" cy="677700"/>
          </a:xfrm>
          <a:prstGeom prst="bentConnector3">
            <a:avLst>
              <a:gd name="adj1" fmla="val 49818"/>
            </a:avLst>
          </a:prstGeom>
          <a:noFill/>
          <a:ln w="9525" cap="flat" cmpd="sng">
            <a:solidFill>
              <a:srgbClr val="000000"/>
            </a:solidFill>
            <a:prstDash val="solid"/>
            <a:round/>
            <a:headEnd type="none" w="sm" len="sm"/>
            <a:tailEnd type="none" w="sm" len="sm"/>
          </a:ln>
        </p:spPr>
      </p:cxnSp>
      <p:sp>
        <p:nvSpPr>
          <p:cNvPr id="271" name="Google Shape;271;p25"/>
          <p:cNvSpPr/>
          <p:nvPr/>
        </p:nvSpPr>
        <p:spPr>
          <a:xfrm>
            <a:off x="6546799" y="4919412"/>
            <a:ext cx="2145000" cy="668400"/>
          </a:xfrm>
          <a:prstGeom prst="roundRect">
            <a:avLst>
              <a:gd name="adj" fmla="val 16667"/>
            </a:avLst>
          </a:prstGeom>
          <a:solidFill>
            <a:srgbClr val="1F887E"/>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2000">
                <a:solidFill>
                  <a:srgbClr val="FFFFFF"/>
                </a:solidFill>
                <a:latin typeface="Times New Roman"/>
                <a:ea typeface="Times New Roman"/>
                <a:cs typeface="Times New Roman"/>
                <a:sym typeface="Times New Roman"/>
              </a:rPr>
              <a:t>Promedio diario</a:t>
            </a:r>
            <a:endParaRPr sz="2000">
              <a:solidFill>
                <a:srgbClr val="FFFFFF"/>
              </a:solidFill>
              <a:latin typeface="Times New Roman"/>
              <a:ea typeface="Times New Roman"/>
              <a:cs typeface="Times New Roman"/>
              <a:sym typeface="Times New Roman"/>
            </a:endParaRPr>
          </a:p>
        </p:txBody>
      </p:sp>
      <p:cxnSp>
        <p:nvCxnSpPr>
          <p:cNvPr id="272" name="Google Shape;272;p25"/>
          <p:cNvCxnSpPr>
            <a:stCxn id="267" idx="3"/>
            <a:endCxn id="271" idx="1"/>
          </p:cNvCxnSpPr>
          <p:nvPr/>
        </p:nvCxnSpPr>
        <p:spPr>
          <a:xfrm>
            <a:off x="6110117" y="4723797"/>
            <a:ext cx="436800" cy="529800"/>
          </a:xfrm>
          <a:prstGeom prst="bentConnector3">
            <a:avLst>
              <a:gd name="adj1" fmla="val 49986"/>
            </a:avLst>
          </a:prstGeom>
          <a:noFill/>
          <a:ln w="9525" cap="flat" cmpd="sng">
            <a:solidFill>
              <a:srgbClr val="000000"/>
            </a:solidFill>
            <a:prstDash val="solid"/>
            <a:round/>
            <a:headEnd type="none" w="med" len="med"/>
            <a:tailEnd type="none" w="med" len="med"/>
          </a:ln>
        </p:spPr>
      </p:cxnSp>
      <p:cxnSp>
        <p:nvCxnSpPr>
          <p:cNvPr id="273" name="Google Shape;273;p25"/>
          <p:cNvCxnSpPr>
            <a:stCxn id="268" idx="3"/>
            <a:endCxn id="271" idx="1"/>
          </p:cNvCxnSpPr>
          <p:nvPr/>
        </p:nvCxnSpPr>
        <p:spPr>
          <a:xfrm rot="10800000" flipH="1">
            <a:off x="6068305" y="5253583"/>
            <a:ext cx="478500" cy="490800"/>
          </a:xfrm>
          <a:prstGeom prst="bentConnector3">
            <a:avLst>
              <a:gd name="adj1" fmla="val 54686"/>
            </a:avLst>
          </a:prstGeom>
          <a:noFill/>
          <a:ln w="9525" cap="flat" cmpd="sng">
            <a:solidFill>
              <a:srgbClr val="000000"/>
            </a:solidFill>
            <a:prstDash val="solid"/>
            <a:round/>
            <a:headEnd type="none" w="med" len="med"/>
            <a:tailEnd type="none" w="med" len="med"/>
          </a:ln>
        </p:spPr>
      </p:cxnSp>
      <p:sp>
        <p:nvSpPr>
          <p:cNvPr id="274" name="Google Shape;274;p25"/>
          <p:cNvSpPr/>
          <p:nvPr/>
        </p:nvSpPr>
        <p:spPr>
          <a:xfrm>
            <a:off x="9003042" y="4919397"/>
            <a:ext cx="2145000" cy="668400"/>
          </a:xfrm>
          <a:prstGeom prst="roundRect">
            <a:avLst>
              <a:gd name="adj" fmla="val 16667"/>
            </a:avLst>
          </a:prstGeom>
          <a:solidFill>
            <a:srgbClr val="ABE33F">
              <a:alpha val="8078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2000">
                <a:solidFill>
                  <a:srgbClr val="004C52"/>
                </a:solidFill>
                <a:latin typeface="Times New Roman"/>
                <a:ea typeface="Times New Roman"/>
                <a:cs typeface="Times New Roman"/>
                <a:sym typeface="Times New Roman"/>
              </a:rPr>
              <a:t>T de Student</a:t>
            </a:r>
            <a:endParaRPr sz="2000">
              <a:solidFill>
                <a:srgbClr val="004C52"/>
              </a:solidFill>
              <a:latin typeface="Times New Roman"/>
              <a:ea typeface="Times New Roman"/>
              <a:cs typeface="Times New Roman"/>
              <a:sym typeface="Times New Roman"/>
            </a:endParaRPr>
          </a:p>
        </p:txBody>
      </p:sp>
      <p:cxnSp>
        <p:nvCxnSpPr>
          <p:cNvPr id="275" name="Google Shape;275;p25"/>
          <p:cNvCxnSpPr>
            <a:stCxn id="271" idx="3"/>
            <a:endCxn id="274" idx="1"/>
          </p:cNvCxnSpPr>
          <p:nvPr/>
        </p:nvCxnSpPr>
        <p:spPr>
          <a:xfrm>
            <a:off x="8691799" y="5253612"/>
            <a:ext cx="311100" cy="0"/>
          </a:xfrm>
          <a:prstGeom prst="straightConnector1">
            <a:avLst/>
          </a:prstGeom>
          <a:noFill/>
          <a:ln w="9525" cap="flat" cmpd="sng">
            <a:solidFill>
              <a:srgbClr val="000000"/>
            </a:solidFill>
            <a:prstDash val="solid"/>
            <a:round/>
            <a:headEnd type="none" w="med" len="med"/>
            <a:tailEnd type="none" w="med" len="med"/>
          </a:ln>
        </p:spPr>
      </p:cxnSp>
      <p:sp>
        <p:nvSpPr>
          <p:cNvPr id="276" name="Google Shape;276;p25"/>
          <p:cNvSpPr txBox="1"/>
          <p:nvPr/>
        </p:nvSpPr>
        <p:spPr>
          <a:xfrm rot="-5400000">
            <a:off x="6670750" y="3126000"/>
            <a:ext cx="2075100" cy="101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C" sz="1700" b="1">
                <a:solidFill>
                  <a:srgbClr val="1D7E74"/>
                </a:solidFill>
                <a:latin typeface="Times New Roman"/>
                <a:ea typeface="Times New Roman"/>
                <a:cs typeface="Times New Roman"/>
                <a:sym typeface="Times New Roman"/>
              </a:rPr>
              <a:t>RELLENO DE DATOS</a:t>
            </a:r>
            <a:endParaRPr sz="1700" b="1">
              <a:solidFill>
                <a:srgbClr val="1D7E74"/>
              </a:solidFill>
              <a:latin typeface="Times New Roman"/>
              <a:ea typeface="Times New Roman"/>
              <a:cs typeface="Times New Roman"/>
              <a:sym typeface="Times New Roman"/>
            </a:endParaRPr>
          </a:p>
        </p:txBody>
      </p:sp>
      <p:sp>
        <p:nvSpPr>
          <p:cNvPr id="277" name="Google Shape;277;p25"/>
          <p:cNvSpPr txBox="1"/>
          <p:nvPr/>
        </p:nvSpPr>
        <p:spPr>
          <a:xfrm rot="-5400000">
            <a:off x="9307195" y="3682992"/>
            <a:ext cx="1730309" cy="101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C" sz="1700" b="1" dirty="0">
                <a:solidFill>
                  <a:srgbClr val="1D7E74"/>
                </a:solidFill>
                <a:latin typeface="Times New Roman"/>
                <a:ea typeface="Times New Roman"/>
                <a:cs typeface="Times New Roman"/>
                <a:sym typeface="Times New Roman"/>
              </a:rPr>
              <a:t>VALIDACIÓN DE DATOS</a:t>
            </a:r>
            <a:endParaRPr sz="1700" b="1" dirty="0">
              <a:solidFill>
                <a:srgbClr val="1D7E74"/>
              </a:solidFill>
              <a:latin typeface="Times New Roman"/>
              <a:ea typeface="Times New Roman"/>
              <a:cs typeface="Times New Roman"/>
              <a:sym typeface="Times New Roman"/>
            </a:endParaRPr>
          </a:p>
        </p:txBody>
      </p:sp>
      <p:cxnSp>
        <p:nvCxnSpPr>
          <p:cNvPr id="278" name="Google Shape;278;p25"/>
          <p:cNvCxnSpPr>
            <a:stCxn id="258" idx="1"/>
            <a:endCxn id="255" idx="1"/>
          </p:cNvCxnSpPr>
          <p:nvPr/>
        </p:nvCxnSpPr>
        <p:spPr>
          <a:xfrm flipH="1">
            <a:off x="1383418" y="1959012"/>
            <a:ext cx="27600" cy="3107700"/>
          </a:xfrm>
          <a:prstGeom prst="bentConnector3">
            <a:avLst>
              <a:gd name="adj1" fmla="val 962681"/>
            </a:avLst>
          </a:prstGeom>
          <a:noFill/>
          <a:ln w="9525" cap="flat" cmpd="sng">
            <a:solidFill>
              <a:schemeClr val="dk2"/>
            </a:solidFill>
            <a:prstDash val="solid"/>
            <a:round/>
            <a:headEnd type="none" w="med" len="med"/>
            <a:tailEnd type="none" w="med" len="med"/>
          </a:ln>
        </p:spPr>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6"/>
          <p:cNvSpPr/>
          <p:nvPr/>
        </p:nvSpPr>
        <p:spPr>
          <a:xfrm>
            <a:off x="7485975" y="2215513"/>
            <a:ext cx="3334500" cy="668400"/>
          </a:xfrm>
          <a:prstGeom prst="roundRect">
            <a:avLst>
              <a:gd name="adj" fmla="val 16667"/>
            </a:avLst>
          </a:prstGeom>
          <a:solidFill>
            <a:srgbClr val="00AE9D">
              <a:alpha val="262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2000">
                <a:solidFill>
                  <a:srgbClr val="004C52"/>
                </a:solidFill>
                <a:latin typeface="Times New Roman"/>
                <a:ea typeface="Times New Roman"/>
                <a:cs typeface="Times New Roman"/>
                <a:sym typeface="Times New Roman"/>
              </a:rPr>
              <a:t>Logroño M497</a:t>
            </a:r>
            <a:endParaRPr sz="2000">
              <a:solidFill>
                <a:srgbClr val="004C52"/>
              </a:solidFill>
              <a:latin typeface="Times New Roman"/>
              <a:ea typeface="Times New Roman"/>
              <a:cs typeface="Times New Roman"/>
              <a:sym typeface="Times New Roman"/>
            </a:endParaRPr>
          </a:p>
        </p:txBody>
      </p:sp>
      <p:sp>
        <p:nvSpPr>
          <p:cNvPr id="284" name="Google Shape;284;p26"/>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SERIE TEMPORAL RELLENADA Y VALIDADA</a:t>
            </a:r>
            <a:endParaRPr>
              <a:solidFill>
                <a:srgbClr val="194A5D"/>
              </a:solidFill>
              <a:latin typeface="Times New Roman"/>
              <a:ea typeface="Times New Roman"/>
              <a:cs typeface="Times New Roman"/>
              <a:sym typeface="Times New Roman"/>
            </a:endParaRPr>
          </a:p>
        </p:txBody>
      </p:sp>
      <p:pic>
        <p:nvPicPr>
          <p:cNvPr id="285" name="Google Shape;285;p26"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286" name="Google Shape;286;p26"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pic>
        <p:nvPicPr>
          <p:cNvPr id="287" name="Google Shape;287;p26"/>
          <p:cNvPicPr preferRelativeResize="0"/>
          <p:nvPr/>
        </p:nvPicPr>
        <p:blipFill>
          <a:blip r:embed="rId5">
            <a:alphaModFix/>
          </a:blip>
          <a:stretch>
            <a:fillRect/>
          </a:stretch>
        </p:blipFill>
        <p:spPr>
          <a:xfrm>
            <a:off x="359800" y="1287650"/>
            <a:ext cx="6622500" cy="2611550"/>
          </a:xfrm>
          <a:prstGeom prst="rect">
            <a:avLst/>
          </a:prstGeom>
          <a:noFill/>
          <a:ln>
            <a:noFill/>
          </a:ln>
        </p:spPr>
      </p:pic>
      <p:pic>
        <p:nvPicPr>
          <p:cNvPr id="288" name="Google Shape;288;p26"/>
          <p:cNvPicPr preferRelativeResize="0"/>
          <p:nvPr/>
        </p:nvPicPr>
        <p:blipFill>
          <a:blip r:embed="rId6">
            <a:alphaModFix/>
          </a:blip>
          <a:stretch>
            <a:fillRect/>
          </a:stretch>
        </p:blipFill>
        <p:spPr>
          <a:xfrm>
            <a:off x="4973550" y="3647125"/>
            <a:ext cx="6941350" cy="2737288"/>
          </a:xfrm>
          <a:prstGeom prst="rect">
            <a:avLst/>
          </a:prstGeom>
          <a:noFill/>
          <a:ln>
            <a:noFill/>
          </a:ln>
        </p:spPr>
      </p:pic>
      <p:sp>
        <p:nvSpPr>
          <p:cNvPr id="289" name="Google Shape;289;p26"/>
          <p:cNvSpPr/>
          <p:nvPr/>
        </p:nvSpPr>
        <p:spPr>
          <a:xfrm>
            <a:off x="1182150" y="4395400"/>
            <a:ext cx="3334500" cy="668400"/>
          </a:xfrm>
          <a:prstGeom prst="roundRect">
            <a:avLst>
              <a:gd name="adj" fmla="val 16667"/>
            </a:avLst>
          </a:prstGeom>
          <a:solidFill>
            <a:srgbClr val="00AE9D">
              <a:alpha val="262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2000">
                <a:solidFill>
                  <a:srgbClr val="004C52"/>
                </a:solidFill>
                <a:latin typeface="Times New Roman"/>
                <a:ea typeface="Times New Roman"/>
                <a:cs typeface="Times New Roman"/>
                <a:sym typeface="Times New Roman"/>
              </a:rPr>
              <a:t>Precipitación total mensual</a:t>
            </a:r>
            <a:endParaRPr sz="2000">
              <a:solidFill>
                <a:srgbClr val="004C52"/>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3"/>
        <p:cNvGrpSpPr/>
        <p:nvPr/>
      </p:nvGrpSpPr>
      <p:grpSpPr>
        <a:xfrm>
          <a:off x="0" y="0"/>
          <a:ext cx="0" cy="0"/>
          <a:chOff x="0" y="0"/>
          <a:chExt cx="0" cy="0"/>
        </a:xfrm>
      </p:grpSpPr>
      <p:sp>
        <p:nvSpPr>
          <p:cNvPr id="294" name="Google Shape;294;p27"/>
          <p:cNvSpPr txBox="1">
            <a:spLocks noGrp="1"/>
          </p:cNvSpPr>
          <p:nvPr>
            <p:ph type="title"/>
          </p:nvPr>
        </p:nvSpPr>
        <p:spPr>
          <a:xfrm>
            <a:off x="118220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DINÁMICA CAÓTICA DE SERIES TEMPORALES</a:t>
            </a:r>
            <a:endParaRPr>
              <a:solidFill>
                <a:srgbClr val="194A5D"/>
              </a:solidFill>
              <a:latin typeface="Times New Roman"/>
              <a:ea typeface="Times New Roman"/>
              <a:cs typeface="Times New Roman"/>
              <a:sym typeface="Times New Roman"/>
            </a:endParaRPr>
          </a:p>
        </p:txBody>
      </p:sp>
      <p:pic>
        <p:nvPicPr>
          <p:cNvPr id="295" name="Google Shape;295;p27" descr="Resultado de imagen para logo e spe"/>
          <p:cNvPicPr preferRelativeResize="0"/>
          <p:nvPr/>
        </p:nvPicPr>
        <p:blipFill rotWithShape="1">
          <a:blip r:embed="rId4">
            <a:alphaModFix/>
          </a:blip>
          <a:srcRect/>
          <a:stretch/>
        </p:blipFill>
        <p:spPr>
          <a:xfrm>
            <a:off x="186451" y="6157408"/>
            <a:ext cx="1938440" cy="500637"/>
          </a:xfrm>
          <a:prstGeom prst="rect">
            <a:avLst/>
          </a:prstGeom>
          <a:noFill/>
          <a:ln>
            <a:noFill/>
          </a:ln>
        </p:spPr>
      </p:pic>
      <p:pic>
        <p:nvPicPr>
          <p:cNvPr id="296" name="Google Shape;296;p27" descr="Resultado de imagen para carrera de ingenieria civil espe"/>
          <p:cNvPicPr preferRelativeResize="0"/>
          <p:nvPr/>
        </p:nvPicPr>
        <p:blipFill rotWithShape="1">
          <a:blip r:embed="rId5">
            <a:alphaModFix/>
          </a:blip>
          <a:srcRect/>
          <a:stretch/>
        </p:blipFill>
        <p:spPr>
          <a:xfrm>
            <a:off x="2283193" y="6078583"/>
            <a:ext cx="713405" cy="713406"/>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28"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302" name="Google Shape;302;p28"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303" name="Google Shape;303;p28"/>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ESPACIO DE FASES</a:t>
            </a:r>
            <a:endParaRPr>
              <a:solidFill>
                <a:srgbClr val="194A5D"/>
              </a:solidFill>
              <a:latin typeface="Times New Roman"/>
              <a:ea typeface="Times New Roman"/>
              <a:cs typeface="Times New Roman"/>
              <a:sym typeface="Times New Roman"/>
            </a:endParaRPr>
          </a:p>
        </p:txBody>
      </p:sp>
      <p:grpSp>
        <p:nvGrpSpPr>
          <p:cNvPr id="304" name="Google Shape;304;p28"/>
          <p:cNvGrpSpPr/>
          <p:nvPr/>
        </p:nvGrpSpPr>
        <p:grpSpPr>
          <a:xfrm>
            <a:off x="1182158" y="863743"/>
            <a:ext cx="4843382" cy="5448919"/>
            <a:chOff x="2256567" y="477004"/>
            <a:chExt cx="3957335" cy="4141775"/>
          </a:xfrm>
        </p:grpSpPr>
        <p:sp>
          <p:nvSpPr>
            <p:cNvPr id="305" name="Google Shape;305;p28"/>
            <p:cNvSpPr/>
            <p:nvPr/>
          </p:nvSpPr>
          <p:spPr>
            <a:xfrm rot="-6597333">
              <a:off x="4296826" y="3950027"/>
              <a:ext cx="586303" cy="586303"/>
            </a:xfrm>
            <a:prstGeom prst="ellipse">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6" name="Google Shape;306;p28"/>
            <p:cNvSpPr/>
            <p:nvPr/>
          </p:nvSpPr>
          <p:spPr>
            <a:xfrm rot="-6599386">
              <a:off x="2318596" y="1407533"/>
              <a:ext cx="440541" cy="440541"/>
            </a:xfrm>
            <a:prstGeom prst="ellipse">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7" name="Google Shape;307;p28"/>
            <p:cNvSpPr/>
            <p:nvPr/>
          </p:nvSpPr>
          <p:spPr>
            <a:xfrm rot="-6598839">
              <a:off x="2887641" y="2346984"/>
              <a:ext cx="1199287" cy="1199287"/>
            </a:xfrm>
            <a:prstGeom prst="ellipse">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8" name="Google Shape;308;p28"/>
            <p:cNvSpPr/>
            <p:nvPr/>
          </p:nvSpPr>
          <p:spPr>
            <a:xfrm rot="-6598620">
              <a:off x="4295661" y="713664"/>
              <a:ext cx="1681581" cy="1681581"/>
            </a:xfrm>
            <a:prstGeom prst="ellipse">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9" name="Google Shape;309;p28"/>
            <p:cNvSpPr/>
            <p:nvPr/>
          </p:nvSpPr>
          <p:spPr>
            <a:xfrm rot="-6597866">
              <a:off x="2661829" y="2208216"/>
              <a:ext cx="629106" cy="629106"/>
            </a:xfrm>
            <a:prstGeom prst="ellipse">
              <a:avLst/>
            </a:prstGeom>
            <a:solidFill>
              <a:srgbClr val="1B786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10" name="Google Shape;310;p28"/>
          <p:cNvGrpSpPr/>
          <p:nvPr/>
        </p:nvGrpSpPr>
        <p:grpSpPr>
          <a:xfrm>
            <a:off x="5530276" y="2686754"/>
            <a:ext cx="3520233" cy="3625893"/>
            <a:chOff x="4447194" y="1815766"/>
            <a:chExt cx="2440200" cy="2440200"/>
          </a:xfrm>
        </p:grpSpPr>
        <p:sp>
          <p:nvSpPr>
            <p:cNvPr id="311" name="Google Shape;311;p28"/>
            <p:cNvSpPr/>
            <p:nvPr/>
          </p:nvSpPr>
          <p:spPr>
            <a:xfrm>
              <a:off x="4447194" y="1815766"/>
              <a:ext cx="2440200" cy="2440200"/>
            </a:xfrm>
            <a:prstGeom prst="ellipse">
              <a:avLst/>
            </a:prstGeom>
            <a:solidFill>
              <a:srgbClr val="155B54"/>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2" name="Google Shape;312;p28"/>
            <p:cNvSpPr txBox="1"/>
            <p:nvPr/>
          </p:nvSpPr>
          <p:spPr>
            <a:xfrm>
              <a:off x="4724782" y="2504269"/>
              <a:ext cx="1924500" cy="11634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FFFFFF"/>
                  </a:solidFill>
                  <a:latin typeface="Times New Roman"/>
                  <a:ea typeface="Times New Roman"/>
                  <a:cs typeface="Times New Roman"/>
                  <a:sym typeface="Times New Roman"/>
                </a:rPr>
                <a:t>Representación gráfica del comportamiento de los estados de un sistema</a:t>
              </a:r>
              <a:endParaRPr sz="1800">
                <a:solidFill>
                  <a:srgbClr val="FFFFFF"/>
                </a:solidFill>
                <a:latin typeface="Times New Roman"/>
                <a:ea typeface="Times New Roman"/>
                <a:cs typeface="Times New Roman"/>
                <a:sym typeface="Times New Roman"/>
              </a:endParaRPr>
            </a:p>
          </p:txBody>
        </p:sp>
      </p:grpSp>
      <p:grpSp>
        <p:nvGrpSpPr>
          <p:cNvPr id="313" name="Google Shape;313;p28"/>
          <p:cNvGrpSpPr/>
          <p:nvPr/>
        </p:nvGrpSpPr>
        <p:grpSpPr>
          <a:xfrm>
            <a:off x="3731273" y="1743785"/>
            <a:ext cx="2179126" cy="2115624"/>
            <a:chOff x="3487878" y="1190461"/>
            <a:chExt cx="1423800" cy="1423800"/>
          </a:xfrm>
        </p:grpSpPr>
        <p:sp>
          <p:nvSpPr>
            <p:cNvPr id="314" name="Google Shape;314;p28"/>
            <p:cNvSpPr/>
            <p:nvPr/>
          </p:nvSpPr>
          <p:spPr>
            <a:xfrm>
              <a:off x="3487878" y="1190461"/>
              <a:ext cx="1423800" cy="1423800"/>
            </a:xfrm>
            <a:prstGeom prst="ellipse">
              <a:avLst/>
            </a:prstGeom>
            <a:solidFill>
              <a:srgbClr val="1D7E74"/>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5" name="Google Shape;315;p28"/>
            <p:cNvSpPr txBox="1"/>
            <p:nvPr/>
          </p:nvSpPr>
          <p:spPr>
            <a:xfrm>
              <a:off x="3611482" y="1482331"/>
              <a:ext cx="1176600" cy="944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600">
                  <a:solidFill>
                    <a:srgbClr val="FFFFFF"/>
                  </a:solidFill>
                  <a:latin typeface="Times New Roman"/>
                  <a:ea typeface="Times New Roman"/>
                  <a:cs typeface="Times New Roman"/>
                  <a:sym typeface="Times New Roman"/>
                </a:rPr>
                <a:t>La evolución en el tiempo del sistema corresponde a una trayectoria de puntos</a:t>
              </a:r>
              <a:endParaRPr sz="1600">
                <a:solidFill>
                  <a:srgbClr val="FFFFFF"/>
                </a:solidFill>
                <a:latin typeface="Times New Roman"/>
                <a:ea typeface="Times New Roman"/>
                <a:cs typeface="Times New Roman"/>
                <a:sym typeface="Times New Roman"/>
              </a:endParaRPr>
            </a:p>
          </p:txBody>
        </p:sp>
      </p:grpSp>
      <p:grpSp>
        <p:nvGrpSpPr>
          <p:cNvPr id="316" name="Google Shape;316;p28"/>
          <p:cNvGrpSpPr/>
          <p:nvPr/>
        </p:nvGrpSpPr>
        <p:grpSpPr>
          <a:xfrm>
            <a:off x="3243673" y="4340907"/>
            <a:ext cx="2162169" cy="2227067"/>
            <a:chOff x="644203" y="3718814"/>
            <a:chExt cx="1498800" cy="1498800"/>
          </a:xfrm>
        </p:grpSpPr>
        <p:sp>
          <p:nvSpPr>
            <p:cNvPr id="317" name="Google Shape;317;p28"/>
            <p:cNvSpPr/>
            <p:nvPr/>
          </p:nvSpPr>
          <p:spPr>
            <a:xfrm>
              <a:off x="644203" y="3718814"/>
              <a:ext cx="1498800" cy="1498800"/>
            </a:xfrm>
            <a:prstGeom prst="ellipse">
              <a:avLst/>
            </a:prstGeom>
            <a:solidFill>
              <a:srgbClr val="1B786E"/>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8" name="Google Shape;318;p28"/>
            <p:cNvSpPr txBox="1"/>
            <p:nvPr/>
          </p:nvSpPr>
          <p:spPr>
            <a:xfrm>
              <a:off x="789853" y="3995863"/>
              <a:ext cx="1207500" cy="944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600">
                  <a:solidFill>
                    <a:srgbClr val="FFFFFF"/>
                  </a:solidFill>
                  <a:latin typeface="Times New Roman"/>
                  <a:ea typeface="Times New Roman"/>
                  <a:cs typeface="Times New Roman"/>
                  <a:sym typeface="Times New Roman"/>
                </a:rPr>
                <a:t>Relación de una función contra sí misma aplicando un desfase</a:t>
              </a:r>
              <a:endParaRPr sz="1600">
                <a:solidFill>
                  <a:srgbClr val="FFFFFF"/>
                </a:solidFill>
                <a:latin typeface="Times New Roman"/>
                <a:ea typeface="Times New Roman"/>
                <a:cs typeface="Times New Roman"/>
                <a:sym typeface="Times New Roman"/>
              </a:endParaRPr>
            </a:p>
          </p:txBody>
        </p:sp>
      </p:grpSp>
      <p:grpSp>
        <p:nvGrpSpPr>
          <p:cNvPr id="319" name="Google Shape;319;p28"/>
          <p:cNvGrpSpPr/>
          <p:nvPr/>
        </p:nvGrpSpPr>
        <p:grpSpPr>
          <a:xfrm>
            <a:off x="8273224" y="1646962"/>
            <a:ext cx="1996737" cy="1934232"/>
            <a:chOff x="3490737" y="1374053"/>
            <a:chExt cx="1423800" cy="1423800"/>
          </a:xfrm>
        </p:grpSpPr>
        <p:sp>
          <p:nvSpPr>
            <p:cNvPr id="320" name="Google Shape;320;p28"/>
            <p:cNvSpPr/>
            <p:nvPr/>
          </p:nvSpPr>
          <p:spPr>
            <a:xfrm>
              <a:off x="3490737" y="1374053"/>
              <a:ext cx="1423800" cy="1423800"/>
            </a:xfrm>
            <a:prstGeom prst="ellipse">
              <a:avLst/>
            </a:prstGeom>
            <a:solidFill>
              <a:srgbClr val="1D7E74"/>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1" name="Google Shape;321;p28"/>
            <p:cNvSpPr txBox="1"/>
            <p:nvPr/>
          </p:nvSpPr>
          <p:spPr>
            <a:xfrm>
              <a:off x="3532433" y="1613592"/>
              <a:ext cx="1313100" cy="944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600">
                  <a:solidFill>
                    <a:srgbClr val="FFFFFF"/>
                  </a:solidFill>
                  <a:latin typeface="Times New Roman"/>
                  <a:ea typeface="Times New Roman"/>
                  <a:cs typeface="Times New Roman"/>
                  <a:sym typeface="Times New Roman"/>
                </a:rPr>
                <a:t>Cada estado puede ser representado como un punto en el espacio de fases</a:t>
              </a:r>
              <a:endParaRPr sz="1600">
                <a:solidFill>
                  <a:srgbClr val="FFFFFF"/>
                </a:solidFill>
                <a:latin typeface="Times New Roman"/>
                <a:ea typeface="Times New Roman"/>
                <a:cs typeface="Times New Roman"/>
                <a:sym typeface="Times New Roman"/>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29"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327" name="Google Shape;327;p29"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328" name="Google Shape;328;p29"/>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ESPACIO DE FASES</a:t>
            </a:r>
            <a:endParaRPr>
              <a:solidFill>
                <a:srgbClr val="194A5D"/>
              </a:solidFill>
              <a:latin typeface="Times New Roman"/>
              <a:ea typeface="Times New Roman"/>
              <a:cs typeface="Times New Roman"/>
              <a:sym typeface="Times New Roman"/>
            </a:endParaRPr>
          </a:p>
        </p:txBody>
      </p:sp>
      <p:sp>
        <p:nvSpPr>
          <p:cNvPr id="329" name="Google Shape;329;p29"/>
          <p:cNvSpPr/>
          <p:nvPr/>
        </p:nvSpPr>
        <p:spPr>
          <a:xfrm>
            <a:off x="7620000" y="5656700"/>
            <a:ext cx="3657600" cy="500700"/>
          </a:xfrm>
          <a:prstGeom prst="roundRect">
            <a:avLst>
              <a:gd name="adj" fmla="val 16667"/>
            </a:avLst>
          </a:prstGeom>
          <a:solidFill>
            <a:srgbClr val="00AE9D">
              <a:alpha val="262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Fuente: Espinosa Contreras, 2004</a:t>
            </a:r>
            <a:endParaRPr sz="1800">
              <a:solidFill>
                <a:srgbClr val="004C52"/>
              </a:solidFill>
              <a:latin typeface="Times New Roman"/>
              <a:ea typeface="Times New Roman"/>
              <a:cs typeface="Times New Roman"/>
              <a:sym typeface="Times New Roman"/>
            </a:endParaRPr>
          </a:p>
        </p:txBody>
      </p:sp>
      <p:pic>
        <p:nvPicPr>
          <p:cNvPr id="330" name="Google Shape;330;p29"/>
          <p:cNvPicPr preferRelativeResize="0"/>
          <p:nvPr/>
        </p:nvPicPr>
        <p:blipFill>
          <a:blip r:embed="rId5">
            <a:alphaModFix/>
          </a:blip>
          <a:stretch>
            <a:fillRect/>
          </a:stretch>
        </p:blipFill>
        <p:spPr>
          <a:xfrm>
            <a:off x="533400" y="1889500"/>
            <a:ext cx="11125200" cy="3079009"/>
          </a:xfrm>
          <a:prstGeom prst="rect">
            <a:avLst/>
          </a:prstGeom>
          <a:noFill/>
          <a:ln>
            <a:noFill/>
          </a:ln>
        </p:spPr>
      </p:pic>
      <p:pic>
        <p:nvPicPr>
          <p:cNvPr id="331" name="Google Shape;331;p29"/>
          <p:cNvPicPr preferRelativeResize="0"/>
          <p:nvPr/>
        </p:nvPicPr>
        <p:blipFill>
          <a:blip r:embed="rId6">
            <a:alphaModFix/>
          </a:blip>
          <a:stretch>
            <a:fillRect/>
          </a:stretch>
        </p:blipFill>
        <p:spPr>
          <a:xfrm>
            <a:off x="961652" y="1827438"/>
            <a:ext cx="10268700" cy="3676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30"/>
                                        </p:tgtEl>
                                      </p:cBhvr>
                                    </p:animEffect>
                                    <p:set>
                                      <p:cBhvr>
                                        <p:cTn id="7" dur="1" fill="hold">
                                          <p:stCondLst>
                                            <p:cond delay="1000"/>
                                          </p:stCondLst>
                                        </p:cTn>
                                        <p:tgtEl>
                                          <p:spTgt spid="3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1"/>
                                        </p:tgtEl>
                                        <p:attrNameLst>
                                          <p:attrName>style.visibility</p:attrName>
                                        </p:attrNameLst>
                                      </p:cBhvr>
                                      <p:to>
                                        <p:strVal val="visible"/>
                                      </p:to>
                                    </p:set>
                                    <p:animEffect transition="in" filter="fade">
                                      <p:cBhvr>
                                        <p:cTn id="12" dur="5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30"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337" name="Google Shape;337;p30"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338" name="Google Shape;338;p30"/>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ANÁLISIS DE LA DINÁMICA DE SERIES TEMPORALES</a:t>
            </a:r>
            <a:endParaRPr>
              <a:solidFill>
                <a:srgbClr val="194A5D"/>
              </a:solidFill>
              <a:latin typeface="Times New Roman"/>
              <a:ea typeface="Times New Roman"/>
              <a:cs typeface="Times New Roman"/>
              <a:sym typeface="Times New Roman"/>
            </a:endParaRPr>
          </a:p>
        </p:txBody>
      </p:sp>
      <p:sp>
        <p:nvSpPr>
          <p:cNvPr id="339" name="Google Shape;339;p30"/>
          <p:cNvSpPr/>
          <p:nvPr/>
        </p:nvSpPr>
        <p:spPr>
          <a:xfrm>
            <a:off x="470100" y="2516450"/>
            <a:ext cx="4415936" cy="2240100"/>
          </a:xfrm>
          <a:prstGeom prst="chevron">
            <a:avLst>
              <a:gd name="adj" fmla="val 50000"/>
            </a:avLst>
          </a:prstGeom>
          <a:solidFill>
            <a:srgbClr val="ABE33F">
              <a:alpha val="80780"/>
            </a:srgbClr>
          </a:solidFill>
          <a:ln w="9525" cap="flat" cmpd="sng">
            <a:solidFill>
              <a:srgbClr val="ABE33F"/>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s-EC" sz="2000" b="1" dirty="0">
                <a:latin typeface="Times New Roman"/>
                <a:ea typeface="Times New Roman"/>
                <a:cs typeface="Times New Roman"/>
                <a:sym typeface="Times New Roman"/>
              </a:rPr>
              <a:t>HISTOGRAMAS</a:t>
            </a:r>
            <a:endParaRPr sz="2000" b="1" dirty="0">
              <a:latin typeface="Times New Roman"/>
              <a:ea typeface="Times New Roman"/>
              <a:cs typeface="Times New Roman"/>
              <a:sym typeface="Times New Roman"/>
            </a:endParaRPr>
          </a:p>
        </p:txBody>
      </p:sp>
      <p:sp>
        <p:nvSpPr>
          <p:cNvPr id="340" name="Google Shape;340;p30"/>
          <p:cNvSpPr/>
          <p:nvPr/>
        </p:nvSpPr>
        <p:spPr>
          <a:xfrm>
            <a:off x="4056600" y="2516400"/>
            <a:ext cx="4355400" cy="2240100"/>
          </a:xfrm>
          <a:prstGeom prst="chevron">
            <a:avLst>
              <a:gd name="adj" fmla="val 50000"/>
            </a:avLst>
          </a:prstGeom>
          <a:solidFill>
            <a:srgbClr val="00AE9D">
              <a:alpha val="26270"/>
            </a:srgbClr>
          </a:solidFill>
          <a:ln w="9525" cap="flat" cmpd="sng">
            <a:solidFill>
              <a:srgbClr val="00AE9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2000" b="1">
                <a:latin typeface="Times New Roman"/>
                <a:ea typeface="Times New Roman"/>
                <a:cs typeface="Times New Roman"/>
                <a:sym typeface="Times New Roman"/>
              </a:rPr>
              <a:t>MAPAS RECURRENTES</a:t>
            </a:r>
            <a:endParaRPr sz="2000" b="1">
              <a:latin typeface="Times New Roman"/>
              <a:ea typeface="Times New Roman"/>
              <a:cs typeface="Times New Roman"/>
              <a:sym typeface="Times New Roman"/>
            </a:endParaRPr>
          </a:p>
        </p:txBody>
      </p:sp>
      <p:sp>
        <p:nvSpPr>
          <p:cNvPr id="341" name="Google Shape;341;p30"/>
          <p:cNvSpPr/>
          <p:nvPr/>
        </p:nvSpPr>
        <p:spPr>
          <a:xfrm>
            <a:off x="7536873" y="2516400"/>
            <a:ext cx="4447752" cy="2240100"/>
          </a:xfrm>
          <a:prstGeom prst="chevron">
            <a:avLst>
              <a:gd name="adj" fmla="val 50000"/>
            </a:avLst>
          </a:prstGeom>
          <a:solidFill>
            <a:srgbClr val="249C90"/>
          </a:solidFill>
          <a:ln w="9525" cap="flat" cmpd="sng">
            <a:solidFill>
              <a:srgbClr val="004C5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2000" b="1">
                <a:latin typeface="Times New Roman"/>
                <a:ea typeface="Times New Roman"/>
                <a:cs typeface="Times New Roman"/>
                <a:sym typeface="Times New Roman"/>
              </a:rPr>
              <a:t>RECURRENCIA CUANTITATIVA</a:t>
            </a:r>
            <a:endParaRPr sz="2000" b="1">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3"/>
          <p:cNvSpPr txBox="1">
            <a:spLocks noGrp="1"/>
          </p:cNvSpPr>
          <p:nvPr>
            <p:ph type="body" idx="1"/>
          </p:nvPr>
        </p:nvSpPr>
        <p:spPr>
          <a:xfrm>
            <a:off x="2445033" y="3580900"/>
            <a:ext cx="7302000" cy="1093200"/>
          </a:xfrm>
          <a:prstGeom prst="rect">
            <a:avLst/>
          </a:prstGeom>
          <a:noFill/>
          <a:ln>
            <a:noFill/>
          </a:ln>
        </p:spPr>
        <p:txBody>
          <a:bodyPr spcFirstLastPara="1" wrap="square" lIns="91425" tIns="91425" rIns="91425" bIns="91425" anchor="ctr" anchorCtr="0">
            <a:noAutofit/>
          </a:bodyPr>
          <a:lstStyle/>
          <a:p>
            <a:pPr marL="101598" lvl="0" indent="0" algn="ctr" rtl="0">
              <a:lnSpc>
                <a:spcPct val="100000"/>
              </a:lnSpc>
              <a:spcBef>
                <a:spcPts val="800"/>
              </a:spcBef>
              <a:spcAft>
                <a:spcPts val="0"/>
              </a:spcAft>
              <a:buSzPts val="2400"/>
              <a:buNone/>
            </a:pPr>
            <a:r>
              <a:rPr lang="es-EC" sz="3200">
                <a:solidFill>
                  <a:srgbClr val="194A5D"/>
                </a:solidFill>
                <a:latin typeface="Times New Roman"/>
                <a:ea typeface="Times New Roman"/>
                <a:cs typeface="Times New Roman"/>
                <a:sym typeface="Times New Roman"/>
              </a:rPr>
              <a:t>“Caos es la ley de la naturaleza, el orden es el sueño del hombre”</a:t>
            </a:r>
            <a:endParaRPr/>
          </a:p>
          <a:p>
            <a:pPr marL="101598" lvl="0" indent="0" algn="ctr" rtl="0">
              <a:lnSpc>
                <a:spcPct val="100000"/>
              </a:lnSpc>
              <a:spcBef>
                <a:spcPts val="800"/>
              </a:spcBef>
              <a:spcAft>
                <a:spcPts val="0"/>
              </a:spcAft>
              <a:buSzPts val="2400"/>
              <a:buNone/>
            </a:pPr>
            <a:endParaRPr sz="3200">
              <a:solidFill>
                <a:srgbClr val="194A5D"/>
              </a:solidFill>
              <a:latin typeface="Times New Roman"/>
              <a:ea typeface="Times New Roman"/>
              <a:cs typeface="Times New Roman"/>
              <a:sym typeface="Times New Roman"/>
            </a:endParaRPr>
          </a:p>
          <a:p>
            <a:pPr marL="101598" lvl="0" indent="0" algn="r" rtl="0">
              <a:lnSpc>
                <a:spcPct val="100000"/>
              </a:lnSpc>
              <a:spcBef>
                <a:spcPts val="800"/>
              </a:spcBef>
              <a:spcAft>
                <a:spcPts val="0"/>
              </a:spcAft>
              <a:buSzPts val="2400"/>
              <a:buNone/>
            </a:pPr>
            <a:r>
              <a:rPr lang="es-EC" sz="3200">
                <a:solidFill>
                  <a:srgbClr val="194A5D"/>
                </a:solidFill>
                <a:latin typeface="Times New Roman"/>
                <a:ea typeface="Times New Roman"/>
                <a:cs typeface="Times New Roman"/>
                <a:sym typeface="Times New Roman"/>
              </a:rPr>
              <a:t>- Henry Adams</a:t>
            </a:r>
            <a:endParaRPr sz="3200">
              <a:solidFill>
                <a:srgbClr val="194A5D"/>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1"/>
          <p:cNvSpPr/>
          <p:nvPr/>
        </p:nvSpPr>
        <p:spPr>
          <a:xfrm>
            <a:off x="6871800" y="2811275"/>
            <a:ext cx="4405800" cy="500700"/>
          </a:xfrm>
          <a:prstGeom prst="roundRect">
            <a:avLst>
              <a:gd name="adj" fmla="val 16667"/>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EC" sz="1800">
                <a:solidFill>
                  <a:srgbClr val="004C52"/>
                </a:solidFill>
                <a:latin typeface="Times New Roman"/>
                <a:ea typeface="Times New Roman"/>
                <a:cs typeface="Times New Roman"/>
                <a:sym typeface="Times New Roman"/>
              </a:rPr>
              <a:t>Regla empírica de Sturges:</a:t>
            </a:r>
            <a:endParaRPr sz="1800">
              <a:solidFill>
                <a:srgbClr val="004C52"/>
              </a:solidFill>
              <a:latin typeface="Times New Roman"/>
              <a:ea typeface="Times New Roman"/>
              <a:cs typeface="Times New Roman"/>
              <a:sym typeface="Times New Roman"/>
            </a:endParaRPr>
          </a:p>
        </p:txBody>
      </p:sp>
      <p:pic>
        <p:nvPicPr>
          <p:cNvPr id="347" name="Google Shape;347;p31"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348" name="Google Shape;348;p31"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349" name="Google Shape;349;p31"/>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HISTOGRAMA</a:t>
            </a:r>
            <a:endParaRPr>
              <a:solidFill>
                <a:srgbClr val="194A5D"/>
              </a:solidFill>
              <a:latin typeface="Times New Roman"/>
              <a:ea typeface="Times New Roman"/>
              <a:cs typeface="Times New Roman"/>
              <a:sym typeface="Times New Roman"/>
            </a:endParaRPr>
          </a:p>
        </p:txBody>
      </p:sp>
      <p:pic>
        <p:nvPicPr>
          <p:cNvPr id="350" name="Google Shape;350;p31"/>
          <p:cNvPicPr preferRelativeResize="0"/>
          <p:nvPr/>
        </p:nvPicPr>
        <p:blipFill>
          <a:blip r:embed="rId5">
            <a:alphaModFix/>
          </a:blip>
          <a:stretch>
            <a:fillRect/>
          </a:stretch>
        </p:blipFill>
        <p:spPr>
          <a:xfrm>
            <a:off x="263250" y="2146275"/>
            <a:ext cx="6497775" cy="2947125"/>
          </a:xfrm>
          <a:prstGeom prst="rect">
            <a:avLst/>
          </a:prstGeom>
          <a:noFill/>
          <a:ln>
            <a:noFill/>
          </a:ln>
        </p:spPr>
      </p:pic>
      <p:sp>
        <p:nvSpPr>
          <p:cNvPr id="351" name="Google Shape;351;p31"/>
          <p:cNvSpPr/>
          <p:nvPr/>
        </p:nvSpPr>
        <p:spPr>
          <a:xfrm>
            <a:off x="7620000" y="5656700"/>
            <a:ext cx="3657600" cy="500700"/>
          </a:xfrm>
          <a:prstGeom prst="roundRect">
            <a:avLst>
              <a:gd name="adj" fmla="val 16667"/>
            </a:avLst>
          </a:prstGeom>
          <a:solidFill>
            <a:srgbClr val="00AE9D">
              <a:alpha val="262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Fuente: Soong, 2004</a:t>
            </a:r>
            <a:endParaRPr sz="1800">
              <a:solidFill>
                <a:srgbClr val="004C52"/>
              </a:solidFill>
              <a:latin typeface="Times New Roman"/>
              <a:ea typeface="Times New Roman"/>
              <a:cs typeface="Times New Roman"/>
              <a:sym typeface="Times New Roman"/>
            </a:endParaRPr>
          </a:p>
        </p:txBody>
      </p:sp>
      <p:sp>
        <p:nvSpPr>
          <p:cNvPr id="352" name="Google Shape;352;p31"/>
          <p:cNvSpPr/>
          <p:nvPr/>
        </p:nvSpPr>
        <p:spPr>
          <a:xfrm>
            <a:off x="6871800" y="2146275"/>
            <a:ext cx="44058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Base: Intervalo de clase</a:t>
            </a:r>
            <a:endParaRPr sz="1800">
              <a:solidFill>
                <a:schemeClr val="lt1"/>
              </a:solidFill>
              <a:latin typeface="Times New Roman"/>
              <a:ea typeface="Times New Roman"/>
              <a:cs typeface="Times New Roman"/>
              <a:sym typeface="Times New Roman"/>
            </a:endParaRPr>
          </a:p>
        </p:txBody>
      </p:sp>
      <p:sp>
        <p:nvSpPr>
          <p:cNvPr id="353" name="Google Shape;353;p31"/>
          <p:cNvSpPr/>
          <p:nvPr/>
        </p:nvSpPr>
        <p:spPr>
          <a:xfrm>
            <a:off x="6871800" y="4592700"/>
            <a:ext cx="44058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Altura: Frecuencias</a:t>
            </a:r>
            <a:endParaRPr sz="1800">
              <a:solidFill>
                <a:schemeClr val="lt1"/>
              </a:solidFill>
              <a:latin typeface="Times New Roman"/>
              <a:ea typeface="Times New Roman"/>
              <a:cs typeface="Times New Roman"/>
              <a:sym typeface="Times New Roman"/>
            </a:endParaRPr>
          </a:p>
        </p:txBody>
      </p:sp>
      <p:pic>
        <p:nvPicPr>
          <p:cNvPr id="354" name="Google Shape;354;p31"/>
          <p:cNvPicPr preferRelativeResize="0"/>
          <p:nvPr/>
        </p:nvPicPr>
        <p:blipFill>
          <a:blip r:embed="rId6">
            <a:alphaModFix/>
          </a:blip>
          <a:stretch>
            <a:fillRect/>
          </a:stretch>
        </p:blipFill>
        <p:spPr>
          <a:xfrm>
            <a:off x="7871800" y="3311975"/>
            <a:ext cx="2405794" cy="500700"/>
          </a:xfrm>
          <a:prstGeom prst="rect">
            <a:avLst/>
          </a:prstGeom>
          <a:noFill/>
          <a:ln>
            <a:noFill/>
          </a:ln>
        </p:spPr>
      </p:pic>
      <p:sp>
        <p:nvSpPr>
          <p:cNvPr id="355" name="Google Shape;355;p31"/>
          <p:cNvSpPr/>
          <p:nvPr/>
        </p:nvSpPr>
        <p:spPr>
          <a:xfrm>
            <a:off x="6871800" y="3812675"/>
            <a:ext cx="4405800" cy="500700"/>
          </a:xfrm>
          <a:prstGeom prst="roundRect">
            <a:avLst>
              <a:gd name="adj" fmla="val 16667"/>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EC" sz="1800">
                <a:solidFill>
                  <a:srgbClr val="004C52"/>
                </a:solidFill>
                <a:latin typeface="Times New Roman"/>
                <a:ea typeface="Times New Roman"/>
                <a:cs typeface="Times New Roman"/>
                <a:sym typeface="Times New Roman"/>
              </a:rPr>
              <a:t>k: Número de intervalos</a:t>
            </a:r>
            <a:endParaRPr sz="1800">
              <a:solidFill>
                <a:srgbClr val="004C52"/>
              </a:solidFill>
              <a:latin typeface="Times New Roman"/>
              <a:ea typeface="Times New Roman"/>
              <a:cs typeface="Times New Roman"/>
              <a:sym typeface="Times New Roman"/>
            </a:endParaRPr>
          </a:p>
          <a:p>
            <a:pPr marL="0" lvl="0" indent="0" algn="l" rtl="0">
              <a:spcBef>
                <a:spcPts val="0"/>
              </a:spcBef>
              <a:spcAft>
                <a:spcPts val="0"/>
              </a:spcAft>
              <a:buNone/>
            </a:pPr>
            <a:r>
              <a:rPr lang="es-EC" sz="1800">
                <a:solidFill>
                  <a:srgbClr val="004C52"/>
                </a:solidFill>
                <a:latin typeface="Times New Roman"/>
                <a:ea typeface="Times New Roman"/>
                <a:cs typeface="Times New Roman"/>
                <a:sym typeface="Times New Roman"/>
              </a:rPr>
              <a:t>x: Tamaño de la muestra</a:t>
            </a:r>
            <a:endParaRPr sz="1800">
              <a:solidFill>
                <a:srgbClr val="004C52"/>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32"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361" name="Google Shape;361;p32"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362" name="Google Shape;362;p32"/>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HISTOGRAMA</a:t>
            </a:r>
            <a:endParaRPr>
              <a:solidFill>
                <a:srgbClr val="194A5D"/>
              </a:solidFill>
              <a:latin typeface="Times New Roman"/>
              <a:ea typeface="Times New Roman"/>
              <a:cs typeface="Times New Roman"/>
              <a:sym typeface="Times New Roman"/>
            </a:endParaRPr>
          </a:p>
        </p:txBody>
      </p:sp>
      <p:sp>
        <p:nvSpPr>
          <p:cNvPr id="363" name="Google Shape;363;p32"/>
          <p:cNvSpPr/>
          <p:nvPr/>
        </p:nvSpPr>
        <p:spPr>
          <a:xfrm>
            <a:off x="7620000" y="5656700"/>
            <a:ext cx="3657600" cy="500700"/>
          </a:xfrm>
          <a:prstGeom prst="roundRect">
            <a:avLst>
              <a:gd name="adj" fmla="val 16667"/>
            </a:avLst>
          </a:prstGeom>
          <a:solidFill>
            <a:srgbClr val="00AE9D">
              <a:alpha val="262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Fuente: Espinosa Contreras, 2004</a:t>
            </a:r>
            <a:endParaRPr sz="1800">
              <a:solidFill>
                <a:srgbClr val="004C52"/>
              </a:solidFill>
              <a:latin typeface="Times New Roman"/>
              <a:ea typeface="Times New Roman"/>
              <a:cs typeface="Times New Roman"/>
              <a:sym typeface="Times New Roman"/>
            </a:endParaRPr>
          </a:p>
        </p:txBody>
      </p:sp>
      <p:pic>
        <p:nvPicPr>
          <p:cNvPr id="364" name="Google Shape;364;p32"/>
          <p:cNvPicPr preferRelativeResize="0"/>
          <p:nvPr/>
        </p:nvPicPr>
        <p:blipFill>
          <a:blip r:embed="rId5">
            <a:alphaModFix/>
          </a:blip>
          <a:stretch>
            <a:fillRect/>
          </a:stretch>
        </p:blipFill>
        <p:spPr>
          <a:xfrm>
            <a:off x="117762" y="2217674"/>
            <a:ext cx="11956477" cy="2716325"/>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39"/>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RESULTADOS HISTOGRAMAS</a:t>
            </a:r>
            <a:endParaRPr>
              <a:solidFill>
                <a:srgbClr val="194A5D"/>
              </a:solidFill>
              <a:latin typeface="Times New Roman"/>
              <a:ea typeface="Times New Roman"/>
              <a:cs typeface="Times New Roman"/>
              <a:sym typeface="Times New Roman"/>
            </a:endParaRPr>
          </a:p>
        </p:txBody>
      </p:sp>
      <p:pic>
        <p:nvPicPr>
          <p:cNvPr id="478" name="Google Shape;478;p39"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479" name="Google Shape;479;p39"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pic>
        <p:nvPicPr>
          <p:cNvPr id="480" name="Google Shape;480;p39"/>
          <p:cNvPicPr preferRelativeResize="0"/>
          <p:nvPr/>
        </p:nvPicPr>
        <p:blipFill rotWithShape="1">
          <a:blip r:embed="rId5">
            <a:alphaModFix/>
          </a:blip>
          <a:srcRect t="5571"/>
          <a:stretch/>
        </p:blipFill>
        <p:spPr>
          <a:xfrm>
            <a:off x="401300" y="2264775"/>
            <a:ext cx="5278825" cy="2622600"/>
          </a:xfrm>
          <a:prstGeom prst="rect">
            <a:avLst/>
          </a:prstGeom>
          <a:noFill/>
          <a:ln>
            <a:noFill/>
          </a:ln>
        </p:spPr>
      </p:pic>
      <p:pic>
        <p:nvPicPr>
          <p:cNvPr id="481" name="Google Shape;481;p39"/>
          <p:cNvPicPr preferRelativeResize="0"/>
          <p:nvPr/>
        </p:nvPicPr>
        <p:blipFill rotWithShape="1">
          <a:blip r:embed="rId6">
            <a:alphaModFix/>
          </a:blip>
          <a:srcRect t="7570"/>
          <a:stretch/>
        </p:blipFill>
        <p:spPr>
          <a:xfrm>
            <a:off x="6371725" y="2183200"/>
            <a:ext cx="5278825" cy="2622600"/>
          </a:xfrm>
          <a:prstGeom prst="rect">
            <a:avLst/>
          </a:prstGeom>
          <a:noFill/>
          <a:ln>
            <a:noFill/>
          </a:ln>
        </p:spPr>
      </p:pic>
      <p:sp>
        <p:nvSpPr>
          <p:cNvPr id="482" name="Google Shape;482;p39"/>
          <p:cNvSpPr/>
          <p:nvPr/>
        </p:nvSpPr>
        <p:spPr>
          <a:xfrm>
            <a:off x="573363" y="5069175"/>
            <a:ext cx="49347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Histograma variable precipitación </a:t>
            </a:r>
            <a:endParaRPr sz="1800">
              <a:solidFill>
                <a:schemeClr val="lt1"/>
              </a:solidFill>
              <a:latin typeface="Times New Roman"/>
              <a:ea typeface="Times New Roman"/>
              <a:cs typeface="Times New Roman"/>
              <a:sym typeface="Times New Roman"/>
            </a:endParaRPr>
          </a:p>
        </p:txBody>
      </p:sp>
      <p:sp>
        <p:nvSpPr>
          <p:cNvPr id="483" name="Google Shape;483;p39"/>
          <p:cNvSpPr/>
          <p:nvPr/>
        </p:nvSpPr>
        <p:spPr>
          <a:xfrm>
            <a:off x="6371713" y="5069175"/>
            <a:ext cx="49347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Histograma variable caudal</a:t>
            </a:r>
            <a:endParaRPr sz="18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40"/>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RESULTADOS HISTOGRAMAS</a:t>
            </a:r>
            <a:endParaRPr>
              <a:solidFill>
                <a:srgbClr val="194A5D"/>
              </a:solidFill>
              <a:latin typeface="Times New Roman"/>
              <a:ea typeface="Times New Roman"/>
              <a:cs typeface="Times New Roman"/>
              <a:sym typeface="Times New Roman"/>
            </a:endParaRPr>
          </a:p>
        </p:txBody>
      </p:sp>
      <p:pic>
        <p:nvPicPr>
          <p:cNvPr id="489" name="Google Shape;489;p40"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490" name="Google Shape;490;p40"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491" name="Google Shape;491;p40"/>
          <p:cNvSpPr/>
          <p:nvPr/>
        </p:nvSpPr>
        <p:spPr>
          <a:xfrm>
            <a:off x="573363" y="5069175"/>
            <a:ext cx="49347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Histograma variable humedad relativa</a:t>
            </a:r>
            <a:endParaRPr sz="1800">
              <a:solidFill>
                <a:schemeClr val="lt1"/>
              </a:solidFill>
              <a:latin typeface="Times New Roman"/>
              <a:ea typeface="Times New Roman"/>
              <a:cs typeface="Times New Roman"/>
              <a:sym typeface="Times New Roman"/>
            </a:endParaRPr>
          </a:p>
        </p:txBody>
      </p:sp>
      <p:sp>
        <p:nvSpPr>
          <p:cNvPr id="492" name="Google Shape;492;p40"/>
          <p:cNvSpPr/>
          <p:nvPr/>
        </p:nvSpPr>
        <p:spPr>
          <a:xfrm>
            <a:off x="6371713" y="5069175"/>
            <a:ext cx="49347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Histograma variable temperatura</a:t>
            </a:r>
            <a:endParaRPr sz="1800">
              <a:solidFill>
                <a:schemeClr val="lt1"/>
              </a:solidFill>
              <a:latin typeface="Times New Roman"/>
              <a:ea typeface="Times New Roman"/>
              <a:cs typeface="Times New Roman"/>
              <a:sym typeface="Times New Roman"/>
            </a:endParaRPr>
          </a:p>
        </p:txBody>
      </p:sp>
      <p:pic>
        <p:nvPicPr>
          <p:cNvPr id="493" name="Google Shape;493;p40"/>
          <p:cNvPicPr preferRelativeResize="0"/>
          <p:nvPr/>
        </p:nvPicPr>
        <p:blipFill rotWithShape="1">
          <a:blip r:embed="rId5">
            <a:alphaModFix/>
          </a:blip>
          <a:srcRect t="9657"/>
          <a:stretch/>
        </p:blipFill>
        <p:spPr>
          <a:xfrm>
            <a:off x="367425" y="2123776"/>
            <a:ext cx="5401066" cy="2622600"/>
          </a:xfrm>
          <a:prstGeom prst="rect">
            <a:avLst/>
          </a:prstGeom>
          <a:noFill/>
          <a:ln>
            <a:noFill/>
          </a:ln>
        </p:spPr>
      </p:pic>
      <p:pic>
        <p:nvPicPr>
          <p:cNvPr id="494" name="Google Shape;494;p40"/>
          <p:cNvPicPr preferRelativeResize="0"/>
          <p:nvPr/>
        </p:nvPicPr>
        <p:blipFill rotWithShape="1">
          <a:blip r:embed="rId6">
            <a:alphaModFix/>
          </a:blip>
          <a:srcRect t="8003"/>
          <a:stretch/>
        </p:blipFill>
        <p:spPr>
          <a:xfrm>
            <a:off x="6138525" y="2104863"/>
            <a:ext cx="5401075" cy="2660419"/>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33"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370" name="Google Shape;370;p33"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371" name="Google Shape;371;p33"/>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MAPAS RECURRENTES</a:t>
            </a:r>
            <a:endParaRPr>
              <a:solidFill>
                <a:srgbClr val="194A5D"/>
              </a:solidFill>
              <a:latin typeface="Times New Roman"/>
              <a:ea typeface="Times New Roman"/>
              <a:cs typeface="Times New Roman"/>
              <a:sym typeface="Times New Roman"/>
            </a:endParaRPr>
          </a:p>
        </p:txBody>
      </p:sp>
      <p:sp>
        <p:nvSpPr>
          <p:cNvPr id="372" name="Google Shape;372;p33"/>
          <p:cNvSpPr/>
          <p:nvPr/>
        </p:nvSpPr>
        <p:spPr>
          <a:xfrm>
            <a:off x="7609300" y="5656700"/>
            <a:ext cx="3657600" cy="500700"/>
          </a:xfrm>
          <a:prstGeom prst="roundRect">
            <a:avLst>
              <a:gd name="adj" fmla="val 16667"/>
            </a:avLst>
          </a:prstGeom>
          <a:solidFill>
            <a:srgbClr val="00AE9D">
              <a:alpha val="262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Fuente: Espinosa Contreras, 2004</a:t>
            </a:r>
            <a:endParaRPr sz="1800">
              <a:solidFill>
                <a:srgbClr val="004C52"/>
              </a:solidFill>
              <a:latin typeface="Times New Roman"/>
              <a:ea typeface="Times New Roman"/>
              <a:cs typeface="Times New Roman"/>
              <a:sym typeface="Times New Roman"/>
            </a:endParaRPr>
          </a:p>
        </p:txBody>
      </p:sp>
      <p:pic>
        <p:nvPicPr>
          <p:cNvPr id="373" name="Google Shape;373;p33"/>
          <p:cNvPicPr preferRelativeResize="0"/>
          <p:nvPr/>
        </p:nvPicPr>
        <p:blipFill rotWithShape="1">
          <a:blip r:embed="rId5">
            <a:alphaModFix/>
          </a:blip>
          <a:srcRect t="24783"/>
          <a:stretch/>
        </p:blipFill>
        <p:spPr>
          <a:xfrm>
            <a:off x="8127975" y="1674500"/>
            <a:ext cx="3913200" cy="3810700"/>
          </a:xfrm>
          <a:prstGeom prst="rect">
            <a:avLst/>
          </a:prstGeom>
          <a:noFill/>
          <a:ln>
            <a:noFill/>
          </a:ln>
        </p:spPr>
      </p:pic>
      <p:sp>
        <p:nvSpPr>
          <p:cNvPr id="374" name="Google Shape;374;p33"/>
          <p:cNvSpPr/>
          <p:nvPr/>
        </p:nvSpPr>
        <p:spPr>
          <a:xfrm rot="743487" flipH="1">
            <a:off x="5072187" y="3586009"/>
            <a:ext cx="1723756" cy="76839"/>
          </a:xfrm>
          <a:prstGeom prst="roundRect">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75" name="Google Shape;375;p33"/>
          <p:cNvGrpSpPr/>
          <p:nvPr/>
        </p:nvGrpSpPr>
        <p:grpSpPr>
          <a:xfrm>
            <a:off x="5589766" y="4017520"/>
            <a:ext cx="2317797" cy="1468701"/>
            <a:chOff x="5796625" y="3004364"/>
            <a:chExt cx="1712700" cy="768149"/>
          </a:xfrm>
        </p:grpSpPr>
        <p:sp>
          <p:nvSpPr>
            <p:cNvPr id="376" name="Google Shape;376;p33"/>
            <p:cNvSpPr/>
            <p:nvPr/>
          </p:nvSpPr>
          <p:spPr>
            <a:xfrm>
              <a:off x="5796625" y="3069013"/>
              <a:ext cx="1712700" cy="703500"/>
            </a:xfrm>
            <a:prstGeom prst="roundRect">
              <a:avLst>
                <a:gd name="adj" fmla="val 4485"/>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p:txBody>
        </p:sp>
        <p:sp>
          <p:nvSpPr>
            <p:cNvPr id="377" name="Google Shape;377;p33"/>
            <p:cNvSpPr txBox="1"/>
            <p:nvPr/>
          </p:nvSpPr>
          <p:spPr>
            <a:xfrm>
              <a:off x="5840878" y="3079182"/>
              <a:ext cx="1624200" cy="576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s-EC" sz="1600">
                  <a:solidFill>
                    <a:srgbClr val="5E5E5E"/>
                  </a:solidFill>
                  <a:latin typeface="Times New Roman"/>
                  <a:ea typeface="Times New Roman"/>
                  <a:cs typeface="Times New Roman"/>
                  <a:sym typeface="Times New Roman"/>
                </a:rPr>
                <a:t>Cada coordenada provee información sobre la correlación que existe entre los puntos </a:t>
              </a:r>
              <a:endParaRPr sz="1600">
                <a:solidFill>
                  <a:srgbClr val="5E5E5E"/>
                </a:solidFill>
                <a:latin typeface="Times New Roman"/>
                <a:ea typeface="Times New Roman"/>
                <a:cs typeface="Times New Roman"/>
                <a:sym typeface="Times New Roman"/>
              </a:endParaRPr>
            </a:p>
          </p:txBody>
        </p:sp>
        <p:sp>
          <p:nvSpPr>
            <p:cNvPr id="378" name="Google Shape;378;p33"/>
            <p:cNvSpPr/>
            <p:nvPr/>
          </p:nvSpPr>
          <p:spPr>
            <a:xfrm>
              <a:off x="6607975" y="3004364"/>
              <a:ext cx="90000" cy="675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79" name="Google Shape;379;p33"/>
          <p:cNvSpPr/>
          <p:nvPr/>
        </p:nvSpPr>
        <p:spPr>
          <a:xfrm rot="-743487">
            <a:off x="3441122" y="3586009"/>
            <a:ext cx="1723756" cy="76839"/>
          </a:xfrm>
          <a:prstGeom prst="roundRect">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80" name="Google Shape;380;p33"/>
          <p:cNvGrpSpPr/>
          <p:nvPr/>
        </p:nvGrpSpPr>
        <p:grpSpPr>
          <a:xfrm>
            <a:off x="3758476" y="1862873"/>
            <a:ext cx="2652287" cy="1350584"/>
            <a:chOff x="4409300" y="1219942"/>
            <a:chExt cx="1712700" cy="766593"/>
          </a:xfrm>
        </p:grpSpPr>
        <p:sp>
          <p:nvSpPr>
            <p:cNvPr id="381" name="Google Shape;381;p33"/>
            <p:cNvSpPr/>
            <p:nvPr/>
          </p:nvSpPr>
          <p:spPr>
            <a:xfrm>
              <a:off x="4409300" y="1219942"/>
              <a:ext cx="1712700" cy="703500"/>
            </a:xfrm>
            <a:prstGeom prst="roundRect">
              <a:avLst>
                <a:gd name="adj" fmla="val 4485"/>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p:txBody>
        </p:sp>
        <p:sp>
          <p:nvSpPr>
            <p:cNvPr id="382" name="Google Shape;382;p33"/>
            <p:cNvSpPr/>
            <p:nvPr/>
          </p:nvSpPr>
          <p:spPr>
            <a:xfrm rot="10800000">
              <a:off x="5220625" y="1919036"/>
              <a:ext cx="90000" cy="675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3" name="Google Shape;383;p33"/>
            <p:cNvSpPr txBox="1"/>
            <p:nvPr/>
          </p:nvSpPr>
          <p:spPr>
            <a:xfrm>
              <a:off x="4453550" y="1228883"/>
              <a:ext cx="1624200" cy="6246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s-EC" sz="1600">
                  <a:solidFill>
                    <a:srgbClr val="5E5E5E"/>
                  </a:solidFill>
                  <a:latin typeface="Times New Roman"/>
                  <a:ea typeface="Times New Roman"/>
                  <a:cs typeface="Times New Roman"/>
                  <a:sym typeface="Times New Roman"/>
                </a:rPr>
                <a:t>Se construye a partir de una serie enfrentada a sí misma aplicando un tiempo de retraso</a:t>
              </a:r>
              <a:endParaRPr sz="1600">
                <a:solidFill>
                  <a:srgbClr val="5E5E5E"/>
                </a:solidFill>
                <a:latin typeface="Times New Roman"/>
                <a:ea typeface="Times New Roman"/>
                <a:cs typeface="Times New Roman"/>
                <a:sym typeface="Times New Roman"/>
              </a:endParaRPr>
            </a:p>
          </p:txBody>
        </p:sp>
      </p:grpSp>
      <p:sp>
        <p:nvSpPr>
          <p:cNvPr id="384" name="Google Shape;384;p33"/>
          <p:cNvSpPr/>
          <p:nvPr/>
        </p:nvSpPr>
        <p:spPr>
          <a:xfrm rot="743487" flipH="1">
            <a:off x="1796238" y="3586009"/>
            <a:ext cx="1723756" cy="76839"/>
          </a:xfrm>
          <a:prstGeom prst="roundRect">
            <a:avLst>
              <a:gd name="adj" fmla="val 50000"/>
            </a:avLst>
          </a:prstGeom>
          <a:solidFill>
            <a:srgbClr val="1B786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85" name="Google Shape;385;p33"/>
          <p:cNvGrpSpPr/>
          <p:nvPr/>
        </p:nvGrpSpPr>
        <p:grpSpPr>
          <a:xfrm>
            <a:off x="2240832" y="4008930"/>
            <a:ext cx="2377570" cy="1454260"/>
            <a:chOff x="3021975" y="3004364"/>
            <a:chExt cx="1712700" cy="768149"/>
          </a:xfrm>
        </p:grpSpPr>
        <p:sp>
          <p:nvSpPr>
            <p:cNvPr id="386" name="Google Shape;386;p33"/>
            <p:cNvSpPr/>
            <p:nvPr/>
          </p:nvSpPr>
          <p:spPr>
            <a:xfrm>
              <a:off x="3021975" y="3069013"/>
              <a:ext cx="1712700" cy="703500"/>
            </a:xfrm>
            <a:prstGeom prst="roundRect">
              <a:avLst>
                <a:gd name="adj" fmla="val 4485"/>
              </a:avLst>
            </a:prstGeom>
            <a:solidFill>
              <a:srgbClr val="1B786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p:txBody>
        </p:sp>
        <p:sp>
          <p:nvSpPr>
            <p:cNvPr id="387" name="Google Shape;387;p33"/>
            <p:cNvSpPr txBox="1"/>
            <p:nvPr/>
          </p:nvSpPr>
          <p:spPr>
            <a:xfrm>
              <a:off x="3066225" y="3106213"/>
              <a:ext cx="1624200" cy="6246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s-EC" sz="1600">
                  <a:solidFill>
                    <a:srgbClr val="FFFFFF"/>
                  </a:solidFill>
                  <a:latin typeface="Times New Roman"/>
                  <a:ea typeface="Times New Roman"/>
                  <a:cs typeface="Times New Roman"/>
                  <a:sym typeface="Times New Roman"/>
                </a:rPr>
                <a:t>Recurrente si, la distancia entre vectores retardados es menor a un umbral dado</a:t>
              </a:r>
              <a:endParaRPr sz="1600">
                <a:solidFill>
                  <a:srgbClr val="FFFFFF"/>
                </a:solidFill>
                <a:latin typeface="Times New Roman"/>
                <a:ea typeface="Times New Roman"/>
                <a:cs typeface="Times New Roman"/>
                <a:sym typeface="Times New Roman"/>
              </a:endParaRPr>
            </a:p>
          </p:txBody>
        </p:sp>
        <p:sp>
          <p:nvSpPr>
            <p:cNvPr id="388" name="Google Shape;388;p33"/>
            <p:cNvSpPr/>
            <p:nvPr/>
          </p:nvSpPr>
          <p:spPr>
            <a:xfrm>
              <a:off x="3833325" y="3004364"/>
              <a:ext cx="90000" cy="67500"/>
            </a:xfrm>
            <a:prstGeom prst="triangle">
              <a:avLst>
                <a:gd name="adj" fmla="val 50000"/>
              </a:avLst>
            </a:prstGeom>
            <a:solidFill>
              <a:srgbClr val="1B786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89" name="Google Shape;389;p33"/>
          <p:cNvSpPr/>
          <p:nvPr/>
        </p:nvSpPr>
        <p:spPr>
          <a:xfrm rot="-743487">
            <a:off x="174022" y="3586009"/>
            <a:ext cx="1723756" cy="76839"/>
          </a:xfrm>
          <a:prstGeom prst="roundRect">
            <a:avLst>
              <a:gd name="adj" fmla="val 50000"/>
            </a:avLst>
          </a:prstGeom>
          <a:solidFill>
            <a:srgbClr val="1B786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90" name="Google Shape;390;p33"/>
          <p:cNvGrpSpPr/>
          <p:nvPr/>
        </p:nvGrpSpPr>
        <p:grpSpPr>
          <a:xfrm>
            <a:off x="756016" y="2455049"/>
            <a:ext cx="2180781" cy="827844"/>
            <a:chOff x="1637475" y="1219942"/>
            <a:chExt cx="1712700" cy="766593"/>
          </a:xfrm>
        </p:grpSpPr>
        <p:sp>
          <p:nvSpPr>
            <p:cNvPr id="391" name="Google Shape;391;p33"/>
            <p:cNvSpPr/>
            <p:nvPr/>
          </p:nvSpPr>
          <p:spPr>
            <a:xfrm>
              <a:off x="1637475" y="1219942"/>
              <a:ext cx="1712700" cy="703500"/>
            </a:xfrm>
            <a:prstGeom prst="roundRect">
              <a:avLst>
                <a:gd name="adj" fmla="val 4485"/>
              </a:avLst>
            </a:prstGeom>
            <a:solidFill>
              <a:srgbClr val="1B786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p:txBody>
        </p:sp>
        <p:sp>
          <p:nvSpPr>
            <p:cNvPr id="392" name="Google Shape;392;p33"/>
            <p:cNvSpPr/>
            <p:nvPr/>
          </p:nvSpPr>
          <p:spPr>
            <a:xfrm rot="10800000">
              <a:off x="2448800" y="1919036"/>
              <a:ext cx="90000" cy="67500"/>
            </a:xfrm>
            <a:prstGeom prst="triangle">
              <a:avLst>
                <a:gd name="adj" fmla="val 50000"/>
              </a:avLst>
            </a:prstGeom>
            <a:solidFill>
              <a:srgbClr val="1B786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3" name="Google Shape;393;p33"/>
            <p:cNvSpPr txBox="1"/>
            <p:nvPr/>
          </p:nvSpPr>
          <p:spPr>
            <a:xfrm>
              <a:off x="1681730" y="1512377"/>
              <a:ext cx="1624200" cy="3339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2100"/>
                </a:spcAft>
                <a:buNone/>
              </a:pPr>
              <a:r>
                <a:rPr lang="es-EC" sz="1600">
                  <a:solidFill>
                    <a:srgbClr val="FFFFFF"/>
                  </a:solidFill>
                  <a:latin typeface="Times New Roman"/>
                  <a:ea typeface="Times New Roman"/>
                  <a:cs typeface="Times New Roman"/>
                  <a:sym typeface="Times New Roman"/>
                </a:rPr>
                <a:t>Matriz de puntos</a:t>
              </a:r>
              <a:endParaRPr sz="1600">
                <a:solidFill>
                  <a:srgbClr val="FFFFFF"/>
                </a:solidFill>
                <a:latin typeface="Times New Roman"/>
                <a:ea typeface="Times New Roman"/>
                <a:cs typeface="Times New Roman"/>
                <a:sym typeface="Times New Roman"/>
              </a:endParaRPr>
            </a:p>
          </p:txBody>
        </p:sp>
      </p:grpSp>
      <p:sp>
        <p:nvSpPr>
          <p:cNvPr id="394" name="Google Shape;394;p33"/>
          <p:cNvSpPr/>
          <p:nvPr/>
        </p:nvSpPr>
        <p:spPr>
          <a:xfrm rot="-1859536">
            <a:off x="3381555" y="3700763"/>
            <a:ext cx="206827" cy="211725"/>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5" name="Google Shape;395;p33"/>
          <p:cNvSpPr/>
          <p:nvPr/>
        </p:nvSpPr>
        <p:spPr>
          <a:xfrm rot="-1859536">
            <a:off x="1742954" y="3323138"/>
            <a:ext cx="206827" cy="211725"/>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6" name="Google Shape;396;p33"/>
          <p:cNvSpPr/>
          <p:nvPr/>
        </p:nvSpPr>
        <p:spPr>
          <a:xfrm rot="-1859536">
            <a:off x="4981216" y="3323138"/>
            <a:ext cx="206827" cy="211725"/>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7" name="Google Shape;397;p33"/>
          <p:cNvSpPr/>
          <p:nvPr/>
        </p:nvSpPr>
        <p:spPr>
          <a:xfrm rot="-1859536">
            <a:off x="6645267" y="3700763"/>
            <a:ext cx="206827" cy="211725"/>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34"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403" name="Google Shape;403;p34"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404" name="Google Shape;404;p34"/>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MAPAS RECURRENTES</a:t>
            </a:r>
            <a:endParaRPr>
              <a:solidFill>
                <a:srgbClr val="194A5D"/>
              </a:solidFill>
              <a:latin typeface="Times New Roman"/>
              <a:ea typeface="Times New Roman"/>
              <a:cs typeface="Times New Roman"/>
              <a:sym typeface="Times New Roman"/>
            </a:endParaRPr>
          </a:p>
        </p:txBody>
      </p:sp>
      <p:sp>
        <p:nvSpPr>
          <p:cNvPr id="405" name="Google Shape;405;p34"/>
          <p:cNvSpPr/>
          <p:nvPr/>
        </p:nvSpPr>
        <p:spPr>
          <a:xfrm>
            <a:off x="7609300" y="5656700"/>
            <a:ext cx="3657600" cy="500700"/>
          </a:xfrm>
          <a:prstGeom prst="roundRect">
            <a:avLst>
              <a:gd name="adj" fmla="val 16667"/>
            </a:avLst>
          </a:prstGeom>
          <a:solidFill>
            <a:srgbClr val="00AE9D">
              <a:alpha val="262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Fuente: Espinosa Contreras, 2004</a:t>
            </a:r>
            <a:endParaRPr sz="1800">
              <a:solidFill>
                <a:srgbClr val="004C52"/>
              </a:solidFill>
              <a:latin typeface="Times New Roman"/>
              <a:ea typeface="Times New Roman"/>
              <a:cs typeface="Times New Roman"/>
              <a:sym typeface="Times New Roman"/>
            </a:endParaRPr>
          </a:p>
        </p:txBody>
      </p:sp>
      <p:pic>
        <p:nvPicPr>
          <p:cNvPr id="406" name="Google Shape;406;p34"/>
          <p:cNvPicPr preferRelativeResize="0"/>
          <p:nvPr/>
        </p:nvPicPr>
        <p:blipFill rotWithShape="1">
          <a:blip r:embed="rId5">
            <a:alphaModFix/>
          </a:blip>
          <a:srcRect t="24783"/>
          <a:stretch/>
        </p:blipFill>
        <p:spPr>
          <a:xfrm>
            <a:off x="8127975" y="1674500"/>
            <a:ext cx="3913200" cy="3810700"/>
          </a:xfrm>
          <a:prstGeom prst="rect">
            <a:avLst/>
          </a:prstGeom>
          <a:noFill/>
          <a:ln>
            <a:noFill/>
          </a:ln>
        </p:spPr>
      </p:pic>
      <p:grpSp>
        <p:nvGrpSpPr>
          <p:cNvPr id="407" name="Google Shape;407;p34"/>
          <p:cNvGrpSpPr/>
          <p:nvPr/>
        </p:nvGrpSpPr>
        <p:grpSpPr>
          <a:xfrm>
            <a:off x="4306727" y="2580762"/>
            <a:ext cx="2768721" cy="2706461"/>
            <a:chOff x="3071457" y="2013875"/>
            <a:chExt cx="1944600" cy="1569600"/>
          </a:xfrm>
        </p:grpSpPr>
        <p:sp>
          <p:nvSpPr>
            <p:cNvPr id="408" name="Google Shape;408;p34"/>
            <p:cNvSpPr/>
            <p:nvPr/>
          </p:nvSpPr>
          <p:spPr>
            <a:xfrm rot="10800000" flipH="1">
              <a:off x="3071457" y="2013875"/>
              <a:ext cx="1944600" cy="1569600"/>
            </a:xfrm>
            <a:prstGeom prst="round2DiagRect">
              <a:avLst>
                <a:gd name="adj1" fmla="val 0"/>
                <a:gd name="adj2" fmla="val 17764"/>
              </a:avLst>
            </a:prstGeom>
            <a:solidFill>
              <a:srgbClr val="1D7E7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000"/>
            </a:p>
          </p:txBody>
        </p:sp>
        <p:sp>
          <p:nvSpPr>
            <p:cNvPr id="409" name="Google Shape;409;p34"/>
            <p:cNvSpPr txBox="1"/>
            <p:nvPr/>
          </p:nvSpPr>
          <p:spPr>
            <a:xfrm>
              <a:off x="3316117" y="2104876"/>
              <a:ext cx="1682100" cy="6111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000" b="1">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r>
                <a:rPr lang="es-EC" sz="2000" b="1">
                  <a:solidFill>
                    <a:srgbClr val="FFFFFF"/>
                  </a:solidFill>
                  <a:latin typeface="Times New Roman"/>
                  <a:ea typeface="Times New Roman"/>
                  <a:cs typeface="Times New Roman"/>
                  <a:sym typeface="Times New Roman"/>
                </a:rPr>
                <a:t>Dimensión inmersa</a:t>
              </a:r>
              <a:endParaRPr sz="2000" b="1">
                <a:solidFill>
                  <a:srgbClr val="FFFFFF"/>
                </a:solidFill>
                <a:latin typeface="Times New Roman"/>
                <a:ea typeface="Times New Roman"/>
                <a:cs typeface="Times New Roman"/>
                <a:sym typeface="Times New Roman"/>
              </a:endParaRPr>
            </a:p>
            <a:p>
              <a:pPr marL="0" lvl="0" indent="0" algn="ctr" rtl="0">
                <a:spcBef>
                  <a:spcPts val="0"/>
                </a:spcBef>
                <a:spcAft>
                  <a:spcPts val="0"/>
                </a:spcAft>
                <a:buNone/>
              </a:pPr>
              <a:r>
                <a:rPr lang="es-EC" sz="2000" b="1">
                  <a:solidFill>
                    <a:srgbClr val="FFFFFF"/>
                  </a:solidFill>
                  <a:latin typeface="Times New Roman"/>
                  <a:ea typeface="Times New Roman"/>
                  <a:cs typeface="Times New Roman"/>
                  <a:sym typeface="Times New Roman"/>
                </a:rPr>
                <a:t>(m)</a:t>
              </a:r>
              <a:endParaRPr sz="2000" b="1">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2000" b="1">
                <a:solidFill>
                  <a:srgbClr val="FFFFFF"/>
                </a:solidFill>
                <a:latin typeface="Times New Roman"/>
                <a:ea typeface="Times New Roman"/>
                <a:cs typeface="Times New Roman"/>
                <a:sym typeface="Times New Roman"/>
              </a:endParaRPr>
            </a:p>
            <a:p>
              <a:pPr marL="0" lvl="0" indent="0" algn="ctr" rtl="0">
                <a:spcBef>
                  <a:spcPts val="0"/>
                </a:spcBef>
                <a:spcAft>
                  <a:spcPts val="0"/>
                </a:spcAft>
                <a:buNone/>
              </a:pPr>
              <a:r>
                <a:rPr lang="es-EC" sz="2000">
                  <a:solidFill>
                    <a:srgbClr val="FFFFFF"/>
                  </a:solidFill>
                  <a:latin typeface="Times New Roman"/>
                  <a:ea typeface="Times New Roman"/>
                  <a:cs typeface="Times New Roman"/>
                  <a:sym typeface="Times New Roman"/>
                </a:rPr>
                <a:t>Falso vecinos más cercanos</a:t>
              </a:r>
              <a:endParaRPr sz="2000">
                <a:solidFill>
                  <a:srgbClr val="FFFFFF"/>
                </a:solidFill>
                <a:latin typeface="Times New Roman"/>
                <a:ea typeface="Times New Roman"/>
                <a:cs typeface="Times New Roman"/>
                <a:sym typeface="Times New Roman"/>
              </a:endParaRPr>
            </a:p>
          </p:txBody>
        </p:sp>
      </p:grpSp>
      <p:grpSp>
        <p:nvGrpSpPr>
          <p:cNvPr id="410" name="Google Shape;410;p34"/>
          <p:cNvGrpSpPr/>
          <p:nvPr/>
        </p:nvGrpSpPr>
        <p:grpSpPr>
          <a:xfrm>
            <a:off x="1541404" y="2580762"/>
            <a:ext cx="2768721" cy="2706461"/>
            <a:chOff x="1126863" y="2013875"/>
            <a:chExt cx="1944600" cy="1569600"/>
          </a:xfrm>
        </p:grpSpPr>
        <p:sp>
          <p:nvSpPr>
            <p:cNvPr id="411" name="Google Shape;411;p34"/>
            <p:cNvSpPr/>
            <p:nvPr/>
          </p:nvSpPr>
          <p:spPr>
            <a:xfrm>
              <a:off x="1126863" y="2013875"/>
              <a:ext cx="1944600" cy="1569600"/>
            </a:xfrm>
            <a:prstGeom prst="round2DiagRect">
              <a:avLst>
                <a:gd name="adj1" fmla="val 0"/>
                <a:gd name="adj2" fmla="val 17764"/>
              </a:avLst>
            </a:prstGeom>
            <a:solidFill>
              <a:srgbClr val="249C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000"/>
            </a:p>
          </p:txBody>
        </p:sp>
        <p:sp>
          <p:nvSpPr>
            <p:cNvPr id="412" name="Google Shape;412;p34"/>
            <p:cNvSpPr txBox="1"/>
            <p:nvPr/>
          </p:nvSpPr>
          <p:spPr>
            <a:xfrm>
              <a:off x="1351645" y="2088840"/>
              <a:ext cx="1591800" cy="627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000" b="1">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r>
                <a:rPr lang="es-EC" sz="2000" b="1">
                  <a:solidFill>
                    <a:srgbClr val="FFFFFF"/>
                  </a:solidFill>
                  <a:latin typeface="Times New Roman"/>
                  <a:ea typeface="Times New Roman"/>
                  <a:cs typeface="Times New Roman"/>
                  <a:sym typeface="Times New Roman"/>
                </a:rPr>
                <a:t>Tiempo de retraso</a:t>
              </a:r>
              <a:endParaRPr sz="2000" b="1">
                <a:solidFill>
                  <a:srgbClr val="FFFFFF"/>
                </a:solidFill>
                <a:latin typeface="Times New Roman"/>
                <a:ea typeface="Times New Roman"/>
                <a:cs typeface="Times New Roman"/>
                <a:sym typeface="Times New Roman"/>
              </a:endParaRPr>
            </a:p>
            <a:p>
              <a:pPr marL="0" lvl="0" indent="0" algn="ctr" rtl="0">
                <a:spcBef>
                  <a:spcPts val="0"/>
                </a:spcBef>
                <a:spcAft>
                  <a:spcPts val="0"/>
                </a:spcAft>
                <a:buNone/>
              </a:pPr>
              <a:r>
                <a:rPr lang="es-EC" sz="2000" b="1">
                  <a:solidFill>
                    <a:srgbClr val="FFFFFF"/>
                  </a:solidFill>
                  <a:latin typeface="Times New Roman"/>
                  <a:ea typeface="Times New Roman"/>
                  <a:cs typeface="Times New Roman"/>
                  <a:sym typeface="Times New Roman"/>
                </a:rPr>
                <a:t>(t)</a:t>
              </a:r>
              <a:endParaRPr sz="2000" b="1">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2000" b="1">
                <a:solidFill>
                  <a:srgbClr val="FFFFFF"/>
                </a:solidFill>
                <a:latin typeface="Times New Roman"/>
                <a:ea typeface="Times New Roman"/>
                <a:cs typeface="Times New Roman"/>
                <a:sym typeface="Times New Roman"/>
              </a:endParaRPr>
            </a:p>
            <a:p>
              <a:pPr marL="0" lvl="0" indent="0" algn="ctr" rtl="0">
                <a:spcBef>
                  <a:spcPts val="0"/>
                </a:spcBef>
                <a:spcAft>
                  <a:spcPts val="0"/>
                </a:spcAft>
                <a:buNone/>
              </a:pPr>
              <a:r>
                <a:rPr lang="es-EC" sz="2000">
                  <a:solidFill>
                    <a:srgbClr val="FFFFFF"/>
                  </a:solidFill>
                  <a:latin typeface="Times New Roman"/>
                  <a:ea typeface="Times New Roman"/>
                  <a:cs typeface="Times New Roman"/>
                  <a:sym typeface="Times New Roman"/>
                </a:rPr>
                <a:t>Función de autocorrelación</a:t>
              </a:r>
              <a:endParaRPr sz="2000">
                <a:solidFill>
                  <a:srgbClr val="FFFFFF"/>
                </a:solidFill>
                <a:latin typeface="Times New Roman"/>
                <a:ea typeface="Times New Roman"/>
                <a:cs typeface="Times New Roman"/>
                <a:sym typeface="Times New Roman"/>
              </a:endParaRPr>
            </a:p>
          </p:txBody>
        </p:sp>
      </p:grpSp>
      <p:grpSp>
        <p:nvGrpSpPr>
          <p:cNvPr id="413" name="Google Shape;413;p34"/>
          <p:cNvGrpSpPr/>
          <p:nvPr/>
        </p:nvGrpSpPr>
        <p:grpSpPr>
          <a:xfrm>
            <a:off x="6886634" y="3766077"/>
            <a:ext cx="372452" cy="448969"/>
            <a:chOff x="4858109" y="2631368"/>
            <a:chExt cx="316442" cy="315000"/>
          </a:xfrm>
        </p:grpSpPr>
        <p:sp>
          <p:nvSpPr>
            <p:cNvPr id="414" name="Google Shape;414;p34"/>
            <p:cNvSpPr/>
            <p:nvPr/>
          </p:nvSpPr>
          <p:spPr>
            <a:xfrm>
              <a:off x="4859551" y="2631368"/>
              <a:ext cx="315000" cy="3150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5" name="Google Shape;415;p34"/>
            <p:cNvSpPr/>
            <p:nvPr/>
          </p:nvSpPr>
          <p:spPr>
            <a:xfrm>
              <a:off x="4858109" y="2739300"/>
              <a:ext cx="239100" cy="99000"/>
            </a:xfrm>
            <a:prstGeom prst="rightArrow">
              <a:avLst>
                <a:gd name="adj1" fmla="val 32020"/>
                <a:gd name="adj2" fmla="val 66970"/>
              </a:avLst>
            </a:prstGeom>
            <a:solidFill>
              <a:srgbClr val="1D7E7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EC" sz="1900"/>
                <a:t/>
              </a:r>
              <a:br>
                <a:rPr lang="es-EC" sz="1900"/>
              </a:br>
              <a:endParaRPr sz="1900"/>
            </a:p>
          </p:txBody>
        </p:sp>
      </p:grpSp>
      <p:grpSp>
        <p:nvGrpSpPr>
          <p:cNvPr id="416" name="Google Shape;416;p34"/>
          <p:cNvGrpSpPr/>
          <p:nvPr/>
        </p:nvGrpSpPr>
        <p:grpSpPr>
          <a:xfrm>
            <a:off x="4127810" y="3766273"/>
            <a:ext cx="370675" cy="448950"/>
            <a:chOff x="3157188" y="909150"/>
            <a:chExt cx="470400" cy="470400"/>
          </a:xfrm>
        </p:grpSpPr>
        <p:sp>
          <p:nvSpPr>
            <p:cNvPr id="417" name="Google Shape;417;p34"/>
            <p:cNvSpPr/>
            <p:nvPr/>
          </p:nvSpPr>
          <p:spPr>
            <a:xfrm>
              <a:off x="3157188" y="909150"/>
              <a:ext cx="470400" cy="4704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8" name="Google Shape;418;p34"/>
            <p:cNvSpPr/>
            <p:nvPr/>
          </p:nvSpPr>
          <p:spPr>
            <a:xfrm>
              <a:off x="3243138" y="995100"/>
              <a:ext cx="298500" cy="298500"/>
            </a:xfrm>
            <a:prstGeom prst="mathPlus">
              <a:avLst>
                <a:gd name="adj1" fmla="val 9900"/>
              </a:avLst>
            </a:prstGeom>
            <a:solidFill>
              <a:srgbClr val="249C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35"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424" name="Google Shape;424;p35"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425" name="Google Shape;425;p35"/>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MAPAS RECURRENTES</a:t>
            </a:r>
            <a:endParaRPr>
              <a:solidFill>
                <a:srgbClr val="194A5D"/>
              </a:solidFill>
              <a:latin typeface="Times New Roman"/>
              <a:ea typeface="Times New Roman"/>
              <a:cs typeface="Times New Roman"/>
              <a:sym typeface="Times New Roman"/>
            </a:endParaRPr>
          </a:p>
        </p:txBody>
      </p:sp>
      <p:sp>
        <p:nvSpPr>
          <p:cNvPr id="426" name="Google Shape;426;p35"/>
          <p:cNvSpPr/>
          <p:nvPr/>
        </p:nvSpPr>
        <p:spPr>
          <a:xfrm>
            <a:off x="997475" y="2090850"/>
            <a:ext cx="44058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Función de autocorrelación (ACF): Criterios</a:t>
            </a:r>
            <a:endParaRPr sz="1800">
              <a:solidFill>
                <a:schemeClr val="lt1"/>
              </a:solidFill>
              <a:latin typeface="Times New Roman"/>
              <a:ea typeface="Times New Roman"/>
              <a:cs typeface="Times New Roman"/>
              <a:sym typeface="Times New Roman"/>
            </a:endParaRPr>
          </a:p>
        </p:txBody>
      </p:sp>
      <p:pic>
        <p:nvPicPr>
          <p:cNvPr id="427" name="Google Shape;427;p35"/>
          <p:cNvPicPr preferRelativeResize="0"/>
          <p:nvPr/>
        </p:nvPicPr>
        <p:blipFill>
          <a:blip r:embed="rId5">
            <a:alphaModFix/>
          </a:blip>
          <a:stretch>
            <a:fillRect/>
          </a:stretch>
        </p:blipFill>
        <p:spPr>
          <a:xfrm>
            <a:off x="2841350" y="2907150"/>
            <a:ext cx="7861375" cy="2855825"/>
          </a:xfrm>
          <a:prstGeom prst="rect">
            <a:avLst/>
          </a:prstGeom>
          <a:noFill/>
          <a:ln>
            <a:noFill/>
          </a:ln>
        </p:spPr>
      </p:pic>
      <p:sp>
        <p:nvSpPr>
          <p:cNvPr id="428" name="Google Shape;428;p35"/>
          <p:cNvSpPr/>
          <p:nvPr/>
        </p:nvSpPr>
        <p:spPr>
          <a:xfrm>
            <a:off x="8330275" y="2204850"/>
            <a:ext cx="1170900" cy="599400"/>
          </a:xfrm>
          <a:prstGeom prst="wedgeRectCallout">
            <a:avLst>
              <a:gd name="adj1" fmla="val -24545"/>
              <a:gd name="adj2" fmla="val 95296"/>
            </a:avLst>
          </a:prstGeom>
          <a:solidFill>
            <a:srgbClr val="FFFFFF"/>
          </a:solidFill>
          <a:ln w="9525" cap="flat" cmpd="sng">
            <a:solidFill>
              <a:srgbClr val="004C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Times New Roman"/>
              <a:ea typeface="Times New Roman"/>
              <a:cs typeface="Times New Roman"/>
              <a:sym typeface="Times New Roman"/>
            </a:endParaRPr>
          </a:p>
        </p:txBody>
      </p:sp>
      <p:sp>
        <p:nvSpPr>
          <p:cNvPr id="429" name="Google Shape;429;p35"/>
          <p:cNvSpPr txBox="1"/>
          <p:nvPr/>
        </p:nvSpPr>
        <p:spPr>
          <a:xfrm>
            <a:off x="10770925" y="3097150"/>
            <a:ext cx="7964100" cy="92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Karla"/>
              <a:ea typeface="Karla"/>
              <a:cs typeface="Karla"/>
              <a:sym typeface="Karla"/>
            </a:endParaRPr>
          </a:p>
        </p:txBody>
      </p:sp>
      <p:sp>
        <p:nvSpPr>
          <p:cNvPr id="430" name="Google Shape;430;p35"/>
          <p:cNvSpPr/>
          <p:nvPr/>
        </p:nvSpPr>
        <p:spPr>
          <a:xfrm>
            <a:off x="4079125" y="3426850"/>
            <a:ext cx="962100" cy="599400"/>
          </a:xfrm>
          <a:prstGeom prst="wedgeRectCallout">
            <a:avLst>
              <a:gd name="adj1" fmla="val -24545"/>
              <a:gd name="adj2" fmla="val 95296"/>
            </a:avLst>
          </a:prstGeom>
          <a:solidFill>
            <a:srgbClr val="ABE33F">
              <a:alpha val="80780"/>
            </a:srgbClr>
          </a:solidFill>
          <a:ln w="9525" cap="flat" cmpd="sng">
            <a:solidFill>
              <a:srgbClr val="ABE33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C" sz="1600">
                <a:latin typeface="Times New Roman"/>
                <a:ea typeface="Times New Roman"/>
                <a:cs typeface="Times New Roman"/>
                <a:sym typeface="Times New Roman"/>
              </a:rPr>
              <a:t>ACF = 0</a:t>
            </a:r>
            <a:endParaRPr sz="1600">
              <a:latin typeface="Times New Roman"/>
              <a:ea typeface="Times New Roman"/>
              <a:cs typeface="Times New Roman"/>
              <a:sym typeface="Times New Roman"/>
            </a:endParaRPr>
          </a:p>
        </p:txBody>
      </p:sp>
      <p:pic>
        <p:nvPicPr>
          <p:cNvPr id="431" name="Google Shape;431;p35"/>
          <p:cNvPicPr preferRelativeResize="0"/>
          <p:nvPr/>
        </p:nvPicPr>
        <p:blipFill>
          <a:blip r:embed="rId6">
            <a:alphaModFix/>
          </a:blip>
          <a:stretch>
            <a:fillRect/>
          </a:stretch>
        </p:blipFill>
        <p:spPr>
          <a:xfrm>
            <a:off x="8422375" y="2286476"/>
            <a:ext cx="962100" cy="411424"/>
          </a:xfrm>
          <a:prstGeom prst="rect">
            <a:avLst/>
          </a:prstGeom>
          <a:noFill/>
          <a:ln>
            <a:noFill/>
          </a:ln>
        </p:spPr>
      </p:pic>
      <p:sp>
        <p:nvSpPr>
          <p:cNvPr id="432" name="Google Shape;432;p35"/>
          <p:cNvSpPr/>
          <p:nvPr/>
        </p:nvSpPr>
        <p:spPr>
          <a:xfrm>
            <a:off x="4079124" y="4985975"/>
            <a:ext cx="2289592" cy="599400"/>
          </a:xfrm>
          <a:prstGeom prst="wedgeRectCallout">
            <a:avLst>
              <a:gd name="adj1" fmla="val -26758"/>
              <a:gd name="adj2" fmla="val -101139"/>
            </a:avLst>
          </a:prstGeom>
          <a:solidFill>
            <a:srgbClr val="ABE33F">
              <a:alpha val="80780"/>
            </a:srgbClr>
          </a:solidFill>
          <a:ln w="9525" cap="flat" cmpd="sng">
            <a:solidFill>
              <a:srgbClr val="ABE33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C" sz="1600" dirty="0">
                <a:latin typeface="Times New Roman"/>
                <a:ea typeface="Times New Roman"/>
                <a:cs typeface="Times New Roman"/>
                <a:sym typeface="Times New Roman"/>
              </a:rPr>
              <a:t>ACF </a:t>
            </a:r>
            <a:r>
              <a:rPr lang="es-EC" sz="1600" dirty="0" smtClean="0">
                <a:latin typeface="Times New Roman"/>
                <a:ea typeface="Times New Roman"/>
                <a:cs typeface="Times New Roman"/>
                <a:sym typeface="Times New Roman"/>
              </a:rPr>
              <a:t>deja de disminuir</a:t>
            </a:r>
            <a:endParaRPr sz="1600"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35"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424" name="Google Shape;424;p35"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425" name="Google Shape;425;p35"/>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MAPAS RECURRENTES</a:t>
            </a:r>
            <a:endParaRPr>
              <a:solidFill>
                <a:srgbClr val="194A5D"/>
              </a:solidFill>
              <a:latin typeface="Times New Roman"/>
              <a:ea typeface="Times New Roman"/>
              <a:cs typeface="Times New Roman"/>
              <a:sym typeface="Times New Roman"/>
            </a:endParaRPr>
          </a:p>
        </p:txBody>
      </p:sp>
      <p:sp>
        <p:nvSpPr>
          <p:cNvPr id="426" name="Google Shape;426;p35"/>
          <p:cNvSpPr/>
          <p:nvPr/>
        </p:nvSpPr>
        <p:spPr>
          <a:xfrm>
            <a:off x="997475" y="2090850"/>
            <a:ext cx="44058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dirty="0" smtClean="0">
                <a:solidFill>
                  <a:schemeClr val="lt1"/>
                </a:solidFill>
                <a:latin typeface="Times New Roman"/>
                <a:ea typeface="Times New Roman"/>
                <a:cs typeface="Times New Roman"/>
                <a:sym typeface="Times New Roman"/>
              </a:rPr>
              <a:t>Falsos Vecinos Más Cercanos(FNN)</a:t>
            </a:r>
            <a:endParaRPr sz="1800" dirty="0">
              <a:solidFill>
                <a:schemeClr val="lt1"/>
              </a:solidFill>
              <a:latin typeface="Times New Roman"/>
              <a:ea typeface="Times New Roman"/>
              <a:cs typeface="Times New Roman"/>
              <a:sym typeface="Times New Roman"/>
            </a:endParaRPr>
          </a:p>
        </p:txBody>
      </p:sp>
      <p:sp>
        <p:nvSpPr>
          <p:cNvPr id="429" name="Google Shape;429;p35"/>
          <p:cNvSpPr txBox="1"/>
          <p:nvPr/>
        </p:nvSpPr>
        <p:spPr>
          <a:xfrm>
            <a:off x="10770925" y="3097150"/>
            <a:ext cx="7964100" cy="92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Karla"/>
              <a:ea typeface="Karla"/>
              <a:cs typeface="Karla"/>
              <a:sym typeface="Karla"/>
            </a:endParaRPr>
          </a:p>
        </p:txBody>
      </p:sp>
      <mc:AlternateContent xmlns:mc="http://schemas.openxmlformats.org/markup-compatibility/2006" xmlns:a14="http://schemas.microsoft.com/office/drawing/2010/main">
        <mc:Choice Requires="a14">
          <p:sp>
            <p:nvSpPr>
              <p:cNvPr id="12" name="Rectángulo 11"/>
              <p:cNvSpPr/>
              <p:nvPr/>
            </p:nvSpPr>
            <p:spPr>
              <a:xfrm>
                <a:off x="914851" y="3166376"/>
                <a:ext cx="1891864" cy="6751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S" i="1">
                              <a:latin typeface="Cambria Math" panose="02040503050406030204" pitchFamily="18" charset="0"/>
                            </a:rPr>
                          </m:ctrlPr>
                        </m:fPr>
                        <m:num>
                          <m:d>
                            <m:dPr>
                              <m:begChr m:val=""/>
                              <m:ctrlPr>
                                <a:rPr lang="es-ES" i="1">
                                  <a:latin typeface="Cambria Math" panose="02040503050406030204" pitchFamily="18" charset="0"/>
                                </a:rPr>
                              </m:ctrlPr>
                            </m:dPr>
                            <m:e>
                              <m:r>
                                <a:rPr lang="es-ES" i="1">
                                  <a:latin typeface="Cambria Math" panose="02040503050406030204" pitchFamily="18" charset="0"/>
                                </a:rPr>
                                <m:t>𝑅</m:t>
                              </m:r>
                              <m:r>
                                <a:rPr lang="es-ES" i="0">
                                  <a:latin typeface="Cambria Math" panose="02040503050406030204" pitchFamily="18" charset="0"/>
                                </a:rPr>
                                <m:t>(</m:t>
                              </m:r>
                              <m:r>
                                <a:rPr lang="es-ES" i="1">
                                  <a:latin typeface="Cambria Math" panose="02040503050406030204" pitchFamily="18" charset="0"/>
                                </a:rPr>
                                <m:t>𝑚</m:t>
                              </m:r>
                              <m:r>
                                <a:rPr lang="es-ES" i="0">
                                  <a:latin typeface="Cambria Math" panose="02040503050406030204" pitchFamily="18" charset="0"/>
                                </a:rPr>
                                <m:t>+1</m:t>
                              </m:r>
                            </m:e>
                          </m:d>
                        </m:num>
                        <m:den>
                          <m:sSub>
                            <m:sSubPr>
                              <m:ctrlPr>
                                <a:rPr lang="es-ES" i="1">
                                  <a:latin typeface="Cambria Math" panose="02040503050406030204" pitchFamily="18" charset="0"/>
                                </a:rPr>
                              </m:ctrlPr>
                            </m:sSubPr>
                            <m:e>
                              <m:r>
                                <a:rPr lang="es-ES" i="1">
                                  <a:latin typeface="Cambria Math" panose="02040503050406030204" pitchFamily="18" charset="0"/>
                                </a:rPr>
                                <m:t>𝑅</m:t>
                              </m:r>
                            </m:e>
                            <m:sub>
                              <m:r>
                                <a:rPr lang="es-ES" i="1">
                                  <a:latin typeface="Cambria Math" panose="02040503050406030204" pitchFamily="18" charset="0"/>
                                </a:rPr>
                                <m:t>𝐴</m:t>
                              </m:r>
                            </m:sub>
                          </m:sSub>
                        </m:den>
                      </m:f>
                      <m:r>
                        <a:rPr lang="es-ES" i="0">
                          <a:latin typeface="Cambria Math" panose="02040503050406030204" pitchFamily="18" charset="0"/>
                        </a:rPr>
                        <m:t>&gt;</m:t>
                      </m:r>
                      <m:sSub>
                        <m:sSubPr>
                          <m:ctrlPr>
                            <a:rPr lang="es-ES" i="1">
                              <a:latin typeface="Cambria Math" panose="02040503050406030204" pitchFamily="18" charset="0"/>
                            </a:rPr>
                          </m:ctrlPr>
                        </m:sSubPr>
                        <m:e>
                          <m:r>
                            <a:rPr lang="es-ES" i="1">
                              <a:latin typeface="Cambria Math" panose="02040503050406030204" pitchFamily="18" charset="0"/>
                            </a:rPr>
                            <m:t>𝐴</m:t>
                          </m:r>
                        </m:e>
                        <m:sub>
                          <m:r>
                            <a:rPr lang="es-ES" i="1">
                              <a:latin typeface="Cambria Math" panose="02040503050406030204" pitchFamily="18" charset="0"/>
                            </a:rPr>
                            <m:t>𝑡𝑜𝑙</m:t>
                          </m:r>
                        </m:sub>
                      </m:sSub>
                    </m:oMath>
                  </m:oMathPara>
                </a14:m>
                <a:endParaRPr lang="es-ES" dirty="0"/>
              </a:p>
            </p:txBody>
          </p:sp>
        </mc:Choice>
        <mc:Fallback xmlns="">
          <p:sp>
            <p:nvSpPr>
              <p:cNvPr id="12" name="Rectángulo 11"/>
              <p:cNvSpPr>
                <a:spLocks noRot="1" noChangeAspect="1" noMove="1" noResize="1" noEditPoints="1" noAdjustHandles="1" noChangeArrowheads="1" noChangeShapeType="1" noTextEdit="1"/>
              </p:cNvSpPr>
              <p:nvPr/>
            </p:nvSpPr>
            <p:spPr>
              <a:xfrm>
                <a:off x="914851" y="3166376"/>
                <a:ext cx="1891864" cy="675185"/>
              </a:xfrm>
              <a:prstGeom prst="rect">
                <a:avLst/>
              </a:prstGeom>
              <a:blipFill>
                <a:blip r:embed="rId5"/>
                <a:stretch>
                  <a:fillRect t="-47748" b="-1711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310903" y="3961037"/>
                <a:ext cx="3099759"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degHide m:val="on"/>
                          <m:ctrlPr>
                            <a:rPr lang="es-ES" i="1">
                              <a:latin typeface="Cambria Math" panose="02040503050406030204" pitchFamily="18" charset="0"/>
                            </a:rPr>
                          </m:ctrlPr>
                        </m:radPr>
                        <m:deg/>
                        <m:e>
                          <m:f>
                            <m:fPr>
                              <m:ctrlPr>
                                <a:rPr lang="es-ES" i="1">
                                  <a:latin typeface="Cambria Math" panose="02040503050406030204" pitchFamily="18" charset="0"/>
                                </a:rPr>
                              </m:ctrlPr>
                            </m:fPr>
                            <m:num>
                              <m:sSup>
                                <m:sSupPr>
                                  <m:ctrlPr>
                                    <a:rPr lang="es-ES" i="1">
                                      <a:latin typeface="Cambria Math" panose="02040503050406030204" pitchFamily="18" charset="0"/>
                                    </a:rPr>
                                  </m:ctrlPr>
                                </m:sSupPr>
                                <m:e>
                                  <m:r>
                                    <a:rPr lang="es-ES" i="1">
                                      <a:latin typeface="Cambria Math" panose="02040503050406030204" pitchFamily="18" charset="0"/>
                                    </a:rPr>
                                    <m:t>𝑅</m:t>
                                  </m:r>
                                </m:e>
                                <m:sup>
                                  <m:r>
                                    <a:rPr lang="es-ES" i="0">
                                      <a:latin typeface="Cambria Math" panose="02040503050406030204" pitchFamily="18" charset="0"/>
                                    </a:rPr>
                                    <m:t>2</m:t>
                                  </m:r>
                                </m:sup>
                              </m:sSup>
                              <m:d>
                                <m:dPr>
                                  <m:ctrlPr>
                                    <a:rPr lang="es-ES" i="1">
                                      <a:latin typeface="Cambria Math" panose="02040503050406030204" pitchFamily="18" charset="0"/>
                                    </a:rPr>
                                  </m:ctrlPr>
                                </m:dPr>
                                <m:e>
                                  <m:r>
                                    <a:rPr lang="es-ES" i="1">
                                      <a:latin typeface="Cambria Math" panose="02040503050406030204" pitchFamily="18" charset="0"/>
                                    </a:rPr>
                                    <m:t>𝑚</m:t>
                                  </m:r>
                                  <m:r>
                                    <a:rPr lang="es-ES" i="0">
                                      <a:latin typeface="Cambria Math" panose="02040503050406030204" pitchFamily="18" charset="0"/>
                                    </a:rPr>
                                    <m:t>+1</m:t>
                                  </m:r>
                                </m:e>
                              </m:d>
                              <m:r>
                                <a:rPr lang="es-ES" i="0">
                                  <a:latin typeface="Cambria Math" panose="02040503050406030204" pitchFamily="18" charset="0"/>
                                </a:rPr>
                                <m:t>−</m:t>
                              </m:r>
                              <m:sSup>
                                <m:sSupPr>
                                  <m:ctrlPr>
                                    <a:rPr lang="es-ES" i="1">
                                      <a:latin typeface="Cambria Math" panose="02040503050406030204" pitchFamily="18" charset="0"/>
                                    </a:rPr>
                                  </m:ctrlPr>
                                </m:sSupPr>
                                <m:e>
                                  <m:r>
                                    <a:rPr lang="es-ES" i="1">
                                      <a:latin typeface="Cambria Math" panose="02040503050406030204" pitchFamily="18" charset="0"/>
                                    </a:rPr>
                                    <m:t>𝑅</m:t>
                                  </m:r>
                                </m:e>
                                <m:sup>
                                  <m:r>
                                    <a:rPr lang="es-ES" i="0">
                                      <a:latin typeface="Cambria Math" panose="02040503050406030204" pitchFamily="18" charset="0"/>
                                    </a:rPr>
                                    <m:t>2</m:t>
                                  </m:r>
                                </m:sup>
                              </m:sSup>
                              <m:d>
                                <m:dPr>
                                  <m:ctrlPr>
                                    <a:rPr lang="es-ES" i="1">
                                      <a:latin typeface="Cambria Math" panose="02040503050406030204" pitchFamily="18" charset="0"/>
                                    </a:rPr>
                                  </m:ctrlPr>
                                </m:dPr>
                                <m:e>
                                  <m:r>
                                    <a:rPr lang="es-ES" i="1">
                                      <a:latin typeface="Cambria Math" panose="02040503050406030204" pitchFamily="18" charset="0"/>
                                    </a:rPr>
                                    <m:t>𝑚</m:t>
                                  </m:r>
                                </m:e>
                              </m:d>
                            </m:num>
                            <m:den>
                              <m:sSup>
                                <m:sSupPr>
                                  <m:ctrlPr>
                                    <a:rPr lang="es-ES" i="1">
                                      <a:latin typeface="Cambria Math" panose="02040503050406030204" pitchFamily="18" charset="0"/>
                                    </a:rPr>
                                  </m:ctrlPr>
                                </m:sSupPr>
                                <m:e>
                                  <m:r>
                                    <a:rPr lang="es-ES" i="1">
                                      <a:latin typeface="Cambria Math" panose="02040503050406030204" pitchFamily="18" charset="0"/>
                                    </a:rPr>
                                    <m:t>𝑅</m:t>
                                  </m:r>
                                </m:e>
                                <m:sup>
                                  <m:r>
                                    <a:rPr lang="es-ES" i="0">
                                      <a:latin typeface="Cambria Math" panose="02040503050406030204" pitchFamily="18" charset="0"/>
                                    </a:rPr>
                                    <m:t>2</m:t>
                                  </m:r>
                                </m:sup>
                              </m:sSup>
                              <m:d>
                                <m:dPr>
                                  <m:ctrlPr>
                                    <a:rPr lang="es-ES" i="1">
                                      <a:latin typeface="Cambria Math" panose="02040503050406030204" pitchFamily="18" charset="0"/>
                                    </a:rPr>
                                  </m:ctrlPr>
                                </m:dPr>
                                <m:e>
                                  <m:r>
                                    <a:rPr lang="es-ES" i="1">
                                      <a:latin typeface="Cambria Math" panose="02040503050406030204" pitchFamily="18" charset="0"/>
                                    </a:rPr>
                                    <m:t>𝑚</m:t>
                                  </m:r>
                                </m:e>
                              </m:d>
                            </m:den>
                          </m:f>
                        </m:e>
                      </m:rad>
                      <m:r>
                        <a:rPr lang="es-ES" i="0">
                          <a:latin typeface="Cambria Math" panose="02040503050406030204" pitchFamily="18" charset="0"/>
                        </a:rPr>
                        <m:t>&gt;</m:t>
                      </m:r>
                      <m:sSub>
                        <m:sSubPr>
                          <m:ctrlPr>
                            <a:rPr lang="es-ES" i="1">
                              <a:latin typeface="Cambria Math" panose="02040503050406030204" pitchFamily="18" charset="0"/>
                            </a:rPr>
                          </m:ctrlPr>
                        </m:sSubPr>
                        <m:e>
                          <m:r>
                            <a:rPr lang="es-ES" i="1">
                              <a:latin typeface="Cambria Math" panose="02040503050406030204" pitchFamily="18" charset="0"/>
                            </a:rPr>
                            <m:t>𝑅</m:t>
                          </m:r>
                        </m:e>
                        <m:sub>
                          <m:r>
                            <a:rPr lang="es-ES" i="1">
                              <a:latin typeface="Cambria Math" panose="02040503050406030204" pitchFamily="18" charset="0"/>
                            </a:rPr>
                            <m:t>𝑡𝑜𝑙</m:t>
                          </m:r>
                        </m:sub>
                      </m:sSub>
                    </m:oMath>
                  </m:oMathPara>
                </a14:m>
                <a:endParaRPr lang="es-ES" dirty="0"/>
              </a:p>
            </p:txBody>
          </p:sp>
        </mc:Choice>
        <mc:Fallback xmlns="">
          <p:sp>
            <p:nvSpPr>
              <p:cNvPr id="13" name="Rectángulo 12"/>
              <p:cNvSpPr>
                <a:spLocks noRot="1" noChangeAspect="1" noMove="1" noResize="1" noEditPoints="1" noAdjustHandles="1" noChangeArrowheads="1" noChangeShapeType="1" noTextEdit="1"/>
              </p:cNvSpPr>
              <p:nvPr/>
            </p:nvSpPr>
            <p:spPr>
              <a:xfrm>
                <a:off x="310903" y="3961037"/>
                <a:ext cx="3099759" cy="910699"/>
              </a:xfrm>
              <a:prstGeom prst="rect">
                <a:avLst/>
              </a:prstGeom>
              <a:blipFill>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3200375" y="2935018"/>
                <a:ext cx="3096343" cy="9233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𝑅</m:t>
                      </m:r>
                      <m:r>
                        <a:rPr lang="es-ES" b="0" i="1" smtClean="0">
                          <a:latin typeface="Cambria Math" panose="02040503050406030204" pitchFamily="18" charset="0"/>
                        </a:rPr>
                        <m:t>(</m:t>
                      </m:r>
                      <m:r>
                        <a:rPr lang="es-ES" b="0" i="1" smtClean="0">
                          <a:latin typeface="Cambria Math" panose="02040503050406030204" pitchFamily="18" charset="0"/>
                        </a:rPr>
                        <m:t>𝑚</m:t>
                      </m:r>
                      <m:r>
                        <a:rPr lang="es-ES" b="0" i="1" smtClean="0">
                          <a:latin typeface="Cambria Math" panose="02040503050406030204" pitchFamily="18" charset="0"/>
                        </a:rPr>
                        <m:t>):</m:t>
                      </m:r>
                      <m:r>
                        <a:rPr lang="es-ES" b="0" i="1" smtClean="0">
                          <a:latin typeface="Cambria Math" panose="02040503050406030204" pitchFamily="18" charset="0"/>
                        </a:rPr>
                        <m:t>𝐷𝑖𝑠𝑡𝑎𝑛𝑐𝑖𝑎</m:t>
                      </m:r>
                      <m:r>
                        <a:rPr lang="es-ES" b="0" i="1" smtClean="0">
                          <a:latin typeface="Cambria Math" panose="02040503050406030204" pitchFamily="18" charset="0"/>
                        </a:rPr>
                        <m:t> </m:t>
                      </m:r>
                      <m:r>
                        <a:rPr lang="es-ES" b="0" i="1" smtClean="0">
                          <a:latin typeface="Cambria Math" panose="02040503050406030204" pitchFamily="18" charset="0"/>
                        </a:rPr>
                        <m:t>𝑑𝑒</m:t>
                      </m:r>
                      <m:r>
                        <a:rPr lang="es-ES" b="0" i="1" smtClean="0">
                          <a:latin typeface="Cambria Math" panose="02040503050406030204" pitchFamily="18" charset="0"/>
                        </a:rPr>
                        <m:t> </m:t>
                      </m:r>
                      <m:r>
                        <a:rPr lang="es-ES" b="0" i="1" smtClean="0">
                          <a:latin typeface="Cambria Math" panose="02040503050406030204" pitchFamily="18" charset="0"/>
                        </a:rPr>
                        <m:t>𝑢𝑛</m:t>
                      </m:r>
                      <m:r>
                        <a:rPr lang="es-ES" b="0" i="1" smtClean="0">
                          <a:latin typeface="Cambria Math" panose="02040503050406030204" pitchFamily="18" charset="0"/>
                        </a:rPr>
                        <m:t> </m:t>
                      </m:r>
                      <m:r>
                        <a:rPr lang="es-ES" b="0" i="1" smtClean="0">
                          <a:latin typeface="Cambria Math" panose="02040503050406030204" pitchFamily="18" charset="0"/>
                        </a:rPr>
                        <m:t>𝑝𝑢𝑛𝑡𝑜</m:t>
                      </m:r>
                    </m:oMath>
                  </m:oMathPara>
                </a14:m>
                <a:endParaRPr lang="es-ES" b="0" i="1" dirty="0" smtClean="0">
                  <a:latin typeface="Cambria Math" panose="02040503050406030204" pitchFamily="18" charset="0"/>
                </a:endParaRPr>
              </a:p>
              <a:p>
                <a:r>
                  <a:rPr lang="es-ES" i="1" dirty="0">
                    <a:latin typeface="Cambria" panose="02040503050406030204" pitchFamily="18" charset="0"/>
                    <a:ea typeface="Cambria" panose="02040503050406030204" pitchFamily="18" charset="0"/>
                  </a:rPr>
                  <a:t>a</a:t>
                </a:r>
                <a:r>
                  <a:rPr lang="es-ES" b="0" i="1" dirty="0" smtClean="0">
                    <a:latin typeface="Cambria" panose="02040503050406030204" pitchFamily="18" charset="0"/>
                    <a:ea typeface="Cambria" panose="02040503050406030204" pitchFamily="18" charset="0"/>
                  </a:rPr>
                  <a:t> su vecino más cercano en la </a:t>
                </a:r>
              </a:p>
              <a:p>
                <a:r>
                  <a:rPr lang="es-ES" i="1" dirty="0">
                    <a:latin typeface="Cambria" panose="02040503050406030204" pitchFamily="18" charset="0"/>
                    <a:ea typeface="Cambria" panose="02040503050406030204" pitchFamily="18" charset="0"/>
                  </a:rPr>
                  <a:t>d</a:t>
                </a:r>
                <a:r>
                  <a:rPr lang="es-ES" i="1" dirty="0" smtClean="0">
                    <a:latin typeface="Cambria" panose="02040503050406030204" pitchFamily="18" charset="0"/>
                    <a:ea typeface="Cambria" panose="02040503050406030204" pitchFamily="18" charset="0"/>
                  </a:rPr>
                  <a:t>imensión m</a:t>
                </a:r>
                <a14:m>
                  <m:oMath xmlns:m="http://schemas.openxmlformats.org/officeDocument/2006/math">
                    <m:r>
                      <a:rPr lang="es-ES" b="0" i="1" smtClean="0">
                        <a:latin typeface="Cambria Math" panose="02040503050406030204" pitchFamily="18" charset="0"/>
                      </a:rPr>
                      <m:t> </m:t>
                    </m:r>
                  </m:oMath>
                </a14:m>
                <a:endParaRPr lang="es-ES" i="1" dirty="0" smtClean="0">
                  <a:latin typeface="Cambria" panose="02040503050406030204" pitchFamily="18" charset="0"/>
                  <a:ea typeface="Cambria" panose="02040503050406030204" pitchFamily="18" charset="0"/>
                </a:endParaRPr>
              </a:p>
            </p:txBody>
          </p:sp>
        </mc:Choice>
        <mc:Fallback xmlns="">
          <p:sp>
            <p:nvSpPr>
              <p:cNvPr id="14" name="Rectángulo 13"/>
              <p:cNvSpPr>
                <a:spLocks noRot="1" noChangeAspect="1" noMove="1" noResize="1" noEditPoints="1" noAdjustHandles="1" noChangeArrowheads="1" noChangeShapeType="1" noTextEdit="1"/>
              </p:cNvSpPr>
              <p:nvPr/>
            </p:nvSpPr>
            <p:spPr>
              <a:xfrm>
                <a:off x="3200375" y="2935018"/>
                <a:ext cx="3096343" cy="923330"/>
              </a:xfrm>
              <a:prstGeom prst="rect">
                <a:avLst/>
              </a:prstGeom>
              <a:blipFill>
                <a:blip r:embed="rId7"/>
                <a:stretch>
                  <a:fillRect l="-59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2999657" y="3798397"/>
                <a:ext cx="3096343" cy="9233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𝑅</m:t>
                      </m:r>
                      <m:r>
                        <a:rPr lang="es-ES" b="0" i="1" smtClean="0">
                          <a:latin typeface="Cambria Math" panose="02040503050406030204" pitchFamily="18" charset="0"/>
                        </a:rPr>
                        <m:t>(</m:t>
                      </m:r>
                      <m:r>
                        <a:rPr lang="es-ES" b="0" i="1" smtClean="0">
                          <a:latin typeface="Cambria Math" panose="02040503050406030204" pitchFamily="18" charset="0"/>
                        </a:rPr>
                        <m:t>𝑚</m:t>
                      </m:r>
                      <m:r>
                        <a:rPr lang="es-ES" b="0" i="1" smtClean="0">
                          <a:latin typeface="Cambria Math" panose="02040503050406030204" pitchFamily="18" charset="0"/>
                        </a:rPr>
                        <m:t>+1):</m:t>
                      </m:r>
                      <m:r>
                        <a:rPr lang="es-ES" b="0" i="1" smtClean="0">
                          <a:latin typeface="Cambria Math" panose="02040503050406030204" pitchFamily="18" charset="0"/>
                        </a:rPr>
                        <m:t>𝐷𝑖𝑠𝑡𝑎𝑛𝑐𝑖𝑎</m:t>
                      </m:r>
                      <m:r>
                        <a:rPr lang="es-ES" b="0" i="1" smtClean="0">
                          <a:latin typeface="Cambria Math" panose="02040503050406030204" pitchFamily="18" charset="0"/>
                        </a:rPr>
                        <m:t> </m:t>
                      </m:r>
                      <m:r>
                        <a:rPr lang="es-ES" b="0" i="1" smtClean="0">
                          <a:latin typeface="Cambria Math" panose="02040503050406030204" pitchFamily="18" charset="0"/>
                        </a:rPr>
                        <m:t>𝑑𝑒</m:t>
                      </m:r>
                      <m:r>
                        <a:rPr lang="es-ES" b="0" i="1" smtClean="0">
                          <a:latin typeface="Cambria Math" panose="02040503050406030204" pitchFamily="18" charset="0"/>
                        </a:rPr>
                        <m:t> </m:t>
                      </m:r>
                      <m:r>
                        <a:rPr lang="es-ES" b="0" i="1" smtClean="0">
                          <a:latin typeface="Cambria Math" panose="02040503050406030204" pitchFamily="18" charset="0"/>
                        </a:rPr>
                        <m:t>𝑢𝑛</m:t>
                      </m:r>
                      <m:r>
                        <a:rPr lang="es-ES" b="0" i="1" smtClean="0">
                          <a:latin typeface="Cambria Math" panose="02040503050406030204" pitchFamily="18" charset="0"/>
                        </a:rPr>
                        <m:t> </m:t>
                      </m:r>
                    </m:oMath>
                  </m:oMathPara>
                </a14:m>
                <a:endParaRPr lang="es-ES" b="0" i="1" dirty="0" smtClean="0">
                  <a:latin typeface="Cambria Math" panose="02040503050406030204" pitchFamily="18" charset="0"/>
                </a:endParaRPr>
              </a:p>
              <a:p>
                <a:r>
                  <a:rPr lang="es-ES" i="1" dirty="0">
                    <a:latin typeface="Cambria" panose="02040503050406030204" pitchFamily="18" charset="0"/>
                    <a:ea typeface="Cambria" panose="02040503050406030204" pitchFamily="18" charset="0"/>
                  </a:rPr>
                  <a:t>p</a:t>
                </a:r>
                <a:r>
                  <a:rPr lang="es-ES" i="1" dirty="0" smtClean="0">
                    <a:latin typeface="Cambria" panose="02040503050406030204" pitchFamily="18" charset="0"/>
                    <a:ea typeface="Cambria" panose="02040503050406030204" pitchFamily="18" charset="0"/>
                  </a:rPr>
                  <a:t>unto a</a:t>
                </a:r>
                <a:r>
                  <a:rPr lang="es-ES" b="0" i="1" dirty="0" smtClean="0">
                    <a:latin typeface="Cambria" panose="02040503050406030204" pitchFamily="18" charset="0"/>
                    <a:ea typeface="Cambria" panose="02040503050406030204" pitchFamily="18" charset="0"/>
                  </a:rPr>
                  <a:t> su vecino más cercano en la </a:t>
                </a:r>
                <a:r>
                  <a:rPr lang="es-ES" i="1" dirty="0" smtClean="0">
                    <a:latin typeface="Cambria" panose="02040503050406030204" pitchFamily="18" charset="0"/>
                    <a:ea typeface="Cambria" panose="02040503050406030204" pitchFamily="18" charset="0"/>
                  </a:rPr>
                  <a:t>dimensión m+1</a:t>
                </a:r>
              </a:p>
            </p:txBody>
          </p:sp>
        </mc:Choice>
        <mc:Fallback xmlns="">
          <p:sp>
            <p:nvSpPr>
              <p:cNvPr id="15" name="Rectángulo 14"/>
              <p:cNvSpPr>
                <a:spLocks noRot="1" noChangeAspect="1" noMove="1" noResize="1" noEditPoints="1" noAdjustHandles="1" noChangeArrowheads="1" noChangeShapeType="1" noTextEdit="1"/>
              </p:cNvSpPr>
              <p:nvPr/>
            </p:nvSpPr>
            <p:spPr>
              <a:xfrm>
                <a:off x="2999657" y="3798397"/>
                <a:ext cx="3096343" cy="923330"/>
              </a:xfrm>
              <a:prstGeom prst="rect">
                <a:avLst/>
              </a:prstGeom>
              <a:blipFill>
                <a:blip r:embed="rId8"/>
                <a:stretch>
                  <a:fillRect l="-59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3215679" y="4781638"/>
                <a:ext cx="2664297" cy="646331"/>
              </a:xfrm>
              <a:prstGeom prst="rect">
                <a:avLst/>
              </a:prstGeom>
            </p:spPr>
            <p:txBody>
              <a:bodyPr wrap="square">
                <a:spAutoFit/>
              </a:bodyPr>
              <a:lstStyle/>
              <a:p>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𝑅</m:t>
                        </m:r>
                      </m:e>
                      <m:sub>
                        <m:r>
                          <a:rPr lang="es-ES" b="0" i="1" smtClean="0">
                            <a:latin typeface="Cambria Math" panose="02040503050406030204" pitchFamily="18" charset="0"/>
                          </a:rPr>
                          <m:t>𝑡𝑜𝑙</m:t>
                        </m:r>
                      </m:sub>
                    </m:sSub>
                    <m:r>
                      <a:rPr lang="es-ES" b="0" i="1" smtClean="0">
                        <a:latin typeface="Cambria Math" panose="02040503050406030204" pitchFamily="18" charset="0"/>
                      </a:rPr>
                      <m:t>, </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𝑡𝑜𝑙</m:t>
                        </m:r>
                      </m:sub>
                    </m:sSub>
                    <m:r>
                      <a:rPr lang="es-ES" b="0" i="1" smtClean="0">
                        <a:latin typeface="Cambria Math" panose="02040503050406030204" pitchFamily="18" charset="0"/>
                      </a:rPr>
                      <m:t>:</m:t>
                    </m:r>
                  </m:oMath>
                </a14:m>
                <a:r>
                  <a:rPr lang="es-ES" b="0" i="1" dirty="0" smtClean="0">
                    <a:latin typeface="Cambria Math" panose="02040503050406030204" pitchFamily="18" charset="0"/>
                  </a:rPr>
                  <a:t> </a:t>
                </a:r>
                <a:r>
                  <a:rPr lang="es-ES" b="0" i="1" dirty="0" smtClean="0">
                    <a:latin typeface="Cambria" panose="02040503050406030204" pitchFamily="18" charset="0"/>
                    <a:ea typeface="Cambria" panose="02040503050406030204" pitchFamily="18" charset="0"/>
                  </a:rPr>
                  <a:t>Umbrales con valores de 15 y 2</a:t>
                </a:r>
                <a:endParaRPr lang="es-ES" i="1" dirty="0" smtClean="0">
                  <a:latin typeface="Cambria" panose="02040503050406030204" pitchFamily="18" charset="0"/>
                  <a:ea typeface="Cambria" panose="02040503050406030204" pitchFamily="18" charset="0"/>
                </a:endParaRPr>
              </a:p>
            </p:txBody>
          </p:sp>
        </mc:Choice>
        <mc:Fallback xmlns="">
          <p:sp>
            <p:nvSpPr>
              <p:cNvPr id="16" name="Rectángulo 15"/>
              <p:cNvSpPr>
                <a:spLocks noRot="1" noChangeAspect="1" noMove="1" noResize="1" noEditPoints="1" noAdjustHandles="1" noChangeArrowheads="1" noChangeShapeType="1" noTextEdit="1"/>
              </p:cNvSpPr>
              <p:nvPr/>
            </p:nvSpPr>
            <p:spPr>
              <a:xfrm>
                <a:off x="3215679" y="4781638"/>
                <a:ext cx="2664297" cy="646331"/>
              </a:xfrm>
              <a:prstGeom prst="rect">
                <a:avLst/>
              </a:prstGeom>
              <a:blipFill>
                <a:blip r:embed="rId9"/>
                <a:stretch>
                  <a:fillRect l="-686" t="-1887"/>
                </a:stretch>
              </a:blipFill>
            </p:spPr>
            <p:txBody>
              <a:bodyPr/>
              <a:lstStyle/>
              <a:p>
                <a:r>
                  <a:rPr lang="es-ES">
                    <a:noFill/>
                  </a:rPr>
                  <a:t> </a:t>
                </a:r>
              </a:p>
            </p:txBody>
          </p:sp>
        </mc:Fallback>
      </mc:AlternateContent>
      <p:pic>
        <p:nvPicPr>
          <p:cNvPr id="17" name="Google Shape;513;p42"/>
          <p:cNvPicPr preferRelativeResize="0"/>
          <p:nvPr/>
        </p:nvPicPr>
        <p:blipFill>
          <a:blip r:embed="rId10">
            <a:alphaModFix/>
          </a:blip>
          <a:stretch>
            <a:fillRect/>
          </a:stretch>
        </p:blipFill>
        <p:spPr>
          <a:xfrm>
            <a:off x="6690378" y="2738800"/>
            <a:ext cx="4627725" cy="2574900"/>
          </a:xfrm>
          <a:prstGeom prst="rect">
            <a:avLst/>
          </a:prstGeom>
          <a:noFill/>
          <a:ln>
            <a:noFill/>
          </a:ln>
        </p:spPr>
      </p:pic>
    </p:spTree>
    <p:extLst>
      <p:ext uri="{BB962C8B-B14F-4D97-AF65-F5344CB8AC3E}">
        <p14:creationId xmlns:p14="http://schemas.microsoft.com/office/powerpoint/2010/main" val="42159590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41"/>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RESULTADOS MAPAS RECURRENTES</a:t>
            </a:r>
            <a:endParaRPr>
              <a:solidFill>
                <a:srgbClr val="194A5D"/>
              </a:solidFill>
              <a:latin typeface="Times New Roman"/>
              <a:ea typeface="Times New Roman"/>
              <a:cs typeface="Times New Roman"/>
              <a:sym typeface="Times New Roman"/>
            </a:endParaRPr>
          </a:p>
        </p:txBody>
      </p:sp>
      <p:pic>
        <p:nvPicPr>
          <p:cNvPr id="500" name="Google Shape;500;p41"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501" name="Google Shape;501;p41"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502" name="Google Shape;502;p41"/>
          <p:cNvSpPr/>
          <p:nvPr/>
        </p:nvSpPr>
        <p:spPr>
          <a:xfrm>
            <a:off x="573363" y="5069175"/>
            <a:ext cx="49347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Tiempo de retraso (t)</a:t>
            </a:r>
            <a:endParaRPr sz="1800">
              <a:solidFill>
                <a:schemeClr val="lt1"/>
              </a:solidFill>
              <a:latin typeface="Times New Roman"/>
              <a:ea typeface="Times New Roman"/>
              <a:cs typeface="Times New Roman"/>
              <a:sym typeface="Times New Roman"/>
            </a:endParaRPr>
          </a:p>
        </p:txBody>
      </p:sp>
      <p:sp>
        <p:nvSpPr>
          <p:cNvPr id="503" name="Google Shape;503;p41"/>
          <p:cNvSpPr/>
          <p:nvPr/>
        </p:nvSpPr>
        <p:spPr>
          <a:xfrm>
            <a:off x="6371713" y="5069175"/>
            <a:ext cx="49347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Dimensión inmersa (m)</a:t>
            </a:r>
            <a:endParaRPr sz="1800">
              <a:solidFill>
                <a:schemeClr val="lt1"/>
              </a:solidFill>
              <a:latin typeface="Times New Roman"/>
              <a:ea typeface="Times New Roman"/>
              <a:cs typeface="Times New Roman"/>
              <a:sym typeface="Times New Roman"/>
            </a:endParaRPr>
          </a:p>
        </p:txBody>
      </p:sp>
      <p:sp>
        <p:nvSpPr>
          <p:cNvPr id="504" name="Google Shape;504;p41"/>
          <p:cNvSpPr/>
          <p:nvPr/>
        </p:nvSpPr>
        <p:spPr>
          <a:xfrm>
            <a:off x="8213000" y="1764925"/>
            <a:ext cx="3539700" cy="500700"/>
          </a:xfrm>
          <a:prstGeom prst="roundRect">
            <a:avLst>
              <a:gd name="adj" fmla="val 16667"/>
            </a:avLst>
          </a:prstGeom>
          <a:solidFill>
            <a:srgbClr val="ABE33F">
              <a:alpha val="8078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Variable precipitación</a:t>
            </a:r>
            <a:endParaRPr sz="1800">
              <a:solidFill>
                <a:srgbClr val="004C52"/>
              </a:solidFill>
              <a:latin typeface="Times New Roman"/>
              <a:ea typeface="Times New Roman"/>
              <a:cs typeface="Times New Roman"/>
              <a:sym typeface="Times New Roman"/>
            </a:endParaRPr>
          </a:p>
        </p:txBody>
      </p:sp>
      <p:pic>
        <p:nvPicPr>
          <p:cNvPr id="505" name="Google Shape;505;p41"/>
          <p:cNvPicPr preferRelativeResize="0"/>
          <p:nvPr/>
        </p:nvPicPr>
        <p:blipFill>
          <a:blip r:embed="rId5">
            <a:alphaModFix/>
          </a:blip>
          <a:stretch>
            <a:fillRect/>
          </a:stretch>
        </p:blipFill>
        <p:spPr>
          <a:xfrm>
            <a:off x="373325" y="2328825"/>
            <a:ext cx="5437650" cy="2413700"/>
          </a:xfrm>
          <a:prstGeom prst="rect">
            <a:avLst/>
          </a:prstGeom>
          <a:noFill/>
          <a:ln>
            <a:noFill/>
          </a:ln>
        </p:spPr>
      </p:pic>
      <p:sp>
        <p:nvSpPr>
          <p:cNvPr id="506" name="Google Shape;506;p41"/>
          <p:cNvSpPr/>
          <p:nvPr/>
        </p:nvSpPr>
        <p:spPr>
          <a:xfrm>
            <a:off x="1321100" y="2846250"/>
            <a:ext cx="521400" cy="376500"/>
          </a:xfrm>
          <a:prstGeom prst="wedgeRectCallout">
            <a:avLst>
              <a:gd name="adj1" fmla="val -24545"/>
              <a:gd name="adj2" fmla="val 95296"/>
            </a:avLst>
          </a:prstGeom>
          <a:solidFill>
            <a:srgbClr val="ABE33F">
              <a:alpha val="80780"/>
            </a:srgbClr>
          </a:solidFill>
          <a:ln w="9525" cap="flat" cmpd="sng">
            <a:solidFill>
              <a:srgbClr val="ABE33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600">
                <a:solidFill>
                  <a:srgbClr val="194A5D"/>
                </a:solidFill>
                <a:latin typeface="Times New Roman"/>
                <a:ea typeface="Times New Roman"/>
                <a:cs typeface="Times New Roman"/>
                <a:sym typeface="Times New Roman"/>
              </a:rPr>
              <a:t>4</a:t>
            </a:r>
            <a:endParaRPr sz="1600">
              <a:solidFill>
                <a:srgbClr val="194A5D"/>
              </a:solidFill>
              <a:latin typeface="Times New Roman"/>
              <a:ea typeface="Times New Roman"/>
              <a:cs typeface="Times New Roman"/>
              <a:sym typeface="Times New Roman"/>
            </a:endParaRPr>
          </a:p>
        </p:txBody>
      </p:sp>
      <p:pic>
        <p:nvPicPr>
          <p:cNvPr id="507" name="Google Shape;507;p41"/>
          <p:cNvPicPr preferRelativeResize="0"/>
          <p:nvPr/>
        </p:nvPicPr>
        <p:blipFill>
          <a:blip r:embed="rId6">
            <a:alphaModFix/>
          </a:blip>
          <a:stretch>
            <a:fillRect/>
          </a:stretch>
        </p:blipFill>
        <p:spPr>
          <a:xfrm>
            <a:off x="6469263" y="2352325"/>
            <a:ext cx="4739625" cy="2630150"/>
          </a:xfrm>
          <a:prstGeom prst="rect">
            <a:avLst/>
          </a:prstGeom>
          <a:noFill/>
          <a:ln>
            <a:noFill/>
          </a:ln>
        </p:spPr>
      </p:pic>
      <p:sp>
        <p:nvSpPr>
          <p:cNvPr id="508" name="Google Shape;508;p41"/>
          <p:cNvSpPr/>
          <p:nvPr/>
        </p:nvSpPr>
        <p:spPr>
          <a:xfrm>
            <a:off x="8511250" y="4104775"/>
            <a:ext cx="521400" cy="376500"/>
          </a:xfrm>
          <a:prstGeom prst="wedgeRectCallout">
            <a:avLst>
              <a:gd name="adj1" fmla="val -24545"/>
              <a:gd name="adj2" fmla="val 95296"/>
            </a:avLst>
          </a:prstGeom>
          <a:solidFill>
            <a:srgbClr val="ABE33F">
              <a:alpha val="80780"/>
            </a:srgbClr>
          </a:solidFill>
          <a:ln w="9525" cap="flat" cmpd="sng">
            <a:solidFill>
              <a:srgbClr val="ABE33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600">
                <a:solidFill>
                  <a:srgbClr val="194A5D"/>
                </a:solidFill>
                <a:latin typeface="Times New Roman"/>
                <a:ea typeface="Times New Roman"/>
                <a:cs typeface="Times New Roman"/>
                <a:sym typeface="Times New Roman"/>
              </a:rPr>
              <a:t>5</a:t>
            </a:r>
            <a:endParaRPr sz="1600">
              <a:solidFill>
                <a:srgbClr val="194A5D"/>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42"/>
          <p:cNvPicPr preferRelativeResize="0"/>
          <p:nvPr/>
        </p:nvPicPr>
        <p:blipFill>
          <a:blip r:embed="rId3">
            <a:alphaModFix/>
          </a:blip>
          <a:stretch>
            <a:fillRect/>
          </a:stretch>
        </p:blipFill>
        <p:spPr>
          <a:xfrm>
            <a:off x="6530350" y="2356050"/>
            <a:ext cx="4627725" cy="2574900"/>
          </a:xfrm>
          <a:prstGeom prst="rect">
            <a:avLst/>
          </a:prstGeom>
          <a:noFill/>
          <a:ln>
            <a:noFill/>
          </a:ln>
        </p:spPr>
      </p:pic>
      <p:pic>
        <p:nvPicPr>
          <p:cNvPr id="514" name="Google Shape;514;p42"/>
          <p:cNvPicPr preferRelativeResize="0"/>
          <p:nvPr/>
        </p:nvPicPr>
        <p:blipFill>
          <a:blip r:embed="rId4">
            <a:alphaModFix/>
          </a:blip>
          <a:stretch>
            <a:fillRect/>
          </a:stretch>
        </p:blipFill>
        <p:spPr>
          <a:xfrm>
            <a:off x="366025" y="2352325"/>
            <a:ext cx="5349400" cy="2413700"/>
          </a:xfrm>
          <a:prstGeom prst="rect">
            <a:avLst/>
          </a:prstGeom>
          <a:noFill/>
          <a:ln>
            <a:noFill/>
          </a:ln>
        </p:spPr>
      </p:pic>
      <p:sp>
        <p:nvSpPr>
          <p:cNvPr id="515" name="Google Shape;515;p42"/>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RESULTADOS MAPAS RECURRENTES</a:t>
            </a:r>
            <a:endParaRPr>
              <a:solidFill>
                <a:srgbClr val="194A5D"/>
              </a:solidFill>
              <a:latin typeface="Times New Roman"/>
              <a:ea typeface="Times New Roman"/>
              <a:cs typeface="Times New Roman"/>
              <a:sym typeface="Times New Roman"/>
            </a:endParaRPr>
          </a:p>
        </p:txBody>
      </p:sp>
      <p:pic>
        <p:nvPicPr>
          <p:cNvPr id="516" name="Google Shape;516;p42" descr="Resultado de imagen para logo e spe"/>
          <p:cNvPicPr preferRelativeResize="0"/>
          <p:nvPr/>
        </p:nvPicPr>
        <p:blipFill rotWithShape="1">
          <a:blip r:embed="rId5">
            <a:alphaModFix/>
          </a:blip>
          <a:srcRect/>
          <a:stretch/>
        </p:blipFill>
        <p:spPr>
          <a:xfrm>
            <a:off x="186451" y="6157408"/>
            <a:ext cx="1938440" cy="500637"/>
          </a:xfrm>
          <a:prstGeom prst="rect">
            <a:avLst/>
          </a:prstGeom>
          <a:noFill/>
          <a:ln>
            <a:noFill/>
          </a:ln>
        </p:spPr>
      </p:pic>
      <p:pic>
        <p:nvPicPr>
          <p:cNvPr id="517" name="Google Shape;517;p42" descr="Resultado de imagen para carrera de ingenieria civil espe"/>
          <p:cNvPicPr preferRelativeResize="0"/>
          <p:nvPr/>
        </p:nvPicPr>
        <p:blipFill rotWithShape="1">
          <a:blip r:embed="rId6">
            <a:alphaModFix/>
          </a:blip>
          <a:srcRect/>
          <a:stretch/>
        </p:blipFill>
        <p:spPr>
          <a:xfrm>
            <a:off x="2283193" y="6078583"/>
            <a:ext cx="713405" cy="713406"/>
          </a:xfrm>
          <a:prstGeom prst="rect">
            <a:avLst/>
          </a:prstGeom>
          <a:noFill/>
          <a:ln>
            <a:noFill/>
          </a:ln>
        </p:spPr>
      </p:pic>
      <p:sp>
        <p:nvSpPr>
          <p:cNvPr id="518" name="Google Shape;518;p42"/>
          <p:cNvSpPr/>
          <p:nvPr/>
        </p:nvSpPr>
        <p:spPr>
          <a:xfrm>
            <a:off x="573363" y="5069175"/>
            <a:ext cx="49347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Tiempo de retraso (t)</a:t>
            </a:r>
            <a:endParaRPr sz="1800">
              <a:solidFill>
                <a:schemeClr val="lt1"/>
              </a:solidFill>
              <a:latin typeface="Times New Roman"/>
              <a:ea typeface="Times New Roman"/>
              <a:cs typeface="Times New Roman"/>
              <a:sym typeface="Times New Roman"/>
            </a:endParaRPr>
          </a:p>
        </p:txBody>
      </p:sp>
      <p:sp>
        <p:nvSpPr>
          <p:cNvPr id="519" name="Google Shape;519;p42"/>
          <p:cNvSpPr/>
          <p:nvPr/>
        </p:nvSpPr>
        <p:spPr>
          <a:xfrm>
            <a:off x="6371713" y="5069175"/>
            <a:ext cx="49347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Dimensión inmersa (m)</a:t>
            </a:r>
            <a:endParaRPr sz="1800">
              <a:solidFill>
                <a:schemeClr val="lt1"/>
              </a:solidFill>
              <a:latin typeface="Times New Roman"/>
              <a:ea typeface="Times New Roman"/>
              <a:cs typeface="Times New Roman"/>
              <a:sym typeface="Times New Roman"/>
            </a:endParaRPr>
          </a:p>
        </p:txBody>
      </p:sp>
      <p:sp>
        <p:nvSpPr>
          <p:cNvPr id="520" name="Google Shape;520;p42"/>
          <p:cNvSpPr/>
          <p:nvPr/>
        </p:nvSpPr>
        <p:spPr>
          <a:xfrm>
            <a:off x="8213000" y="1764925"/>
            <a:ext cx="3539700" cy="500700"/>
          </a:xfrm>
          <a:prstGeom prst="roundRect">
            <a:avLst>
              <a:gd name="adj" fmla="val 16667"/>
            </a:avLst>
          </a:prstGeom>
          <a:solidFill>
            <a:srgbClr val="ABE33F">
              <a:alpha val="8078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Variable caudal</a:t>
            </a:r>
            <a:endParaRPr sz="1800">
              <a:solidFill>
                <a:srgbClr val="004C52"/>
              </a:solidFill>
              <a:latin typeface="Times New Roman"/>
              <a:ea typeface="Times New Roman"/>
              <a:cs typeface="Times New Roman"/>
              <a:sym typeface="Times New Roman"/>
            </a:endParaRPr>
          </a:p>
        </p:txBody>
      </p:sp>
      <p:sp>
        <p:nvSpPr>
          <p:cNvPr id="521" name="Google Shape;521;p42"/>
          <p:cNvSpPr/>
          <p:nvPr/>
        </p:nvSpPr>
        <p:spPr>
          <a:xfrm>
            <a:off x="7584850" y="3938875"/>
            <a:ext cx="521400" cy="376500"/>
          </a:xfrm>
          <a:prstGeom prst="wedgeRectCallout">
            <a:avLst>
              <a:gd name="adj1" fmla="val -24545"/>
              <a:gd name="adj2" fmla="val 95296"/>
            </a:avLst>
          </a:prstGeom>
          <a:solidFill>
            <a:srgbClr val="ABE33F">
              <a:alpha val="80780"/>
            </a:srgbClr>
          </a:solidFill>
          <a:ln w="9525" cap="flat" cmpd="sng">
            <a:solidFill>
              <a:srgbClr val="ABE33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600">
                <a:solidFill>
                  <a:srgbClr val="194A5D"/>
                </a:solidFill>
                <a:latin typeface="Times New Roman"/>
                <a:ea typeface="Times New Roman"/>
                <a:cs typeface="Times New Roman"/>
                <a:sym typeface="Times New Roman"/>
              </a:rPr>
              <a:t>3</a:t>
            </a:r>
            <a:endParaRPr sz="1600">
              <a:solidFill>
                <a:srgbClr val="194A5D"/>
              </a:solidFill>
              <a:latin typeface="Times New Roman"/>
              <a:ea typeface="Times New Roman"/>
              <a:cs typeface="Times New Roman"/>
              <a:sym typeface="Times New Roman"/>
            </a:endParaRPr>
          </a:p>
        </p:txBody>
      </p:sp>
      <p:sp>
        <p:nvSpPr>
          <p:cNvPr id="522" name="Google Shape;522;p42"/>
          <p:cNvSpPr/>
          <p:nvPr/>
        </p:nvSpPr>
        <p:spPr>
          <a:xfrm>
            <a:off x="1321100" y="3479150"/>
            <a:ext cx="521400" cy="376500"/>
          </a:xfrm>
          <a:prstGeom prst="wedgeRectCallout">
            <a:avLst>
              <a:gd name="adj1" fmla="val 158041"/>
              <a:gd name="adj2" fmla="val -81680"/>
            </a:avLst>
          </a:prstGeom>
          <a:solidFill>
            <a:srgbClr val="ABE33F">
              <a:alpha val="80780"/>
            </a:srgbClr>
          </a:solidFill>
          <a:ln w="9525" cap="flat" cmpd="sng">
            <a:solidFill>
              <a:srgbClr val="ABE33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600">
                <a:solidFill>
                  <a:srgbClr val="194A5D"/>
                </a:solidFill>
                <a:latin typeface="Times New Roman"/>
                <a:ea typeface="Times New Roman"/>
                <a:cs typeface="Times New Roman"/>
                <a:sym typeface="Times New Roman"/>
              </a:rPr>
              <a:t>11</a:t>
            </a:r>
            <a:endParaRPr sz="1600">
              <a:solidFill>
                <a:srgbClr val="194A5D"/>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4"/>
          <p:cNvSpPr txBox="1">
            <a:spLocks noGrp="1"/>
          </p:cNvSpPr>
          <p:nvPr>
            <p:ph type="title"/>
          </p:nvPr>
        </p:nvSpPr>
        <p:spPr>
          <a:xfrm>
            <a:off x="1182200" y="531200"/>
            <a:ext cx="9827600" cy="114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JUSTIFICACIÓN</a:t>
            </a:r>
            <a:endParaRPr>
              <a:solidFill>
                <a:srgbClr val="194A5D"/>
              </a:solidFill>
              <a:latin typeface="Times New Roman"/>
              <a:ea typeface="Times New Roman"/>
              <a:cs typeface="Times New Roman"/>
              <a:sym typeface="Times New Roman"/>
            </a:endParaRPr>
          </a:p>
        </p:txBody>
      </p:sp>
      <p:pic>
        <p:nvPicPr>
          <p:cNvPr id="122" name="Google Shape;122;p14"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123" name="Google Shape;123;p14"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pic>
        <p:nvPicPr>
          <p:cNvPr id="124" name="Google Shape;124;p14"/>
          <p:cNvPicPr preferRelativeResize="0"/>
          <p:nvPr/>
        </p:nvPicPr>
        <p:blipFill>
          <a:blip r:embed="rId5">
            <a:alphaModFix amt="33000"/>
          </a:blip>
          <a:stretch>
            <a:fillRect/>
          </a:stretch>
        </p:blipFill>
        <p:spPr>
          <a:xfrm>
            <a:off x="1300963" y="1585900"/>
            <a:ext cx="9590074" cy="4571500"/>
          </a:xfrm>
          <a:prstGeom prst="rect">
            <a:avLst/>
          </a:prstGeom>
          <a:noFill/>
          <a:ln>
            <a:noFill/>
          </a:ln>
        </p:spPr>
      </p:pic>
      <p:pic>
        <p:nvPicPr>
          <p:cNvPr id="125" name="Google Shape;125;p14"/>
          <p:cNvPicPr preferRelativeResize="0"/>
          <p:nvPr/>
        </p:nvPicPr>
        <p:blipFill rotWithShape="1">
          <a:blip r:embed="rId6">
            <a:alphaModFix/>
          </a:blip>
          <a:srcRect t="4761"/>
          <a:stretch/>
        </p:blipFill>
        <p:spPr>
          <a:xfrm>
            <a:off x="2717275" y="1674400"/>
            <a:ext cx="6757451" cy="3962100"/>
          </a:xfrm>
          <a:prstGeom prst="rect">
            <a:avLst/>
          </a:prstGeom>
          <a:noFill/>
          <a:ln>
            <a:noFill/>
          </a:ln>
        </p:spPr>
      </p:pic>
      <p:pic>
        <p:nvPicPr>
          <p:cNvPr id="126" name="Google Shape;126;p14"/>
          <p:cNvPicPr preferRelativeResize="0"/>
          <p:nvPr/>
        </p:nvPicPr>
        <p:blipFill>
          <a:blip r:embed="rId7">
            <a:alphaModFix/>
          </a:blip>
          <a:stretch>
            <a:fillRect/>
          </a:stretch>
        </p:blipFill>
        <p:spPr>
          <a:xfrm>
            <a:off x="5403988" y="1060663"/>
            <a:ext cx="6467475" cy="2314575"/>
          </a:xfrm>
          <a:prstGeom prst="rect">
            <a:avLst/>
          </a:prstGeom>
          <a:noFill/>
          <a:ln>
            <a:noFill/>
          </a:ln>
        </p:spPr>
      </p:pic>
      <p:pic>
        <p:nvPicPr>
          <p:cNvPr id="127" name="Google Shape;127;p14"/>
          <p:cNvPicPr preferRelativeResize="0"/>
          <p:nvPr/>
        </p:nvPicPr>
        <p:blipFill>
          <a:blip r:embed="rId8">
            <a:alphaModFix/>
          </a:blip>
          <a:stretch>
            <a:fillRect/>
          </a:stretch>
        </p:blipFill>
        <p:spPr>
          <a:xfrm>
            <a:off x="1300963" y="3234025"/>
            <a:ext cx="8353425" cy="1695450"/>
          </a:xfrm>
          <a:prstGeom prst="rect">
            <a:avLst/>
          </a:prstGeom>
          <a:noFill/>
          <a:ln>
            <a:noFill/>
          </a:ln>
        </p:spPr>
      </p:pic>
      <p:pic>
        <p:nvPicPr>
          <p:cNvPr id="128" name="Google Shape;128;p14"/>
          <p:cNvPicPr preferRelativeResize="0"/>
          <p:nvPr/>
        </p:nvPicPr>
        <p:blipFill>
          <a:blip r:embed="rId9">
            <a:alphaModFix/>
          </a:blip>
          <a:stretch>
            <a:fillRect/>
          </a:stretch>
        </p:blipFill>
        <p:spPr>
          <a:xfrm>
            <a:off x="3392588" y="1193125"/>
            <a:ext cx="5406832" cy="46712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3"/>
          <p:cNvPicPr preferRelativeResize="0"/>
          <p:nvPr/>
        </p:nvPicPr>
        <p:blipFill>
          <a:blip r:embed="rId3">
            <a:alphaModFix/>
          </a:blip>
          <a:stretch>
            <a:fillRect/>
          </a:stretch>
        </p:blipFill>
        <p:spPr>
          <a:xfrm>
            <a:off x="6502700" y="2356050"/>
            <a:ext cx="4696850" cy="2600150"/>
          </a:xfrm>
          <a:prstGeom prst="rect">
            <a:avLst/>
          </a:prstGeom>
          <a:noFill/>
          <a:ln>
            <a:noFill/>
          </a:ln>
        </p:spPr>
      </p:pic>
      <p:pic>
        <p:nvPicPr>
          <p:cNvPr id="528" name="Google Shape;528;p43"/>
          <p:cNvPicPr preferRelativeResize="0"/>
          <p:nvPr/>
        </p:nvPicPr>
        <p:blipFill>
          <a:blip r:embed="rId4">
            <a:alphaModFix/>
          </a:blip>
          <a:stretch>
            <a:fillRect/>
          </a:stretch>
        </p:blipFill>
        <p:spPr>
          <a:xfrm>
            <a:off x="390000" y="2352325"/>
            <a:ext cx="5301450" cy="2413700"/>
          </a:xfrm>
          <a:prstGeom prst="rect">
            <a:avLst/>
          </a:prstGeom>
          <a:noFill/>
          <a:ln>
            <a:noFill/>
          </a:ln>
        </p:spPr>
      </p:pic>
      <p:sp>
        <p:nvSpPr>
          <p:cNvPr id="529" name="Google Shape;529;p43"/>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RESULTADOS MAPAS RECURRENTES</a:t>
            </a:r>
            <a:endParaRPr>
              <a:solidFill>
                <a:srgbClr val="194A5D"/>
              </a:solidFill>
              <a:latin typeface="Times New Roman"/>
              <a:ea typeface="Times New Roman"/>
              <a:cs typeface="Times New Roman"/>
              <a:sym typeface="Times New Roman"/>
            </a:endParaRPr>
          </a:p>
        </p:txBody>
      </p:sp>
      <p:pic>
        <p:nvPicPr>
          <p:cNvPr id="530" name="Google Shape;530;p43" descr="Resultado de imagen para logo e spe"/>
          <p:cNvPicPr preferRelativeResize="0"/>
          <p:nvPr/>
        </p:nvPicPr>
        <p:blipFill rotWithShape="1">
          <a:blip r:embed="rId5">
            <a:alphaModFix/>
          </a:blip>
          <a:srcRect/>
          <a:stretch/>
        </p:blipFill>
        <p:spPr>
          <a:xfrm>
            <a:off x="186451" y="6157408"/>
            <a:ext cx="1938440" cy="500637"/>
          </a:xfrm>
          <a:prstGeom prst="rect">
            <a:avLst/>
          </a:prstGeom>
          <a:noFill/>
          <a:ln>
            <a:noFill/>
          </a:ln>
        </p:spPr>
      </p:pic>
      <p:pic>
        <p:nvPicPr>
          <p:cNvPr id="531" name="Google Shape;531;p43" descr="Resultado de imagen para carrera de ingenieria civil espe"/>
          <p:cNvPicPr preferRelativeResize="0"/>
          <p:nvPr/>
        </p:nvPicPr>
        <p:blipFill rotWithShape="1">
          <a:blip r:embed="rId6">
            <a:alphaModFix/>
          </a:blip>
          <a:srcRect/>
          <a:stretch/>
        </p:blipFill>
        <p:spPr>
          <a:xfrm>
            <a:off x="2283193" y="6078583"/>
            <a:ext cx="713405" cy="713406"/>
          </a:xfrm>
          <a:prstGeom prst="rect">
            <a:avLst/>
          </a:prstGeom>
          <a:noFill/>
          <a:ln>
            <a:noFill/>
          </a:ln>
        </p:spPr>
      </p:pic>
      <p:sp>
        <p:nvSpPr>
          <p:cNvPr id="532" name="Google Shape;532;p43"/>
          <p:cNvSpPr/>
          <p:nvPr/>
        </p:nvSpPr>
        <p:spPr>
          <a:xfrm>
            <a:off x="573363" y="5069175"/>
            <a:ext cx="49347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Tiempo de retraso (t)</a:t>
            </a:r>
            <a:endParaRPr sz="1800">
              <a:solidFill>
                <a:schemeClr val="lt1"/>
              </a:solidFill>
              <a:latin typeface="Times New Roman"/>
              <a:ea typeface="Times New Roman"/>
              <a:cs typeface="Times New Roman"/>
              <a:sym typeface="Times New Roman"/>
            </a:endParaRPr>
          </a:p>
        </p:txBody>
      </p:sp>
      <p:sp>
        <p:nvSpPr>
          <p:cNvPr id="533" name="Google Shape;533;p43"/>
          <p:cNvSpPr/>
          <p:nvPr/>
        </p:nvSpPr>
        <p:spPr>
          <a:xfrm>
            <a:off x="6371713" y="5069175"/>
            <a:ext cx="49347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Dimensión inmersa (m)</a:t>
            </a:r>
            <a:endParaRPr sz="1800">
              <a:solidFill>
                <a:schemeClr val="lt1"/>
              </a:solidFill>
              <a:latin typeface="Times New Roman"/>
              <a:ea typeface="Times New Roman"/>
              <a:cs typeface="Times New Roman"/>
              <a:sym typeface="Times New Roman"/>
            </a:endParaRPr>
          </a:p>
        </p:txBody>
      </p:sp>
      <p:sp>
        <p:nvSpPr>
          <p:cNvPr id="534" name="Google Shape;534;p43"/>
          <p:cNvSpPr/>
          <p:nvPr/>
        </p:nvSpPr>
        <p:spPr>
          <a:xfrm>
            <a:off x="8213000" y="1764925"/>
            <a:ext cx="3539700" cy="500700"/>
          </a:xfrm>
          <a:prstGeom prst="roundRect">
            <a:avLst>
              <a:gd name="adj" fmla="val 16667"/>
            </a:avLst>
          </a:prstGeom>
          <a:solidFill>
            <a:srgbClr val="ABE33F">
              <a:alpha val="8078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Variable humedad relativa</a:t>
            </a:r>
            <a:endParaRPr sz="1800">
              <a:solidFill>
                <a:srgbClr val="004C52"/>
              </a:solidFill>
              <a:latin typeface="Times New Roman"/>
              <a:ea typeface="Times New Roman"/>
              <a:cs typeface="Times New Roman"/>
              <a:sym typeface="Times New Roman"/>
            </a:endParaRPr>
          </a:p>
        </p:txBody>
      </p:sp>
      <p:sp>
        <p:nvSpPr>
          <p:cNvPr id="535" name="Google Shape;535;p43"/>
          <p:cNvSpPr/>
          <p:nvPr/>
        </p:nvSpPr>
        <p:spPr>
          <a:xfrm>
            <a:off x="1334925" y="3479150"/>
            <a:ext cx="521400" cy="376500"/>
          </a:xfrm>
          <a:prstGeom prst="wedgeRectCallout">
            <a:avLst>
              <a:gd name="adj1" fmla="val -72665"/>
              <a:gd name="adj2" fmla="val -125750"/>
            </a:avLst>
          </a:prstGeom>
          <a:solidFill>
            <a:srgbClr val="ABE33F">
              <a:alpha val="80780"/>
            </a:srgbClr>
          </a:solidFill>
          <a:ln w="9525" cap="flat" cmpd="sng">
            <a:solidFill>
              <a:srgbClr val="ABE33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600">
                <a:solidFill>
                  <a:srgbClr val="194A5D"/>
                </a:solidFill>
                <a:latin typeface="Times New Roman"/>
                <a:ea typeface="Times New Roman"/>
                <a:cs typeface="Times New Roman"/>
                <a:sym typeface="Times New Roman"/>
              </a:rPr>
              <a:t>2</a:t>
            </a:r>
            <a:endParaRPr sz="1600">
              <a:solidFill>
                <a:srgbClr val="194A5D"/>
              </a:solidFill>
              <a:latin typeface="Times New Roman"/>
              <a:ea typeface="Times New Roman"/>
              <a:cs typeface="Times New Roman"/>
              <a:sym typeface="Times New Roman"/>
            </a:endParaRPr>
          </a:p>
        </p:txBody>
      </p:sp>
      <p:sp>
        <p:nvSpPr>
          <p:cNvPr id="536" name="Google Shape;536;p43"/>
          <p:cNvSpPr/>
          <p:nvPr/>
        </p:nvSpPr>
        <p:spPr>
          <a:xfrm>
            <a:off x="7584875" y="4008000"/>
            <a:ext cx="521400" cy="376500"/>
          </a:xfrm>
          <a:prstGeom prst="wedgeRectCallout">
            <a:avLst>
              <a:gd name="adj1" fmla="val -24545"/>
              <a:gd name="adj2" fmla="val 95296"/>
            </a:avLst>
          </a:prstGeom>
          <a:solidFill>
            <a:srgbClr val="ABE33F">
              <a:alpha val="80780"/>
            </a:srgbClr>
          </a:solidFill>
          <a:ln w="9525" cap="flat" cmpd="sng">
            <a:solidFill>
              <a:srgbClr val="ABE33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600">
                <a:solidFill>
                  <a:srgbClr val="194A5D"/>
                </a:solidFill>
                <a:latin typeface="Times New Roman"/>
                <a:ea typeface="Times New Roman"/>
                <a:cs typeface="Times New Roman"/>
                <a:sym typeface="Times New Roman"/>
              </a:rPr>
              <a:t>3</a:t>
            </a:r>
            <a:endParaRPr sz="1600">
              <a:solidFill>
                <a:srgbClr val="194A5D"/>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p44"/>
          <p:cNvPicPr preferRelativeResize="0"/>
          <p:nvPr/>
        </p:nvPicPr>
        <p:blipFill>
          <a:blip r:embed="rId3">
            <a:alphaModFix/>
          </a:blip>
          <a:stretch>
            <a:fillRect/>
          </a:stretch>
        </p:blipFill>
        <p:spPr>
          <a:xfrm>
            <a:off x="6753700" y="2330400"/>
            <a:ext cx="4170750" cy="2674000"/>
          </a:xfrm>
          <a:prstGeom prst="rect">
            <a:avLst/>
          </a:prstGeom>
          <a:noFill/>
          <a:ln>
            <a:noFill/>
          </a:ln>
        </p:spPr>
      </p:pic>
      <p:pic>
        <p:nvPicPr>
          <p:cNvPr id="542" name="Google Shape;542;p44"/>
          <p:cNvPicPr preferRelativeResize="0"/>
          <p:nvPr/>
        </p:nvPicPr>
        <p:blipFill>
          <a:blip r:embed="rId4">
            <a:alphaModFix/>
          </a:blip>
          <a:stretch>
            <a:fillRect/>
          </a:stretch>
        </p:blipFill>
        <p:spPr>
          <a:xfrm>
            <a:off x="465950" y="2328825"/>
            <a:ext cx="5281351" cy="2303100"/>
          </a:xfrm>
          <a:prstGeom prst="rect">
            <a:avLst/>
          </a:prstGeom>
          <a:noFill/>
          <a:ln>
            <a:noFill/>
          </a:ln>
        </p:spPr>
      </p:pic>
      <p:sp>
        <p:nvSpPr>
          <p:cNvPr id="543" name="Google Shape;543;p44"/>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RESULTADOS MAPAS RECURRENTES</a:t>
            </a:r>
            <a:endParaRPr>
              <a:solidFill>
                <a:srgbClr val="194A5D"/>
              </a:solidFill>
              <a:latin typeface="Times New Roman"/>
              <a:ea typeface="Times New Roman"/>
              <a:cs typeface="Times New Roman"/>
              <a:sym typeface="Times New Roman"/>
            </a:endParaRPr>
          </a:p>
        </p:txBody>
      </p:sp>
      <p:pic>
        <p:nvPicPr>
          <p:cNvPr id="544" name="Google Shape;544;p44" descr="Resultado de imagen para logo e spe"/>
          <p:cNvPicPr preferRelativeResize="0"/>
          <p:nvPr/>
        </p:nvPicPr>
        <p:blipFill rotWithShape="1">
          <a:blip r:embed="rId5">
            <a:alphaModFix/>
          </a:blip>
          <a:srcRect/>
          <a:stretch/>
        </p:blipFill>
        <p:spPr>
          <a:xfrm>
            <a:off x="186451" y="6157408"/>
            <a:ext cx="1938440" cy="500637"/>
          </a:xfrm>
          <a:prstGeom prst="rect">
            <a:avLst/>
          </a:prstGeom>
          <a:noFill/>
          <a:ln>
            <a:noFill/>
          </a:ln>
        </p:spPr>
      </p:pic>
      <p:pic>
        <p:nvPicPr>
          <p:cNvPr id="545" name="Google Shape;545;p44" descr="Resultado de imagen para carrera de ingenieria civil espe"/>
          <p:cNvPicPr preferRelativeResize="0"/>
          <p:nvPr/>
        </p:nvPicPr>
        <p:blipFill rotWithShape="1">
          <a:blip r:embed="rId6">
            <a:alphaModFix/>
          </a:blip>
          <a:srcRect/>
          <a:stretch/>
        </p:blipFill>
        <p:spPr>
          <a:xfrm>
            <a:off x="2283193" y="6078583"/>
            <a:ext cx="713405" cy="713406"/>
          </a:xfrm>
          <a:prstGeom prst="rect">
            <a:avLst/>
          </a:prstGeom>
          <a:noFill/>
          <a:ln>
            <a:noFill/>
          </a:ln>
        </p:spPr>
      </p:pic>
      <p:sp>
        <p:nvSpPr>
          <p:cNvPr id="546" name="Google Shape;546;p44"/>
          <p:cNvSpPr/>
          <p:nvPr/>
        </p:nvSpPr>
        <p:spPr>
          <a:xfrm>
            <a:off x="573363" y="5069175"/>
            <a:ext cx="49347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Tiempo de retraso (t)</a:t>
            </a:r>
            <a:endParaRPr sz="1800">
              <a:solidFill>
                <a:schemeClr val="lt1"/>
              </a:solidFill>
              <a:latin typeface="Times New Roman"/>
              <a:ea typeface="Times New Roman"/>
              <a:cs typeface="Times New Roman"/>
              <a:sym typeface="Times New Roman"/>
            </a:endParaRPr>
          </a:p>
        </p:txBody>
      </p:sp>
      <p:sp>
        <p:nvSpPr>
          <p:cNvPr id="547" name="Google Shape;547;p44"/>
          <p:cNvSpPr/>
          <p:nvPr/>
        </p:nvSpPr>
        <p:spPr>
          <a:xfrm>
            <a:off x="6371713" y="5069175"/>
            <a:ext cx="49347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Dimensión inmersa (m)</a:t>
            </a:r>
            <a:endParaRPr sz="1800">
              <a:solidFill>
                <a:schemeClr val="lt1"/>
              </a:solidFill>
              <a:latin typeface="Times New Roman"/>
              <a:ea typeface="Times New Roman"/>
              <a:cs typeface="Times New Roman"/>
              <a:sym typeface="Times New Roman"/>
            </a:endParaRPr>
          </a:p>
        </p:txBody>
      </p:sp>
      <p:sp>
        <p:nvSpPr>
          <p:cNvPr id="548" name="Google Shape;548;p44"/>
          <p:cNvSpPr/>
          <p:nvPr/>
        </p:nvSpPr>
        <p:spPr>
          <a:xfrm>
            <a:off x="8213000" y="1764925"/>
            <a:ext cx="3539700" cy="500700"/>
          </a:xfrm>
          <a:prstGeom prst="roundRect">
            <a:avLst>
              <a:gd name="adj" fmla="val 16667"/>
            </a:avLst>
          </a:prstGeom>
          <a:solidFill>
            <a:srgbClr val="ABE33F">
              <a:alpha val="8078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Variable temperatura</a:t>
            </a:r>
            <a:endParaRPr sz="1800">
              <a:solidFill>
                <a:srgbClr val="004C52"/>
              </a:solidFill>
              <a:latin typeface="Times New Roman"/>
              <a:ea typeface="Times New Roman"/>
              <a:cs typeface="Times New Roman"/>
              <a:sym typeface="Times New Roman"/>
            </a:endParaRPr>
          </a:p>
        </p:txBody>
      </p:sp>
      <p:sp>
        <p:nvSpPr>
          <p:cNvPr id="549" name="Google Shape;549;p44"/>
          <p:cNvSpPr/>
          <p:nvPr/>
        </p:nvSpPr>
        <p:spPr>
          <a:xfrm>
            <a:off x="1404050" y="3479150"/>
            <a:ext cx="521400" cy="376500"/>
          </a:xfrm>
          <a:prstGeom prst="wedgeRectCallout">
            <a:avLst>
              <a:gd name="adj1" fmla="val -56756"/>
              <a:gd name="adj2" fmla="val -100046"/>
            </a:avLst>
          </a:prstGeom>
          <a:solidFill>
            <a:srgbClr val="ABE33F">
              <a:alpha val="80780"/>
            </a:srgbClr>
          </a:solidFill>
          <a:ln w="9525" cap="flat" cmpd="sng">
            <a:solidFill>
              <a:srgbClr val="ABE33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600">
                <a:solidFill>
                  <a:srgbClr val="194A5D"/>
                </a:solidFill>
                <a:latin typeface="Times New Roman"/>
                <a:ea typeface="Times New Roman"/>
                <a:cs typeface="Times New Roman"/>
                <a:sym typeface="Times New Roman"/>
              </a:rPr>
              <a:t>2</a:t>
            </a:r>
            <a:endParaRPr sz="1600">
              <a:solidFill>
                <a:srgbClr val="194A5D"/>
              </a:solidFill>
              <a:latin typeface="Times New Roman"/>
              <a:ea typeface="Times New Roman"/>
              <a:cs typeface="Times New Roman"/>
              <a:sym typeface="Times New Roman"/>
            </a:endParaRPr>
          </a:p>
        </p:txBody>
      </p:sp>
      <p:sp>
        <p:nvSpPr>
          <p:cNvPr id="550" name="Google Shape;550;p44"/>
          <p:cNvSpPr/>
          <p:nvPr/>
        </p:nvSpPr>
        <p:spPr>
          <a:xfrm>
            <a:off x="7691600" y="4146325"/>
            <a:ext cx="521400" cy="376500"/>
          </a:xfrm>
          <a:prstGeom prst="wedgeRectCallout">
            <a:avLst>
              <a:gd name="adj1" fmla="val -24545"/>
              <a:gd name="adj2" fmla="val 95296"/>
            </a:avLst>
          </a:prstGeom>
          <a:solidFill>
            <a:srgbClr val="ABE33F">
              <a:alpha val="80780"/>
            </a:srgbClr>
          </a:solidFill>
          <a:ln w="9525" cap="flat" cmpd="sng">
            <a:solidFill>
              <a:srgbClr val="ABE33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600">
                <a:solidFill>
                  <a:srgbClr val="194A5D"/>
                </a:solidFill>
                <a:latin typeface="Times New Roman"/>
                <a:ea typeface="Times New Roman"/>
                <a:cs typeface="Times New Roman"/>
                <a:sym typeface="Times New Roman"/>
              </a:rPr>
              <a:t>3</a:t>
            </a:r>
            <a:endParaRPr sz="1600">
              <a:solidFill>
                <a:srgbClr val="194A5D"/>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36"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438" name="Google Shape;438;p36"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439" name="Google Shape;439;p36"/>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MAPAS RECURRENTES</a:t>
            </a:r>
            <a:endParaRPr>
              <a:solidFill>
                <a:srgbClr val="194A5D"/>
              </a:solidFill>
              <a:latin typeface="Times New Roman"/>
              <a:ea typeface="Times New Roman"/>
              <a:cs typeface="Times New Roman"/>
              <a:sym typeface="Times New Roman"/>
            </a:endParaRPr>
          </a:p>
        </p:txBody>
      </p:sp>
      <p:sp>
        <p:nvSpPr>
          <p:cNvPr id="440" name="Google Shape;440;p36"/>
          <p:cNvSpPr/>
          <p:nvPr/>
        </p:nvSpPr>
        <p:spPr>
          <a:xfrm>
            <a:off x="7620000" y="5656700"/>
            <a:ext cx="3657600" cy="500700"/>
          </a:xfrm>
          <a:prstGeom prst="roundRect">
            <a:avLst>
              <a:gd name="adj" fmla="val 16667"/>
            </a:avLst>
          </a:prstGeom>
          <a:solidFill>
            <a:srgbClr val="00AE9D">
              <a:alpha val="262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Fuente: Espinosa Contreras, 2004</a:t>
            </a:r>
            <a:endParaRPr sz="1800">
              <a:solidFill>
                <a:srgbClr val="004C52"/>
              </a:solidFill>
              <a:latin typeface="Times New Roman"/>
              <a:ea typeface="Times New Roman"/>
              <a:cs typeface="Times New Roman"/>
              <a:sym typeface="Times New Roman"/>
            </a:endParaRPr>
          </a:p>
        </p:txBody>
      </p:sp>
      <p:pic>
        <p:nvPicPr>
          <p:cNvPr id="441" name="Google Shape;441;p36"/>
          <p:cNvPicPr preferRelativeResize="0"/>
          <p:nvPr/>
        </p:nvPicPr>
        <p:blipFill>
          <a:blip r:embed="rId5">
            <a:alphaModFix/>
          </a:blip>
          <a:stretch>
            <a:fillRect/>
          </a:stretch>
        </p:blipFill>
        <p:spPr>
          <a:xfrm>
            <a:off x="216150" y="2259725"/>
            <a:ext cx="11759700" cy="2599800"/>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37"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447" name="Google Shape;447;p37"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448" name="Google Shape;448;p37"/>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MAPAS RECURRENTES</a:t>
            </a:r>
            <a:endParaRPr>
              <a:solidFill>
                <a:srgbClr val="194A5D"/>
              </a:solidFill>
              <a:latin typeface="Times New Roman"/>
              <a:ea typeface="Times New Roman"/>
              <a:cs typeface="Times New Roman"/>
              <a:sym typeface="Times New Roman"/>
            </a:endParaRPr>
          </a:p>
        </p:txBody>
      </p:sp>
      <p:sp>
        <p:nvSpPr>
          <p:cNvPr id="449" name="Google Shape;449;p37"/>
          <p:cNvSpPr/>
          <p:nvPr/>
        </p:nvSpPr>
        <p:spPr>
          <a:xfrm>
            <a:off x="7620000" y="5656700"/>
            <a:ext cx="3657600" cy="500700"/>
          </a:xfrm>
          <a:prstGeom prst="roundRect">
            <a:avLst>
              <a:gd name="adj" fmla="val 16667"/>
            </a:avLst>
          </a:prstGeom>
          <a:solidFill>
            <a:srgbClr val="00AE9D">
              <a:alpha val="262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dirty="0">
                <a:solidFill>
                  <a:srgbClr val="004C52"/>
                </a:solidFill>
                <a:latin typeface="Times New Roman"/>
                <a:ea typeface="Times New Roman"/>
                <a:cs typeface="Times New Roman"/>
                <a:sym typeface="Times New Roman"/>
              </a:rPr>
              <a:t>Fuente: </a:t>
            </a:r>
            <a:r>
              <a:rPr lang="es-EC" sz="1800" dirty="0" err="1">
                <a:solidFill>
                  <a:srgbClr val="004C52"/>
                </a:solidFill>
                <a:latin typeface="Times New Roman"/>
                <a:ea typeface="Times New Roman"/>
                <a:cs typeface="Times New Roman"/>
                <a:sym typeface="Times New Roman"/>
              </a:rPr>
              <a:t>Marwan</a:t>
            </a:r>
            <a:r>
              <a:rPr lang="es-EC" sz="1800" dirty="0">
                <a:solidFill>
                  <a:srgbClr val="004C52"/>
                </a:solidFill>
                <a:latin typeface="Times New Roman"/>
                <a:ea typeface="Times New Roman"/>
                <a:cs typeface="Times New Roman"/>
                <a:sym typeface="Times New Roman"/>
              </a:rPr>
              <a:t>, </a:t>
            </a:r>
            <a:r>
              <a:rPr lang="es-EC" sz="1800" dirty="0" smtClean="0">
                <a:solidFill>
                  <a:srgbClr val="004C52"/>
                </a:solidFill>
                <a:latin typeface="Times New Roman"/>
                <a:ea typeface="Times New Roman"/>
                <a:cs typeface="Times New Roman"/>
                <a:sym typeface="Times New Roman"/>
              </a:rPr>
              <a:t>2004</a:t>
            </a:r>
            <a:endParaRPr sz="1800" dirty="0">
              <a:solidFill>
                <a:srgbClr val="004C52"/>
              </a:solidFill>
              <a:latin typeface="Times New Roman"/>
              <a:ea typeface="Times New Roman"/>
              <a:cs typeface="Times New Roman"/>
              <a:sym typeface="Times New Roman"/>
            </a:endParaRPr>
          </a:p>
        </p:txBody>
      </p:sp>
      <p:sp>
        <p:nvSpPr>
          <p:cNvPr id="450" name="Google Shape;450;p37"/>
          <p:cNvSpPr/>
          <p:nvPr/>
        </p:nvSpPr>
        <p:spPr>
          <a:xfrm>
            <a:off x="678775" y="1994800"/>
            <a:ext cx="49347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Patrón </a:t>
            </a:r>
            <a:endParaRPr sz="1800">
              <a:solidFill>
                <a:schemeClr val="lt1"/>
              </a:solidFill>
              <a:latin typeface="Times New Roman"/>
              <a:ea typeface="Times New Roman"/>
              <a:cs typeface="Times New Roman"/>
              <a:sym typeface="Times New Roman"/>
            </a:endParaRPr>
          </a:p>
        </p:txBody>
      </p:sp>
      <p:sp>
        <p:nvSpPr>
          <p:cNvPr id="451" name="Google Shape;451;p37"/>
          <p:cNvSpPr/>
          <p:nvPr/>
        </p:nvSpPr>
        <p:spPr>
          <a:xfrm>
            <a:off x="6539275" y="1980375"/>
            <a:ext cx="44058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Interpretación</a:t>
            </a:r>
            <a:endParaRPr sz="1800">
              <a:solidFill>
                <a:schemeClr val="lt1"/>
              </a:solidFill>
              <a:latin typeface="Times New Roman"/>
              <a:ea typeface="Times New Roman"/>
              <a:cs typeface="Times New Roman"/>
              <a:sym typeface="Times New Roman"/>
            </a:endParaRPr>
          </a:p>
        </p:txBody>
      </p:sp>
      <p:sp>
        <p:nvSpPr>
          <p:cNvPr id="452" name="Google Shape;452;p37"/>
          <p:cNvSpPr/>
          <p:nvPr/>
        </p:nvSpPr>
        <p:spPr>
          <a:xfrm>
            <a:off x="6539275" y="2645375"/>
            <a:ext cx="4405800" cy="2845500"/>
          </a:xfrm>
          <a:prstGeom prst="roundRect">
            <a:avLst>
              <a:gd name="adj" fmla="val 16667"/>
            </a:avLst>
          </a:prstGeom>
          <a:solidFill>
            <a:srgbClr val="FFFFFF"/>
          </a:solidFill>
          <a:ln>
            <a:noFill/>
          </a:ln>
        </p:spPr>
        <p:txBody>
          <a:bodyPr spcFirstLastPara="1" wrap="square" lIns="121900" tIns="121900" rIns="121900" bIns="121900" anchor="t" anchorCtr="0">
            <a:noAutofit/>
          </a:bodyPr>
          <a:lstStyle/>
          <a:p>
            <a:pPr marL="457200" lvl="0" indent="-342900" algn="l" rtl="0">
              <a:spcBef>
                <a:spcPts val="0"/>
              </a:spcBef>
              <a:spcAft>
                <a:spcPts val="0"/>
              </a:spcAft>
              <a:buClr>
                <a:srgbClr val="ABE33F"/>
              </a:buClr>
              <a:buSzPts val="1800"/>
              <a:buFont typeface="Times New Roman"/>
              <a:buChar char="◇"/>
            </a:pPr>
            <a:r>
              <a:rPr lang="es-EC" sz="1800">
                <a:solidFill>
                  <a:srgbClr val="004C52"/>
                </a:solidFill>
                <a:latin typeface="Times New Roman"/>
                <a:ea typeface="Times New Roman"/>
                <a:cs typeface="Times New Roman"/>
                <a:sym typeface="Times New Roman"/>
              </a:rPr>
              <a:t>Proceso aleatorio</a:t>
            </a:r>
            <a:endParaRPr sz="1800">
              <a:solidFill>
                <a:srgbClr val="004C52"/>
              </a:solidFill>
              <a:latin typeface="Times New Roman"/>
              <a:ea typeface="Times New Roman"/>
              <a:cs typeface="Times New Roman"/>
              <a:sym typeface="Times New Roman"/>
            </a:endParaRPr>
          </a:p>
          <a:p>
            <a:pPr marL="457200" lvl="0" indent="0" algn="l" rtl="0">
              <a:spcBef>
                <a:spcPts val="0"/>
              </a:spcBef>
              <a:spcAft>
                <a:spcPts val="0"/>
              </a:spcAft>
              <a:buNone/>
            </a:pPr>
            <a:endParaRPr sz="1800">
              <a:solidFill>
                <a:srgbClr val="004C52"/>
              </a:solidFill>
              <a:latin typeface="Times New Roman"/>
              <a:ea typeface="Times New Roman"/>
              <a:cs typeface="Times New Roman"/>
              <a:sym typeface="Times New Roman"/>
            </a:endParaRPr>
          </a:p>
          <a:p>
            <a:pPr marL="457200" lvl="0" indent="-342900" algn="l" rtl="0">
              <a:spcBef>
                <a:spcPts val="0"/>
              </a:spcBef>
              <a:spcAft>
                <a:spcPts val="0"/>
              </a:spcAft>
              <a:buClr>
                <a:srgbClr val="ABE33F"/>
              </a:buClr>
              <a:buSzPts val="1800"/>
              <a:buFont typeface="Times New Roman"/>
              <a:buChar char="◇"/>
            </a:pPr>
            <a:r>
              <a:rPr lang="es-EC" sz="1800">
                <a:solidFill>
                  <a:srgbClr val="004C52"/>
                </a:solidFill>
                <a:latin typeface="Times New Roman"/>
                <a:ea typeface="Times New Roman"/>
                <a:cs typeface="Times New Roman"/>
                <a:sym typeface="Times New Roman"/>
              </a:rPr>
              <a:t>Proceso caótico (líneas diagonales y puntos aislados)</a:t>
            </a:r>
            <a:endParaRPr sz="1800">
              <a:solidFill>
                <a:srgbClr val="004C52"/>
              </a:solidFill>
              <a:latin typeface="Times New Roman"/>
              <a:ea typeface="Times New Roman"/>
              <a:cs typeface="Times New Roman"/>
              <a:sym typeface="Times New Roman"/>
            </a:endParaRPr>
          </a:p>
          <a:p>
            <a:pPr marL="457200" lvl="0" indent="0" algn="l" rtl="0">
              <a:spcBef>
                <a:spcPts val="0"/>
              </a:spcBef>
              <a:spcAft>
                <a:spcPts val="0"/>
              </a:spcAft>
              <a:buNone/>
            </a:pPr>
            <a:endParaRPr sz="1800">
              <a:solidFill>
                <a:srgbClr val="004C52"/>
              </a:solidFill>
              <a:latin typeface="Times New Roman"/>
              <a:ea typeface="Times New Roman"/>
              <a:cs typeface="Times New Roman"/>
              <a:sym typeface="Times New Roman"/>
            </a:endParaRPr>
          </a:p>
          <a:p>
            <a:pPr marL="457200" lvl="0" indent="-342900" algn="l" rtl="0">
              <a:spcBef>
                <a:spcPts val="0"/>
              </a:spcBef>
              <a:spcAft>
                <a:spcPts val="0"/>
              </a:spcAft>
              <a:buClr>
                <a:srgbClr val="ABE33F"/>
              </a:buClr>
              <a:buSzPts val="1800"/>
              <a:buFont typeface="Times New Roman"/>
              <a:buChar char="◇"/>
            </a:pPr>
            <a:r>
              <a:rPr lang="es-EC" sz="1800">
                <a:solidFill>
                  <a:srgbClr val="004C52"/>
                </a:solidFill>
                <a:latin typeface="Times New Roman"/>
                <a:ea typeface="Times New Roman"/>
                <a:cs typeface="Times New Roman"/>
                <a:sym typeface="Times New Roman"/>
              </a:rPr>
              <a:t>Insuficiente embebimieto</a:t>
            </a:r>
            <a:endParaRPr sz="1800">
              <a:solidFill>
                <a:srgbClr val="004C52"/>
              </a:solidFill>
              <a:latin typeface="Times New Roman"/>
              <a:ea typeface="Times New Roman"/>
              <a:cs typeface="Times New Roman"/>
              <a:sym typeface="Times New Roman"/>
            </a:endParaRPr>
          </a:p>
          <a:p>
            <a:pPr marL="457200" lvl="0" indent="0" algn="l" rtl="0">
              <a:spcBef>
                <a:spcPts val="0"/>
              </a:spcBef>
              <a:spcAft>
                <a:spcPts val="0"/>
              </a:spcAft>
              <a:buNone/>
            </a:pPr>
            <a:endParaRPr sz="1800">
              <a:solidFill>
                <a:srgbClr val="004C52"/>
              </a:solidFill>
              <a:latin typeface="Times New Roman"/>
              <a:ea typeface="Times New Roman"/>
              <a:cs typeface="Times New Roman"/>
              <a:sym typeface="Times New Roman"/>
            </a:endParaRPr>
          </a:p>
          <a:p>
            <a:pPr marL="457200" lvl="0" indent="-342900" algn="l" rtl="0">
              <a:spcBef>
                <a:spcPts val="0"/>
              </a:spcBef>
              <a:spcAft>
                <a:spcPts val="0"/>
              </a:spcAft>
              <a:buClr>
                <a:srgbClr val="ABE33F"/>
              </a:buClr>
              <a:buSzPts val="1800"/>
              <a:buFont typeface="Times New Roman"/>
              <a:buChar char="◇"/>
            </a:pPr>
            <a:r>
              <a:rPr lang="es-EC" sz="1800">
                <a:solidFill>
                  <a:srgbClr val="004C52"/>
                </a:solidFill>
                <a:latin typeface="Times New Roman"/>
                <a:ea typeface="Times New Roman"/>
                <a:cs typeface="Times New Roman"/>
                <a:sym typeface="Times New Roman"/>
              </a:rPr>
              <a:t>El estado cambia lentamente en el tiempo o no cambia </a:t>
            </a:r>
            <a:endParaRPr sz="1800">
              <a:solidFill>
                <a:srgbClr val="004C52"/>
              </a:solidFill>
              <a:latin typeface="Times New Roman"/>
              <a:ea typeface="Times New Roman"/>
              <a:cs typeface="Times New Roman"/>
              <a:sym typeface="Times New Roman"/>
            </a:endParaRPr>
          </a:p>
        </p:txBody>
      </p:sp>
      <p:sp>
        <p:nvSpPr>
          <p:cNvPr id="453" name="Google Shape;453;p37"/>
          <p:cNvSpPr/>
          <p:nvPr/>
        </p:nvSpPr>
        <p:spPr>
          <a:xfrm>
            <a:off x="678775" y="2659800"/>
            <a:ext cx="5583600" cy="2845500"/>
          </a:xfrm>
          <a:prstGeom prst="roundRect">
            <a:avLst>
              <a:gd name="adj" fmla="val 16667"/>
            </a:avLst>
          </a:prstGeom>
          <a:solidFill>
            <a:srgbClr val="FFFFFF"/>
          </a:solidFill>
          <a:ln>
            <a:noFill/>
          </a:ln>
        </p:spPr>
        <p:txBody>
          <a:bodyPr spcFirstLastPara="1" wrap="square" lIns="121900" tIns="121900" rIns="121900" bIns="121900" anchor="t" anchorCtr="0">
            <a:noAutofit/>
          </a:bodyPr>
          <a:lstStyle/>
          <a:p>
            <a:pPr marL="457200" lvl="0" indent="-342900" algn="l" rtl="0">
              <a:spcBef>
                <a:spcPts val="0"/>
              </a:spcBef>
              <a:spcAft>
                <a:spcPts val="0"/>
              </a:spcAft>
              <a:buClr>
                <a:srgbClr val="ABE33F"/>
              </a:buClr>
              <a:buSzPts val="1800"/>
              <a:buFont typeface="Times New Roman"/>
              <a:buChar char="◇"/>
            </a:pPr>
            <a:r>
              <a:rPr lang="es-EC" sz="1800" dirty="0">
                <a:solidFill>
                  <a:srgbClr val="004C52"/>
                </a:solidFill>
                <a:latin typeface="Times New Roman"/>
                <a:ea typeface="Times New Roman"/>
                <a:cs typeface="Times New Roman"/>
                <a:sym typeface="Times New Roman"/>
              </a:rPr>
              <a:t>Puntos </a:t>
            </a:r>
            <a:r>
              <a:rPr lang="es-EC" sz="1800" dirty="0" smtClean="0">
                <a:solidFill>
                  <a:srgbClr val="004C52"/>
                </a:solidFill>
                <a:latin typeface="Times New Roman"/>
                <a:ea typeface="Times New Roman"/>
                <a:cs typeface="Times New Roman"/>
                <a:sym typeface="Times New Roman"/>
              </a:rPr>
              <a:t>aislados</a:t>
            </a:r>
            <a:endParaRPr sz="1800" dirty="0">
              <a:solidFill>
                <a:srgbClr val="004C52"/>
              </a:solidFill>
              <a:latin typeface="Times New Roman"/>
              <a:ea typeface="Times New Roman"/>
              <a:cs typeface="Times New Roman"/>
              <a:sym typeface="Times New Roman"/>
            </a:endParaRPr>
          </a:p>
          <a:p>
            <a:pPr marL="914400" lvl="0" indent="0" algn="l" rtl="0">
              <a:spcBef>
                <a:spcPts val="0"/>
              </a:spcBef>
              <a:spcAft>
                <a:spcPts val="0"/>
              </a:spcAft>
              <a:buNone/>
            </a:pPr>
            <a:endParaRPr sz="1800" dirty="0">
              <a:solidFill>
                <a:srgbClr val="004C52"/>
              </a:solidFill>
              <a:latin typeface="Times New Roman"/>
              <a:ea typeface="Times New Roman"/>
              <a:cs typeface="Times New Roman"/>
              <a:sym typeface="Times New Roman"/>
            </a:endParaRPr>
          </a:p>
          <a:p>
            <a:pPr marL="457200" lvl="0" indent="-342900" algn="l" rtl="0">
              <a:spcBef>
                <a:spcPts val="0"/>
              </a:spcBef>
              <a:spcAft>
                <a:spcPts val="0"/>
              </a:spcAft>
              <a:buClr>
                <a:srgbClr val="ABE33F"/>
              </a:buClr>
              <a:buSzPts val="1800"/>
              <a:buFont typeface="Times New Roman"/>
              <a:buChar char="◇"/>
            </a:pPr>
            <a:r>
              <a:rPr lang="es-EC" sz="1800" dirty="0">
                <a:solidFill>
                  <a:srgbClr val="004C52"/>
                </a:solidFill>
                <a:latin typeface="Times New Roman"/>
                <a:ea typeface="Times New Roman"/>
                <a:cs typeface="Times New Roman"/>
                <a:sym typeface="Times New Roman"/>
              </a:rPr>
              <a:t>Líneas diagonales (paralelas a la diagonal principal)</a:t>
            </a:r>
            <a:endParaRPr sz="1800" dirty="0">
              <a:solidFill>
                <a:srgbClr val="004C52"/>
              </a:solidFill>
              <a:latin typeface="Times New Roman"/>
              <a:ea typeface="Times New Roman"/>
              <a:cs typeface="Times New Roman"/>
              <a:sym typeface="Times New Roman"/>
            </a:endParaRPr>
          </a:p>
          <a:p>
            <a:pPr marL="457200" lvl="0" indent="0" algn="l" rtl="0">
              <a:spcBef>
                <a:spcPts val="0"/>
              </a:spcBef>
              <a:spcAft>
                <a:spcPts val="0"/>
              </a:spcAft>
              <a:buNone/>
            </a:pPr>
            <a:endParaRPr sz="1800" dirty="0">
              <a:solidFill>
                <a:srgbClr val="004C52"/>
              </a:solidFill>
              <a:latin typeface="Times New Roman"/>
              <a:ea typeface="Times New Roman"/>
              <a:cs typeface="Times New Roman"/>
              <a:sym typeface="Times New Roman"/>
            </a:endParaRPr>
          </a:p>
          <a:p>
            <a:pPr marL="457200" lvl="0" indent="-342900" algn="l" rtl="0">
              <a:spcBef>
                <a:spcPts val="0"/>
              </a:spcBef>
              <a:spcAft>
                <a:spcPts val="0"/>
              </a:spcAft>
              <a:buClr>
                <a:srgbClr val="ABE33F"/>
              </a:buClr>
              <a:buSzPts val="1800"/>
              <a:buFont typeface="Times New Roman"/>
              <a:buChar char="◇"/>
            </a:pPr>
            <a:r>
              <a:rPr lang="es-EC" sz="1800" dirty="0">
                <a:solidFill>
                  <a:srgbClr val="004C52"/>
                </a:solidFill>
                <a:latin typeface="Times New Roman"/>
                <a:ea typeface="Times New Roman"/>
                <a:cs typeface="Times New Roman"/>
                <a:sym typeface="Times New Roman"/>
              </a:rPr>
              <a:t>Líneas diagonales (ortogonales a la diagonal principal)</a:t>
            </a:r>
            <a:endParaRPr sz="1800" dirty="0">
              <a:solidFill>
                <a:srgbClr val="004C52"/>
              </a:solidFill>
              <a:latin typeface="Times New Roman"/>
              <a:ea typeface="Times New Roman"/>
              <a:cs typeface="Times New Roman"/>
              <a:sym typeface="Times New Roman"/>
            </a:endParaRPr>
          </a:p>
          <a:p>
            <a:pPr marL="457200" lvl="0" indent="0" algn="l" rtl="0">
              <a:spcBef>
                <a:spcPts val="0"/>
              </a:spcBef>
              <a:spcAft>
                <a:spcPts val="0"/>
              </a:spcAft>
              <a:buNone/>
            </a:pPr>
            <a:endParaRPr sz="1800" dirty="0">
              <a:solidFill>
                <a:srgbClr val="004C52"/>
              </a:solidFill>
              <a:latin typeface="Times New Roman"/>
              <a:ea typeface="Times New Roman"/>
              <a:cs typeface="Times New Roman"/>
              <a:sym typeface="Times New Roman"/>
            </a:endParaRPr>
          </a:p>
          <a:p>
            <a:pPr marL="457200" lvl="0" indent="-342900" algn="l" rtl="0">
              <a:spcBef>
                <a:spcPts val="0"/>
              </a:spcBef>
              <a:spcAft>
                <a:spcPts val="0"/>
              </a:spcAft>
              <a:buClr>
                <a:srgbClr val="ABE33F"/>
              </a:buClr>
              <a:buSzPts val="1800"/>
              <a:buFont typeface="Times New Roman"/>
              <a:buChar char="◇"/>
            </a:pPr>
            <a:r>
              <a:rPr lang="es-EC" sz="1800" dirty="0">
                <a:solidFill>
                  <a:srgbClr val="004C52"/>
                </a:solidFill>
                <a:latin typeface="Times New Roman"/>
                <a:ea typeface="Times New Roman"/>
                <a:cs typeface="Times New Roman"/>
                <a:sym typeface="Times New Roman"/>
              </a:rPr>
              <a:t>Líneas verticales y horizontales</a:t>
            </a:r>
            <a:endParaRPr sz="1800" dirty="0">
              <a:solidFill>
                <a:srgbClr val="004C52"/>
              </a:solidFill>
              <a:latin typeface="Times New Roman"/>
              <a:ea typeface="Times New Roman"/>
              <a:cs typeface="Times New Roman"/>
              <a:sym typeface="Times New Roman"/>
            </a:endParaRPr>
          </a:p>
          <a:p>
            <a:pPr marL="457200" lvl="0" indent="0" algn="l" rtl="0">
              <a:spcBef>
                <a:spcPts val="0"/>
              </a:spcBef>
              <a:spcAft>
                <a:spcPts val="0"/>
              </a:spcAft>
              <a:buNone/>
            </a:pPr>
            <a:endParaRPr sz="1800" dirty="0">
              <a:solidFill>
                <a:srgbClr val="004C52"/>
              </a:solidFill>
              <a:latin typeface="Times New Roman"/>
              <a:ea typeface="Times New Roman"/>
              <a:cs typeface="Times New Roman"/>
              <a:sym typeface="Times New Roman"/>
            </a:endParaRPr>
          </a:p>
          <a:p>
            <a:pPr marL="0" lvl="0" indent="0" algn="l" rtl="0">
              <a:spcBef>
                <a:spcPts val="0"/>
              </a:spcBef>
              <a:spcAft>
                <a:spcPts val="0"/>
              </a:spcAft>
              <a:buNone/>
            </a:pPr>
            <a:endParaRPr sz="1800" dirty="0">
              <a:solidFill>
                <a:srgbClr val="004C52"/>
              </a:solidFill>
              <a:latin typeface="Times New Roman"/>
              <a:ea typeface="Times New Roman"/>
              <a:cs typeface="Times New Roman"/>
              <a:sym typeface="Times New Roman"/>
            </a:endParaRPr>
          </a:p>
          <a:p>
            <a:pPr marL="0" lvl="0" indent="0" algn="l" rtl="0">
              <a:spcBef>
                <a:spcPts val="0"/>
              </a:spcBef>
              <a:spcAft>
                <a:spcPts val="0"/>
              </a:spcAft>
              <a:buNone/>
            </a:pPr>
            <a:endParaRPr sz="1800" dirty="0">
              <a:solidFill>
                <a:srgbClr val="004C52"/>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45"/>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RESULTADOS MAPAS RECURRENTES</a:t>
            </a:r>
            <a:endParaRPr>
              <a:solidFill>
                <a:srgbClr val="194A5D"/>
              </a:solidFill>
              <a:latin typeface="Times New Roman"/>
              <a:ea typeface="Times New Roman"/>
              <a:cs typeface="Times New Roman"/>
              <a:sym typeface="Times New Roman"/>
            </a:endParaRPr>
          </a:p>
        </p:txBody>
      </p:sp>
      <p:pic>
        <p:nvPicPr>
          <p:cNvPr id="556" name="Google Shape;556;p45"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557" name="Google Shape;557;p45"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558" name="Google Shape;558;p45"/>
          <p:cNvSpPr/>
          <p:nvPr/>
        </p:nvSpPr>
        <p:spPr>
          <a:xfrm>
            <a:off x="6927100" y="2612488"/>
            <a:ext cx="3539700" cy="500700"/>
          </a:xfrm>
          <a:prstGeom prst="roundRect">
            <a:avLst>
              <a:gd name="adj" fmla="val 16667"/>
            </a:avLst>
          </a:prstGeom>
          <a:solidFill>
            <a:srgbClr val="ABE33F">
              <a:alpha val="8078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Variable precipitación</a:t>
            </a:r>
            <a:endParaRPr sz="1800">
              <a:solidFill>
                <a:srgbClr val="004C52"/>
              </a:solidFill>
              <a:latin typeface="Times New Roman"/>
              <a:ea typeface="Times New Roman"/>
              <a:cs typeface="Times New Roman"/>
              <a:sym typeface="Times New Roman"/>
            </a:endParaRPr>
          </a:p>
        </p:txBody>
      </p:sp>
      <p:pic>
        <p:nvPicPr>
          <p:cNvPr id="559" name="Google Shape;559;p45"/>
          <p:cNvPicPr preferRelativeResize="0"/>
          <p:nvPr/>
        </p:nvPicPr>
        <p:blipFill rotWithShape="1">
          <a:blip r:embed="rId5">
            <a:alphaModFix/>
          </a:blip>
          <a:srcRect l="14561" r="17678" b="36350"/>
          <a:stretch/>
        </p:blipFill>
        <p:spPr>
          <a:xfrm>
            <a:off x="767350" y="1801388"/>
            <a:ext cx="4775487" cy="4150299"/>
          </a:xfrm>
          <a:prstGeom prst="rect">
            <a:avLst/>
          </a:prstGeom>
          <a:noFill/>
          <a:ln>
            <a:noFill/>
          </a:ln>
        </p:spPr>
      </p:pic>
      <p:pic>
        <p:nvPicPr>
          <p:cNvPr id="560" name="Google Shape;560;p45"/>
          <p:cNvPicPr preferRelativeResize="0"/>
          <p:nvPr/>
        </p:nvPicPr>
        <p:blipFill rotWithShape="1">
          <a:blip r:embed="rId5">
            <a:alphaModFix/>
          </a:blip>
          <a:srcRect t="62518"/>
          <a:stretch/>
        </p:blipFill>
        <p:spPr>
          <a:xfrm>
            <a:off x="5200849" y="3318400"/>
            <a:ext cx="6634725" cy="2300800"/>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46"/>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RESULTADOS MAPAS RECURRENTES</a:t>
            </a:r>
            <a:endParaRPr>
              <a:solidFill>
                <a:srgbClr val="194A5D"/>
              </a:solidFill>
              <a:latin typeface="Times New Roman"/>
              <a:ea typeface="Times New Roman"/>
              <a:cs typeface="Times New Roman"/>
              <a:sym typeface="Times New Roman"/>
            </a:endParaRPr>
          </a:p>
        </p:txBody>
      </p:sp>
      <p:pic>
        <p:nvPicPr>
          <p:cNvPr id="566" name="Google Shape;566;p46"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567" name="Google Shape;567;p46"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568" name="Google Shape;568;p46"/>
          <p:cNvSpPr/>
          <p:nvPr/>
        </p:nvSpPr>
        <p:spPr>
          <a:xfrm>
            <a:off x="663650" y="2111800"/>
            <a:ext cx="3410100" cy="500700"/>
          </a:xfrm>
          <a:prstGeom prst="roundRect">
            <a:avLst>
              <a:gd name="adj" fmla="val 16667"/>
            </a:avLst>
          </a:prstGeom>
          <a:solidFill>
            <a:srgbClr val="ABE33F">
              <a:alpha val="8078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Variable caudal</a:t>
            </a:r>
            <a:endParaRPr sz="1800">
              <a:solidFill>
                <a:srgbClr val="004C52"/>
              </a:solidFill>
              <a:latin typeface="Times New Roman"/>
              <a:ea typeface="Times New Roman"/>
              <a:cs typeface="Times New Roman"/>
              <a:sym typeface="Times New Roman"/>
            </a:endParaRPr>
          </a:p>
        </p:txBody>
      </p:sp>
      <p:pic>
        <p:nvPicPr>
          <p:cNvPr id="569" name="Google Shape;569;p46"/>
          <p:cNvPicPr preferRelativeResize="0"/>
          <p:nvPr/>
        </p:nvPicPr>
        <p:blipFill>
          <a:blip r:embed="rId5">
            <a:alphaModFix/>
          </a:blip>
          <a:stretch>
            <a:fillRect/>
          </a:stretch>
        </p:blipFill>
        <p:spPr>
          <a:xfrm>
            <a:off x="663651" y="2752074"/>
            <a:ext cx="3222950" cy="3186925"/>
          </a:xfrm>
          <a:prstGeom prst="rect">
            <a:avLst/>
          </a:prstGeom>
          <a:noFill/>
          <a:ln>
            <a:noFill/>
          </a:ln>
        </p:spPr>
      </p:pic>
      <p:sp>
        <p:nvSpPr>
          <p:cNvPr id="570" name="Google Shape;570;p46"/>
          <p:cNvSpPr/>
          <p:nvPr/>
        </p:nvSpPr>
        <p:spPr>
          <a:xfrm>
            <a:off x="4390950" y="2111800"/>
            <a:ext cx="3410100" cy="500700"/>
          </a:xfrm>
          <a:prstGeom prst="roundRect">
            <a:avLst>
              <a:gd name="adj" fmla="val 16667"/>
            </a:avLst>
          </a:prstGeom>
          <a:solidFill>
            <a:srgbClr val="ABE33F">
              <a:alpha val="8078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Variable humedad relativa</a:t>
            </a:r>
            <a:endParaRPr sz="1800">
              <a:solidFill>
                <a:srgbClr val="004C52"/>
              </a:solidFill>
              <a:latin typeface="Times New Roman"/>
              <a:ea typeface="Times New Roman"/>
              <a:cs typeface="Times New Roman"/>
              <a:sym typeface="Times New Roman"/>
            </a:endParaRPr>
          </a:p>
        </p:txBody>
      </p:sp>
      <p:sp>
        <p:nvSpPr>
          <p:cNvPr id="571" name="Google Shape;571;p46"/>
          <p:cNvSpPr/>
          <p:nvPr/>
        </p:nvSpPr>
        <p:spPr>
          <a:xfrm>
            <a:off x="8118250" y="2111800"/>
            <a:ext cx="3410100" cy="500700"/>
          </a:xfrm>
          <a:prstGeom prst="roundRect">
            <a:avLst>
              <a:gd name="adj" fmla="val 16667"/>
            </a:avLst>
          </a:prstGeom>
          <a:solidFill>
            <a:srgbClr val="ABE33F">
              <a:alpha val="8078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Variable temperatura</a:t>
            </a:r>
            <a:endParaRPr sz="1800">
              <a:solidFill>
                <a:srgbClr val="004C52"/>
              </a:solidFill>
              <a:latin typeface="Times New Roman"/>
              <a:ea typeface="Times New Roman"/>
              <a:cs typeface="Times New Roman"/>
              <a:sym typeface="Times New Roman"/>
            </a:endParaRPr>
          </a:p>
        </p:txBody>
      </p:sp>
      <p:pic>
        <p:nvPicPr>
          <p:cNvPr id="572" name="Google Shape;572;p46"/>
          <p:cNvPicPr preferRelativeResize="0"/>
          <p:nvPr/>
        </p:nvPicPr>
        <p:blipFill>
          <a:blip r:embed="rId6">
            <a:alphaModFix/>
          </a:blip>
          <a:stretch>
            <a:fillRect/>
          </a:stretch>
        </p:blipFill>
        <p:spPr>
          <a:xfrm>
            <a:off x="4390950" y="2752075"/>
            <a:ext cx="3238500" cy="3186925"/>
          </a:xfrm>
          <a:prstGeom prst="rect">
            <a:avLst/>
          </a:prstGeom>
          <a:noFill/>
          <a:ln>
            <a:noFill/>
          </a:ln>
        </p:spPr>
      </p:pic>
      <p:pic>
        <p:nvPicPr>
          <p:cNvPr id="573" name="Google Shape;573;p46"/>
          <p:cNvPicPr preferRelativeResize="0"/>
          <p:nvPr/>
        </p:nvPicPr>
        <p:blipFill>
          <a:blip r:embed="rId7">
            <a:alphaModFix/>
          </a:blip>
          <a:stretch>
            <a:fillRect/>
          </a:stretch>
        </p:blipFill>
        <p:spPr>
          <a:xfrm>
            <a:off x="8298125" y="2752075"/>
            <a:ext cx="3050343" cy="3186925"/>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8"/>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ANÁLISIS DE  RECURRENCIA CUANTITATIVA</a:t>
            </a:r>
            <a:endParaRPr>
              <a:solidFill>
                <a:srgbClr val="194A5D"/>
              </a:solidFill>
              <a:latin typeface="Times New Roman"/>
              <a:ea typeface="Times New Roman"/>
              <a:cs typeface="Times New Roman"/>
              <a:sym typeface="Times New Roman"/>
            </a:endParaRPr>
          </a:p>
        </p:txBody>
      </p:sp>
      <p:pic>
        <p:nvPicPr>
          <p:cNvPr id="459" name="Google Shape;459;p38"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460" name="Google Shape;460;p38"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grpSp>
        <p:nvGrpSpPr>
          <p:cNvPr id="461" name="Google Shape;461;p38"/>
          <p:cNvGrpSpPr/>
          <p:nvPr/>
        </p:nvGrpSpPr>
        <p:grpSpPr>
          <a:xfrm>
            <a:off x="1126438" y="1901782"/>
            <a:ext cx="3348347" cy="3282790"/>
            <a:chOff x="1830046" y="1146343"/>
            <a:chExt cx="1827900" cy="2399700"/>
          </a:xfrm>
        </p:grpSpPr>
        <p:sp>
          <p:nvSpPr>
            <p:cNvPr id="462" name="Google Shape;462;p38"/>
            <p:cNvSpPr/>
            <p:nvPr/>
          </p:nvSpPr>
          <p:spPr>
            <a:xfrm rot="-5400000">
              <a:off x="1544146" y="1432243"/>
              <a:ext cx="2399700" cy="1827900"/>
            </a:xfrm>
            <a:prstGeom prst="rightArrowCallout">
              <a:avLst>
                <a:gd name="adj1" fmla="val 9283"/>
                <a:gd name="adj2" fmla="val 13570"/>
                <a:gd name="adj3" fmla="val 16082"/>
                <a:gd name="adj4" fmla="val 81236"/>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3" name="Google Shape;463;p38"/>
            <p:cNvSpPr/>
            <p:nvPr/>
          </p:nvSpPr>
          <p:spPr>
            <a:xfrm flipH="1">
              <a:off x="1918613" y="1686400"/>
              <a:ext cx="1649400" cy="1769700"/>
            </a:xfrm>
            <a:prstGeom prst="snip1Rect">
              <a:avLst>
                <a:gd name="adj" fmla="val 0"/>
              </a:avLst>
            </a:prstGeom>
            <a:solidFill>
              <a:srgbClr val="1B786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4" name="Google Shape;464;p38"/>
            <p:cNvSpPr txBox="1"/>
            <p:nvPr/>
          </p:nvSpPr>
          <p:spPr>
            <a:xfrm>
              <a:off x="2052463" y="1795520"/>
              <a:ext cx="1383000" cy="1476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None/>
              </a:pPr>
              <a:r>
                <a:rPr lang="es-EC" sz="1800" b="1">
                  <a:solidFill>
                    <a:srgbClr val="FFFFFF"/>
                  </a:solidFill>
                  <a:latin typeface="Times New Roman"/>
                  <a:ea typeface="Times New Roman"/>
                  <a:cs typeface="Times New Roman"/>
                  <a:sym typeface="Times New Roman"/>
                </a:rPr>
                <a:t>RQA</a:t>
              </a:r>
              <a:endParaRPr sz="1800" b="1">
                <a:solidFill>
                  <a:srgbClr val="FFFFFF"/>
                </a:solidFill>
                <a:latin typeface="Times New Roman"/>
                <a:ea typeface="Times New Roman"/>
                <a:cs typeface="Times New Roman"/>
                <a:sym typeface="Times New Roman"/>
              </a:endParaRPr>
            </a:p>
            <a:p>
              <a:pPr marL="0" lvl="0" indent="0" algn="ctr" rtl="0">
                <a:lnSpc>
                  <a:spcPct val="115000"/>
                </a:lnSpc>
                <a:spcBef>
                  <a:spcPts val="2100"/>
                </a:spcBef>
                <a:spcAft>
                  <a:spcPts val="2100"/>
                </a:spcAft>
                <a:buNone/>
              </a:pPr>
              <a:r>
                <a:rPr lang="es-EC" sz="1800">
                  <a:solidFill>
                    <a:srgbClr val="FFFFFF"/>
                  </a:solidFill>
                  <a:latin typeface="Times New Roman"/>
                  <a:ea typeface="Times New Roman"/>
                  <a:cs typeface="Times New Roman"/>
                  <a:sym typeface="Times New Roman"/>
                </a:rPr>
                <a:t>Herramientas que cuantifican las estructuras de los mapas recurrentes</a:t>
              </a:r>
              <a:endParaRPr sz="1800">
                <a:solidFill>
                  <a:srgbClr val="FFFFFF"/>
                </a:solidFill>
                <a:latin typeface="Times New Roman"/>
                <a:ea typeface="Times New Roman"/>
                <a:cs typeface="Times New Roman"/>
                <a:sym typeface="Times New Roman"/>
              </a:endParaRPr>
            </a:p>
          </p:txBody>
        </p:sp>
      </p:grpSp>
      <p:grpSp>
        <p:nvGrpSpPr>
          <p:cNvPr id="465" name="Google Shape;465;p38"/>
          <p:cNvGrpSpPr/>
          <p:nvPr/>
        </p:nvGrpSpPr>
        <p:grpSpPr>
          <a:xfrm>
            <a:off x="4475060" y="2518922"/>
            <a:ext cx="3348347" cy="3282790"/>
            <a:chOff x="3658096" y="1597469"/>
            <a:chExt cx="1827900" cy="2399700"/>
          </a:xfrm>
        </p:grpSpPr>
        <p:sp>
          <p:nvSpPr>
            <p:cNvPr id="466" name="Google Shape;466;p38"/>
            <p:cNvSpPr/>
            <p:nvPr/>
          </p:nvSpPr>
          <p:spPr>
            <a:xfrm rot="5400000">
              <a:off x="3372196" y="1883369"/>
              <a:ext cx="2399700" cy="1827900"/>
            </a:xfrm>
            <a:prstGeom prst="rightArrowCallout">
              <a:avLst>
                <a:gd name="adj1" fmla="val 9283"/>
                <a:gd name="adj2" fmla="val 13570"/>
                <a:gd name="adj3" fmla="val 16082"/>
                <a:gd name="adj4" fmla="val 81236"/>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7" name="Google Shape;467;p38"/>
            <p:cNvSpPr/>
            <p:nvPr/>
          </p:nvSpPr>
          <p:spPr>
            <a:xfrm rot="10800000" flipH="1">
              <a:off x="3748030" y="1687411"/>
              <a:ext cx="1649400" cy="1769700"/>
            </a:xfrm>
            <a:prstGeom prst="snip1Rect">
              <a:avLst>
                <a:gd name="adj" fmla="val 0"/>
              </a:avLst>
            </a:prstGeom>
            <a:solidFill>
              <a:srgbClr val="1B786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8" name="Google Shape;468;p38"/>
            <p:cNvSpPr txBox="1"/>
            <p:nvPr/>
          </p:nvSpPr>
          <p:spPr>
            <a:xfrm>
              <a:off x="3880438" y="1795520"/>
              <a:ext cx="1383000" cy="1476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None/>
              </a:pPr>
              <a:r>
                <a:rPr lang="es-EC" sz="1800" b="1">
                  <a:solidFill>
                    <a:srgbClr val="FFFFFF"/>
                  </a:solidFill>
                  <a:latin typeface="Times New Roman"/>
                  <a:ea typeface="Times New Roman"/>
                  <a:cs typeface="Times New Roman"/>
                  <a:sym typeface="Times New Roman"/>
                </a:rPr>
                <a:t>DETERMINISMO</a:t>
              </a:r>
              <a:endParaRPr sz="1800" b="1">
                <a:solidFill>
                  <a:srgbClr val="FFFFFF"/>
                </a:solidFill>
                <a:latin typeface="Times New Roman"/>
                <a:ea typeface="Times New Roman"/>
                <a:cs typeface="Times New Roman"/>
                <a:sym typeface="Times New Roman"/>
              </a:endParaRPr>
            </a:p>
            <a:p>
              <a:pPr marL="0" lvl="0" indent="0" algn="ctr" rtl="0">
                <a:lnSpc>
                  <a:spcPct val="115000"/>
                </a:lnSpc>
                <a:spcBef>
                  <a:spcPts val="2100"/>
                </a:spcBef>
                <a:spcAft>
                  <a:spcPts val="0"/>
                </a:spcAft>
                <a:buNone/>
              </a:pPr>
              <a:endParaRPr sz="1800" b="1">
                <a:solidFill>
                  <a:srgbClr val="FFFFFF"/>
                </a:solidFill>
                <a:latin typeface="Times New Roman"/>
                <a:ea typeface="Times New Roman"/>
                <a:cs typeface="Times New Roman"/>
                <a:sym typeface="Times New Roman"/>
              </a:endParaRPr>
            </a:p>
            <a:p>
              <a:pPr marL="0" lvl="0" indent="0" algn="ctr" rtl="0">
                <a:lnSpc>
                  <a:spcPct val="115000"/>
                </a:lnSpc>
                <a:spcBef>
                  <a:spcPts val="2100"/>
                </a:spcBef>
                <a:spcAft>
                  <a:spcPts val="2100"/>
                </a:spcAft>
                <a:buNone/>
              </a:pPr>
              <a:r>
                <a:rPr lang="es-EC" sz="1800" b="1">
                  <a:solidFill>
                    <a:srgbClr val="FFFFFF"/>
                  </a:solidFill>
                  <a:latin typeface="Times New Roman"/>
                  <a:ea typeface="Times New Roman"/>
                  <a:cs typeface="Times New Roman"/>
                  <a:sym typeface="Times New Roman"/>
                </a:rPr>
                <a:t>% DET</a:t>
              </a:r>
              <a:endParaRPr sz="1800" b="1">
                <a:solidFill>
                  <a:srgbClr val="FFFFFF"/>
                </a:solidFill>
                <a:latin typeface="Times New Roman"/>
                <a:ea typeface="Times New Roman"/>
                <a:cs typeface="Times New Roman"/>
                <a:sym typeface="Times New Roman"/>
              </a:endParaRPr>
            </a:p>
          </p:txBody>
        </p:sp>
      </p:grpSp>
      <p:grpSp>
        <p:nvGrpSpPr>
          <p:cNvPr id="469" name="Google Shape;469;p38"/>
          <p:cNvGrpSpPr/>
          <p:nvPr/>
        </p:nvGrpSpPr>
        <p:grpSpPr>
          <a:xfrm>
            <a:off x="7823408" y="1901782"/>
            <a:ext cx="3348347" cy="3282790"/>
            <a:chOff x="5485996" y="1146343"/>
            <a:chExt cx="1827900" cy="2399700"/>
          </a:xfrm>
        </p:grpSpPr>
        <p:sp>
          <p:nvSpPr>
            <p:cNvPr id="470" name="Google Shape;470;p38"/>
            <p:cNvSpPr/>
            <p:nvPr/>
          </p:nvSpPr>
          <p:spPr>
            <a:xfrm rot="-5400000">
              <a:off x="5200096" y="1432243"/>
              <a:ext cx="2399700" cy="1827900"/>
            </a:xfrm>
            <a:prstGeom prst="rightArrowCallout">
              <a:avLst>
                <a:gd name="adj1" fmla="val 9283"/>
                <a:gd name="adj2" fmla="val 13570"/>
                <a:gd name="adj3" fmla="val 16082"/>
                <a:gd name="adj4" fmla="val 81236"/>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1" name="Google Shape;471;p38"/>
            <p:cNvSpPr/>
            <p:nvPr/>
          </p:nvSpPr>
          <p:spPr>
            <a:xfrm flipH="1">
              <a:off x="5574563" y="1686400"/>
              <a:ext cx="1649400" cy="1769700"/>
            </a:xfrm>
            <a:prstGeom prst="snip1Rect">
              <a:avLst>
                <a:gd name="adj" fmla="val 0"/>
              </a:avLst>
            </a:prstGeom>
            <a:solidFill>
              <a:srgbClr val="1B786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pic>
        <p:nvPicPr>
          <p:cNvPr id="472" name="Google Shape;472;p38"/>
          <p:cNvPicPr preferRelativeResize="0"/>
          <p:nvPr/>
        </p:nvPicPr>
        <p:blipFill rotWithShape="1">
          <a:blip r:embed="rId5">
            <a:alphaModFix/>
          </a:blip>
          <a:srcRect b="14871"/>
          <a:stretch/>
        </p:blipFill>
        <p:spPr>
          <a:xfrm>
            <a:off x="8125975" y="2994525"/>
            <a:ext cx="2743200" cy="1540600"/>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47"/>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RESULTADOS ANÁLISIS DE RECURRENCIA CUANTITATIVA</a:t>
            </a:r>
            <a:endParaRPr>
              <a:solidFill>
                <a:srgbClr val="194A5D"/>
              </a:solidFill>
              <a:latin typeface="Times New Roman"/>
              <a:ea typeface="Times New Roman"/>
              <a:cs typeface="Times New Roman"/>
              <a:sym typeface="Times New Roman"/>
            </a:endParaRPr>
          </a:p>
        </p:txBody>
      </p:sp>
      <p:pic>
        <p:nvPicPr>
          <p:cNvPr id="579" name="Google Shape;579;p47"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580" name="Google Shape;580;p47"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581" name="Google Shape;581;p47"/>
          <p:cNvSpPr/>
          <p:nvPr/>
        </p:nvSpPr>
        <p:spPr>
          <a:xfrm>
            <a:off x="2124888" y="1767350"/>
            <a:ext cx="3410100" cy="363300"/>
          </a:xfrm>
          <a:prstGeom prst="roundRect">
            <a:avLst>
              <a:gd name="adj" fmla="val 16667"/>
            </a:avLst>
          </a:prstGeom>
          <a:solidFill>
            <a:srgbClr val="194A5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Variable precipitación</a:t>
            </a:r>
            <a:endParaRPr sz="1800">
              <a:solidFill>
                <a:schemeClr val="lt1"/>
              </a:solidFill>
              <a:latin typeface="Times New Roman"/>
              <a:ea typeface="Times New Roman"/>
              <a:cs typeface="Times New Roman"/>
              <a:sym typeface="Times New Roman"/>
            </a:endParaRPr>
          </a:p>
        </p:txBody>
      </p:sp>
      <p:pic>
        <p:nvPicPr>
          <p:cNvPr id="582" name="Google Shape;582;p47"/>
          <p:cNvPicPr preferRelativeResize="0"/>
          <p:nvPr/>
        </p:nvPicPr>
        <p:blipFill>
          <a:blip r:embed="rId5">
            <a:alphaModFix/>
          </a:blip>
          <a:stretch>
            <a:fillRect/>
          </a:stretch>
        </p:blipFill>
        <p:spPr>
          <a:xfrm>
            <a:off x="2201287" y="2216138"/>
            <a:ext cx="3268825" cy="1519450"/>
          </a:xfrm>
          <a:prstGeom prst="rect">
            <a:avLst/>
          </a:prstGeom>
          <a:noFill/>
          <a:ln>
            <a:noFill/>
          </a:ln>
        </p:spPr>
      </p:pic>
      <p:sp>
        <p:nvSpPr>
          <p:cNvPr id="583" name="Google Shape;583;p47"/>
          <p:cNvSpPr/>
          <p:nvPr/>
        </p:nvSpPr>
        <p:spPr>
          <a:xfrm>
            <a:off x="6769288" y="1759988"/>
            <a:ext cx="3410100" cy="363300"/>
          </a:xfrm>
          <a:prstGeom prst="roundRect">
            <a:avLst>
              <a:gd name="adj" fmla="val 16667"/>
            </a:avLst>
          </a:prstGeom>
          <a:solidFill>
            <a:srgbClr val="194A5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Variable caudal</a:t>
            </a:r>
            <a:endParaRPr sz="1800">
              <a:solidFill>
                <a:schemeClr val="lt1"/>
              </a:solidFill>
              <a:latin typeface="Times New Roman"/>
              <a:ea typeface="Times New Roman"/>
              <a:cs typeface="Times New Roman"/>
              <a:sym typeface="Times New Roman"/>
            </a:endParaRPr>
          </a:p>
        </p:txBody>
      </p:sp>
      <p:pic>
        <p:nvPicPr>
          <p:cNvPr id="584" name="Google Shape;584;p47"/>
          <p:cNvPicPr preferRelativeResize="0"/>
          <p:nvPr/>
        </p:nvPicPr>
        <p:blipFill>
          <a:blip r:embed="rId6">
            <a:alphaModFix/>
          </a:blip>
          <a:stretch>
            <a:fillRect/>
          </a:stretch>
        </p:blipFill>
        <p:spPr>
          <a:xfrm>
            <a:off x="6827949" y="2241513"/>
            <a:ext cx="3275031" cy="1519450"/>
          </a:xfrm>
          <a:prstGeom prst="rect">
            <a:avLst/>
          </a:prstGeom>
          <a:noFill/>
          <a:ln>
            <a:noFill/>
          </a:ln>
        </p:spPr>
      </p:pic>
      <p:pic>
        <p:nvPicPr>
          <p:cNvPr id="585" name="Google Shape;585;p47"/>
          <p:cNvPicPr preferRelativeResize="0"/>
          <p:nvPr/>
        </p:nvPicPr>
        <p:blipFill>
          <a:blip r:embed="rId7">
            <a:alphaModFix/>
          </a:blip>
          <a:stretch>
            <a:fillRect/>
          </a:stretch>
        </p:blipFill>
        <p:spPr>
          <a:xfrm>
            <a:off x="2234510" y="4614100"/>
            <a:ext cx="3190875" cy="1371600"/>
          </a:xfrm>
          <a:prstGeom prst="rect">
            <a:avLst/>
          </a:prstGeom>
          <a:noFill/>
          <a:ln>
            <a:noFill/>
          </a:ln>
        </p:spPr>
      </p:pic>
      <p:pic>
        <p:nvPicPr>
          <p:cNvPr id="586" name="Google Shape;586;p47"/>
          <p:cNvPicPr preferRelativeResize="0"/>
          <p:nvPr/>
        </p:nvPicPr>
        <p:blipFill>
          <a:blip r:embed="rId7">
            <a:alphaModFix/>
          </a:blip>
          <a:stretch>
            <a:fillRect/>
          </a:stretch>
        </p:blipFill>
        <p:spPr>
          <a:xfrm>
            <a:off x="6878923" y="4706975"/>
            <a:ext cx="3190875" cy="1371600"/>
          </a:xfrm>
          <a:prstGeom prst="rect">
            <a:avLst/>
          </a:prstGeom>
          <a:noFill/>
          <a:ln>
            <a:noFill/>
          </a:ln>
        </p:spPr>
      </p:pic>
      <p:sp>
        <p:nvSpPr>
          <p:cNvPr id="587" name="Google Shape;587;p47"/>
          <p:cNvSpPr/>
          <p:nvPr/>
        </p:nvSpPr>
        <p:spPr>
          <a:xfrm>
            <a:off x="2129325" y="4116400"/>
            <a:ext cx="3410100" cy="363300"/>
          </a:xfrm>
          <a:prstGeom prst="roundRect">
            <a:avLst>
              <a:gd name="adj" fmla="val 16667"/>
            </a:avLst>
          </a:prstGeom>
          <a:solidFill>
            <a:srgbClr val="194A5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Variable humedad relativa</a:t>
            </a:r>
            <a:endParaRPr sz="1800">
              <a:solidFill>
                <a:schemeClr val="lt1"/>
              </a:solidFill>
              <a:latin typeface="Times New Roman"/>
              <a:ea typeface="Times New Roman"/>
              <a:cs typeface="Times New Roman"/>
              <a:sym typeface="Times New Roman"/>
            </a:endParaRPr>
          </a:p>
        </p:txBody>
      </p:sp>
      <p:sp>
        <p:nvSpPr>
          <p:cNvPr id="588" name="Google Shape;588;p47"/>
          <p:cNvSpPr/>
          <p:nvPr/>
        </p:nvSpPr>
        <p:spPr>
          <a:xfrm>
            <a:off x="6764838" y="4076688"/>
            <a:ext cx="3410100" cy="363300"/>
          </a:xfrm>
          <a:prstGeom prst="roundRect">
            <a:avLst>
              <a:gd name="adj" fmla="val 16667"/>
            </a:avLst>
          </a:prstGeom>
          <a:solidFill>
            <a:srgbClr val="194A5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Variable temperatura</a:t>
            </a:r>
            <a:endParaRPr sz="18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2"/>
        <p:cNvGrpSpPr/>
        <p:nvPr/>
      </p:nvGrpSpPr>
      <p:grpSpPr>
        <a:xfrm>
          <a:off x="0" y="0"/>
          <a:ext cx="0" cy="0"/>
          <a:chOff x="0" y="0"/>
          <a:chExt cx="0" cy="0"/>
        </a:xfrm>
      </p:grpSpPr>
      <p:sp>
        <p:nvSpPr>
          <p:cNvPr id="593" name="Google Shape;593;p48"/>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DISEÑO DEL SISTEMA DE AGUA POTABLE</a:t>
            </a:r>
            <a:endParaRPr>
              <a:solidFill>
                <a:srgbClr val="194A5D"/>
              </a:solidFill>
              <a:latin typeface="Times New Roman"/>
              <a:ea typeface="Times New Roman"/>
              <a:cs typeface="Times New Roman"/>
              <a:sym typeface="Times New Roman"/>
            </a:endParaRPr>
          </a:p>
        </p:txBody>
      </p:sp>
      <p:pic>
        <p:nvPicPr>
          <p:cNvPr id="594" name="Google Shape;594;p48" descr="Resultado de imagen para logo e spe"/>
          <p:cNvPicPr preferRelativeResize="0"/>
          <p:nvPr/>
        </p:nvPicPr>
        <p:blipFill rotWithShape="1">
          <a:blip r:embed="rId4">
            <a:alphaModFix/>
          </a:blip>
          <a:srcRect/>
          <a:stretch/>
        </p:blipFill>
        <p:spPr>
          <a:xfrm>
            <a:off x="186451" y="6157408"/>
            <a:ext cx="1938440" cy="500637"/>
          </a:xfrm>
          <a:prstGeom prst="rect">
            <a:avLst/>
          </a:prstGeom>
          <a:noFill/>
          <a:ln>
            <a:noFill/>
          </a:ln>
        </p:spPr>
      </p:pic>
      <p:pic>
        <p:nvPicPr>
          <p:cNvPr id="595" name="Google Shape;595;p48" descr="Resultado de imagen para carrera de ingenieria civil espe"/>
          <p:cNvPicPr preferRelativeResize="0"/>
          <p:nvPr/>
        </p:nvPicPr>
        <p:blipFill rotWithShape="1">
          <a:blip r:embed="rId5">
            <a:alphaModFix/>
          </a:blip>
          <a:srcRect/>
          <a:stretch/>
        </p:blipFill>
        <p:spPr>
          <a:xfrm>
            <a:off x="2283193" y="6078583"/>
            <a:ext cx="713405" cy="713406"/>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49"/>
          <p:cNvSpPr/>
          <p:nvPr/>
        </p:nvSpPr>
        <p:spPr>
          <a:xfrm>
            <a:off x="299738" y="1906450"/>
            <a:ext cx="49347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Datos poblacionales Parroquia Huambi</a:t>
            </a:r>
            <a:endParaRPr sz="1800">
              <a:solidFill>
                <a:schemeClr val="lt1"/>
              </a:solidFill>
              <a:latin typeface="Times New Roman"/>
              <a:ea typeface="Times New Roman"/>
              <a:cs typeface="Times New Roman"/>
              <a:sym typeface="Times New Roman"/>
            </a:endParaRPr>
          </a:p>
        </p:txBody>
      </p:sp>
      <p:pic>
        <p:nvPicPr>
          <p:cNvPr id="601" name="Google Shape;601;p49"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602" name="Google Shape;602;p49"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graphicFrame>
        <p:nvGraphicFramePr>
          <p:cNvPr id="603" name="Google Shape;603;p49"/>
          <p:cNvGraphicFramePr/>
          <p:nvPr/>
        </p:nvGraphicFramePr>
        <p:xfrm>
          <a:off x="364200" y="2533563"/>
          <a:ext cx="4870250" cy="3017340"/>
        </p:xfrm>
        <a:graphic>
          <a:graphicData uri="http://schemas.openxmlformats.org/drawingml/2006/table">
            <a:tbl>
              <a:tblPr>
                <a:noFill/>
                <a:tableStyleId>{905A7EAF-DE5E-44EC-802C-B65E91E41C5D}</a:tableStyleId>
              </a:tblPr>
              <a:tblGrid>
                <a:gridCol w="1251250">
                  <a:extLst>
                    <a:ext uri="{9D8B030D-6E8A-4147-A177-3AD203B41FA5}">
                      <a16:colId xmlns:a16="http://schemas.microsoft.com/office/drawing/2014/main" val="20000"/>
                    </a:ext>
                  </a:extLst>
                </a:gridCol>
                <a:gridCol w="750750">
                  <a:extLst>
                    <a:ext uri="{9D8B030D-6E8A-4147-A177-3AD203B41FA5}">
                      <a16:colId xmlns:a16="http://schemas.microsoft.com/office/drawing/2014/main" val="20001"/>
                    </a:ext>
                  </a:extLst>
                </a:gridCol>
                <a:gridCol w="1771000">
                  <a:extLst>
                    <a:ext uri="{9D8B030D-6E8A-4147-A177-3AD203B41FA5}">
                      <a16:colId xmlns:a16="http://schemas.microsoft.com/office/drawing/2014/main" val="20002"/>
                    </a:ext>
                  </a:extLst>
                </a:gridCol>
                <a:gridCol w="1097250">
                  <a:extLst>
                    <a:ext uri="{9D8B030D-6E8A-4147-A177-3AD203B41FA5}">
                      <a16:colId xmlns:a16="http://schemas.microsoft.com/office/drawing/2014/main" val="20003"/>
                    </a:ext>
                  </a:extLst>
                </a:gridCol>
              </a:tblGrid>
              <a:tr h="4409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 Descripción</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Año</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Lugar</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Población</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0"/>
                  </a:ext>
                </a:extLst>
              </a:tr>
              <a:tr h="4409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Censo</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1990</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Parroquia Huambi</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2634</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1"/>
                  </a:ext>
                </a:extLst>
              </a:tr>
              <a:tr h="4409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Censo</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2001</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Parroquia Huambi</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2546</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2"/>
                  </a:ext>
                </a:extLst>
              </a:tr>
              <a:tr h="4409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Censo</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2010</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Parroquia Huambi</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2891</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3"/>
                  </a:ext>
                </a:extLst>
              </a:tr>
              <a:tr h="4409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Proyección</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2019</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Parroquia Huambi</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3675</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4"/>
                  </a:ext>
                </a:extLst>
              </a:tr>
              <a:tr h="4409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Proyección</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2030</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Parroquia Huambi</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4925</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5"/>
                  </a:ext>
                </a:extLst>
              </a:tr>
            </a:tbl>
          </a:graphicData>
        </a:graphic>
      </p:graphicFrame>
      <p:sp>
        <p:nvSpPr>
          <p:cNvPr id="604" name="Google Shape;604;p49"/>
          <p:cNvSpPr/>
          <p:nvPr/>
        </p:nvSpPr>
        <p:spPr>
          <a:xfrm>
            <a:off x="5657152" y="1906450"/>
            <a:ext cx="57963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Datos poblacionales comunidades Bellavista y La Florida</a:t>
            </a:r>
            <a:endParaRPr sz="1800">
              <a:solidFill>
                <a:schemeClr val="lt1"/>
              </a:solidFill>
              <a:latin typeface="Times New Roman"/>
              <a:ea typeface="Times New Roman"/>
              <a:cs typeface="Times New Roman"/>
              <a:sym typeface="Times New Roman"/>
            </a:endParaRPr>
          </a:p>
        </p:txBody>
      </p:sp>
      <p:sp>
        <p:nvSpPr>
          <p:cNvPr id="605" name="Google Shape;605;p49"/>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POBLACIÓN ACTUAL </a:t>
            </a:r>
            <a:endParaRPr>
              <a:solidFill>
                <a:srgbClr val="194A5D"/>
              </a:solidFill>
              <a:latin typeface="Times New Roman"/>
              <a:ea typeface="Times New Roman"/>
              <a:cs typeface="Times New Roman"/>
              <a:sym typeface="Times New Roman"/>
            </a:endParaRPr>
          </a:p>
        </p:txBody>
      </p:sp>
      <p:graphicFrame>
        <p:nvGraphicFramePr>
          <p:cNvPr id="606" name="Google Shape;606;p49"/>
          <p:cNvGraphicFramePr/>
          <p:nvPr/>
        </p:nvGraphicFramePr>
        <p:xfrm>
          <a:off x="5657150" y="2532263"/>
          <a:ext cx="6159575" cy="3487125"/>
        </p:xfrm>
        <a:graphic>
          <a:graphicData uri="http://schemas.openxmlformats.org/drawingml/2006/table">
            <a:tbl>
              <a:tblPr>
                <a:noFill/>
                <a:tableStyleId>{905A7EAF-DE5E-44EC-802C-B65E91E41C5D}</a:tableStyleId>
              </a:tblPr>
              <a:tblGrid>
                <a:gridCol w="1891475">
                  <a:extLst>
                    <a:ext uri="{9D8B030D-6E8A-4147-A177-3AD203B41FA5}">
                      <a16:colId xmlns:a16="http://schemas.microsoft.com/office/drawing/2014/main" val="20000"/>
                    </a:ext>
                  </a:extLst>
                </a:gridCol>
                <a:gridCol w="549650">
                  <a:extLst>
                    <a:ext uri="{9D8B030D-6E8A-4147-A177-3AD203B41FA5}">
                      <a16:colId xmlns:a16="http://schemas.microsoft.com/office/drawing/2014/main" val="20001"/>
                    </a:ext>
                  </a:extLst>
                </a:gridCol>
                <a:gridCol w="1632875">
                  <a:extLst>
                    <a:ext uri="{9D8B030D-6E8A-4147-A177-3AD203B41FA5}">
                      <a16:colId xmlns:a16="http://schemas.microsoft.com/office/drawing/2014/main" val="20002"/>
                    </a:ext>
                  </a:extLst>
                </a:gridCol>
                <a:gridCol w="976925">
                  <a:extLst>
                    <a:ext uri="{9D8B030D-6E8A-4147-A177-3AD203B41FA5}">
                      <a16:colId xmlns:a16="http://schemas.microsoft.com/office/drawing/2014/main" val="20003"/>
                    </a:ext>
                  </a:extLst>
                </a:gridCol>
                <a:gridCol w="1108650">
                  <a:extLst>
                    <a:ext uri="{9D8B030D-6E8A-4147-A177-3AD203B41FA5}">
                      <a16:colId xmlns:a16="http://schemas.microsoft.com/office/drawing/2014/main" val="20004"/>
                    </a:ext>
                  </a:extLst>
                </a:gridCol>
              </a:tblGrid>
              <a:tr h="571675">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 Descripción</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Año</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Lugar</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Población</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Porcentaje</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0"/>
                  </a:ext>
                </a:extLst>
              </a:tr>
              <a:tr h="5835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Censo</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2010</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Bellavista</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82</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2.84%</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1"/>
                  </a:ext>
                </a:extLst>
              </a:tr>
              <a:tr h="5835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Proyección</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2019</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Bellavista</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104</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2.84%</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2"/>
                  </a:ext>
                </a:extLst>
              </a:tr>
              <a:tr h="5835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Censo</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2010</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La Florida</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3"/>
                  </a:ext>
                </a:extLst>
              </a:tr>
              <a:tr h="5835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Comunicación verbal</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2019</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La Florida</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25</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0.68%</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4"/>
                  </a:ext>
                </a:extLst>
              </a:tr>
              <a:tr h="5812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(Warlet, 2019)</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2019</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Huambi Ayamtai</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300</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5"/>
          <p:cNvSpPr txBox="1">
            <a:spLocks noGrp="1"/>
          </p:cNvSpPr>
          <p:nvPr>
            <p:ph type="title"/>
          </p:nvPr>
        </p:nvSpPr>
        <p:spPr>
          <a:xfrm>
            <a:off x="118220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JUSTIFICACIÓN</a:t>
            </a:r>
            <a:endParaRPr>
              <a:solidFill>
                <a:srgbClr val="194A5D"/>
              </a:solidFill>
              <a:latin typeface="Times New Roman"/>
              <a:ea typeface="Times New Roman"/>
              <a:cs typeface="Times New Roman"/>
              <a:sym typeface="Times New Roman"/>
            </a:endParaRPr>
          </a:p>
        </p:txBody>
      </p:sp>
      <p:pic>
        <p:nvPicPr>
          <p:cNvPr id="134" name="Google Shape;134;p15"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135" name="Google Shape;135;p15"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pic>
        <p:nvPicPr>
          <p:cNvPr id="136" name="Google Shape;136;p15"/>
          <p:cNvPicPr preferRelativeResize="0"/>
          <p:nvPr/>
        </p:nvPicPr>
        <p:blipFill rotWithShape="1">
          <a:blip r:embed="rId5">
            <a:alphaModFix/>
          </a:blip>
          <a:srcRect l="8822" r="8879"/>
          <a:stretch/>
        </p:blipFill>
        <p:spPr>
          <a:xfrm>
            <a:off x="3057050" y="1558300"/>
            <a:ext cx="6449949" cy="4408675"/>
          </a:xfrm>
          <a:prstGeom prst="rect">
            <a:avLst/>
          </a:prstGeom>
          <a:noFill/>
          <a:ln>
            <a:noFill/>
          </a:ln>
        </p:spPr>
      </p:pic>
      <p:pic>
        <p:nvPicPr>
          <p:cNvPr id="137" name="Google Shape;137;p15"/>
          <p:cNvPicPr preferRelativeResize="0"/>
          <p:nvPr/>
        </p:nvPicPr>
        <p:blipFill rotWithShape="1">
          <a:blip r:embed="rId6">
            <a:alphaModFix/>
          </a:blip>
          <a:srcRect t="1350" b="-1349"/>
          <a:stretch/>
        </p:blipFill>
        <p:spPr>
          <a:xfrm>
            <a:off x="373150" y="1558300"/>
            <a:ext cx="5505792" cy="4408675"/>
          </a:xfrm>
          <a:prstGeom prst="rect">
            <a:avLst/>
          </a:prstGeom>
          <a:noFill/>
          <a:ln>
            <a:noFill/>
          </a:ln>
        </p:spPr>
      </p:pic>
      <p:pic>
        <p:nvPicPr>
          <p:cNvPr id="138" name="Google Shape;138;p15"/>
          <p:cNvPicPr preferRelativeResize="0"/>
          <p:nvPr/>
        </p:nvPicPr>
        <p:blipFill>
          <a:blip r:embed="rId7">
            <a:alphaModFix/>
          </a:blip>
          <a:stretch>
            <a:fillRect/>
          </a:stretch>
        </p:blipFill>
        <p:spPr>
          <a:xfrm>
            <a:off x="5878950" y="1558300"/>
            <a:ext cx="6012175" cy="4344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50"/>
          <p:cNvSpPr/>
          <p:nvPr/>
        </p:nvSpPr>
        <p:spPr>
          <a:xfrm>
            <a:off x="6342775" y="5656700"/>
            <a:ext cx="4934700" cy="500700"/>
          </a:xfrm>
          <a:prstGeom prst="roundRect">
            <a:avLst>
              <a:gd name="adj" fmla="val 16667"/>
            </a:avLst>
          </a:prstGeom>
          <a:solidFill>
            <a:srgbClr val="00AE9D">
              <a:alpha val="262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Código de Diseño de Obras Sanitarias del Ecuador</a:t>
            </a:r>
            <a:endParaRPr sz="1800">
              <a:solidFill>
                <a:srgbClr val="004C52"/>
              </a:solidFill>
              <a:latin typeface="Times New Roman"/>
              <a:ea typeface="Times New Roman"/>
              <a:cs typeface="Times New Roman"/>
              <a:sym typeface="Times New Roman"/>
            </a:endParaRPr>
          </a:p>
        </p:txBody>
      </p:sp>
      <p:pic>
        <p:nvPicPr>
          <p:cNvPr id="612" name="Google Shape;612;p50"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613" name="Google Shape;613;p50"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614" name="Google Shape;614;p50"/>
          <p:cNvSpPr/>
          <p:nvPr/>
        </p:nvSpPr>
        <p:spPr>
          <a:xfrm>
            <a:off x="5657152" y="1906450"/>
            <a:ext cx="57963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Población de saturación </a:t>
            </a:r>
            <a:endParaRPr sz="1800">
              <a:solidFill>
                <a:schemeClr val="lt1"/>
              </a:solidFill>
              <a:latin typeface="Times New Roman"/>
              <a:ea typeface="Times New Roman"/>
              <a:cs typeface="Times New Roman"/>
              <a:sym typeface="Times New Roman"/>
            </a:endParaRPr>
          </a:p>
        </p:txBody>
      </p:sp>
      <p:sp>
        <p:nvSpPr>
          <p:cNvPr id="615" name="Google Shape;615;p50"/>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POBLACIÓN FUTURA</a:t>
            </a:r>
            <a:endParaRPr>
              <a:solidFill>
                <a:srgbClr val="194A5D"/>
              </a:solidFill>
              <a:latin typeface="Times New Roman"/>
              <a:ea typeface="Times New Roman"/>
              <a:cs typeface="Times New Roman"/>
              <a:sym typeface="Times New Roman"/>
            </a:endParaRPr>
          </a:p>
        </p:txBody>
      </p:sp>
      <p:sp>
        <p:nvSpPr>
          <p:cNvPr id="616" name="Google Shape;616;p50"/>
          <p:cNvSpPr/>
          <p:nvPr/>
        </p:nvSpPr>
        <p:spPr>
          <a:xfrm>
            <a:off x="299738" y="1906450"/>
            <a:ext cx="49347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Método geométrico</a:t>
            </a:r>
            <a:endParaRPr sz="1800">
              <a:solidFill>
                <a:schemeClr val="lt1"/>
              </a:solidFill>
              <a:latin typeface="Times New Roman"/>
              <a:ea typeface="Times New Roman"/>
              <a:cs typeface="Times New Roman"/>
              <a:sym typeface="Times New Roman"/>
            </a:endParaRPr>
          </a:p>
        </p:txBody>
      </p:sp>
      <p:graphicFrame>
        <p:nvGraphicFramePr>
          <p:cNvPr id="617" name="Google Shape;617;p50"/>
          <p:cNvGraphicFramePr/>
          <p:nvPr/>
        </p:nvGraphicFramePr>
        <p:xfrm>
          <a:off x="536900" y="2559000"/>
          <a:ext cx="4460400" cy="3194450"/>
        </p:xfrm>
        <a:graphic>
          <a:graphicData uri="http://schemas.openxmlformats.org/drawingml/2006/table">
            <a:tbl>
              <a:tblPr>
                <a:noFill/>
                <a:tableStyleId>{905A7EAF-DE5E-44EC-802C-B65E91E41C5D}</a:tableStyleId>
              </a:tblPr>
              <a:tblGrid>
                <a:gridCol w="1554725">
                  <a:extLst>
                    <a:ext uri="{9D8B030D-6E8A-4147-A177-3AD203B41FA5}">
                      <a16:colId xmlns:a16="http://schemas.microsoft.com/office/drawing/2014/main" val="20000"/>
                    </a:ext>
                  </a:extLst>
                </a:gridCol>
                <a:gridCol w="1329475">
                  <a:extLst>
                    <a:ext uri="{9D8B030D-6E8A-4147-A177-3AD203B41FA5}">
                      <a16:colId xmlns:a16="http://schemas.microsoft.com/office/drawing/2014/main" val="20001"/>
                    </a:ext>
                  </a:extLst>
                </a:gridCol>
                <a:gridCol w="1576200">
                  <a:extLst>
                    <a:ext uri="{9D8B030D-6E8A-4147-A177-3AD203B41FA5}">
                      <a16:colId xmlns:a16="http://schemas.microsoft.com/office/drawing/2014/main" val="20002"/>
                    </a:ext>
                  </a:extLst>
                </a:gridCol>
              </a:tblGrid>
              <a:tr h="4563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Parámetro</a:t>
                      </a:r>
                      <a:endParaRPr b="1">
                        <a:latin typeface="Times New Roman"/>
                        <a:ea typeface="Times New Roman"/>
                        <a:cs typeface="Times New Roman"/>
                        <a:sym typeface="Times New Roman"/>
                      </a:endParaRPr>
                    </a:p>
                  </a:txBody>
                  <a:tcPr marL="91425" marR="91425" marT="0" marB="0"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Cantidad</a:t>
                      </a:r>
                      <a:endParaRPr b="1">
                        <a:latin typeface="Times New Roman"/>
                        <a:ea typeface="Times New Roman"/>
                        <a:cs typeface="Times New Roman"/>
                        <a:sym typeface="Times New Roman"/>
                      </a:endParaRPr>
                    </a:p>
                  </a:txBody>
                  <a:tcPr marL="91425" marR="91425" marT="0" marB="0"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Unidad</a:t>
                      </a:r>
                      <a:endParaRPr b="1">
                        <a:latin typeface="Times New Roman"/>
                        <a:ea typeface="Times New Roman"/>
                        <a:cs typeface="Times New Roman"/>
                        <a:sym typeface="Times New Roman"/>
                      </a:endParaRPr>
                    </a:p>
                  </a:txBody>
                  <a:tcPr marL="91425" marR="91425" marT="0" marB="0"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0"/>
                  </a:ext>
                </a:extLst>
              </a:tr>
              <a:tr h="4563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n</a:t>
                      </a:r>
                      <a:endParaRPr b="1">
                        <a:latin typeface="Times New Roman"/>
                        <a:ea typeface="Times New Roman"/>
                        <a:cs typeface="Times New Roman"/>
                        <a:sym typeface="Times New Roman"/>
                      </a:endParaRPr>
                    </a:p>
                  </a:txBody>
                  <a:tcPr marL="91425" marR="91425" marT="0" marB="0"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20</a:t>
                      </a:r>
                      <a:endParaRPr>
                        <a:latin typeface="Times New Roman"/>
                        <a:ea typeface="Times New Roman"/>
                        <a:cs typeface="Times New Roman"/>
                        <a:sym typeface="Times New Roman"/>
                      </a:endParaRPr>
                    </a:p>
                  </a:txBody>
                  <a:tcPr marL="91425" marR="91425" marT="0" marB="0"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años</a:t>
                      </a:r>
                      <a:endParaRPr>
                        <a:latin typeface="Times New Roman"/>
                        <a:ea typeface="Times New Roman"/>
                        <a:cs typeface="Times New Roman"/>
                        <a:sym typeface="Times New Roman"/>
                      </a:endParaRPr>
                    </a:p>
                  </a:txBody>
                  <a:tcPr marL="91425" marR="91425" marT="0" marB="0"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1"/>
                  </a:ext>
                </a:extLst>
              </a:tr>
              <a:tr h="4563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r</a:t>
                      </a:r>
                      <a:endParaRPr b="1">
                        <a:latin typeface="Times New Roman"/>
                        <a:ea typeface="Times New Roman"/>
                        <a:cs typeface="Times New Roman"/>
                        <a:sym typeface="Times New Roman"/>
                      </a:endParaRPr>
                    </a:p>
                  </a:txBody>
                  <a:tcPr marL="91425" marR="91425" marT="0" marB="0"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1.5</a:t>
                      </a:r>
                      <a:endParaRPr>
                        <a:latin typeface="Times New Roman"/>
                        <a:ea typeface="Times New Roman"/>
                        <a:cs typeface="Times New Roman"/>
                        <a:sym typeface="Times New Roman"/>
                      </a:endParaRPr>
                    </a:p>
                  </a:txBody>
                  <a:tcPr marL="91425" marR="91425" marT="0" marB="0"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a:t>
                      </a:r>
                      <a:endParaRPr>
                        <a:latin typeface="Times New Roman"/>
                        <a:ea typeface="Times New Roman"/>
                        <a:cs typeface="Times New Roman"/>
                        <a:sym typeface="Times New Roman"/>
                      </a:endParaRPr>
                    </a:p>
                  </a:txBody>
                  <a:tcPr marL="91425" marR="91425" marT="0" marB="0"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2"/>
                  </a:ext>
                </a:extLst>
              </a:tr>
              <a:tr h="4563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Pa</a:t>
                      </a:r>
                      <a:endParaRPr b="1">
                        <a:latin typeface="Times New Roman"/>
                        <a:ea typeface="Times New Roman"/>
                        <a:cs typeface="Times New Roman"/>
                        <a:sym typeface="Times New Roman"/>
                      </a:endParaRPr>
                    </a:p>
                  </a:txBody>
                  <a:tcPr marL="91425" marR="91425" marT="0" marB="0"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129</a:t>
                      </a:r>
                      <a:endParaRPr>
                        <a:latin typeface="Times New Roman"/>
                        <a:ea typeface="Times New Roman"/>
                        <a:cs typeface="Times New Roman"/>
                        <a:sym typeface="Times New Roman"/>
                      </a:endParaRPr>
                    </a:p>
                  </a:txBody>
                  <a:tcPr marL="91425" marR="91425" marT="0" marB="0"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habitantes</a:t>
                      </a:r>
                      <a:endParaRPr>
                        <a:latin typeface="Times New Roman"/>
                        <a:ea typeface="Times New Roman"/>
                        <a:cs typeface="Times New Roman"/>
                        <a:sym typeface="Times New Roman"/>
                      </a:endParaRPr>
                    </a:p>
                  </a:txBody>
                  <a:tcPr marL="91425" marR="91425" marT="0" marB="0"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3"/>
                  </a:ext>
                </a:extLst>
              </a:tr>
              <a:tr h="4563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Pf</a:t>
                      </a:r>
                      <a:endParaRPr b="1">
                        <a:latin typeface="Times New Roman"/>
                        <a:ea typeface="Times New Roman"/>
                        <a:cs typeface="Times New Roman"/>
                        <a:sym typeface="Times New Roman"/>
                      </a:endParaRPr>
                    </a:p>
                  </a:txBody>
                  <a:tcPr marL="91425" marR="91425" marT="0" marB="0"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174</a:t>
                      </a:r>
                      <a:endParaRPr>
                        <a:latin typeface="Times New Roman"/>
                        <a:ea typeface="Times New Roman"/>
                        <a:cs typeface="Times New Roman"/>
                        <a:sym typeface="Times New Roman"/>
                      </a:endParaRPr>
                    </a:p>
                  </a:txBody>
                  <a:tcPr marL="91425" marR="91425" marT="0" marB="0"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habitantes</a:t>
                      </a:r>
                      <a:endParaRPr>
                        <a:latin typeface="Times New Roman"/>
                        <a:ea typeface="Times New Roman"/>
                        <a:cs typeface="Times New Roman"/>
                        <a:sym typeface="Times New Roman"/>
                      </a:endParaRPr>
                    </a:p>
                  </a:txBody>
                  <a:tcPr marL="91425" marR="91425" marT="0" marB="0"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4"/>
                  </a:ext>
                </a:extLst>
              </a:tr>
              <a:tr h="4563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Pf</a:t>
                      </a:r>
                      <a:endParaRPr b="1">
                        <a:latin typeface="Times New Roman"/>
                        <a:ea typeface="Times New Roman"/>
                        <a:cs typeface="Times New Roman"/>
                        <a:sym typeface="Times New Roman"/>
                      </a:endParaRPr>
                    </a:p>
                  </a:txBody>
                  <a:tcPr marL="91425" marR="91425" marT="0" marB="0"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162</a:t>
                      </a:r>
                      <a:endParaRPr>
                        <a:latin typeface="Times New Roman"/>
                        <a:ea typeface="Times New Roman"/>
                        <a:cs typeface="Times New Roman"/>
                        <a:sym typeface="Times New Roman"/>
                      </a:endParaRPr>
                    </a:p>
                  </a:txBody>
                  <a:tcPr marL="91425" marR="91425" marT="0" marB="0"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habitantes</a:t>
                      </a:r>
                      <a:endParaRPr>
                        <a:latin typeface="Times New Roman"/>
                        <a:ea typeface="Times New Roman"/>
                        <a:cs typeface="Times New Roman"/>
                        <a:sym typeface="Times New Roman"/>
                      </a:endParaRPr>
                    </a:p>
                  </a:txBody>
                  <a:tcPr marL="91425" marR="91425" marT="0" marB="0"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5"/>
                  </a:ext>
                </a:extLst>
              </a:tr>
              <a:tr h="4563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Pf</a:t>
                      </a:r>
                      <a:endParaRPr b="1">
                        <a:latin typeface="Times New Roman"/>
                        <a:ea typeface="Times New Roman"/>
                        <a:cs typeface="Times New Roman"/>
                        <a:sym typeface="Times New Roman"/>
                      </a:endParaRPr>
                    </a:p>
                  </a:txBody>
                  <a:tcPr marL="91425" marR="91425" marT="0" marB="0"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8314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462</a:t>
                      </a:r>
                      <a:endParaRPr>
                        <a:latin typeface="Times New Roman"/>
                        <a:ea typeface="Times New Roman"/>
                        <a:cs typeface="Times New Roman"/>
                        <a:sym typeface="Times New Roman"/>
                      </a:endParaRPr>
                    </a:p>
                  </a:txBody>
                  <a:tcPr marL="91425" marR="91425" marT="0" marB="0"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8314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habitantes</a:t>
                      </a:r>
                      <a:endParaRPr>
                        <a:latin typeface="Times New Roman"/>
                        <a:ea typeface="Times New Roman"/>
                        <a:cs typeface="Times New Roman"/>
                        <a:sym typeface="Times New Roman"/>
                      </a:endParaRPr>
                    </a:p>
                  </a:txBody>
                  <a:tcPr marL="91425" marR="91425" marT="0" marB="0"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83140"/>
                      </a:srgbClr>
                    </a:solidFill>
                  </a:tcPr>
                </a:tc>
                <a:extLst>
                  <a:ext uri="{0D108BD9-81ED-4DB2-BD59-A6C34878D82A}">
                    <a16:rowId xmlns:a16="http://schemas.microsoft.com/office/drawing/2014/main" val="10006"/>
                  </a:ext>
                </a:extLst>
              </a:tr>
            </a:tbl>
          </a:graphicData>
        </a:graphic>
      </p:graphicFrame>
      <p:graphicFrame>
        <p:nvGraphicFramePr>
          <p:cNvPr id="618" name="Google Shape;618;p50"/>
          <p:cNvGraphicFramePr/>
          <p:nvPr/>
        </p:nvGraphicFramePr>
        <p:xfrm>
          <a:off x="5959600" y="2559000"/>
          <a:ext cx="5050250" cy="2044800"/>
        </p:xfrm>
        <a:graphic>
          <a:graphicData uri="http://schemas.openxmlformats.org/drawingml/2006/table">
            <a:tbl>
              <a:tblPr>
                <a:noFill/>
                <a:tableStyleId>{905A7EAF-DE5E-44EC-802C-B65E91E41C5D}</a:tableStyleId>
              </a:tblPr>
              <a:tblGrid>
                <a:gridCol w="1801575">
                  <a:extLst>
                    <a:ext uri="{9D8B030D-6E8A-4147-A177-3AD203B41FA5}">
                      <a16:colId xmlns:a16="http://schemas.microsoft.com/office/drawing/2014/main" val="20000"/>
                    </a:ext>
                  </a:extLst>
                </a:gridCol>
                <a:gridCol w="1609550">
                  <a:extLst>
                    <a:ext uri="{9D8B030D-6E8A-4147-A177-3AD203B41FA5}">
                      <a16:colId xmlns:a16="http://schemas.microsoft.com/office/drawing/2014/main" val="20001"/>
                    </a:ext>
                  </a:extLst>
                </a:gridCol>
                <a:gridCol w="1639125">
                  <a:extLst>
                    <a:ext uri="{9D8B030D-6E8A-4147-A177-3AD203B41FA5}">
                      <a16:colId xmlns:a16="http://schemas.microsoft.com/office/drawing/2014/main" val="20002"/>
                    </a:ext>
                  </a:extLst>
                </a:gridCol>
              </a:tblGrid>
              <a:tr h="51120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Parámetro</a:t>
                      </a:r>
                      <a:endParaRPr b="1">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Cantidad</a:t>
                      </a:r>
                      <a:endParaRPr>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Unidad</a:t>
                      </a:r>
                      <a:endParaRPr>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0"/>
                  </a:ext>
                </a:extLst>
              </a:tr>
              <a:tr h="51120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A</a:t>
                      </a:r>
                      <a:endParaRPr b="1">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1.38</a:t>
                      </a:r>
                      <a:endParaRPr>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km</a:t>
                      </a:r>
                      <a:r>
                        <a:rPr lang="es-EC" baseline="30000">
                          <a:latin typeface="Times New Roman"/>
                          <a:ea typeface="Times New Roman"/>
                          <a:cs typeface="Times New Roman"/>
                          <a:sym typeface="Times New Roman"/>
                        </a:rPr>
                        <a:t>2</a:t>
                      </a:r>
                      <a:endParaRPr baseline="30000">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1"/>
                  </a:ext>
                </a:extLst>
              </a:tr>
              <a:tr h="51120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d</a:t>
                      </a:r>
                      <a:endParaRPr b="1">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14</a:t>
                      </a:r>
                      <a:endParaRPr>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hab/km</a:t>
                      </a:r>
                      <a:r>
                        <a:rPr lang="es-EC" baseline="30000">
                          <a:latin typeface="Times New Roman"/>
                          <a:ea typeface="Times New Roman"/>
                          <a:cs typeface="Times New Roman"/>
                          <a:sym typeface="Times New Roman"/>
                        </a:rPr>
                        <a:t>2</a:t>
                      </a:r>
                      <a:endParaRPr baseline="30000">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2"/>
                  </a:ext>
                </a:extLst>
              </a:tr>
              <a:tr h="51120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Pd</a:t>
                      </a:r>
                      <a:endParaRPr b="1">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20</a:t>
                      </a:r>
                      <a:endParaRPr>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habitantes</a:t>
                      </a:r>
                      <a:endParaRPr>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3"/>
                  </a:ext>
                </a:extLst>
              </a:tr>
            </a:tbl>
          </a:graphicData>
        </a:graphic>
      </p:graphicFrame>
      <p:sp>
        <p:nvSpPr>
          <p:cNvPr id="619" name="Google Shape;619;p50"/>
          <p:cNvSpPr/>
          <p:nvPr/>
        </p:nvSpPr>
        <p:spPr>
          <a:xfrm>
            <a:off x="5311025" y="4603800"/>
            <a:ext cx="951300" cy="693300"/>
          </a:xfrm>
          <a:prstGeom prst="wedgeRectCallout">
            <a:avLst>
              <a:gd name="adj1" fmla="val -93422"/>
              <a:gd name="adj2" fmla="val 6215"/>
            </a:avLst>
          </a:prstGeom>
          <a:solidFill>
            <a:srgbClr val="ABE33F">
              <a:alpha val="80780"/>
            </a:srgbClr>
          </a:solidFill>
          <a:ln w="9525" cap="flat" cmpd="sng">
            <a:solidFill>
              <a:srgbClr val="ABE33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600">
                <a:solidFill>
                  <a:srgbClr val="194A5D"/>
                </a:solidFill>
                <a:latin typeface="Times New Roman"/>
                <a:ea typeface="Times New Roman"/>
                <a:cs typeface="Times New Roman"/>
                <a:sym typeface="Times New Roman"/>
              </a:rPr>
              <a:t>1.25  Pa</a:t>
            </a:r>
            <a:endParaRPr sz="1600">
              <a:solidFill>
                <a:srgbClr val="194A5D"/>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51"/>
          <p:cNvSpPr/>
          <p:nvPr/>
        </p:nvSpPr>
        <p:spPr>
          <a:xfrm>
            <a:off x="6068300" y="1906450"/>
            <a:ext cx="53853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Variaciones de consumo</a:t>
            </a:r>
            <a:endParaRPr sz="1800">
              <a:solidFill>
                <a:schemeClr val="lt1"/>
              </a:solidFill>
              <a:latin typeface="Times New Roman"/>
              <a:ea typeface="Times New Roman"/>
              <a:cs typeface="Times New Roman"/>
              <a:sym typeface="Times New Roman"/>
            </a:endParaRPr>
          </a:p>
        </p:txBody>
      </p:sp>
      <p:sp>
        <p:nvSpPr>
          <p:cNvPr id="625" name="Google Shape;625;p51"/>
          <p:cNvSpPr/>
          <p:nvPr/>
        </p:nvSpPr>
        <p:spPr>
          <a:xfrm>
            <a:off x="299738" y="1906450"/>
            <a:ext cx="49347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Dotación de agua</a:t>
            </a:r>
            <a:endParaRPr sz="1800">
              <a:solidFill>
                <a:schemeClr val="lt1"/>
              </a:solidFill>
              <a:latin typeface="Times New Roman"/>
              <a:ea typeface="Times New Roman"/>
              <a:cs typeface="Times New Roman"/>
              <a:sym typeface="Times New Roman"/>
            </a:endParaRPr>
          </a:p>
        </p:txBody>
      </p:sp>
      <p:pic>
        <p:nvPicPr>
          <p:cNvPr id="626" name="Google Shape;626;p51"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627" name="Google Shape;627;p51"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graphicFrame>
        <p:nvGraphicFramePr>
          <p:cNvPr id="628" name="Google Shape;628;p51"/>
          <p:cNvGraphicFramePr/>
          <p:nvPr/>
        </p:nvGraphicFramePr>
        <p:xfrm>
          <a:off x="619200" y="2778625"/>
          <a:ext cx="4295775" cy="1508670"/>
        </p:xfrm>
        <a:graphic>
          <a:graphicData uri="http://schemas.openxmlformats.org/drawingml/2006/table">
            <a:tbl>
              <a:tblPr>
                <a:noFill/>
                <a:tableStyleId>{905A7EAF-DE5E-44EC-802C-B65E91E41C5D}</a:tableStyleId>
              </a:tblPr>
              <a:tblGrid>
                <a:gridCol w="1838325">
                  <a:extLst>
                    <a:ext uri="{9D8B030D-6E8A-4147-A177-3AD203B41FA5}">
                      <a16:colId xmlns:a16="http://schemas.microsoft.com/office/drawing/2014/main" val="20000"/>
                    </a:ext>
                  </a:extLst>
                </a:gridCol>
                <a:gridCol w="116205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tblGrid>
              <a:tr h="3619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Nivel de servicio</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gridSpan="2">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IIB </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hMerge="1">
                  <a:txBody>
                    <a:bodyPr/>
                    <a:lstStyle/>
                    <a:p>
                      <a:endParaRPr lang="es-ES"/>
                    </a:p>
                  </a:txBody>
                  <a:tcPr/>
                </a:tc>
                <a:extLst>
                  <a:ext uri="{0D108BD9-81ED-4DB2-BD59-A6C34878D82A}">
                    <a16:rowId xmlns:a16="http://schemas.microsoft.com/office/drawing/2014/main" val="10000"/>
                  </a:ext>
                </a:extLst>
              </a:tr>
              <a:tr h="30480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Dotación</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100</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l/hab*día</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1"/>
                  </a:ext>
                </a:extLst>
              </a:tr>
              <a:tr h="30480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Fugas</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20</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2"/>
                  </a:ext>
                </a:extLst>
              </a:tr>
            </a:tbl>
          </a:graphicData>
        </a:graphic>
      </p:graphicFrame>
      <p:graphicFrame>
        <p:nvGraphicFramePr>
          <p:cNvPr id="629" name="Google Shape;629;p51"/>
          <p:cNvGraphicFramePr/>
          <p:nvPr/>
        </p:nvGraphicFramePr>
        <p:xfrm>
          <a:off x="6945575" y="2778625"/>
          <a:ext cx="3219450" cy="2011560"/>
        </p:xfrm>
        <a:graphic>
          <a:graphicData uri="http://schemas.openxmlformats.org/drawingml/2006/table">
            <a:tbl>
              <a:tblPr>
                <a:noFill/>
                <a:tableStyleId>{905A7EAF-DE5E-44EC-802C-B65E91E41C5D}</a:tableStyleId>
              </a:tblPr>
              <a:tblGrid>
                <a:gridCol w="866775">
                  <a:extLst>
                    <a:ext uri="{9D8B030D-6E8A-4147-A177-3AD203B41FA5}">
                      <a16:colId xmlns:a16="http://schemas.microsoft.com/office/drawing/2014/main" val="20000"/>
                    </a:ext>
                  </a:extLst>
                </a:gridCol>
                <a:gridCol w="1171575">
                  <a:extLst>
                    <a:ext uri="{9D8B030D-6E8A-4147-A177-3AD203B41FA5}">
                      <a16:colId xmlns:a16="http://schemas.microsoft.com/office/drawing/2014/main" val="20001"/>
                    </a:ext>
                  </a:extLst>
                </a:gridCol>
                <a:gridCol w="1181100">
                  <a:extLst>
                    <a:ext uri="{9D8B030D-6E8A-4147-A177-3AD203B41FA5}">
                      <a16:colId xmlns:a16="http://schemas.microsoft.com/office/drawing/2014/main" val="20002"/>
                    </a:ext>
                  </a:extLst>
                </a:gridCol>
              </a:tblGrid>
              <a:tr h="30480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Caudal</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Cantidad</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Unidad</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0"/>
                  </a:ext>
                </a:extLst>
              </a:tr>
              <a:tr h="30480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Qm</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0.642</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l/s</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1"/>
                  </a:ext>
                </a:extLst>
              </a:tr>
              <a:tr h="30480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QMD</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0.802</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l/s</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2"/>
                  </a:ext>
                </a:extLst>
              </a:tr>
              <a:tr h="30480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QMH</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1.925</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l/s</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3"/>
                  </a:ext>
                </a:extLst>
              </a:tr>
            </a:tbl>
          </a:graphicData>
        </a:graphic>
      </p:graphicFrame>
      <p:sp>
        <p:nvSpPr>
          <p:cNvPr id="630" name="Google Shape;630;p51"/>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DOTACIONES</a:t>
            </a:r>
            <a:endParaRPr>
              <a:solidFill>
                <a:srgbClr val="194A5D"/>
              </a:solidFill>
              <a:latin typeface="Times New Roman"/>
              <a:ea typeface="Times New Roman"/>
              <a:cs typeface="Times New Roman"/>
              <a:sym typeface="Times New Roman"/>
            </a:endParaRPr>
          </a:p>
        </p:txBody>
      </p:sp>
      <p:sp>
        <p:nvSpPr>
          <p:cNvPr id="631" name="Google Shape;631;p51"/>
          <p:cNvSpPr/>
          <p:nvPr/>
        </p:nvSpPr>
        <p:spPr>
          <a:xfrm>
            <a:off x="299738" y="5241075"/>
            <a:ext cx="4934700" cy="500700"/>
          </a:xfrm>
          <a:prstGeom prst="roundRect">
            <a:avLst>
              <a:gd name="adj" fmla="val 16667"/>
            </a:avLst>
          </a:prstGeom>
          <a:solidFill>
            <a:srgbClr val="00AE9D">
              <a:alpha val="262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Código de Diseño de Obras Sanitarias del Ecuador</a:t>
            </a:r>
            <a:endParaRPr sz="1800">
              <a:solidFill>
                <a:srgbClr val="004C52"/>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636" name="Google Shape;636;p52"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637" name="Google Shape;637;p52"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638" name="Google Shape;638;p52"/>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AFORO DE LAS FUENTES</a:t>
            </a:r>
            <a:endParaRPr>
              <a:solidFill>
                <a:srgbClr val="194A5D"/>
              </a:solidFill>
              <a:latin typeface="Times New Roman"/>
              <a:ea typeface="Times New Roman"/>
              <a:cs typeface="Times New Roman"/>
              <a:sym typeface="Times New Roman"/>
            </a:endParaRPr>
          </a:p>
        </p:txBody>
      </p:sp>
      <p:graphicFrame>
        <p:nvGraphicFramePr>
          <p:cNvPr id="639" name="Google Shape;639;p52"/>
          <p:cNvGraphicFramePr/>
          <p:nvPr/>
        </p:nvGraphicFramePr>
        <p:xfrm>
          <a:off x="766200" y="2639088"/>
          <a:ext cx="4863400" cy="2976750"/>
        </p:xfrm>
        <a:graphic>
          <a:graphicData uri="http://schemas.openxmlformats.org/drawingml/2006/table">
            <a:tbl>
              <a:tblPr>
                <a:noFill/>
                <a:tableStyleId>{905A7EAF-DE5E-44EC-802C-B65E91E41C5D}</a:tableStyleId>
              </a:tblPr>
              <a:tblGrid>
                <a:gridCol w="1267850">
                  <a:extLst>
                    <a:ext uri="{9D8B030D-6E8A-4147-A177-3AD203B41FA5}">
                      <a16:colId xmlns:a16="http://schemas.microsoft.com/office/drawing/2014/main" val="20000"/>
                    </a:ext>
                  </a:extLst>
                </a:gridCol>
                <a:gridCol w="1119275">
                  <a:extLst>
                    <a:ext uri="{9D8B030D-6E8A-4147-A177-3AD203B41FA5}">
                      <a16:colId xmlns:a16="http://schemas.microsoft.com/office/drawing/2014/main" val="20001"/>
                    </a:ext>
                  </a:extLst>
                </a:gridCol>
                <a:gridCol w="1267850">
                  <a:extLst>
                    <a:ext uri="{9D8B030D-6E8A-4147-A177-3AD203B41FA5}">
                      <a16:colId xmlns:a16="http://schemas.microsoft.com/office/drawing/2014/main" val="20002"/>
                    </a:ext>
                  </a:extLst>
                </a:gridCol>
                <a:gridCol w="1208425">
                  <a:extLst>
                    <a:ext uri="{9D8B030D-6E8A-4147-A177-3AD203B41FA5}">
                      <a16:colId xmlns:a16="http://schemas.microsoft.com/office/drawing/2014/main" val="20003"/>
                    </a:ext>
                  </a:extLst>
                </a:gridCol>
              </a:tblGrid>
              <a:tr h="425250">
                <a:tc gridSpan="2">
                  <a:txBody>
                    <a:bodyPr/>
                    <a:lstStyle/>
                    <a:p>
                      <a:pPr marL="0" lvl="0" indent="0" algn="ctr" rtl="0">
                        <a:lnSpc>
                          <a:spcPct val="150000"/>
                        </a:lnSpc>
                        <a:spcBef>
                          <a:spcPts val="600"/>
                        </a:spcBef>
                        <a:spcAft>
                          <a:spcPts val="0"/>
                        </a:spcAft>
                        <a:buNone/>
                      </a:pPr>
                      <a:r>
                        <a:rPr lang="es-EC" b="1">
                          <a:solidFill>
                            <a:srgbClr val="004C52"/>
                          </a:solidFill>
                          <a:latin typeface="Times New Roman"/>
                          <a:ea typeface="Times New Roman"/>
                          <a:cs typeface="Times New Roman"/>
                          <a:sym typeface="Times New Roman"/>
                        </a:rPr>
                        <a:t>Fuente subterránea 1</a:t>
                      </a:r>
                      <a:endParaRPr b="1">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hMerge="1">
                  <a:txBody>
                    <a:bodyPr/>
                    <a:lstStyle/>
                    <a:p>
                      <a:endParaRPr lang="es-ES"/>
                    </a:p>
                  </a:txBody>
                  <a:tcPr/>
                </a:tc>
                <a:tc gridSpan="2">
                  <a:txBody>
                    <a:bodyPr/>
                    <a:lstStyle/>
                    <a:p>
                      <a:pPr marL="0" lvl="0" indent="0" algn="ctr" rtl="0">
                        <a:lnSpc>
                          <a:spcPct val="150000"/>
                        </a:lnSpc>
                        <a:spcBef>
                          <a:spcPts val="600"/>
                        </a:spcBef>
                        <a:spcAft>
                          <a:spcPts val="0"/>
                        </a:spcAft>
                        <a:buNone/>
                      </a:pPr>
                      <a:r>
                        <a:rPr lang="es-EC" b="1">
                          <a:solidFill>
                            <a:srgbClr val="004C52"/>
                          </a:solidFill>
                          <a:latin typeface="Times New Roman"/>
                          <a:ea typeface="Times New Roman"/>
                          <a:cs typeface="Times New Roman"/>
                          <a:sym typeface="Times New Roman"/>
                        </a:rPr>
                        <a:t>Fuente subterránea 2</a:t>
                      </a:r>
                      <a:endParaRPr b="1">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hMerge="1">
                  <a:txBody>
                    <a:bodyPr/>
                    <a:lstStyle/>
                    <a:p>
                      <a:endParaRPr lang="es-ES"/>
                    </a:p>
                  </a:txBody>
                  <a:tcPr/>
                </a:tc>
                <a:extLst>
                  <a:ext uri="{0D108BD9-81ED-4DB2-BD59-A6C34878D82A}">
                    <a16:rowId xmlns:a16="http://schemas.microsoft.com/office/drawing/2014/main" val="10000"/>
                  </a:ext>
                </a:extLst>
              </a:tr>
              <a:tr h="425250">
                <a:tc>
                  <a:txBody>
                    <a:bodyPr/>
                    <a:lstStyle/>
                    <a:p>
                      <a:pPr marL="0" lvl="0" indent="0" algn="ctr" rtl="0">
                        <a:lnSpc>
                          <a:spcPct val="150000"/>
                        </a:lnSpc>
                        <a:spcBef>
                          <a:spcPts val="600"/>
                        </a:spcBef>
                        <a:spcAft>
                          <a:spcPts val="0"/>
                        </a:spcAft>
                        <a:buNone/>
                      </a:pPr>
                      <a:r>
                        <a:rPr lang="es-EC" b="1">
                          <a:solidFill>
                            <a:srgbClr val="004C52"/>
                          </a:solidFill>
                          <a:latin typeface="Times New Roman"/>
                          <a:ea typeface="Times New Roman"/>
                          <a:cs typeface="Times New Roman"/>
                          <a:sym typeface="Times New Roman"/>
                        </a:rPr>
                        <a:t>Volumen (l)</a:t>
                      </a:r>
                      <a:endParaRPr b="1">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solidFill>
                            <a:srgbClr val="004C52"/>
                          </a:solidFill>
                          <a:latin typeface="Times New Roman"/>
                          <a:ea typeface="Times New Roman"/>
                          <a:cs typeface="Times New Roman"/>
                          <a:sym typeface="Times New Roman"/>
                        </a:rPr>
                        <a:t>Tiempo (s)</a:t>
                      </a:r>
                      <a:endParaRPr b="1">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solidFill>
                            <a:srgbClr val="004C52"/>
                          </a:solidFill>
                          <a:latin typeface="Times New Roman"/>
                          <a:ea typeface="Times New Roman"/>
                          <a:cs typeface="Times New Roman"/>
                          <a:sym typeface="Times New Roman"/>
                        </a:rPr>
                        <a:t>Volumen (l)</a:t>
                      </a:r>
                      <a:endParaRPr b="1">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solidFill>
                            <a:srgbClr val="004C52"/>
                          </a:solidFill>
                          <a:latin typeface="Times New Roman"/>
                          <a:ea typeface="Times New Roman"/>
                          <a:cs typeface="Times New Roman"/>
                          <a:sym typeface="Times New Roman"/>
                        </a:rPr>
                        <a:t>Tiempo (s)</a:t>
                      </a:r>
                      <a:endParaRPr b="1">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1"/>
                  </a:ext>
                </a:extLst>
              </a:tr>
              <a:tr h="425250">
                <a:tc>
                  <a:txBody>
                    <a:bodyPr/>
                    <a:lstStyle/>
                    <a:p>
                      <a:pPr marL="0" lvl="0" indent="0" algn="ctr" rtl="0">
                        <a:lnSpc>
                          <a:spcPct val="150000"/>
                        </a:lnSpc>
                        <a:spcBef>
                          <a:spcPts val="600"/>
                        </a:spcBef>
                        <a:spcAft>
                          <a:spcPts val="0"/>
                        </a:spcAft>
                        <a:buNone/>
                      </a:pPr>
                      <a:r>
                        <a:rPr lang="es-EC">
                          <a:solidFill>
                            <a:srgbClr val="004C52"/>
                          </a:solidFill>
                          <a:latin typeface="Times New Roman"/>
                          <a:ea typeface="Times New Roman"/>
                          <a:cs typeface="Times New Roman"/>
                          <a:sym typeface="Times New Roman"/>
                        </a:rPr>
                        <a:t>9.6</a:t>
                      </a:r>
                      <a:endParaRPr>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solidFill>
                            <a:srgbClr val="004C52"/>
                          </a:solidFill>
                          <a:latin typeface="Times New Roman"/>
                          <a:ea typeface="Times New Roman"/>
                          <a:cs typeface="Times New Roman"/>
                          <a:sym typeface="Times New Roman"/>
                        </a:rPr>
                        <a:t>145.5</a:t>
                      </a:r>
                      <a:endParaRPr>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solidFill>
                            <a:srgbClr val="004C52"/>
                          </a:solidFill>
                          <a:latin typeface="Times New Roman"/>
                          <a:ea typeface="Times New Roman"/>
                          <a:cs typeface="Times New Roman"/>
                          <a:sym typeface="Times New Roman"/>
                        </a:rPr>
                        <a:t>9.3</a:t>
                      </a:r>
                      <a:endParaRPr>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solidFill>
                            <a:srgbClr val="004C52"/>
                          </a:solidFill>
                          <a:latin typeface="Times New Roman"/>
                          <a:ea typeface="Times New Roman"/>
                          <a:cs typeface="Times New Roman"/>
                          <a:sym typeface="Times New Roman"/>
                        </a:rPr>
                        <a:t>40.2</a:t>
                      </a:r>
                      <a:endParaRPr>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2"/>
                  </a:ext>
                </a:extLst>
              </a:tr>
              <a:tr h="425250">
                <a:tc>
                  <a:txBody>
                    <a:bodyPr/>
                    <a:lstStyle/>
                    <a:p>
                      <a:pPr marL="0" lvl="0" indent="0" algn="ctr" rtl="0">
                        <a:lnSpc>
                          <a:spcPct val="150000"/>
                        </a:lnSpc>
                        <a:spcBef>
                          <a:spcPts val="600"/>
                        </a:spcBef>
                        <a:spcAft>
                          <a:spcPts val="0"/>
                        </a:spcAft>
                        <a:buNone/>
                      </a:pPr>
                      <a:r>
                        <a:rPr lang="es-EC">
                          <a:solidFill>
                            <a:srgbClr val="004C52"/>
                          </a:solidFill>
                          <a:latin typeface="Times New Roman"/>
                          <a:ea typeface="Times New Roman"/>
                          <a:cs typeface="Times New Roman"/>
                          <a:sym typeface="Times New Roman"/>
                        </a:rPr>
                        <a:t>9.6</a:t>
                      </a:r>
                      <a:endParaRPr>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solidFill>
                            <a:srgbClr val="004C52"/>
                          </a:solidFill>
                          <a:latin typeface="Times New Roman"/>
                          <a:ea typeface="Times New Roman"/>
                          <a:cs typeface="Times New Roman"/>
                          <a:sym typeface="Times New Roman"/>
                        </a:rPr>
                        <a:t>147.3</a:t>
                      </a:r>
                      <a:endParaRPr>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solidFill>
                            <a:srgbClr val="004C52"/>
                          </a:solidFill>
                          <a:latin typeface="Times New Roman"/>
                          <a:ea typeface="Times New Roman"/>
                          <a:cs typeface="Times New Roman"/>
                          <a:sym typeface="Times New Roman"/>
                        </a:rPr>
                        <a:t>9.3</a:t>
                      </a:r>
                      <a:endParaRPr>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solidFill>
                            <a:srgbClr val="004C52"/>
                          </a:solidFill>
                          <a:latin typeface="Times New Roman"/>
                          <a:ea typeface="Times New Roman"/>
                          <a:cs typeface="Times New Roman"/>
                          <a:sym typeface="Times New Roman"/>
                        </a:rPr>
                        <a:t>41.3</a:t>
                      </a:r>
                      <a:endParaRPr>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3"/>
                  </a:ext>
                </a:extLst>
              </a:tr>
              <a:tr h="425250">
                <a:tc>
                  <a:txBody>
                    <a:bodyPr/>
                    <a:lstStyle/>
                    <a:p>
                      <a:pPr marL="0" lvl="0" indent="0" algn="ctr" rtl="0">
                        <a:lnSpc>
                          <a:spcPct val="150000"/>
                        </a:lnSpc>
                        <a:spcBef>
                          <a:spcPts val="600"/>
                        </a:spcBef>
                        <a:spcAft>
                          <a:spcPts val="0"/>
                        </a:spcAft>
                        <a:buNone/>
                      </a:pPr>
                      <a:r>
                        <a:rPr lang="es-EC">
                          <a:solidFill>
                            <a:srgbClr val="004C52"/>
                          </a:solidFill>
                          <a:latin typeface="Times New Roman"/>
                          <a:ea typeface="Times New Roman"/>
                          <a:cs typeface="Times New Roman"/>
                          <a:sym typeface="Times New Roman"/>
                        </a:rPr>
                        <a:t>9.6</a:t>
                      </a:r>
                      <a:endParaRPr>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solidFill>
                            <a:srgbClr val="004C52"/>
                          </a:solidFill>
                          <a:latin typeface="Times New Roman"/>
                          <a:ea typeface="Times New Roman"/>
                          <a:cs typeface="Times New Roman"/>
                          <a:sym typeface="Times New Roman"/>
                        </a:rPr>
                        <a:t>152.1</a:t>
                      </a:r>
                      <a:endParaRPr>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solidFill>
                            <a:srgbClr val="004C52"/>
                          </a:solidFill>
                          <a:latin typeface="Times New Roman"/>
                          <a:ea typeface="Times New Roman"/>
                          <a:cs typeface="Times New Roman"/>
                          <a:sym typeface="Times New Roman"/>
                        </a:rPr>
                        <a:t>9.3</a:t>
                      </a:r>
                      <a:endParaRPr>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solidFill>
                            <a:srgbClr val="004C52"/>
                          </a:solidFill>
                          <a:latin typeface="Times New Roman"/>
                          <a:ea typeface="Times New Roman"/>
                          <a:cs typeface="Times New Roman"/>
                          <a:sym typeface="Times New Roman"/>
                        </a:rPr>
                        <a:t>42.7</a:t>
                      </a:r>
                      <a:endParaRPr>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4"/>
                  </a:ext>
                </a:extLst>
              </a:tr>
              <a:tr h="425250">
                <a:tc>
                  <a:txBody>
                    <a:bodyPr/>
                    <a:lstStyle/>
                    <a:p>
                      <a:pPr marL="0" lvl="0" indent="0" algn="ctr" rtl="0">
                        <a:lnSpc>
                          <a:spcPct val="150000"/>
                        </a:lnSpc>
                        <a:spcBef>
                          <a:spcPts val="600"/>
                        </a:spcBef>
                        <a:spcAft>
                          <a:spcPts val="0"/>
                        </a:spcAft>
                        <a:buNone/>
                      </a:pPr>
                      <a:r>
                        <a:rPr lang="es-EC" b="1">
                          <a:solidFill>
                            <a:srgbClr val="004C52"/>
                          </a:solidFill>
                          <a:latin typeface="Times New Roman"/>
                          <a:ea typeface="Times New Roman"/>
                          <a:cs typeface="Times New Roman"/>
                          <a:sym typeface="Times New Roman"/>
                        </a:rPr>
                        <a:t>Promedio</a:t>
                      </a:r>
                      <a:endParaRPr b="1">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solidFill>
                            <a:srgbClr val="004C52"/>
                          </a:solidFill>
                          <a:latin typeface="Times New Roman"/>
                          <a:ea typeface="Times New Roman"/>
                          <a:cs typeface="Times New Roman"/>
                          <a:sym typeface="Times New Roman"/>
                        </a:rPr>
                        <a:t>148.3</a:t>
                      </a:r>
                      <a:endParaRPr>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solidFill>
                            <a:srgbClr val="004C52"/>
                          </a:solidFill>
                          <a:latin typeface="Times New Roman"/>
                          <a:ea typeface="Times New Roman"/>
                          <a:cs typeface="Times New Roman"/>
                          <a:sym typeface="Times New Roman"/>
                        </a:rPr>
                        <a:t>Promedio</a:t>
                      </a:r>
                      <a:endParaRPr b="1">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solidFill>
                            <a:srgbClr val="004C52"/>
                          </a:solidFill>
                          <a:latin typeface="Times New Roman"/>
                          <a:ea typeface="Times New Roman"/>
                          <a:cs typeface="Times New Roman"/>
                          <a:sym typeface="Times New Roman"/>
                        </a:rPr>
                        <a:t>41.4</a:t>
                      </a:r>
                      <a:endParaRPr>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5"/>
                  </a:ext>
                </a:extLst>
              </a:tr>
              <a:tr h="425250">
                <a:tc>
                  <a:txBody>
                    <a:bodyPr/>
                    <a:lstStyle/>
                    <a:p>
                      <a:pPr marL="0" lvl="0" indent="0" algn="ctr" rtl="0">
                        <a:lnSpc>
                          <a:spcPct val="150000"/>
                        </a:lnSpc>
                        <a:spcBef>
                          <a:spcPts val="600"/>
                        </a:spcBef>
                        <a:spcAft>
                          <a:spcPts val="0"/>
                        </a:spcAft>
                        <a:buNone/>
                      </a:pPr>
                      <a:r>
                        <a:rPr lang="es-EC" b="1">
                          <a:solidFill>
                            <a:srgbClr val="004C52"/>
                          </a:solidFill>
                          <a:latin typeface="Times New Roman"/>
                          <a:ea typeface="Times New Roman"/>
                          <a:cs typeface="Times New Roman"/>
                          <a:sym typeface="Times New Roman"/>
                        </a:rPr>
                        <a:t>Caudal (l/s)</a:t>
                      </a:r>
                      <a:endParaRPr b="1">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solidFill>
                            <a:srgbClr val="004C52"/>
                          </a:solidFill>
                          <a:latin typeface="Times New Roman"/>
                          <a:ea typeface="Times New Roman"/>
                          <a:cs typeface="Times New Roman"/>
                          <a:sym typeface="Times New Roman"/>
                        </a:rPr>
                        <a:t>0.065</a:t>
                      </a:r>
                      <a:endParaRPr b="1">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solidFill>
                            <a:srgbClr val="004C52"/>
                          </a:solidFill>
                          <a:latin typeface="Times New Roman"/>
                          <a:ea typeface="Times New Roman"/>
                          <a:cs typeface="Times New Roman"/>
                          <a:sym typeface="Times New Roman"/>
                        </a:rPr>
                        <a:t>Caudal (l/s)</a:t>
                      </a:r>
                      <a:endParaRPr b="1">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solidFill>
                            <a:srgbClr val="004C52"/>
                          </a:solidFill>
                          <a:latin typeface="Times New Roman"/>
                          <a:ea typeface="Times New Roman"/>
                          <a:cs typeface="Times New Roman"/>
                          <a:sym typeface="Times New Roman"/>
                        </a:rPr>
                        <a:t>0.225</a:t>
                      </a:r>
                      <a:endParaRPr b="1">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6"/>
                  </a:ext>
                </a:extLst>
              </a:tr>
            </a:tbl>
          </a:graphicData>
        </a:graphic>
      </p:graphicFrame>
      <p:sp>
        <p:nvSpPr>
          <p:cNvPr id="640" name="Google Shape;640;p52"/>
          <p:cNvSpPr/>
          <p:nvPr/>
        </p:nvSpPr>
        <p:spPr>
          <a:xfrm>
            <a:off x="299752" y="1906450"/>
            <a:ext cx="57963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Fuentes subterráneas</a:t>
            </a:r>
            <a:endParaRPr sz="1800">
              <a:solidFill>
                <a:schemeClr val="lt1"/>
              </a:solidFill>
              <a:latin typeface="Times New Roman"/>
              <a:ea typeface="Times New Roman"/>
              <a:cs typeface="Times New Roman"/>
              <a:sym typeface="Times New Roman"/>
            </a:endParaRPr>
          </a:p>
        </p:txBody>
      </p:sp>
      <p:pic>
        <p:nvPicPr>
          <p:cNvPr id="641" name="Google Shape;641;p52"/>
          <p:cNvPicPr preferRelativeResize="0"/>
          <p:nvPr/>
        </p:nvPicPr>
        <p:blipFill>
          <a:blip r:embed="rId5">
            <a:alphaModFix/>
          </a:blip>
          <a:stretch>
            <a:fillRect/>
          </a:stretch>
        </p:blipFill>
        <p:spPr>
          <a:xfrm>
            <a:off x="7492850" y="531200"/>
            <a:ext cx="3153650" cy="2759450"/>
          </a:xfrm>
          <a:prstGeom prst="rect">
            <a:avLst/>
          </a:prstGeom>
          <a:noFill/>
          <a:ln>
            <a:noFill/>
          </a:ln>
        </p:spPr>
      </p:pic>
      <p:pic>
        <p:nvPicPr>
          <p:cNvPr id="642" name="Google Shape;642;p52"/>
          <p:cNvPicPr preferRelativeResize="0"/>
          <p:nvPr/>
        </p:nvPicPr>
        <p:blipFill>
          <a:blip r:embed="rId6">
            <a:alphaModFix/>
          </a:blip>
          <a:stretch>
            <a:fillRect/>
          </a:stretch>
        </p:blipFill>
        <p:spPr>
          <a:xfrm>
            <a:off x="7527099" y="3791350"/>
            <a:ext cx="3153650" cy="1987005"/>
          </a:xfrm>
          <a:prstGeom prst="rect">
            <a:avLst/>
          </a:prstGeom>
          <a:noFill/>
          <a:ln>
            <a:noFill/>
          </a:ln>
        </p:spPr>
      </p:pic>
      <p:sp>
        <p:nvSpPr>
          <p:cNvPr id="643" name="Google Shape;643;p52"/>
          <p:cNvSpPr/>
          <p:nvPr/>
        </p:nvSpPr>
        <p:spPr>
          <a:xfrm>
            <a:off x="7527125" y="3290650"/>
            <a:ext cx="3153600" cy="500700"/>
          </a:xfrm>
          <a:prstGeom prst="roundRect">
            <a:avLst>
              <a:gd name="adj" fmla="val 16667"/>
            </a:avLst>
          </a:pr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Fuente subterránea 1</a:t>
            </a:r>
            <a:endParaRPr sz="1800">
              <a:solidFill>
                <a:srgbClr val="004C52"/>
              </a:solidFill>
              <a:latin typeface="Times New Roman"/>
              <a:ea typeface="Times New Roman"/>
              <a:cs typeface="Times New Roman"/>
              <a:sym typeface="Times New Roman"/>
            </a:endParaRPr>
          </a:p>
        </p:txBody>
      </p:sp>
      <p:sp>
        <p:nvSpPr>
          <p:cNvPr id="644" name="Google Shape;644;p52"/>
          <p:cNvSpPr/>
          <p:nvPr/>
        </p:nvSpPr>
        <p:spPr>
          <a:xfrm>
            <a:off x="7527125" y="5778350"/>
            <a:ext cx="3153600" cy="500700"/>
          </a:xfrm>
          <a:prstGeom prst="roundRect">
            <a:avLst>
              <a:gd name="adj" fmla="val 16667"/>
            </a:avLst>
          </a:pr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Fuente subterránea 2</a:t>
            </a:r>
            <a:endParaRPr sz="1800">
              <a:solidFill>
                <a:srgbClr val="004C52"/>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649" name="Google Shape;649;p53"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650" name="Google Shape;650;p53"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651" name="Google Shape;651;p53"/>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AFORO DE LAS FUENTES</a:t>
            </a:r>
            <a:endParaRPr>
              <a:solidFill>
                <a:srgbClr val="194A5D"/>
              </a:solidFill>
              <a:latin typeface="Times New Roman"/>
              <a:ea typeface="Times New Roman"/>
              <a:cs typeface="Times New Roman"/>
              <a:sym typeface="Times New Roman"/>
            </a:endParaRPr>
          </a:p>
        </p:txBody>
      </p:sp>
      <p:sp>
        <p:nvSpPr>
          <p:cNvPr id="652" name="Google Shape;652;p53"/>
          <p:cNvSpPr/>
          <p:nvPr/>
        </p:nvSpPr>
        <p:spPr>
          <a:xfrm>
            <a:off x="299752" y="1906450"/>
            <a:ext cx="57963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Río Arapicos</a:t>
            </a:r>
            <a:endParaRPr sz="1800">
              <a:solidFill>
                <a:schemeClr val="lt1"/>
              </a:solidFill>
              <a:latin typeface="Times New Roman"/>
              <a:ea typeface="Times New Roman"/>
              <a:cs typeface="Times New Roman"/>
              <a:sym typeface="Times New Roman"/>
            </a:endParaRPr>
          </a:p>
        </p:txBody>
      </p:sp>
      <p:pic>
        <p:nvPicPr>
          <p:cNvPr id="653" name="Google Shape;653;p53"/>
          <p:cNvPicPr preferRelativeResize="0"/>
          <p:nvPr/>
        </p:nvPicPr>
        <p:blipFill>
          <a:blip r:embed="rId5">
            <a:alphaModFix/>
          </a:blip>
          <a:stretch>
            <a:fillRect/>
          </a:stretch>
        </p:blipFill>
        <p:spPr>
          <a:xfrm>
            <a:off x="939325" y="2557890"/>
            <a:ext cx="4517150" cy="3369937"/>
          </a:xfrm>
          <a:prstGeom prst="rect">
            <a:avLst/>
          </a:prstGeom>
          <a:noFill/>
          <a:ln>
            <a:noFill/>
          </a:ln>
        </p:spPr>
      </p:pic>
      <p:graphicFrame>
        <p:nvGraphicFramePr>
          <p:cNvPr id="654" name="Google Shape;654;p53"/>
          <p:cNvGraphicFramePr/>
          <p:nvPr/>
        </p:nvGraphicFramePr>
        <p:xfrm>
          <a:off x="6283675" y="1906450"/>
          <a:ext cx="4517150" cy="3780500"/>
        </p:xfrm>
        <a:graphic>
          <a:graphicData uri="http://schemas.openxmlformats.org/drawingml/2006/table">
            <a:tbl>
              <a:tblPr>
                <a:noFill/>
                <a:tableStyleId>{905A7EAF-DE5E-44EC-802C-B65E91E41C5D}</a:tableStyleId>
              </a:tblPr>
              <a:tblGrid>
                <a:gridCol w="2335400">
                  <a:extLst>
                    <a:ext uri="{9D8B030D-6E8A-4147-A177-3AD203B41FA5}">
                      <a16:colId xmlns:a16="http://schemas.microsoft.com/office/drawing/2014/main" val="20000"/>
                    </a:ext>
                  </a:extLst>
                </a:gridCol>
                <a:gridCol w="2181750">
                  <a:extLst>
                    <a:ext uri="{9D8B030D-6E8A-4147-A177-3AD203B41FA5}">
                      <a16:colId xmlns:a16="http://schemas.microsoft.com/office/drawing/2014/main" val="20001"/>
                    </a:ext>
                  </a:extLst>
                </a:gridCol>
              </a:tblGrid>
              <a:tr h="378050">
                <a:tc gridSpan="2">
                  <a:txBody>
                    <a:bodyPr/>
                    <a:lstStyle/>
                    <a:p>
                      <a:pPr marL="0" lvl="0" indent="0" algn="ctr" rtl="0">
                        <a:lnSpc>
                          <a:spcPct val="150000"/>
                        </a:lnSpc>
                        <a:spcBef>
                          <a:spcPts val="600"/>
                        </a:spcBef>
                        <a:spcAft>
                          <a:spcPts val="0"/>
                        </a:spcAft>
                        <a:buNone/>
                      </a:pPr>
                      <a:r>
                        <a:rPr lang="es-EC" b="1">
                          <a:solidFill>
                            <a:srgbClr val="004C52"/>
                          </a:solidFill>
                          <a:latin typeface="Times New Roman"/>
                          <a:ea typeface="Times New Roman"/>
                          <a:cs typeface="Times New Roman"/>
                          <a:sym typeface="Times New Roman"/>
                        </a:rPr>
                        <a:t>Río Arapicos</a:t>
                      </a:r>
                      <a:endParaRPr b="1">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hMerge="1">
                  <a:txBody>
                    <a:bodyPr/>
                    <a:lstStyle/>
                    <a:p>
                      <a:endParaRPr lang="es-ES"/>
                    </a:p>
                  </a:txBody>
                  <a:tcPr/>
                </a:tc>
                <a:extLst>
                  <a:ext uri="{0D108BD9-81ED-4DB2-BD59-A6C34878D82A}">
                    <a16:rowId xmlns:a16="http://schemas.microsoft.com/office/drawing/2014/main" val="10000"/>
                  </a:ext>
                </a:extLst>
              </a:tr>
              <a:tr h="378050">
                <a:tc>
                  <a:txBody>
                    <a:bodyPr/>
                    <a:lstStyle/>
                    <a:p>
                      <a:pPr marL="0" lvl="0" indent="0" algn="ctr" rtl="0">
                        <a:lnSpc>
                          <a:spcPct val="150000"/>
                        </a:lnSpc>
                        <a:spcBef>
                          <a:spcPts val="600"/>
                        </a:spcBef>
                        <a:spcAft>
                          <a:spcPts val="0"/>
                        </a:spcAft>
                        <a:buNone/>
                      </a:pPr>
                      <a:r>
                        <a:rPr lang="es-EC" b="1">
                          <a:solidFill>
                            <a:srgbClr val="004C52"/>
                          </a:solidFill>
                          <a:latin typeface="Times New Roman"/>
                          <a:ea typeface="Times New Roman"/>
                          <a:cs typeface="Times New Roman"/>
                          <a:sym typeface="Times New Roman"/>
                        </a:rPr>
                        <a:t>Distancia (m)</a:t>
                      </a:r>
                      <a:endParaRPr b="1">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solidFill>
                            <a:srgbClr val="004C52"/>
                          </a:solidFill>
                          <a:latin typeface="Times New Roman"/>
                          <a:ea typeface="Times New Roman"/>
                          <a:cs typeface="Times New Roman"/>
                          <a:sym typeface="Times New Roman"/>
                        </a:rPr>
                        <a:t>Tiempo (s)</a:t>
                      </a:r>
                      <a:endParaRPr b="1">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1"/>
                  </a:ext>
                </a:extLst>
              </a:tr>
              <a:tr h="378050">
                <a:tc>
                  <a:txBody>
                    <a:bodyPr/>
                    <a:lstStyle/>
                    <a:p>
                      <a:pPr marL="0" lvl="0" indent="0" algn="ctr" rtl="0">
                        <a:lnSpc>
                          <a:spcPct val="150000"/>
                        </a:lnSpc>
                        <a:spcBef>
                          <a:spcPts val="600"/>
                        </a:spcBef>
                        <a:spcAft>
                          <a:spcPts val="0"/>
                        </a:spcAft>
                        <a:buNone/>
                      </a:pPr>
                      <a:r>
                        <a:rPr lang="es-EC">
                          <a:solidFill>
                            <a:srgbClr val="004C52"/>
                          </a:solidFill>
                          <a:latin typeface="Times New Roman"/>
                          <a:ea typeface="Times New Roman"/>
                          <a:cs typeface="Times New Roman"/>
                          <a:sym typeface="Times New Roman"/>
                        </a:rPr>
                        <a:t>2.40</a:t>
                      </a:r>
                      <a:endParaRPr>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solidFill>
                            <a:srgbClr val="004C52"/>
                          </a:solidFill>
                          <a:latin typeface="Times New Roman"/>
                          <a:ea typeface="Times New Roman"/>
                          <a:cs typeface="Times New Roman"/>
                          <a:sym typeface="Times New Roman"/>
                        </a:rPr>
                        <a:t>11.4</a:t>
                      </a:r>
                      <a:endParaRPr>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2"/>
                  </a:ext>
                </a:extLst>
              </a:tr>
              <a:tr h="378050">
                <a:tc>
                  <a:txBody>
                    <a:bodyPr/>
                    <a:lstStyle/>
                    <a:p>
                      <a:pPr marL="0" lvl="0" indent="0" algn="ctr" rtl="0">
                        <a:lnSpc>
                          <a:spcPct val="150000"/>
                        </a:lnSpc>
                        <a:spcBef>
                          <a:spcPts val="600"/>
                        </a:spcBef>
                        <a:spcAft>
                          <a:spcPts val="0"/>
                        </a:spcAft>
                        <a:buNone/>
                      </a:pPr>
                      <a:r>
                        <a:rPr lang="es-EC">
                          <a:solidFill>
                            <a:srgbClr val="004C52"/>
                          </a:solidFill>
                          <a:latin typeface="Times New Roman"/>
                          <a:ea typeface="Times New Roman"/>
                          <a:cs typeface="Times New Roman"/>
                          <a:sym typeface="Times New Roman"/>
                        </a:rPr>
                        <a:t>2.40</a:t>
                      </a:r>
                      <a:endParaRPr>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solidFill>
                            <a:srgbClr val="004C52"/>
                          </a:solidFill>
                          <a:latin typeface="Times New Roman"/>
                          <a:ea typeface="Times New Roman"/>
                          <a:cs typeface="Times New Roman"/>
                          <a:sym typeface="Times New Roman"/>
                        </a:rPr>
                        <a:t>10.2</a:t>
                      </a:r>
                      <a:endParaRPr>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3"/>
                  </a:ext>
                </a:extLst>
              </a:tr>
              <a:tr h="378050">
                <a:tc>
                  <a:txBody>
                    <a:bodyPr/>
                    <a:lstStyle/>
                    <a:p>
                      <a:pPr marL="0" lvl="0" indent="0" algn="ctr" rtl="0">
                        <a:lnSpc>
                          <a:spcPct val="150000"/>
                        </a:lnSpc>
                        <a:spcBef>
                          <a:spcPts val="600"/>
                        </a:spcBef>
                        <a:spcAft>
                          <a:spcPts val="0"/>
                        </a:spcAft>
                        <a:buNone/>
                      </a:pPr>
                      <a:r>
                        <a:rPr lang="es-EC">
                          <a:solidFill>
                            <a:srgbClr val="004C52"/>
                          </a:solidFill>
                          <a:latin typeface="Times New Roman"/>
                          <a:ea typeface="Times New Roman"/>
                          <a:cs typeface="Times New Roman"/>
                          <a:sym typeface="Times New Roman"/>
                        </a:rPr>
                        <a:t>2.40</a:t>
                      </a:r>
                      <a:endParaRPr>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solidFill>
                            <a:srgbClr val="004C52"/>
                          </a:solidFill>
                          <a:latin typeface="Times New Roman"/>
                          <a:ea typeface="Times New Roman"/>
                          <a:cs typeface="Times New Roman"/>
                          <a:sym typeface="Times New Roman"/>
                        </a:rPr>
                        <a:t>9.5</a:t>
                      </a:r>
                      <a:endParaRPr>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4"/>
                  </a:ext>
                </a:extLst>
              </a:tr>
              <a:tr h="378050">
                <a:tc>
                  <a:txBody>
                    <a:bodyPr/>
                    <a:lstStyle/>
                    <a:p>
                      <a:pPr marL="0" lvl="0" indent="0" algn="ctr" rtl="0">
                        <a:lnSpc>
                          <a:spcPct val="150000"/>
                        </a:lnSpc>
                        <a:spcBef>
                          <a:spcPts val="600"/>
                        </a:spcBef>
                        <a:spcAft>
                          <a:spcPts val="0"/>
                        </a:spcAft>
                        <a:buNone/>
                      </a:pPr>
                      <a:r>
                        <a:rPr lang="es-EC" b="1">
                          <a:solidFill>
                            <a:srgbClr val="004C52"/>
                          </a:solidFill>
                          <a:latin typeface="Times New Roman"/>
                          <a:ea typeface="Times New Roman"/>
                          <a:cs typeface="Times New Roman"/>
                          <a:sym typeface="Times New Roman"/>
                        </a:rPr>
                        <a:t>Promedio</a:t>
                      </a:r>
                      <a:endParaRPr b="1">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solidFill>
                            <a:srgbClr val="004C52"/>
                          </a:solidFill>
                          <a:latin typeface="Times New Roman"/>
                          <a:ea typeface="Times New Roman"/>
                          <a:cs typeface="Times New Roman"/>
                          <a:sym typeface="Times New Roman"/>
                        </a:rPr>
                        <a:t>10.4</a:t>
                      </a:r>
                      <a:endParaRPr>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5"/>
                  </a:ext>
                </a:extLst>
              </a:tr>
              <a:tr h="378050">
                <a:tc>
                  <a:txBody>
                    <a:bodyPr/>
                    <a:lstStyle/>
                    <a:p>
                      <a:pPr marL="0" lvl="0" indent="0" algn="ctr" rtl="0">
                        <a:lnSpc>
                          <a:spcPct val="150000"/>
                        </a:lnSpc>
                        <a:spcBef>
                          <a:spcPts val="600"/>
                        </a:spcBef>
                        <a:spcAft>
                          <a:spcPts val="0"/>
                        </a:spcAft>
                        <a:buNone/>
                      </a:pPr>
                      <a:r>
                        <a:rPr lang="es-EC" b="1">
                          <a:solidFill>
                            <a:srgbClr val="004C52"/>
                          </a:solidFill>
                          <a:latin typeface="Times New Roman"/>
                          <a:ea typeface="Times New Roman"/>
                          <a:cs typeface="Times New Roman"/>
                          <a:sym typeface="Times New Roman"/>
                        </a:rPr>
                        <a:t>Velocidad (m/s)</a:t>
                      </a:r>
                      <a:endParaRPr b="1">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solidFill>
                            <a:srgbClr val="004C52"/>
                          </a:solidFill>
                          <a:latin typeface="Times New Roman"/>
                          <a:ea typeface="Times New Roman"/>
                          <a:cs typeface="Times New Roman"/>
                          <a:sym typeface="Times New Roman"/>
                        </a:rPr>
                        <a:t>0.232</a:t>
                      </a:r>
                      <a:endParaRPr>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6"/>
                  </a:ext>
                </a:extLst>
              </a:tr>
              <a:tr h="378050">
                <a:tc>
                  <a:txBody>
                    <a:bodyPr/>
                    <a:lstStyle/>
                    <a:p>
                      <a:pPr marL="0" lvl="0" indent="0" algn="ctr" rtl="0">
                        <a:lnSpc>
                          <a:spcPct val="150000"/>
                        </a:lnSpc>
                        <a:spcBef>
                          <a:spcPts val="600"/>
                        </a:spcBef>
                        <a:spcAft>
                          <a:spcPts val="0"/>
                        </a:spcAft>
                        <a:buNone/>
                      </a:pPr>
                      <a:r>
                        <a:rPr lang="es-EC" b="1">
                          <a:solidFill>
                            <a:srgbClr val="004C52"/>
                          </a:solidFill>
                          <a:latin typeface="Times New Roman"/>
                          <a:ea typeface="Times New Roman"/>
                          <a:cs typeface="Times New Roman"/>
                          <a:sym typeface="Times New Roman"/>
                        </a:rPr>
                        <a:t>Área (m²)</a:t>
                      </a:r>
                      <a:endParaRPr b="1">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solidFill>
                            <a:srgbClr val="004C52"/>
                          </a:solidFill>
                          <a:latin typeface="Times New Roman"/>
                          <a:ea typeface="Times New Roman"/>
                          <a:cs typeface="Times New Roman"/>
                          <a:sym typeface="Times New Roman"/>
                        </a:rPr>
                        <a:t>0.4737</a:t>
                      </a:r>
                      <a:endParaRPr>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7"/>
                  </a:ext>
                </a:extLst>
              </a:tr>
              <a:tr h="378050">
                <a:tc>
                  <a:txBody>
                    <a:bodyPr/>
                    <a:lstStyle/>
                    <a:p>
                      <a:pPr marL="0" lvl="0" indent="0" algn="ctr" rtl="0">
                        <a:lnSpc>
                          <a:spcPct val="150000"/>
                        </a:lnSpc>
                        <a:spcBef>
                          <a:spcPts val="600"/>
                        </a:spcBef>
                        <a:spcAft>
                          <a:spcPts val="0"/>
                        </a:spcAft>
                        <a:buNone/>
                      </a:pPr>
                      <a:r>
                        <a:rPr lang="es-EC" b="1">
                          <a:solidFill>
                            <a:srgbClr val="004C52"/>
                          </a:solidFill>
                          <a:latin typeface="Times New Roman"/>
                          <a:ea typeface="Times New Roman"/>
                          <a:cs typeface="Times New Roman"/>
                          <a:sym typeface="Times New Roman"/>
                        </a:rPr>
                        <a:t>Caudal (m³/s)</a:t>
                      </a:r>
                      <a:endParaRPr b="1">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solidFill>
                            <a:srgbClr val="004C52"/>
                          </a:solidFill>
                          <a:latin typeface="Times New Roman"/>
                          <a:ea typeface="Times New Roman"/>
                          <a:cs typeface="Times New Roman"/>
                          <a:sym typeface="Times New Roman"/>
                        </a:rPr>
                        <a:t>0.110</a:t>
                      </a:r>
                      <a:endParaRPr b="1">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8"/>
                  </a:ext>
                </a:extLst>
              </a:tr>
              <a:tr h="378050">
                <a:tc>
                  <a:txBody>
                    <a:bodyPr/>
                    <a:lstStyle/>
                    <a:p>
                      <a:pPr marL="0" lvl="0" indent="0" algn="ctr" rtl="0">
                        <a:lnSpc>
                          <a:spcPct val="150000"/>
                        </a:lnSpc>
                        <a:spcBef>
                          <a:spcPts val="600"/>
                        </a:spcBef>
                        <a:spcAft>
                          <a:spcPts val="0"/>
                        </a:spcAft>
                        <a:buNone/>
                      </a:pPr>
                      <a:r>
                        <a:rPr lang="es-EC" b="1">
                          <a:solidFill>
                            <a:srgbClr val="004C52"/>
                          </a:solidFill>
                          <a:latin typeface="Times New Roman"/>
                          <a:ea typeface="Times New Roman"/>
                          <a:cs typeface="Times New Roman"/>
                          <a:sym typeface="Times New Roman"/>
                        </a:rPr>
                        <a:t>Caudal (l/s)</a:t>
                      </a:r>
                      <a:endParaRPr b="1">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solidFill>
                            <a:srgbClr val="004C52"/>
                          </a:solidFill>
                          <a:latin typeface="Times New Roman"/>
                          <a:ea typeface="Times New Roman"/>
                          <a:cs typeface="Times New Roman"/>
                          <a:sym typeface="Times New Roman"/>
                        </a:rPr>
                        <a:t>109.70</a:t>
                      </a:r>
                      <a:endParaRPr b="1">
                        <a:solidFill>
                          <a:srgbClr val="004C52"/>
                        </a:solidFill>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54"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660" name="Google Shape;660;p54"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661" name="Google Shape;661;p54"/>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PARÁMETROS FÍSICO MORFOMÉTRICOS</a:t>
            </a:r>
            <a:endParaRPr>
              <a:solidFill>
                <a:srgbClr val="194A5D"/>
              </a:solidFill>
              <a:latin typeface="Times New Roman"/>
              <a:ea typeface="Times New Roman"/>
              <a:cs typeface="Times New Roman"/>
              <a:sym typeface="Times New Roman"/>
            </a:endParaRPr>
          </a:p>
        </p:txBody>
      </p:sp>
      <p:sp>
        <p:nvSpPr>
          <p:cNvPr id="662" name="Google Shape;662;p54"/>
          <p:cNvSpPr/>
          <p:nvPr/>
        </p:nvSpPr>
        <p:spPr>
          <a:xfrm>
            <a:off x="3197852" y="1906450"/>
            <a:ext cx="57963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Estación Upano DJ Tutamangosa H908</a:t>
            </a:r>
            <a:endParaRPr sz="1800">
              <a:solidFill>
                <a:schemeClr val="lt1"/>
              </a:solidFill>
              <a:latin typeface="Times New Roman"/>
              <a:ea typeface="Times New Roman"/>
              <a:cs typeface="Times New Roman"/>
              <a:sym typeface="Times New Roman"/>
            </a:endParaRPr>
          </a:p>
        </p:txBody>
      </p:sp>
      <p:graphicFrame>
        <p:nvGraphicFramePr>
          <p:cNvPr id="663" name="Google Shape;663;p54"/>
          <p:cNvGraphicFramePr/>
          <p:nvPr/>
        </p:nvGraphicFramePr>
        <p:xfrm>
          <a:off x="3405250" y="2639100"/>
          <a:ext cx="5381500" cy="3294700"/>
        </p:xfrm>
        <a:graphic>
          <a:graphicData uri="http://schemas.openxmlformats.org/drawingml/2006/table">
            <a:tbl>
              <a:tblPr>
                <a:noFill/>
                <a:tableStyleId>{B9A6845D-DEB8-46BB-934A-3420C03F4349}</a:tableStyleId>
              </a:tblPr>
              <a:tblGrid>
                <a:gridCol w="1076300">
                  <a:extLst>
                    <a:ext uri="{9D8B030D-6E8A-4147-A177-3AD203B41FA5}">
                      <a16:colId xmlns:a16="http://schemas.microsoft.com/office/drawing/2014/main" val="20000"/>
                    </a:ext>
                  </a:extLst>
                </a:gridCol>
                <a:gridCol w="1076300">
                  <a:extLst>
                    <a:ext uri="{9D8B030D-6E8A-4147-A177-3AD203B41FA5}">
                      <a16:colId xmlns:a16="http://schemas.microsoft.com/office/drawing/2014/main" val="20001"/>
                    </a:ext>
                  </a:extLst>
                </a:gridCol>
                <a:gridCol w="1076300">
                  <a:extLst>
                    <a:ext uri="{9D8B030D-6E8A-4147-A177-3AD203B41FA5}">
                      <a16:colId xmlns:a16="http://schemas.microsoft.com/office/drawing/2014/main" val="20002"/>
                    </a:ext>
                  </a:extLst>
                </a:gridCol>
                <a:gridCol w="1076300">
                  <a:extLst>
                    <a:ext uri="{9D8B030D-6E8A-4147-A177-3AD203B41FA5}">
                      <a16:colId xmlns:a16="http://schemas.microsoft.com/office/drawing/2014/main" val="20003"/>
                    </a:ext>
                  </a:extLst>
                </a:gridCol>
                <a:gridCol w="1076300">
                  <a:extLst>
                    <a:ext uri="{9D8B030D-6E8A-4147-A177-3AD203B41FA5}">
                      <a16:colId xmlns:a16="http://schemas.microsoft.com/office/drawing/2014/main" val="20004"/>
                    </a:ext>
                  </a:extLst>
                </a:gridCol>
              </a:tblGrid>
              <a:tr h="448750">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A</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83140"/>
                      </a:srgbClr>
                    </a:solidFill>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P</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83140"/>
                      </a:srgbClr>
                    </a:solidFill>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Lr</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83140"/>
                      </a:srgbClr>
                    </a:solidFill>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L</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83140"/>
                      </a:srgbClr>
                    </a:solidFill>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Ir</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83140"/>
                      </a:srgbClr>
                    </a:solidFill>
                  </a:tcPr>
                </a:tc>
                <a:extLst>
                  <a:ext uri="{0D108BD9-81ED-4DB2-BD59-A6C34878D82A}">
                    <a16:rowId xmlns:a16="http://schemas.microsoft.com/office/drawing/2014/main" val="10000"/>
                  </a:ext>
                </a:extLst>
              </a:tr>
              <a:tr h="602200">
                <a:tc>
                  <a:txBody>
                    <a:bodyPr/>
                    <a:lstStyle/>
                    <a:p>
                      <a:pPr marL="0" lvl="0" indent="0" algn="ctr" rtl="0">
                        <a:lnSpc>
                          <a:spcPct val="150000"/>
                        </a:lnSpc>
                        <a:spcBef>
                          <a:spcPts val="600"/>
                        </a:spcBef>
                        <a:spcAft>
                          <a:spcPts val="0"/>
                        </a:spcAft>
                        <a:buClr>
                          <a:schemeClr val="dk1"/>
                        </a:buClr>
                        <a:buSzPts val="1100"/>
                        <a:buFont typeface="Arial"/>
                        <a:buNone/>
                      </a:pPr>
                      <a:r>
                        <a:rPr lang="es-EC" b="1">
                          <a:solidFill>
                            <a:srgbClr val="004C52"/>
                          </a:solidFill>
                          <a:latin typeface="Times New Roman"/>
                          <a:ea typeface="Times New Roman"/>
                          <a:cs typeface="Times New Roman"/>
                          <a:sym typeface="Times New Roman"/>
                        </a:rPr>
                        <a:t>km</a:t>
                      </a:r>
                      <a:r>
                        <a:rPr lang="es-EC" b="1" baseline="30000">
                          <a:solidFill>
                            <a:srgbClr val="004C52"/>
                          </a:solidFill>
                          <a:latin typeface="Times New Roman"/>
                          <a:ea typeface="Times New Roman"/>
                          <a:cs typeface="Times New Roman"/>
                          <a:sym typeface="Times New Roman"/>
                        </a:rPr>
                        <a:t>2</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km</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km</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km</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1"/>
                  </a:ext>
                </a:extLst>
              </a:tr>
              <a:tr h="448750">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3495</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433</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124.09</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57</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1.89</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2"/>
                  </a:ext>
                </a:extLst>
              </a:tr>
              <a:tr h="448750">
                <a:tc gridSpan="2">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Cotas</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83140"/>
                      </a:srgbClr>
                    </a:solidFill>
                  </a:tcPr>
                </a:tc>
                <a:tc hMerge="1">
                  <a:txBody>
                    <a:bodyPr/>
                    <a:lstStyle/>
                    <a:p>
                      <a:endParaRPr lang="es-ES"/>
                    </a:p>
                  </a:txBody>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Ic</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83140"/>
                      </a:srgbClr>
                    </a:solidFill>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Ip</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83140"/>
                      </a:srgbClr>
                    </a:solidFill>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Tc</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83140"/>
                      </a:srgbClr>
                    </a:solidFill>
                  </a:tcPr>
                </a:tc>
                <a:extLst>
                  <a:ext uri="{0D108BD9-81ED-4DB2-BD59-A6C34878D82A}">
                    <a16:rowId xmlns:a16="http://schemas.microsoft.com/office/drawing/2014/main" val="10003"/>
                  </a:ext>
                </a:extLst>
              </a:tr>
              <a:tr h="448750">
                <a:tc gridSpan="2">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msnm</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hMerge="1">
                  <a:txBody>
                    <a:bodyPr/>
                    <a:lstStyle/>
                    <a:p>
                      <a:endParaRPr lang="es-ES"/>
                    </a:p>
                  </a:txBody>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horas</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4"/>
                  </a:ext>
                </a:extLst>
              </a:tr>
              <a:tr h="448750">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Sup</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Inf</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5"/>
                  </a:ext>
                </a:extLst>
              </a:tr>
              <a:tr h="448750">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2905</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559</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2.05</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4.13</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12.51</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6"/>
                  </a:ext>
                </a:extLst>
              </a:tr>
            </a:tbl>
          </a:graphicData>
        </a:graphic>
      </p:graphicFrame>
      <p:sp>
        <p:nvSpPr>
          <p:cNvPr id="664" name="Google Shape;664;p54"/>
          <p:cNvSpPr/>
          <p:nvPr/>
        </p:nvSpPr>
        <p:spPr>
          <a:xfrm>
            <a:off x="3405249" y="6078575"/>
            <a:ext cx="1938600" cy="500700"/>
          </a:xfrm>
          <a:prstGeom prst="roundRect">
            <a:avLst>
              <a:gd name="adj" fmla="val 16667"/>
            </a:avLst>
          </a:prstGeom>
          <a:solidFill>
            <a:srgbClr val="00AE9D">
              <a:alpha val="262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Fuente: INAMHI</a:t>
            </a:r>
            <a:endParaRPr sz="1800">
              <a:solidFill>
                <a:srgbClr val="004C52"/>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pic>
        <p:nvPicPr>
          <p:cNvPr id="669" name="Google Shape;669;p55"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670" name="Google Shape;670;p55"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671" name="Google Shape;671;p55"/>
          <p:cNvSpPr txBox="1">
            <a:spLocks noGrp="1"/>
          </p:cNvSpPr>
          <p:nvPr>
            <p:ph type="title"/>
          </p:nvPr>
        </p:nvSpPr>
        <p:spPr>
          <a:xfrm>
            <a:off x="118215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PARÁMETROS FÍSICO MORFOMÉTRICOS</a:t>
            </a:r>
            <a:endParaRPr>
              <a:solidFill>
                <a:srgbClr val="194A5D"/>
              </a:solidFill>
              <a:latin typeface="Times New Roman"/>
              <a:ea typeface="Times New Roman"/>
              <a:cs typeface="Times New Roman"/>
              <a:sym typeface="Times New Roman"/>
            </a:endParaRPr>
          </a:p>
        </p:txBody>
      </p:sp>
      <p:sp>
        <p:nvSpPr>
          <p:cNvPr id="672" name="Google Shape;672;p55"/>
          <p:cNvSpPr/>
          <p:nvPr/>
        </p:nvSpPr>
        <p:spPr>
          <a:xfrm>
            <a:off x="299752" y="1906450"/>
            <a:ext cx="57963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Cuenca del río Arapicos</a:t>
            </a:r>
            <a:endParaRPr sz="1800">
              <a:solidFill>
                <a:schemeClr val="lt1"/>
              </a:solidFill>
              <a:latin typeface="Times New Roman"/>
              <a:ea typeface="Times New Roman"/>
              <a:cs typeface="Times New Roman"/>
              <a:sym typeface="Times New Roman"/>
            </a:endParaRPr>
          </a:p>
        </p:txBody>
      </p:sp>
      <p:pic>
        <p:nvPicPr>
          <p:cNvPr id="673" name="Google Shape;673;p55"/>
          <p:cNvPicPr preferRelativeResize="0"/>
          <p:nvPr/>
        </p:nvPicPr>
        <p:blipFill>
          <a:blip r:embed="rId5">
            <a:alphaModFix/>
          </a:blip>
          <a:stretch>
            <a:fillRect/>
          </a:stretch>
        </p:blipFill>
        <p:spPr>
          <a:xfrm>
            <a:off x="6203425" y="1906450"/>
            <a:ext cx="5853374" cy="4250950"/>
          </a:xfrm>
          <a:prstGeom prst="rect">
            <a:avLst/>
          </a:prstGeom>
          <a:noFill/>
          <a:ln>
            <a:noFill/>
          </a:ln>
        </p:spPr>
      </p:pic>
      <p:graphicFrame>
        <p:nvGraphicFramePr>
          <p:cNvPr id="674" name="Google Shape;674;p55"/>
          <p:cNvGraphicFramePr/>
          <p:nvPr/>
        </p:nvGraphicFramePr>
        <p:xfrm>
          <a:off x="507150" y="2634925"/>
          <a:ext cx="5381500" cy="3294700"/>
        </p:xfrm>
        <a:graphic>
          <a:graphicData uri="http://schemas.openxmlformats.org/drawingml/2006/table">
            <a:tbl>
              <a:tblPr>
                <a:noFill/>
                <a:tableStyleId>{B9A6845D-DEB8-46BB-934A-3420C03F4349}</a:tableStyleId>
              </a:tblPr>
              <a:tblGrid>
                <a:gridCol w="1076300">
                  <a:extLst>
                    <a:ext uri="{9D8B030D-6E8A-4147-A177-3AD203B41FA5}">
                      <a16:colId xmlns:a16="http://schemas.microsoft.com/office/drawing/2014/main" val="20000"/>
                    </a:ext>
                  </a:extLst>
                </a:gridCol>
                <a:gridCol w="1076300">
                  <a:extLst>
                    <a:ext uri="{9D8B030D-6E8A-4147-A177-3AD203B41FA5}">
                      <a16:colId xmlns:a16="http://schemas.microsoft.com/office/drawing/2014/main" val="20001"/>
                    </a:ext>
                  </a:extLst>
                </a:gridCol>
                <a:gridCol w="1076300">
                  <a:extLst>
                    <a:ext uri="{9D8B030D-6E8A-4147-A177-3AD203B41FA5}">
                      <a16:colId xmlns:a16="http://schemas.microsoft.com/office/drawing/2014/main" val="20002"/>
                    </a:ext>
                  </a:extLst>
                </a:gridCol>
                <a:gridCol w="1076300">
                  <a:extLst>
                    <a:ext uri="{9D8B030D-6E8A-4147-A177-3AD203B41FA5}">
                      <a16:colId xmlns:a16="http://schemas.microsoft.com/office/drawing/2014/main" val="20003"/>
                    </a:ext>
                  </a:extLst>
                </a:gridCol>
                <a:gridCol w="1076300">
                  <a:extLst>
                    <a:ext uri="{9D8B030D-6E8A-4147-A177-3AD203B41FA5}">
                      <a16:colId xmlns:a16="http://schemas.microsoft.com/office/drawing/2014/main" val="20004"/>
                    </a:ext>
                  </a:extLst>
                </a:gridCol>
              </a:tblGrid>
              <a:tr h="448750">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A</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83140"/>
                      </a:srgbClr>
                    </a:solidFill>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P</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83140"/>
                      </a:srgbClr>
                    </a:solidFill>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Lr</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83140"/>
                      </a:srgbClr>
                    </a:solidFill>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L</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83140"/>
                      </a:srgbClr>
                    </a:solidFill>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Ir</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83140"/>
                      </a:srgbClr>
                    </a:solidFill>
                  </a:tcPr>
                </a:tc>
                <a:extLst>
                  <a:ext uri="{0D108BD9-81ED-4DB2-BD59-A6C34878D82A}">
                    <a16:rowId xmlns:a16="http://schemas.microsoft.com/office/drawing/2014/main" val="10000"/>
                  </a:ext>
                </a:extLst>
              </a:tr>
              <a:tr h="602200">
                <a:tc>
                  <a:txBody>
                    <a:bodyPr/>
                    <a:lstStyle/>
                    <a:p>
                      <a:pPr marL="0" lvl="0" indent="0" algn="ctr" rtl="0">
                        <a:lnSpc>
                          <a:spcPct val="150000"/>
                        </a:lnSpc>
                        <a:spcBef>
                          <a:spcPts val="600"/>
                        </a:spcBef>
                        <a:spcAft>
                          <a:spcPts val="0"/>
                        </a:spcAft>
                        <a:buNone/>
                      </a:pPr>
                      <a:r>
                        <a:rPr lang="es-EC" b="1">
                          <a:solidFill>
                            <a:srgbClr val="004C52"/>
                          </a:solidFill>
                          <a:latin typeface="Times New Roman"/>
                          <a:ea typeface="Times New Roman"/>
                          <a:cs typeface="Times New Roman"/>
                          <a:sym typeface="Times New Roman"/>
                        </a:rPr>
                        <a:t>km</a:t>
                      </a:r>
                      <a:r>
                        <a:rPr lang="es-EC" b="1" baseline="30000">
                          <a:solidFill>
                            <a:srgbClr val="004C52"/>
                          </a:solidFill>
                          <a:latin typeface="Times New Roman"/>
                          <a:ea typeface="Times New Roman"/>
                          <a:cs typeface="Times New Roman"/>
                          <a:sym typeface="Times New Roman"/>
                        </a:rPr>
                        <a:t>2</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km</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km</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km</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1"/>
                  </a:ext>
                </a:extLst>
              </a:tr>
              <a:tr h="448750">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1.7</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6.6</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1.844</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1.8</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16.59</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2"/>
                  </a:ext>
                </a:extLst>
              </a:tr>
              <a:tr h="448750">
                <a:tc gridSpan="2">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Cotas</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83140"/>
                      </a:srgbClr>
                    </a:solidFill>
                  </a:tcPr>
                </a:tc>
                <a:tc hMerge="1">
                  <a:txBody>
                    <a:bodyPr/>
                    <a:lstStyle/>
                    <a:p>
                      <a:endParaRPr lang="es-ES"/>
                    </a:p>
                  </a:txBody>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Ic</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83140"/>
                      </a:srgbClr>
                    </a:solidFill>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Ip</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83140"/>
                      </a:srgbClr>
                    </a:solidFill>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Tc</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83140"/>
                      </a:srgbClr>
                    </a:solidFill>
                  </a:tcPr>
                </a:tc>
                <a:extLst>
                  <a:ext uri="{0D108BD9-81ED-4DB2-BD59-A6C34878D82A}">
                    <a16:rowId xmlns:a16="http://schemas.microsoft.com/office/drawing/2014/main" val="10003"/>
                  </a:ext>
                </a:extLst>
              </a:tr>
              <a:tr h="448750">
                <a:tc gridSpan="2">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msnm</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hMerge="1">
                  <a:txBody>
                    <a:bodyPr/>
                    <a:lstStyle/>
                    <a:p>
                      <a:endParaRPr lang="es-ES"/>
                    </a:p>
                  </a:txBody>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b="1">
                          <a:latin typeface="Times New Roman"/>
                          <a:ea typeface="Times New Roman"/>
                          <a:cs typeface="Times New Roman"/>
                          <a:sym typeface="Times New Roman"/>
                        </a:rPr>
                        <a:t>horas</a:t>
                      </a:r>
                      <a:endParaRPr b="1">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4"/>
                  </a:ext>
                </a:extLst>
              </a:tr>
              <a:tr h="448750">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Sup</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Inf</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5"/>
                  </a:ext>
                </a:extLst>
              </a:tr>
              <a:tr h="448750">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1448</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774.16</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1.43</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3.12</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spcBef>
                          <a:spcPts val="0"/>
                        </a:spcBef>
                        <a:spcAft>
                          <a:spcPts val="0"/>
                        </a:spcAft>
                        <a:buNone/>
                      </a:pPr>
                      <a:r>
                        <a:rPr lang="es-EC">
                          <a:latin typeface="Times New Roman"/>
                          <a:ea typeface="Times New Roman"/>
                          <a:cs typeface="Times New Roman"/>
                          <a:sym typeface="Times New Roman"/>
                        </a:rPr>
                        <a:t>0.424</a:t>
                      </a:r>
                      <a:endParaRPr>
                        <a:latin typeface="Times New Roman"/>
                        <a:ea typeface="Times New Roman"/>
                        <a:cs typeface="Times New Roman"/>
                        <a:sym typeface="Times New Roman"/>
                      </a:endParaRPr>
                    </a:p>
                  </a:txBody>
                  <a:tcPr marL="91425" marR="91425" marT="91425" marB="91425" anchor="ctr">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pic>
        <p:nvPicPr>
          <p:cNvPr id="679" name="Google Shape;679;p56"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680" name="Google Shape;680;p56"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681" name="Google Shape;681;p56"/>
          <p:cNvSpPr txBox="1">
            <a:spLocks noGrp="1"/>
          </p:cNvSpPr>
          <p:nvPr>
            <p:ph type="title"/>
          </p:nvPr>
        </p:nvSpPr>
        <p:spPr>
          <a:xfrm>
            <a:off x="1182150" y="531200"/>
            <a:ext cx="98277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CURVA DE DURACIÓN DE LA CUENCA DEL RÍO TUTANANGOSA</a:t>
            </a:r>
            <a:endParaRPr>
              <a:solidFill>
                <a:srgbClr val="194A5D"/>
              </a:solidFill>
              <a:latin typeface="Times New Roman"/>
              <a:ea typeface="Times New Roman"/>
              <a:cs typeface="Times New Roman"/>
              <a:sym typeface="Times New Roman"/>
            </a:endParaRPr>
          </a:p>
        </p:txBody>
      </p:sp>
      <p:sp>
        <p:nvSpPr>
          <p:cNvPr id="682" name="Google Shape;682;p56"/>
          <p:cNvSpPr/>
          <p:nvPr/>
        </p:nvSpPr>
        <p:spPr>
          <a:xfrm>
            <a:off x="368975" y="1906450"/>
            <a:ext cx="55884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Curva empírica</a:t>
            </a:r>
            <a:endParaRPr sz="1800">
              <a:solidFill>
                <a:schemeClr val="lt1"/>
              </a:solidFill>
              <a:latin typeface="Times New Roman"/>
              <a:ea typeface="Times New Roman"/>
              <a:cs typeface="Times New Roman"/>
              <a:sym typeface="Times New Roman"/>
            </a:endParaRPr>
          </a:p>
        </p:txBody>
      </p:sp>
      <p:pic>
        <p:nvPicPr>
          <p:cNvPr id="683" name="Google Shape;683;p56"/>
          <p:cNvPicPr preferRelativeResize="0"/>
          <p:nvPr/>
        </p:nvPicPr>
        <p:blipFill>
          <a:blip r:embed="rId5">
            <a:alphaModFix/>
          </a:blip>
          <a:stretch>
            <a:fillRect/>
          </a:stretch>
        </p:blipFill>
        <p:spPr>
          <a:xfrm>
            <a:off x="368975" y="2545725"/>
            <a:ext cx="5657850" cy="3171825"/>
          </a:xfrm>
          <a:prstGeom prst="rect">
            <a:avLst/>
          </a:prstGeom>
          <a:noFill/>
          <a:ln>
            <a:noFill/>
          </a:ln>
        </p:spPr>
      </p:pic>
      <p:grpSp>
        <p:nvGrpSpPr>
          <p:cNvPr id="684" name="Google Shape;684;p56"/>
          <p:cNvGrpSpPr/>
          <p:nvPr/>
        </p:nvGrpSpPr>
        <p:grpSpPr>
          <a:xfrm>
            <a:off x="6417334" y="2545733"/>
            <a:ext cx="5588370" cy="975576"/>
            <a:chOff x="2789785" y="1323164"/>
            <a:chExt cx="5221800" cy="731700"/>
          </a:xfrm>
        </p:grpSpPr>
        <p:sp>
          <p:nvSpPr>
            <p:cNvPr id="685" name="Google Shape;685;p56"/>
            <p:cNvSpPr/>
            <p:nvPr/>
          </p:nvSpPr>
          <p:spPr>
            <a:xfrm>
              <a:off x="2789785" y="1323164"/>
              <a:ext cx="5221800" cy="731700"/>
            </a:xfrm>
            <a:prstGeom prst="rect">
              <a:avLst/>
            </a:prstGeom>
            <a:solidFill>
              <a:srgbClr val="155B54"/>
            </a:solidFill>
            <a:ln>
              <a:noFill/>
            </a:ln>
          </p:spPr>
          <p:txBody>
            <a:bodyPr spcFirstLastPara="1" wrap="square" lIns="121900" tIns="60925" rIns="121900" bIns="60925" anchor="ctr" anchorCtr="0">
              <a:noAutofit/>
            </a:bodyPr>
            <a:lstStyle/>
            <a:p>
              <a:pPr marL="0" lvl="0" indent="0" algn="l" rtl="0">
                <a:spcBef>
                  <a:spcPts val="0"/>
                </a:spcBef>
                <a:spcAft>
                  <a:spcPts val="0"/>
                </a:spcAft>
                <a:buNone/>
              </a:pPr>
              <a:endParaRPr sz="1500">
                <a:latin typeface="Times New Roman"/>
                <a:ea typeface="Times New Roman"/>
                <a:cs typeface="Times New Roman"/>
                <a:sym typeface="Times New Roman"/>
              </a:endParaRPr>
            </a:p>
          </p:txBody>
        </p:sp>
        <p:sp>
          <p:nvSpPr>
            <p:cNvPr id="686" name="Google Shape;686;p56"/>
            <p:cNvSpPr txBox="1"/>
            <p:nvPr/>
          </p:nvSpPr>
          <p:spPr>
            <a:xfrm>
              <a:off x="2914389" y="1407440"/>
              <a:ext cx="4765800" cy="575400"/>
            </a:xfrm>
            <a:prstGeom prst="rect">
              <a:avLst/>
            </a:prstGeom>
            <a:noFill/>
            <a:ln>
              <a:noFill/>
            </a:ln>
          </p:spPr>
          <p:txBody>
            <a:bodyPr spcFirstLastPara="1" wrap="square" lIns="121900" tIns="60925" rIns="121900" bIns="60925" anchor="ctr" anchorCtr="0">
              <a:noAutofit/>
            </a:bodyPr>
            <a:lstStyle/>
            <a:p>
              <a:pPr marL="0" lvl="0" indent="0" algn="l" rtl="0">
                <a:lnSpc>
                  <a:spcPct val="115000"/>
                </a:lnSpc>
                <a:spcBef>
                  <a:spcPts val="0"/>
                </a:spcBef>
                <a:spcAft>
                  <a:spcPts val="0"/>
                </a:spcAft>
                <a:buNone/>
              </a:pPr>
              <a:r>
                <a:rPr lang="es-EC" sz="1500">
                  <a:solidFill>
                    <a:srgbClr val="FFFFFF"/>
                  </a:solidFill>
                  <a:latin typeface="Times New Roman"/>
                  <a:ea typeface="Times New Roman"/>
                  <a:cs typeface="Times New Roman"/>
                  <a:sym typeface="Times New Roman"/>
                </a:rPr>
                <a:t>Se grafica a partir de los caudales medios diarios rellenados y validados ordenados de mayor a menor</a:t>
              </a:r>
              <a:endParaRPr sz="1500">
                <a:solidFill>
                  <a:srgbClr val="FFFFFF"/>
                </a:solidFill>
                <a:latin typeface="Times New Roman"/>
                <a:ea typeface="Times New Roman"/>
                <a:cs typeface="Times New Roman"/>
                <a:sym typeface="Times New Roman"/>
              </a:endParaRPr>
            </a:p>
          </p:txBody>
        </p:sp>
      </p:grpSp>
      <p:grpSp>
        <p:nvGrpSpPr>
          <p:cNvPr id="687" name="Google Shape;687;p56"/>
          <p:cNvGrpSpPr/>
          <p:nvPr/>
        </p:nvGrpSpPr>
        <p:grpSpPr>
          <a:xfrm>
            <a:off x="6417337" y="3724850"/>
            <a:ext cx="5201493" cy="975576"/>
            <a:chOff x="2789787" y="2207525"/>
            <a:chExt cx="4860300" cy="731700"/>
          </a:xfrm>
        </p:grpSpPr>
        <p:sp>
          <p:nvSpPr>
            <p:cNvPr id="688" name="Google Shape;688;p56"/>
            <p:cNvSpPr/>
            <p:nvPr/>
          </p:nvSpPr>
          <p:spPr>
            <a:xfrm>
              <a:off x="2789787" y="2207525"/>
              <a:ext cx="4860300" cy="731700"/>
            </a:xfrm>
            <a:prstGeom prst="rect">
              <a:avLst/>
            </a:prstGeom>
            <a:solidFill>
              <a:srgbClr val="1B786E"/>
            </a:solidFill>
            <a:ln>
              <a:noFill/>
            </a:ln>
          </p:spPr>
          <p:txBody>
            <a:bodyPr spcFirstLastPara="1" wrap="square" lIns="121900" tIns="60925" rIns="121900" bIns="60925" anchor="ctr" anchorCtr="0">
              <a:noAutofit/>
            </a:bodyPr>
            <a:lstStyle/>
            <a:p>
              <a:pPr marL="0" lvl="0" indent="0" algn="l" rtl="0">
                <a:spcBef>
                  <a:spcPts val="0"/>
                </a:spcBef>
                <a:spcAft>
                  <a:spcPts val="0"/>
                </a:spcAft>
                <a:buNone/>
              </a:pPr>
              <a:endParaRPr sz="1500">
                <a:latin typeface="Times New Roman"/>
                <a:ea typeface="Times New Roman"/>
                <a:cs typeface="Times New Roman"/>
                <a:sym typeface="Times New Roman"/>
              </a:endParaRPr>
            </a:p>
          </p:txBody>
        </p:sp>
        <p:sp>
          <p:nvSpPr>
            <p:cNvPr id="689" name="Google Shape;689;p56"/>
            <p:cNvSpPr txBox="1"/>
            <p:nvPr/>
          </p:nvSpPr>
          <p:spPr>
            <a:xfrm>
              <a:off x="2914387" y="2414096"/>
              <a:ext cx="4373100" cy="330600"/>
            </a:xfrm>
            <a:prstGeom prst="rect">
              <a:avLst/>
            </a:prstGeom>
            <a:noFill/>
            <a:ln>
              <a:noFill/>
            </a:ln>
          </p:spPr>
          <p:txBody>
            <a:bodyPr spcFirstLastPara="1" wrap="square" lIns="121900" tIns="60925" rIns="121900" bIns="60925" anchor="ctr" anchorCtr="0">
              <a:noAutofit/>
            </a:bodyPr>
            <a:lstStyle/>
            <a:p>
              <a:pPr marL="0" lvl="0" indent="0" algn="l" rtl="0">
                <a:lnSpc>
                  <a:spcPct val="115000"/>
                </a:lnSpc>
                <a:spcBef>
                  <a:spcPts val="0"/>
                </a:spcBef>
                <a:spcAft>
                  <a:spcPts val="0"/>
                </a:spcAft>
                <a:buNone/>
              </a:pPr>
              <a:r>
                <a:rPr lang="es-EC" sz="1500">
                  <a:solidFill>
                    <a:srgbClr val="FFFFFF"/>
                  </a:solidFill>
                  <a:latin typeface="Times New Roman"/>
                  <a:ea typeface="Times New Roman"/>
                  <a:cs typeface="Times New Roman"/>
                  <a:sym typeface="Times New Roman"/>
                </a:rPr>
                <a:t>Se calcula la probabilidad de cada uno de los caudales</a:t>
              </a:r>
              <a:endParaRPr sz="1500">
                <a:solidFill>
                  <a:srgbClr val="FFFFFF"/>
                </a:solidFill>
                <a:latin typeface="Times New Roman"/>
                <a:ea typeface="Times New Roman"/>
                <a:cs typeface="Times New Roman"/>
                <a:sym typeface="Times New Roman"/>
              </a:endParaRPr>
            </a:p>
          </p:txBody>
        </p:sp>
      </p:grpSp>
      <p:pic>
        <p:nvPicPr>
          <p:cNvPr id="690" name="Google Shape;690;p56"/>
          <p:cNvPicPr preferRelativeResize="0"/>
          <p:nvPr/>
        </p:nvPicPr>
        <p:blipFill>
          <a:blip r:embed="rId6">
            <a:alphaModFix/>
          </a:blip>
          <a:stretch>
            <a:fillRect/>
          </a:stretch>
        </p:blipFill>
        <p:spPr>
          <a:xfrm>
            <a:off x="8196275" y="4903975"/>
            <a:ext cx="1771841" cy="567300"/>
          </a:xfrm>
          <a:prstGeom prst="rect">
            <a:avLst/>
          </a:prstGeom>
          <a:noFill/>
          <a:ln>
            <a:noFill/>
          </a:ln>
        </p:spPr>
      </p:pic>
      <p:sp>
        <p:nvSpPr>
          <p:cNvPr id="691" name="Google Shape;691;p56"/>
          <p:cNvSpPr/>
          <p:nvPr/>
        </p:nvSpPr>
        <p:spPr>
          <a:xfrm>
            <a:off x="8329500" y="5781363"/>
            <a:ext cx="2580900" cy="500700"/>
          </a:xfrm>
          <a:prstGeom prst="roundRect">
            <a:avLst>
              <a:gd name="adj" fmla="val 16667"/>
            </a:avLst>
          </a:prstGeom>
          <a:solidFill>
            <a:srgbClr val="00AE9D">
              <a:alpha val="262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Fuente: Sandoval, 2018</a:t>
            </a:r>
            <a:endParaRPr sz="1800">
              <a:solidFill>
                <a:srgbClr val="004C52"/>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696" name="Google Shape;696;p57"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697" name="Google Shape;697;p57"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698" name="Google Shape;698;p57"/>
          <p:cNvSpPr txBox="1">
            <a:spLocks noGrp="1"/>
          </p:cNvSpPr>
          <p:nvPr>
            <p:ph type="title"/>
          </p:nvPr>
        </p:nvSpPr>
        <p:spPr>
          <a:xfrm>
            <a:off x="1182150" y="531200"/>
            <a:ext cx="98277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CURVA DE DURACIÓN DE LA CUENCA DEL RÍO TUTANANGOSA</a:t>
            </a:r>
            <a:endParaRPr>
              <a:solidFill>
                <a:srgbClr val="194A5D"/>
              </a:solidFill>
              <a:latin typeface="Times New Roman"/>
              <a:ea typeface="Times New Roman"/>
              <a:cs typeface="Times New Roman"/>
              <a:sym typeface="Times New Roman"/>
            </a:endParaRPr>
          </a:p>
        </p:txBody>
      </p:sp>
      <p:sp>
        <p:nvSpPr>
          <p:cNvPr id="699" name="Google Shape;699;p57"/>
          <p:cNvSpPr/>
          <p:nvPr/>
        </p:nvSpPr>
        <p:spPr>
          <a:xfrm>
            <a:off x="368975" y="1906450"/>
            <a:ext cx="55884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Curva teórica</a:t>
            </a:r>
            <a:endParaRPr sz="1800">
              <a:solidFill>
                <a:schemeClr val="lt1"/>
              </a:solidFill>
              <a:latin typeface="Times New Roman"/>
              <a:ea typeface="Times New Roman"/>
              <a:cs typeface="Times New Roman"/>
              <a:sym typeface="Times New Roman"/>
            </a:endParaRPr>
          </a:p>
        </p:txBody>
      </p:sp>
      <p:pic>
        <p:nvPicPr>
          <p:cNvPr id="700" name="Google Shape;700;p57"/>
          <p:cNvPicPr preferRelativeResize="0"/>
          <p:nvPr/>
        </p:nvPicPr>
        <p:blipFill>
          <a:blip r:embed="rId5">
            <a:alphaModFix/>
          </a:blip>
          <a:stretch>
            <a:fillRect/>
          </a:stretch>
        </p:blipFill>
        <p:spPr>
          <a:xfrm>
            <a:off x="428925" y="2649175"/>
            <a:ext cx="5588374" cy="3142276"/>
          </a:xfrm>
          <a:prstGeom prst="rect">
            <a:avLst/>
          </a:prstGeom>
          <a:noFill/>
          <a:ln>
            <a:noFill/>
          </a:ln>
        </p:spPr>
      </p:pic>
      <p:grpSp>
        <p:nvGrpSpPr>
          <p:cNvPr id="701" name="Google Shape;701;p57"/>
          <p:cNvGrpSpPr/>
          <p:nvPr/>
        </p:nvGrpSpPr>
        <p:grpSpPr>
          <a:xfrm>
            <a:off x="6443442" y="1844874"/>
            <a:ext cx="5184725" cy="661237"/>
            <a:chOff x="2789785" y="1323164"/>
            <a:chExt cx="5221800" cy="731700"/>
          </a:xfrm>
        </p:grpSpPr>
        <p:sp>
          <p:nvSpPr>
            <p:cNvPr id="702" name="Google Shape;702;p57"/>
            <p:cNvSpPr/>
            <p:nvPr/>
          </p:nvSpPr>
          <p:spPr>
            <a:xfrm>
              <a:off x="2789785" y="1323164"/>
              <a:ext cx="5221800" cy="731700"/>
            </a:xfrm>
            <a:prstGeom prst="rect">
              <a:avLst/>
            </a:prstGeom>
            <a:solidFill>
              <a:srgbClr val="155B54"/>
            </a:solidFill>
            <a:ln>
              <a:noFill/>
            </a:ln>
          </p:spPr>
          <p:txBody>
            <a:bodyPr spcFirstLastPara="1" wrap="square" lIns="121900" tIns="60925" rIns="121900" bIns="60925" anchor="ctr" anchorCtr="0">
              <a:noAutofit/>
            </a:bodyPr>
            <a:lstStyle/>
            <a:p>
              <a:pPr marL="0" lvl="0" indent="0" algn="l" rtl="0">
                <a:spcBef>
                  <a:spcPts val="0"/>
                </a:spcBef>
                <a:spcAft>
                  <a:spcPts val="0"/>
                </a:spcAft>
                <a:buNone/>
              </a:pPr>
              <a:endParaRPr sz="1500">
                <a:latin typeface="Times New Roman"/>
                <a:ea typeface="Times New Roman"/>
                <a:cs typeface="Times New Roman"/>
                <a:sym typeface="Times New Roman"/>
              </a:endParaRPr>
            </a:p>
          </p:txBody>
        </p:sp>
        <p:sp>
          <p:nvSpPr>
            <p:cNvPr id="703" name="Google Shape;703;p57"/>
            <p:cNvSpPr txBox="1"/>
            <p:nvPr/>
          </p:nvSpPr>
          <p:spPr>
            <a:xfrm>
              <a:off x="2914389" y="1407440"/>
              <a:ext cx="4765800" cy="575400"/>
            </a:xfrm>
            <a:prstGeom prst="rect">
              <a:avLst/>
            </a:prstGeom>
            <a:noFill/>
            <a:ln>
              <a:noFill/>
            </a:ln>
          </p:spPr>
          <p:txBody>
            <a:bodyPr spcFirstLastPara="1" wrap="square" lIns="121900" tIns="60925" rIns="121900" bIns="60925" anchor="ctr" anchorCtr="0">
              <a:noAutofit/>
            </a:bodyPr>
            <a:lstStyle/>
            <a:p>
              <a:pPr marL="0" lvl="0" indent="0" algn="l" rtl="0">
                <a:lnSpc>
                  <a:spcPct val="115000"/>
                </a:lnSpc>
                <a:spcBef>
                  <a:spcPts val="0"/>
                </a:spcBef>
                <a:spcAft>
                  <a:spcPts val="0"/>
                </a:spcAft>
                <a:buNone/>
              </a:pPr>
              <a:r>
                <a:rPr lang="es-EC" sz="1500">
                  <a:solidFill>
                    <a:srgbClr val="FFFFFF"/>
                  </a:solidFill>
                  <a:latin typeface="Times New Roman"/>
                  <a:ea typeface="Times New Roman"/>
                  <a:cs typeface="Times New Roman"/>
                  <a:sym typeface="Times New Roman"/>
                </a:rPr>
                <a:t>Se calcula la media aritmética de la serie de caudales medios diarios</a:t>
              </a:r>
              <a:endParaRPr sz="1500">
                <a:solidFill>
                  <a:srgbClr val="FFFFFF"/>
                </a:solidFill>
                <a:latin typeface="Times New Roman"/>
                <a:ea typeface="Times New Roman"/>
                <a:cs typeface="Times New Roman"/>
                <a:sym typeface="Times New Roman"/>
              </a:endParaRPr>
            </a:p>
          </p:txBody>
        </p:sp>
      </p:grpSp>
      <p:grpSp>
        <p:nvGrpSpPr>
          <p:cNvPr id="704" name="Google Shape;704;p57"/>
          <p:cNvGrpSpPr/>
          <p:nvPr/>
        </p:nvGrpSpPr>
        <p:grpSpPr>
          <a:xfrm>
            <a:off x="6426843" y="3197135"/>
            <a:ext cx="5148030" cy="445386"/>
            <a:chOff x="2789787" y="2315378"/>
            <a:chExt cx="4860300" cy="731700"/>
          </a:xfrm>
        </p:grpSpPr>
        <p:sp>
          <p:nvSpPr>
            <p:cNvPr id="705" name="Google Shape;705;p57"/>
            <p:cNvSpPr/>
            <p:nvPr/>
          </p:nvSpPr>
          <p:spPr>
            <a:xfrm>
              <a:off x="2789787" y="2315378"/>
              <a:ext cx="4860300" cy="731700"/>
            </a:xfrm>
            <a:prstGeom prst="rect">
              <a:avLst/>
            </a:prstGeom>
            <a:solidFill>
              <a:srgbClr val="1B786E"/>
            </a:solidFill>
            <a:ln>
              <a:noFill/>
            </a:ln>
          </p:spPr>
          <p:txBody>
            <a:bodyPr spcFirstLastPara="1" wrap="square" lIns="121900" tIns="60925" rIns="121900" bIns="60925" anchor="ctr" anchorCtr="0">
              <a:noAutofit/>
            </a:bodyPr>
            <a:lstStyle/>
            <a:p>
              <a:pPr marL="0" lvl="0" indent="0" algn="l" rtl="0">
                <a:spcBef>
                  <a:spcPts val="0"/>
                </a:spcBef>
                <a:spcAft>
                  <a:spcPts val="0"/>
                </a:spcAft>
                <a:buNone/>
              </a:pPr>
              <a:endParaRPr sz="1500">
                <a:latin typeface="Times New Roman"/>
                <a:ea typeface="Times New Roman"/>
                <a:cs typeface="Times New Roman"/>
                <a:sym typeface="Times New Roman"/>
              </a:endParaRPr>
            </a:p>
          </p:txBody>
        </p:sp>
        <p:sp>
          <p:nvSpPr>
            <p:cNvPr id="706" name="Google Shape;706;p57"/>
            <p:cNvSpPr txBox="1"/>
            <p:nvPr/>
          </p:nvSpPr>
          <p:spPr>
            <a:xfrm>
              <a:off x="2914387" y="2414096"/>
              <a:ext cx="4373100" cy="330600"/>
            </a:xfrm>
            <a:prstGeom prst="rect">
              <a:avLst/>
            </a:prstGeom>
            <a:noFill/>
            <a:ln>
              <a:noFill/>
            </a:ln>
          </p:spPr>
          <p:txBody>
            <a:bodyPr spcFirstLastPara="1" wrap="square" lIns="121900" tIns="60925" rIns="121900" bIns="60925" anchor="ctr" anchorCtr="0">
              <a:noAutofit/>
            </a:bodyPr>
            <a:lstStyle/>
            <a:p>
              <a:pPr marL="0" lvl="0" indent="0" algn="l" rtl="0">
                <a:lnSpc>
                  <a:spcPct val="115000"/>
                </a:lnSpc>
                <a:spcBef>
                  <a:spcPts val="0"/>
                </a:spcBef>
                <a:spcAft>
                  <a:spcPts val="0"/>
                </a:spcAft>
                <a:buNone/>
              </a:pPr>
              <a:r>
                <a:rPr lang="es-EC" sz="1500">
                  <a:solidFill>
                    <a:srgbClr val="FFFFFF"/>
                  </a:solidFill>
                  <a:latin typeface="Times New Roman"/>
                  <a:ea typeface="Times New Roman"/>
                  <a:cs typeface="Times New Roman"/>
                  <a:sym typeface="Times New Roman"/>
                </a:rPr>
                <a:t>Se calculan los coeficientes de variación y asimetría</a:t>
              </a:r>
              <a:endParaRPr sz="1500">
                <a:solidFill>
                  <a:srgbClr val="FFFFFF"/>
                </a:solidFill>
                <a:latin typeface="Times New Roman"/>
                <a:ea typeface="Times New Roman"/>
                <a:cs typeface="Times New Roman"/>
                <a:sym typeface="Times New Roman"/>
              </a:endParaRPr>
            </a:p>
          </p:txBody>
        </p:sp>
      </p:grpSp>
      <p:grpSp>
        <p:nvGrpSpPr>
          <p:cNvPr id="707" name="Google Shape;707;p57"/>
          <p:cNvGrpSpPr/>
          <p:nvPr/>
        </p:nvGrpSpPr>
        <p:grpSpPr>
          <a:xfrm>
            <a:off x="6435653" y="4560797"/>
            <a:ext cx="5111522" cy="672798"/>
            <a:chOff x="2789787" y="3088625"/>
            <a:chExt cx="4497600" cy="731700"/>
          </a:xfrm>
        </p:grpSpPr>
        <p:sp>
          <p:nvSpPr>
            <p:cNvPr id="708" name="Google Shape;708;p57"/>
            <p:cNvSpPr/>
            <p:nvPr/>
          </p:nvSpPr>
          <p:spPr>
            <a:xfrm>
              <a:off x="2789787" y="3088625"/>
              <a:ext cx="4497600" cy="731700"/>
            </a:xfrm>
            <a:prstGeom prst="rect">
              <a:avLst/>
            </a:prstGeom>
            <a:solidFill>
              <a:srgbClr val="1D7E74"/>
            </a:solidFill>
            <a:ln>
              <a:noFill/>
            </a:ln>
          </p:spPr>
          <p:txBody>
            <a:bodyPr spcFirstLastPara="1" wrap="square" lIns="121900" tIns="60925" rIns="121900" bIns="60925" anchor="ctr" anchorCtr="0">
              <a:noAutofit/>
            </a:bodyPr>
            <a:lstStyle/>
            <a:p>
              <a:pPr marL="0" lvl="0" indent="0" algn="l" rtl="0">
                <a:spcBef>
                  <a:spcPts val="0"/>
                </a:spcBef>
                <a:spcAft>
                  <a:spcPts val="0"/>
                </a:spcAft>
                <a:buNone/>
              </a:pPr>
              <a:endParaRPr sz="1500">
                <a:latin typeface="Times New Roman"/>
                <a:ea typeface="Times New Roman"/>
                <a:cs typeface="Times New Roman"/>
                <a:sym typeface="Times New Roman"/>
              </a:endParaRPr>
            </a:p>
          </p:txBody>
        </p:sp>
        <p:sp>
          <p:nvSpPr>
            <p:cNvPr id="709" name="Google Shape;709;p57"/>
            <p:cNvSpPr txBox="1"/>
            <p:nvPr/>
          </p:nvSpPr>
          <p:spPr>
            <a:xfrm>
              <a:off x="2914377" y="3295174"/>
              <a:ext cx="4237500" cy="330600"/>
            </a:xfrm>
            <a:prstGeom prst="rect">
              <a:avLst/>
            </a:prstGeom>
            <a:noFill/>
            <a:ln>
              <a:noFill/>
            </a:ln>
          </p:spPr>
          <p:txBody>
            <a:bodyPr spcFirstLastPara="1" wrap="square" lIns="121900" tIns="60925" rIns="121900" bIns="60925" anchor="ctr" anchorCtr="0">
              <a:noAutofit/>
            </a:bodyPr>
            <a:lstStyle/>
            <a:p>
              <a:pPr marL="0" lvl="0" indent="0" algn="just" rtl="0">
                <a:lnSpc>
                  <a:spcPct val="115000"/>
                </a:lnSpc>
                <a:spcBef>
                  <a:spcPts val="0"/>
                </a:spcBef>
                <a:spcAft>
                  <a:spcPts val="0"/>
                </a:spcAft>
                <a:buNone/>
              </a:pPr>
              <a:r>
                <a:rPr lang="es-EC" sz="1500">
                  <a:solidFill>
                    <a:srgbClr val="FFFFFF"/>
                  </a:solidFill>
                  <a:latin typeface="Times New Roman"/>
                  <a:ea typeface="Times New Roman"/>
                  <a:cs typeface="Times New Roman"/>
                  <a:sym typeface="Times New Roman"/>
                </a:rPr>
                <a:t>Para cada probabilidad, se toma el valor de la función de la distribución de Pearson, el coeficiente y el caudal </a:t>
              </a:r>
              <a:endParaRPr sz="1500">
                <a:solidFill>
                  <a:srgbClr val="FFFFFF"/>
                </a:solidFill>
                <a:latin typeface="Times New Roman"/>
                <a:ea typeface="Times New Roman"/>
                <a:cs typeface="Times New Roman"/>
                <a:sym typeface="Times New Roman"/>
              </a:endParaRPr>
            </a:p>
          </p:txBody>
        </p:sp>
      </p:grpSp>
      <p:sp>
        <p:nvSpPr>
          <p:cNvPr id="710" name="Google Shape;710;p57"/>
          <p:cNvSpPr/>
          <p:nvPr/>
        </p:nvSpPr>
        <p:spPr>
          <a:xfrm>
            <a:off x="8329500" y="5781363"/>
            <a:ext cx="2580900" cy="500700"/>
          </a:xfrm>
          <a:prstGeom prst="roundRect">
            <a:avLst>
              <a:gd name="adj" fmla="val 16667"/>
            </a:avLst>
          </a:prstGeom>
          <a:solidFill>
            <a:srgbClr val="00AE9D">
              <a:alpha val="262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Fuente: Sandoval, 2018</a:t>
            </a:r>
            <a:endParaRPr sz="1800">
              <a:solidFill>
                <a:srgbClr val="004C52"/>
              </a:solidFill>
              <a:latin typeface="Times New Roman"/>
              <a:ea typeface="Times New Roman"/>
              <a:cs typeface="Times New Roman"/>
              <a:sym typeface="Times New Roman"/>
            </a:endParaRPr>
          </a:p>
        </p:txBody>
      </p:sp>
      <p:pic>
        <p:nvPicPr>
          <p:cNvPr id="711" name="Google Shape;711;p57"/>
          <p:cNvPicPr preferRelativeResize="0"/>
          <p:nvPr/>
        </p:nvPicPr>
        <p:blipFill rotWithShape="1">
          <a:blip r:embed="rId6">
            <a:alphaModFix/>
          </a:blip>
          <a:srcRect b="14559"/>
          <a:stretch/>
        </p:blipFill>
        <p:spPr>
          <a:xfrm>
            <a:off x="8246225" y="2506100"/>
            <a:ext cx="1220275" cy="650850"/>
          </a:xfrm>
          <a:prstGeom prst="rect">
            <a:avLst/>
          </a:prstGeom>
          <a:noFill/>
          <a:ln>
            <a:noFill/>
          </a:ln>
        </p:spPr>
      </p:pic>
      <p:pic>
        <p:nvPicPr>
          <p:cNvPr id="712" name="Google Shape;712;p57"/>
          <p:cNvPicPr preferRelativeResize="0"/>
          <p:nvPr/>
        </p:nvPicPr>
        <p:blipFill>
          <a:blip r:embed="rId7">
            <a:alphaModFix/>
          </a:blip>
          <a:stretch>
            <a:fillRect/>
          </a:stretch>
        </p:blipFill>
        <p:spPr>
          <a:xfrm>
            <a:off x="7233225" y="3780200"/>
            <a:ext cx="1399390" cy="713425"/>
          </a:xfrm>
          <a:prstGeom prst="rect">
            <a:avLst/>
          </a:prstGeom>
          <a:noFill/>
          <a:ln>
            <a:noFill/>
          </a:ln>
        </p:spPr>
      </p:pic>
      <p:pic>
        <p:nvPicPr>
          <p:cNvPr id="713" name="Google Shape;713;p57"/>
          <p:cNvPicPr preferRelativeResize="0"/>
          <p:nvPr/>
        </p:nvPicPr>
        <p:blipFill>
          <a:blip r:embed="rId8">
            <a:alphaModFix/>
          </a:blip>
          <a:stretch>
            <a:fillRect/>
          </a:stretch>
        </p:blipFill>
        <p:spPr>
          <a:xfrm>
            <a:off x="8920250" y="3794321"/>
            <a:ext cx="1399400" cy="685192"/>
          </a:xfrm>
          <a:prstGeom prst="rect">
            <a:avLst/>
          </a:prstGeom>
          <a:noFill/>
          <a:ln>
            <a:noFill/>
          </a:ln>
        </p:spPr>
      </p:pic>
      <p:pic>
        <p:nvPicPr>
          <p:cNvPr id="714" name="Google Shape;714;p57"/>
          <p:cNvPicPr preferRelativeResize="0"/>
          <p:nvPr/>
        </p:nvPicPr>
        <p:blipFill>
          <a:blip r:embed="rId9">
            <a:alphaModFix/>
          </a:blip>
          <a:stretch>
            <a:fillRect/>
          </a:stretch>
        </p:blipFill>
        <p:spPr>
          <a:xfrm>
            <a:off x="7233225" y="5300775"/>
            <a:ext cx="1521200" cy="445400"/>
          </a:xfrm>
          <a:prstGeom prst="rect">
            <a:avLst/>
          </a:prstGeom>
          <a:noFill/>
          <a:ln>
            <a:noFill/>
          </a:ln>
        </p:spPr>
      </p:pic>
      <p:pic>
        <p:nvPicPr>
          <p:cNvPr id="715" name="Google Shape;715;p57"/>
          <p:cNvPicPr preferRelativeResize="0"/>
          <p:nvPr/>
        </p:nvPicPr>
        <p:blipFill>
          <a:blip r:embed="rId10">
            <a:alphaModFix/>
          </a:blip>
          <a:stretch>
            <a:fillRect/>
          </a:stretch>
        </p:blipFill>
        <p:spPr>
          <a:xfrm>
            <a:off x="9058325" y="5314875"/>
            <a:ext cx="1344800" cy="385225"/>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720" name="Google Shape;720;p58"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721" name="Google Shape;721;p58"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722" name="Google Shape;722;p58"/>
          <p:cNvSpPr txBox="1">
            <a:spLocks noGrp="1"/>
          </p:cNvSpPr>
          <p:nvPr>
            <p:ph type="title"/>
          </p:nvPr>
        </p:nvSpPr>
        <p:spPr>
          <a:xfrm>
            <a:off x="1182150" y="531200"/>
            <a:ext cx="98277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CURVA DE DURACIÓN DE LA CUENCA DEL RÍO TUTANANGOSA</a:t>
            </a:r>
            <a:endParaRPr>
              <a:solidFill>
                <a:srgbClr val="194A5D"/>
              </a:solidFill>
              <a:latin typeface="Times New Roman"/>
              <a:ea typeface="Times New Roman"/>
              <a:cs typeface="Times New Roman"/>
              <a:sym typeface="Times New Roman"/>
            </a:endParaRPr>
          </a:p>
        </p:txBody>
      </p:sp>
      <p:sp>
        <p:nvSpPr>
          <p:cNvPr id="723" name="Google Shape;723;p58"/>
          <p:cNvSpPr/>
          <p:nvPr/>
        </p:nvSpPr>
        <p:spPr>
          <a:xfrm>
            <a:off x="3370650" y="1358325"/>
            <a:ext cx="55884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Curva teórica y empírica</a:t>
            </a:r>
            <a:endParaRPr sz="1800">
              <a:solidFill>
                <a:schemeClr val="lt1"/>
              </a:solidFill>
              <a:latin typeface="Times New Roman"/>
              <a:ea typeface="Times New Roman"/>
              <a:cs typeface="Times New Roman"/>
              <a:sym typeface="Times New Roman"/>
            </a:endParaRPr>
          </a:p>
        </p:txBody>
      </p:sp>
      <p:sp>
        <p:nvSpPr>
          <p:cNvPr id="724" name="Google Shape;724;p58"/>
          <p:cNvSpPr txBox="1"/>
          <p:nvPr/>
        </p:nvSpPr>
        <p:spPr>
          <a:xfrm>
            <a:off x="6577249" y="4750719"/>
            <a:ext cx="4815919" cy="303987"/>
          </a:xfrm>
          <a:prstGeom prst="rect">
            <a:avLst/>
          </a:prstGeom>
          <a:noFill/>
          <a:ln>
            <a:noFill/>
          </a:ln>
        </p:spPr>
        <p:txBody>
          <a:bodyPr spcFirstLastPara="1" wrap="square" lIns="121900" tIns="60925" rIns="121900" bIns="60925" anchor="ctr" anchorCtr="0">
            <a:noAutofit/>
          </a:bodyPr>
          <a:lstStyle/>
          <a:p>
            <a:pPr marL="0" lvl="0" indent="0" algn="just" rtl="0">
              <a:lnSpc>
                <a:spcPct val="115000"/>
              </a:lnSpc>
              <a:spcBef>
                <a:spcPts val="0"/>
              </a:spcBef>
              <a:spcAft>
                <a:spcPts val="0"/>
              </a:spcAft>
              <a:buNone/>
            </a:pPr>
            <a:r>
              <a:rPr lang="es-EC" sz="1500">
                <a:solidFill>
                  <a:srgbClr val="FFFFFF"/>
                </a:solidFill>
                <a:latin typeface="Times New Roman"/>
                <a:ea typeface="Times New Roman"/>
                <a:cs typeface="Times New Roman"/>
                <a:sym typeface="Times New Roman"/>
              </a:rPr>
              <a:t>Para cada probabilidad, se toma el valor de la función de la distribución de Pearson, el coeficiente y el caudal </a:t>
            </a:r>
            <a:endParaRPr sz="1500">
              <a:solidFill>
                <a:srgbClr val="FFFFFF"/>
              </a:solidFill>
              <a:latin typeface="Times New Roman"/>
              <a:ea typeface="Times New Roman"/>
              <a:cs typeface="Times New Roman"/>
              <a:sym typeface="Times New Roman"/>
            </a:endParaRPr>
          </a:p>
        </p:txBody>
      </p:sp>
      <p:pic>
        <p:nvPicPr>
          <p:cNvPr id="725" name="Google Shape;725;p58"/>
          <p:cNvPicPr preferRelativeResize="0"/>
          <p:nvPr/>
        </p:nvPicPr>
        <p:blipFill>
          <a:blip r:embed="rId5">
            <a:alphaModFix/>
          </a:blip>
          <a:stretch>
            <a:fillRect/>
          </a:stretch>
        </p:blipFill>
        <p:spPr>
          <a:xfrm>
            <a:off x="2996600" y="2069325"/>
            <a:ext cx="6859574" cy="4009250"/>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730" name="Google Shape;730;p59"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731" name="Google Shape;731;p59"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732" name="Google Shape;732;p59"/>
          <p:cNvSpPr txBox="1">
            <a:spLocks noGrp="1"/>
          </p:cNvSpPr>
          <p:nvPr>
            <p:ph type="title"/>
          </p:nvPr>
        </p:nvSpPr>
        <p:spPr>
          <a:xfrm>
            <a:off x="1182150" y="531200"/>
            <a:ext cx="98277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CAUDAL MEDIO DE LA CUENCA DEL RÍO ARAPICOS</a:t>
            </a:r>
            <a:endParaRPr>
              <a:solidFill>
                <a:srgbClr val="194A5D"/>
              </a:solidFill>
              <a:latin typeface="Times New Roman"/>
              <a:ea typeface="Times New Roman"/>
              <a:cs typeface="Times New Roman"/>
              <a:sym typeface="Times New Roman"/>
            </a:endParaRPr>
          </a:p>
        </p:txBody>
      </p:sp>
      <p:sp>
        <p:nvSpPr>
          <p:cNvPr id="733" name="Google Shape;733;p59"/>
          <p:cNvSpPr/>
          <p:nvPr/>
        </p:nvSpPr>
        <p:spPr>
          <a:xfrm>
            <a:off x="2996600" y="1399275"/>
            <a:ext cx="3133800" cy="5007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Método de Isoyetas</a:t>
            </a:r>
            <a:endParaRPr sz="1800">
              <a:solidFill>
                <a:schemeClr val="lt1"/>
              </a:solidFill>
              <a:latin typeface="Times New Roman"/>
              <a:ea typeface="Times New Roman"/>
              <a:cs typeface="Times New Roman"/>
              <a:sym typeface="Times New Roman"/>
            </a:endParaRPr>
          </a:p>
        </p:txBody>
      </p:sp>
      <p:sp>
        <p:nvSpPr>
          <p:cNvPr id="734" name="Google Shape;734;p59"/>
          <p:cNvSpPr txBox="1"/>
          <p:nvPr/>
        </p:nvSpPr>
        <p:spPr>
          <a:xfrm>
            <a:off x="6577249" y="4750719"/>
            <a:ext cx="4815900" cy="303900"/>
          </a:xfrm>
          <a:prstGeom prst="rect">
            <a:avLst/>
          </a:prstGeom>
          <a:noFill/>
          <a:ln>
            <a:noFill/>
          </a:ln>
        </p:spPr>
        <p:txBody>
          <a:bodyPr spcFirstLastPara="1" wrap="square" lIns="121900" tIns="60925" rIns="121900" bIns="60925" anchor="ctr" anchorCtr="0">
            <a:noAutofit/>
          </a:bodyPr>
          <a:lstStyle/>
          <a:p>
            <a:pPr marL="0" lvl="0" indent="0" algn="just" rtl="0">
              <a:lnSpc>
                <a:spcPct val="115000"/>
              </a:lnSpc>
              <a:spcBef>
                <a:spcPts val="0"/>
              </a:spcBef>
              <a:spcAft>
                <a:spcPts val="0"/>
              </a:spcAft>
              <a:buNone/>
            </a:pPr>
            <a:r>
              <a:rPr lang="es-EC" sz="1500">
                <a:solidFill>
                  <a:srgbClr val="FFFFFF"/>
                </a:solidFill>
                <a:latin typeface="Times New Roman"/>
                <a:ea typeface="Times New Roman"/>
                <a:cs typeface="Times New Roman"/>
                <a:sym typeface="Times New Roman"/>
              </a:rPr>
              <a:t>Para cada probabilidad, se toma el valor de la función de la distribución de Pearson, el coeficiente y el caudal </a:t>
            </a:r>
            <a:endParaRPr sz="1500">
              <a:solidFill>
                <a:srgbClr val="FFFFFF"/>
              </a:solidFill>
              <a:latin typeface="Times New Roman"/>
              <a:ea typeface="Times New Roman"/>
              <a:cs typeface="Times New Roman"/>
              <a:sym typeface="Times New Roman"/>
            </a:endParaRPr>
          </a:p>
        </p:txBody>
      </p:sp>
      <p:graphicFrame>
        <p:nvGraphicFramePr>
          <p:cNvPr id="735" name="Google Shape;735;p59"/>
          <p:cNvGraphicFramePr/>
          <p:nvPr/>
        </p:nvGraphicFramePr>
        <p:xfrm>
          <a:off x="2996600" y="2200713"/>
          <a:ext cx="3133725" cy="3219450"/>
        </p:xfrm>
        <a:graphic>
          <a:graphicData uri="http://schemas.openxmlformats.org/drawingml/2006/table">
            <a:tbl>
              <a:tblPr>
                <a:noFill/>
                <a:tableStyleId>{905A7EAF-DE5E-44EC-802C-B65E91E41C5D}</a:tableStyleId>
              </a:tblPr>
              <a:tblGrid>
                <a:gridCol w="1076325">
                  <a:extLst>
                    <a:ext uri="{9D8B030D-6E8A-4147-A177-3AD203B41FA5}">
                      <a16:colId xmlns:a16="http://schemas.microsoft.com/office/drawing/2014/main" val="20000"/>
                    </a:ext>
                  </a:extLst>
                </a:gridCol>
                <a:gridCol w="1276350">
                  <a:extLst>
                    <a:ext uri="{9D8B030D-6E8A-4147-A177-3AD203B41FA5}">
                      <a16:colId xmlns:a16="http://schemas.microsoft.com/office/drawing/2014/main" val="20001"/>
                    </a:ext>
                  </a:extLst>
                </a:gridCol>
                <a:gridCol w="781050">
                  <a:extLst>
                    <a:ext uri="{9D8B030D-6E8A-4147-A177-3AD203B41FA5}">
                      <a16:colId xmlns:a16="http://schemas.microsoft.com/office/drawing/2014/main" val="20002"/>
                    </a:ext>
                  </a:extLst>
                </a:gridCol>
              </a:tblGrid>
              <a:tr h="323850">
                <a:tc gridSpan="3">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Precipitación media</a:t>
                      </a:r>
                      <a:endParaRPr b="1">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3619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p1</a:t>
                      </a:r>
                      <a:endParaRPr b="1">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1720</a:t>
                      </a:r>
                      <a:endParaRPr>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mm</a:t>
                      </a:r>
                      <a:endParaRPr>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1"/>
                  </a:ext>
                </a:extLst>
              </a:tr>
              <a:tr h="3619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p2</a:t>
                      </a:r>
                      <a:endParaRPr b="1">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1730</a:t>
                      </a:r>
                      <a:endParaRPr>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mm</a:t>
                      </a:r>
                      <a:endParaRPr>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2"/>
                  </a:ext>
                </a:extLst>
              </a:tr>
              <a:tr h="3619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p3</a:t>
                      </a:r>
                      <a:endParaRPr b="1">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1740</a:t>
                      </a:r>
                      <a:endParaRPr>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mm</a:t>
                      </a:r>
                      <a:endParaRPr>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3"/>
                  </a:ext>
                </a:extLst>
              </a:tr>
              <a:tr h="3619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p4</a:t>
                      </a:r>
                      <a:endParaRPr b="1">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1750</a:t>
                      </a:r>
                      <a:endParaRPr>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mm</a:t>
                      </a:r>
                      <a:endParaRPr>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4"/>
                  </a:ext>
                </a:extLst>
              </a:tr>
              <a:tr h="3619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A1</a:t>
                      </a:r>
                      <a:endParaRPr b="1">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0.088</a:t>
                      </a:r>
                      <a:endParaRPr>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km²</a:t>
                      </a:r>
                      <a:endParaRPr>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5"/>
                  </a:ext>
                </a:extLst>
              </a:tr>
              <a:tr h="3619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A2</a:t>
                      </a:r>
                      <a:endParaRPr b="1">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0.87</a:t>
                      </a:r>
                      <a:endParaRPr>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km²</a:t>
                      </a:r>
                      <a:endParaRPr>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6"/>
                  </a:ext>
                </a:extLst>
              </a:tr>
              <a:tr h="3619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A3</a:t>
                      </a:r>
                      <a:endParaRPr b="1">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0.73</a:t>
                      </a:r>
                      <a:endParaRPr>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km²</a:t>
                      </a:r>
                      <a:endParaRPr>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7"/>
                  </a:ext>
                </a:extLst>
              </a:tr>
              <a:tr h="36195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P med</a:t>
                      </a:r>
                      <a:endParaRPr b="1">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1738.83</a:t>
                      </a:r>
                      <a:endParaRPr b="1">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mm</a:t>
                      </a:r>
                      <a:endParaRPr b="1">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8"/>
                  </a:ext>
                </a:extLst>
              </a:tr>
            </a:tbl>
          </a:graphicData>
        </a:graphic>
      </p:graphicFrame>
      <p:pic>
        <p:nvPicPr>
          <p:cNvPr id="736" name="Google Shape;736;p59"/>
          <p:cNvPicPr preferRelativeResize="0"/>
          <p:nvPr/>
        </p:nvPicPr>
        <p:blipFill>
          <a:blip r:embed="rId5">
            <a:alphaModFix/>
          </a:blip>
          <a:stretch>
            <a:fillRect/>
          </a:stretch>
        </p:blipFill>
        <p:spPr>
          <a:xfrm>
            <a:off x="6479275" y="2247400"/>
            <a:ext cx="4913877" cy="3600450"/>
          </a:xfrm>
          <a:prstGeom prst="rect">
            <a:avLst/>
          </a:prstGeom>
          <a:noFill/>
          <a:ln>
            <a:noFill/>
          </a:ln>
        </p:spPr>
      </p:pic>
      <p:pic>
        <p:nvPicPr>
          <p:cNvPr id="737" name="Google Shape;737;p59"/>
          <p:cNvPicPr preferRelativeResize="0"/>
          <p:nvPr/>
        </p:nvPicPr>
        <p:blipFill rotWithShape="1">
          <a:blip r:embed="rId6">
            <a:alphaModFix/>
          </a:blip>
          <a:srcRect b="54077"/>
          <a:stretch/>
        </p:blipFill>
        <p:spPr>
          <a:xfrm>
            <a:off x="698125" y="3000825"/>
            <a:ext cx="1699350" cy="713425"/>
          </a:xfrm>
          <a:prstGeom prst="rect">
            <a:avLst/>
          </a:prstGeom>
          <a:noFill/>
          <a:ln>
            <a:noFill/>
          </a:ln>
        </p:spPr>
      </p:pic>
      <p:sp>
        <p:nvSpPr>
          <p:cNvPr id="738" name="Google Shape;738;p59"/>
          <p:cNvSpPr/>
          <p:nvPr/>
        </p:nvSpPr>
        <p:spPr>
          <a:xfrm>
            <a:off x="326200" y="5300463"/>
            <a:ext cx="2580900" cy="500700"/>
          </a:xfrm>
          <a:prstGeom prst="roundRect">
            <a:avLst>
              <a:gd name="adj" fmla="val 16667"/>
            </a:avLst>
          </a:prstGeom>
          <a:solidFill>
            <a:srgbClr val="00AE9D">
              <a:alpha val="262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Fuente: Sandoval, 2018</a:t>
            </a:r>
            <a:endParaRPr sz="1800">
              <a:solidFill>
                <a:srgbClr val="004C52"/>
              </a:solidFill>
              <a:latin typeface="Times New Roman"/>
              <a:ea typeface="Times New Roman"/>
              <a:cs typeface="Times New Roman"/>
              <a:sym typeface="Times New Roman"/>
            </a:endParaRPr>
          </a:p>
        </p:txBody>
      </p:sp>
      <p:pic>
        <p:nvPicPr>
          <p:cNvPr id="739" name="Google Shape;739;p59"/>
          <p:cNvPicPr preferRelativeResize="0"/>
          <p:nvPr/>
        </p:nvPicPr>
        <p:blipFill>
          <a:blip r:embed="rId7">
            <a:alphaModFix/>
          </a:blip>
          <a:stretch>
            <a:fillRect/>
          </a:stretch>
        </p:blipFill>
        <p:spPr>
          <a:xfrm>
            <a:off x="855638" y="3869263"/>
            <a:ext cx="1522051" cy="996500"/>
          </a:xfrm>
          <a:prstGeom prst="rect">
            <a:avLst/>
          </a:prstGeom>
          <a:noFill/>
          <a:ln>
            <a:noFill/>
          </a:ln>
        </p:spPr>
      </p:pic>
      <p:pic>
        <p:nvPicPr>
          <p:cNvPr id="740" name="Google Shape;740;p59"/>
          <p:cNvPicPr preferRelativeResize="0"/>
          <p:nvPr/>
        </p:nvPicPr>
        <p:blipFill rotWithShape="1">
          <a:blip r:embed="rId6">
            <a:alphaModFix/>
          </a:blip>
          <a:srcRect t="54077"/>
          <a:stretch/>
        </p:blipFill>
        <p:spPr>
          <a:xfrm>
            <a:off x="473513" y="3887600"/>
            <a:ext cx="2286275" cy="959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6"/>
          <p:cNvSpPr txBox="1"/>
          <p:nvPr/>
        </p:nvSpPr>
        <p:spPr>
          <a:xfrm>
            <a:off x="481500" y="2043150"/>
            <a:ext cx="11229000" cy="3000000"/>
          </a:xfrm>
          <a:prstGeom prst="rect">
            <a:avLst/>
          </a:prstGeom>
          <a:noFill/>
          <a:ln>
            <a:noFill/>
          </a:ln>
        </p:spPr>
        <p:txBody>
          <a:bodyPr spcFirstLastPara="1" wrap="square" lIns="540000" tIns="91425" rIns="91425" bIns="91425" anchor="t" anchorCtr="0">
            <a:noAutofit/>
          </a:bodyPr>
          <a:lstStyle/>
          <a:p>
            <a:pPr marL="0" lvl="0" indent="0" algn="just" rtl="0">
              <a:lnSpc>
                <a:spcPct val="115000"/>
              </a:lnSpc>
              <a:spcBef>
                <a:spcPts val="0"/>
              </a:spcBef>
              <a:spcAft>
                <a:spcPts val="0"/>
              </a:spcAft>
              <a:buNone/>
            </a:pPr>
            <a:r>
              <a:rPr lang="es-EC" sz="2200">
                <a:solidFill>
                  <a:srgbClr val="004C52"/>
                </a:solidFill>
                <a:latin typeface="Times New Roman"/>
                <a:ea typeface="Times New Roman"/>
                <a:cs typeface="Times New Roman"/>
                <a:sym typeface="Times New Roman"/>
              </a:rPr>
              <a:t>Analizar el comportamiento dinámico, mediante técnicas de análisis no lineal, de las siguientes variables meteorológicas: precipitación, temperatura y humedad de las estaciones M1040, M0497, M0501, M0673, M5118 y M5120, y caudal de las estaciones H908 y H883 para realizar el diseño de los sistemas de captación, conducción y tanque de almacenamiento de agua para consumo humano de las comunidades Bellavista y La Florida, parroquia Huambi, cantón Sucúa, provincia de Morona Santiago.</a:t>
            </a:r>
            <a:endParaRPr sz="22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200">
              <a:solidFill>
                <a:srgbClr val="004C52"/>
              </a:solidFill>
              <a:latin typeface="Times New Roman"/>
              <a:ea typeface="Times New Roman"/>
              <a:cs typeface="Times New Roman"/>
              <a:sym typeface="Times New Roman"/>
            </a:endParaRPr>
          </a:p>
          <a:p>
            <a:pPr marL="0" lvl="0" indent="0" algn="just" rtl="0">
              <a:lnSpc>
                <a:spcPct val="115000"/>
              </a:lnSpc>
              <a:spcBef>
                <a:spcPts val="600"/>
              </a:spcBef>
              <a:spcAft>
                <a:spcPts val="0"/>
              </a:spcAft>
              <a:buNone/>
            </a:pPr>
            <a:endParaRPr sz="2200">
              <a:solidFill>
                <a:srgbClr val="004C52"/>
              </a:solidFill>
              <a:latin typeface="Times New Roman"/>
              <a:ea typeface="Times New Roman"/>
              <a:cs typeface="Times New Roman"/>
              <a:sym typeface="Times New Roman"/>
            </a:endParaRPr>
          </a:p>
        </p:txBody>
      </p:sp>
      <p:sp>
        <p:nvSpPr>
          <p:cNvPr id="144" name="Google Shape;144;p16"/>
          <p:cNvSpPr txBox="1">
            <a:spLocks noGrp="1"/>
          </p:cNvSpPr>
          <p:nvPr>
            <p:ph type="title"/>
          </p:nvPr>
        </p:nvSpPr>
        <p:spPr>
          <a:xfrm>
            <a:off x="118220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OBJETIVO GENERAL</a:t>
            </a:r>
            <a:endParaRPr>
              <a:solidFill>
                <a:srgbClr val="194A5D"/>
              </a:solidFill>
              <a:latin typeface="Times New Roman"/>
              <a:ea typeface="Times New Roman"/>
              <a:cs typeface="Times New Roman"/>
              <a:sym typeface="Times New Roman"/>
            </a:endParaRPr>
          </a:p>
        </p:txBody>
      </p:sp>
      <p:pic>
        <p:nvPicPr>
          <p:cNvPr id="145" name="Google Shape;145;p16"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146" name="Google Shape;146;p16"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pic>
        <p:nvPicPr>
          <p:cNvPr id="745" name="Google Shape;745;p60"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746" name="Google Shape;746;p60"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747" name="Google Shape;747;p60"/>
          <p:cNvSpPr txBox="1">
            <a:spLocks noGrp="1"/>
          </p:cNvSpPr>
          <p:nvPr>
            <p:ph type="title"/>
          </p:nvPr>
        </p:nvSpPr>
        <p:spPr>
          <a:xfrm>
            <a:off x="1182150" y="531200"/>
            <a:ext cx="98277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CURVA DE DURACIÓN DE LA CUENCA DEL RÍO ARAPICOS</a:t>
            </a:r>
            <a:endParaRPr>
              <a:solidFill>
                <a:srgbClr val="194A5D"/>
              </a:solidFill>
              <a:latin typeface="Times New Roman"/>
              <a:ea typeface="Times New Roman"/>
              <a:cs typeface="Times New Roman"/>
              <a:sym typeface="Times New Roman"/>
            </a:endParaRPr>
          </a:p>
        </p:txBody>
      </p:sp>
      <p:pic>
        <p:nvPicPr>
          <p:cNvPr id="748" name="Google Shape;748;p60"/>
          <p:cNvPicPr preferRelativeResize="0"/>
          <p:nvPr/>
        </p:nvPicPr>
        <p:blipFill>
          <a:blip r:embed="rId5">
            <a:alphaModFix/>
          </a:blip>
          <a:stretch>
            <a:fillRect/>
          </a:stretch>
        </p:blipFill>
        <p:spPr>
          <a:xfrm>
            <a:off x="606850" y="1759850"/>
            <a:ext cx="6495951" cy="4165875"/>
          </a:xfrm>
          <a:prstGeom prst="rect">
            <a:avLst/>
          </a:prstGeom>
          <a:noFill/>
          <a:ln>
            <a:noFill/>
          </a:ln>
        </p:spPr>
      </p:pic>
      <p:pic>
        <p:nvPicPr>
          <p:cNvPr id="749" name="Google Shape;749;p60"/>
          <p:cNvPicPr preferRelativeResize="0"/>
          <p:nvPr/>
        </p:nvPicPr>
        <p:blipFill>
          <a:blip r:embed="rId6">
            <a:alphaModFix/>
          </a:blip>
          <a:stretch>
            <a:fillRect/>
          </a:stretch>
        </p:blipFill>
        <p:spPr>
          <a:xfrm>
            <a:off x="8798601" y="3400875"/>
            <a:ext cx="1790700" cy="628650"/>
          </a:xfrm>
          <a:prstGeom prst="rect">
            <a:avLst/>
          </a:prstGeom>
          <a:noFill/>
          <a:ln>
            <a:noFill/>
          </a:ln>
        </p:spPr>
      </p:pic>
      <p:grpSp>
        <p:nvGrpSpPr>
          <p:cNvPr id="750" name="Google Shape;750;p60"/>
          <p:cNvGrpSpPr/>
          <p:nvPr/>
        </p:nvGrpSpPr>
        <p:grpSpPr>
          <a:xfrm>
            <a:off x="7194887" y="2552891"/>
            <a:ext cx="4744968" cy="655969"/>
            <a:chOff x="2789787" y="3088625"/>
            <a:chExt cx="4497600" cy="731700"/>
          </a:xfrm>
        </p:grpSpPr>
        <p:sp>
          <p:nvSpPr>
            <p:cNvPr id="751" name="Google Shape;751;p60"/>
            <p:cNvSpPr/>
            <p:nvPr/>
          </p:nvSpPr>
          <p:spPr>
            <a:xfrm>
              <a:off x="2789787" y="3088625"/>
              <a:ext cx="4497600" cy="731700"/>
            </a:xfrm>
            <a:prstGeom prst="rect">
              <a:avLst/>
            </a:prstGeom>
            <a:solidFill>
              <a:srgbClr val="1D7E74"/>
            </a:solidFill>
            <a:ln>
              <a:noFill/>
            </a:ln>
          </p:spPr>
          <p:txBody>
            <a:bodyPr spcFirstLastPara="1" wrap="square" lIns="121900" tIns="60925" rIns="121900" bIns="60925" anchor="ctr" anchorCtr="0">
              <a:noAutofit/>
            </a:bodyPr>
            <a:lstStyle/>
            <a:p>
              <a:pPr marL="0" lvl="0" indent="0" algn="l" rtl="0">
                <a:spcBef>
                  <a:spcPts val="0"/>
                </a:spcBef>
                <a:spcAft>
                  <a:spcPts val="0"/>
                </a:spcAft>
                <a:buNone/>
              </a:pPr>
              <a:endParaRPr sz="1500">
                <a:latin typeface="Times New Roman"/>
                <a:ea typeface="Times New Roman"/>
                <a:cs typeface="Times New Roman"/>
                <a:sym typeface="Times New Roman"/>
              </a:endParaRPr>
            </a:p>
          </p:txBody>
        </p:sp>
        <p:sp>
          <p:nvSpPr>
            <p:cNvPr id="752" name="Google Shape;752;p60"/>
            <p:cNvSpPr txBox="1"/>
            <p:nvPr/>
          </p:nvSpPr>
          <p:spPr>
            <a:xfrm>
              <a:off x="2914377" y="3295174"/>
              <a:ext cx="4237500" cy="330600"/>
            </a:xfrm>
            <a:prstGeom prst="rect">
              <a:avLst/>
            </a:prstGeom>
            <a:noFill/>
            <a:ln>
              <a:noFill/>
            </a:ln>
          </p:spPr>
          <p:txBody>
            <a:bodyPr spcFirstLastPara="1" wrap="square" lIns="121900" tIns="60925" rIns="121900" bIns="60925" anchor="ctr" anchorCtr="0">
              <a:noAutofit/>
            </a:bodyPr>
            <a:lstStyle/>
            <a:p>
              <a:pPr marL="0" lvl="0" indent="0" algn="just" rtl="0">
                <a:lnSpc>
                  <a:spcPct val="115000"/>
                </a:lnSpc>
                <a:spcBef>
                  <a:spcPts val="0"/>
                </a:spcBef>
                <a:spcAft>
                  <a:spcPts val="0"/>
                </a:spcAft>
                <a:buNone/>
              </a:pPr>
              <a:r>
                <a:rPr lang="es-EC" sz="1500">
                  <a:solidFill>
                    <a:srgbClr val="FFFFFF"/>
                  </a:solidFill>
                  <a:latin typeface="Times New Roman"/>
                  <a:ea typeface="Times New Roman"/>
                  <a:cs typeface="Times New Roman"/>
                  <a:sym typeface="Times New Roman"/>
                </a:rPr>
                <a:t>Se utilizan los coeficientes Kp de la estación Upano DJ Tutamangosa y el caudal medio calculado.</a:t>
              </a:r>
              <a:endParaRPr sz="1500">
                <a:solidFill>
                  <a:srgbClr val="FFFFFF"/>
                </a:solidFill>
                <a:latin typeface="Times New Roman"/>
                <a:ea typeface="Times New Roman"/>
                <a:cs typeface="Times New Roman"/>
                <a:sym typeface="Times New Roman"/>
              </a:endParaRPr>
            </a:p>
          </p:txBody>
        </p:sp>
      </p:grpSp>
      <mc:AlternateContent xmlns:mc="http://schemas.openxmlformats.org/markup-compatibility/2006" xmlns:a14="http://schemas.microsoft.com/office/drawing/2010/main">
        <mc:Choice Requires="a14">
          <p:sp>
            <p:nvSpPr>
              <p:cNvPr id="2" name="CuadroTexto 1"/>
              <p:cNvSpPr txBox="1"/>
              <p:nvPr/>
            </p:nvSpPr>
            <p:spPr>
              <a:xfrm>
                <a:off x="8715382" y="4318605"/>
                <a:ext cx="1957137" cy="34464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900" i="1" smtClean="0">
                              <a:latin typeface="Cambria Math" panose="02040503050406030204" pitchFamily="18" charset="0"/>
                            </a:rPr>
                          </m:ctrlPr>
                        </m:sSubPr>
                        <m:e>
                          <m:r>
                            <a:rPr lang="es-ES" sz="1900" b="0" i="1" smtClean="0">
                              <a:latin typeface="Cambria Math" panose="02040503050406030204" pitchFamily="18" charset="0"/>
                            </a:rPr>
                            <m:t>𝑄</m:t>
                          </m:r>
                        </m:e>
                        <m:sub>
                          <m:r>
                            <a:rPr lang="es-ES" sz="1900" b="0" i="1" smtClean="0">
                              <a:latin typeface="Cambria Math" panose="02040503050406030204" pitchFamily="18" charset="0"/>
                            </a:rPr>
                            <m:t>95%</m:t>
                          </m:r>
                        </m:sub>
                      </m:sSub>
                      <m:r>
                        <a:rPr lang="es-ES" sz="1900" b="0" i="1" smtClean="0">
                          <a:latin typeface="Cambria Math" panose="02040503050406030204" pitchFamily="18" charset="0"/>
                        </a:rPr>
                        <m:t>=32.67</m:t>
                      </m:r>
                      <m:f>
                        <m:fPr>
                          <m:type m:val="skw"/>
                          <m:ctrlPr>
                            <a:rPr lang="es-ES" sz="1900" b="0" i="1" smtClean="0">
                              <a:latin typeface="Cambria Math" panose="02040503050406030204" pitchFamily="18" charset="0"/>
                            </a:rPr>
                          </m:ctrlPr>
                        </m:fPr>
                        <m:num>
                          <m:r>
                            <a:rPr lang="es-ES" sz="1900" b="0" i="1" smtClean="0">
                              <a:latin typeface="Cambria Math" panose="02040503050406030204" pitchFamily="18" charset="0"/>
                            </a:rPr>
                            <m:t>𝑙</m:t>
                          </m:r>
                        </m:num>
                        <m:den>
                          <m:r>
                            <a:rPr lang="es-ES" sz="1900" b="0" i="1" smtClean="0">
                              <a:latin typeface="Cambria Math" panose="02040503050406030204" pitchFamily="18" charset="0"/>
                            </a:rPr>
                            <m:t>𝑠</m:t>
                          </m:r>
                        </m:den>
                      </m:f>
                    </m:oMath>
                  </m:oMathPara>
                </a14:m>
                <a:endParaRPr lang="es-ES" sz="1900" dirty="0"/>
              </a:p>
            </p:txBody>
          </p:sp>
        </mc:Choice>
        <mc:Fallback xmlns="">
          <p:sp>
            <p:nvSpPr>
              <p:cNvPr id="2" name="CuadroTexto 1"/>
              <p:cNvSpPr txBox="1">
                <a:spLocks noRot="1" noChangeAspect="1" noMove="1" noResize="1" noEditPoints="1" noAdjustHandles="1" noChangeArrowheads="1" noChangeShapeType="1" noTextEdit="1"/>
              </p:cNvSpPr>
              <p:nvPr/>
            </p:nvSpPr>
            <p:spPr>
              <a:xfrm>
                <a:off x="8715382" y="4318605"/>
                <a:ext cx="1957137" cy="344646"/>
              </a:xfrm>
              <a:prstGeom prst="rect">
                <a:avLst/>
              </a:prstGeom>
              <a:blipFill>
                <a:blip r:embed="rId7"/>
                <a:stretch>
                  <a:fillRect l="-312" t="-180702" r="-36137" b="-273684"/>
                </a:stretch>
              </a:blipFill>
            </p:spPr>
            <p:txBody>
              <a:bodyPr/>
              <a:lstStyle/>
              <a:p>
                <a:r>
                  <a:rPr lang="es-ES">
                    <a:noFill/>
                  </a:rPr>
                  <a:t> </a:t>
                </a:r>
              </a:p>
            </p:txBody>
          </p:sp>
        </mc:Fallback>
      </mc:AlternateContent>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p61"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758" name="Google Shape;758;p61"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759" name="Google Shape;759;p61"/>
          <p:cNvSpPr txBox="1">
            <a:spLocks noGrp="1"/>
          </p:cNvSpPr>
          <p:nvPr>
            <p:ph type="title"/>
          </p:nvPr>
        </p:nvSpPr>
        <p:spPr>
          <a:xfrm>
            <a:off x="1182150" y="531200"/>
            <a:ext cx="98277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CAUDALES DE DISEÑO</a:t>
            </a:r>
            <a:endParaRPr>
              <a:solidFill>
                <a:srgbClr val="194A5D"/>
              </a:solidFill>
              <a:latin typeface="Times New Roman"/>
              <a:ea typeface="Times New Roman"/>
              <a:cs typeface="Times New Roman"/>
              <a:sym typeface="Times New Roman"/>
            </a:endParaRPr>
          </a:p>
        </p:txBody>
      </p:sp>
      <p:graphicFrame>
        <p:nvGraphicFramePr>
          <p:cNvPr id="760" name="Google Shape;760;p61"/>
          <p:cNvGraphicFramePr/>
          <p:nvPr/>
        </p:nvGraphicFramePr>
        <p:xfrm>
          <a:off x="3719513" y="2135425"/>
          <a:ext cx="4752975" cy="3017340"/>
        </p:xfrm>
        <a:graphic>
          <a:graphicData uri="http://schemas.openxmlformats.org/drawingml/2006/table">
            <a:tbl>
              <a:tblPr>
                <a:noFill/>
                <a:tableStyleId>{905A7EAF-DE5E-44EC-802C-B65E91E41C5D}</a:tableStyleId>
              </a:tblPr>
              <a:tblGrid>
                <a:gridCol w="2495550">
                  <a:extLst>
                    <a:ext uri="{9D8B030D-6E8A-4147-A177-3AD203B41FA5}">
                      <a16:colId xmlns:a16="http://schemas.microsoft.com/office/drawing/2014/main" val="20000"/>
                    </a:ext>
                  </a:extLst>
                </a:gridCol>
                <a:gridCol w="1095375">
                  <a:extLst>
                    <a:ext uri="{9D8B030D-6E8A-4147-A177-3AD203B41FA5}">
                      <a16:colId xmlns:a16="http://schemas.microsoft.com/office/drawing/2014/main" val="20001"/>
                    </a:ext>
                  </a:extLst>
                </a:gridCol>
                <a:gridCol w="1162050">
                  <a:extLst>
                    <a:ext uri="{9D8B030D-6E8A-4147-A177-3AD203B41FA5}">
                      <a16:colId xmlns:a16="http://schemas.microsoft.com/office/drawing/2014/main" val="20002"/>
                    </a:ext>
                  </a:extLst>
                </a:gridCol>
              </a:tblGrid>
              <a:tr h="34290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Estructura</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Cantidad</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Unidad</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0"/>
                  </a:ext>
                </a:extLst>
              </a:tr>
              <a:tr h="34290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Fuente de abastecimiento</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1.604</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l/s</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1"/>
                  </a:ext>
                </a:extLst>
              </a:tr>
              <a:tr h="34290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Captación</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0.963</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l/s</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2"/>
                  </a:ext>
                </a:extLst>
              </a:tr>
              <a:tr h="34290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Conducción</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0.882</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l/s</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3"/>
                  </a:ext>
                </a:extLst>
              </a:tr>
              <a:tr h="34290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Tratamiento</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0.882</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l/s</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4"/>
                  </a:ext>
                </a:extLst>
              </a:tr>
              <a:tr h="342900">
                <a:tc>
                  <a:txBody>
                    <a:bodyPr/>
                    <a:lstStyle/>
                    <a:p>
                      <a:pPr marL="0" lvl="0" indent="0" algn="ctr" rtl="0">
                        <a:lnSpc>
                          <a:spcPct val="150000"/>
                        </a:lnSpc>
                        <a:spcBef>
                          <a:spcPts val="600"/>
                        </a:spcBef>
                        <a:spcAft>
                          <a:spcPts val="0"/>
                        </a:spcAft>
                        <a:buNone/>
                      </a:pPr>
                      <a:r>
                        <a:rPr lang="es-EC" b="1">
                          <a:latin typeface="Times New Roman"/>
                          <a:ea typeface="Times New Roman"/>
                          <a:cs typeface="Times New Roman"/>
                          <a:sym typeface="Times New Roman"/>
                        </a:rPr>
                        <a:t>Almacenamiento</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27.72</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50000"/>
                        </a:lnSpc>
                        <a:spcBef>
                          <a:spcPts val="600"/>
                        </a:spcBef>
                        <a:spcAft>
                          <a:spcPts val="0"/>
                        </a:spcAft>
                        <a:buNone/>
                      </a:pPr>
                      <a:r>
                        <a:rPr lang="es-EC">
                          <a:latin typeface="Times New Roman"/>
                          <a:ea typeface="Times New Roman"/>
                          <a:cs typeface="Times New Roman"/>
                          <a:sym typeface="Times New Roman"/>
                        </a:rPr>
                        <a:t>m³</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5"/>
                  </a:ext>
                </a:extLst>
              </a:tr>
            </a:tbl>
          </a:graphicData>
        </a:graphic>
      </p:graphicFrame>
      <p:sp>
        <p:nvSpPr>
          <p:cNvPr id="761" name="Google Shape;761;p61"/>
          <p:cNvSpPr/>
          <p:nvPr/>
        </p:nvSpPr>
        <p:spPr>
          <a:xfrm>
            <a:off x="5982513" y="5793050"/>
            <a:ext cx="4934700" cy="500700"/>
          </a:xfrm>
          <a:prstGeom prst="roundRect">
            <a:avLst>
              <a:gd name="adj" fmla="val 16667"/>
            </a:avLst>
          </a:prstGeom>
          <a:solidFill>
            <a:srgbClr val="00AE9D">
              <a:alpha val="262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Código de Diseño de Obras Sanitarias del Ecuador</a:t>
            </a:r>
            <a:endParaRPr sz="1800">
              <a:solidFill>
                <a:srgbClr val="004C52"/>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pic>
        <p:nvPicPr>
          <p:cNvPr id="766" name="Google Shape;766;p62"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767" name="Google Shape;767;p62"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768" name="Google Shape;768;p62"/>
          <p:cNvSpPr txBox="1">
            <a:spLocks noGrp="1"/>
          </p:cNvSpPr>
          <p:nvPr>
            <p:ph type="title"/>
          </p:nvPr>
        </p:nvSpPr>
        <p:spPr>
          <a:xfrm>
            <a:off x="1182150" y="531200"/>
            <a:ext cx="98277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DISEÑO DE CAPTACIÓN TIPO COANDA</a:t>
            </a:r>
            <a:endParaRPr>
              <a:solidFill>
                <a:srgbClr val="194A5D"/>
              </a:solidFill>
              <a:latin typeface="Times New Roman"/>
              <a:ea typeface="Times New Roman"/>
              <a:cs typeface="Times New Roman"/>
              <a:sym typeface="Times New Roman"/>
            </a:endParaRPr>
          </a:p>
        </p:txBody>
      </p:sp>
      <p:graphicFrame>
        <p:nvGraphicFramePr>
          <p:cNvPr id="769" name="Google Shape;769;p62"/>
          <p:cNvGraphicFramePr/>
          <p:nvPr>
            <p:extLst>
              <p:ext uri="{D42A27DB-BD31-4B8C-83A1-F6EECF244321}">
                <p14:modId xmlns:p14="http://schemas.microsoft.com/office/powerpoint/2010/main" val="908030698"/>
              </p:ext>
            </p:extLst>
          </p:nvPr>
        </p:nvGraphicFramePr>
        <p:xfrm>
          <a:off x="6320850" y="4479013"/>
          <a:ext cx="1723575" cy="1160475"/>
        </p:xfrm>
        <a:graphic>
          <a:graphicData uri="http://schemas.openxmlformats.org/drawingml/2006/table">
            <a:tbl>
              <a:tblPr>
                <a:noFill/>
                <a:tableStyleId>{905A7EAF-DE5E-44EC-802C-B65E91E41C5D}</a:tableStyleId>
              </a:tblPr>
              <a:tblGrid>
                <a:gridCol w="577850">
                  <a:extLst>
                    <a:ext uri="{9D8B030D-6E8A-4147-A177-3AD203B41FA5}">
                      <a16:colId xmlns:a16="http://schemas.microsoft.com/office/drawing/2014/main" val="20000"/>
                    </a:ext>
                  </a:extLst>
                </a:gridCol>
                <a:gridCol w="597775">
                  <a:extLst>
                    <a:ext uri="{9D8B030D-6E8A-4147-A177-3AD203B41FA5}">
                      <a16:colId xmlns:a16="http://schemas.microsoft.com/office/drawing/2014/main" val="20001"/>
                    </a:ext>
                  </a:extLst>
                </a:gridCol>
                <a:gridCol w="547950">
                  <a:extLst>
                    <a:ext uri="{9D8B030D-6E8A-4147-A177-3AD203B41FA5}">
                      <a16:colId xmlns:a16="http://schemas.microsoft.com/office/drawing/2014/main" val="20002"/>
                    </a:ext>
                  </a:extLst>
                </a:gridCol>
              </a:tblGrid>
              <a:tr h="386825">
                <a:tc>
                  <a:txBody>
                    <a:bodyPr/>
                    <a:lstStyle/>
                    <a:p>
                      <a:pPr marL="0" lvl="0" indent="0" algn="ctr" rtl="0">
                        <a:lnSpc>
                          <a:spcPct val="150000"/>
                        </a:lnSpc>
                        <a:spcBef>
                          <a:spcPts val="600"/>
                        </a:spcBef>
                        <a:spcAft>
                          <a:spcPts val="0"/>
                        </a:spcAft>
                        <a:buNone/>
                      </a:pPr>
                      <a:r>
                        <a:rPr lang="es-EC" sz="1600" b="1">
                          <a:latin typeface="Times New Roman"/>
                          <a:ea typeface="Times New Roman"/>
                          <a:cs typeface="Times New Roman"/>
                          <a:sym typeface="Times New Roman"/>
                        </a:rPr>
                        <a:t>H/R</a:t>
                      </a:r>
                      <a:endParaRPr sz="1600" b="1">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chemeClr val="lt1"/>
                    </a:solidFill>
                  </a:tcPr>
                </a:tc>
                <a:tc>
                  <a:txBody>
                    <a:bodyPr/>
                    <a:lstStyle/>
                    <a:p>
                      <a:pPr marL="0" lvl="0" indent="0" algn="ctr" rtl="0">
                        <a:lnSpc>
                          <a:spcPct val="150000"/>
                        </a:lnSpc>
                        <a:spcBef>
                          <a:spcPts val="600"/>
                        </a:spcBef>
                        <a:spcAft>
                          <a:spcPts val="0"/>
                        </a:spcAft>
                        <a:buNone/>
                      </a:pPr>
                      <a:r>
                        <a:rPr lang="es-EC" sz="1600" b="1">
                          <a:latin typeface="Times New Roman"/>
                          <a:ea typeface="Times New Roman"/>
                          <a:cs typeface="Times New Roman"/>
                          <a:sym typeface="Times New Roman"/>
                        </a:rPr>
                        <a:t>0.3</a:t>
                      </a:r>
                      <a:endParaRPr sz="1600" b="1">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chemeClr val="lt1"/>
                    </a:solidFill>
                  </a:tcPr>
                </a:tc>
                <a:tc>
                  <a:txBody>
                    <a:bodyPr/>
                    <a:lstStyle/>
                    <a:p>
                      <a:pPr marL="0" lvl="0" indent="0" algn="ctr" rtl="0">
                        <a:lnSpc>
                          <a:spcPct val="150000"/>
                        </a:lnSpc>
                        <a:spcBef>
                          <a:spcPts val="600"/>
                        </a:spcBef>
                        <a:spcAft>
                          <a:spcPts val="0"/>
                        </a:spcAft>
                        <a:buNone/>
                      </a:pPr>
                      <a:r>
                        <a:rPr lang="es-EC" sz="1600" b="1">
                          <a:latin typeface="Times New Roman"/>
                          <a:ea typeface="Times New Roman"/>
                          <a:cs typeface="Times New Roman"/>
                          <a:sym typeface="Times New Roman"/>
                        </a:rPr>
                        <a:t> </a:t>
                      </a:r>
                      <a:endParaRPr sz="1600" b="1">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86825">
                <a:tc>
                  <a:txBody>
                    <a:bodyPr/>
                    <a:lstStyle/>
                    <a:p>
                      <a:pPr marL="0" lvl="0" indent="0" algn="ctr" rtl="0">
                        <a:lnSpc>
                          <a:spcPct val="150000"/>
                        </a:lnSpc>
                        <a:spcBef>
                          <a:spcPts val="600"/>
                        </a:spcBef>
                        <a:spcAft>
                          <a:spcPts val="0"/>
                        </a:spcAft>
                        <a:buNone/>
                      </a:pPr>
                      <a:r>
                        <a:rPr lang="es-EC" sz="1600" b="1">
                          <a:latin typeface="Times New Roman"/>
                          <a:ea typeface="Times New Roman"/>
                          <a:cs typeface="Times New Roman"/>
                          <a:sym typeface="Times New Roman"/>
                        </a:rPr>
                        <a:t>R</a:t>
                      </a:r>
                      <a:endParaRPr sz="1600" b="1">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chemeClr val="lt1"/>
                    </a:solidFill>
                  </a:tcPr>
                </a:tc>
                <a:tc>
                  <a:txBody>
                    <a:bodyPr/>
                    <a:lstStyle/>
                    <a:p>
                      <a:pPr marL="0" lvl="0" indent="0" algn="ctr" rtl="0">
                        <a:lnSpc>
                          <a:spcPct val="150000"/>
                        </a:lnSpc>
                        <a:spcBef>
                          <a:spcPts val="600"/>
                        </a:spcBef>
                        <a:spcAft>
                          <a:spcPts val="0"/>
                        </a:spcAft>
                        <a:buNone/>
                      </a:pPr>
                      <a:r>
                        <a:rPr lang="es-EC" sz="1600">
                          <a:latin typeface="Times New Roman"/>
                          <a:ea typeface="Times New Roman"/>
                          <a:cs typeface="Times New Roman"/>
                          <a:sym typeface="Times New Roman"/>
                        </a:rPr>
                        <a:t>0.1</a:t>
                      </a:r>
                      <a:endParaRPr sz="1600">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chemeClr val="lt1"/>
                    </a:solidFill>
                  </a:tcPr>
                </a:tc>
                <a:tc>
                  <a:txBody>
                    <a:bodyPr/>
                    <a:lstStyle/>
                    <a:p>
                      <a:pPr marL="0" lvl="0" indent="0" algn="ctr" rtl="0">
                        <a:lnSpc>
                          <a:spcPct val="150000"/>
                        </a:lnSpc>
                        <a:spcBef>
                          <a:spcPts val="600"/>
                        </a:spcBef>
                        <a:spcAft>
                          <a:spcPts val="0"/>
                        </a:spcAft>
                        <a:buNone/>
                      </a:pPr>
                      <a:r>
                        <a:rPr lang="es-EC" sz="1600">
                          <a:latin typeface="Times New Roman"/>
                          <a:ea typeface="Times New Roman"/>
                          <a:cs typeface="Times New Roman"/>
                          <a:sym typeface="Times New Roman"/>
                        </a:rPr>
                        <a:t>m</a:t>
                      </a:r>
                      <a:endParaRPr sz="1600">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86825">
                <a:tc>
                  <a:txBody>
                    <a:bodyPr/>
                    <a:lstStyle/>
                    <a:p>
                      <a:pPr marL="0" lvl="0" indent="0" algn="ctr" rtl="0">
                        <a:lnSpc>
                          <a:spcPct val="150000"/>
                        </a:lnSpc>
                        <a:spcBef>
                          <a:spcPts val="600"/>
                        </a:spcBef>
                        <a:spcAft>
                          <a:spcPts val="0"/>
                        </a:spcAft>
                        <a:buNone/>
                      </a:pPr>
                      <a:r>
                        <a:rPr lang="es-EC" sz="1600" b="1">
                          <a:latin typeface="Times New Roman"/>
                          <a:ea typeface="Times New Roman"/>
                          <a:cs typeface="Times New Roman"/>
                          <a:sym typeface="Times New Roman"/>
                        </a:rPr>
                        <a:t>H</a:t>
                      </a:r>
                      <a:endParaRPr sz="1600" b="1">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chemeClr val="lt1"/>
                    </a:solidFill>
                  </a:tcPr>
                </a:tc>
                <a:tc>
                  <a:txBody>
                    <a:bodyPr/>
                    <a:lstStyle/>
                    <a:p>
                      <a:pPr marL="0" lvl="0" indent="0" algn="ctr" rtl="0">
                        <a:lnSpc>
                          <a:spcPct val="150000"/>
                        </a:lnSpc>
                        <a:spcBef>
                          <a:spcPts val="600"/>
                        </a:spcBef>
                        <a:spcAft>
                          <a:spcPts val="0"/>
                        </a:spcAft>
                        <a:buNone/>
                      </a:pPr>
                      <a:r>
                        <a:rPr lang="es-EC" sz="1600">
                          <a:latin typeface="Times New Roman"/>
                          <a:ea typeface="Times New Roman"/>
                          <a:cs typeface="Times New Roman"/>
                          <a:sym typeface="Times New Roman"/>
                        </a:rPr>
                        <a:t>0.03</a:t>
                      </a:r>
                      <a:endParaRPr sz="1600">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chemeClr val="lt1"/>
                    </a:solidFill>
                  </a:tcPr>
                </a:tc>
                <a:tc>
                  <a:txBody>
                    <a:bodyPr/>
                    <a:lstStyle/>
                    <a:p>
                      <a:pPr marL="0" lvl="0" indent="0" algn="ctr" rtl="0">
                        <a:lnSpc>
                          <a:spcPct val="150000"/>
                        </a:lnSpc>
                        <a:spcBef>
                          <a:spcPts val="600"/>
                        </a:spcBef>
                        <a:spcAft>
                          <a:spcPts val="0"/>
                        </a:spcAft>
                        <a:buNone/>
                      </a:pPr>
                      <a:r>
                        <a:rPr lang="es-EC" sz="1600" dirty="0">
                          <a:latin typeface="Times New Roman"/>
                          <a:ea typeface="Times New Roman"/>
                          <a:cs typeface="Times New Roman"/>
                          <a:sym typeface="Times New Roman"/>
                        </a:rPr>
                        <a:t>m</a:t>
                      </a:r>
                      <a:endParaRPr sz="1600" dirty="0">
                        <a:latin typeface="Times New Roman"/>
                        <a:ea typeface="Times New Roman"/>
                        <a:cs typeface="Times New Roman"/>
                        <a:sym typeface="Times New Roman"/>
                      </a:endParaRPr>
                    </a:p>
                  </a:txBody>
                  <a:tcPr marL="91425" marR="91425" marT="0" marB="0">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770" name="Google Shape;770;p62"/>
          <p:cNvSpPr/>
          <p:nvPr/>
        </p:nvSpPr>
        <p:spPr>
          <a:xfrm>
            <a:off x="1733538" y="5538975"/>
            <a:ext cx="2580900" cy="500700"/>
          </a:xfrm>
          <a:prstGeom prst="roundRect">
            <a:avLst>
              <a:gd name="adj" fmla="val 16667"/>
            </a:avLst>
          </a:prstGeom>
          <a:solidFill>
            <a:srgbClr val="00AE9D">
              <a:alpha val="262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Fuente: Sandoval, 2018</a:t>
            </a:r>
            <a:endParaRPr sz="1800">
              <a:solidFill>
                <a:srgbClr val="004C52"/>
              </a:solidFill>
              <a:latin typeface="Times New Roman"/>
              <a:ea typeface="Times New Roman"/>
              <a:cs typeface="Times New Roman"/>
              <a:sym typeface="Times New Roman"/>
            </a:endParaRPr>
          </a:p>
        </p:txBody>
      </p:sp>
      <p:pic>
        <p:nvPicPr>
          <p:cNvPr id="771" name="Google Shape;771;p62"/>
          <p:cNvPicPr preferRelativeResize="0"/>
          <p:nvPr/>
        </p:nvPicPr>
        <p:blipFill>
          <a:blip r:embed="rId5">
            <a:alphaModFix/>
          </a:blip>
          <a:stretch>
            <a:fillRect/>
          </a:stretch>
        </p:blipFill>
        <p:spPr>
          <a:xfrm>
            <a:off x="8602950" y="4511378"/>
            <a:ext cx="2406900" cy="1060736"/>
          </a:xfrm>
          <a:prstGeom prst="rect">
            <a:avLst/>
          </a:prstGeom>
          <a:noFill/>
          <a:ln>
            <a:noFill/>
          </a:ln>
        </p:spPr>
      </p:pic>
      <p:pic>
        <p:nvPicPr>
          <p:cNvPr id="772" name="Google Shape;772;p62"/>
          <p:cNvPicPr preferRelativeResize="0"/>
          <p:nvPr/>
        </p:nvPicPr>
        <p:blipFill rotWithShape="1">
          <a:blip r:embed="rId6">
            <a:alphaModFix/>
          </a:blip>
          <a:srcRect l="31920" t="40561" r="32588" b="39559"/>
          <a:stretch/>
        </p:blipFill>
        <p:spPr>
          <a:xfrm>
            <a:off x="482000" y="1473500"/>
            <a:ext cx="5083975" cy="4026574"/>
          </a:xfrm>
          <a:prstGeom prst="rect">
            <a:avLst/>
          </a:prstGeom>
          <a:noFill/>
          <a:ln>
            <a:noFill/>
          </a:ln>
        </p:spPr>
      </p:pic>
      <p:pic>
        <p:nvPicPr>
          <p:cNvPr id="773" name="Google Shape;773;p62"/>
          <p:cNvPicPr preferRelativeResize="0"/>
          <p:nvPr/>
        </p:nvPicPr>
        <p:blipFill>
          <a:blip r:embed="rId7">
            <a:alphaModFix/>
          </a:blip>
          <a:stretch>
            <a:fillRect/>
          </a:stretch>
        </p:blipFill>
        <p:spPr>
          <a:xfrm>
            <a:off x="6320850" y="1473488"/>
            <a:ext cx="4885350" cy="2965850"/>
          </a:xfrm>
          <a:prstGeom prst="rect">
            <a:avLst/>
          </a:prstGeom>
          <a:noFill/>
          <a:ln>
            <a:noFill/>
          </a:ln>
        </p:spPr>
      </p:pic>
      <mc:AlternateContent xmlns:mc="http://schemas.openxmlformats.org/markup-compatibility/2006" xmlns:a14="http://schemas.microsoft.com/office/drawing/2010/main">
        <mc:Choice Requires="a14">
          <p:sp>
            <p:nvSpPr>
              <p:cNvPr id="2" name="CuadroTexto 1"/>
              <p:cNvSpPr txBox="1"/>
              <p:nvPr/>
            </p:nvSpPr>
            <p:spPr>
              <a:xfrm>
                <a:off x="8523324" y="5639488"/>
                <a:ext cx="2486526" cy="52597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S" sz="1800" b="0" i="1" smtClean="0">
                          <a:latin typeface="Cambria Math" panose="02040503050406030204" pitchFamily="18" charset="0"/>
                        </a:rPr>
                        <m:t>𝑄</m:t>
                      </m:r>
                      <m:r>
                        <a:rPr lang="es-ES" sz="1800" b="0" i="1" smtClean="0">
                          <a:latin typeface="Cambria Math" panose="02040503050406030204" pitchFamily="18" charset="0"/>
                        </a:rPr>
                        <m:t>=1.05 </m:t>
                      </m:r>
                      <m:f>
                        <m:fPr>
                          <m:ctrlPr>
                            <a:rPr lang="es-ES" sz="1800" b="0" i="1" smtClean="0">
                              <a:latin typeface="Cambria Math" panose="02040503050406030204" pitchFamily="18" charset="0"/>
                            </a:rPr>
                          </m:ctrlPr>
                        </m:fPr>
                        <m:num>
                          <m:r>
                            <a:rPr lang="es-ES" sz="1800" b="0" i="1" smtClean="0">
                              <a:latin typeface="Cambria Math" panose="02040503050406030204" pitchFamily="18" charset="0"/>
                            </a:rPr>
                            <m:t>𝑙</m:t>
                          </m:r>
                        </m:num>
                        <m:den>
                          <m:r>
                            <a:rPr lang="es-ES" sz="1800" b="0" i="1" smtClean="0">
                              <a:latin typeface="Cambria Math" panose="02040503050406030204" pitchFamily="18" charset="0"/>
                            </a:rPr>
                            <m:t>𝑠</m:t>
                          </m:r>
                        </m:den>
                      </m:f>
                      <m:r>
                        <a:rPr lang="es-ES" sz="1800" b="0" i="0" smtClean="0">
                          <a:latin typeface="Cambria Math" panose="02040503050406030204" pitchFamily="18" charset="0"/>
                        </a:rPr>
                        <m:t>   </m:t>
                      </m:r>
                      <m:r>
                        <a:rPr lang="es-ES" sz="1800" b="0" i="1" smtClean="0">
                          <a:latin typeface="Cambria Math" panose="02040503050406030204" pitchFamily="18" charset="0"/>
                          <a:ea typeface="Cambria Math" panose="02040503050406030204" pitchFamily="18" charset="0"/>
                        </a:rPr>
                        <m:t>→0.50 </m:t>
                      </m:r>
                      <m:r>
                        <a:rPr lang="es-ES" sz="1800" b="0" i="1" smtClean="0">
                          <a:latin typeface="Cambria Math" panose="02040503050406030204" pitchFamily="18" charset="0"/>
                          <a:ea typeface="Cambria Math" panose="02040503050406030204" pitchFamily="18" charset="0"/>
                        </a:rPr>
                        <m:t>𝑚</m:t>
                      </m:r>
                    </m:oMath>
                  </m:oMathPara>
                </a14:m>
                <a:endParaRPr lang="es-ES" sz="1800" dirty="0"/>
              </a:p>
            </p:txBody>
          </p:sp>
        </mc:Choice>
        <mc:Fallback xmlns="">
          <p:sp>
            <p:nvSpPr>
              <p:cNvPr id="2" name="CuadroTexto 1"/>
              <p:cNvSpPr txBox="1">
                <a:spLocks noRot="1" noChangeAspect="1" noMove="1" noResize="1" noEditPoints="1" noAdjustHandles="1" noChangeArrowheads="1" noChangeShapeType="1" noTextEdit="1"/>
              </p:cNvSpPr>
              <p:nvPr/>
            </p:nvSpPr>
            <p:spPr>
              <a:xfrm>
                <a:off x="8523324" y="5639488"/>
                <a:ext cx="2486526" cy="525978"/>
              </a:xfrm>
              <a:prstGeom prst="rect">
                <a:avLst/>
              </a:prstGeom>
              <a:blipFill>
                <a:blip r:embed="rId8"/>
                <a:stretch>
                  <a:fillRect/>
                </a:stretch>
              </a:blipFill>
            </p:spPr>
            <p:txBody>
              <a:bodyPr/>
              <a:lstStyle/>
              <a:p>
                <a:r>
                  <a:rPr lang="es-ES">
                    <a:noFill/>
                  </a:rPr>
                  <a:t> </a:t>
                </a:r>
              </a:p>
            </p:txBody>
          </p:sp>
        </mc:Fallback>
      </mc:AlternateContent>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778" name="Google Shape;778;p63"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779" name="Google Shape;779;p63"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780" name="Google Shape;780;p63"/>
          <p:cNvSpPr txBox="1">
            <a:spLocks noGrp="1"/>
          </p:cNvSpPr>
          <p:nvPr>
            <p:ph type="title"/>
          </p:nvPr>
        </p:nvSpPr>
        <p:spPr>
          <a:xfrm>
            <a:off x="1182150" y="531200"/>
            <a:ext cx="98277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DISEÑO DE CAPTACIÓN TIPO COANDA</a:t>
            </a:r>
            <a:endParaRPr>
              <a:solidFill>
                <a:srgbClr val="194A5D"/>
              </a:solidFill>
              <a:latin typeface="Times New Roman"/>
              <a:ea typeface="Times New Roman"/>
              <a:cs typeface="Times New Roman"/>
              <a:sym typeface="Times New Roman"/>
            </a:endParaRPr>
          </a:p>
        </p:txBody>
      </p:sp>
      <p:pic>
        <p:nvPicPr>
          <p:cNvPr id="781" name="Google Shape;781;p63"/>
          <p:cNvPicPr preferRelativeResize="0"/>
          <p:nvPr/>
        </p:nvPicPr>
        <p:blipFill>
          <a:blip r:embed="rId5">
            <a:alphaModFix/>
          </a:blip>
          <a:stretch>
            <a:fillRect/>
          </a:stretch>
        </p:blipFill>
        <p:spPr>
          <a:xfrm>
            <a:off x="2770263" y="1250900"/>
            <a:ext cx="6651474" cy="4827676"/>
          </a:xfrm>
          <a:prstGeom prst="rect">
            <a:avLst/>
          </a:prstGeom>
          <a:noFill/>
          <a:ln>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786" name="Google Shape;786;p64" descr="Resultado de imagen para logo e spe"/>
          <p:cNvPicPr preferRelativeResize="0"/>
          <p:nvPr/>
        </p:nvPicPr>
        <p:blipFill rotWithShape="1">
          <a:blip r:embed="rId5">
            <a:alphaModFix/>
          </a:blip>
          <a:srcRect/>
          <a:stretch/>
        </p:blipFill>
        <p:spPr>
          <a:xfrm>
            <a:off x="186451" y="6157408"/>
            <a:ext cx="1938440" cy="500637"/>
          </a:xfrm>
          <a:prstGeom prst="rect">
            <a:avLst/>
          </a:prstGeom>
          <a:noFill/>
          <a:ln>
            <a:noFill/>
          </a:ln>
        </p:spPr>
      </p:pic>
      <p:pic>
        <p:nvPicPr>
          <p:cNvPr id="787" name="Google Shape;787;p64" descr="Resultado de imagen para carrera de ingenieria civil espe"/>
          <p:cNvPicPr preferRelativeResize="0"/>
          <p:nvPr/>
        </p:nvPicPr>
        <p:blipFill rotWithShape="1">
          <a:blip r:embed="rId6">
            <a:alphaModFix/>
          </a:blip>
          <a:srcRect/>
          <a:stretch/>
        </p:blipFill>
        <p:spPr>
          <a:xfrm>
            <a:off x="2283193" y="6078583"/>
            <a:ext cx="713405" cy="713406"/>
          </a:xfrm>
          <a:prstGeom prst="rect">
            <a:avLst/>
          </a:prstGeom>
          <a:noFill/>
          <a:ln>
            <a:noFill/>
          </a:ln>
        </p:spPr>
      </p:pic>
      <p:sp>
        <p:nvSpPr>
          <p:cNvPr id="788" name="Google Shape;788;p64"/>
          <p:cNvSpPr txBox="1">
            <a:spLocks noGrp="1"/>
          </p:cNvSpPr>
          <p:nvPr>
            <p:ph type="title"/>
          </p:nvPr>
        </p:nvSpPr>
        <p:spPr>
          <a:xfrm>
            <a:off x="1182150" y="531200"/>
            <a:ext cx="98277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DISEÑO DE CAPTACIÓN TIPO COANDA</a:t>
            </a:r>
            <a:endParaRPr>
              <a:solidFill>
                <a:srgbClr val="194A5D"/>
              </a:solidFill>
              <a:latin typeface="Times New Roman"/>
              <a:ea typeface="Times New Roman"/>
              <a:cs typeface="Times New Roman"/>
              <a:sym typeface="Times New Roman"/>
            </a:endParaRPr>
          </a:p>
        </p:txBody>
      </p:sp>
      <p:pic>
        <p:nvPicPr>
          <p:cNvPr id="5" name="Grabación de pantalla 18">
            <a:hlinkClick r:id="" action="ppaction://media"/>
            <a:extLst>
              <a:ext uri="{FF2B5EF4-FFF2-40B4-BE49-F238E27FC236}">
                <a16:creationId xmlns:a16="http://schemas.microsoft.com/office/drawing/2014/main" id="{26E34F90-1F2E-45A9-A9E5-0F644F57BE8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0584" y="1394691"/>
            <a:ext cx="11350831" cy="45535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pic>
        <p:nvPicPr>
          <p:cNvPr id="793" name="Google Shape;793;p65"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794" name="Google Shape;794;p65"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795" name="Google Shape;795;p65"/>
          <p:cNvSpPr txBox="1">
            <a:spLocks noGrp="1"/>
          </p:cNvSpPr>
          <p:nvPr>
            <p:ph type="title"/>
          </p:nvPr>
        </p:nvSpPr>
        <p:spPr>
          <a:xfrm>
            <a:off x="1182150" y="531200"/>
            <a:ext cx="98277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EVALUACIÓN DE CALIDAD DE AGUA</a:t>
            </a:r>
            <a:endParaRPr>
              <a:solidFill>
                <a:srgbClr val="194A5D"/>
              </a:solidFill>
              <a:latin typeface="Times New Roman"/>
              <a:ea typeface="Times New Roman"/>
              <a:cs typeface="Times New Roman"/>
              <a:sym typeface="Times New Roman"/>
            </a:endParaRPr>
          </a:p>
        </p:txBody>
      </p:sp>
      <p:pic>
        <p:nvPicPr>
          <p:cNvPr id="796" name="Google Shape;796;p65"/>
          <p:cNvPicPr preferRelativeResize="0"/>
          <p:nvPr/>
        </p:nvPicPr>
        <p:blipFill>
          <a:blip r:embed="rId5">
            <a:alphaModFix/>
          </a:blip>
          <a:stretch>
            <a:fillRect/>
          </a:stretch>
        </p:blipFill>
        <p:spPr>
          <a:xfrm>
            <a:off x="923575" y="2196050"/>
            <a:ext cx="3805325" cy="2784975"/>
          </a:xfrm>
          <a:prstGeom prst="rect">
            <a:avLst/>
          </a:prstGeom>
          <a:noFill/>
          <a:ln>
            <a:noFill/>
          </a:ln>
        </p:spPr>
      </p:pic>
      <p:sp>
        <p:nvSpPr>
          <p:cNvPr id="797" name="Google Shape;797;p65"/>
          <p:cNvSpPr/>
          <p:nvPr/>
        </p:nvSpPr>
        <p:spPr>
          <a:xfrm>
            <a:off x="923575" y="5083550"/>
            <a:ext cx="3699000" cy="5673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Laboratorio Universidad Central del Ecuador</a:t>
            </a:r>
            <a:endParaRPr sz="1800">
              <a:solidFill>
                <a:schemeClr val="lt1"/>
              </a:solidFill>
              <a:latin typeface="Times New Roman"/>
              <a:ea typeface="Times New Roman"/>
              <a:cs typeface="Times New Roman"/>
              <a:sym typeface="Times New Roman"/>
            </a:endParaRPr>
          </a:p>
        </p:txBody>
      </p:sp>
      <p:pic>
        <p:nvPicPr>
          <p:cNvPr id="798" name="Google Shape;798;p65"/>
          <p:cNvPicPr preferRelativeResize="0"/>
          <p:nvPr/>
        </p:nvPicPr>
        <p:blipFill>
          <a:blip r:embed="rId6">
            <a:alphaModFix/>
          </a:blip>
          <a:stretch>
            <a:fillRect/>
          </a:stretch>
        </p:blipFill>
        <p:spPr>
          <a:xfrm>
            <a:off x="5611175" y="1332127"/>
            <a:ext cx="5398675" cy="5084472"/>
          </a:xfrm>
          <a:prstGeom prst="rect">
            <a:avLst/>
          </a:prstGeom>
          <a:noFill/>
          <a:ln w="9525"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66"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804" name="Google Shape;804;p66"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805" name="Google Shape;805;p66"/>
          <p:cNvSpPr txBox="1">
            <a:spLocks noGrp="1"/>
          </p:cNvSpPr>
          <p:nvPr>
            <p:ph type="title"/>
          </p:nvPr>
        </p:nvSpPr>
        <p:spPr>
          <a:xfrm>
            <a:off x="1182150" y="531200"/>
            <a:ext cx="98277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EVALUACIÓN DE CALIDAD DE AGUA</a:t>
            </a:r>
            <a:endParaRPr>
              <a:solidFill>
                <a:srgbClr val="194A5D"/>
              </a:solidFill>
              <a:latin typeface="Times New Roman"/>
              <a:ea typeface="Times New Roman"/>
              <a:cs typeface="Times New Roman"/>
              <a:sym typeface="Times New Roman"/>
            </a:endParaRPr>
          </a:p>
        </p:txBody>
      </p:sp>
      <p:sp>
        <p:nvSpPr>
          <p:cNvPr id="806" name="Google Shape;806;p66"/>
          <p:cNvSpPr/>
          <p:nvPr/>
        </p:nvSpPr>
        <p:spPr>
          <a:xfrm>
            <a:off x="923575" y="5083550"/>
            <a:ext cx="3699000" cy="5673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Laboratorio Universidad de las Fuerzas Armadas ESPE</a:t>
            </a:r>
            <a:endParaRPr sz="1800">
              <a:solidFill>
                <a:schemeClr val="lt1"/>
              </a:solidFill>
              <a:latin typeface="Times New Roman"/>
              <a:ea typeface="Times New Roman"/>
              <a:cs typeface="Times New Roman"/>
              <a:sym typeface="Times New Roman"/>
            </a:endParaRPr>
          </a:p>
        </p:txBody>
      </p:sp>
      <p:pic>
        <p:nvPicPr>
          <p:cNvPr id="807" name="Google Shape;807;p66"/>
          <p:cNvPicPr preferRelativeResize="0"/>
          <p:nvPr/>
        </p:nvPicPr>
        <p:blipFill>
          <a:blip r:embed="rId5">
            <a:alphaModFix/>
          </a:blip>
          <a:stretch>
            <a:fillRect/>
          </a:stretch>
        </p:blipFill>
        <p:spPr>
          <a:xfrm>
            <a:off x="1292325" y="1866250"/>
            <a:ext cx="3169525" cy="3125500"/>
          </a:xfrm>
          <a:prstGeom prst="rect">
            <a:avLst/>
          </a:prstGeom>
          <a:noFill/>
          <a:ln>
            <a:noFill/>
          </a:ln>
        </p:spPr>
      </p:pic>
      <p:pic>
        <p:nvPicPr>
          <p:cNvPr id="808" name="Google Shape;808;p66"/>
          <p:cNvPicPr preferRelativeResize="0"/>
          <p:nvPr/>
        </p:nvPicPr>
        <p:blipFill>
          <a:blip r:embed="rId6">
            <a:alphaModFix/>
          </a:blip>
          <a:stretch>
            <a:fillRect/>
          </a:stretch>
        </p:blipFill>
        <p:spPr>
          <a:xfrm>
            <a:off x="5628775" y="1309575"/>
            <a:ext cx="5381076" cy="4341275"/>
          </a:xfrm>
          <a:prstGeom prst="rect">
            <a:avLst/>
          </a:prstGeom>
          <a:noFill/>
          <a:ln w="9525" cap="flat" cmpd="sng">
            <a:solidFill>
              <a:srgbClr val="000000"/>
            </a:solidFill>
            <a:prstDash val="solid"/>
            <a:round/>
            <a:headEnd type="none" w="sm" len="sm"/>
            <a:tailEnd type="none" w="sm" len="sm"/>
          </a:ln>
        </p:spPr>
      </p:pic>
      <p:sp>
        <p:nvSpPr>
          <p:cNvPr id="809" name="Google Shape;809;p66"/>
          <p:cNvSpPr/>
          <p:nvPr/>
        </p:nvSpPr>
        <p:spPr>
          <a:xfrm>
            <a:off x="5628763" y="5764375"/>
            <a:ext cx="4934700" cy="500700"/>
          </a:xfrm>
          <a:prstGeom prst="roundRect">
            <a:avLst>
              <a:gd name="adj" fmla="val 16667"/>
            </a:avLst>
          </a:prstGeom>
          <a:solidFill>
            <a:srgbClr val="00AE9D">
              <a:alpha val="262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rgbClr val="004C52"/>
                </a:solidFill>
                <a:latin typeface="Times New Roman"/>
                <a:ea typeface="Times New Roman"/>
                <a:cs typeface="Times New Roman"/>
                <a:sym typeface="Times New Roman"/>
              </a:rPr>
              <a:t>Código de Diseño de Obras Sanitarias del Ecuador</a:t>
            </a:r>
            <a:endParaRPr sz="1800">
              <a:solidFill>
                <a:srgbClr val="004C52"/>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pic>
        <p:nvPicPr>
          <p:cNvPr id="814" name="Google Shape;814;p67"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815" name="Google Shape;815;p67"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816" name="Google Shape;816;p67"/>
          <p:cNvSpPr txBox="1">
            <a:spLocks noGrp="1"/>
          </p:cNvSpPr>
          <p:nvPr>
            <p:ph type="title"/>
          </p:nvPr>
        </p:nvSpPr>
        <p:spPr>
          <a:xfrm>
            <a:off x="1182150" y="531200"/>
            <a:ext cx="98277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DESINFECCIÓN: CLORACIÓN</a:t>
            </a:r>
            <a:endParaRPr>
              <a:solidFill>
                <a:srgbClr val="194A5D"/>
              </a:solidFill>
              <a:latin typeface="Times New Roman"/>
              <a:ea typeface="Times New Roman"/>
              <a:cs typeface="Times New Roman"/>
              <a:sym typeface="Times New Roman"/>
            </a:endParaRPr>
          </a:p>
        </p:txBody>
      </p:sp>
      <p:pic>
        <p:nvPicPr>
          <p:cNvPr id="817" name="Google Shape;817;p67"/>
          <p:cNvPicPr preferRelativeResize="0"/>
          <p:nvPr/>
        </p:nvPicPr>
        <p:blipFill>
          <a:blip r:embed="rId5">
            <a:alphaModFix/>
          </a:blip>
          <a:stretch>
            <a:fillRect/>
          </a:stretch>
        </p:blipFill>
        <p:spPr>
          <a:xfrm>
            <a:off x="3209600" y="1980775"/>
            <a:ext cx="1769850" cy="2349375"/>
          </a:xfrm>
          <a:prstGeom prst="rect">
            <a:avLst/>
          </a:prstGeom>
          <a:noFill/>
          <a:ln>
            <a:noFill/>
          </a:ln>
        </p:spPr>
      </p:pic>
      <p:pic>
        <p:nvPicPr>
          <p:cNvPr id="818" name="Google Shape;818;p67"/>
          <p:cNvPicPr preferRelativeResize="0"/>
          <p:nvPr/>
        </p:nvPicPr>
        <p:blipFill>
          <a:blip r:embed="rId6">
            <a:alphaModFix/>
          </a:blip>
          <a:stretch>
            <a:fillRect/>
          </a:stretch>
        </p:blipFill>
        <p:spPr>
          <a:xfrm>
            <a:off x="6922275" y="1850400"/>
            <a:ext cx="1938450" cy="2610106"/>
          </a:xfrm>
          <a:prstGeom prst="rect">
            <a:avLst/>
          </a:prstGeom>
          <a:noFill/>
          <a:ln>
            <a:noFill/>
          </a:ln>
        </p:spPr>
      </p:pic>
      <p:graphicFrame>
        <p:nvGraphicFramePr>
          <p:cNvPr id="819" name="Google Shape;819;p67"/>
          <p:cNvGraphicFramePr/>
          <p:nvPr/>
        </p:nvGraphicFramePr>
        <p:xfrm>
          <a:off x="2475813" y="4623800"/>
          <a:ext cx="7240375" cy="1284642"/>
        </p:xfrm>
        <a:graphic>
          <a:graphicData uri="http://schemas.openxmlformats.org/drawingml/2006/table">
            <a:tbl>
              <a:tblPr>
                <a:noFill/>
                <a:tableStyleId>{905A7EAF-DE5E-44EC-802C-B65E91E41C5D}</a:tableStyleId>
              </a:tblPr>
              <a:tblGrid>
                <a:gridCol w="1810100">
                  <a:extLst>
                    <a:ext uri="{9D8B030D-6E8A-4147-A177-3AD203B41FA5}">
                      <a16:colId xmlns:a16="http://schemas.microsoft.com/office/drawing/2014/main" val="20000"/>
                    </a:ext>
                  </a:extLst>
                </a:gridCol>
                <a:gridCol w="1068600">
                  <a:extLst>
                    <a:ext uri="{9D8B030D-6E8A-4147-A177-3AD203B41FA5}">
                      <a16:colId xmlns:a16="http://schemas.microsoft.com/office/drawing/2014/main" val="20001"/>
                    </a:ext>
                  </a:extLst>
                </a:gridCol>
                <a:gridCol w="1395725">
                  <a:extLst>
                    <a:ext uri="{9D8B030D-6E8A-4147-A177-3AD203B41FA5}">
                      <a16:colId xmlns:a16="http://schemas.microsoft.com/office/drawing/2014/main" val="20002"/>
                    </a:ext>
                  </a:extLst>
                </a:gridCol>
                <a:gridCol w="1810100">
                  <a:extLst>
                    <a:ext uri="{9D8B030D-6E8A-4147-A177-3AD203B41FA5}">
                      <a16:colId xmlns:a16="http://schemas.microsoft.com/office/drawing/2014/main" val="20003"/>
                    </a:ext>
                  </a:extLst>
                </a:gridCol>
                <a:gridCol w="1155850">
                  <a:extLst>
                    <a:ext uri="{9D8B030D-6E8A-4147-A177-3AD203B41FA5}">
                      <a16:colId xmlns:a16="http://schemas.microsoft.com/office/drawing/2014/main" val="20004"/>
                    </a:ext>
                  </a:extLst>
                </a:gridCol>
              </a:tblGrid>
              <a:tr h="371475">
                <a:tc>
                  <a:txBody>
                    <a:bodyPr/>
                    <a:lstStyle/>
                    <a:p>
                      <a:pPr marL="0" lvl="0" indent="0" algn="ctr" rtl="0">
                        <a:lnSpc>
                          <a:spcPct val="115000"/>
                        </a:lnSpc>
                        <a:spcBef>
                          <a:spcPts val="0"/>
                        </a:spcBef>
                        <a:spcAft>
                          <a:spcPts val="0"/>
                        </a:spcAft>
                        <a:buNone/>
                      </a:pPr>
                      <a:r>
                        <a:rPr lang="es-EC" b="1">
                          <a:latin typeface="Times New Roman"/>
                          <a:ea typeface="Times New Roman"/>
                          <a:cs typeface="Times New Roman"/>
                          <a:sym typeface="Times New Roman"/>
                        </a:rPr>
                        <a:t>Compuesto</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solidFill>
                  </a:tcPr>
                </a:tc>
                <a:tc>
                  <a:txBody>
                    <a:bodyPr/>
                    <a:lstStyle/>
                    <a:p>
                      <a:pPr marL="0" lvl="0" indent="0" algn="ctr" rtl="0">
                        <a:lnSpc>
                          <a:spcPct val="115000"/>
                        </a:lnSpc>
                        <a:spcBef>
                          <a:spcPts val="0"/>
                        </a:spcBef>
                        <a:spcAft>
                          <a:spcPts val="0"/>
                        </a:spcAft>
                        <a:buNone/>
                      </a:pPr>
                      <a:r>
                        <a:rPr lang="es-EC" b="1">
                          <a:latin typeface="Times New Roman"/>
                          <a:ea typeface="Times New Roman"/>
                          <a:cs typeface="Times New Roman"/>
                          <a:sym typeface="Times New Roman"/>
                        </a:rPr>
                        <a:t>Estado</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solidFill>
                  </a:tcPr>
                </a:tc>
                <a:tc>
                  <a:txBody>
                    <a:bodyPr/>
                    <a:lstStyle/>
                    <a:p>
                      <a:pPr marL="0" lvl="0" indent="0" algn="ctr" rtl="0">
                        <a:lnSpc>
                          <a:spcPct val="115000"/>
                        </a:lnSpc>
                        <a:spcBef>
                          <a:spcPts val="0"/>
                        </a:spcBef>
                        <a:spcAft>
                          <a:spcPts val="0"/>
                        </a:spcAft>
                        <a:buNone/>
                      </a:pPr>
                      <a:r>
                        <a:rPr lang="es-EC" b="1">
                          <a:latin typeface="Times New Roman"/>
                          <a:ea typeface="Times New Roman"/>
                          <a:cs typeface="Times New Roman"/>
                          <a:sym typeface="Times New Roman"/>
                        </a:rPr>
                        <a:t>Concentración</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solidFill>
                  </a:tcPr>
                </a:tc>
                <a:tc>
                  <a:txBody>
                    <a:bodyPr/>
                    <a:lstStyle/>
                    <a:p>
                      <a:pPr marL="0" lvl="0" indent="0" algn="ctr" rtl="0">
                        <a:lnSpc>
                          <a:spcPct val="115000"/>
                        </a:lnSpc>
                        <a:spcBef>
                          <a:spcPts val="0"/>
                        </a:spcBef>
                        <a:spcAft>
                          <a:spcPts val="0"/>
                        </a:spcAft>
                        <a:buNone/>
                      </a:pPr>
                      <a:r>
                        <a:rPr lang="es-EC" b="1">
                          <a:latin typeface="Times New Roman"/>
                          <a:ea typeface="Times New Roman"/>
                          <a:cs typeface="Times New Roman"/>
                          <a:sym typeface="Times New Roman"/>
                        </a:rPr>
                        <a:t>Cantidad requerida</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solidFill>
                  </a:tcPr>
                </a:tc>
                <a:tc>
                  <a:txBody>
                    <a:bodyPr/>
                    <a:lstStyle/>
                    <a:p>
                      <a:pPr marL="0" lvl="0" indent="0" algn="ctr" rtl="0">
                        <a:lnSpc>
                          <a:spcPct val="115000"/>
                        </a:lnSpc>
                        <a:spcBef>
                          <a:spcPts val="0"/>
                        </a:spcBef>
                        <a:spcAft>
                          <a:spcPts val="0"/>
                        </a:spcAft>
                        <a:buNone/>
                      </a:pPr>
                      <a:r>
                        <a:rPr lang="es-EC" b="1">
                          <a:latin typeface="Times New Roman"/>
                          <a:ea typeface="Times New Roman"/>
                          <a:cs typeface="Times New Roman"/>
                          <a:sym typeface="Times New Roman"/>
                        </a:rPr>
                        <a:t>Precio/mes</a:t>
                      </a:r>
                      <a:endParaRPr b="1">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solidFill>
                  </a:tcPr>
                </a:tc>
                <a:extLst>
                  <a:ext uri="{0D108BD9-81ED-4DB2-BD59-A6C34878D82A}">
                    <a16:rowId xmlns:a16="http://schemas.microsoft.com/office/drawing/2014/main" val="10000"/>
                  </a:ext>
                </a:extLst>
              </a:tr>
              <a:tr h="371475">
                <a:tc>
                  <a:txBody>
                    <a:bodyPr/>
                    <a:lstStyle/>
                    <a:p>
                      <a:pPr marL="0" lvl="0" indent="0" algn="ctr" rtl="0">
                        <a:lnSpc>
                          <a:spcPct val="115000"/>
                        </a:lnSpc>
                        <a:spcBef>
                          <a:spcPts val="0"/>
                        </a:spcBef>
                        <a:spcAft>
                          <a:spcPts val="0"/>
                        </a:spcAft>
                        <a:buNone/>
                      </a:pPr>
                      <a:r>
                        <a:rPr lang="es-EC">
                          <a:latin typeface="Times New Roman"/>
                          <a:ea typeface="Times New Roman"/>
                          <a:cs typeface="Times New Roman"/>
                          <a:sym typeface="Times New Roman"/>
                        </a:rPr>
                        <a:t>Hipoclorito de sodio</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15000"/>
                        </a:lnSpc>
                        <a:spcBef>
                          <a:spcPts val="0"/>
                        </a:spcBef>
                        <a:spcAft>
                          <a:spcPts val="0"/>
                        </a:spcAft>
                        <a:buNone/>
                      </a:pPr>
                      <a:r>
                        <a:rPr lang="es-EC">
                          <a:latin typeface="Times New Roman"/>
                          <a:ea typeface="Times New Roman"/>
                          <a:cs typeface="Times New Roman"/>
                          <a:sym typeface="Times New Roman"/>
                        </a:rPr>
                        <a:t>Líquido</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15000"/>
                        </a:lnSpc>
                        <a:spcBef>
                          <a:spcPts val="0"/>
                        </a:spcBef>
                        <a:spcAft>
                          <a:spcPts val="0"/>
                        </a:spcAft>
                        <a:buNone/>
                      </a:pPr>
                      <a:r>
                        <a:rPr lang="es-EC">
                          <a:latin typeface="Times New Roman"/>
                          <a:ea typeface="Times New Roman"/>
                          <a:cs typeface="Times New Roman"/>
                          <a:sym typeface="Times New Roman"/>
                        </a:rPr>
                        <a:t>10%</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15000"/>
                        </a:lnSpc>
                        <a:spcBef>
                          <a:spcPts val="0"/>
                        </a:spcBef>
                        <a:spcAft>
                          <a:spcPts val="0"/>
                        </a:spcAft>
                        <a:buNone/>
                      </a:pPr>
                      <a:r>
                        <a:rPr lang="es-EC">
                          <a:latin typeface="Times New Roman"/>
                          <a:ea typeface="Times New Roman"/>
                          <a:cs typeface="Times New Roman"/>
                          <a:sym typeface="Times New Roman"/>
                        </a:rPr>
                        <a:t>0.76 l/día</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15000"/>
                        </a:lnSpc>
                        <a:spcBef>
                          <a:spcPts val="0"/>
                        </a:spcBef>
                        <a:spcAft>
                          <a:spcPts val="0"/>
                        </a:spcAft>
                        <a:buNone/>
                      </a:pPr>
                      <a:r>
                        <a:rPr lang="es-EC">
                          <a:latin typeface="Times New Roman"/>
                          <a:ea typeface="Times New Roman"/>
                          <a:cs typeface="Times New Roman"/>
                          <a:sym typeface="Times New Roman"/>
                        </a:rPr>
                        <a:t>$31.46</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1"/>
                  </a:ext>
                </a:extLst>
              </a:tr>
              <a:tr h="371475">
                <a:tc>
                  <a:txBody>
                    <a:bodyPr/>
                    <a:lstStyle/>
                    <a:p>
                      <a:pPr marL="0" lvl="0" indent="0" algn="ctr" rtl="0">
                        <a:lnSpc>
                          <a:spcPct val="115000"/>
                        </a:lnSpc>
                        <a:spcBef>
                          <a:spcPts val="0"/>
                        </a:spcBef>
                        <a:spcAft>
                          <a:spcPts val="0"/>
                        </a:spcAft>
                        <a:buNone/>
                      </a:pPr>
                      <a:r>
                        <a:rPr lang="es-EC">
                          <a:latin typeface="Times New Roman"/>
                          <a:ea typeface="Times New Roman"/>
                          <a:cs typeface="Times New Roman"/>
                          <a:sym typeface="Times New Roman"/>
                        </a:rPr>
                        <a:t>Hipoclorito de calcio</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15000"/>
                        </a:lnSpc>
                        <a:spcBef>
                          <a:spcPts val="0"/>
                        </a:spcBef>
                        <a:spcAft>
                          <a:spcPts val="0"/>
                        </a:spcAft>
                        <a:buNone/>
                      </a:pPr>
                      <a:r>
                        <a:rPr lang="es-EC">
                          <a:latin typeface="Times New Roman"/>
                          <a:ea typeface="Times New Roman"/>
                          <a:cs typeface="Times New Roman"/>
                          <a:sym typeface="Times New Roman"/>
                        </a:rPr>
                        <a:t>Granulado</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15000"/>
                        </a:lnSpc>
                        <a:spcBef>
                          <a:spcPts val="0"/>
                        </a:spcBef>
                        <a:spcAft>
                          <a:spcPts val="0"/>
                        </a:spcAft>
                        <a:buNone/>
                      </a:pPr>
                      <a:r>
                        <a:rPr lang="es-EC">
                          <a:latin typeface="Times New Roman"/>
                          <a:ea typeface="Times New Roman"/>
                          <a:cs typeface="Times New Roman"/>
                          <a:sym typeface="Times New Roman"/>
                        </a:rPr>
                        <a:t>80%</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15000"/>
                        </a:lnSpc>
                        <a:spcBef>
                          <a:spcPts val="0"/>
                        </a:spcBef>
                        <a:spcAft>
                          <a:spcPts val="0"/>
                        </a:spcAft>
                        <a:buNone/>
                      </a:pPr>
                      <a:r>
                        <a:rPr lang="es-EC">
                          <a:latin typeface="Times New Roman"/>
                          <a:ea typeface="Times New Roman"/>
                          <a:cs typeface="Times New Roman"/>
                          <a:sym typeface="Times New Roman"/>
                        </a:rPr>
                        <a:t>0.26 kg/día</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tc>
                  <a:txBody>
                    <a:bodyPr/>
                    <a:lstStyle/>
                    <a:p>
                      <a:pPr marL="0" lvl="0" indent="0" algn="ctr" rtl="0">
                        <a:lnSpc>
                          <a:spcPct val="115000"/>
                        </a:lnSpc>
                        <a:spcBef>
                          <a:spcPts val="0"/>
                        </a:spcBef>
                        <a:spcAft>
                          <a:spcPts val="0"/>
                        </a:spcAft>
                        <a:buNone/>
                      </a:pPr>
                      <a:r>
                        <a:rPr lang="es-EC">
                          <a:latin typeface="Times New Roman"/>
                          <a:ea typeface="Times New Roman"/>
                          <a:cs typeface="Times New Roman"/>
                          <a:sym typeface="Times New Roman"/>
                        </a:rPr>
                        <a:t>$40.72</a:t>
                      </a:r>
                      <a:endParaRPr>
                        <a:latin typeface="Times New Roman"/>
                        <a:ea typeface="Times New Roman"/>
                        <a:cs typeface="Times New Roman"/>
                        <a:sym typeface="Times New Roman"/>
                      </a:endParaRPr>
                    </a:p>
                  </a:txBody>
                  <a:tcPr marL="91425" marR="91425" marT="91425" marB="91425">
                    <a:lnL w="9525" cap="flat" cmpd="sng">
                      <a:solidFill>
                        <a:srgbClr val="004C52"/>
                      </a:solidFill>
                      <a:prstDash val="solid"/>
                      <a:round/>
                      <a:headEnd type="none" w="sm" len="sm"/>
                      <a:tailEnd type="none" w="sm" len="sm"/>
                    </a:lnL>
                    <a:lnR w="9525" cap="flat" cmpd="sng">
                      <a:solidFill>
                        <a:srgbClr val="004C52"/>
                      </a:solidFill>
                      <a:prstDash val="solid"/>
                      <a:round/>
                      <a:headEnd type="none" w="sm" len="sm"/>
                      <a:tailEnd type="none" w="sm" len="sm"/>
                    </a:lnR>
                    <a:lnT w="9525" cap="flat" cmpd="sng">
                      <a:solidFill>
                        <a:srgbClr val="004C52"/>
                      </a:solidFill>
                      <a:prstDash val="solid"/>
                      <a:round/>
                      <a:headEnd type="none" w="sm" len="sm"/>
                      <a:tailEnd type="none" w="sm" len="sm"/>
                    </a:lnT>
                    <a:lnB w="9525" cap="flat" cmpd="sng">
                      <a:solidFill>
                        <a:srgbClr val="004C52"/>
                      </a:solidFill>
                      <a:prstDash val="solid"/>
                      <a:round/>
                      <a:headEnd type="none" w="sm" len="sm"/>
                      <a:tailEnd type="none" w="sm" len="sm"/>
                    </a:lnB>
                    <a:solidFill>
                      <a:srgbClr val="00AE9D">
                        <a:alpha val="26270"/>
                      </a:srgbClr>
                    </a:solidFill>
                  </a:tcPr>
                </a:tc>
                <a:extLst>
                  <a:ext uri="{0D108BD9-81ED-4DB2-BD59-A6C34878D82A}">
                    <a16:rowId xmlns:a16="http://schemas.microsoft.com/office/drawing/2014/main" val="10002"/>
                  </a:ext>
                </a:extLst>
              </a:tr>
            </a:tbl>
          </a:graphicData>
        </a:graphic>
      </p:graphicFrame>
      <p:sp>
        <p:nvSpPr>
          <p:cNvPr id="820" name="Google Shape;820;p67"/>
          <p:cNvSpPr/>
          <p:nvPr/>
        </p:nvSpPr>
        <p:spPr>
          <a:xfrm>
            <a:off x="2951525" y="1283100"/>
            <a:ext cx="2286000" cy="5673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Hipoclorito de sodio</a:t>
            </a:r>
            <a:endParaRPr sz="1800">
              <a:solidFill>
                <a:schemeClr val="lt1"/>
              </a:solidFill>
              <a:latin typeface="Times New Roman"/>
              <a:ea typeface="Times New Roman"/>
              <a:cs typeface="Times New Roman"/>
              <a:sym typeface="Times New Roman"/>
            </a:endParaRPr>
          </a:p>
        </p:txBody>
      </p:sp>
      <p:sp>
        <p:nvSpPr>
          <p:cNvPr id="821" name="Google Shape;821;p67"/>
          <p:cNvSpPr/>
          <p:nvPr/>
        </p:nvSpPr>
        <p:spPr>
          <a:xfrm>
            <a:off x="6815800" y="1283100"/>
            <a:ext cx="2286000" cy="5673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dirty="0">
                <a:solidFill>
                  <a:schemeClr val="lt1"/>
                </a:solidFill>
                <a:latin typeface="Times New Roman"/>
                <a:ea typeface="Times New Roman"/>
                <a:cs typeface="Times New Roman"/>
                <a:sym typeface="Times New Roman"/>
              </a:rPr>
              <a:t>Hipoclorito de </a:t>
            </a:r>
            <a:r>
              <a:rPr lang="es-EC" sz="1800" dirty="0" smtClean="0">
                <a:solidFill>
                  <a:schemeClr val="lt1"/>
                </a:solidFill>
                <a:latin typeface="Times New Roman"/>
                <a:ea typeface="Times New Roman"/>
                <a:cs typeface="Times New Roman"/>
                <a:sym typeface="Times New Roman"/>
              </a:rPr>
              <a:t>calcio</a:t>
            </a:r>
            <a:endParaRPr sz="1800" dirty="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pic>
        <p:nvPicPr>
          <p:cNvPr id="826" name="Google Shape;826;p68"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827" name="Google Shape;827;p68"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828" name="Google Shape;828;p68"/>
          <p:cNvSpPr txBox="1">
            <a:spLocks noGrp="1"/>
          </p:cNvSpPr>
          <p:nvPr>
            <p:ph type="title"/>
          </p:nvPr>
        </p:nvSpPr>
        <p:spPr>
          <a:xfrm>
            <a:off x="1182150" y="531200"/>
            <a:ext cx="98277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TANQUE ROMPE PRESIONES</a:t>
            </a:r>
            <a:endParaRPr>
              <a:solidFill>
                <a:srgbClr val="194A5D"/>
              </a:solidFill>
              <a:latin typeface="Times New Roman"/>
              <a:ea typeface="Times New Roman"/>
              <a:cs typeface="Times New Roman"/>
              <a:sym typeface="Times New Roman"/>
            </a:endParaRPr>
          </a:p>
        </p:txBody>
      </p:sp>
      <p:pic>
        <p:nvPicPr>
          <p:cNvPr id="829" name="Google Shape;829;p68"/>
          <p:cNvPicPr preferRelativeResize="0"/>
          <p:nvPr/>
        </p:nvPicPr>
        <p:blipFill>
          <a:blip r:embed="rId5">
            <a:alphaModFix/>
          </a:blip>
          <a:stretch>
            <a:fillRect/>
          </a:stretch>
        </p:blipFill>
        <p:spPr>
          <a:xfrm>
            <a:off x="5908700" y="1940000"/>
            <a:ext cx="5101150" cy="3706150"/>
          </a:xfrm>
          <a:prstGeom prst="rect">
            <a:avLst/>
          </a:prstGeom>
          <a:noFill/>
          <a:ln>
            <a:noFill/>
          </a:ln>
        </p:spPr>
      </p:pic>
      <p:grpSp>
        <p:nvGrpSpPr>
          <p:cNvPr id="830" name="Google Shape;830;p68"/>
          <p:cNvGrpSpPr/>
          <p:nvPr/>
        </p:nvGrpSpPr>
        <p:grpSpPr>
          <a:xfrm>
            <a:off x="524616" y="2025818"/>
            <a:ext cx="5217623" cy="1040624"/>
            <a:chOff x="2789785" y="1323164"/>
            <a:chExt cx="5221800" cy="731700"/>
          </a:xfrm>
        </p:grpSpPr>
        <p:sp>
          <p:nvSpPr>
            <p:cNvPr id="831" name="Google Shape;831;p68"/>
            <p:cNvSpPr/>
            <p:nvPr/>
          </p:nvSpPr>
          <p:spPr>
            <a:xfrm>
              <a:off x="2789785" y="1323164"/>
              <a:ext cx="5221800" cy="731700"/>
            </a:xfrm>
            <a:prstGeom prst="rect">
              <a:avLst/>
            </a:prstGeom>
            <a:solidFill>
              <a:srgbClr val="155B54"/>
            </a:solidFill>
            <a:ln>
              <a:noFill/>
            </a:ln>
          </p:spPr>
          <p:txBody>
            <a:bodyPr spcFirstLastPara="1" wrap="square" lIns="121900" tIns="60925" rIns="121900" bIns="60925" anchor="ctr" anchorCtr="0">
              <a:noAutofit/>
            </a:bodyPr>
            <a:lstStyle/>
            <a:p>
              <a:pPr marL="0" lvl="0" indent="0" algn="l" rtl="0">
                <a:spcBef>
                  <a:spcPts val="0"/>
                </a:spcBef>
                <a:spcAft>
                  <a:spcPts val="0"/>
                </a:spcAft>
                <a:buNone/>
              </a:pPr>
              <a:endParaRPr sz="1800">
                <a:latin typeface="Times New Roman"/>
                <a:ea typeface="Times New Roman"/>
                <a:cs typeface="Times New Roman"/>
                <a:sym typeface="Times New Roman"/>
              </a:endParaRPr>
            </a:p>
          </p:txBody>
        </p:sp>
        <p:sp>
          <p:nvSpPr>
            <p:cNvPr id="832" name="Google Shape;832;p68"/>
            <p:cNvSpPr txBox="1"/>
            <p:nvPr/>
          </p:nvSpPr>
          <p:spPr>
            <a:xfrm>
              <a:off x="2914389" y="1407440"/>
              <a:ext cx="4765800" cy="575400"/>
            </a:xfrm>
            <a:prstGeom prst="rect">
              <a:avLst/>
            </a:prstGeom>
            <a:noFill/>
            <a:ln>
              <a:noFill/>
            </a:ln>
          </p:spPr>
          <p:txBody>
            <a:bodyPr spcFirstLastPara="1" wrap="square" lIns="121900" tIns="60925" rIns="121900" bIns="60925" anchor="ctr" anchorCtr="0">
              <a:noAutofit/>
            </a:bodyPr>
            <a:lstStyle/>
            <a:p>
              <a:pPr marL="0" lvl="0" indent="0" algn="l" rtl="0">
                <a:lnSpc>
                  <a:spcPct val="115000"/>
                </a:lnSpc>
                <a:spcBef>
                  <a:spcPts val="0"/>
                </a:spcBef>
                <a:spcAft>
                  <a:spcPts val="0"/>
                </a:spcAft>
                <a:buNone/>
              </a:pPr>
              <a:r>
                <a:rPr lang="es-EC" sz="1800">
                  <a:solidFill>
                    <a:srgbClr val="FFFFFF"/>
                  </a:solidFill>
                  <a:latin typeface="Times New Roman"/>
                  <a:ea typeface="Times New Roman"/>
                  <a:cs typeface="Times New Roman"/>
                  <a:sym typeface="Times New Roman"/>
                </a:rPr>
                <a:t> Vertedero de pared delgada</a:t>
              </a:r>
              <a:endParaRPr sz="1800">
                <a:solidFill>
                  <a:srgbClr val="FFFFFF"/>
                </a:solidFill>
                <a:latin typeface="Times New Roman"/>
                <a:ea typeface="Times New Roman"/>
                <a:cs typeface="Times New Roman"/>
                <a:sym typeface="Times New Roman"/>
              </a:endParaRPr>
            </a:p>
          </p:txBody>
        </p:sp>
      </p:grpSp>
      <p:grpSp>
        <p:nvGrpSpPr>
          <p:cNvPr id="833" name="Google Shape;833;p68"/>
          <p:cNvGrpSpPr/>
          <p:nvPr/>
        </p:nvGrpSpPr>
        <p:grpSpPr>
          <a:xfrm>
            <a:off x="524618" y="3283556"/>
            <a:ext cx="4856412" cy="1040624"/>
            <a:chOff x="2789787" y="2207525"/>
            <a:chExt cx="4860300" cy="731700"/>
          </a:xfrm>
        </p:grpSpPr>
        <p:sp>
          <p:nvSpPr>
            <p:cNvPr id="834" name="Google Shape;834;p68"/>
            <p:cNvSpPr/>
            <p:nvPr/>
          </p:nvSpPr>
          <p:spPr>
            <a:xfrm>
              <a:off x="2789787" y="2207525"/>
              <a:ext cx="4860300" cy="731700"/>
            </a:xfrm>
            <a:prstGeom prst="rect">
              <a:avLst/>
            </a:prstGeom>
            <a:solidFill>
              <a:srgbClr val="1B786E"/>
            </a:solidFill>
            <a:ln>
              <a:noFill/>
            </a:ln>
          </p:spPr>
          <p:txBody>
            <a:bodyPr spcFirstLastPara="1" wrap="square" lIns="121900" tIns="60925" rIns="121900" bIns="60925" anchor="ctr" anchorCtr="0">
              <a:noAutofit/>
            </a:bodyPr>
            <a:lstStyle/>
            <a:p>
              <a:pPr marL="0" lvl="0" indent="0" algn="l" rtl="0">
                <a:spcBef>
                  <a:spcPts val="0"/>
                </a:spcBef>
                <a:spcAft>
                  <a:spcPts val="0"/>
                </a:spcAft>
                <a:buNone/>
              </a:pPr>
              <a:endParaRPr sz="1800">
                <a:latin typeface="Times New Roman"/>
                <a:ea typeface="Times New Roman"/>
                <a:cs typeface="Times New Roman"/>
                <a:sym typeface="Times New Roman"/>
              </a:endParaRPr>
            </a:p>
          </p:txBody>
        </p:sp>
        <p:sp>
          <p:nvSpPr>
            <p:cNvPr id="835" name="Google Shape;835;p68"/>
            <p:cNvSpPr txBox="1"/>
            <p:nvPr/>
          </p:nvSpPr>
          <p:spPr>
            <a:xfrm>
              <a:off x="2914387" y="2414096"/>
              <a:ext cx="4373100" cy="330600"/>
            </a:xfrm>
            <a:prstGeom prst="rect">
              <a:avLst/>
            </a:prstGeom>
            <a:noFill/>
            <a:ln>
              <a:noFill/>
            </a:ln>
          </p:spPr>
          <p:txBody>
            <a:bodyPr spcFirstLastPara="1" wrap="square" lIns="121900" tIns="60925" rIns="121900" bIns="60925" anchor="ctr" anchorCtr="0">
              <a:noAutofit/>
            </a:bodyPr>
            <a:lstStyle/>
            <a:p>
              <a:pPr marL="0" lvl="0" indent="0" algn="l" rtl="0">
                <a:lnSpc>
                  <a:spcPct val="115000"/>
                </a:lnSpc>
                <a:spcBef>
                  <a:spcPts val="0"/>
                </a:spcBef>
                <a:spcAft>
                  <a:spcPts val="0"/>
                </a:spcAft>
                <a:buNone/>
              </a:pPr>
              <a:r>
                <a:rPr lang="es-EC" sz="1800">
                  <a:solidFill>
                    <a:srgbClr val="FFFFFF"/>
                  </a:solidFill>
                  <a:latin typeface="Times New Roman"/>
                  <a:ea typeface="Times New Roman"/>
                  <a:cs typeface="Times New Roman"/>
                  <a:sym typeface="Times New Roman"/>
                </a:rPr>
                <a:t>Disminuir velocidades</a:t>
              </a:r>
              <a:endParaRPr sz="1800">
                <a:solidFill>
                  <a:srgbClr val="FFFFFF"/>
                </a:solidFill>
                <a:latin typeface="Times New Roman"/>
                <a:ea typeface="Times New Roman"/>
                <a:cs typeface="Times New Roman"/>
                <a:sym typeface="Times New Roman"/>
              </a:endParaRPr>
            </a:p>
          </p:txBody>
        </p:sp>
      </p:grpSp>
      <p:grpSp>
        <p:nvGrpSpPr>
          <p:cNvPr id="836" name="Google Shape;836;p68"/>
          <p:cNvGrpSpPr/>
          <p:nvPr/>
        </p:nvGrpSpPr>
        <p:grpSpPr>
          <a:xfrm>
            <a:off x="554174" y="4536656"/>
            <a:ext cx="4703140" cy="1040624"/>
            <a:chOff x="2789787" y="3088625"/>
            <a:chExt cx="4497600" cy="731700"/>
          </a:xfrm>
        </p:grpSpPr>
        <p:sp>
          <p:nvSpPr>
            <p:cNvPr id="837" name="Google Shape;837;p68"/>
            <p:cNvSpPr/>
            <p:nvPr/>
          </p:nvSpPr>
          <p:spPr>
            <a:xfrm>
              <a:off x="2789787" y="3088625"/>
              <a:ext cx="4497600" cy="731700"/>
            </a:xfrm>
            <a:prstGeom prst="rect">
              <a:avLst/>
            </a:prstGeom>
            <a:solidFill>
              <a:srgbClr val="1D7E74"/>
            </a:solidFill>
            <a:ln>
              <a:noFill/>
            </a:ln>
          </p:spPr>
          <p:txBody>
            <a:bodyPr spcFirstLastPara="1" wrap="square" lIns="121900" tIns="60925" rIns="121900" bIns="60925" anchor="ctr" anchorCtr="0">
              <a:noAutofit/>
            </a:bodyPr>
            <a:lstStyle/>
            <a:p>
              <a:pPr marL="0" lvl="0" indent="0" algn="l" rtl="0">
                <a:spcBef>
                  <a:spcPts val="0"/>
                </a:spcBef>
                <a:spcAft>
                  <a:spcPts val="0"/>
                </a:spcAft>
                <a:buNone/>
              </a:pPr>
              <a:endParaRPr sz="1800">
                <a:latin typeface="Times New Roman"/>
                <a:ea typeface="Times New Roman"/>
                <a:cs typeface="Times New Roman"/>
                <a:sym typeface="Times New Roman"/>
              </a:endParaRPr>
            </a:p>
          </p:txBody>
        </p:sp>
        <p:sp>
          <p:nvSpPr>
            <p:cNvPr id="838" name="Google Shape;838;p68"/>
            <p:cNvSpPr txBox="1"/>
            <p:nvPr/>
          </p:nvSpPr>
          <p:spPr>
            <a:xfrm>
              <a:off x="2914394" y="3295185"/>
              <a:ext cx="4215300" cy="330600"/>
            </a:xfrm>
            <a:prstGeom prst="rect">
              <a:avLst/>
            </a:prstGeom>
            <a:noFill/>
            <a:ln>
              <a:noFill/>
            </a:ln>
          </p:spPr>
          <p:txBody>
            <a:bodyPr spcFirstLastPara="1" wrap="square" lIns="121900" tIns="60925" rIns="121900" bIns="60925" anchor="ctr" anchorCtr="0">
              <a:noAutofit/>
            </a:bodyPr>
            <a:lstStyle/>
            <a:p>
              <a:pPr marL="0" lvl="0" indent="0" algn="l" rtl="0">
                <a:lnSpc>
                  <a:spcPct val="115000"/>
                </a:lnSpc>
                <a:spcBef>
                  <a:spcPts val="0"/>
                </a:spcBef>
                <a:spcAft>
                  <a:spcPts val="0"/>
                </a:spcAft>
                <a:buNone/>
              </a:pPr>
              <a:r>
                <a:rPr lang="es-EC" sz="1800">
                  <a:solidFill>
                    <a:srgbClr val="FFFFFF"/>
                  </a:solidFill>
                  <a:latin typeface="Times New Roman"/>
                  <a:ea typeface="Times New Roman"/>
                  <a:cs typeface="Times New Roman"/>
                  <a:sym typeface="Times New Roman"/>
                </a:rPr>
                <a:t>Colocación y mezcla de hipoclorito de calcio</a:t>
              </a:r>
              <a:endParaRPr sz="1800">
                <a:solidFill>
                  <a:srgbClr val="FFFFFF"/>
                </a:solidFill>
                <a:latin typeface="Times New Roman"/>
                <a:ea typeface="Times New Roman"/>
                <a:cs typeface="Times New Roman"/>
                <a:sym typeface="Times New Roman"/>
              </a:endParaRPr>
            </a:p>
          </p:txBody>
        </p:sp>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843" name="Google Shape;843;p69"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844" name="Google Shape;844;p69"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845" name="Google Shape;845;p69"/>
          <p:cNvSpPr txBox="1">
            <a:spLocks noGrp="1"/>
          </p:cNvSpPr>
          <p:nvPr>
            <p:ph type="title"/>
          </p:nvPr>
        </p:nvSpPr>
        <p:spPr>
          <a:xfrm>
            <a:off x="1182150" y="531200"/>
            <a:ext cx="98277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ALMACENAMIENTO</a:t>
            </a:r>
            <a:endParaRPr>
              <a:solidFill>
                <a:srgbClr val="194A5D"/>
              </a:solidFill>
              <a:latin typeface="Times New Roman"/>
              <a:ea typeface="Times New Roman"/>
              <a:cs typeface="Times New Roman"/>
              <a:sym typeface="Times New Roman"/>
            </a:endParaRPr>
          </a:p>
        </p:txBody>
      </p:sp>
      <p:pic>
        <p:nvPicPr>
          <p:cNvPr id="846" name="Google Shape;846;p69"/>
          <p:cNvPicPr preferRelativeResize="0"/>
          <p:nvPr/>
        </p:nvPicPr>
        <p:blipFill>
          <a:blip r:embed="rId5">
            <a:alphaModFix/>
          </a:blip>
          <a:stretch>
            <a:fillRect/>
          </a:stretch>
        </p:blipFill>
        <p:spPr>
          <a:xfrm>
            <a:off x="606850" y="1361475"/>
            <a:ext cx="11184700" cy="453295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7"/>
          <p:cNvSpPr txBox="1">
            <a:spLocks noGrp="1"/>
          </p:cNvSpPr>
          <p:nvPr>
            <p:ph type="title"/>
          </p:nvPr>
        </p:nvSpPr>
        <p:spPr>
          <a:xfrm>
            <a:off x="118220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OBJETIVOS ESPECÍFICOS</a:t>
            </a:r>
            <a:endParaRPr>
              <a:solidFill>
                <a:srgbClr val="194A5D"/>
              </a:solidFill>
              <a:latin typeface="Times New Roman"/>
              <a:ea typeface="Times New Roman"/>
              <a:cs typeface="Times New Roman"/>
              <a:sym typeface="Times New Roman"/>
            </a:endParaRPr>
          </a:p>
        </p:txBody>
      </p:sp>
      <p:pic>
        <p:nvPicPr>
          <p:cNvPr id="152" name="Google Shape;152;p17"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153" name="Google Shape;153;p17"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154" name="Google Shape;154;p17"/>
          <p:cNvSpPr txBox="1"/>
          <p:nvPr/>
        </p:nvSpPr>
        <p:spPr>
          <a:xfrm>
            <a:off x="186450" y="2043150"/>
            <a:ext cx="11523900" cy="3000000"/>
          </a:xfrm>
          <a:prstGeom prst="rect">
            <a:avLst/>
          </a:prstGeom>
          <a:noFill/>
          <a:ln>
            <a:noFill/>
          </a:ln>
        </p:spPr>
        <p:txBody>
          <a:bodyPr spcFirstLastPara="1" wrap="square" lIns="540000" tIns="91425" rIns="91425" bIns="91425" anchor="t" anchorCtr="0">
            <a:noAutofit/>
          </a:bodyPr>
          <a:lstStyle/>
          <a:p>
            <a:pPr marL="457200" lvl="0" indent="-368300" algn="just" rtl="0">
              <a:lnSpc>
                <a:spcPct val="115000"/>
              </a:lnSpc>
              <a:spcBef>
                <a:spcPts val="0"/>
              </a:spcBef>
              <a:spcAft>
                <a:spcPts val="0"/>
              </a:spcAft>
              <a:buClr>
                <a:srgbClr val="ABE33F"/>
              </a:buClr>
              <a:buSzPts val="2200"/>
              <a:buFont typeface="Times New Roman"/>
              <a:buChar char="◇"/>
            </a:pPr>
            <a:r>
              <a:rPr lang="es-EC" sz="2200">
                <a:solidFill>
                  <a:srgbClr val="004C52"/>
                </a:solidFill>
                <a:latin typeface="Times New Roman"/>
                <a:ea typeface="Times New Roman"/>
                <a:cs typeface="Times New Roman"/>
                <a:sym typeface="Times New Roman"/>
              </a:rPr>
              <a:t>Recopilar la información hidrometeorológica a través de los anuarios del INAMHI, rellenarlos y validarlos a través de test de calidad proporcionados por la Organización Meteorológica Mundial (OMM).</a:t>
            </a:r>
            <a:endParaRPr sz="2200">
              <a:solidFill>
                <a:srgbClr val="004C52"/>
              </a:solidFill>
              <a:latin typeface="Times New Roman"/>
              <a:ea typeface="Times New Roman"/>
              <a:cs typeface="Times New Roman"/>
              <a:sym typeface="Times New Roman"/>
            </a:endParaRPr>
          </a:p>
          <a:p>
            <a:pPr marL="457200" lvl="0" indent="0" algn="just" rtl="0">
              <a:lnSpc>
                <a:spcPct val="115000"/>
              </a:lnSpc>
              <a:spcBef>
                <a:spcPts val="0"/>
              </a:spcBef>
              <a:spcAft>
                <a:spcPts val="0"/>
              </a:spcAft>
              <a:buNone/>
            </a:pPr>
            <a:endParaRPr sz="2200">
              <a:solidFill>
                <a:srgbClr val="004C52"/>
              </a:solidFill>
              <a:latin typeface="Times New Roman"/>
              <a:ea typeface="Times New Roman"/>
              <a:cs typeface="Times New Roman"/>
              <a:sym typeface="Times New Roman"/>
            </a:endParaRPr>
          </a:p>
          <a:p>
            <a:pPr marL="457200" lvl="0" indent="-368300" algn="just" rtl="0">
              <a:lnSpc>
                <a:spcPct val="115000"/>
              </a:lnSpc>
              <a:spcBef>
                <a:spcPts val="0"/>
              </a:spcBef>
              <a:spcAft>
                <a:spcPts val="0"/>
              </a:spcAft>
              <a:buClr>
                <a:srgbClr val="ABE33F"/>
              </a:buClr>
              <a:buSzPts val="2200"/>
              <a:buFont typeface="Times New Roman"/>
              <a:buChar char="◇"/>
            </a:pPr>
            <a:r>
              <a:rPr lang="es-EC" sz="2200">
                <a:solidFill>
                  <a:srgbClr val="004C52"/>
                </a:solidFill>
                <a:latin typeface="Times New Roman"/>
                <a:ea typeface="Times New Roman"/>
                <a:cs typeface="Times New Roman"/>
                <a:sym typeface="Times New Roman"/>
              </a:rPr>
              <a:t>Analizar el comportamiento dinámico, mediante técnicas de análisis no lineal, de las siguientes variables meteorológicas: precipitación, temperatura y humedad de las estaciones M0497, M0501, M1040, M0673, M5118 y M5120 y caudal de las estaciones H883 y H908, cuyos registros fueron proporcionados por el Instituto Nacional de Meteorología e Hidrología (INAMHI) y la Dirección de Protección Ambiental de Morona Santiago.</a:t>
            </a:r>
            <a:endParaRPr sz="22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2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200">
              <a:solidFill>
                <a:srgbClr val="004C52"/>
              </a:solidFill>
              <a:latin typeface="Times New Roman"/>
              <a:ea typeface="Times New Roman"/>
              <a:cs typeface="Times New Roman"/>
              <a:sym typeface="Times New Roman"/>
            </a:endParaRPr>
          </a:p>
          <a:p>
            <a:pPr marL="0" lvl="0" indent="0" algn="just" rtl="0">
              <a:lnSpc>
                <a:spcPct val="115000"/>
              </a:lnSpc>
              <a:spcBef>
                <a:spcPts val="600"/>
              </a:spcBef>
              <a:spcAft>
                <a:spcPts val="0"/>
              </a:spcAft>
              <a:buNone/>
            </a:pPr>
            <a:endParaRPr sz="2200">
              <a:solidFill>
                <a:srgbClr val="004C52"/>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pic>
        <p:nvPicPr>
          <p:cNvPr id="851" name="Google Shape;851;p70"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852" name="Google Shape;852;p70"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853" name="Google Shape;853;p70"/>
          <p:cNvSpPr txBox="1">
            <a:spLocks noGrp="1"/>
          </p:cNvSpPr>
          <p:nvPr>
            <p:ph type="title"/>
          </p:nvPr>
        </p:nvSpPr>
        <p:spPr>
          <a:xfrm>
            <a:off x="1182150" y="531200"/>
            <a:ext cx="98277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LEVANTAMIENTO TOPOGRÁFICO</a:t>
            </a:r>
            <a:endParaRPr>
              <a:solidFill>
                <a:srgbClr val="194A5D"/>
              </a:solidFill>
              <a:latin typeface="Times New Roman"/>
              <a:ea typeface="Times New Roman"/>
              <a:cs typeface="Times New Roman"/>
              <a:sym typeface="Times New Roman"/>
            </a:endParaRPr>
          </a:p>
        </p:txBody>
      </p:sp>
      <p:pic>
        <p:nvPicPr>
          <p:cNvPr id="854" name="Google Shape;854;p70"/>
          <p:cNvPicPr preferRelativeResize="0"/>
          <p:nvPr/>
        </p:nvPicPr>
        <p:blipFill>
          <a:blip r:embed="rId5">
            <a:alphaModFix/>
          </a:blip>
          <a:stretch>
            <a:fillRect/>
          </a:stretch>
        </p:blipFill>
        <p:spPr>
          <a:xfrm>
            <a:off x="1620425" y="1567375"/>
            <a:ext cx="2282188" cy="4057237"/>
          </a:xfrm>
          <a:prstGeom prst="rect">
            <a:avLst/>
          </a:prstGeom>
          <a:noFill/>
          <a:ln>
            <a:noFill/>
          </a:ln>
        </p:spPr>
      </p:pic>
      <p:pic>
        <p:nvPicPr>
          <p:cNvPr id="855" name="Google Shape;855;p70"/>
          <p:cNvPicPr preferRelativeResize="0"/>
          <p:nvPr/>
        </p:nvPicPr>
        <p:blipFill>
          <a:blip r:embed="rId6">
            <a:alphaModFix/>
          </a:blip>
          <a:stretch>
            <a:fillRect/>
          </a:stretch>
        </p:blipFill>
        <p:spPr>
          <a:xfrm>
            <a:off x="8544400" y="1567375"/>
            <a:ext cx="2282199" cy="4057260"/>
          </a:xfrm>
          <a:prstGeom prst="rect">
            <a:avLst/>
          </a:prstGeom>
          <a:noFill/>
          <a:ln>
            <a:noFill/>
          </a:ln>
        </p:spPr>
      </p:pic>
      <p:grpSp>
        <p:nvGrpSpPr>
          <p:cNvPr id="856" name="Google Shape;856;p70"/>
          <p:cNvGrpSpPr/>
          <p:nvPr/>
        </p:nvGrpSpPr>
        <p:grpSpPr>
          <a:xfrm>
            <a:off x="4103926" y="3051125"/>
            <a:ext cx="3960265" cy="759139"/>
            <a:chOff x="2789803" y="2207520"/>
            <a:chExt cx="5221868" cy="731700"/>
          </a:xfrm>
        </p:grpSpPr>
        <p:sp>
          <p:nvSpPr>
            <p:cNvPr id="857" name="Google Shape;857;p70"/>
            <p:cNvSpPr/>
            <p:nvPr/>
          </p:nvSpPr>
          <p:spPr>
            <a:xfrm>
              <a:off x="2789803" y="2207520"/>
              <a:ext cx="5221800" cy="731700"/>
            </a:xfrm>
            <a:prstGeom prst="rect">
              <a:avLst/>
            </a:prstGeom>
            <a:solidFill>
              <a:srgbClr val="1B786E"/>
            </a:solidFill>
            <a:ln>
              <a:noFill/>
            </a:ln>
          </p:spPr>
          <p:txBody>
            <a:bodyPr spcFirstLastPara="1" wrap="square" lIns="121900" tIns="60925" rIns="121900" bIns="60925" anchor="ctr" anchorCtr="0">
              <a:noAutofit/>
            </a:bodyPr>
            <a:lstStyle/>
            <a:p>
              <a:pPr marL="0" lvl="0" indent="0" algn="ctr" rtl="0">
                <a:spcBef>
                  <a:spcPts val="0"/>
                </a:spcBef>
                <a:spcAft>
                  <a:spcPts val="0"/>
                </a:spcAft>
                <a:buNone/>
              </a:pPr>
              <a:endParaRPr sz="1800">
                <a:latin typeface="Times New Roman"/>
                <a:ea typeface="Times New Roman"/>
                <a:cs typeface="Times New Roman"/>
                <a:sym typeface="Times New Roman"/>
              </a:endParaRPr>
            </a:p>
          </p:txBody>
        </p:sp>
        <p:sp>
          <p:nvSpPr>
            <p:cNvPr id="858" name="Google Shape;858;p70"/>
            <p:cNvSpPr txBox="1"/>
            <p:nvPr/>
          </p:nvSpPr>
          <p:spPr>
            <a:xfrm>
              <a:off x="2914371" y="2414098"/>
              <a:ext cx="5097300" cy="330600"/>
            </a:xfrm>
            <a:prstGeom prst="rect">
              <a:avLst/>
            </a:prstGeom>
            <a:noFill/>
            <a:ln>
              <a:noFill/>
            </a:ln>
          </p:spPr>
          <p:txBody>
            <a:bodyPr spcFirstLastPara="1" wrap="square" lIns="121900" tIns="60925" rIns="121900" bIns="60925" anchor="ctr" anchorCtr="0">
              <a:noAutofit/>
            </a:bodyPr>
            <a:lstStyle/>
            <a:p>
              <a:pPr marL="0" lvl="0" indent="0" algn="ctr" rtl="0">
                <a:lnSpc>
                  <a:spcPct val="115000"/>
                </a:lnSpc>
                <a:spcBef>
                  <a:spcPts val="0"/>
                </a:spcBef>
                <a:spcAft>
                  <a:spcPts val="0"/>
                </a:spcAft>
                <a:buNone/>
              </a:pPr>
              <a:r>
                <a:rPr lang="es-EC" sz="1800">
                  <a:solidFill>
                    <a:srgbClr val="FFFFFF"/>
                  </a:solidFill>
                  <a:latin typeface="Times New Roman"/>
                  <a:ea typeface="Times New Roman"/>
                  <a:cs typeface="Times New Roman"/>
                  <a:sym typeface="Times New Roman"/>
                </a:rPr>
                <a:t>Estación Total Trimble</a:t>
              </a:r>
              <a:endParaRPr sz="1800">
                <a:solidFill>
                  <a:srgbClr val="FFFFFF"/>
                </a:solidFill>
                <a:latin typeface="Times New Roman"/>
                <a:ea typeface="Times New Roman"/>
                <a:cs typeface="Times New Roman"/>
                <a:sym typeface="Times New Roman"/>
              </a:endParaRPr>
            </a:p>
          </p:txBody>
        </p:sp>
      </p:grpSp>
      <p:grpSp>
        <p:nvGrpSpPr>
          <p:cNvPr id="859" name="Google Shape;859;p70"/>
          <p:cNvGrpSpPr/>
          <p:nvPr/>
        </p:nvGrpSpPr>
        <p:grpSpPr>
          <a:xfrm>
            <a:off x="4126136" y="3965272"/>
            <a:ext cx="3961936" cy="759139"/>
            <a:chOff x="2789787" y="3088625"/>
            <a:chExt cx="4497600" cy="731700"/>
          </a:xfrm>
        </p:grpSpPr>
        <p:sp>
          <p:nvSpPr>
            <p:cNvPr id="860" name="Google Shape;860;p70"/>
            <p:cNvSpPr/>
            <p:nvPr/>
          </p:nvSpPr>
          <p:spPr>
            <a:xfrm>
              <a:off x="2789787" y="3088625"/>
              <a:ext cx="4497600" cy="731700"/>
            </a:xfrm>
            <a:prstGeom prst="rect">
              <a:avLst/>
            </a:prstGeom>
            <a:solidFill>
              <a:srgbClr val="1D7E74"/>
            </a:solidFill>
            <a:ln>
              <a:noFill/>
            </a:ln>
          </p:spPr>
          <p:txBody>
            <a:bodyPr spcFirstLastPara="1" wrap="square" lIns="121900" tIns="60925" rIns="121900" bIns="60925" anchor="ctr" anchorCtr="0">
              <a:noAutofit/>
            </a:bodyPr>
            <a:lstStyle/>
            <a:p>
              <a:pPr marL="0" lvl="0" indent="0" algn="ctr" rtl="0">
                <a:spcBef>
                  <a:spcPts val="0"/>
                </a:spcBef>
                <a:spcAft>
                  <a:spcPts val="0"/>
                </a:spcAft>
                <a:buNone/>
              </a:pPr>
              <a:endParaRPr sz="1800">
                <a:latin typeface="Times New Roman"/>
                <a:ea typeface="Times New Roman"/>
                <a:cs typeface="Times New Roman"/>
                <a:sym typeface="Times New Roman"/>
              </a:endParaRPr>
            </a:p>
          </p:txBody>
        </p:sp>
        <p:sp>
          <p:nvSpPr>
            <p:cNvPr id="861" name="Google Shape;861;p70"/>
            <p:cNvSpPr txBox="1"/>
            <p:nvPr/>
          </p:nvSpPr>
          <p:spPr>
            <a:xfrm>
              <a:off x="2914394" y="3295185"/>
              <a:ext cx="4215300" cy="330600"/>
            </a:xfrm>
            <a:prstGeom prst="rect">
              <a:avLst/>
            </a:prstGeom>
            <a:noFill/>
            <a:ln>
              <a:noFill/>
            </a:ln>
          </p:spPr>
          <p:txBody>
            <a:bodyPr spcFirstLastPara="1" wrap="square" lIns="121900" tIns="60925" rIns="121900" bIns="60925" anchor="ctr" anchorCtr="0">
              <a:noAutofit/>
            </a:bodyPr>
            <a:lstStyle/>
            <a:p>
              <a:pPr marL="0" lvl="0" indent="0" algn="ctr" rtl="0">
                <a:lnSpc>
                  <a:spcPct val="115000"/>
                </a:lnSpc>
                <a:spcBef>
                  <a:spcPts val="0"/>
                </a:spcBef>
                <a:spcAft>
                  <a:spcPts val="0"/>
                </a:spcAft>
                <a:buNone/>
              </a:pPr>
              <a:r>
                <a:rPr lang="es-EC" sz="1800">
                  <a:solidFill>
                    <a:srgbClr val="FFFFFF"/>
                  </a:solidFill>
                  <a:latin typeface="Times New Roman"/>
                  <a:ea typeface="Times New Roman"/>
                  <a:cs typeface="Times New Roman"/>
                  <a:sym typeface="Times New Roman"/>
                </a:rPr>
                <a:t>GPS de precisión</a:t>
              </a:r>
              <a:endParaRPr sz="1800">
                <a:solidFill>
                  <a:srgbClr val="FFFFFF"/>
                </a:solidFill>
                <a:latin typeface="Times New Roman"/>
                <a:ea typeface="Times New Roman"/>
                <a:cs typeface="Times New Roman"/>
                <a:sym typeface="Times New Roman"/>
              </a:endParaRPr>
            </a:p>
          </p:txBody>
        </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66" name="Google Shape;866;p71"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867" name="Google Shape;867;p71"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868" name="Google Shape;868;p71"/>
          <p:cNvSpPr txBox="1">
            <a:spLocks noGrp="1"/>
          </p:cNvSpPr>
          <p:nvPr>
            <p:ph type="title"/>
          </p:nvPr>
        </p:nvSpPr>
        <p:spPr>
          <a:xfrm>
            <a:off x="1182150" y="531200"/>
            <a:ext cx="98277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MODELAMIENTO DE LÍNEA DE CONDUCCIÓN</a:t>
            </a:r>
            <a:endParaRPr>
              <a:solidFill>
                <a:srgbClr val="194A5D"/>
              </a:solidFill>
              <a:latin typeface="Times New Roman"/>
              <a:ea typeface="Times New Roman"/>
              <a:cs typeface="Times New Roman"/>
              <a:sym typeface="Times New Roman"/>
            </a:endParaRPr>
          </a:p>
        </p:txBody>
      </p:sp>
      <p:pic>
        <p:nvPicPr>
          <p:cNvPr id="869" name="Google Shape;869;p71"/>
          <p:cNvPicPr preferRelativeResize="0"/>
          <p:nvPr/>
        </p:nvPicPr>
        <p:blipFill>
          <a:blip r:embed="rId5">
            <a:alphaModFix/>
          </a:blip>
          <a:stretch>
            <a:fillRect/>
          </a:stretch>
        </p:blipFill>
        <p:spPr>
          <a:xfrm>
            <a:off x="803650" y="1506075"/>
            <a:ext cx="10584699" cy="4464100"/>
          </a:xfrm>
          <a:prstGeom prst="rect">
            <a:avLst/>
          </a:prstGeom>
          <a:noFill/>
          <a:ln>
            <a:noFill/>
          </a:ln>
        </p:spPr>
      </p:pic>
      <p:sp>
        <p:nvSpPr>
          <p:cNvPr id="870" name="Google Shape;870;p71"/>
          <p:cNvSpPr/>
          <p:nvPr/>
        </p:nvSpPr>
        <p:spPr>
          <a:xfrm>
            <a:off x="352175" y="3562150"/>
            <a:ext cx="1364330" cy="500700"/>
          </a:xfrm>
          <a:prstGeom prst="wedgeRectCallout">
            <a:avLst>
              <a:gd name="adj1" fmla="val 11644"/>
              <a:gd name="adj2" fmla="val 85391"/>
            </a:avLst>
          </a:prstGeom>
          <a:solidFill>
            <a:srgbClr val="ABE33F"/>
          </a:solidFill>
          <a:ln w="9525" cap="flat" cmpd="sng">
            <a:solidFill>
              <a:srgbClr val="ABE33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600">
                <a:solidFill>
                  <a:srgbClr val="194A5D"/>
                </a:solidFill>
                <a:latin typeface="Times New Roman"/>
                <a:ea typeface="Times New Roman"/>
                <a:cs typeface="Times New Roman"/>
                <a:sym typeface="Times New Roman"/>
              </a:rPr>
              <a:t>CAPTACIÓN</a:t>
            </a:r>
            <a:endParaRPr sz="1600">
              <a:solidFill>
                <a:srgbClr val="194A5D"/>
              </a:solidFill>
              <a:latin typeface="Times New Roman"/>
              <a:ea typeface="Times New Roman"/>
              <a:cs typeface="Times New Roman"/>
              <a:sym typeface="Times New Roman"/>
            </a:endParaRPr>
          </a:p>
        </p:txBody>
      </p:sp>
      <p:sp>
        <p:nvSpPr>
          <p:cNvPr id="871" name="Google Shape;871;p71"/>
          <p:cNvSpPr/>
          <p:nvPr/>
        </p:nvSpPr>
        <p:spPr>
          <a:xfrm>
            <a:off x="4423425" y="3104650"/>
            <a:ext cx="1551600" cy="500700"/>
          </a:xfrm>
          <a:prstGeom prst="wedgeRectCallout">
            <a:avLst>
              <a:gd name="adj1" fmla="val -44369"/>
              <a:gd name="adj2" fmla="val -69569"/>
            </a:avLst>
          </a:prstGeom>
          <a:solidFill>
            <a:srgbClr val="ABE33F"/>
          </a:solidFill>
          <a:ln w="9525" cap="flat" cmpd="sng">
            <a:solidFill>
              <a:srgbClr val="ABE33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600">
                <a:solidFill>
                  <a:srgbClr val="194A5D"/>
                </a:solidFill>
                <a:latin typeface="Times New Roman"/>
                <a:ea typeface="Times New Roman"/>
                <a:cs typeface="Times New Roman"/>
                <a:sym typeface="Times New Roman"/>
              </a:rPr>
              <a:t>CONDUCCIÓN</a:t>
            </a:r>
            <a:endParaRPr sz="1600">
              <a:solidFill>
                <a:srgbClr val="194A5D"/>
              </a:solidFill>
              <a:latin typeface="Times New Roman"/>
              <a:ea typeface="Times New Roman"/>
              <a:cs typeface="Times New Roman"/>
              <a:sym typeface="Times New Roman"/>
            </a:endParaRPr>
          </a:p>
        </p:txBody>
      </p:sp>
      <p:sp>
        <p:nvSpPr>
          <p:cNvPr id="872" name="Google Shape;872;p71"/>
          <p:cNvSpPr/>
          <p:nvPr/>
        </p:nvSpPr>
        <p:spPr>
          <a:xfrm>
            <a:off x="7630750" y="4062850"/>
            <a:ext cx="2125800" cy="500700"/>
          </a:xfrm>
          <a:prstGeom prst="wedgeRectCallout">
            <a:avLst>
              <a:gd name="adj1" fmla="val 71294"/>
              <a:gd name="adj2" fmla="val -25190"/>
            </a:avLst>
          </a:prstGeom>
          <a:solidFill>
            <a:srgbClr val="ABE33F"/>
          </a:solidFill>
          <a:ln w="9525" cap="flat" cmpd="sng">
            <a:solidFill>
              <a:srgbClr val="ABE33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600">
                <a:solidFill>
                  <a:srgbClr val="194A5D"/>
                </a:solidFill>
                <a:latin typeface="Times New Roman"/>
                <a:ea typeface="Times New Roman"/>
                <a:cs typeface="Times New Roman"/>
                <a:sym typeface="Times New Roman"/>
              </a:rPr>
              <a:t>ALMACENAMIENTO</a:t>
            </a:r>
            <a:endParaRPr sz="1600">
              <a:solidFill>
                <a:srgbClr val="194A5D"/>
              </a:solidFill>
              <a:latin typeface="Times New Roman"/>
              <a:ea typeface="Times New Roman"/>
              <a:cs typeface="Times New Roman"/>
              <a:sym typeface="Times New Roman"/>
            </a:endParaRPr>
          </a:p>
        </p:txBody>
      </p:sp>
      <p:sp>
        <p:nvSpPr>
          <p:cNvPr id="873" name="Google Shape;873;p71"/>
          <p:cNvSpPr/>
          <p:nvPr/>
        </p:nvSpPr>
        <p:spPr>
          <a:xfrm>
            <a:off x="10038690" y="3738125"/>
            <a:ext cx="1942320" cy="313810"/>
          </a:xfrm>
          <a:prstGeom prst="wedgeRectCallout">
            <a:avLst>
              <a:gd name="adj1" fmla="val -46625"/>
              <a:gd name="adj2" fmla="val 79214"/>
            </a:avLst>
          </a:prstGeom>
          <a:solidFill>
            <a:srgbClr val="ABE33F"/>
          </a:solidFill>
          <a:ln w="9525" cap="flat" cmpd="sng">
            <a:solidFill>
              <a:srgbClr val="ABE33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600">
                <a:solidFill>
                  <a:srgbClr val="194A5D"/>
                </a:solidFill>
                <a:latin typeface="Times New Roman"/>
                <a:ea typeface="Times New Roman"/>
                <a:cs typeface="Times New Roman"/>
                <a:sym typeface="Times New Roman"/>
              </a:rPr>
              <a:t>TRATAMIENTO</a:t>
            </a:r>
            <a:endParaRPr sz="1600">
              <a:solidFill>
                <a:srgbClr val="194A5D"/>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pic>
        <p:nvPicPr>
          <p:cNvPr id="878" name="Google Shape;878;p72"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879" name="Google Shape;879;p72"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880" name="Google Shape;880;p72"/>
          <p:cNvSpPr txBox="1">
            <a:spLocks noGrp="1"/>
          </p:cNvSpPr>
          <p:nvPr>
            <p:ph type="title"/>
          </p:nvPr>
        </p:nvSpPr>
        <p:spPr>
          <a:xfrm>
            <a:off x="1182150" y="531200"/>
            <a:ext cx="98277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MODELAMIENTO DE LÍNEA DE CONDUCCIÓN</a:t>
            </a:r>
            <a:endParaRPr>
              <a:solidFill>
                <a:srgbClr val="194A5D"/>
              </a:solidFill>
              <a:latin typeface="Times New Roman"/>
              <a:ea typeface="Times New Roman"/>
              <a:cs typeface="Times New Roman"/>
              <a:sym typeface="Times New Roman"/>
            </a:endParaRPr>
          </a:p>
        </p:txBody>
      </p:sp>
      <p:pic>
        <p:nvPicPr>
          <p:cNvPr id="881" name="Google Shape;881;p72"/>
          <p:cNvPicPr preferRelativeResize="0"/>
          <p:nvPr/>
        </p:nvPicPr>
        <p:blipFill>
          <a:blip r:embed="rId5">
            <a:alphaModFix/>
          </a:blip>
          <a:stretch>
            <a:fillRect/>
          </a:stretch>
        </p:blipFill>
        <p:spPr>
          <a:xfrm>
            <a:off x="1061300" y="2359929"/>
            <a:ext cx="9827699" cy="3462862"/>
          </a:xfrm>
          <a:prstGeom prst="rect">
            <a:avLst/>
          </a:prstGeom>
          <a:noFill/>
          <a:ln>
            <a:noFill/>
          </a:ln>
        </p:spPr>
      </p:pic>
      <p:sp>
        <p:nvSpPr>
          <p:cNvPr id="882" name="Google Shape;882;p72"/>
          <p:cNvSpPr/>
          <p:nvPr/>
        </p:nvSpPr>
        <p:spPr>
          <a:xfrm>
            <a:off x="1061300" y="1737175"/>
            <a:ext cx="3386700" cy="5673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Diámetros de tuberías</a:t>
            </a:r>
            <a:endParaRPr sz="18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73"/>
          <p:cNvSpPr/>
          <p:nvPr/>
        </p:nvSpPr>
        <p:spPr>
          <a:xfrm>
            <a:off x="1061300" y="1737175"/>
            <a:ext cx="4337100" cy="5673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Velocidades en la línea de conducción</a:t>
            </a:r>
            <a:endParaRPr sz="1800">
              <a:solidFill>
                <a:schemeClr val="lt1"/>
              </a:solidFill>
              <a:latin typeface="Times New Roman"/>
              <a:ea typeface="Times New Roman"/>
              <a:cs typeface="Times New Roman"/>
              <a:sym typeface="Times New Roman"/>
            </a:endParaRPr>
          </a:p>
        </p:txBody>
      </p:sp>
      <p:pic>
        <p:nvPicPr>
          <p:cNvPr id="888" name="Google Shape;888;p73"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889" name="Google Shape;889;p73"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890" name="Google Shape;890;p73"/>
          <p:cNvSpPr txBox="1">
            <a:spLocks noGrp="1"/>
          </p:cNvSpPr>
          <p:nvPr>
            <p:ph type="title"/>
          </p:nvPr>
        </p:nvSpPr>
        <p:spPr>
          <a:xfrm>
            <a:off x="1182150" y="531200"/>
            <a:ext cx="98277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MODELAMIENTO DE LÍNEA DE CONDUCCIÓN</a:t>
            </a:r>
            <a:endParaRPr>
              <a:solidFill>
                <a:srgbClr val="194A5D"/>
              </a:solidFill>
              <a:latin typeface="Times New Roman"/>
              <a:ea typeface="Times New Roman"/>
              <a:cs typeface="Times New Roman"/>
              <a:sym typeface="Times New Roman"/>
            </a:endParaRPr>
          </a:p>
        </p:txBody>
      </p:sp>
      <p:pic>
        <p:nvPicPr>
          <p:cNvPr id="891" name="Google Shape;891;p73"/>
          <p:cNvPicPr preferRelativeResize="0"/>
          <p:nvPr/>
        </p:nvPicPr>
        <p:blipFill>
          <a:blip r:embed="rId5">
            <a:alphaModFix/>
          </a:blip>
          <a:stretch>
            <a:fillRect/>
          </a:stretch>
        </p:blipFill>
        <p:spPr>
          <a:xfrm>
            <a:off x="1061300" y="2382400"/>
            <a:ext cx="9827700" cy="3429000"/>
          </a:xfrm>
          <a:prstGeom prst="rect">
            <a:avLst/>
          </a:prstGeom>
          <a:noFill/>
          <a:ln>
            <a:noFill/>
          </a:ln>
        </p:spPr>
      </p:pic>
      <p:pic>
        <p:nvPicPr>
          <p:cNvPr id="892" name="Google Shape;892;p73"/>
          <p:cNvPicPr preferRelativeResize="0"/>
          <p:nvPr/>
        </p:nvPicPr>
        <p:blipFill>
          <a:blip r:embed="rId6">
            <a:alphaModFix/>
          </a:blip>
          <a:stretch>
            <a:fillRect/>
          </a:stretch>
        </p:blipFill>
        <p:spPr>
          <a:xfrm>
            <a:off x="2683875" y="2382400"/>
            <a:ext cx="6582550" cy="3291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74"/>
          <p:cNvSpPr/>
          <p:nvPr/>
        </p:nvSpPr>
        <p:spPr>
          <a:xfrm>
            <a:off x="1061300" y="1737175"/>
            <a:ext cx="4337100" cy="5673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Presiones en los nudos</a:t>
            </a:r>
            <a:endParaRPr sz="1800">
              <a:solidFill>
                <a:schemeClr val="lt1"/>
              </a:solidFill>
              <a:latin typeface="Times New Roman"/>
              <a:ea typeface="Times New Roman"/>
              <a:cs typeface="Times New Roman"/>
              <a:sym typeface="Times New Roman"/>
            </a:endParaRPr>
          </a:p>
        </p:txBody>
      </p:sp>
      <p:pic>
        <p:nvPicPr>
          <p:cNvPr id="898" name="Google Shape;898;p74"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899" name="Google Shape;899;p74"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900" name="Google Shape;900;p74"/>
          <p:cNvSpPr txBox="1">
            <a:spLocks noGrp="1"/>
          </p:cNvSpPr>
          <p:nvPr>
            <p:ph type="title"/>
          </p:nvPr>
        </p:nvSpPr>
        <p:spPr>
          <a:xfrm>
            <a:off x="1182150" y="531200"/>
            <a:ext cx="98277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MODELAMIENTO DE LÍNEA DE CONDUCCIÓN</a:t>
            </a:r>
            <a:endParaRPr>
              <a:solidFill>
                <a:srgbClr val="194A5D"/>
              </a:solidFill>
              <a:latin typeface="Times New Roman"/>
              <a:ea typeface="Times New Roman"/>
              <a:cs typeface="Times New Roman"/>
              <a:sym typeface="Times New Roman"/>
            </a:endParaRPr>
          </a:p>
        </p:txBody>
      </p:sp>
      <p:pic>
        <p:nvPicPr>
          <p:cNvPr id="901" name="Google Shape;901;p74"/>
          <p:cNvPicPr preferRelativeResize="0"/>
          <p:nvPr/>
        </p:nvPicPr>
        <p:blipFill>
          <a:blip r:embed="rId5">
            <a:alphaModFix/>
          </a:blip>
          <a:stretch>
            <a:fillRect/>
          </a:stretch>
        </p:blipFill>
        <p:spPr>
          <a:xfrm>
            <a:off x="1061300" y="2388000"/>
            <a:ext cx="10221024" cy="3382075"/>
          </a:xfrm>
          <a:prstGeom prst="rect">
            <a:avLst/>
          </a:prstGeom>
          <a:noFill/>
          <a:ln>
            <a:noFill/>
          </a:ln>
        </p:spPr>
      </p:pic>
      <p:pic>
        <p:nvPicPr>
          <p:cNvPr id="902" name="Google Shape;902;p74"/>
          <p:cNvPicPr preferRelativeResize="0"/>
          <p:nvPr/>
        </p:nvPicPr>
        <p:blipFill>
          <a:blip r:embed="rId6">
            <a:alphaModFix/>
          </a:blip>
          <a:stretch>
            <a:fillRect/>
          </a:stretch>
        </p:blipFill>
        <p:spPr>
          <a:xfrm>
            <a:off x="2809300" y="2459475"/>
            <a:ext cx="6210750" cy="3172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pic>
        <p:nvPicPr>
          <p:cNvPr id="907" name="Google Shape;907;p75"/>
          <p:cNvPicPr preferRelativeResize="0"/>
          <p:nvPr/>
        </p:nvPicPr>
        <p:blipFill>
          <a:blip r:embed="rId3">
            <a:alphaModFix/>
          </a:blip>
          <a:stretch>
            <a:fillRect/>
          </a:stretch>
        </p:blipFill>
        <p:spPr>
          <a:xfrm>
            <a:off x="1600650" y="141375"/>
            <a:ext cx="6662074" cy="6127149"/>
          </a:xfrm>
          <a:prstGeom prst="rect">
            <a:avLst/>
          </a:prstGeom>
          <a:noFill/>
          <a:ln>
            <a:noFill/>
          </a:ln>
        </p:spPr>
      </p:pic>
      <p:sp>
        <p:nvSpPr>
          <p:cNvPr id="908" name="Google Shape;908;p75"/>
          <p:cNvSpPr/>
          <p:nvPr/>
        </p:nvSpPr>
        <p:spPr>
          <a:xfrm>
            <a:off x="8589900" y="1827000"/>
            <a:ext cx="3386700" cy="567300"/>
          </a:xfrm>
          <a:prstGeom prst="roundRect">
            <a:avLst>
              <a:gd name="adj" fmla="val 16667"/>
            </a:avLst>
          </a:prstGeom>
          <a:solidFill>
            <a:srgbClr val="1D7E7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s-EC" sz="1800">
                <a:solidFill>
                  <a:schemeClr val="lt1"/>
                </a:solidFill>
                <a:latin typeface="Times New Roman"/>
                <a:ea typeface="Times New Roman"/>
                <a:cs typeface="Times New Roman"/>
                <a:sym typeface="Times New Roman"/>
              </a:rPr>
              <a:t>Presupuesto referencial</a:t>
            </a:r>
            <a:endParaRPr sz="1800">
              <a:solidFill>
                <a:schemeClr val="lt1"/>
              </a:solidFill>
              <a:latin typeface="Times New Roman"/>
              <a:ea typeface="Times New Roman"/>
              <a:cs typeface="Times New Roman"/>
              <a:sym typeface="Times New Roman"/>
            </a:endParaRPr>
          </a:p>
        </p:txBody>
      </p:sp>
      <p:pic>
        <p:nvPicPr>
          <p:cNvPr id="909" name="Google Shape;909;p75" descr="Resultado de imagen para logo e spe"/>
          <p:cNvPicPr preferRelativeResize="0"/>
          <p:nvPr/>
        </p:nvPicPr>
        <p:blipFill rotWithShape="1">
          <a:blip r:embed="rId4">
            <a:alphaModFix/>
          </a:blip>
          <a:srcRect/>
          <a:stretch/>
        </p:blipFill>
        <p:spPr>
          <a:xfrm>
            <a:off x="186451" y="6157408"/>
            <a:ext cx="1938440" cy="500637"/>
          </a:xfrm>
          <a:prstGeom prst="rect">
            <a:avLst/>
          </a:prstGeom>
          <a:noFill/>
          <a:ln>
            <a:noFill/>
          </a:ln>
        </p:spPr>
      </p:pic>
      <p:pic>
        <p:nvPicPr>
          <p:cNvPr id="910" name="Google Shape;910;p75" descr="Resultado de imagen para carrera de ingenieria civil espe"/>
          <p:cNvPicPr preferRelativeResize="0"/>
          <p:nvPr/>
        </p:nvPicPr>
        <p:blipFill rotWithShape="1">
          <a:blip r:embed="rId5">
            <a:alphaModFix/>
          </a:blip>
          <a:srcRect/>
          <a:stretch/>
        </p:blipFill>
        <p:spPr>
          <a:xfrm>
            <a:off x="2283193" y="6078583"/>
            <a:ext cx="713405" cy="713406"/>
          </a:xfrm>
          <a:prstGeom prst="rect">
            <a:avLst/>
          </a:prstGeom>
          <a:noFill/>
          <a:ln>
            <a:no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pic>
        <p:nvPicPr>
          <p:cNvPr id="915" name="Google Shape;915;p76"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916" name="Google Shape;916;p76"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917" name="Google Shape;917;p76"/>
          <p:cNvSpPr txBox="1">
            <a:spLocks noGrp="1"/>
          </p:cNvSpPr>
          <p:nvPr>
            <p:ph type="title"/>
          </p:nvPr>
        </p:nvSpPr>
        <p:spPr>
          <a:xfrm>
            <a:off x="1182150" y="531200"/>
            <a:ext cx="98277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CONCLUSIONES</a:t>
            </a:r>
            <a:endParaRPr>
              <a:solidFill>
                <a:srgbClr val="194A5D"/>
              </a:solidFill>
              <a:latin typeface="Times New Roman"/>
              <a:ea typeface="Times New Roman"/>
              <a:cs typeface="Times New Roman"/>
              <a:sym typeface="Times New Roman"/>
            </a:endParaRPr>
          </a:p>
        </p:txBody>
      </p:sp>
      <p:sp>
        <p:nvSpPr>
          <p:cNvPr id="918" name="Google Shape;918;p76"/>
          <p:cNvSpPr txBox="1"/>
          <p:nvPr/>
        </p:nvSpPr>
        <p:spPr>
          <a:xfrm>
            <a:off x="186450" y="2250625"/>
            <a:ext cx="11523900" cy="3000000"/>
          </a:xfrm>
          <a:prstGeom prst="rect">
            <a:avLst/>
          </a:prstGeom>
          <a:noFill/>
          <a:ln>
            <a:noFill/>
          </a:ln>
        </p:spPr>
        <p:txBody>
          <a:bodyPr spcFirstLastPara="1" wrap="square" lIns="540000" tIns="91425" rIns="91425" bIns="91425" anchor="t" anchorCtr="0">
            <a:noAutofit/>
          </a:bodyPr>
          <a:lstStyle/>
          <a:p>
            <a:pPr marL="457200" lvl="0" indent="-355600" algn="just" rtl="0">
              <a:lnSpc>
                <a:spcPct val="115000"/>
              </a:lnSpc>
              <a:spcBef>
                <a:spcPts val="0"/>
              </a:spcBef>
              <a:spcAft>
                <a:spcPts val="0"/>
              </a:spcAft>
              <a:buClr>
                <a:srgbClr val="ABE33F"/>
              </a:buClr>
              <a:buSzPts val="2000"/>
              <a:buFont typeface="Times New Roman"/>
              <a:buChar char="◇"/>
            </a:pPr>
            <a:r>
              <a:rPr lang="es-EC" sz="2000">
                <a:solidFill>
                  <a:srgbClr val="004C52"/>
                </a:solidFill>
                <a:latin typeface="Times New Roman"/>
                <a:ea typeface="Times New Roman"/>
                <a:cs typeface="Times New Roman"/>
                <a:sym typeface="Times New Roman"/>
              </a:rPr>
              <a:t>Las series de datos hidrometeorológicos con las que se cuenta en el Ecuador, muchas veces se presentan incompletas, por ende, se rellenaron con el método de regresión lineal simple y promedio diario y se validó los datos rellenados con prueba de rachas, curva de doble masa y t de Student.</a:t>
            </a:r>
            <a:endParaRPr sz="20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000">
              <a:solidFill>
                <a:srgbClr val="004C52"/>
              </a:solidFill>
              <a:latin typeface="Times New Roman"/>
              <a:ea typeface="Times New Roman"/>
              <a:cs typeface="Times New Roman"/>
              <a:sym typeface="Times New Roman"/>
            </a:endParaRPr>
          </a:p>
          <a:p>
            <a:pPr marL="457200" lvl="0" indent="-355600" algn="just" rtl="0">
              <a:lnSpc>
                <a:spcPct val="115000"/>
              </a:lnSpc>
              <a:spcBef>
                <a:spcPts val="0"/>
              </a:spcBef>
              <a:spcAft>
                <a:spcPts val="0"/>
              </a:spcAft>
              <a:buClr>
                <a:srgbClr val="ABE33F"/>
              </a:buClr>
              <a:buSzPts val="2000"/>
              <a:buFont typeface="Times New Roman"/>
              <a:buChar char="◇"/>
            </a:pPr>
            <a:r>
              <a:rPr lang="es-EC" sz="2000">
                <a:solidFill>
                  <a:srgbClr val="004C52"/>
                </a:solidFill>
                <a:latin typeface="Times New Roman"/>
                <a:ea typeface="Times New Roman"/>
                <a:cs typeface="Times New Roman"/>
                <a:sym typeface="Times New Roman"/>
              </a:rPr>
              <a:t>Se analizó la dinámica de las series de tiempo de las variables precipitación, caudal, humedad y temperatura mediante un análisis cualitativo con histogramas y mapas recurrentes, así, se distingue de una manera visual un comportamiento aleatorio en dichas variables, complementando el estudio con un análisis cuantitativo de recurrencia, el cual evidencia un grado bajo de determinismo, por lo que, se puede afirmar que las variables precipitación y caudal manifiestan indicios de caos.</a:t>
            </a:r>
            <a:endParaRPr sz="20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0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000">
              <a:solidFill>
                <a:srgbClr val="004C52"/>
              </a:solidFill>
              <a:latin typeface="Times New Roman"/>
              <a:ea typeface="Times New Roman"/>
              <a:cs typeface="Times New Roman"/>
              <a:sym typeface="Times New Roman"/>
            </a:endParaRPr>
          </a:p>
          <a:p>
            <a:pPr marL="0" lvl="0" indent="0" algn="just" rtl="0">
              <a:lnSpc>
                <a:spcPct val="115000"/>
              </a:lnSpc>
              <a:spcBef>
                <a:spcPts val="600"/>
              </a:spcBef>
              <a:spcAft>
                <a:spcPts val="0"/>
              </a:spcAft>
              <a:buNone/>
            </a:pPr>
            <a:endParaRPr sz="2000">
              <a:solidFill>
                <a:srgbClr val="004C52"/>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77"/>
          <p:cNvSpPr txBox="1"/>
          <p:nvPr/>
        </p:nvSpPr>
        <p:spPr>
          <a:xfrm>
            <a:off x="186450" y="1477400"/>
            <a:ext cx="11523900" cy="3000000"/>
          </a:xfrm>
          <a:prstGeom prst="rect">
            <a:avLst/>
          </a:prstGeom>
          <a:noFill/>
          <a:ln>
            <a:noFill/>
          </a:ln>
        </p:spPr>
        <p:txBody>
          <a:bodyPr spcFirstLastPara="1" wrap="square" lIns="540000" tIns="91425" rIns="91425" bIns="91425" anchor="t" anchorCtr="0">
            <a:noAutofit/>
          </a:bodyPr>
          <a:lstStyle/>
          <a:p>
            <a:pPr marL="457200" lvl="0" indent="-355600" algn="just" rtl="0">
              <a:lnSpc>
                <a:spcPct val="115000"/>
              </a:lnSpc>
              <a:spcBef>
                <a:spcPts val="0"/>
              </a:spcBef>
              <a:spcAft>
                <a:spcPts val="0"/>
              </a:spcAft>
              <a:buClr>
                <a:srgbClr val="ABE33F"/>
              </a:buClr>
              <a:buSzPts val="2000"/>
              <a:buFont typeface="Times New Roman"/>
              <a:buChar char="◇"/>
            </a:pPr>
            <a:r>
              <a:rPr lang="es-EC" sz="2000">
                <a:solidFill>
                  <a:srgbClr val="004C52"/>
                </a:solidFill>
                <a:latin typeface="Times New Roman"/>
                <a:ea typeface="Times New Roman"/>
                <a:cs typeface="Times New Roman"/>
                <a:sym typeface="Times New Roman"/>
              </a:rPr>
              <a:t>Mediante el método de curva de duración de caudales, se comprobó la disponibilidad de agua superficial para las comunidades Bellavista y La Florida para el consumo humano previo a un tratamiento de desinfección.</a:t>
            </a:r>
            <a:endParaRPr sz="20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000">
              <a:solidFill>
                <a:srgbClr val="004C52"/>
              </a:solidFill>
              <a:latin typeface="Times New Roman"/>
              <a:ea typeface="Times New Roman"/>
              <a:cs typeface="Times New Roman"/>
              <a:sym typeface="Times New Roman"/>
            </a:endParaRPr>
          </a:p>
          <a:p>
            <a:pPr marL="457200" lvl="0" indent="-355600" algn="just" rtl="0">
              <a:lnSpc>
                <a:spcPct val="115000"/>
              </a:lnSpc>
              <a:spcBef>
                <a:spcPts val="0"/>
              </a:spcBef>
              <a:spcAft>
                <a:spcPts val="0"/>
              </a:spcAft>
              <a:buClr>
                <a:srgbClr val="ABE33F"/>
              </a:buClr>
              <a:buSzPts val="2000"/>
              <a:buFont typeface="Times New Roman"/>
              <a:buChar char="◇"/>
            </a:pPr>
            <a:r>
              <a:rPr lang="es-EC" sz="2000">
                <a:solidFill>
                  <a:srgbClr val="004C52"/>
                </a:solidFill>
                <a:latin typeface="Times New Roman"/>
                <a:ea typeface="Times New Roman"/>
                <a:cs typeface="Times New Roman"/>
                <a:sym typeface="Times New Roman"/>
              </a:rPr>
              <a:t>Los ensayos de calidad de agua correspondientes a las muestras tomadas en el río Arapicos determinaron que los parámetros físicos se encuentran dentro de los rangos admisibles, sin embargo, se encontró presencia de coliformes en dichas muestras por lo que fue necesario proponer un tratamiento de desinfección con hipoclorito de calcio (sólido).</a:t>
            </a:r>
            <a:endParaRPr sz="20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000">
              <a:solidFill>
                <a:srgbClr val="004C52"/>
              </a:solidFill>
              <a:latin typeface="Times New Roman"/>
              <a:ea typeface="Times New Roman"/>
              <a:cs typeface="Times New Roman"/>
              <a:sym typeface="Times New Roman"/>
            </a:endParaRPr>
          </a:p>
          <a:p>
            <a:pPr marL="457200" lvl="0" indent="-355600" algn="just" rtl="0">
              <a:lnSpc>
                <a:spcPct val="115000"/>
              </a:lnSpc>
              <a:spcBef>
                <a:spcPts val="0"/>
              </a:spcBef>
              <a:spcAft>
                <a:spcPts val="0"/>
              </a:spcAft>
              <a:buClr>
                <a:srgbClr val="ABE33F"/>
              </a:buClr>
              <a:buSzPts val="2000"/>
              <a:buFont typeface="Times New Roman"/>
              <a:buChar char="◇"/>
            </a:pPr>
            <a:r>
              <a:rPr lang="es-EC" sz="2000">
                <a:solidFill>
                  <a:srgbClr val="004C52"/>
                </a:solidFill>
                <a:latin typeface="Times New Roman"/>
                <a:ea typeface="Times New Roman"/>
                <a:cs typeface="Times New Roman"/>
                <a:sym typeface="Times New Roman"/>
              </a:rPr>
              <a:t>Utilizar la captación tipo Coanda brinda ventajas como la de servir de estructura de control y cuantificación de caudal, la captación evita el ingreso al sistema de material vegetal, partículas gruesas y sólidos en suspensión, prescindiendo de la necesidad de diseñar un desarenador.</a:t>
            </a:r>
            <a:endParaRPr sz="20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0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0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000">
              <a:solidFill>
                <a:srgbClr val="004C52"/>
              </a:solidFill>
              <a:latin typeface="Times New Roman"/>
              <a:ea typeface="Times New Roman"/>
              <a:cs typeface="Times New Roman"/>
              <a:sym typeface="Times New Roman"/>
            </a:endParaRPr>
          </a:p>
          <a:p>
            <a:pPr marL="0" lvl="0" indent="0" algn="just" rtl="0">
              <a:lnSpc>
                <a:spcPct val="115000"/>
              </a:lnSpc>
              <a:spcBef>
                <a:spcPts val="600"/>
              </a:spcBef>
              <a:spcAft>
                <a:spcPts val="0"/>
              </a:spcAft>
              <a:buNone/>
            </a:pPr>
            <a:endParaRPr sz="2000">
              <a:solidFill>
                <a:srgbClr val="004C52"/>
              </a:solidFill>
              <a:latin typeface="Times New Roman"/>
              <a:ea typeface="Times New Roman"/>
              <a:cs typeface="Times New Roman"/>
              <a:sym typeface="Times New Roman"/>
            </a:endParaRPr>
          </a:p>
        </p:txBody>
      </p:sp>
      <p:pic>
        <p:nvPicPr>
          <p:cNvPr id="924" name="Google Shape;924;p77"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925" name="Google Shape;925;p77"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926" name="Google Shape;926;p77"/>
          <p:cNvSpPr txBox="1">
            <a:spLocks noGrp="1"/>
          </p:cNvSpPr>
          <p:nvPr>
            <p:ph type="title"/>
          </p:nvPr>
        </p:nvSpPr>
        <p:spPr>
          <a:xfrm>
            <a:off x="1182150" y="531200"/>
            <a:ext cx="98277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CONCLUSIONES</a:t>
            </a:r>
            <a:endParaRPr>
              <a:solidFill>
                <a:srgbClr val="194A5D"/>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78"/>
          <p:cNvSpPr txBox="1"/>
          <p:nvPr/>
        </p:nvSpPr>
        <p:spPr>
          <a:xfrm>
            <a:off x="186450" y="2029350"/>
            <a:ext cx="11523900" cy="3000000"/>
          </a:xfrm>
          <a:prstGeom prst="rect">
            <a:avLst/>
          </a:prstGeom>
          <a:noFill/>
          <a:ln>
            <a:noFill/>
          </a:ln>
        </p:spPr>
        <p:txBody>
          <a:bodyPr spcFirstLastPara="1" wrap="square" lIns="540000" tIns="91425" rIns="91425" bIns="91425" anchor="t" anchorCtr="0">
            <a:noAutofit/>
          </a:bodyPr>
          <a:lstStyle/>
          <a:p>
            <a:pPr marL="457200" lvl="0" indent="-355600" algn="just" rtl="0">
              <a:lnSpc>
                <a:spcPct val="115000"/>
              </a:lnSpc>
              <a:spcBef>
                <a:spcPts val="0"/>
              </a:spcBef>
              <a:spcAft>
                <a:spcPts val="0"/>
              </a:spcAft>
              <a:buClr>
                <a:srgbClr val="ABE33F"/>
              </a:buClr>
              <a:buSzPts val="2000"/>
              <a:buFont typeface="Times New Roman"/>
              <a:buChar char="◇"/>
            </a:pPr>
            <a:r>
              <a:rPr lang="es-EC" sz="2000" dirty="0">
                <a:solidFill>
                  <a:srgbClr val="004C52"/>
                </a:solidFill>
                <a:latin typeface="Times New Roman"/>
                <a:ea typeface="Times New Roman"/>
                <a:cs typeface="Times New Roman"/>
                <a:sym typeface="Times New Roman"/>
              </a:rPr>
              <a:t>La herramienta gráfica de mapas recurrentes depende directamente de la cantidad de datos con la que cuente la serie de tiempo, es por ello, que se debe trabajar con series de al menos 10 años para obtener resultados visuales coherentes, patrones identificables, y así, distinguir de una manera visual el comportamiento de las variables. Al ser un método visual se pueden tener distintas interpretaciones dependiendo del observador, por ello, se requiere un análisis complementario de recurrencia cuantitativa para obtener un resultado numérico sobre la dinámica de las series de tiempo.</a:t>
            </a:r>
            <a:endParaRPr sz="2000" dirty="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000" dirty="0">
              <a:solidFill>
                <a:srgbClr val="004C52"/>
              </a:solidFill>
              <a:latin typeface="Times New Roman"/>
              <a:ea typeface="Times New Roman"/>
              <a:cs typeface="Times New Roman"/>
              <a:sym typeface="Times New Roman"/>
            </a:endParaRPr>
          </a:p>
          <a:p>
            <a:pPr marL="457200" lvl="0" indent="-355600" algn="just" rtl="0">
              <a:lnSpc>
                <a:spcPct val="115000"/>
              </a:lnSpc>
              <a:spcBef>
                <a:spcPts val="0"/>
              </a:spcBef>
              <a:spcAft>
                <a:spcPts val="0"/>
              </a:spcAft>
              <a:buClr>
                <a:srgbClr val="ABE33F"/>
              </a:buClr>
              <a:buSzPts val="2000"/>
              <a:buFont typeface="Times New Roman"/>
              <a:buChar char="◇"/>
            </a:pPr>
            <a:r>
              <a:rPr lang="es-EC" sz="2000" dirty="0">
                <a:solidFill>
                  <a:srgbClr val="004C52"/>
                </a:solidFill>
                <a:latin typeface="Times New Roman"/>
                <a:ea typeface="Times New Roman"/>
                <a:cs typeface="Times New Roman"/>
                <a:sym typeface="Times New Roman"/>
              </a:rPr>
              <a:t>Para modelar mapas recurrentes, se debe escoger los parámetros de </a:t>
            </a:r>
            <a:r>
              <a:rPr lang="es-EC" sz="2000" dirty="0" smtClean="0">
                <a:solidFill>
                  <a:srgbClr val="004C52"/>
                </a:solidFill>
                <a:latin typeface="Times New Roman"/>
                <a:ea typeface="Times New Roman"/>
                <a:cs typeface="Times New Roman"/>
                <a:sym typeface="Times New Roman"/>
              </a:rPr>
              <a:t>tiempo de retraso y dimensión inmersa </a:t>
            </a:r>
            <a:r>
              <a:rPr lang="es-EC" sz="2000" dirty="0">
                <a:solidFill>
                  <a:srgbClr val="004C52"/>
                </a:solidFill>
                <a:latin typeface="Times New Roman"/>
                <a:ea typeface="Times New Roman"/>
                <a:cs typeface="Times New Roman"/>
                <a:sym typeface="Times New Roman"/>
              </a:rPr>
              <a:t>considerando el criterio que mejor se ajuste al comportamiento de la variable, debido a la sensibilidad de las condiciones iniciales de estos algoritmos.</a:t>
            </a:r>
            <a:endParaRPr sz="2000" dirty="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000" dirty="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000" dirty="0">
              <a:solidFill>
                <a:srgbClr val="004C52"/>
              </a:solidFill>
              <a:latin typeface="Times New Roman"/>
              <a:ea typeface="Times New Roman"/>
              <a:cs typeface="Times New Roman"/>
              <a:sym typeface="Times New Roman"/>
            </a:endParaRPr>
          </a:p>
          <a:p>
            <a:pPr marL="0" lvl="0" indent="0" algn="just" rtl="0">
              <a:lnSpc>
                <a:spcPct val="115000"/>
              </a:lnSpc>
              <a:spcBef>
                <a:spcPts val="600"/>
              </a:spcBef>
              <a:spcAft>
                <a:spcPts val="0"/>
              </a:spcAft>
              <a:buNone/>
            </a:pPr>
            <a:endParaRPr sz="2000" dirty="0">
              <a:solidFill>
                <a:srgbClr val="004C52"/>
              </a:solidFill>
              <a:latin typeface="Times New Roman"/>
              <a:ea typeface="Times New Roman"/>
              <a:cs typeface="Times New Roman"/>
              <a:sym typeface="Times New Roman"/>
            </a:endParaRPr>
          </a:p>
        </p:txBody>
      </p:sp>
      <p:pic>
        <p:nvPicPr>
          <p:cNvPr id="932" name="Google Shape;932;p78"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933" name="Google Shape;933;p78"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934" name="Google Shape;934;p78"/>
          <p:cNvSpPr txBox="1">
            <a:spLocks noGrp="1"/>
          </p:cNvSpPr>
          <p:nvPr>
            <p:ph type="title"/>
          </p:nvPr>
        </p:nvSpPr>
        <p:spPr>
          <a:xfrm>
            <a:off x="1182150" y="531200"/>
            <a:ext cx="98277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RECOMENDACIONES</a:t>
            </a:r>
            <a:endParaRPr>
              <a:solidFill>
                <a:srgbClr val="194A5D"/>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79"/>
          <p:cNvSpPr txBox="1"/>
          <p:nvPr/>
        </p:nvSpPr>
        <p:spPr>
          <a:xfrm>
            <a:off x="186450" y="2263475"/>
            <a:ext cx="11523900" cy="3000000"/>
          </a:xfrm>
          <a:prstGeom prst="rect">
            <a:avLst/>
          </a:prstGeom>
          <a:noFill/>
          <a:ln>
            <a:noFill/>
          </a:ln>
        </p:spPr>
        <p:txBody>
          <a:bodyPr spcFirstLastPara="1" wrap="square" lIns="540000" tIns="91425" rIns="91425" bIns="91425" anchor="t" anchorCtr="0">
            <a:noAutofit/>
          </a:bodyPr>
          <a:lstStyle/>
          <a:p>
            <a:pPr marL="457200" lvl="0" indent="-355600" algn="just" rtl="0">
              <a:lnSpc>
                <a:spcPct val="115000"/>
              </a:lnSpc>
              <a:spcBef>
                <a:spcPts val="0"/>
              </a:spcBef>
              <a:spcAft>
                <a:spcPts val="0"/>
              </a:spcAft>
              <a:buClr>
                <a:srgbClr val="ABE33F"/>
              </a:buClr>
              <a:buSzPts val="2000"/>
              <a:buFont typeface="Times New Roman"/>
              <a:buChar char="◇"/>
            </a:pPr>
            <a:r>
              <a:rPr lang="es-EC" sz="2000">
                <a:solidFill>
                  <a:srgbClr val="004C52"/>
                </a:solidFill>
                <a:latin typeface="Times New Roman"/>
                <a:ea typeface="Times New Roman"/>
                <a:cs typeface="Times New Roman"/>
                <a:sym typeface="Times New Roman"/>
              </a:rPr>
              <a:t>Realizar al menos una vez al año, el análisis de la calidad del agua del río Arapicos para advertir posibles cambios en la composición del recurso y complementar el análisis de plaguicidas y metales pesados.</a:t>
            </a:r>
            <a:endParaRPr sz="20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000">
              <a:solidFill>
                <a:srgbClr val="004C52"/>
              </a:solidFill>
              <a:latin typeface="Times New Roman"/>
              <a:ea typeface="Times New Roman"/>
              <a:cs typeface="Times New Roman"/>
              <a:sym typeface="Times New Roman"/>
            </a:endParaRPr>
          </a:p>
          <a:p>
            <a:pPr marL="457200" lvl="0" indent="-355600" algn="just" rtl="0">
              <a:lnSpc>
                <a:spcPct val="115000"/>
              </a:lnSpc>
              <a:spcBef>
                <a:spcPts val="0"/>
              </a:spcBef>
              <a:spcAft>
                <a:spcPts val="0"/>
              </a:spcAft>
              <a:buClr>
                <a:srgbClr val="ABE33F"/>
              </a:buClr>
              <a:buSzPts val="2000"/>
              <a:buFont typeface="Times New Roman"/>
              <a:buChar char="◇"/>
            </a:pPr>
            <a:r>
              <a:rPr lang="es-EC" sz="2000">
                <a:solidFill>
                  <a:srgbClr val="004C52"/>
                </a:solidFill>
                <a:latin typeface="Times New Roman"/>
                <a:ea typeface="Times New Roman"/>
                <a:cs typeface="Times New Roman"/>
                <a:sym typeface="Times New Roman"/>
              </a:rPr>
              <a:t>Realizar el aforo de las fuentes en época seca para contrastar los datos de caudales obtenidos en época de lluvia.</a:t>
            </a:r>
            <a:endParaRPr sz="20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0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0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000">
              <a:solidFill>
                <a:srgbClr val="004C52"/>
              </a:solidFill>
              <a:latin typeface="Times New Roman"/>
              <a:ea typeface="Times New Roman"/>
              <a:cs typeface="Times New Roman"/>
              <a:sym typeface="Times New Roman"/>
            </a:endParaRPr>
          </a:p>
          <a:p>
            <a:pPr marL="0" lvl="0" indent="0" algn="just" rtl="0">
              <a:lnSpc>
                <a:spcPct val="115000"/>
              </a:lnSpc>
              <a:spcBef>
                <a:spcPts val="600"/>
              </a:spcBef>
              <a:spcAft>
                <a:spcPts val="0"/>
              </a:spcAft>
              <a:buNone/>
            </a:pPr>
            <a:endParaRPr sz="2000">
              <a:solidFill>
                <a:srgbClr val="004C52"/>
              </a:solidFill>
              <a:latin typeface="Times New Roman"/>
              <a:ea typeface="Times New Roman"/>
              <a:cs typeface="Times New Roman"/>
              <a:sym typeface="Times New Roman"/>
            </a:endParaRPr>
          </a:p>
        </p:txBody>
      </p:sp>
      <p:pic>
        <p:nvPicPr>
          <p:cNvPr id="940" name="Google Shape;940;p79"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941" name="Google Shape;941;p79"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942" name="Google Shape;942;p79"/>
          <p:cNvSpPr txBox="1">
            <a:spLocks noGrp="1"/>
          </p:cNvSpPr>
          <p:nvPr>
            <p:ph type="title"/>
          </p:nvPr>
        </p:nvSpPr>
        <p:spPr>
          <a:xfrm>
            <a:off x="1182150" y="531200"/>
            <a:ext cx="98277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RECOMENDACIONES</a:t>
            </a:r>
            <a:endParaRPr>
              <a:solidFill>
                <a:srgbClr val="194A5D"/>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8"/>
          <p:cNvSpPr txBox="1"/>
          <p:nvPr/>
        </p:nvSpPr>
        <p:spPr>
          <a:xfrm>
            <a:off x="186450" y="2043150"/>
            <a:ext cx="11523900" cy="3000000"/>
          </a:xfrm>
          <a:prstGeom prst="rect">
            <a:avLst/>
          </a:prstGeom>
          <a:noFill/>
          <a:ln>
            <a:noFill/>
          </a:ln>
        </p:spPr>
        <p:txBody>
          <a:bodyPr spcFirstLastPara="1" wrap="square" lIns="540000" tIns="91425" rIns="91425" bIns="91425" anchor="t" anchorCtr="0">
            <a:noAutofit/>
          </a:bodyPr>
          <a:lstStyle/>
          <a:p>
            <a:pPr marL="457200" lvl="0" indent="-368300" algn="just" rtl="0">
              <a:lnSpc>
                <a:spcPct val="115000"/>
              </a:lnSpc>
              <a:spcBef>
                <a:spcPts val="0"/>
              </a:spcBef>
              <a:spcAft>
                <a:spcPts val="0"/>
              </a:spcAft>
              <a:buClr>
                <a:srgbClr val="ABE33F"/>
              </a:buClr>
              <a:buSzPts val="2200"/>
              <a:buFont typeface="Times New Roman"/>
              <a:buChar char="◇"/>
            </a:pPr>
            <a:r>
              <a:rPr lang="es-EC" sz="2200">
                <a:solidFill>
                  <a:srgbClr val="004C52"/>
                </a:solidFill>
                <a:latin typeface="Times New Roman"/>
                <a:ea typeface="Times New Roman"/>
                <a:cs typeface="Times New Roman"/>
                <a:sym typeface="Times New Roman"/>
              </a:rPr>
              <a:t>Estudiar la cantidad y calidad de agua del río Arapicos y de fuentes subterráneas, en base a un análisis físico, químico y bacteriológico de acuerdo al Código de Diseño de Obras Sanitarias del Ecuador, para recomendar el uso y tratamiento de estas aguas.</a:t>
            </a:r>
            <a:endParaRPr sz="2200">
              <a:solidFill>
                <a:srgbClr val="004C52"/>
              </a:solidFill>
              <a:latin typeface="Times New Roman"/>
              <a:ea typeface="Times New Roman"/>
              <a:cs typeface="Times New Roman"/>
              <a:sym typeface="Times New Roman"/>
            </a:endParaRPr>
          </a:p>
          <a:p>
            <a:pPr marL="457200" lvl="0" indent="0" algn="just" rtl="0">
              <a:lnSpc>
                <a:spcPct val="115000"/>
              </a:lnSpc>
              <a:spcBef>
                <a:spcPts val="0"/>
              </a:spcBef>
              <a:spcAft>
                <a:spcPts val="0"/>
              </a:spcAft>
              <a:buNone/>
            </a:pPr>
            <a:endParaRPr sz="2200">
              <a:solidFill>
                <a:srgbClr val="004C52"/>
              </a:solidFill>
              <a:latin typeface="Times New Roman"/>
              <a:ea typeface="Times New Roman"/>
              <a:cs typeface="Times New Roman"/>
              <a:sym typeface="Times New Roman"/>
            </a:endParaRPr>
          </a:p>
          <a:p>
            <a:pPr marL="457200" lvl="0" indent="-368300" algn="just" rtl="0">
              <a:lnSpc>
                <a:spcPct val="115000"/>
              </a:lnSpc>
              <a:spcBef>
                <a:spcPts val="0"/>
              </a:spcBef>
              <a:spcAft>
                <a:spcPts val="0"/>
              </a:spcAft>
              <a:buClr>
                <a:srgbClr val="ABE33F"/>
              </a:buClr>
              <a:buSzPts val="2200"/>
              <a:buFont typeface="Times New Roman"/>
              <a:buChar char="◇"/>
            </a:pPr>
            <a:r>
              <a:rPr lang="es-EC" sz="2200">
                <a:solidFill>
                  <a:srgbClr val="004C52"/>
                </a:solidFill>
                <a:latin typeface="Times New Roman"/>
                <a:ea typeface="Times New Roman"/>
                <a:cs typeface="Times New Roman"/>
                <a:sym typeface="Times New Roman"/>
              </a:rPr>
              <a:t>Realizar el levantamiento topográfico con estación total, georeferenciado con GPS de precisión, para implantar las obras del sistema de agua potable</a:t>
            </a:r>
            <a:endParaRPr sz="22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2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2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200">
              <a:solidFill>
                <a:srgbClr val="004C52"/>
              </a:solidFill>
              <a:latin typeface="Times New Roman"/>
              <a:ea typeface="Times New Roman"/>
              <a:cs typeface="Times New Roman"/>
              <a:sym typeface="Times New Roman"/>
            </a:endParaRPr>
          </a:p>
          <a:p>
            <a:pPr marL="0" lvl="0" indent="0" algn="just" rtl="0">
              <a:lnSpc>
                <a:spcPct val="115000"/>
              </a:lnSpc>
              <a:spcBef>
                <a:spcPts val="600"/>
              </a:spcBef>
              <a:spcAft>
                <a:spcPts val="0"/>
              </a:spcAft>
              <a:buNone/>
            </a:pPr>
            <a:endParaRPr sz="2200">
              <a:solidFill>
                <a:srgbClr val="004C52"/>
              </a:solidFill>
              <a:latin typeface="Times New Roman"/>
              <a:ea typeface="Times New Roman"/>
              <a:cs typeface="Times New Roman"/>
              <a:sym typeface="Times New Roman"/>
            </a:endParaRPr>
          </a:p>
        </p:txBody>
      </p:sp>
      <p:sp>
        <p:nvSpPr>
          <p:cNvPr id="160" name="Google Shape;160;p18"/>
          <p:cNvSpPr txBox="1">
            <a:spLocks noGrp="1"/>
          </p:cNvSpPr>
          <p:nvPr>
            <p:ph type="title"/>
          </p:nvPr>
        </p:nvSpPr>
        <p:spPr>
          <a:xfrm>
            <a:off x="118220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OBJETIVOS ESPECÍFICOS</a:t>
            </a:r>
            <a:endParaRPr>
              <a:solidFill>
                <a:srgbClr val="194A5D"/>
              </a:solidFill>
              <a:latin typeface="Times New Roman"/>
              <a:ea typeface="Times New Roman"/>
              <a:cs typeface="Times New Roman"/>
              <a:sym typeface="Times New Roman"/>
            </a:endParaRPr>
          </a:p>
        </p:txBody>
      </p:sp>
      <p:pic>
        <p:nvPicPr>
          <p:cNvPr id="161" name="Google Shape;161;p18"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162" name="Google Shape;162;p18"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pic>
        <p:nvPicPr>
          <p:cNvPr id="947" name="Google Shape;947;p80"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948" name="Google Shape;948;p80"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
        <p:nvSpPr>
          <p:cNvPr id="949" name="Google Shape;949;p80"/>
          <p:cNvSpPr txBox="1">
            <a:spLocks noGrp="1"/>
          </p:cNvSpPr>
          <p:nvPr>
            <p:ph type="ctrTitle"/>
          </p:nvPr>
        </p:nvSpPr>
        <p:spPr>
          <a:xfrm>
            <a:off x="1433100" y="1680050"/>
            <a:ext cx="9325800" cy="366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sz="3600" i="1">
                <a:latin typeface="Times New Roman"/>
                <a:ea typeface="Times New Roman"/>
                <a:cs typeface="Times New Roman"/>
                <a:sym typeface="Times New Roman"/>
              </a:rPr>
              <a:t>“Siempre parece imposible </a:t>
            </a:r>
            <a:endParaRPr sz="3600" i="1">
              <a:latin typeface="Times New Roman"/>
              <a:ea typeface="Times New Roman"/>
              <a:cs typeface="Times New Roman"/>
              <a:sym typeface="Times New Roman"/>
            </a:endParaRPr>
          </a:p>
          <a:p>
            <a:pPr marL="0" lvl="0" indent="0" algn="ctr" rtl="0">
              <a:spcBef>
                <a:spcPts val="0"/>
              </a:spcBef>
              <a:spcAft>
                <a:spcPts val="0"/>
              </a:spcAft>
              <a:buNone/>
            </a:pPr>
            <a:r>
              <a:rPr lang="es-EC" sz="3600" i="1">
                <a:latin typeface="Times New Roman"/>
                <a:ea typeface="Times New Roman"/>
                <a:cs typeface="Times New Roman"/>
                <a:sym typeface="Times New Roman"/>
              </a:rPr>
              <a:t>hasta que se hace”</a:t>
            </a:r>
            <a:endParaRPr sz="3600" i="1">
              <a:latin typeface="Times New Roman"/>
              <a:ea typeface="Times New Roman"/>
              <a:cs typeface="Times New Roman"/>
              <a:sym typeface="Times New Roman"/>
            </a:endParaRPr>
          </a:p>
          <a:p>
            <a:pPr marL="0" lvl="0" indent="0" algn="ctr" rtl="0">
              <a:spcBef>
                <a:spcPts val="0"/>
              </a:spcBef>
              <a:spcAft>
                <a:spcPts val="0"/>
              </a:spcAft>
              <a:buNone/>
            </a:pPr>
            <a:endParaRPr sz="3600">
              <a:latin typeface="Times New Roman"/>
              <a:ea typeface="Times New Roman"/>
              <a:cs typeface="Times New Roman"/>
              <a:sym typeface="Times New Roman"/>
            </a:endParaRPr>
          </a:p>
          <a:p>
            <a:pPr marL="457200" lvl="0" indent="0" algn="r" rtl="0">
              <a:spcBef>
                <a:spcPts val="0"/>
              </a:spcBef>
              <a:spcAft>
                <a:spcPts val="0"/>
              </a:spcAft>
              <a:buNone/>
            </a:pPr>
            <a:r>
              <a:rPr lang="es-EC" sz="3600">
                <a:latin typeface="Times New Roman"/>
                <a:ea typeface="Times New Roman"/>
                <a:cs typeface="Times New Roman"/>
                <a:sym typeface="Times New Roman"/>
              </a:rPr>
              <a:t>-Nelson Mandela</a:t>
            </a:r>
            <a:endParaRPr sz="360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9"/>
          <p:cNvSpPr txBox="1"/>
          <p:nvPr/>
        </p:nvSpPr>
        <p:spPr>
          <a:xfrm>
            <a:off x="186450" y="2043150"/>
            <a:ext cx="11523900" cy="3000000"/>
          </a:xfrm>
          <a:prstGeom prst="rect">
            <a:avLst/>
          </a:prstGeom>
          <a:noFill/>
          <a:ln>
            <a:noFill/>
          </a:ln>
        </p:spPr>
        <p:txBody>
          <a:bodyPr spcFirstLastPara="1" wrap="square" lIns="540000" tIns="91425" rIns="91425" bIns="91425" anchor="t" anchorCtr="0">
            <a:noAutofit/>
          </a:bodyPr>
          <a:lstStyle/>
          <a:p>
            <a:pPr marL="457200" lvl="0" indent="-368300" algn="just" rtl="0">
              <a:lnSpc>
                <a:spcPct val="115000"/>
              </a:lnSpc>
              <a:spcBef>
                <a:spcPts val="0"/>
              </a:spcBef>
              <a:spcAft>
                <a:spcPts val="0"/>
              </a:spcAft>
              <a:buClr>
                <a:srgbClr val="ABE33F"/>
              </a:buClr>
              <a:buSzPts val="2200"/>
              <a:buFont typeface="Times New Roman"/>
              <a:buChar char="◇"/>
            </a:pPr>
            <a:r>
              <a:rPr lang="es-EC" sz="2200">
                <a:solidFill>
                  <a:srgbClr val="004C52"/>
                </a:solidFill>
                <a:latin typeface="Times New Roman"/>
                <a:ea typeface="Times New Roman"/>
                <a:cs typeface="Times New Roman"/>
                <a:sym typeface="Times New Roman"/>
              </a:rPr>
              <a:t>Diseñar los elementos del sistema principal para el abastecimiento de agua potable a las comunidades Bellavista y la Florida de acuerdo al Código Ecuatoriano para el Diseño de la Construcción de Obras Sanitarias, con un alto grado de confiabilidad de su funcionamiento en cualquier condición climatológica propia de la zona.</a:t>
            </a:r>
            <a:endParaRPr sz="2200">
              <a:solidFill>
                <a:srgbClr val="004C52"/>
              </a:solidFill>
              <a:latin typeface="Times New Roman"/>
              <a:ea typeface="Times New Roman"/>
              <a:cs typeface="Times New Roman"/>
              <a:sym typeface="Times New Roman"/>
            </a:endParaRPr>
          </a:p>
          <a:p>
            <a:pPr marL="457200" lvl="0" indent="0" algn="just" rtl="0">
              <a:lnSpc>
                <a:spcPct val="115000"/>
              </a:lnSpc>
              <a:spcBef>
                <a:spcPts val="0"/>
              </a:spcBef>
              <a:spcAft>
                <a:spcPts val="0"/>
              </a:spcAft>
              <a:buNone/>
            </a:pPr>
            <a:endParaRPr sz="2200">
              <a:solidFill>
                <a:srgbClr val="004C52"/>
              </a:solidFill>
              <a:latin typeface="Times New Roman"/>
              <a:ea typeface="Times New Roman"/>
              <a:cs typeface="Times New Roman"/>
              <a:sym typeface="Times New Roman"/>
            </a:endParaRPr>
          </a:p>
          <a:p>
            <a:pPr marL="457200" lvl="0" indent="-368300" algn="just" rtl="0">
              <a:lnSpc>
                <a:spcPct val="115000"/>
              </a:lnSpc>
              <a:spcBef>
                <a:spcPts val="0"/>
              </a:spcBef>
              <a:spcAft>
                <a:spcPts val="0"/>
              </a:spcAft>
              <a:buClr>
                <a:srgbClr val="ABE33F"/>
              </a:buClr>
              <a:buSzPts val="2200"/>
              <a:buFont typeface="Times New Roman"/>
              <a:buChar char="◇"/>
            </a:pPr>
            <a:r>
              <a:rPr lang="es-EC" sz="2200">
                <a:solidFill>
                  <a:srgbClr val="004C52"/>
                </a:solidFill>
                <a:latin typeface="Times New Roman"/>
                <a:ea typeface="Times New Roman"/>
                <a:cs typeface="Times New Roman"/>
                <a:sym typeface="Times New Roman"/>
              </a:rPr>
              <a:t>Elaborar planos y el presupuesto del sistema de conducción de agua potable propuesto mediante el análisis de precios unitarios para determinar el costo referencial de la obra de Ingeniería y sus componentes.</a:t>
            </a:r>
            <a:endParaRPr sz="22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2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2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200">
              <a:solidFill>
                <a:srgbClr val="004C52"/>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2200">
              <a:solidFill>
                <a:srgbClr val="004C52"/>
              </a:solidFill>
              <a:latin typeface="Times New Roman"/>
              <a:ea typeface="Times New Roman"/>
              <a:cs typeface="Times New Roman"/>
              <a:sym typeface="Times New Roman"/>
            </a:endParaRPr>
          </a:p>
          <a:p>
            <a:pPr marL="0" lvl="0" indent="0" algn="just" rtl="0">
              <a:lnSpc>
                <a:spcPct val="115000"/>
              </a:lnSpc>
              <a:spcBef>
                <a:spcPts val="600"/>
              </a:spcBef>
              <a:spcAft>
                <a:spcPts val="0"/>
              </a:spcAft>
              <a:buNone/>
            </a:pPr>
            <a:endParaRPr sz="2200">
              <a:solidFill>
                <a:srgbClr val="004C52"/>
              </a:solidFill>
              <a:latin typeface="Times New Roman"/>
              <a:ea typeface="Times New Roman"/>
              <a:cs typeface="Times New Roman"/>
              <a:sym typeface="Times New Roman"/>
            </a:endParaRPr>
          </a:p>
        </p:txBody>
      </p:sp>
      <p:sp>
        <p:nvSpPr>
          <p:cNvPr id="168" name="Google Shape;168;p19"/>
          <p:cNvSpPr txBox="1">
            <a:spLocks noGrp="1"/>
          </p:cNvSpPr>
          <p:nvPr>
            <p:ph type="title"/>
          </p:nvPr>
        </p:nvSpPr>
        <p:spPr>
          <a:xfrm>
            <a:off x="118220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OBJETIVOS ESPECÍFICOS</a:t>
            </a:r>
            <a:endParaRPr>
              <a:solidFill>
                <a:srgbClr val="194A5D"/>
              </a:solidFill>
              <a:latin typeface="Times New Roman"/>
              <a:ea typeface="Times New Roman"/>
              <a:cs typeface="Times New Roman"/>
              <a:sym typeface="Times New Roman"/>
            </a:endParaRPr>
          </a:p>
        </p:txBody>
      </p:sp>
      <p:pic>
        <p:nvPicPr>
          <p:cNvPr id="169" name="Google Shape;169;p19"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170" name="Google Shape;170;p19"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0"/>
          <p:cNvSpPr txBox="1">
            <a:spLocks noGrp="1"/>
          </p:cNvSpPr>
          <p:nvPr>
            <p:ph type="title"/>
          </p:nvPr>
        </p:nvSpPr>
        <p:spPr>
          <a:xfrm>
            <a:off x="1182200" y="531200"/>
            <a:ext cx="9827700" cy="11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s-EC">
                <a:solidFill>
                  <a:srgbClr val="194A5D"/>
                </a:solidFill>
                <a:latin typeface="Times New Roman"/>
                <a:ea typeface="Times New Roman"/>
                <a:cs typeface="Times New Roman"/>
                <a:sym typeface="Times New Roman"/>
              </a:rPr>
              <a:t>ÁREA DE ESTUDIO</a:t>
            </a:r>
            <a:endParaRPr>
              <a:solidFill>
                <a:srgbClr val="194A5D"/>
              </a:solidFill>
              <a:latin typeface="Times New Roman"/>
              <a:ea typeface="Times New Roman"/>
              <a:cs typeface="Times New Roman"/>
              <a:sym typeface="Times New Roman"/>
            </a:endParaRPr>
          </a:p>
        </p:txBody>
      </p:sp>
      <p:pic>
        <p:nvPicPr>
          <p:cNvPr id="176" name="Google Shape;176;p20" descr="Resultado de imagen para logo e spe"/>
          <p:cNvPicPr preferRelativeResize="0"/>
          <p:nvPr/>
        </p:nvPicPr>
        <p:blipFill rotWithShape="1">
          <a:blip r:embed="rId3">
            <a:alphaModFix/>
          </a:blip>
          <a:srcRect/>
          <a:stretch/>
        </p:blipFill>
        <p:spPr>
          <a:xfrm>
            <a:off x="186451" y="6157408"/>
            <a:ext cx="1938440" cy="500637"/>
          </a:xfrm>
          <a:prstGeom prst="rect">
            <a:avLst/>
          </a:prstGeom>
          <a:noFill/>
          <a:ln>
            <a:noFill/>
          </a:ln>
        </p:spPr>
      </p:pic>
      <p:pic>
        <p:nvPicPr>
          <p:cNvPr id="177" name="Google Shape;177;p20" descr="Resultado de imagen para carrera de ingenieria civil espe"/>
          <p:cNvPicPr preferRelativeResize="0"/>
          <p:nvPr/>
        </p:nvPicPr>
        <p:blipFill rotWithShape="1">
          <a:blip r:embed="rId4">
            <a:alphaModFix/>
          </a:blip>
          <a:srcRect/>
          <a:stretch/>
        </p:blipFill>
        <p:spPr>
          <a:xfrm>
            <a:off x="2283193" y="6078583"/>
            <a:ext cx="713405" cy="713406"/>
          </a:xfrm>
          <a:prstGeom prst="rect">
            <a:avLst/>
          </a:prstGeom>
          <a:noFill/>
          <a:ln>
            <a:noFill/>
          </a:ln>
        </p:spPr>
      </p:pic>
      <p:pic>
        <p:nvPicPr>
          <p:cNvPr id="178" name="Google Shape;178;p20"/>
          <p:cNvPicPr preferRelativeResize="0"/>
          <p:nvPr/>
        </p:nvPicPr>
        <p:blipFill>
          <a:blip r:embed="rId5">
            <a:alphaModFix/>
          </a:blip>
          <a:stretch>
            <a:fillRect/>
          </a:stretch>
        </p:blipFill>
        <p:spPr>
          <a:xfrm>
            <a:off x="2657475" y="1258925"/>
            <a:ext cx="6877050" cy="481965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Escalus template">
  <a:themeElements>
    <a:clrScheme name="Verde azulado">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5082</TotalTime>
  <Words>6323</Words>
  <Application>Microsoft Office PowerPoint</Application>
  <PresentationFormat>Panorámica</PresentationFormat>
  <Paragraphs>682</Paragraphs>
  <Slides>70</Slides>
  <Notes>70</Notes>
  <HiddenSlides>0</HiddenSlides>
  <MMClips>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70</vt:i4>
      </vt:variant>
    </vt:vector>
  </HeadingPairs>
  <TitlesOfParts>
    <vt:vector size="79" baseType="lpstr">
      <vt:lpstr>Cambria Math</vt:lpstr>
      <vt:lpstr>Cambria</vt:lpstr>
      <vt:lpstr>Karla</vt:lpstr>
      <vt:lpstr>Times New Roman</vt:lpstr>
      <vt:lpstr>Calibri</vt:lpstr>
      <vt:lpstr>Roboto</vt:lpstr>
      <vt:lpstr>Raleway</vt:lpstr>
      <vt:lpstr>Arial</vt:lpstr>
      <vt:lpstr>Escalus template</vt:lpstr>
      <vt:lpstr>Presentación de PowerPoint</vt:lpstr>
      <vt:lpstr>Presentación de PowerPoint</vt:lpstr>
      <vt:lpstr>JUSTIFICACIÓN</vt:lpstr>
      <vt:lpstr>JUSTIFICACIÓN</vt:lpstr>
      <vt:lpstr>OBJETIVO GENERAL</vt:lpstr>
      <vt:lpstr>OBJETIVOS ESPECÍFICOS</vt:lpstr>
      <vt:lpstr>OBJETIVOS ESPECÍFICOS</vt:lpstr>
      <vt:lpstr>OBJETIVOS ESPECÍFICOS</vt:lpstr>
      <vt:lpstr>ÁREA DE ESTUDIO</vt:lpstr>
      <vt:lpstr>ÁREA DE ESTUDIO</vt:lpstr>
      <vt:lpstr>RECOPILACIÓN DE DATOS HIDROMETEOROLÓGICOS</vt:lpstr>
      <vt:lpstr>SELECCIÓN DE ESTACIONES</vt:lpstr>
      <vt:lpstr>SELECCIÓN DE ESTACIONES</vt:lpstr>
      <vt:lpstr>RELLENO Y VALIDACIÓN DE DATOS</vt:lpstr>
      <vt:lpstr>SERIE TEMPORAL RELLENADA Y VALIDADA</vt:lpstr>
      <vt:lpstr>DINÁMICA CAÓTICA DE SERIES TEMPORALES</vt:lpstr>
      <vt:lpstr>ESPACIO DE FASES</vt:lpstr>
      <vt:lpstr>ESPACIO DE FASES</vt:lpstr>
      <vt:lpstr>ANÁLISIS DE LA DINÁMICA DE SERIES TEMPORALES</vt:lpstr>
      <vt:lpstr>HISTOGRAMA</vt:lpstr>
      <vt:lpstr>HISTOGRAMA</vt:lpstr>
      <vt:lpstr>RESULTADOS HISTOGRAMAS</vt:lpstr>
      <vt:lpstr>RESULTADOS HISTOGRAMAS</vt:lpstr>
      <vt:lpstr>MAPAS RECURRENTES</vt:lpstr>
      <vt:lpstr>MAPAS RECURRENTES</vt:lpstr>
      <vt:lpstr>MAPAS RECURRENTES</vt:lpstr>
      <vt:lpstr>MAPAS RECURRENTES</vt:lpstr>
      <vt:lpstr>RESULTADOS MAPAS RECURRENTES</vt:lpstr>
      <vt:lpstr>RESULTADOS MAPAS RECURRENTES</vt:lpstr>
      <vt:lpstr>RESULTADOS MAPAS RECURRENTES</vt:lpstr>
      <vt:lpstr>RESULTADOS MAPAS RECURRENTES</vt:lpstr>
      <vt:lpstr>MAPAS RECURRENTES</vt:lpstr>
      <vt:lpstr>MAPAS RECURRENTES</vt:lpstr>
      <vt:lpstr>RESULTADOS MAPAS RECURRENTES</vt:lpstr>
      <vt:lpstr>RESULTADOS MAPAS RECURRENTES</vt:lpstr>
      <vt:lpstr>ANÁLISIS DE  RECURRENCIA CUANTITATIVA</vt:lpstr>
      <vt:lpstr>RESULTADOS ANÁLISIS DE RECURRENCIA CUANTITATIVA</vt:lpstr>
      <vt:lpstr>DISEÑO DEL SISTEMA DE AGUA POTABLE</vt:lpstr>
      <vt:lpstr>POBLACIÓN ACTUAL </vt:lpstr>
      <vt:lpstr>POBLACIÓN FUTURA</vt:lpstr>
      <vt:lpstr>DOTACIONES</vt:lpstr>
      <vt:lpstr>AFORO DE LAS FUENTES</vt:lpstr>
      <vt:lpstr>AFORO DE LAS FUENTES</vt:lpstr>
      <vt:lpstr>PARÁMETROS FÍSICO MORFOMÉTRICOS</vt:lpstr>
      <vt:lpstr>PARÁMETROS FÍSICO MORFOMÉTRICOS</vt:lpstr>
      <vt:lpstr>CURVA DE DURACIÓN DE LA CUENCA DEL RÍO TUTANANGOSA</vt:lpstr>
      <vt:lpstr>CURVA DE DURACIÓN DE LA CUENCA DEL RÍO TUTANANGOSA</vt:lpstr>
      <vt:lpstr>CURVA DE DURACIÓN DE LA CUENCA DEL RÍO TUTANANGOSA</vt:lpstr>
      <vt:lpstr>CAUDAL MEDIO DE LA CUENCA DEL RÍO ARAPICOS</vt:lpstr>
      <vt:lpstr>CURVA DE DURACIÓN DE LA CUENCA DEL RÍO ARAPICOS</vt:lpstr>
      <vt:lpstr>CAUDALES DE DISEÑO</vt:lpstr>
      <vt:lpstr>DISEÑO DE CAPTACIÓN TIPO COANDA</vt:lpstr>
      <vt:lpstr>DISEÑO DE CAPTACIÓN TIPO COANDA</vt:lpstr>
      <vt:lpstr>DISEÑO DE CAPTACIÓN TIPO COANDA</vt:lpstr>
      <vt:lpstr>EVALUACIÓN DE CALIDAD DE AGUA</vt:lpstr>
      <vt:lpstr>EVALUACIÓN DE CALIDAD DE AGUA</vt:lpstr>
      <vt:lpstr>DESINFECCIÓN: CLORACIÓN</vt:lpstr>
      <vt:lpstr>TANQUE ROMPE PRESIONES</vt:lpstr>
      <vt:lpstr>ALMACENAMIENTO</vt:lpstr>
      <vt:lpstr>LEVANTAMIENTO TOPOGRÁFICO</vt:lpstr>
      <vt:lpstr>MODELAMIENTO DE LÍNEA DE CONDUCCIÓN</vt:lpstr>
      <vt:lpstr>MODELAMIENTO DE LÍNEA DE CONDUCCIÓN</vt:lpstr>
      <vt:lpstr>MODELAMIENTO DE LÍNEA DE CONDUCCIÓN</vt:lpstr>
      <vt:lpstr>MODELAMIENTO DE LÍNEA DE CONDUCCIÓN</vt:lpstr>
      <vt:lpstr>Presentación de PowerPoint</vt:lpstr>
      <vt:lpstr>CONCLUSIONES</vt:lpstr>
      <vt:lpstr>CONCLUSIONES</vt:lpstr>
      <vt:lpstr>RECOMENDACIONES</vt:lpstr>
      <vt:lpstr>RECOMENDACIONES</vt:lpstr>
      <vt:lpstr>“Siempre parece imposible  hasta que se hace”  -Nelson Mandela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Dayra Espinosa</cp:lastModifiedBy>
  <cp:revision>15</cp:revision>
  <dcterms:modified xsi:type="dcterms:W3CDTF">2020-01-20T18:17:16Z</dcterms:modified>
</cp:coreProperties>
</file>