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08" r:id="rId1"/>
    <p:sldMasterId id="2147483721" r:id="rId2"/>
    <p:sldMasterId id="2147483734" r:id="rId3"/>
  </p:sldMasterIdLst>
  <p:notesMasterIdLst>
    <p:notesMasterId r:id="rId41"/>
  </p:notesMasterIdLst>
  <p:handoutMasterIdLst>
    <p:handoutMasterId r:id="rId42"/>
  </p:handoutMasterIdLst>
  <p:sldIdLst>
    <p:sldId id="366" r:id="rId4"/>
    <p:sldId id="325" r:id="rId5"/>
    <p:sldId id="328" r:id="rId6"/>
    <p:sldId id="367" r:id="rId7"/>
    <p:sldId id="330" r:id="rId8"/>
    <p:sldId id="331" r:id="rId9"/>
    <p:sldId id="332" r:id="rId10"/>
    <p:sldId id="378" r:id="rId11"/>
    <p:sldId id="335" r:id="rId12"/>
    <p:sldId id="336" r:id="rId13"/>
    <p:sldId id="337" r:id="rId14"/>
    <p:sldId id="341" r:id="rId15"/>
    <p:sldId id="368" r:id="rId16"/>
    <p:sldId id="354" r:id="rId17"/>
    <p:sldId id="355" r:id="rId18"/>
    <p:sldId id="356" r:id="rId19"/>
    <p:sldId id="381" r:id="rId20"/>
    <p:sldId id="382" r:id="rId21"/>
    <p:sldId id="384" r:id="rId22"/>
    <p:sldId id="383" r:id="rId23"/>
    <p:sldId id="387" r:id="rId24"/>
    <p:sldId id="385" r:id="rId25"/>
    <p:sldId id="388" r:id="rId26"/>
    <p:sldId id="389" r:id="rId27"/>
    <p:sldId id="391" r:id="rId28"/>
    <p:sldId id="390" r:id="rId29"/>
    <p:sldId id="392" r:id="rId30"/>
    <p:sldId id="393" r:id="rId31"/>
    <p:sldId id="394" r:id="rId32"/>
    <p:sldId id="395" r:id="rId33"/>
    <p:sldId id="396" r:id="rId34"/>
    <p:sldId id="397" r:id="rId35"/>
    <p:sldId id="399" r:id="rId36"/>
    <p:sldId id="400" r:id="rId37"/>
    <p:sldId id="402" r:id="rId38"/>
    <p:sldId id="401" r:id="rId39"/>
    <p:sldId id="364" r:id="rId4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FD175"/>
    <a:srgbClr val="C4E59F"/>
    <a:srgbClr val="FFE59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9713" autoAdjust="0"/>
  </p:normalViewPr>
  <p:slideViewPr>
    <p:cSldViewPr>
      <p:cViewPr varScale="1">
        <p:scale>
          <a:sx n="80" d="100"/>
          <a:sy n="80" d="100"/>
        </p:scale>
        <p:origin x="111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TESIS%20ROSA%20ARCHIVOS\Evaluacion%20FINAL%20Mapa%20de%20Riesgos%20Junta%20Cotogchoa.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F:\TESIS%20ROSA%20ARCHIVOS\Evaluacion%20FINAL%20Mapa%20de%20riesgos%20Junta%20Rumipamba%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ysClr val="windowText" lastClr="000000"/>
                </a:solidFill>
                <a:latin typeface="Times New Roman" panose="02020603050405020304" pitchFamily="18" charset="0"/>
                <a:ea typeface="+mj-ea"/>
                <a:cs typeface="Times New Roman" panose="02020603050405020304" pitchFamily="18" charset="0"/>
              </a:defRPr>
            </a:pPr>
            <a:r>
              <a:rPr lang="es-EC" sz="1600" b="1" i="0" u="none" strike="noStrike" cap="none" normalizeH="0" baseline="0">
                <a:solidFill>
                  <a:sysClr val="windowText" lastClr="000000"/>
                </a:solidFill>
                <a:effectLst/>
                <a:latin typeface="Times New Roman" panose="02020603050405020304" pitchFamily="18" charset="0"/>
                <a:cs typeface="Times New Roman" panose="02020603050405020304" pitchFamily="18" charset="0"/>
              </a:rPr>
              <a:t>DIAGRAMA DE PARETO - </a:t>
            </a:r>
            <a:r>
              <a:rPr lang="es-EC">
                <a:solidFill>
                  <a:sysClr val="windowText" lastClr="000000"/>
                </a:solidFill>
                <a:latin typeface="Times New Roman" panose="02020603050405020304" pitchFamily="18" charset="0"/>
                <a:cs typeface="Times New Roman" panose="02020603050405020304" pitchFamily="18" charset="0"/>
              </a:rPr>
              <a:t>PRIORIZACIÓN</a:t>
            </a:r>
            <a:r>
              <a:rPr lang="es-EC" baseline="0">
                <a:solidFill>
                  <a:sysClr val="windowText" lastClr="000000"/>
                </a:solidFill>
                <a:latin typeface="Times New Roman" panose="02020603050405020304" pitchFamily="18" charset="0"/>
                <a:cs typeface="Times New Roman" panose="02020603050405020304" pitchFamily="18" charset="0"/>
              </a:rPr>
              <a:t> DE RIESGOS</a:t>
            </a:r>
            <a:endParaRPr lang="es-EC">
              <a:solidFill>
                <a:sysClr val="windowText" lastClr="000000"/>
              </a:solidFill>
              <a:latin typeface="Times New Roman" panose="02020603050405020304" pitchFamily="18" charset="0"/>
              <a:cs typeface="Times New Roman" panose="02020603050405020304" pitchFamily="18" charset="0"/>
            </a:endParaRPr>
          </a:p>
        </c:rich>
      </c:tx>
      <c:layout/>
      <c:overlay val="0"/>
      <c:spPr>
        <a:noFill/>
        <a:ln>
          <a:noFill/>
        </a:ln>
        <a:effectLst/>
      </c:spPr>
    </c:title>
    <c:autoTitleDeleted val="0"/>
    <c:plotArea>
      <c:layout/>
      <c:barChart>
        <c:barDir val="col"/>
        <c:grouping val="clustered"/>
        <c:varyColors val="0"/>
        <c:ser>
          <c:idx val="0"/>
          <c:order val="0"/>
          <c:tx>
            <c:strRef>
              <c:f>'Priorización (Pareto) (2)'!$H$4</c:f>
              <c:strCache>
                <c:ptCount val="1"/>
                <c:pt idx="0">
                  <c:v>IPR</c:v>
                </c:pt>
              </c:strCache>
            </c:strRef>
          </c:tx>
          <c:spPr>
            <a:solidFill>
              <a:srgbClr val="00B0F0"/>
            </a:solidFill>
            <a:ln>
              <a:noFill/>
            </a:ln>
            <a:effectLst/>
          </c:spPr>
          <c:invertIfNegative val="0"/>
          <c:cat>
            <c:strRef>
              <c:f>'Priorización (Pareto) (2)'!$G$5:$G$24</c:f>
              <c:strCache>
                <c:ptCount val="20"/>
                <c:pt idx="0">
                  <c:v>R6</c:v>
                </c:pt>
                <c:pt idx="1">
                  <c:v>R20</c:v>
                </c:pt>
                <c:pt idx="2">
                  <c:v>R14</c:v>
                </c:pt>
                <c:pt idx="3">
                  <c:v>R9</c:v>
                </c:pt>
                <c:pt idx="4">
                  <c:v>R1</c:v>
                </c:pt>
                <c:pt idx="5">
                  <c:v>R15</c:v>
                </c:pt>
                <c:pt idx="6">
                  <c:v>R8</c:v>
                </c:pt>
                <c:pt idx="7">
                  <c:v>R7</c:v>
                </c:pt>
                <c:pt idx="8">
                  <c:v>R5</c:v>
                </c:pt>
                <c:pt idx="9">
                  <c:v>R4</c:v>
                </c:pt>
                <c:pt idx="10">
                  <c:v>R3</c:v>
                </c:pt>
                <c:pt idx="11">
                  <c:v>R17</c:v>
                </c:pt>
                <c:pt idx="12">
                  <c:v>R16</c:v>
                </c:pt>
                <c:pt idx="13">
                  <c:v>R13</c:v>
                </c:pt>
                <c:pt idx="14">
                  <c:v>R12</c:v>
                </c:pt>
                <c:pt idx="15">
                  <c:v>R11</c:v>
                </c:pt>
                <c:pt idx="16">
                  <c:v>R10</c:v>
                </c:pt>
                <c:pt idx="17">
                  <c:v>R18</c:v>
                </c:pt>
                <c:pt idx="18">
                  <c:v>R19</c:v>
                </c:pt>
                <c:pt idx="19">
                  <c:v>R2</c:v>
                </c:pt>
              </c:strCache>
            </c:strRef>
          </c:cat>
          <c:val>
            <c:numRef>
              <c:f>'Priorización (Pareto) (2)'!$H$5:$H$24</c:f>
              <c:numCache>
                <c:formatCode>General</c:formatCode>
                <c:ptCount val="20"/>
                <c:pt idx="0">
                  <c:v>60</c:v>
                </c:pt>
                <c:pt idx="1">
                  <c:v>60</c:v>
                </c:pt>
                <c:pt idx="2">
                  <c:v>60</c:v>
                </c:pt>
                <c:pt idx="3">
                  <c:v>48</c:v>
                </c:pt>
                <c:pt idx="4">
                  <c:v>48</c:v>
                </c:pt>
                <c:pt idx="5">
                  <c:v>45</c:v>
                </c:pt>
                <c:pt idx="6">
                  <c:v>36</c:v>
                </c:pt>
                <c:pt idx="7">
                  <c:v>36</c:v>
                </c:pt>
                <c:pt idx="8">
                  <c:v>36</c:v>
                </c:pt>
                <c:pt idx="9">
                  <c:v>36</c:v>
                </c:pt>
                <c:pt idx="10">
                  <c:v>36</c:v>
                </c:pt>
                <c:pt idx="11">
                  <c:v>36</c:v>
                </c:pt>
                <c:pt idx="12">
                  <c:v>36</c:v>
                </c:pt>
                <c:pt idx="13">
                  <c:v>36</c:v>
                </c:pt>
                <c:pt idx="14">
                  <c:v>36</c:v>
                </c:pt>
                <c:pt idx="15">
                  <c:v>36</c:v>
                </c:pt>
                <c:pt idx="16">
                  <c:v>36</c:v>
                </c:pt>
                <c:pt idx="17">
                  <c:v>27</c:v>
                </c:pt>
                <c:pt idx="18">
                  <c:v>24</c:v>
                </c:pt>
                <c:pt idx="19">
                  <c:v>18</c:v>
                </c:pt>
              </c:numCache>
            </c:numRef>
          </c:val>
          <c:extLst xmlns:c16r2="http://schemas.microsoft.com/office/drawing/2015/06/chart">
            <c:ext xmlns:c16="http://schemas.microsoft.com/office/drawing/2014/chart" uri="{C3380CC4-5D6E-409C-BE32-E72D297353CC}">
              <c16:uniqueId val="{00000000-59D0-4C6B-A7A9-8479F98A1F7C}"/>
            </c:ext>
          </c:extLst>
        </c:ser>
        <c:dLbls>
          <c:showLegendKey val="0"/>
          <c:showVal val="0"/>
          <c:showCatName val="0"/>
          <c:showSerName val="0"/>
          <c:showPercent val="0"/>
          <c:showBubbleSize val="0"/>
        </c:dLbls>
        <c:gapWidth val="247"/>
        <c:axId val="9683664"/>
        <c:axId val="9690192"/>
        <c:extLst xmlns:c16r2="http://schemas.microsoft.com/office/drawing/2015/06/chart">
          <c:ext xmlns:c15="http://schemas.microsoft.com/office/drawing/2012/chart" uri="{02D57815-91ED-43cb-92C2-25804820EDAC}">
            <c15:filteredBarSeries>
              <c15:ser>
                <c:idx val="1"/>
                <c:order val="1"/>
                <c:tx>
                  <c:strRef>
                    <c:extLst xmlns:c16r2="http://schemas.microsoft.com/office/drawing/2015/06/chart">
                      <c:ext uri="{02D57815-91ED-43cb-92C2-25804820EDAC}">
                        <c15:formulaRef>
                          <c15:sqref>'Priorización (Pareto) (2)'!$I$4</c15:sqref>
                        </c15:formulaRef>
                      </c:ext>
                    </c:extLst>
                    <c:strCache>
                      <c:ptCount val="1"/>
                      <c:pt idx="0">
                        <c:v>Frec. Relativa</c:v>
                      </c:pt>
                    </c:strCache>
                  </c:strRef>
                </c:tx>
                <c:spPr>
                  <a:solidFill>
                    <a:schemeClr val="accent2"/>
                  </a:solidFill>
                  <a:ln>
                    <a:noFill/>
                  </a:ln>
                  <a:effectLst/>
                </c:spPr>
                <c:invertIfNegative val="0"/>
                <c:cat>
                  <c:strRef>
                    <c:extLst xmlns:c16r2="http://schemas.microsoft.com/office/drawing/2015/06/chart">
                      <c:ext uri="{02D57815-91ED-43cb-92C2-25804820EDAC}">
                        <c15:formulaRef>
                          <c15:sqref>'Priorización (Pareto) (2)'!$G$5:$G$24</c15:sqref>
                        </c15:formulaRef>
                      </c:ext>
                    </c:extLst>
                    <c:strCache>
                      <c:ptCount val="20"/>
                      <c:pt idx="0">
                        <c:v>R6</c:v>
                      </c:pt>
                      <c:pt idx="1">
                        <c:v>R20</c:v>
                      </c:pt>
                      <c:pt idx="2">
                        <c:v>R14</c:v>
                      </c:pt>
                      <c:pt idx="3">
                        <c:v>R9</c:v>
                      </c:pt>
                      <c:pt idx="4">
                        <c:v>R1</c:v>
                      </c:pt>
                      <c:pt idx="5">
                        <c:v>R15</c:v>
                      </c:pt>
                      <c:pt idx="6">
                        <c:v>R8</c:v>
                      </c:pt>
                      <c:pt idx="7">
                        <c:v>R7</c:v>
                      </c:pt>
                      <c:pt idx="8">
                        <c:v>R5</c:v>
                      </c:pt>
                      <c:pt idx="9">
                        <c:v>R4</c:v>
                      </c:pt>
                      <c:pt idx="10">
                        <c:v>R3</c:v>
                      </c:pt>
                      <c:pt idx="11">
                        <c:v>R17</c:v>
                      </c:pt>
                      <c:pt idx="12">
                        <c:v>R16</c:v>
                      </c:pt>
                      <c:pt idx="13">
                        <c:v>R13</c:v>
                      </c:pt>
                      <c:pt idx="14">
                        <c:v>R12</c:v>
                      </c:pt>
                      <c:pt idx="15">
                        <c:v>R11</c:v>
                      </c:pt>
                      <c:pt idx="16">
                        <c:v>R10</c:v>
                      </c:pt>
                      <c:pt idx="17">
                        <c:v>R18</c:v>
                      </c:pt>
                      <c:pt idx="18">
                        <c:v>R19</c:v>
                      </c:pt>
                      <c:pt idx="19">
                        <c:v>R2</c:v>
                      </c:pt>
                    </c:strCache>
                  </c:strRef>
                </c:cat>
                <c:val>
                  <c:numRef>
                    <c:extLst xmlns:c16r2="http://schemas.microsoft.com/office/drawing/2015/06/chart">
                      <c:ext uri="{02D57815-91ED-43cb-92C2-25804820EDAC}">
                        <c15:formulaRef>
                          <c15:sqref>'Priorización (Pareto) (2)'!$I$5:$I$24</c15:sqref>
                        </c15:formulaRef>
                      </c:ext>
                    </c:extLst>
                    <c:numCache>
                      <c:formatCode>0.0%</c:formatCode>
                      <c:ptCount val="20"/>
                      <c:pt idx="0">
                        <c:v>7.6335877862595422E-2</c:v>
                      </c:pt>
                      <c:pt idx="1">
                        <c:v>7.6335877862595422E-2</c:v>
                      </c:pt>
                      <c:pt idx="2">
                        <c:v>7.6335877862595422E-2</c:v>
                      </c:pt>
                      <c:pt idx="3">
                        <c:v>6.1068702290076333E-2</c:v>
                      </c:pt>
                      <c:pt idx="4">
                        <c:v>6.1068702290076333E-2</c:v>
                      </c:pt>
                      <c:pt idx="5">
                        <c:v>5.7251908396946563E-2</c:v>
                      </c:pt>
                      <c:pt idx="6">
                        <c:v>4.5801526717557252E-2</c:v>
                      </c:pt>
                      <c:pt idx="7">
                        <c:v>4.5801526717557252E-2</c:v>
                      </c:pt>
                      <c:pt idx="8">
                        <c:v>4.5801526717557252E-2</c:v>
                      </c:pt>
                      <c:pt idx="9">
                        <c:v>4.5801526717557252E-2</c:v>
                      </c:pt>
                      <c:pt idx="10">
                        <c:v>4.5801526717557252E-2</c:v>
                      </c:pt>
                      <c:pt idx="11">
                        <c:v>4.5801526717557252E-2</c:v>
                      </c:pt>
                      <c:pt idx="12">
                        <c:v>4.5801526717557252E-2</c:v>
                      </c:pt>
                      <c:pt idx="13">
                        <c:v>4.5801526717557252E-2</c:v>
                      </c:pt>
                      <c:pt idx="14">
                        <c:v>4.5801526717557252E-2</c:v>
                      </c:pt>
                      <c:pt idx="15">
                        <c:v>4.5801526717557252E-2</c:v>
                      </c:pt>
                      <c:pt idx="16">
                        <c:v>4.5801526717557252E-2</c:v>
                      </c:pt>
                      <c:pt idx="17">
                        <c:v>3.4351145038167941E-2</c:v>
                      </c:pt>
                      <c:pt idx="18">
                        <c:v>3.0534351145038167E-2</c:v>
                      </c:pt>
                      <c:pt idx="19">
                        <c:v>2.2900763358778626E-2</c:v>
                      </c:pt>
                    </c:numCache>
                  </c:numRef>
                </c:val>
                <c:extLst xmlns:c16r2="http://schemas.microsoft.com/office/drawing/2015/06/chart">
                  <c:ext xmlns:c16="http://schemas.microsoft.com/office/drawing/2014/chart" uri="{C3380CC4-5D6E-409C-BE32-E72D297353CC}">
                    <c16:uniqueId val="{00000003-59D0-4C6B-A7A9-8479F98A1F7C}"/>
                  </c:ext>
                </c:extLst>
              </c15:ser>
            </c15:filteredBarSeries>
          </c:ext>
        </c:extLst>
      </c:barChart>
      <c:lineChart>
        <c:grouping val="standard"/>
        <c:varyColors val="0"/>
        <c:ser>
          <c:idx val="2"/>
          <c:order val="2"/>
          <c:tx>
            <c:strRef>
              <c:f>'Priorización (Pareto) (2)'!$J$4</c:f>
              <c:strCache>
                <c:ptCount val="1"/>
                <c:pt idx="0">
                  <c:v>Frec. Acumulada</c:v>
                </c:pt>
              </c:strCache>
            </c:strRef>
          </c:tx>
          <c:spPr>
            <a:ln w="22225" cap="rnd">
              <a:solidFill>
                <a:srgbClr val="FFC000"/>
              </a:solidFill>
              <a:round/>
            </a:ln>
            <a:effectLst/>
          </c:spPr>
          <c:marker>
            <c:symbol val="circle"/>
            <c:size val="6"/>
            <c:spPr>
              <a:solidFill>
                <a:srgbClr val="FFC000"/>
              </a:solidFill>
              <a:ln w="15875">
                <a:solidFill>
                  <a:srgbClr val="FFC000"/>
                </a:solidFill>
                <a:round/>
              </a:ln>
              <a:effectLst/>
            </c:spPr>
          </c:marker>
          <c:cat>
            <c:strRef>
              <c:f>'Priorización (Pareto) (2)'!$G$5:$G$24</c:f>
              <c:strCache>
                <c:ptCount val="20"/>
                <c:pt idx="0">
                  <c:v>R6</c:v>
                </c:pt>
                <c:pt idx="1">
                  <c:v>R20</c:v>
                </c:pt>
                <c:pt idx="2">
                  <c:v>R14</c:v>
                </c:pt>
                <c:pt idx="3">
                  <c:v>R9</c:v>
                </c:pt>
                <c:pt idx="4">
                  <c:v>R1</c:v>
                </c:pt>
                <c:pt idx="5">
                  <c:v>R15</c:v>
                </c:pt>
                <c:pt idx="6">
                  <c:v>R8</c:v>
                </c:pt>
                <c:pt idx="7">
                  <c:v>R7</c:v>
                </c:pt>
                <c:pt idx="8">
                  <c:v>R5</c:v>
                </c:pt>
                <c:pt idx="9">
                  <c:v>R4</c:v>
                </c:pt>
                <c:pt idx="10">
                  <c:v>R3</c:v>
                </c:pt>
                <c:pt idx="11">
                  <c:v>R17</c:v>
                </c:pt>
                <c:pt idx="12">
                  <c:v>R16</c:v>
                </c:pt>
                <c:pt idx="13">
                  <c:v>R13</c:v>
                </c:pt>
                <c:pt idx="14">
                  <c:v>R12</c:v>
                </c:pt>
                <c:pt idx="15">
                  <c:v>R11</c:v>
                </c:pt>
                <c:pt idx="16">
                  <c:v>R10</c:v>
                </c:pt>
                <c:pt idx="17">
                  <c:v>R18</c:v>
                </c:pt>
                <c:pt idx="18">
                  <c:v>R19</c:v>
                </c:pt>
                <c:pt idx="19">
                  <c:v>R2</c:v>
                </c:pt>
              </c:strCache>
            </c:strRef>
          </c:cat>
          <c:val>
            <c:numRef>
              <c:f>'Priorización (Pareto) (2)'!$J$5:$J$24</c:f>
              <c:numCache>
                <c:formatCode>0.0%</c:formatCode>
                <c:ptCount val="20"/>
                <c:pt idx="0">
                  <c:v>7.6335877862595422E-2</c:v>
                </c:pt>
                <c:pt idx="1">
                  <c:v>0.15267175572519084</c:v>
                </c:pt>
                <c:pt idx="2">
                  <c:v>0.22900763358778625</c:v>
                </c:pt>
                <c:pt idx="3">
                  <c:v>0.29007633587786258</c:v>
                </c:pt>
                <c:pt idx="4">
                  <c:v>0.35114503816793891</c:v>
                </c:pt>
                <c:pt idx="5">
                  <c:v>0.40839694656488545</c:v>
                </c:pt>
                <c:pt idx="6">
                  <c:v>0.45419847328244273</c:v>
                </c:pt>
                <c:pt idx="7">
                  <c:v>0.5</c:v>
                </c:pt>
                <c:pt idx="8">
                  <c:v>0.54580152671755722</c:v>
                </c:pt>
                <c:pt idx="9">
                  <c:v>0.59160305343511443</c:v>
                </c:pt>
                <c:pt idx="10">
                  <c:v>0.63740458015267165</c:v>
                </c:pt>
                <c:pt idx="11">
                  <c:v>0.68320610687022887</c:v>
                </c:pt>
                <c:pt idx="12">
                  <c:v>0.72900763358778609</c:v>
                </c:pt>
                <c:pt idx="13">
                  <c:v>0.7748091603053433</c:v>
                </c:pt>
                <c:pt idx="14">
                  <c:v>0.82061068702290052</c:v>
                </c:pt>
                <c:pt idx="15">
                  <c:v>0.86641221374045774</c:v>
                </c:pt>
                <c:pt idx="16">
                  <c:v>0.91221374045801495</c:v>
                </c:pt>
                <c:pt idx="17">
                  <c:v>0.9465648854961829</c:v>
                </c:pt>
                <c:pt idx="18">
                  <c:v>0.97709923664122111</c:v>
                </c:pt>
                <c:pt idx="19">
                  <c:v>0.99999999999999978</c:v>
                </c:pt>
              </c:numCache>
            </c:numRef>
          </c:val>
          <c:smooth val="0"/>
          <c:extLst xmlns:c16r2="http://schemas.microsoft.com/office/drawing/2015/06/chart">
            <c:ext xmlns:c16="http://schemas.microsoft.com/office/drawing/2014/chart" uri="{C3380CC4-5D6E-409C-BE32-E72D297353CC}">
              <c16:uniqueId val="{00000001-59D0-4C6B-A7A9-8479F98A1F7C}"/>
            </c:ext>
          </c:extLst>
        </c:ser>
        <c:ser>
          <c:idx val="3"/>
          <c:order val="3"/>
          <c:tx>
            <c:strRef>
              <c:f>'Priorización (Pareto) (2)'!$K$4</c:f>
              <c:strCache>
                <c:ptCount val="1"/>
                <c:pt idx="0">
                  <c:v>80 - 20</c:v>
                </c:pt>
              </c:strCache>
            </c:strRef>
          </c:tx>
          <c:spPr>
            <a:ln w="22225" cap="rnd">
              <a:solidFill>
                <a:schemeClr val="accent6"/>
              </a:solidFill>
              <a:round/>
            </a:ln>
            <a:effectLst/>
          </c:spPr>
          <c:marker>
            <c:symbol val="circle"/>
            <c:size val="6"/>
            <c:spPr>
              <a:solidFill>
                <a:srgbClr val="00B050"/>
              </a:solidFill>
              <a:ln w="15875">
                <a:solidFill>
                  <a:srgbClr val="00B050"/>
                </a:solidFill>
                <a:round/>
              </a:ln>
              <a:effectLst/>
            </c:spPr>
          </c:marker>
          <c:val>
            <c:numRef>
              <c:f>'Priorización (Pareto) (2)'!$K$5:$K$24</c:f>
              <c:numCache>
                <c:formatCode>0%</c:formatCode>
                <c:ptCount val="20"/>
                <c:pt idx="0">
                  <c:v>0.8</c:v>
                </c:pt>
                <c:pt idx="1">
                  <c:v>0.8</c:v>
                </c:pt>
                <c:pt idx="2">
                  <c:v>0.8</c:v>
                </c:pt>
                <c:pt idx="3">
                  <c:v>0.8</c:v>
                </c:pt>
                <c:pt idx="4">
                  <c:v>0.8</c:v>
                </c:pt>
                <c:pt idx="5">
                  <c:v>0.8</c:v>
                </c:pt>
                <c:pt idx="6">
                  <c:v>0.8</c:v>
                </c:pt>
                <c:pt idx="7">
                  <c:v>0.8</c:v>
                </c:pt>
                <c:pt idx="8">
                  <c:v>0.8</c:v>
                </c:pt>
                <c:pt idx="9">
                  <c:v>0.8</c:v>
                </c:pt>
                <c:pt idx="10">
                  <c:v>0.8</c:v>
                </c:pt>
                <c:pt idx="11">
                  <c:v>0.8</c:v>
                </c:pt>
                <c:pt idx="12">
                  <c:v>0.8</c:v>
                </c:pt>
                <c:pt idx="13">
                  <c:v>0.8</c:v>
                </c:pt>
                <c:pt idx="14">
                  <c:v>0.8</c:v>
                </c:pt>
                <c:pt idx="15">
                  <c:v>0.8</c:v>
                </c:pt>
                <c:pt idx="16">
                  <c:v>0.8</c:v>
                </c:pt>
                <c:pt idx="17">
                  <c:v>0.8</c:v>
                </c:pt>
                <c:pt idx="18">
                  <c:v>0.8</c:v>
                </c:pt>
                <c:pt idx="19">
                  <c:v>0.8</c:v>
                </c:pt>
              </c:numCache>
            </c:numRef>
          </c:val>
          <c:smooth val="0"/>
          <c:extLst xmlns:c16r2="http://schemas.microsoft.com/office/drawing/2015/06/chart">
            <c:ext xmlns:c16="http://schemas.microsoft.com/office/drawing/2014/chart" uri="{C3380CC4-5D6E-409C-BE32-E72D297353CC}">
              <c16:uniqueId val="{00000002-59D0-4C6B-A7A9-8479F98A1F7C}"/>
            </c:ext>
          </c:extLst>
        </c:ser>
        <c:dLbls>
          <c:showLegendKey val="0"/>
          <c:showVal val="0"/>
          <c:showCatName val="0"/>
          <c:showSerName val="0"/>
          <c:showPercent val="0"/>
          <c:showBubbleSize val="0"/>
        </c:dLbls>
        <c:marker val="1"/>
        <c:smooth val="0"/>
        <c:axId val="9680400"/>
        <c:axId val="9678224"/>
      </c:lineChart>
      <c:catAx>
        <c:axId val="968366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s-EC"/>
          </a:p>
        </c:txPr>
        <c:crossAx val="9690192"/>
        <c:crosses val="autoZero"/>
        <c:auto val="1"/>
        <c:lblAlgn val="ctr"/>
        <c:lblOffset val="100"/>
        <c:noMultiLvlLbl val="0"/>
      </c:catAx>
      <c:valAx>
        <c:axId val="9690192"/>
        <c:scaling>
          <c:orientation val="minMax"/>
          <c:max val="917"/>
          <c:min val="0"/>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crossAx val="9683664"/>
        <c:crosses val="autoZero"/>
        <c:crossBetween val="between"/>
      </c:valAx>
      <c:valAx>
        <c:axId val="9678224"/>
        <c:scaling>
          <c:orientation val="minMax"/>
          <c:max val="1"/>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crossAx val="9680400"/>
        <c:crosses val="max"/>
        <c:crossBetween val="between"/>
      </c:valAx>
      <c:catAx>
        <c:axId val="9680400"/>
        <c:scaling>
          <c:orientation val="minMax"/>
        </c:scaling>
        <c:delete val="1"/>
        <c:axPos val="b"/>
        <c:numFmt formatCode="General" sourceLinked="1"/>
        <c:majorTickMark val="out"/>
        <c:minorTickMark val="none"/>
        <c:tickLblPos val="nextTo"/>
        <c:crossAx val="9678224"/>
        <c:crosses val="autoZero"/>
        <c:auto val="1"/>
        <c:lblAlgn val="ctr"/>
        <c:lblOffset val="100"/>
        <c:noMultiLvlLbl val="0"/>
      </c:catAx>
      <c:spPr>
        <a:pattFill prst="ltDnDiag">
          <a:fgClr>
            <a:schemeClr val="dk1">
              <a:lumMod val="15000"/>
              <a:lumOff val="85000"/>
            </a:schemeClr>
          </a:fgClr>
          <a:bgClr>
            <a:schemeClr val="lt1"/>
          </a:bgClr>
        </a:pattFill>
        <a:ln>
          <a:noFill/>
        </a:ln>
        <a:effectLst/>
      </c:spPr>
    </c:plotArea>
    <c:legend>
      <c:legendPos val="b"/>
      <c:legendEntry>
        <c:idx val="2"/>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ysClr val="windowText" lastClr="000000"/>
                </a:solidFill>
                <a:latin typeface="+mj-lt"/>
                <a:ea typeface="+mj-ea"/>
                <a:cs typeface="+mj-cs"/>
              </a:defRPr>
            </a:pPr>
            <a:r>
              <a:rPr lang="es-EC" sz="1600" b="1" i="0" u="none" strike="noStrike" cap="none" normalizeH="0" baseline="0">
                <a:solidFill>
                  <a:sysClr val="windowText" lastClr="000000"/>
                </a:solidFill>
                <a:effectLst/>
              </a:rPr>
              <a:t>DIAGRAMA DE PARETO - </a:t>
            </a:r>
            <a:r>
              <a:rPr lang="es-EC">
                <a:solidFill>
                  <a:sysClr val="windowText" lastClr="000000"/>
                </a:solidFill>
              </a:rPr>
              <a:t>PRIORIZACIÓN</a:t>
            </a:r>
            <a:r>
              <a:rPr lang="es-EC" baseline="0">
                <a:solidFill>
                  <a:sysClr val="windowText" lastClr="000000"/>
                </a:solidFill>
              </a:rPr>
              <a:t> DE RIESGOS</a:t>
            </a:r>
            <a:endParaRPr lang="es-EC">
              <a:solidFill>
                <a:sysClr val="windowText" lastClr="000000"/>
              </a:solidFill>
            </a:endParaRPr>
          </a:p>
        </c:rich>
      </c:tx>
      <c:layout/>
      <c:overlay val="0"/>
      <c:spPr>
        <a:noFill/>
        <a:ln>
          <a:noFill/>
        </a:ln>
        <a:effectLst/>
      </c:spPr>
    </c:title>
    <c:autoTitleDeleted val="0"/>
    <c:plotArea>
      <c:layout/>
      <c:barChart>
        <c:barDir val="col"/>
        <c:grouping val="clustered"/>
        <c:varyColors val="0"/>
        <c:ser>
          <c:idx val="0"/>
          <c:order val="0"/>
          <c:tx>
            <c:strRef>
              <c:f>'Priorización (Pareto)'!$H$4</c:f>
              <c:strCache>
                <c:ptCount val="1"/>
                <c:pt idx="0">
                  <c:v>IPR</c:v>
                </c:pt>
              </c:strCache>
            </c:strRef>
          </c:tx>
          <c:spPr>
            <a:solidFill>
              <a:srgbClr val="00B0F0"/>
            </a:solidFill>
            <a:ln>
              <a:noFill/>
            </a:ln>
            <a:effectLst/>
          </c:spPr>
          <c:invertIfNegative val="0"/>
          <c:cat>
            <c:strRef>
              <c:f>'Priorización (Pareto)'!$G$5:$G$24</c:f>
              <c:strCache>
                <c:ptCount val="20"/>
                <c:pt idx="0">
                  <c:v>R10</c:v>
                </c:pt>
                <c:pt idx="1">
                  <c:v>R12</c:v>
                </c:pt>
                <c:pt idx="2">
                  <c:v>R19</c:v>
                </c:pt>
                <c:pt idx="3">
                  <c:v>R6</c:v>
                </c:pt>
                <c:pt idx="4">
                  <c:v>R9</c:v>
                </c:pt>
                <c:pt idx="5">
                  <c:v>R14</c:v>
                </c:pt>
                <c:pt idx="6">
                  <c:v>R3</c:v>
                </c:pt>
                <c:pt idx="7">
                  <c:v>R7</c:v>
                </c:pt>
                <c:pt idx="8">
                  <c:v>R11</c:v>
                </c:pt>
                <c:pt idx="9">
                  <c:v>R8</c:v>
                </c:pt>
                <c:pt idx="10">
                  <c:v>R15</c:v>
                </c:pt>
                <c:pt idx="11">
                  <c:v>R20</c:v>
                </c:pt>
                <c:pt idx="12">
                  <c:v>R5</c:v>
                </c:pt>
                <c:pt idx="13">
                  <c:v>R13</c:v>
                </c:pt>
                <c:pt idx="14">
                  <c:v>R16</c:v>
                </c:pt>
                <c:pt idx="15">
                  <c:v>R17</c:v>
                </c:pt>
                <c:pt idx="16">
                  <c:v>R4</c:v>
                </c:pt>
                <c:pt idx="17">
                  <c:v>R1</c:v>
                </c:pt>
                <c:pt idx="18">
                  <c:v>R18</c:v>
                </c:pt>
                <c:pt idx="19">
                  <c:v>R2</c:v>
                </c:pt>
              </c:strCache>
            </c:strRef>
          </c:cat>
          <c:val>
            <c:numRef>
              <c:f>'Priorización (Pareto)'!$H$5:$H$24</c:f>
              <c:numCache>
                <c:formatCode>General</c:formatCode>
                <c:ptCount val="20"/>
                <c:pt idx="0">
                  <c:v>80</c:v>
                </c:pt>
                <c:pt idx="1">
                  <c:v>75</c:v>
                </c:pt>
                <c:pt idx="2">
                  <c:v>75</c:v>
                </c:pt>
                <c:pt idx="3">
                  <c:v>60</c:v>
                </c:pt>
                <c:pt idx="4">
                  <c:v>60</c:v>
                </c:pt>
                <c:pt idx="5">
                  <c:v>60</c:v>
                </c:pt>
                <c:pt idx="6">
                  <c:v>48</c:v>
                </c:pt>
                <c:pt idx="7">
                  <c:v>48</c:v>
                </c:pt>
                <c:pt idx="8">
                  <c:v>48</c:v>
                </c:pt>
                <c:pt idx="9">
                  <c:v>45</c:v>
                </c:pt>
                <c:pt idx="10">
                  <c:v>45</c:v>
                </c:pt>
                <c:pt idx="11">
                  <c:v>45</c:v>
                </c:pt>
                <c:pt idx="12">
                  <c:v>36</c:v>
                </c:pt>
                <c:pt idx="13">
                  <c:v>36</c:v>
                </c:pt>
                <c:pt idx="14">
                  <c:v>36</c:v>
                </c:pt>
                <c:pt idx="15">
                  <c:v>36</c:v>
                </c:pt>
                <c:pt idx="16">
                  <c:v>27</c:v>
                </c:pt>
                <c:pt idx="17">
                  <c:v>24</c:v>
                </c:pt>
                <c:pt idx="18">
                  <c:v>24</c:v>
                </c:pt>
                <c:pt idx="19">
                  <c:v>9</c:v>
                </c:pt>
              </c:numCache>
            </c:numRef>
          </c:val>
          <c:extLst xmlns:c16r2="http://schemas.microsoft.com/office/drawing/2015/06/chart">
            <c:ext xmlns:c16="http://schemas.microsoft.com/office/drawing/2014/chart" uri="{C3380CC4-5D6E-409C-BE32-E72D297353CC}">
              <c16:uniqueId val="{00000000-899C-48B8-83A7-EA10774DC054}"/>
            </c:ext>
          </c:extLst>
        </c:ser>
        <c:dLbls>
          <c:showLegendKey val="0"/>
          <c:showVal val="0"/>
          <c:showCatName val="0"/>
          <c:showSerName val="0"/>
          <c:showPercent val="0"/>
          <c:showBubbleSize val="0"/>
        </c:dLbls>
        <c:gapWidth val="247"/>
        <c:axId val="9691824"/>
        <c:axId val="9679312"/>
        <c:extLst xmlns:c16r2="http://schemas.microsoft.com/office/drawing/2015/06/chart">
          <c:ext xmlns:c15="http://schemas.microsoft.com/office/drawing/2012/chart" uri="{02D57815-91ED-43cb-92C2-25804820EDAC}">
            <c15:filteredBarSeries>
              <c15:ser>
                <c:idx val="1"/>
                <c:order val="1"/>
                <c:tx>
                  <c:strRef>
                    <c:extLst xmlns:c16r2="http://schemas.microsoft.com/office/drawing/2015/06/chart">
                      <c:ext uri="{02D57815-91ED-43cb-92C2-25804820EDAC}">
                        <c15:formulaRef>
                          <c15:sqref>'Priorización (Pareto)'!$I$4</c15:sqref>
                        </c15:formulaRef>
                      </c:ext>
                    </c:extLst>
                    <c:strCache>
                      <c:ptCount val="1"/>
                      <c:pt idx="0">
                        <c:v>Frec. Relativa</c:v>
                      </c:pt>
                    </c:strCache>
                  </c:strRef>
                </c:tx>
                <c:spPr>
                  <a:solidFill>
                    <a:schemeClr val="accent2"/>
                  </a:solidFill>
                  <a:ln>
                    <a:noFill/>
                  </a:ln>
                  <a:effectLst/>
                </c:spPr>
                <c:invertIfNegative val="0"/>
                <c:cat>
                  <c:strRef>
                    <c:extLst xmlns:c16r2="http://schemas.microsoft.com/office/drawing/2015/06/chart">
                      <c:ext uri="{02D57815-91ED-43cb-92C2-25804820EDAC}">
                        <c15:formulaRef>
                          <c15:sqref>'Priorización (Pareto)'!$G$5:$G$24</c15:sqref>
                        </c15:formulaRef>
                      </c:ext>
                    </c:extLst>
                    <c:strCache>
                      <c:ptCount val="20"/>
                      <c:pt idx="0">
                        <c:v>R10</c:v>
                      </c:pt>
                      <c:pt idx="1">
                        <c:v>R12</c:v>
                      </c:pt>
                      <c:pt idx="2">
                        <c:v>R19</c:v>
                      </c:pt>
                      <c:pt idx="3">
                        <c:v>R6</c:v>
                      </c:pt>
                      <c:pt idx="4">
                        <c:v>R9</c:v>
                      </c:pt>
                      <c:pt idx="5">
                        <c:v>R14</c:v>
                      </c:pt>
                      <c:pt idx="6">
                        <c:v>R3</c:v>
                      </c:pt>
                      <c:pt idx="7">
                        <c:v>R7</c:v>
                      </c:pt>
                      <c:pt idx="8">
                        <c:v>R11</c:v>
                      </c:pt>
                      <c:pt idx="9">
                        <c:v>R8</c:v>
                      </c:pt>
                      <c:pt idx="10">
                        <c:v>R15</c:v>
                      </c:pt>
                      <c:pt idx="11">
                        <c:v>R20</c:v>
                      </c:pt>
                      <c:pt idx="12">
                        <c:v>R5</c:v>
                      </c:pt>
                      <c:pt idx="13">
                        <c:v>R13</c:v>
                      </c:pt>
                      <c:pt idx="14">
                        <c:v>R16</c:v>
                      </c:pt>
                      <c:pt idx="15">
                        <c:v>R17</c:v>
                      </c:pt>
                      <c:pt idx="16">
                        <c:v>R4</c:v>
                      </c:pt>
                      <c:pt idx="17">
                        <c:v>R1</c:v>
                      </c:pt>
                      <c:pt idx="18">
                        <c:v>R18</c:v>
                      </c:pt>
                      <c:pt idx="19">
                        <c:v>R2</c:v>
                      </c:pt>
                    </c:strCache>
                  </c:strRef>
                </c:cat>
                <c:val>
                  <c:numRef>
                    <c:extLst xmlns:c16r2="http://schemas.microsoft.com/office/drawing/2015/06/chart">
                      <c:ext uri="{02D57815-91ED-43cb-92C2-25804820EDAC}">
                        <c15:formulaRef>
                          <c15:sqref>'Priorización (Pareto)'!$I$5:$I$24</c15:sqref>
                        </c15:formulaRef>
                      </c:ext>
                    </c:extLst>
                    <c:numCache>
                      <c:formatCode>0.0%</c:formatCode>
                      <c:ptCount val="20"/>
                      <c:pt idx="0">
                        <c:v>8.7241003271537623E-2</c:v>
                      </c:pt>
                      <c:pt idx="1">
                        <c:v>8.1788440567066523E-2</c:v>
                      </c:pt>
                      <c:pt idx="2">
                        <c:v>8.1788440567066523E-2</c:v>
                      </c:pt>
                      <c:pt idx="3">
                        <c:v>6.5430752453653221E-2</c:v>
                      </c:pt>
                      <c:pt idx="4">
                        <c:v>6.5430752453653221E-2</c:v>
                      </c:pt>
                      <c:pt idx="5">
                        <c:v>6.5430752453653221E-2</c:v>
                      </c:pt>
                      <c:pt idx="6">
                        <c:v>5.2344601962922573E-2</c:v>
                      </c:pt>
                      <c:pt idx="7">
                        <c:v>5.2344601962922573E-2</c:v>
                      </c:pt>
                      <c:pt idx="8">
                        <c:v>5.2344601962922573E-2</c:v>
                      </c:pt>
                      <c:pt idx="9">
                        <c:v>4.9073064340239912E-2</c:v>
                      </c:pt>
                      <c:pt idx="10">
                        <c:v>4.9073064340239912E-2</c:v>
                      </c:pt>
                      <c:pt idx="11">
                        <c:v>4.9073064340239912E-2</c:v>
                      </c:pt>
                      <c:pt idx="12">
                        <c:v>3.9258451472191931E-2</c:v>
                      </c:pt>
                      <c:pt idx="13">
                        <c:v>3.9258451472191931E-2</c:v>
                      </c:pt>
                      <c:pt idx="14">
                        <c:v>3.9258451472191931E-2</c:v>
                      </c:pt>
                      <c:pt idx="15">
                        <c:v>3.9258451472191931E-2</c:v>
                      </c:pt>
                      <c:pt idx="16">
                        <c:v>2.9443838604143947E-2</c:v>
                      </c:pt>
                      <c:pt idx="17">
                        <c:v>2.6172300981461286E-2</c:v>
                      </c:pt>
                      <c:pt idx="18">
                        <c:v>2.6172300981461286E-2</c:v>
                      </c:pt>
                      <c:pt idx="19">
                        <c:v>9.8146128680479828E-3</c:v>
                      </c:pt>
                    </c:numCache>
                  </c:numRef>
                </c:val>
                <c:extLst xmlns:c16r2="http://schemas.microsoft.com/office/drawing/2015/06/chart">
                  <c:ext xmlns:c16="http://schemas.microsoft.com/office/drawing/2014/chart" uri="{C3380CC4-5D6E-409C-BE32-E72D297353CC}">
                    <c16:uniqueId val="{00000003-899C-48B8-83A7-EA10774DC054}"/>
                  </c:ext>
                </c:extLst>
              </c15:ser>
            </c15:filteredBarSeries>
          </c:ext>
        </c:extLst>
      </c:barChart>
      <c:lineChart>
        <c:grouping val="standard"/>
        <c:varyColors val="0"/>
        <c:ser>
          <c:idx val="2"/>
          <c:order val="2"/>
          <c:tx>
            <c:strRef>
              <c:f>'Priorización (Pareto)'!$J$4</c:f>
              <c:strCache>
                <c:ptCount val="1"/>
                <c:pt idx="0">
                  <c:v>Frec. Acumulada</c:v>
                </c:pt>
              </c:strCache>
            </c:strRef>
          </c:tx>
          <c:spPr>
            <a:ln w="22225" cap="rnd">
              <a:solidFill>
                <a:srgbClr val="FFC000"/>
              </a:solidFill>
              <a:round/>
            </a:ln>
            <a:effectLst/>
          </c:spPr>
          <c:marker>
            <c:symbol val="circle"/>
            <c:size val="6"/>
            <c:spPr>
              <a:solidFill>
                <a:srgbClr val="FFC000"/>
              </a:solidFill>
              <a:ln w="15875">
                <a:solidFill>
                  <a:srgbClr val="FFC000"/>
                </a:solidFill>
                <a:round/>
              </a:ln>
              <a:effectLst/>
            </c:spPr>
          </c:marker>
          <c:cat>
            <c:strRef>
              <c:f>'Priorización (Pareto)'!$G$5:$G$24</c:f>
              <c:strCache>
                <c:ptCount val="20"/>
                <c:pt idx="0">
                  <c:v>R10</c:v>
                </c:pt>
                <c:pt idx="1">
                  <c:v>R12</c:v>
                </c:pt>
                <c:pt idx="2">
                  <c:v>R19</c:v>
                </c:pt>
                <c:pt idx="3">
                  <c:v>R6</c:v>
                </c:pt>
                <c:pt idx="4">
                  <c:v>R9</c:v>
                </c:pt>
                <c:pt idx="5">
                  <c:v>R14</c:v>
                </c:pt>
                <c:pt idx="6">
                  <c:v>R3</c:v>
                </c:pt>
                <c:pt idx="7">
                  <c:v>R7</c:v>
                </c:pt>
                <c:pt idx="8">
                  <c:v>R11</c:v>
                </c:pt>
                <c:pt idx="9">
                  <c:v>R8</c:v>
                </c:pt>
                <c:pt idx="10">
                  <c:v>R15</c:v>
                </c:pt>
                <c:pt idx="11">
                  <c:v>R20</c:v>
                </c:pt>
                <c:pt idx="12">
                  <c:v>R5</c:v>
                </c:pt>
                <c:pt idx="13">
                  <c:v>R13</c:v>
                </c:pt>
                <c:pt idx="14">
                  <c:v>R16</c:v>
                </c:pt>
                <c:pt idx="15">
                  <c:v>R17</c:v>
                </c:pt>
                <c:pt idx="16">
                  <c:v>R4</c:v>
                </c:pt>
                <c:pt idx="17">
                  <c:v>R1</c:v>
                </c:pt>
                <c:pt idx="18">
                  <c:v>R18</c:v>
                </c:pt>
                <c:pt idx="19">
                  <c:v>R2</c:v>
                </c:pt>
              </c:strCache>
            </c:strRef>
          </c:cat>
          <c:val>
            <c:numRef>
              <c:f>'Priorización (Pareto)'!$J$5:$J$24</c:f>
              <c:numCache>
                <c:formatCode>0.0%</c:formatCode>
                <c:ptCount val="20"/>
                <c:pt idx="0">
                  <c:v>8.7241003271537623E-2</c:v>
                </c:pt>
                <c:pt idx="1">
                  <c:v>0.16902944383860413</c:v>
                </c:pt>
                <c:pt idx="2">
                  <c:v>0.25081788440567065</c:v>
                </c:pt>
                <c:pt idx="3">
                  <c:v>0.31624863685932386</c:v>
                </c:pt>
                <c:pt idx="4">
                  <c:v>0.38167938931297707</c:v>
                </c:pt>
                <c:pt idx="5">
                  <c:v>0.44711014176663028</c:v>
                </c:pt>
                <c:pt idx="6">
                  <c:v>0.49945474372955284</c:v>
                </c:pt>
                <c:pt idx="7">
                  <c:v>0.55179934569247546</c:v>
                </c:pt>
                <c:pt idx="8">
                  <c:v>0.60414394765539803</c:v>
                </c:pt>
                <c:pt idx="9">
                  <c:v>0.65321701199563798</c:v>
                </c:pt>
                <c:pt idx="10">
                  <c:v>0.70229007633587792</c:v>
                </c:pt>
                <c:pt idx="11">
                  <c:v>0.75136314067611787</c:v>
                </c:pt>
                <c:pt idx="12">
                  <c:v>0.79062159214830985</c:v>
                </c:pt>
                <c:pt idx="13">
                  <c:v>0.82988004362050183</c:v>
                </c:pt>
                <c:pt idx="14">
                  <c:v>0.86913849509269381</c:v>
                </c:pt>
                <c:pt idx="15">
                  <c:v>0.90839694656488579</c:v>
                </c:pt>
                <c:pt idx="16">
                  <c:v>0.93784078516902969</c:v>
                </c:pt>
                <c:pt idx="17">
                  <c:v>0.96401308615049097</c:v>
                </c:pt>
                <c:pt idx="18">
                  <c:v>0.99018538713195225</c:v>
                </c:pt>
                <c:pt idx="19">
                  <c:v>1.0000000000000002</c:v>
                </c:pt>
              </c:numCache>
            </c:numRef>
          </c:val>
          <c:smooth val="0"/>
          <c:extLst xmlns:c16r2="http://schemas.microsoft.com/office/drawing/2015/06/chart">
            <c:ext xmlns:c16="http://schemas.microsoft.com/office/drawing/2014/chart" uri="{C3380CC4-5D6E-409C-BE32-E72D297353CC}">
              <c16:uniqueId val="{00000001-899C-48B8-83A7-EA10774DC054}"/>
            </c:ext>
          </c:extLst>
        </c:ser>
        <c:ser>
          <c:idx val="3"/>
          <c:order val="3"/>
          <c:tx>
            <c:strRef>
              <c:f>'Priorización (Pareto)'!$K$4</c:f>
              <c:strCache>
                <c:ptCount val="1"/>
                <c:pt idx="0">
                  <c:v>80 - 20</c:v>
                </c:pt>
              </c:strCache>
            </c:strRef>
          </c:tx>
          <c:spPr>
            <a:ln w="22225" cap="rnd">
              <a:solidFill>
                <a:schemeClr val="accent6"/>
              </a:solidFill>
              <a:round/>
            </a:ln>
            <a:effectLst/>
          </c:spPr>
          <c:marker>
            <c:symbol val="circle"/>
            <c:size val="6"/>
            <c:spPr>
              <a:solidFill>
                <a:srgbClr val="00B050"/>
              </a:solidFill>
              <a:ln w="15875">
                <a:solidFill>
                  <a:srgbClr val="00B050"/>
                </a:solidFill>
                <a:round/>
              </a:ln>
              <a:effectLst/>
            </c:spPr>
          </c:marker>
          <c:val>
            <c:numRef>
              <c:f>'Priorización (Pareto)'!$K$5:$K$24</c:f>
              <c:numCache>
                <c:formatCode>0%</c:formatCode>
                <c:ptCount val="20"/>
                <c:pt idx="0">
                  <c:v>0.8</c:v>
                </c:pt>
                <c:pt idx="1">
                  <c:v>0.8</c:v>
                </c:pt>
                <c:pt idx="2">
                  <c:v>0.8</c:v>
                </c:pt>
                <c:pt idx="3">
                  <c:v>0.8</c:v>
                </c:pt>
                <c:pt idx="4">
                  <c:v>0.8</c:v>
                </c:pt>
                <c:pt idx="5">
                  <c:v>0.8</c:v>
                </c:pt>
                <c:pt idx="6">
                  <c:v>0.8</c:v>
                </c:pt>
                <c:pt idx="7">
                  <c:v>0.8</c:v>
                </c:pt>
                <c:pt idx="8">
                  <c:v>0.8</c:v>
                </c:pt>
                <c:pt idx="9">
                  <c:v>0.8</c:v>
                </c:pt>
                <c:pt idx="10">
                  <c:v>0.8</c:v>
                </c:pt>
                <c:pt idx="11">
                  <c:v>0.8</c:v>
                </c:pt>
                <c:pt idx="12">
                  <c:v>0.8</c:v>
                </c:pt>
                <c:pt idx="13">
                  <c:v>0.8</c:v>
                </c:pt>
                <c:pt idx="14">
                  <c:v>0.8</c:v>
                </c:pt>
                <c:pt idx="15">
                  <c:v>0.8</c:v>
                </c:pt>
                <c:pt idx="16">
                  <c:v>0.8</c:v>
                </c:pt>
                <c:pt idx="17">
                  <c:v>0.8</c:v>
                </c:pt>
                <c:pt idx="18">
                  <c:v>0.8</c:v>
                </c:pt>
                <c:pt idx="19">
                  <c:v>0.8</c:v>
                </c:pt>
              </c:numCache>
            </c:numRef>
          </c:val>
          <c:smooth val="0"/>
          <c:extLst xmlns:c16r2="http://schemas.microsoft.com/office/drawing/2015/06/chart">
            <c:ext xmlns:c16="http://schemas.microsoft.com/office/drawing/2014/chart" uri="{C3380CC4-5D6E-409C-BE32-E72D297353CC}">
              <c16:uniqueId val="{00000002-899C-48B8-83A7-EA10774DC054}"/>
            </c:ext>
          </c:extLst>
        </c:ser>
        <c:dLbls>
          <c:showLegendKey val="0"/>
          <c:showVal val="0"/>
          <c:showCatName val="0"/>
          <c:showSerName val="0"/>
          <c:showPercent val="0"/>
          <c:showBubbleSize val="0"/>
        </c:dLbls>
        <c:marker val="1"/>
        <c:smooth val="0"/>
        <c:axId val="9679856"/>
        <c:axId val="9680944"/>
      </c:lineChart>
      <c:catAx>
        <c:axId val="969182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s-EC"/>
          </a:p>
        </c:txPr>
        <c:crossAx val="9679312"/>
        <c:crosses val="autoZero"/>
        <c:auto val="1"/>
        <c:lblAlgn val="ctr"/>
        <c:lblOffset val="100"/>
        <c:noMultiLvlLbl val="0"/>
      </c:catAx>
      <c:valAx>
        <c:axId val="9679312"/>
        <c:scaling>
          <c:orientation val="minMax"/>
          <c:max val="917"/>
          <c:min val="0"/>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crossAx val="9691824"/>
        <c:crosses val="autoZero"/>
        <c:crossBetween val="between"/>
      </c:valAx>
      <c:valAx>
        <c:axId val="9680944"/>
        <c:scaling>
          <c:orientation val="minMax"/>
          <c:max val="1"/>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crossAx val="9679856"/>
        <c:crosses val="max"/>
        <c:crossBetween val="between"/>
      </c:valAx>
      <c:catAx>
        <c:axId val="9679856"/>
        <c:scaling>
          <c:orientation val="minMax"/>
        </c:scaling>
        <c:delete val="1"/>
        <c:axPos val="b"/>
        <c:numFmt formatCode="General" sourceLinked="1"/>
        <c:majorTickMark val="out"/>
        <c:minorTickMark val="none"/>
        <c:tickLblPos val="nextTo"/>
        <c:crossAx val="9680944"/>
        <c:crosses val="autoZero"/>
        <c:auto val="1"/>
        <c:lblAlgn val="ctr"/>
        <c:lblOffset val="100"/>
        <c:noMultiLvlLbl val="0"/>
      </c:catAx>
      <c:spPr>
        <a:pattFill prst="ltDnDiag">
          <a:fgClr>
            <a:schemeClr val="dk1">
              <a:lumMod val="15000"/>
              <a:lumOff val="85000"/>
            </a:schemeClr>
          </a:fgClr>
          <a:bgClr>
            <a:schemeClr val="lt1"/>
          </a:bgClr>
        </a:pattFill>
        <a:ln>
          <a:noFill/>
        </a:ln>
        <a:effectLst/>
      </c:spPr>
    </c:plotArea>
    <c:legend>
      <c:legendPos val="b"/>
      <c:legendEntry>
        <c:idx val="2"/>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1">
    <c:autoUpdate val="0"/>
  </c:externalData>
  <c:userShapes r:id="rId2"/>
</c:chartSpace>
</file>

<file path=ppt/diagrams/_rels/data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6A0FB0-726A-4997-8448-B1E4FDA6D5AB}" type="doc">
      <dgm:prSet loTypeId="urn:microsoft.com/office/officeart/2005/8/layout/radial6" loCatId="cycle" qsTypeId="urn:microsoft.com/office/officeart/2005/8/quickstyle/simple4" qsCatId="simple" csTypeId="urn:microsoft.com/office/officeart/2005/8/colors/accent0_2" csCatId="mainScheme" phldr="1"/>
      <dgm:spPr/>
      <dgm:t>
        <a:bodyPr/>
        <a:lstStyle/>
        <a:p>
          <a:endParaRPr lang="es-EC"/>
        </a:p>
      </dgm:t>
    </dgm:pt>
    <dgm:pt modelId="{6A719168-898E-49DC-B1E6-5BF8224F39EA}">
      <dgm:prSet phldrT="[Texto]" custT="1"/>
      <dgm:spPr/>
      <dgm:t>
        <a:bodyPr/>
        <a:lstStyle/>
        <a:p>
          <a:r>
            <a:rPr lang="es-EC" sz="1400" dirty="0">
              <a:latin typeface="+mj-lt"/>
              <a:cs typeface="Times New Roman" panose="02020603050405020304" pitchFamily="18" charset="0"/>
            </a:rPr>
            <a:t>PROBLEMÁTICA </a:t>
          </a:r>
        </a:p>
      </dgm:t>
    </dgm:pt>
    <dgm:pt modelId="{29CEBE99-7063-47A5-8EF3-C22CB393995C}" type="parTrans" cxnId="{8D23E2C1-0BF9-4F6F-9F14-611B0AFF4070}">
      <dgm:prSet/>
      <dgm:spPr/>
      <dgm:t>
        <a:bodyPr/>
        <a:lstStyle/>
        <a:p>
          <a:endParaRPr lang="es-EC" sz="1400">
            <a:latin typeface="+mj-lt"/>
            <a:cs typeface="Times New Roman" panose="02020603050405020304" pitchFamily="18" charset="0"/>
          </a:endParaRPr>
        </a:p>
      </dgm:t>
    </dgm:pt>
    <dgm:pt modelId="{37449AF8-0C9E-46EC-8898-B6ED075C813A}" type="sibTrans" cxnId="{8D23E2C1-0BF9-4F6F-9F14-611B0AFF4070}">
      <dgm:prSet/>
      <dgm:spPr/>
      <dgm:t>
        <a:bodyPr/>
        <a:lstStyle/>
        <a:p>
          <a:endParaRPr lang="es-EC" sz="1400">
            <a:latin typeface="+mj-lt"/>
            <a:cs typeface="Times New Roman" panose="02020603050405020304" pitchFamily="18" charset="0"/>
          </a:endParaRPr>
        </a:p>
      </dgm:t>
    </dgm:pt>
    <dgm:pt modelId="{9E62B52D-699B-418F-9D94-BEBDA26CF8D6}">
      <dgm:prSet phldrT="[Texto]" custT="1"/>
      <dgm:spPr/>
      <dgm:t>
        <a:bodyPr/>
        <a:lstStyle/>
        <a:p>
          <a:r>
            <a:rPr lang="es-ES_tradnl" sz="1400" dirty="0">
              <a:latin typeface="+mj-lt"/>
            </a:rPr>
            <a:t>Las juntas parroquiales no poseen un mapa de procesos</a:t>
          </a:r>
          <a:endParaRPr lang="es-EC" sz="1400" dirty="0">
            <a:latin typeface="+mj-lt"/>
            <a:cs typeface="Times New Roman" panose="02020603050405020304" pitchFamily="18" charset="0"/>
          </a:endParaRPr>
        </a:p>
      </dgm:t>
    </dgm:pt>
    <dgm:pt modelId="{B2F63D69-9BF3-4F41-BC78-6FA546DD046F}" type="parTrans" cxnId="{23AAB276-4125-4BAA-AC38-768437D14E90}">
      <dgm:prSet/>
      <dgm:spPr/>
      <dgm:t>
        <a:bodyPr/>
        <a:lstStyle/>
        <a:p>
          <a:endParaRPr lang="es-EC" sz="1400">
            <a:latin typeface="+mj-lt"/>
            <a:cs typeface="Times New Roman" panose="02020603050405020304" pitchFamily="18" charset="0"/>
          </a:endParaRPr>
        </a:p>
      </dgm:t>
    </dgm:pt>
    <dgm:pt modelId="{BA53DA65-AAEC-4109-A634-42238D6BDCA0}" type="sibTrans" cxnId="{23AAB276-4125-4BAA-AC38-768437D14E90}">
      <dgm:prSet/>
      <dgm:spPr/>
      <dgm:t>
        <a:bodyPr/>
        <a:lstStyle/>
        <a:p>
          <a:endParaRPr lang="es-EC" sz="1400">
            <a:latin typeface="+mj-lt"/>
            <a:cs typeface="Times New Roman" panose="02020603050405020304" pitchFamily="18" charset="0"/>
          </a:endParaRPr>
        </a:p>
      </dgm:t>
    </dgm:pt>
    <dgm:pt modelId="{D9461452-4CDC-4584-A8C5-31DDAFD0F27B}">
      <dgm:prSet phldrT="[Texto]" custT="1"/>
      <dgm:spPr/>
      <dgm:t>
        <a:bodyPr/>
        <a:lstStyle/>
        <a:p>
          <a:r>
            <a:rPr lang="es-US" sz="1400" dirty="0">
              <a:latin typeface="+mj-lt"/>
            </a:rPr>
            <a:t>Existe un desconocimiento de funciones por parte de los colaboradores</a:t>
          </a:r>
          <a:endParaRPr lang="es-EC" sz="1400" dirty="0">
            <a:latin typeface="+mj-lt"/>
            <a:cs typeface="Times New Roman" panose="02020603050405020304" pitchFamily="18" charset="0"/>
          </a:endParaRPr>
        </a:p>
      </dgm:t>
    </dgm:pt>
    <dgm:pt modelId="{34769AA5-C96E-4FA1-B1E5-9DFC2E238C5F}" type="parTrans" cxnId="{9A45C0D8-54E8-4178-89E3-A00763D8E95C}">
      <dgm:prSet/>
      <dgm:spPr/>
      <dgm:t>
        <a:bodyPr/>
        <a:lstStyle/>
        <a:p>
          <a:endParaRPr lang="es-EC" sz="1400">
            <a:latin typeface="+mj-lt"/>
            <a:cs typeface="Times New Roman" panose="02020603050405020304" pitchFamily="18" charset="0"/>
          </a:endParaRPr>
        </a:p>
      </dgm:t>
    </dgm:pt>
    <dgm:pt modelId="{6EBFDC22-3DB9-432E-8169-ED4721E396F0}" type="sibTrans" cxnId="{9A45C0D8-54E8-4178-89E3-A00763D8E95C}">
      <dgm:prSet/>
      <dgm:spPr/>
      <dgm:t>
        <a:bodyPr/>
        <a:lstStyle/>
        <a:p>
          <a:endParaRPr lang="es-EC" sz="1400">
            <a:latin typeface="+mj-lt"/>
            <a:cs typeface="Times New Roman" panose="02020603050405020304" pitchFamily="18" charset="0"/>
          </a:endParaRPr>
        </a:p>
      </dgm:t>
    </dgm:pt>
    <dgm:pt modelId="{D101680E-C3F2-4D07-A1E9-4E2DBBDE3B79}">
      <dgm:prSet phldrT="[Texto]" custT="1"/>
      <dgm:spPr/>
      <dgm:t>
        <a:bodyPr/>
        <a:lstStyle/>
        <a:p>
          <a:r>
            <a:rPr lang="es-US" sz="1400" dirty="0">
              <a:latin typeface="+mj-lt"/>
            </a:rPr>
            <a:t>Precaria gestión </a:t>
          </a:r>
          <a:r>
            <a:rPr lang="es-ES_tradnl" sz="1400" dirty="0">
              <a:latin typeface="+mj-lt"/>
            </a:rPr>
            <a:t>de presupuesto debido a una deficiente gestión Contable </a:t>
          </a:r>
          <a:endParaRPr lang="es-EC" sz="1400" dirty="0">
            <a:latin typeface="+mj-lt"/>
          </a:endParaRPr>
        </a:p>
        <a:p>
          <a:endParaRPr lang="es-EC" sz="1400" dirty="0">
            <a:latin typeface="+mj-lt"/>
            <a:cs typeface="Times New Roman" panose="02020603050405020304" pitchFamily="18" charset="0"/>
          </a:endParaRPr>
        </a:p>
      </dgm:t>
    </dgm:pt>
    <dgm:pt modelId="{6262A727-E6B8-4CB1-BBA4-3F39E515447D}" type="parTrans" cxnId="{5CD66BCE-3B49-4EA0-9071-829A7AD8C1AC}">
      <dgm:prSet/>
      <dgm:spPr/>
      <dgm:t>
        <a:bodyPr/>
        <a:lstStyle/>
        <a:p>
          <a:endParaRPr lang="es-EC" sz="1400">
            <a:latin typeface="+mj-lt"/>
            <a:cs typeface="Times New Roman" panose="02020603050405020304" pitchFamily="18" charset="0"/>
          </a:endParaRPr>
        </a:p>
      </dgm:t>
    </dgm:pt>
    <dgm:pt modelId="{98216DE7-4A1D-4C9E-A872-898D711B3CD9}" type="sibTrans" cxnId="{5CD66BCE-3B49-4EA0-9071-829A7AD8C1AC}">
      <dgm:prSet/>
      <dgm:spPr/>
      <dgm:t>
        <a:bodyPr/>
        <a:lstStyle/>
        <a:p>
          <a:endParaRPr lang="es-EC" sz="1400">
            <a:latin typeface="+mj-lt"/>
            <a:cs typeface="Times New Roman" panose="02020603050405020304" pitchFamily="18" charset="0"/>
          </a:endParaRPr>
        </a:p>
      </dgm:t>
    </dgm:pt>
    <dgm:pt modelId="{D0EFB0F8-F6A1-4643-9F57-88D3D8760842}">
      <dgm:prSet phldrT="[Texto]" custT="1"/>
      <dgm:spPr/>
      <dgm:t>
        <a:bodyPr/>
        <a:lstStyle/>
        <a:p>
          <a:r>
            <a:rPr lang="es-ES_tradnl" sz="1400" dirty="0">
              <a:latin typeface="+mj-lt"/>
            </a:rPr>
            <a:t>Las  juntas parroquiales sujetas al presente estudio no cuentan con un Plan Estratégico </a:t>
          </a:r>
          <a:endParaRPr lang="es-EC" sz="1400" dirty="0">
            <a:latin typeface="+mj-lt"/>
            <a:cs typeface="Times New Roman" panose="02020603050405020304" pitchFamily="18" charset="0"/>
          </a:endParaRPr>
        </a:p>
      </dgm:t>
    </dgm:pt>
    <dgm:pt modelId="{CFFB5A77-BE82-4CE0-80CF-9CF2668269BC}" type="parTrans" cxnId="{5C8A4E31-1193-4DA1-B654-A47485F2E32F}">
      <dgm:prSet/>
      <dgm:spPr/>
      <dgm:t>
        <a:bodyPr/>
        <a:lstStyle/>
        <a:p>
          <a:endParaRPr lang="es-EC" sz="1400">
            <a:latin typeface="+mj-lt"/>
            <a:cs typeface="Times New Roman" panose="02020603050405020304" pitchFamily="18" charset="0"/>
          </a:endParaRPr>
        </a:p>
      </dgm:t>
    </dgm:pt>
    <dgm:pt modelId="{A1BF6539-ACD7-468C-A377-6F3AF168C0B1}" type="sibTrans" cxnId="{5C8A4E31-1193-4DA1-B654-A47485F2E32F}">
      <dgm:prSet/>
      <dgm:spPr/>
      <dgm:t>
        <a:bodyPr/>
        <a:lstStyle/>
        <a:p>
          <a:endParaRPr lang="es-EC" sz="1400">
            <a:latin typeface="+mj-lt"/>
            <a:cs typeface="Times New Roman" panose="02020603050405020304" pitchFamily="18" charset="0"/>
          </a:endParaRPr>
        </a:p>
      </dgm:t>
    </dgm:pt>
    <dgm:pt modelId="{B1A2C281-E305-4051-BD65-8FA7AAD62608}" type="pres">
      <dgm:prSet presAssocID="{E56A0FB0-726A-4997-8448-B1E4FDA6D5AB}" presName="Name0" presStyleCnt="0">
        <dgm:presLayoutVars>
          <dgm:chMax val="1"/>
          <dgm:dir/>
          <dgm:animLvl val="ctr"/>
          <dgm:resizeHandles val="exact"/>
        </dgm:presLayoutVars>
      </dgm:prSet>
      <dgm:spPr/>
      <dgm:t>
        <a:bodyPr/>
        <a:lstStyle/>
        <a:p>
          <a:endParaRPr lang="es-EC"/>
        </a:p>
      </dgm:t>
    </dgm:pt>
    <dgm:pt modelId="{A963B187-3CC2-4513-9DB8-F99908B4899A}" type="pres">
      <dgm:prSet presAssocID="{6A719168-898E-49DC-B1E6-5BF8224F39EA}" presName="centerShape" presStyleLbl="node0" presStyleIdx="0" presStyleCnt="1"/>
      <dgm:spPr/>
      <dgm:t>
        <a:bodyPr/>
        <a:lstStyle/>
        <a:p>
          <a:endParaRPr lang="es-EC"/>
        </a:p>
      </dgm:t>
    </dgm:pt>
    <dgm:pt modelId="{89291B1B-372A-41FB-B947-F1FC19324B06}" type="pres">
      <dgm:prSet presAssocID="{9E62B52D-699B-418F-9D94-BEBDA26CF8D6}" presName="node" presStyleLbl="node1" presStyleIdx="0" presStyleCnt="4" custScaleX="135915" custScaleY="141026">
        <dgm:presLayoutVars>
          <dgm:bulletEnabled val="1"/>
        </dgm:presLayoutVars>
      </dgm:prSet>
      <dgm:spPr/>
      <dgm:t>
        <a:bodyPr/>
        <a:lstStyle/>
        <a:p>
          <a:endParaRPr lang="es-EC"/>
        </a:p>
      </dgm:t>
    </dgm:pt>
    <dgm:pt modelId="{43358736-E0D9-4F77-91C2-594E92DE18CC}" type="pres">
      <dgm:prSet presAssocID="{9E62B52D-699B-418F-9D94-BEBDA26CF8D6}" presName="dummy" presStyleCnt="0"/>
      <dgm:spPr/>
    </dgm:pt>
    <dgm:pt modelId="{1F6CEBBA-A55F-4ED9-978E-5CC103092FAA}" type="pres">
      <dgm:prSet presAssocID="{BA53DA65-AAEC-4109-A634-42238D6BDCA0}" presName="sibTrans" presStyleLbl="sibTrans2D1" presStyleIdx="0" presStyleCnt="4"/>
      <dgm:spPr/>
      <dgm:t>
        <a:bodyPr/>
        <a:lstStyle/>
        <a:p>
          <a:endParaRPr lang="es-EC"/>
        </a:p>
      </dgm:t>
    </dgm:pt>
    <dgm:pt modelId="{370BF8FB-F35C-4FAD-88EB-B699F9A2A8AB}" type="pres">
      <dgm:prSet presAssocID="{D9461452-4CDC-4584-A8C5-31DDAFD0F27B}" presName="node" presStyleLbl="node1" presStyleIdx="1" presStyleCnt="4" custScaleX="135915" custScaleY="141026">
        <dgm:presLayoutVars>
          <dgm:bulletEnabled val="1"/>
        </dgm:presLayoutVars>
      </dgm:prSet>
      <dgm:spPr/>
      <dgm:t>
        <a:bodyPr/>
        <a:lstStyle/>
        <a:p>
          <a:endParaRPr lang="es-EC"/>
        </a:p>
      </dgm:t>
    </dgm:pt>
    <dgm:pt modelId="{7A0EFF44-C807-45C5-B51C-1EC615CA6142}" type="pres">
      <dgm:prSet presAssocID="{D9461452-4CDC-4584-A8C5-31DDAFD0F27B}" presName="dummy" presStyleCnt="0"/>
      <dgm:spPr/>
    </dgm:pt>
    <dgm:pt modelId="{471ECCD2-BBEF-404B-AD13-88E298A1AD38}" type="pres">
      <dgm:prSet presAssocID="{6EBFDC22-3DB9-432E-8169-ED4721E396F0}" presName="sibTrans" presStyleLbl="sibTrans2D1" presStyleIdx="1" presStyleCnt="4"/>
      <dgm:spPr/>
      <dgm:t>
        <a:bodyPr/>
        <a:lstStyle/>
        <a:p>
          <a:endParaRPr lang="es-EC"/>
        </a:p>
      </dgm:t>
    </dgm:pt>
    <dgm:pt modelId="{EE4995F6-20D7-4003-A0BC-EE425BDB8DFE}" type="pres">
      <dgm:prSet presAssocID="{D101680E-C3F2-4D07-A1E9-4E2DBBDE3B79}" presName="node" presStyleLbl="node1" presStyleIdx="2" presStyleCnt="4" custScaleX="135915" custScaleY="141026">
        <dgm:presLayoutVars>
          <dgm:bulletEnabled val="1"/>
        </dgm:presLayoutVars>
      </dgm:prSet>
      <dgm:spPr/>
      <dgm:t>
        <a:bodyPr/>
        <a:lstStyle/>
        <a:p>
          <a:endParaRPr lang="es-EC"/>
        </a:p>
      </dgm:t>
    </dgm:pt>
    <dgm:pt modelId="{501290A6-16FF-49CB-AEB3-3550F6C565C2}" type="pres">
      <dgm:prSet presAssocID="{D101680E-C3F2-4D07-A1E9-4E2DBBDE3B79}" presName="dummy" presStyleCnt="0"/>
      <dgm:spPr/>
    </dgm:pt>
    <dgm:pt modelId="{DA71B230-A5FF-468C-8077-764AE39B9BA2}" type="pres">
      <dgm:prSet presAssocID="{98216DE7-4A1D-4C9E-A872-898D711B3CD9}" presName="sibTrans" presStyleLbl="sibTrans2D1" presStyleIdx="2" presStyleCnt="4"/>
      <dgm:spPr/>
      <dgm:t>
        <a:bodyPr/>
        <a:lstStyle/>
        <a:p>
          <a:endParaRPr lang="es-EC"/>
        </a:p>
      </dgm:t>
    </dgm:pt>
    <dgm:pt modelId="{0D560BB7-3986-48F1-BBAE-47770D9265F8}" type="pres">
      <dgm:prSet presAssocID="{D0EFB0F8-F6A1-4643-9F57-88D3D8760842}" presName="node" presStyleLbl="node1" presStyleIdx="3" presStyleCnt="4" custScaleX="135915" custScaleY="141026">
        <dgm:presLayoutVars>
          <dgm:bulletEnabled val="1"/>
        </dgm:presLayoutVars>
      </dgm:prSet>
      <dgm:spPr/>
      <dgm:t>
        <a:bodyPr/>
        <a:lstStyle/>
        <a:p>
          <a:endParaRPr lang="es-EC"/>
        </a:p>
      </dgm:t>
    </dgm:pt>
    <dgm:pt modelId="{DA19756D-E507-4CA2-9161-3B93814FB2AD}" type="pres">
      <dgm:prSet presAssocID="{D0EFB0F8-F6A1-4643-9F57-88D3D8760842}" presName="dummy" presStyleCnt="0"/>
      <dgm:spPr/>
    </dgm:pt>
    <dgm:pt modelId="{35C88FBA-3900-48E2-8FA9-52744DAB52FF}" type="pres">
      <dgm:prSet presAssocID="{A1BF6539-ACD7-468C-A377-6F3AF168C0B1}" presName="sibTrans" presStyleLbl="sibTrans2D1" presStyleIdx="3" presStyleCnt="4"/>
      <dgm:spPr/>
      <dgm:t>
        <a:bodyPr/>
        <a:lstStyle/>
        <a:p>
          <a:endParaRPr lang="es-EC"/>
        </a:p>
      </dgm:t>
    </dgm:pt>
  </dgm:ptLst>
  <dgm:cxnLst>
    <dgm:cxn modelId="{8D23E2C1-0BF9-4F6F-9F14-611B0AFF4070}" srcId="{E56A0FB0-726A-4997-8448-B1E4FDA6D5AB}" destId="{6A719168-898E-49DC-B1E6-5BF8224F39EA}" srcOrd="0" destOrd="0" parTransId="{29CEBE99-7063-47A5-8EF3-C22CB393995C}" sibTransId="{37449AF8-0C9E-46EC-8898-B6ED075C813A}"/>
    <dgm:cxn modelId="{C2A566C3-14ED-42FD-94A0-F29BD2C41091}" type="presOf" srcId="{E56A0FB0-726A-4997-8448-B1E4FDA6D5AB}" destId="{B1A2C281-E305-4051-BD65-8FA7AAD62608}" srcOrd="0" destOrd="0" presId="urn:microsoft.com/office/officeart/2005/8/layout/radial6"/>
    <dgm:cxn modelId="{5C8A4E31-1193-4DA1-B654-A47485F2E32F}" srcId="{6A719168-898E-49DC-B1E6-5BF8224F39EA}" destId="{D0EFB0F8-F6A1-4643-9F57-88D3D8760842}" srcOrd="3" destOrd="0" parTransId="{CFFB5A77-BE82-4CE0-80CF-9CF2668269BC}" sibTransId="{A1BF6539-ACD7-468C-A377-6F3AF168C0B1}"/>
    <dgm:cxn modelId="{B186D243-32B3-47EB-B167-28BD3F77EC25}" type="presOf" srcId="{6A719168-898E-49DC-B1E6-5BF8224F39EA}" destId="{A963B187-3CC2-4513-9DB8-F99908B4899A}" srcOrd="0" destOrd="0" presId="urn:microsoft.com/office/officeart/2005/8/layout/radial6"/>
    <dgm:cxn modelId="{132B715F-F7F7-425E-90B2-2FC373853080}" type="presOf" srcId="{D0EFB0F8-F6A1-4643-9F57-88D3D8760842}" destId="{0D560BB7-3986-48F1-BBAE-47770D9265F8}" srcOrd="0" destOrd="0" presId="urn:microsoft.com/office/officeart/2005/8/layout/radial6"/>
    <dgm:cxn modelId="{7CDDA011-1AE4-4030-A902-78FA47058B80}" type="presOf" srcId="{98216DE7-4A1D-4C9E-A872-898D711B3CD9}" destId="{DA71B230-A5FF-468C-8077-764AE39B9BA2}" srcOrd="0" destOrd="0" presId="urn:microsoft.com/office/officeart/2005/8/layout/radial6"/>
    <dgm:cxn modelId="{3FF17EC8-2290-481B-9189-59C256A2FF3A}" type="presOf" srcId="{D9461452-4CDC-4584-A8C5-31DDAFD0F27B}" destId="{370BF8FB-F35C-4FAD-88EB-B699F9A2A8AB}" srcOrd="0" destOrd="0" presId="urn:microsoft.com/office/officeart/2005/8/layout/radial6"/>
    <dgm:cxn modelId="{D91FE59F-8BF6-4B02-A63D-5D790862F1AF}" type="presOf" srcId="{BA53DA65-AAEC-4109-A634-42238D6BDCA0}" destId="{1F6CEBBA-A55F-4ED9-978E-5CC103092FAA}" srcOrd="0" destOrd="0" presId="urn:microsoft.com/office/officeart/2005/8/layout/radial6"/>
    <dgm:cxn modelId="{5CD66BCE-3B49-4EA0-9071-829A7AD8C1AC}" srcId="{6A719168-898E-49DC-B1E6-5BF8224F39EA}" destId="{D101680E-C3F2-4D07-A1E9-4E2DBBDE3B79}" srcOrd="2" destOrd="0" parTransId="{6262A727-E6B8-4CB1-BBA4-3F39E515447D}" sibTransId="{98216DE7-4A1D-4C9E-A872-898D711B3CD9}"/>
    <dgm:cxn modelId="{81E1A1B6-DDB0-4060-B6A1-F26F4F5704D7}" type="presOf" srcId="{9E62B52D-699B-418F-9D94-BEBDA26CF8D6}" destId="{89291B1B-372A-41FB-B947-F1FC19324B06}" srcOrd="0" destOrd="0" presId="urn:microsoft.com/office/officeart/2005/8/layout/radial6"/>
    <dgm:cxn modelId="{54B71DC9-ADB6-4D45-A02C-C24B6D0E3F75}" type="presOf" srcId="{6EBFDC22-3DB9-432E-8169-ED4721E396F0}" destId="{471ECCD2-BBEF-404B-AD13-88E298A1AD38}" srcOrd="0" destOrd="0" presId="urn:microsoft.com/office/officeart/2005/8/layout/radial6"/>
    <dgm:cxn modelId="{EA220EA1-5D22-4853-8F64-2A6B79FD76BE}" type="presOf" srcId="{A1BF6539-ACD7-468C-A377-6F3AF168C0B1}" destId="{35C88FBA-3900-48E2-8FA9-52744DAB52FF}" srcOrd="0" destOrd="0" presId="urn:microsoft.com/office/officeart/2005/8/layout/radial6"/>
    <dgm:cxn modelId="{23AAB276-4125-4BAA-AC38-768437D14E90}" srcId="{6A719168-898E-49DC-B1E6-5BF8224F39EA}" destId="{9E62B52D-699B-418F-9D94-BEBDA26CF8D6}" srcOrd="0" destOrd="0" parTransId="{B2F63D69-9BF3-4F41-BC78-6FA546DD046F}" sibTransId="{BA53DA65-AAEC-4109-A634-42238D6BDCA0}"/>
    <dgm:cxn modelId="{9A45C0D8-54E8-4178-89E3-A00763D8E95C}" srcId="{6A719168-898E-49DC-B1E6-5BF8224F39EA}" destId="{D9461452-4CDC-4584-A8C5-31DDAFD0F27B}" srcOrd="1" destOrd="0" parTransId="{34769AA5-C96E-4FA1-B1E5-9DFC2E238C5F}" sibTransId="{6EBFDC22-3DB9-432E-8169-ED4721E396F0}"/>
    <dgm:cxn modelId="{B2545EC6-0514-43CF-AD80-F668AD22671E}" type="presOf" srcId="{D101680E-C3F2-4D07-A1E9-4E2DBBDE3B79}" destId="{EE4995F6-20D7-4003-A0BC-EE425BDB8DFE}" srcOrd="0" destOrd="0" presId="urn:microsoft.com/office/officeart/2005/8/layout/radial6"/>
    <dgm:cxn modelId="{63B93ED3-CEAC-4A6C-9FF1-C61A7669BD3E}" type="presParOf" srcId="{B1A2C281-E305-4051-BD65-8FA7AAD62608}" destId="{A963B187-3CC2-4513-9DB8-F99908B4899A}" srcOrd="0" destOrd="0" presId="urn:microsoft.com/office/officeart/2005/8/layout/radial6"/>
    <dgm:cxn modelId="{DC9BD507-7C98-48A3-98AC-A571D7BCC141}" type="presParOf" srcId="{B1A2C281-E305-4051-BD65-8FA7AAD62608}" destId="{89291B1B-372A-41FB-B947-F1FC19324B06}" srcOrd="1" destOrd="0" presId="urn:microsoft.com/office/officeart/2005/8/layout/radial6"/>
    <dgm:cxn modelId="{480E5C7D-A65D-4DBC-9E2E-AEE8680C1DD2}" type="presParOf" srcId="{B1A2C281-E305-4051-BD65-8FA7AAD62608}" destId="{43358736-E0D9-4F77-91C2-594E92DE18CC}" srcOrd="2" destOrd="0" presId="urn:microsoft.com/office/officeart/2005/8/layout/radial6"/>
    <dgm:cxn modelId="{877001B8-FAD2-4222-9AD0-5A240C271C04}" type="presParOf" srcId="{B1A2C281-E305-4051-BD65-8FA7AAD62608}" destId="{1F6CEBBA-A55F-4ED9-978E-5CC103092FAA}" srcOrd="3" destOrd="0" presId="urn:microsoft.com/office/officeart/2005/8/layout/radial6"/>
    <dgm:cxn modelId="{57FA594E-D535-4662-8BD3-D3E4D6093807}" type="presParOf" srcId="{B1A2C281-E305-4051-BD65-8FA7AAD62608}" destId="{370BF8FB-F35C-4FAD-88EB-B699F9A2A8AB}" srcOrd="4" destOrd="0" presId="urn:microsoft.com/office/officeart/2005/8/layout/radial6"/>
    <dgm:cxn modelId="{AE38B811-FDD0-42BA-A3DB-7A4C6F728E9B}" type="presParOf" srcId="{B1A2C281-E305-4051-BD65-8FA7AAD62608}" destId="{7A0EFF44-C807-45C5-B51C-1EC615CA6142}" srcOrd="5" destOrd="0" presId="urn:microsoft.com/office/officeart/2005/8/layout/radial6"/>
    <dgm:cxn modelId="{E778E865-7159-451E-A17D-D035163C3295}" type="presParOf" srcId="{B1A2C281-E305-4051-BD65-8FA7AAD62608}" destId="{471ECCD2-BBEF-404B-AD13-88E298A1AD38}" srcOrd="6" destOrd="0" presId="urn:microsoft.com/office/officeart/2005/8/layout/radial6"/>
    <dgm:cxn modelId="{99F15552-F788-4443-A686-01AE8D9D01D2}" type="presParOf" srcId="{B1A2C281-E305-4051-BD65-8FA7AAD62608}" destId="{EE4995F6-20D7-4003-A0BC-EE425BDB8DFE}" srcOrd="7" destOrd="0" presId="urn:microsoft.com/office/officeart/2005/8/layout/radial6"/>
    <dgm:cxn modelId="{97156E74-CD6B-43F0-9D94-EE8D59B0EEB1}" type="presParOf" srcId="{B1A2C281-E305-4051-BD65-8FA7AAD62608}" destId="{501290A6-16FF-49CB-AEB3-3550F6C565C2}" srcOrd="8" destOrd="0" presId="urn:microsoft.com/office/officeart/2005/8/layout/radial6"/>
    <dgm:cxn modelId="{35D2DE4A-4236-439D-9244-F35289141B81}" type="presParOf" srcId="{B1A2C281-E305-4051-BD65-8FA7AAD62608}" destId="{DA71B230-A5FF-468C-8077-764AE39B9BA2}" srcOrd="9" destOrd="0" presId="urn:microsoft.com/office/officeart/2005/8/layout/radial6"/>
    <dgm:cxn modelId="{655702CE-2F92-4731-8FB8-5C7605DE66A1}" type="presParOf" srcId="{B1A2C281-E305-4051-BD65-8FA7AAD62608}" destId="{0D560BB7-3986-48F1-BBAE-47770D9265F8}" srcOrd="10" destOrd="0" presId="urn:microsoft.com/office/officeart/2005/8/layout/radial6"/>
    <dgm:cxn modelId="{66FAE3C9-D3B5-48CA-BCAD-81283F232AD0}" type="presParOf" srcId="{B1A2C281-E305-4051-BD65-8FA7AAD62608}" destId="{DA19756D-E507-4CA2-9161-3B93814FB2AD}" srcOrd="11" destOrd="0" presId="urn:microsoft.com/office/officeart/2005/8/layout/radial6"/>
    <dgm:cxn modelId="{9236A98E-A049-4567-8FEB-D71ABA2FAC1D}" type="presParOf" srcId="{B1A2C281-E305-4051-BD65-8FA7AAD62608}" destId="{35C88FBA-3900-48E2-8FA9-52744DAB52FF}"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78CFEE-938D-4AFF-ADE4-D6ABE12151A7}" type="doc">
      <dgm:prSet loTypeId="urn:microsoft.com/office/officeart/2005/8/layout/hList6" loCatId="list" qsTypeId="urn:microsoft.com/office/officeart/2005/8/quickstyle/simple1" qsCatId="simple" csTypeId="urn:microsoft.com/office/officeart/2005/8/colors/accent2_1" csCatId="accent2" phldr="1"/>
      <dgm:spPr/>
      <dgm:t>
        <a:bodyPr/>
        <a:lstStyle/>
        <a:p>
          <a:endParaRPr lang="es-EC"/>
        </a:p>
      </dgm:t>
    </dgm:pt>
    <dgm:pt modelId="{E06E2BF9-C270-421B-BFF0-D22EAC71FD9B}">
      <dgm:prSet phldrT="[Texto]"/>
      <dgm:spPr/>
      <dgm:t>
        <a:bodyPr/>
        <a:lstStyle/>
        <a:p>
          <a:pPr algn="l"/>
          <a:r>
            <a:rPr lang="es-EC" dirty="0"/>
            <a:t>La Planeación Estratégica es importante por que permite alcanzar los objetivos de una organización, la misma contribuye para una evaluación eficiente de los riesgos financieros  </a:t>
          </a:r>
        </a:p>
      </dgm:t>
    </dgm:pt>
    <dgm:pt modelId="{3B0557D5-103B-4EA5-9993-271737D2E577}" type="parTrans" cxnId="{EF356C60-8C4A-4F1B-9B41-FE524E1C0089}">
      <dgm:prSet/>
      <dgm:spPr/>
      <dgm:t>
        <a:bodyPr/>
        <a:lstStyle/>
        <a:p>
          <a:endParaRPr lang="es-EC"/>
        </a:p>
      </dgm:t>
    </dgm:pt>
    <dgm:pt modelId="{0563EA21-0AF4-4232-8256-61E9998B584F}" type="sibTrans" cxnId="{EF356C60-8C4A-4F1B-9B41-FE524E1C0089}">
      <dgm:prSet/>
      <dgm:spPr/>
      <dgm:t>
        <a:bodyPr/>
        <a:lstStyle/>
        <a:p>
          <a:endParaRPr lang="es-EC"/>
        </a:p>
      </dgm:t>
    </dgm:pt>
    <dgm:pt modelId="{F4AD3015-0955-47AE-ADE7-DE490A9D9E03}">
      <dgm:prSet phldrT="[Texto]"/>
      <dgm:spPr/>
      <dgm:t>
        <a:bodyPr/>
        <a:lstStyle/>
        <a:p>
          <a:r>
            <a:rPr lang="es-EC" dirty="0"/>
            <a:t>La presente investigación adquiere interés porque permite evaluar los procesos financieros que ejecutan las juntas parroquiales.</a:t>
          </a:r>
        </a:p>
      </dgm:t>
    </dgm:pt>
    <dgm:pt modelId="{87B8EA5D-B704-4E00-BE1D-C4DEF4DAEA0C}" type="parTrans" cxnId="{AEFC763C-41FA-4D0F-86AA-DFD6A8A6577F}">
      <dgm:prSet/>
      <dgm:spPr/>
      <dgm:t>
        <a:bodyPr/>
        <a:lstStyle/>
        <a:p>
          <a:endParaRPr lang="es-EC"/>
        </a:p>
      </dgm:t>
    </dgm:pt>
    <dgm:pt modelId="{14128733-8704-40DD-B76E-BBBB666E18CF}" type="sibTrans" cxnId="{AEFC763C-41FA-4D0F-86AA-DFD6A8A6577F}">
      <dgm:prSet/>
      <dgm:spPr/>
      <dgm:t>
        <a:bodyPr/>
        <a:lstStyle/>
        <a:p>
          <a:endParaRPr lang="es-EC"/>
        </a:p>
      </dgm:t>
    </dgm:pt>
    <dgm:pt modelId="{A617092B-EF3C-45FC-875F-8BA767042151}">
      <dgm:prSet phldrT="[Texto]"/>
      <dgm:spPr/>
      <dgm:t>
        <a:bodyPr/>
        <a:lstStyle/>
        <a:p>
          <a:r>
            <a:rPr lang="es-EC" dirty="0"/>
            <a:t>La investigación es relevante por cuanto permite evaluar los riesgos a través de los mapas de riesgos </a:t>
          </a:r>
        </a:p>
      </dgm:t>
    </dgm:pt>
    <dgm:pt modelId="{B982D50A-D273-446E-AAC7-74931B49BB82}" type="parTrans" cxnId="{00D8C243-FD5B-44FA-B979-09D3FAAA2424}">
      <dgm:prSet/>
      <dgm:spPr/>
      <dgm:t>
        <a:bodyPr/>
        <a:lstStyle/>
        <a:p>
          <a:endParaRPr lang="es-EC"/>
        </a:p>
      </dgm:t>
    </dgm:pt>
    <dgm:pt modelId="{5A524CBA-9388-401D-949A-A65D90EAD2E5}" type="sibTrans" cxnId="{00D8C243-FD5B-44FA-B979-09D3FAAA2424}">
      <dgm:prSet/>
      <dgm:spPr/>
      <dgm:t>
        <a:bodyPr/>
        <a:lstStyle/>
        <a:p>
          <a:endParaRPr lang="es-EC"/>
        </a:p>
      </dgm:t>
    </dgm:pt>
    <dgm:pt modelId="{75464E82-AD4F-4E1F-88A1-3FD04AFBB19F}" type="pres">
      <dgm:prSet presAssocID="{2C78CFEE-938D-4AFF-ADE4-D6ABE12151A7}" presName="Name0" presStyleCnt="0">
        <dgm:presLayoutVars>
          <dgm:dir/>
          <dgm:resizeHandles val="exact"/>
        </dgm:presLayoutVars>
      </dgm:prSet>
      <dgm:spPr/>
      <dgm:t>
        <a:bodyPr/>
        <a:lstStyle/>
        <a:p>
          <a:endParaRPr lang="es-EC"/>
        </a:p>
      </dgm:t>
    </dgm:pt>
    <dgm:pt modelId="{78A09A3A-E9C6-4DAA-85E8-EA50260B2CDA}" type="pres">
      <dgm:prSet presAssocID="{E06E2BF9-C270-421B-BFF0-D22EAC71FD9B}" presName="node" presStyleLbl="node1" presStyleIdx="0" presStyleCnt="3" custScaleX="75958">
        <dgm:presLayoutVars>
          <dgm:bulletEnabled val="1"/>
        </dgm:presLayoutVars>
      </dgm:prSet>
      <dgm:spPr/>
      <dgm:t>
        <a:bodyPr/>
        <a:lstStyle/>
        <a:p>
          <a:endParaRPr lang="es-EC"/>
        </a:p>
      </dgm:t>
    </dgm:pt>
    <dgm:pt modelId="{E6FC07A9-DB06-422E-96DC-0BC3E72CF0F3}" type="pres">
      <dgm:prSet presAssocID="{0563EA21-0AF4-4232-8256-61E9998B584F}" presName="sibTrans" presStyleCnt="0"/>
      <dgm:spPr/>
    </dgm:pt>
    <dgm:pt modelId="{C01674D9-2C7A-4CAF-B018-6A560EB1E7B7}" type="pres">
      <dgm:prSet presAssocID="{F4AD3015-0955-47AE-ADE7-DE490A9D9E03}" presName="node" presStyleLbl="node1" presStyleIdx="1" presStyleCnt="3" custScaleX="77660">
        <dgm:presLayoutVars>
          <dgm:bulletEnabled val="1"/>
        </dgm:presLayoutVars>
      </dgm:prSet>
      <dgm:spPr/>
      <dgm:t>
        <a:bodyPr/>
        <a:lstStyle/>
        <a:p>
          <a:endParaRPr lang="es-EC"/>
        </a:p>
      </dgm:t>
    </dgm:pt>
    <dgm:pt modelId="{F45AA76A-143D-44F0-A935-CC6CE0E8CCF5}" type="pres">
      <dgm:prSet presAssocID="{14128733-8704-40DD-B76E-BBBB666E18CF}" presName="sibTrans" presStyleCnt="0"/>
      <dgm:spPr/>
    </dgm:pt>
    <dgm:pt modelId="{C8F6AF12-C907-40D0-A75B-F2A8FC261E9F}" type="pres">
      <dgm:prSet presAssocID="{A617092B-EF3C-45FC-875F-8BA767042151}" presName="node" presStyleLbl="node1" presStyleIdx="2" presStyleCnt="3" custScaleX="59830" custScaleY="72336" custLinFactNeighborX="7636" custLinFactNeighborY="-7937">
        <dgm:presLayoutVars>
          <dgm:bulletEnabled val="1"/>
        </dgm:presLayoutVars>
      </dgm:prSet>
      <dgm:spPr/>
      <dgm:t>
        <a:bodyPr/>
        <a:lstStyle/>
        <a:p>
          <a:endParaRPr lang="es-EC"/>
        </a:p>
      </dgm:t>
    </dgm:pt>
  </dgm:ptLst>
  <dgm:cxnLst>
    <dgm:cxn modelId="{00D8C243-FD5B-44FA-B979-09D3FAAA2424}" srcId="{2C78CFEE-938D-4AFF-ADE4-D6ABE12151A7}" destId="{A617092B-EF3C-45FC-875F-8BA767042151}" srcOrd="2" destOrd="0" parTransId="{B982D50A-D273-446E-AAC7-74931B49BB82}" sibTransId="{5A524CBA-9388-401D-949A-A65D90EAD2E5}"/>
    <dgm:cxn modelId="{98F5532B-A82B-4DED-8DF9-3E423E4A9CD5}" type="presOf" srcId="{A617092B-EF3C-45FC-875F-8BA767042151}" destId="{C8F6AF12-C907-40D0-A75B-F2A8FC261E9F}" srcOrd="0" destOrd="0" presId="urn:microsoft.com/office/officeart/2005/8/layout/hList6"/>
    <dgm:cxn modelId="{EF356C60-8C4A-4F1B-9B41-FE524E1C0089}" srcId="{2C78CFEE-938D-4AFF-ADE4-D6ABE12151A7}" destId="{E06E2BF9-C270-421B-BFF0-D22EAC71FD9B}" srcOrd="0" destOrd="0" parTransId="{3B0557D5-103B-4EA5-9993-271737D2E577}" sibTransId="{0563EA21-0AF4-4232-8256-61E9998B584F}"/>
    <dgm:cxn modelId="{8C0EDBE3-7320-4182-A91D-2026C395BB07}" type="presOf" srcId="{F4AD3015-0955-47AE-ADE7-DE490A9D9E03}" destId="{C01674D9-2C7A-4CAF-B018-6A560EB1E7B7}" srcOrd="0" destOrd="0" presId="urn:microsoft.com/office/officeart/2005/8/layout/hList6"/>
    <dgm:cxn modelId="{886B3537-C3AE-492F-9850-01E839660733}" type="presOf" srcId="{E06E2BF9-C270-421B-BFF0-D22EAC71FD9B}" destId="{78A09A3A-E9C6-4DAA-85E8-EA50260B2CDA}" srcOrd="0" destOrd="0" presId="urn:microsoft.com/office/officeart/2005/8/layout/hList6"/>
    <dgm:cxn modelId="{CEEA8F51-3C64-4DF5-87E8-5FC1E9A2F461}" type="presOf" srcId="{2C78CFEE-938D-4AFF-ADE4-D6ABE12151A7}" destId="{75464E82-AD4F-4E1F-88A1-3FD04AFBB19F}" srcOrd="0" destOrd="0" presId="urn:microsoft.com/office/officeart/2005/8/layout/hList6"/>
    <dgm:cxn modelId="{AEFC763C-41FA-4D0F-86AA-DFD6A8A6577F}" srcId="{2C78CFEE-938D-4AFF-ADE4-D6ABE12151A7}" destId="{F4AD3015-0955-47AE-ADE7-DE490A9D9E03}" srcOrd="1" destOrd="0" parTransId="{87B8EA5D-B704-4E00-BE1D-C4DEF4DAEA0C}" sibTransId="{14128733-8704-40DD-B76E-BBBB666E18CF}"/>
    <dgm:cxn modelId="{02E98DCF-6C5B-48A0-9746-2A1E862862F3}" type="presParOf" srcId="{75464E82-AD4F-4E1F-88A1-3FD04AFBB19F}" destId="{78A09A3A-E9C6-4DAA-85E8-EA50260B2CDA}" srcOrd="0" destOrd="0" presId="urn:microsoft.com/office/officeart/2005/8/layout/hList6"/>
    <dgm:cxn modelId="{50BF2E6F-920D-4D0D-BE77-91ABA7DDB4CE}" type="presParOf" srcId="{75464E82-AD4F-4E1F-88A1-3FD04AFBB19F}" destId="{E6FC07A9-DB06-422E-96DC-0BC3E72CF0F3}" srcOrd="1" destOrd="0" presId="urn:microsoft.com/office/officeart/2005/8/layout/hList6"/>
    <dgm:cxn modelId="{64590EEA-D7F9-4122-8ADB-757F4D3C1AED}" type="presParOf" srcId="{75464E82-AD4F-4E1F-88A1-3FD04AFBB19F}" destId="{C01674D9-2C7A-4CAF-B018-6A560EB1E7B7}" srcOrd="2" destOrd="0" presId="urn:microsoft.com/office/officeart/2005/8/layout/hList6"/>
    <dgm:cxn modelId="{E3AF5124-8DDC-46DB-8222-42B97C390980}" type="presParOf" srcId="{75464E82-AD4F-4E1F-88A1-3FD04AFBB19F}" destId="{F45AA76A-143D-44F0-A935-CC6CE0E8CCF5}" srcOrd="3" destOrd="0" presId="urn:microsoft.com/office/officeart/2005/8/layout/hList6"/>
    <dgm:cxn modelId="{3773DAFF-0846-4614-84FB-0F70CDAFD712}" type="presParOf" srcId="{75464E82-AD4F-4E1F-88A1-3FD04AFBB19F}" destId="{C8F6AF12-C907-40D0-A75B-F2A8FC261E9F}"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8162A0-1FA6-4267-AAFC-EA2BCB58F255}" type="doc">
      <dgm:prSet loTypeId="urn:microsoft.com/office/officeart/2005/8/layout/hList6" loCatId="list" qsTypeId="urn:microsoft.com/office/officeart/2005/8/quickstyle/3d3" qsCatId="3D" csTypeId="urn:microsoft.com/office/officeart/2005/8/colors/accent1_1" csCatId="accent1" phldr="1"/>
      <dgm:spPr/>
      <dgm:t>
        <a:bodyPr/>
        <a:lstStyle/>
        <a:p>
          <a:endParaRPr lang="es-EC"/>
        </a:p>
      </dgm:t>
    </dgm:pt>
    <dgm:pt modelId="{845C9E05-CF8F-4C21-B782-8AECA0868965}">
      <dgm:prSet phldrT="[Texto]" custT="1"/>
      <dgm:spPr>
        <a:solidFill>
          <a:schemeClr val="accent1"/>
        </a:solidFill>
      </dgm:spPr>
      <dgm:t>
        <a:bodyPr/>
        <a:lstStyle/>
        <a:p>
          <a:pPr algn="l"/>
          <a:r>
            <a:rPr lang="es-EC" sz="1800" b="1" dirty="0">
              <a:latin typeface="Times New Roman" panose="02020603050405020304" pitchFamily="18" charset="0"/>
              <a:cs typeface="Times New Roman" panose="02020603050405020304" pitchFamily="18" charset="0"/>
            </a:rPr>
            <a:t>Objetivo General</a:t>
          </a:r>
        </a:p>
      </dgm:t>
    </dgm:pt>
    <dgm:pt modelId="{4CD9826D-8A5D-40A5-9A75-BDE17EA2EA49}" type="parTrans" cxnId="{E39E65EA-7AEF-4851-906C-D5899D70F2B3}">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A5B27F2C-750B-48B9-9AEE-94CD5D8A5EE4}" type="sibTrans" cxnId="{E39E65EA-7AEF-4851-906C-D5899D70F2B3}">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43CDA8F0-1D13-4A96-B2B9-B473EBFCF7F1}">
      <dgm:prSet phldrT="[Texto]" custT="1"/>
      <dgm:spPr>
        <a:solidFill>
          <a:schemeClr val="accent1"/>
        </a:solidFill>
      </dgm:spPr>
      <dgm:t>
        <a:bodyPr/>
        <a:lstStyle/>
        <a:p>
          <a:pPr algn="just"/>
          <a:r>
            <a:rPr lang="es-ES_tradnl" sz="1800" dirty="0"/>
            <a:t>Evaluar los procesos financieros que ejecutan las juntas parroquiales rurales del Cantón Rumiñahui en el periodo 2017- 2018, en base al mapa de riesgos elaborado.</a:t>
          </a:r>
          <a:endParaRPr lang="es-EC" sz="1800" b="0" dirty="0">
            <a:latin typeface="Times New Roman" panose="02020603050405020304" pitchFamily="18" charset="0"/>
            <a:cs typeface="Times New Roman" panose="02020603050405020304" pitchFamily="18" charset="0"/>
          </a:endParaRPr>
        </a:p>
      </dgm:t>
    </dgm:pt>
    <dgm:pt modelId="{149EDD78-7088-4F0C-ACF6-4191527FD7D5}" type="parTrans" cxnId="{1D63BAF6-5169-46C5-8DD3-175F8432162F}">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1D3FAAC5-C3A5-40E6-A4AF-ED76EE1CF347}" type="sibTrans" cxnId="{1D63BAF6-5169-46C5-8DD3-175F8432162F}">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FBDD949E-B279-4FA8-AA5C-E668356ECE40}">
      <dgm:prSet phldrT="[Texto]" custT="1"/>
      <dgm:spPr>
        <a:solidFill>
          <a:srgbClr val="FFFF99"/>
        </a:solidFill>
      </dgm:spPr>
      <dgm:t>
        <a:bodyPr/>
        <a:lstStyle/>
        <a:p>
          <a:pPr algn="l"/>
          <a:r>
            <a:rPr lang="es-EC" sz="1800" b="1" dirty="0">
              <a:latin typeface="Times New Roman" panose="02020603050405020304" pitchFamily="18" charset="0"/>
              <a:cs typeface="Times New Roman" panose="02020603050405020304" pitchFamily="18" charset="0"/>
            </a:rPr>
            <a:t>Objetivos Específicos:</a:t>
          </a:r>
        </a:p>
        <a:p>
          <a:pPr algn="l"/>
          <a:r>
            <a:rPr lang="es-EC" sz="1800" dirty="0"/>
            <a:t>1. Determinar áreas y autoridades responsables de los procesos financieros.</a:t>
          </a:r>
        </a:p>
        <a:p>
          <a:pPr algn="l"/>
          <a:r>
            <a:rPr lang="es-EC" sz="1800" dirty="0"/>
            <a:t>2. Identificar los potenciales riesgos de los procesos financieros para priorizar los mismos.</a:t>
          </a:r>
        </a:p>
        <a:p>
          <a:pPr algn="l"/>
          <a:r>
            <a:rPr lang="es-EC" sz="1800" dirty="0"/>
            <a:t>3. Evaluar y priorizar los potenciales riesgos de los procesos financieros.</a:t>
          </a:r>
        </a:p>
        <a:p>
          <a:pPr algn="l"/>
          <a:r>
            <a:rPr lang="es-EC" sz="1800" dirty="0"/>
            <a:t>4. Elaborar el mapa de riesgos financieros.</a:t>
          </a:r>
        </a:p>
        <a:p>
          <a:pPr algn="l"/>
          <a:r>
            <a:rPr lang="es-EC" sz="1800" dirty="0"/>
            <a:t>5. Definir estrategias para mejorar el control de los procesos financieros de las juntas parroquiales.</a:t>
          </a:r>
        </a:p>
      </dgm:t>
    </dgm:pt>
    <dgm:pt modelId="{B09B12CD-BC22-4DC4-AAFE-379AB4731AB3}" type="parTrans" cxnId="{E6477AB1-A506-4754-B8EC-B798E5701360}">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5C40E107-6E15-4BF9-845B-FF23E8384CFB}" type="sibTrans" cxnId="{E6477AB1-A506-4754-B8EC-B798E5701360}">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83117427-2E88-45BB-B9AC-D7291DD74DD2}" type="pres">
      <dgm:prSet presAssocID="{CA8162A0-1FA6-4267-AAFC-EA2BCB58F255}" presName="Name0" presStyleCnt="0">
        <dgm:presLayoutVars>
          <dgm:dir/>
          <dgm:resizeHandles val="exact"/>
        </dgm:presLayoutVars>
      </dgm:prSet>
      <dgm:spPr/>
      <dgm:t>
        <a:bodyPr/>
        <a:lstStyle/>
        <a:p>
          <a:endParaRPr lang="es-EC"/>
        </a:p>
      </dgm:t>
    </dgm:pt>
    <dgm:pt modelId="{501E70EF-C8F2-44F5-BE52-DAA58295B907}" type="pres">
      <dgm:prSet presAssocID="{845C9E05-CF8F-4C21-B782-8AECA0868965}" presName="node" presStyleLbl="node1" presStyleIdx="0" presStyleCnt="2" custScaleX="53932" custLinFactNeighborX="75533">
        <dgm:presLayoutVars>
          <dgm:bulletEnabled val="1"/>
        </dgm:presLayoutVars>
      </dgm:prSet>
      <dgm:spPr/>
      <dgm:t>
        <a:bodyPr/>
        <a:lstStyle/>
        <a:p>
          <a:endParaRPr lang="es-EC"/>
        </a:p>
      </dgm:t>
    </dgm:pt>
    <dgm:pt modelId="{B9FD6621-EDB5-4E58-AA5D-D5E193148C85}" type="pres">
      <dgm:prSet presAssocID="{A5B27F2C-750B-48B9-9AEE-94CD5D8A5EE4}" presName="sibTrans" presStyleCnt="0"/>
      <dgm:spPr/>
    </dgm:pt>
    <dgm:pt modelId="{236C3686-B32A-4323-B918-2D7A834F9881}" type="pres">
      <dgm:prSet presAssocID="{FBDD949E-B279-4FA8-AA5C-E668356ECE40}" presName="node" presStyleLbl="node1" presStyleIdx="1" presStyleCnt="2" custScaleX="101474" custLinFactNeighborX="-14798">
        <dgm:presLayoutVars>
          <dgm:bulletEnabled val="1"/>
        </dgm:presLayoutVars>
      </dgm:prSet>
      <dgm:spPr/>
      <dgm:t>
        <a:bodyPr/>
        <a:lstStyle/>
        <a:p>
          <a:endParaRPr lang="es-EC"/>
        </a:p>
      </dgm:t>
    </dgm:pt>
  </dgm:ptLst>
  <dgm:cxnLst>
    <dgm:cxn modelId="{970047D8-6EF3-4617-A1F8-9080B3740BD7}" type="presOf" srcId="{FBDD949E-B279-4FA8-AA5C-E668356ECE40}" destId="{236C3686-B32A-4323-B918-2D7A834F9881}" srcOrd="0" destOrd="0" presId="urn:microsoft.com/office/officeart/2005/8/layout/hList6"/>
    <dgm:cxn modelId="{E6477AB1-A506-4754-B8EC-B798E5701360}" srcId="{CA8162A0-1FA6-4267-AAFC-EA2BCB58F255}" destId="{FBDD949E-B279-4FA8-AA5C-E668356ECE40}" srcOrd="1" destOrd="0" parTransId="{B09B12CD-BC22-4DC4-AAFE-379AB4731AB3}" sibTransId="{5C40E107-6E15-4BF9-845B-FF23E8384CFB}"/>
    <dgm:cxn modelId="{8BF44710-20D3-4606-8BBA-B9173FD136B2}" type="presOf" srcId="{845C9E05-CF8F-4C21-B782-8AECA0868965}" destId="{501E70EF-C8F2-44F5-BE52-DAA58295B907}" srcOrd="0" destOrd="0" presId="urn:microsoft.com/office/officeart/2005/8/layout/hList6"/>
    <dgm:cxn modelId="{CF57BAC3-7AE2-4BAD-A765-F2361A3D4563}" type="presOf" srcId="{CA8162A0-1FA6-4267-AAFC-EA2BCB58F255}" destId="{83117427-2E88-45BB-B9AC-D7291DD74DD2}" srcOrd="0" destOrd="0" presId="urn:microsoft.com/office/officeart/2005/8/layout/hList6"/>
    <dgm:cxn modelId="{1159D3AA-CA36-4101-8A38-475613F4C85E}" type="presOf" srcId="{43CDA8F0-1D13-4A96-B2B9-B473EBFCF7F1}" destId="{501E70EF-C8F2-44F5-BE52-DAA58295B907}" srcOrd="0" destOrd="1" presId="urn:microsoft.com/office/officeart/2005/8/layout/hList6"/>
    <dgm:cxn modelId="{E39E65EA-7AEF-4851-906C-D5899D70F2B3}" srcId="{CA8162A0-1FA6-4267-AAFC-EA2BCB58F255}" destId="{845C9E05-CF8F-4C21-B782-8AECA0868965}" srcOrd="0" destOrd="0" parTransId="{4CD9826D-8A5D-40A5-9A75-BDE17EA2EA49}" sibTransId="{A5B27F2C-750B-48B9-9AEE-94CD5D8A5EE4}"/>
    <dgm:cxn modelId="{1D63BAF6-5169-46C5-8DD3-175F8432162F}" srcId="{845C9E05-CF8F-4C21-B782-8AECA0868965}" destId="{43CDA8F0-1D13-4A96-B2B9-B473EBFCF7F1}" srcOrd="0" destOrd="0" parTransId="{149EDD78-7088-4F0C-ACF6-4191527FD7D5}" sibTransId="{1D3FAAC5-C3A5-40E6-A4AF-ED76EE1CF347}"/>
    <dgm:cxn modelId="{C439B72D-D5C0-4C70-B47D-9AD4DA3D1372}" type="presParOf" srcId="{83117427-2E88-45BB-B9AC-D7291DD74DD2}" destId="{501E70EF-C8F2-44F5-BE52-DAA58295B907}" srcOrd="0" destOrd="0" presId="urn:microsoft.com/office/officeart/2005/8/layout/hList6"/>
    <dgm:cxn modelId="{3DB15A2A-3762-4511-8766-9B6C052BF07F}" type="presParOf" srcId="{83117427-2E88-45BB-B9AC-D7291DD74DD2}" destId="{B9FD6621-EDB5-4E58-AA5D-D5E193148C85}" srcOrd="1" destOrd="0" presId="urn:microsoft.com/office/officeart/2005/8/layout/hList6"/>
    <dgm:cxn modelId="{D733FB1D-6958-4638-A1F3-CAC5F3503639}" type="presParOf" srcId="{83117427-2E88-45BB-B9AC-D7291DD74DD2}" destId="{236C3686-B32A-4323-B918-2D7A834F9881}"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4DFFA5-14AF-401A-9D33-96BF38CFF528}" type="doc">
      <dgm:prSet loTypeId="urn:microsoft.com/office/officeart/2005/8/layout/vList6" loCatId="list" qsTypeId="urn:microsoft.com/office/officeart/2005/8/quickstyle/3d2" qsCatId="3D" csTypeId="urn:microsoft.com/office/officeart/2005/8/colors/accent2_2" csCatId="accent2" phldr="1"/>
      <dgm:spPr/>
      <dgm:t>
        <a:bodyPr/>
        <a:lstStyle/>
        <a:p>
          <a:endParaRPr lang="es-EC"/>
        </a:p>
      </dgm:t>
    </dgm:pt>
    <dgm:pt modelId="{6A46A04E-1F9E-421F-B466-6179C1A31075}">
      <dgm:prSet custT="1"/>
      <dgm:spPr/>
      <dgm:t>
        <a:bodyPr/>
        <a:lstStyle/>
        <a:p>
          <a:r>
            <a:rPr lang="es-ES_tradnl" sz="1200" b="1" dirty="0">
              <a:latin typeface="+mn-lt"/>
            </a:rPr>
            <a:t>Fundamentos Teóricos</a:t>
          </a:r>
          <a:r>
            <a:rPr lang="es-EC" sz="1200" b="1" dirty="0">
              <a:latin typeface="+mn-lt"/>
            </a:rPr>
            <a:t>	</a:t>
          </a:r>
        </a:p>
      </dgm:t>
    </dgm:pt>
    <dgm:pt modelId="{23DECCBE-D57B-4711-BB67-C554C753C86F}" type="parTrans" cxnId="{FD0A938F-D0DD-4D5E-B8EA-F21625FB014C}">
      <dgm:prSet/>
      <dgm:spPr/>
      <dgm:t>
        <a:bodyPr/>
        <a:lstStyle/>
        <a:p>
          <a:endParaRPr lang="es-EC" sz="1200" b="1">
            <a:latin typeface="+mn-lt"/>
          </a:endParaRPr>
        </a:p>
      </dgm:t>
    </dgm:pt>
    <dgm:pt modelId="{902A219D-0CAF-4513-975C-7052883B1C36}" type="sibTrans" cxnId="{FD0A938F-D0DD-4D5E-B8EA-F21625FB014C}">
      <dgm:prSet/>
      <dgm:spPr/>
      <dgm:t>
        <a:bodyPr/>
        <a:lstStyle/>
        <a:p>
          <a:endParaRPr lang="es-EC" sz="1200" b="1">
            <a:latin typeface="+mn-lt"/>
          </a:endParaRPr>
        </a:p>
      </dgm:t>
    </dgm:pt>
    <dgm:pt modelId="{DE1BEC80-4872-4346-8C6E-EFF2B2CF52F5}">
      <dgm:prSet custT="1"/>
      <dgm:spPr/>
      <dgm:t>
        <a:bodyPr/>
        <a:lstStyle/>
        <a:p>
          <a:r>
            <a:rPr lang="es-ES_tradnl" sz="1200" b="1" dirty="0">
              <a:latin typeface="+mn-lt"/>
            </a:rPr>
            <a:t>Marco Referencial</a:t>
          </a:r>
          <a:r>
            <a:rPr lang="es-EC" sz="1200" b="1" dirty="0">
              <a:latin typeface="+mn-lt"/>
            </a:rPr>
            <a:t>	</a:t>
          </a:r>
        </a:p>
      </dgm:t>
    </dgm:pt>
    <dgm:pt modelId="{638C4631-9A78-46D7-B1C1-E385FD430306}" type="parTrans" cxnId="{F17CF2A9-BE82-4E0A-8294-232FD44C23FC}">
      <dgm:prSet/>
      <dgm:spPr/>
      <dgm:t>
        <a:bodyPr/>
        <a:lstStyle/>
        <a:p>
          <a:endParaRPr lang="es-EC" sz="1200" b="1">
            <a:latin typeface="+mn-lt"/>
          </a:endParaRPr>
        </a:p>
      </dgm:t>
    </dgm:pt>
    <dgm:pt modelId="{DA9E07DF-D807-45D4-B0A0-E963AD06B014}" type="sibTrans" cxnId="{F17CF2A9-BE82-4E0A-8294-232FD44C23FC}">
      <dgm:prSet/>
      <dgm:spPr/>
      <dgm:t>
        <a:bodyPr/>
        <a:lstStyle/>
        <a:p>
          <a:endParaRPr lang="es-EC" sz="1200" b="1">
            <a:latin typeface="+mn-lt"/>
          </a:endParaRPr>
        </a:p>
      </dgm:t>
    </dgm:pt>
    <dgm:pt modelId="{7C363C8E-7688-4941-983A-583A399DDDD9}">
      <dgm:prSet custT="1"/>
      <dgm:spPr/>
      <dgm:t>
        <a:bodyPr/>
        <a:lstStyle/>
        <a:p>
          <a:r>
            <a:rPr lang="es-ES_tradnl" sz="1200" b="1" smtClean="0">
              <a:latin typeface="+mn-lt"/>
            </a:rPr>
            <a:t>Marco Conceptual</a:t>
          </a:r>
          <a:endParaRPr lang="es-EC" sz="1200" b="1" dirty="0">
            <a:latin typeface="+mn-lt"/>
          </a:endParaRPr>
        </a:p>
      </dgm:t>
    </dgm:pt>
    <dgm:pt modelId="{1E9132E6-C897-4A30-BFE1-297C360B7DF5}" type="parTrans" cxnId="{14FD7C49-DCC6-4607-BE19-4ED235F669A5}">
      <dgm:prSet/>
      <dgm:spPr/>
      <dgm:t>
        <a:bodyPr/>
        <a:lstStyle/>
        <a:p>
          <a:endParaRPr lang="es-EC" sz="1200" b="1">
            <a:latin typeface="+mn-lt"/>
          </a:endParaRPr>
        </a:p>
      </dgm:t>
    </dgm:pt>
    <dgm:pt modelId="{C5F00F42-8766-4C51-8A48-1E6F08F9CDE2}" type="sibTrans" cxnId="{14FD7C49-DCC6-4607-BE19-4ED235F669A5}">
      <dgm:prSet/>
      <dgm:spPr/>
      <dgm:t>
        <a:bodyPr/>
        <a:lstStyle/>
        <a:p>
          <a:endParaRPr lang="es-EC" sz="1200" b="1">
            <a:latin typeface="+mn-lt"/>
          </a:endParaRPr>
        </a:p>
      </dgm:t>
    </dgm:pt>
    <dgm:pt modelId="{4F6E75B8-DFFD-4BC0-8335-57A8B81631E5}">
      <dgm:prSet custT="1"/>
      <dgm:spPr/>
      <dgm:t>
        <a:bodyPr/>
        <a:lstStyle/>
        <a:p>
          <a:r>
            <a:rPr lang="es-ES_tradnl" sz="1200" b="1" dirty="0">
              <a:latin typeface="+mn-lt"/>
            </a:rPr>
            <a:t>Teoría financiera</a:t>
          </a:r>
          <a:endParaRPr lang="es-EC" sz="1200" b="1" dirty="0">
            <a:latin typeface="+mn-lt"/>
          </a:endParaRPr>
        </a:p>
      </dgm:t>
    </dgm:pt>
    <dgm:pt modelId="{A6F3252A-9297-4B74-A2B0-252ECD9F06D7}" type="parTrans" cxnId="{2449B6E6-45FB-44E5-87B4-3F11032C3B75}">
      <dgm:prSet/>
      <dgm:spPr/>
      <dgm:t>
        <a:bodyPr/>
        <a:lstStyle/>
        <a:p>
          <a:endParaRPr lang="es-EC" sz="1200" b="1">
            <a:latin typeface="+mn-lt"/>
          </a:endParaRPr>
        </a:p>
      </dgm:t>
    </dgm:pt>
    <dgm:pt modelId="{624DAA57-C447-46A7-8229-1E5D9E4E662F}" type="sibTrans" cxnId="{2449B6E6-45FB-44E5-87B4-3F11032C3B75}">
      <dgm:prSet/>
      <dgm:spPr/>
      <dgm:t>
        <a:bodyPr/>
        <a:lstStyle/>
        <a:p>
          <a:endParaRPr lang="es-EC" sz="1200" b="1">
            <a:latin typeface="+mn-lt"/>
          </a:endParaRPr>
        </a:p>
      </dgm:t>
    </dgm:pt>
    <dgm:pt modelId="{CAF7CE9D-70B1-4C2E-8CFD-0DF1AE8607C7}">
      <dgm:prSet custT="1"/>
      <dgm:spPr/>
      <dgm:t>
        <a:bodyPr/>
        <a:lstStyle/>
        <a:p>
          <a:r>
            <a:rPr lang="es-ES_tradnl" sz="1200" b="1" dirty="0">
              <a:latin typeface="+mn-lt"/>
            </a:rPr>
            <a:t>La teoría de la administración publica</a:t>
          </a:r>
          <a:endParaRPr lang="es-EC" sz="1200" b="1" dirty="0">
            <a:latin typeface="+mn-lt"/>
          </a:endParaRPr>
        </a:p>
      </dgm:t>
    </dgm:pt>
    <dgm:pt modelId="{9D732966-F797-4AD3-A21E-523B05D027F2}" type="parTrans" cxnId="{FC90B801-3EF3-487A-BCDB-BC09ECD33026}">
      <dgm:prSet/>
      <dgm:spPr/>
      <dgm:t>
        <a:bodyPr/>
        <a:lstStyle/>
        <a:p>
          <a:endParaRPr lang="es-EC" sz="1200" b="1">
            <a:latin typeface="+mn-lt"/>
          </a:endParaRPr>
        </a:p>
      </dgm:t>
    </dgm:pt>
    <dgm:pt modelId="{C16E0146-F22B-47D5-AE2E-BC289DB7C3E5}" type="sibTrans" cxnId="{FC90B801-3EF3-487A-BCDB-BC09ECD33026}">
      <dgm:prSet/>
      <dgm:spPr/>
      <dgm:t>
        <a:bodyPr/>
        <a:lstStyle/>
        <a:p>
          <a:endParaRPr lang="es-EC" sz="1200" b="1">
            <a:latin typeface="+mn-lt"/>
          </a:endParaRPr>
        </a:p>
      </dgm:t>
    </dgm:pt>
    <dgm:pt modelId="{5984C8A7-FECE-4280-B06C-0123DAB6B215}">
      <dgm:prSet custT="1"/>
      <dgm:spPr/>
      <dgm:t>
        <a:bodyPr/>
        <a:lstStyle/>
        <a:p>
          <a:r>
            <a:rPr lang="es-ES_tradnl" sz="1200" b="1" dirty="0">
              <a:latin typeface="+mn-lt"/>
            </a:rPr>
            <a:t>Mapa de procesos</a:t>
          </a:r>
          <a:endParaRPr lang="es-EC" sz="1200" b="1" dirty="0">
            <a:latin typeface="+mn-lt"/>
          </a:endParaRPr>
        </a:p>
      </dgm:t>
    </dgm:pt>
    <dgm:pt modelId="{E8EBC642-0080-48E7-B78E-9B7BCF820569}" type="parTrans" cxnId="{79BA0466-F870-4419-8501-16C72830ACAC}">
      <dgm:prSet/>
      <dgm:spPr/>
      <dgm:t>
        <a:bodyPr/>
        <a:lstStyle/>
        <a:p>
          <a:endParaRPr lang="es-EC" sz="1200" b="1">
            <a:latin typeface="+mn-lt"/>
          </a:endParaRPr>
        </a:p>
      </dgm:t>
    </dgm:pt>
    <dgm:pt modelId="{BEA12651-C572-4A7C-A38B-71A2D56A7001}" type="sibTrans" cxnId="{79BA0466-F870-4419-8501-16C72830ACAC}">
      <dgm:prSet/>
      <dgm:spPr/>
      <dgm:t>
        <a:bodyPr/>
        <a:lstStyle/>
        <a:p>
          <a:endParaRPr lang="es-EC" sz="1200" b="1">
            <a:latin typeface="+mn-lt"/>
          </a:endParaRPr>
        </a:p>
      </dgm:t>
    </dgm:pt>
    <dgm:pt modelId="{8143584A-4706-4945-A6EA-5C60043CDB9F}">
      <dgm:prSet custT="1"/>
      <dgm:spPr/>
      <dgm:t>
        <a:bodyPr/>
        <a:lstStyle/>
        <a:p>
          <a:r>
            <a:rPr lang="es-ES_tradnl" sz="1200" b="1" dirty="0">
              <a:latin typeface="+mn-lt"/>
            </a:rPr>
            <a:t>Definición de Control Interno según COSO</a:t>
          </a:r>
          <a:endParaRPr lang="es-EC" sz="1200" b="1" dirty="0">
            <a:latin typeface="+mn-lt"/>
          </a:endParaRPr>
        </a:p>
      </dgm:t>
    </dgm:pt>
    <dgm:pt modelId="{89B56939-304A-4726-A8AA-C751109A4DAF}" type="parTrans" cxnId="{3F65D859-49CB-4684-912F-3550E896E27D}">
      <dgm:prSet/>
      <dgm:spPr/>
      <dgm:t>
        <a:bodyPr/>
        <a:lstStyle/>
        <a:p>
          <a:endParaRPr lang="es-EC" sz="1200" b="1">
            <a:latin typeface="+mn-lt"/>
          </a:endParaRPr>
        </a:p>
      </dgm:t>
    </dgm:pt>
    <dgm:pt modelId="{638A6C82-3B28-4E0E-AC04-D4BBA1E1F493}" type="sibTrans" cxnId="{3F65D859-49CB-4684-912F-3550E896E27D}">
      <dgm:prSet/>
      <dgm:spPr/>
      <dgm:t>
        <a:bodyPr/>
        <a:lstStyle/>
        <a:p>
          <a:endParaRPr lang="es-EC" sz="1200" b="1">
            <a:latin typeface="+mn-lt"/>
          </a:endParaRPr>
        </a:p>
      </dgm:t>
    </dgm:pt>
    <dgm:pt modelId="{35A5DAB6-C23B-4643-8F77-6B2CAC39ED7A}">
      <dgm:prSet custT="1"/>
      <dgm:spPr/>
      <dgm:t>
        <a:bodyPr/>
        <a:lstStyle/>
        <a:p>
          <a:r>
            <a:rPr lang="es-ES_tradnl" sz="1200" b="1" dirty="0">
              <a:latin typeface="+mn-lt"/>
            </a:rPr>
            <a:t>Mapa de riesgos</a:t>
          </a:r>
          <a:endParaRPr lang="es-EC" sz="1200" b="1" dirty="0">
            <a:latin typeface="+mn-lt"/>
          </a:endParaRPr>
        </a:p>
      </dgm:t>
    </dgm:pt>
    <dgm:pt modelId="{7AECA704-5B64-4C8F-933D-13A4FB0EAD12}" type="parTrans" cxnId="{1922142D-DFBC-4131-AA46-67287036DD45}">
      <dgm:prSet/>
      <dgm:spPr/>
      <dgm:t>
        <a:bodyPr/>
        <a:lstStyle/>
        <a:p>
          <a:endParaRPr lang="es-EC" sz="1200" b="1">
            <a:latin typeface="+mn-lt"/>
          </a:endParaRPr>
        </a:p>
      </dgm:t>
    </dgm:pt>
    <dgm:pt modelId="{063008FA-11B6-4505-AB69-E83836241019}" type="sibTrans" cxnId="{1922142D-DFBC-4131-AA46-67287036DD45}">
      <dgm:prSet/>
      <dgm:spPr/>
      <dgm:t>
        <a:bodyPr/>
        <a:lstStyle/>
        <a:p>
          <a:endParaRPr lang="es-EC" sz="1200" b="1">
            <a:latin typeface="+mn-lt"/>
          </a:endParaRPr>
        </a:p>
      </dgm:t>
    </dgm:pt>
    <dgm:pt modelId="{6EA45595-7F99-4A05-B834-A0634F851EA2}">
      <dgm:prSet custT="1"/>
      <dgm:spPr/>
      <dgm:t>
        <a:bodyPr/>
        <a:lstStyle/>
        <a:p>
          <a:pPr algn="l"/>
          <a:r>
            <a:rPr lang="es-ES_tradnl" sz="1200" b="1" dirty="0">
              <a:latin typeface="+mn-lt"/>
            </a:rPr>
            <a:t>“Mapa de Riesgos: Identificación y Gestión de Riesgos”</a:t>
          </a:r>
          <a:endParaRPr lang="es-EC" sz="1200" b="1" dirty="0">
            <a:latin typeface="+mn-lt"/>
          </a:endParaRPr>
        </a:p>
      </dgm:t>
    </dgm:pt>
    <dgm:pt modelId="{180AF0CA-F286-40EF-86C1-6A37C16468E3}" type="parTrans" cxnId="{0BAB0FA9-1FD3-4561-B642-B8F553B729E8}">
      <dgm:prSet/>
      <dgm:spPr/>
      <dgm:t>
        <a:bodyPr/>
        <a:lstStyle/>
        <a:p>
          <a:endParaRPr lang="es-EC" sz="1200" b="1">
            <a:latin typeface="+mn-lt"/>
          </a:endParaRPr>
        </a:p>
      </dgm:t>
    </dgm:pt>
    <dgm:pt modelId="{50FE1288-5AA8-4054-8BD8-5DF3209A2513}" type="sibTrans" cxnId="{0BAB0FA9-1FD3-4561-B642-B8F553B729E8}">
      <dgm:prSet/>
      <dgm:spPr/>
      <dgm:t>
        <a:bodyPr/>
        <a:lstStyle/>
        <a:p>
          <a:endParaRPr lang="es-EC" sz="1200" b="1">
            <a:latin typeface="+mn-lt"/>
          </a:endParaRPr>
        </a:p>
      </dgm:t>
    </dgm:pt>
    <dgm:pt modelId="{E7BA77A0-7412-417E-BAA6-E51337FEAC26}">
      <dgm:prSet custT="1"/>
      <dgm:spPr/>
      <dgm:t>
        <a:bodyPr/>
        <a:lstStyle/>
        <a:p>
          <a:pPr algn="l"/>
          <a:r>
            <a:rPr lang="es-ES_tradnl" sz="1200" b="1" dirty="0">
              <a:latin typeface="+mn-lt"/>
            </a:rPr>
            <a:t>“Formulación mapa de riesgos de la gestión financiera de la gobernación de Santander”</a:t>
          </a:r>
          <a:endParaRPr lang="es-EC" sz="1200" b="1" dirty="0">
            <a:latin typeface="+mn-lt"/>
          </a:endParaRPr>
        </a:p>
      </dgm:t>
    </dgm:pt>
    <dgm:pt modelId="{31420019-3C52-4019-AE43-BF5ADDC62FBC}" type="parTrans" cxnId="{3968AEAA-2DB4-4719-BF7E-A527EE8C5FFE}">
      <dgm:prSet/>
      <dgm:spPr/>
      <dgm:t>
        <a:bodyPr/>
        <a:lstStyle/>
        <a:p>
          <a:endParaRPr lang="es-EC" sz="1200" b="1">
            <a:latin typeface="+mn-lt"/>
          </a:endParaRPr>
        </a:p>
      </dgm:t>
    </dgm:pt>
    <dgm:pt modelId="{F71784BA-22F6-4E4F-80B8-DCD5EFD9E5C3}" type="sibTrans" cxnId="{3968AEAA-2DB4-4719-BF7E-A527EE8C5FFE}">
      <dgm:prSet/>
      <dgm:spPr/>
      <dgm:t>
        <a:bodyPr/>
        <a:lstStyle/>
        <a:p>
          <a:endParaRPr lang="es-EC" sz="1200" b="1">
            <a:latin typeface="+mn-lt"/>
          </a:endParaRPr>
        </a:p>
      </dgm:t>
    </dgm:pt>
    <dgm:pt modelId="{4CCCE0D1-F032-4C61-A5FE-A4ACA8CBB27B}">
      <dgm:prSet custT="1"/>
      <dgm:spPr/>
      <dgm:t>
        <a:bodyPr/>
        <a:lstStyle/>
        <a:p>
          <a:r>
            <a:rPr lang="es-EC" sz="1200" b="1" dirty="0">
              <a:latin typeface="+mn-lt"/>
            </a:rPr>
            <a:t>Tipos de estrategias </a:t>
          </a:r>
        </a:p>
      </dgm:t>
    </dgm:pt>
    <dgm:pt modelId="{6F3897EF-F412-4D40-9A44-33B6C8B39BA7}" type="parTrans" cxnId="{E88B4BE5-0FCB-44C1-ABA4-23F59741986B}">
      <dgm:prSet/>
      <dgm:spPr/>
      <dgm:t>
        <a:bodyPr/>
        <a:lstStyle/>
        <a:p>
          <a:endParaRPr lang="es-EC" sz="1200">
            <a:latin typeface="+mn-lt"/>
          </a:endParaRPr>
        </a:p>
      </dgm:t>
    </dgm:pt>
    <dgm:pt modelId="{54259CA8-9CC2-4777-8F56-602DAE6D8E77}" type="sibTrans" cxnId="{E88B4BE5-0FCB-44C1-ABA4-23F59741986B}">
      <dgm:prSet/>
      <dgm:spPr/>
      <dgm:t>
        <a:bodyPr/>
        <a:lstStyle/>
        <a:p>
          <a:endParaRPr lang="es-EC" sz="1200">
            <a:latin typeface="+mn-lt"/>
          </a:endParaRPr>
        </a:p>
      </dgm:t>
    </dgm:pt>
    <dgm:pt modelId="{BB683964-055C-41C9-8A47-5FA52E2CBEE7}">
      <dgm:prSet custT="1"/>
      <dgm:spPr/>
      <dgm:t>
        <a:bodyPr/>
        <a:lstStyle/>
        <a:p>
          <a:pPr algn="l"/>
          <a:endParaRPr lang="es-EC" sz="1200" b="1" dirty="0">
            <a:latin typeface="+mn-lt"/>
          </a:endParaRPr>
        </a:p>
      </dgm:t>
    </dgm:pt>
    <dgm:pt modelId="{34E174EA-6F9C-41E9-AB1C-494387771236}" type="parTrans" cxnId="{3B12B908-4C0E-407B-82DB-8598CF87259D}">
      <dgm:prSet/>
      <dgm:spPr/>
      <dgm:t>
        <a:bodyPr/>
        <a:lstStyle/>
        <a:p>
          <a:endParaRPr lang="es-EC" sz="1200">
            <a:latin typeface="+mn-lt"/>
          </a:endParaRPr>
        </a:p>
      </dgm:t>
    </dgm:pt>
    <dgm:pt modelId="{2D7071F4-2BBC-470A-AFE4-EAEC62C86774}" type="sibTrans" cxnId="{3B12B908-4C0E-407B-82DB-8598CF87259D}">
      <dgm:prSet/>
      <dgm:spPr/>
      <dgm:t>
        <a:bodyPr/>
        <a:lstStyle/>
        <a:p>
          <a:endParaRPr lang="es-EC" sz="1200">
            <a:latin typeface="+mn-lt"/>
          </a:endParaRPr>
        </a:p>
      </dgm:t>
    </dgm:pt>
    <dgm:pt modelId="{E97060CF-4336-4050-82B4-E2EE068DB231}">
      <dgm:prSet custT="1"/>
      <dgm:spPr/>
      <dgm:t>
        <a:bodyPr/>
        <a:lstStyle/>
        <a:p>
          <a:r>
            <a:rPr lang="es-ES_tradnl" sz="1200" b="1" dirty="0">
              <a:latin typeface="+mn-lt"/>
            </a:rPr>
            <a:t>Riesgo</a:t>
          </a:r>
          <a:endParaRPr lang="es-EC" sz="1200" b="1" dirty="0">
            <a:latin typeface="+mn-lt"/>
          </a:endParaRPr>
        </a:p>
      </dgm:t>
    </dgm:pt>
    <dgm:pt modelId="{F53A9760-3EC8-4A67-980F-627708A0950F}" type="sibTrans" cxnId="{3B42FCC0-2540-4A08-A50C-653815C7B0B9}">
      <dgm:prSet/>
      <dgm:spPr/>
      <dgm:t>
        <a:bodyPr/>
        <a:lstStyle/>
        <a:p>
          <a:endParaRPr lang="es-EC" sz="1200" b="1">
            <a:latin typeface="+mn-lt"/>
          </a:endParaRPr>
        </a:p>
      </dgm:t>
    </dgm:pt>
    <dgm:pt modelId="{221F7EB9-9A03-40AA-8280-2D414A3254C7}" type="parTrans" cxnId="{3B42FCC0-2540-4A08-A50C-653815C7B0B9}">
      <dgm:prSet/>
      <dgm:spPr/>
      <dgm:t>
        <a:bodyPr/>
        <a:lstStyle/>
        <a:p>
          <a:endParaRPr lang="es-EC" sz="1200" b="1">
            <a:latin typeface="+mn-lt"/>
          </a:endParaRPr>
        </a:p>
      </dgm:t>
    </dgm:pt>
    <dgm:pt modelId="{E1BF54C0-EEDA-433E-A31B-A9ECDE72DF36}">
      <dgm:prSet custT="1"/>
      <dgm:spPr/>
      <dgm:t>
        <a:bodyPr/>
        <a:lstStyle/>
        <a:p>
          <a:r>
            <a:rPr lang="es-ES_tradnl" sz="1200" b="1" dirty="0">
              <a:latin typeface="+mn-lt"/>
            </a:rPr>
            <a:t>Evaluación del riesgo</a:t>
          </a:r>
          <a:endParaRPr lang="es-EC" sz="1200" b="1" dirty="0">
            <a:latin typeface="+mn-lt"/>
          </a:endParaRPr>
        </a:p>
      </dgm:t>
    </dgm:pt>
    <dgm:pt modelId="{49E98F1A-3253-4A2B-9208-195996A6EE50}" type="sibTrans" cxnId="{DF851EBB-F7D2-4F78-89A0-C351A78C1970}">
      <dgm:prSet/>
      <dgm:spPr/>
      <dgm:t>
        <a:bodyPr/>
        <a:lstStyle/>
        <a:p>
          <a:endParaRPr lang="es-EC" sz="1200">
            <a:latin typeface="+mn-lt"/>
          </a:endParaRPr>
        </a:p>
      </dgm:t>
    </dgm:pt>
    <dgm:pt modelId="{2A31D14E-6BB9-4B16-92BD-3283C8C506B6}" type="parTrans" cxnId="{DF851EBB-F7D2-4F78-89A0-C351A78C1970}">
      <dgm:prSet/>
      <dgm:spPr/>
      <dgm:t>
        <a:bodyPr/>
        <a:lstStyle/>
        <a:p>
          <a:endParaRPr lang="es-EC" sz="1200">
            <a:latin typeface="+mn-lt"/>
          </a:endParaRPr>
        </a:p>
      </dgm:t>
    </dgm:pt>
    <dgm:pt modelId="{3829E8D7-8290-4615-B0FB-76ABA5E47AC7}">
      <dgm:prSet custT="1"/>
      <dgm:spPr/>
      <dgm:t>
        <a:bodyPr/>
        <a:lstStyle/>
        <a:p>
          <a:r>
            <a:rPr lang="es-ES_tradnl" sz="1200" b="1" dirty="0">
              <a:latin typeface="+mn-lt"/>
            </a:rPr>
            <a:t>Impacto</a:t>
          </a:r>
          <a:endParaRPr lang="es-EC" sz="1200" b="1" dirty="0">
            <a:latin typeface="+mn-lt"/>
          </a:endParaRPr>
        </a:p>
      </dgm:t>
    </dgm:pt>
    <dgm:pt modelId="{A3012946-D3BB-40DF-ACCB-800A01FE66EE}" type="sibTrans" cxnId="{5C1A9269-11DD-484C-94C8-61918A902258}">
      <dgm:prSet/>
      <dgm:spPr/>
      <dgm:t>
        <a:bodyPr/>
        <a:lstStyle/>
        <a:p>
          <a:endParaRPr lang="es-EC" sz="1200" b="1">
            <a:latin typeface="+mn-lt"/>
          </a:endParaRPr>
        </a:p>
      </dgm:t>
    </dgm:pt>
    <dgm:pt modelId="{21E4A7C6-37EF-4EB6-86D0-3FD425BC0838}" type="parTrans" cxnId="{5C1A9269-11DD-484C-94C8-61918A902258}">
      <dgm:prSet/>
      <dgm:spPr/>
      <dgm:t>
        <a:bodyPr/>
        <a:lstStyle/>
        <a:p>
          <a:endParaRPr lang="es-EC" sz="1200" b="1">
            <a:latin typeface="+mn-lt"/>
          </a:endParaRPr>
        </a:p>
      </dgm:t>
    </dgm:pt>
    <dgm:pt modelId="{EA0B35AB-E73F-4123-808B-925A594C27C7}">
      <dgm:prSet custT="1"/>
      <dgm:spPr/>
      <dgm:t>
        <a:bodyPr/>
        <a:lstStyle/>
        <a:p>
          <a:r>
            <a:rPr lang="es-ES_tradnl" sz="1200" b="1" dirty="0">
              <a:latin typeface="+mn-lt"/>
            </a:rPr>
            <a:t>Indicador</a:t>
          </a:r>
          <a:endParaRPr lang="es-EC" sz="1200" b="1" dirty="0">
            <a:latin typeface="+mn-lt"/>
          </a:endParaRPr>
        </a:p>
      </dgm:t>
    </dgm:pt>
    <dgm:pt modelId="{2C7B3063-A12C-4DA2-84E8-9E116A12FEA6}" type="sibTrans" cxnId="{5292E799-473F-48D1-ACC2-241E53336E55}">
      <dgm:prSet/>
      <dgm:spPr/>
      <dgm:t>
        <a:bodyPr/>
        <a:lstStyle/>
        <a:p>
          <a:endParaRPr lang="es-EC" sz="1200" b="1">
            <a:latin typeface="+mn-lt"/>
          </a:endParaRPr>
        </a:p>
      </dgm:t>
    </dgm:pt>
    <dgm:pt modelId="{90095634-AB8E-4FC1-8CA2-EF456FD58D9F}" type="parTrans" cxnId="{5292E799-473F-48D1-ACC2-241E53336E55}">
      <dgm:prSet/>
      <dgm:spPr/>
      <dgm:t>
        <a:bodyPr/>
        <a:lstStyle/>
        <a:p>
          <a:endParaRPr lang="es-EC" sz="1200" b="1">
            <a:latin typeface="+mn-lt"/>
          </a:endParaRPr>
        </a:p>
      </dgm:t>
    </dgm:pt>
    <dgm:pt modelId="{1C57AC6A-9174-4E11-ACBA-2C15D97EB6A9}">
      <dgm:prSet custT="1"/>
      <dgm:spPr/>
      <dgm:t>
        <a:bodyPr/>
        <a:lstStyle/>
        <a:p>
          <a:r>
            <a:rPr lang="es-ES_tradnl" sz="1200" b="1" dirty="0">
              <a:latin typeface="+mn-lt"/>
            </a:rPr>
            <a:t>Mapa de riesgos</a:t>
          </a:r>
          <a:endParaRPr lang="es-EC" sz="1200" b="1" dirty="0">
            <a:latin typeface="+mn-lt"/>
          </a:endParaRPr>
        </a:p>
      </dgm:t>
    </dgm:pt>
    <dgm:pt modelId="{6336B117-4630-46D9-B503-7F238938E35A}" type="sibTrans" cxnId="{9C700767-E0D3-4A27-84F1-7D611AC00233}">
      <dgm:prSet/>
      <dgm:spPr/>
      <dgm:t>
        <a:bodyPr/>
        <a:lstStyle/>
        <a:p>
          <a:endParaRPr lang="es-EC" sz="1200" b="1">
            <a:latin typeface="+mn-lt"/>
          </a:endParaRPr>
        </a:p>
      </dgm:t>
    </dgm:pt>
    <dgm:pt modelId="{D93013CA-95EB-46A4-84DA-F41ED87E9CBE}" type="parTrans" cxnId="{9C700767-E0D3-4A27-84F1-7D611AC00233}">
      <dgm:prSet/>
      <dgm:spPr/>
      <dgm:t>
        <a:bodyPr/>
        <a:lstStyle/>
        <a:p>
          <a:endParaRPr lang="es-EC" sz="1200" b="1">
            <a:latin typeface="+mn-lt"/>
          </a:endParaRPr>
        </a:p>
      </dgm:t>
    </dgm:pt>
    <dgm:pt modelId="{15113593-293B-44F8-BE4D-BA354E687578}">
      <dgm:prSet custT="1"/>
      <dgm:spPr/>
      <dgm:t>
        <a:bodyPr/>
        <a:lstStyle/>
        <a:p>
          <a:r>
            <a:rPr lang="es-EC" sz="1200" b="1" dirty="0">
              <a:latin typeface="+mn-lt"/>
            </a:rPr>
            <a:t>Estrategias funcionales</a:t>
          </a:r>
        </a:p>
      </dgm:t>
    </dgm:pt>
    <dgm:pt modelId="{3C762D2B-4026-47F7-8EE3-6A1A43A57A0B}" type="sibTrans" cxnId="{2025957B-5F5D-44E7-A2DB-E9CB56D6F023}">
      <dgm:prSet/>
      <dgm:spPr/>
      <dgm:t>
        <a:bodyPr/>
        <a:lstStyle/>
        <a:p>
          <a:endParaRPr lang="es-EC" sz="1200" b="1">
            <a:latin typeface="+mn-lt"/>
          </a:endParaRPr>
        </a:p>
      </dgm:t>
    </dgm:pt>
    <dgm:pt modelId="{7C58097A-DEAB-4C34-9981-C0F2829CE723}" type="parTrans" cxnId="{2025957B-5F5D-44E7-A2DB-E9CB56D6F023}">
      <dgm:prSet/>
      <dgm:spPr/>
      <dgm:t>
        <a:bodyPr/>
        <a:lstStyle/>
        <a:p>
          <a:endParaRPr lang="es-EC" sz="1200" b="1">
            <a:latin typeface="+mn-lt"/>
          </a:endParaRPr>
        </a:p>
      </dgm:t>
    </dgm:pt>
    <dgm:pt modelId="{526A1CEF-3AD0-4F84-B20A-3A9C35A61087}" type="pres">
      <dgm:prSet presAssocID="{FD4DFFA5-14AF-401A-9D33-96BF38CFF528}" presName="Name0" presStyleCnt="0">
        <dgm:presLayoutVars>
          <dgm:dir/>
          <dgm:animLvl val="lvl"/>
          <dgm:resizeHandles/>
        </dgm:presLayoutVars>
      </dgm:prSet>
      <dgm:spPr/>
      <dgm:t>
        <a:bodyPr/>
        <a:lstStyle/>
        <a:p>
          <a:endParaRPr lang="es-EC"/>
        </a:p>
      </dgm:t>
    </dgm:pt>
    <dgm:pt modelId="{F351D231-B14D-4A1B-8440-F70E0C3A935D}" type="pres">
      <dgm:prSet presAssocID="{6A46A04E-1F9E-421F-B466-6179C1A31075}" presName="linNode" presStyleCnt="0"/>
      <dgm:spPr/>
      <dgm:t>
        <a:bodyPr/>
        <a:lstStyle/>
        <a:p>
          <a:endParaRPr lang="es-EC"/>
        </a:p>
      </dgm:t>
    </dgm:pt>
    <dgm:pt modelId="{4C2731B8-5E40-419C-87D6-BF6F8CDAB143}" type="pres">
      <dgm:prSet presAssocID="{6A46A04E-1F9E-421F-B466-6179C1A31075}" presName="parentShp" presStyleLbl="node1" presStyleIdx="0" presStyleCnt="3" custScaleX="89758" custScaleY="251560">
        <dgm:presLayoutVars>
          <dgm:bulletEnabled val="1"/>
        </dgm:presLayoutVars>
      </dgm:prSet>
      <dgm:spPr/>
      <dgm:t>
        <a:bodyPr/>
        <a:lstStyle/>
        <a:p>
          <a:endParaRPr lang="es-EC"/>
        </a:p>
      </dgm:t>
    </dgm:pt>
    <dgm:pt modelId="{E1C7F487-2D07-48C6-8268-537D5A5F63C8}" type="pres">
      <dgm:prSet presAssocID="{6A46A04E-1F9E-421F-B466-6179C1A31075}" presName="childShp" presStyleLbl="bgAccFollowNode1" presStyleIdx="0" presStyleCnt="3" custScaleY="332802" custLinFactNeighborX="229" custLinFactNeighborY="4334">
        <dgm:presLayoutVars>
          <dgm:bulletEnabled val="1"/>
        </dgm:presLayoutVars>
      </dgm:prSet>
      <dgm:spPr/>
      <dgm:t>
        <a:bodyPr/>
        <a:lstStyle/>
        <a:p>
          <a:endParaRPr lang="es-EC"/>
        </a:p>
      </dgm:t>
    </dgm:pt>
    <dgm:pt modelId="{D7CD573E-29CA-44EF-A657-90FDD44AB7B2}" type="pres">
      <dgm:prSet presAssocID="{902A219D-0CAF-4513-975C-7052883B1C36}" presName="spacing" presStyleCnt="0"/>
      <dgm:spPr/>
      <dgm:t>
        <a:bodyPr/>
        <a:lstStyle/>
        <a:p>
          <a:endParaRPr lang="es-EC"/>
        </a:p>
      </dgm:t>
    </dgm:pt>
    <dgm:pt modelId="{3A82ED39-ACB5-4DB8-B23B-0865AA8D430C}" type="pres">
      <dgm:prSet presAssocID="{DE1BEC80-4872-4346-8C6E-EFF2B2CF52F5}" presName="linNode" presStyleCnt="0"/>
      <dgm:spPr/>
      <dgm:t>
        <a:bodyPr/>
        <a:lstStyle/>
        <a:p>
          <a:endParaRPr lang="es-EC"/>
        </a:p>
      </dgm:t>
    </dgm:pt>
    <dgm:pt modelId="{D540F8ED-520B-42C9-8EC4-1337BCD0D75F}" type="pres">
      <dgm:prSet presAssocID="{DE1BEC80-4872-4346-8C6E-EFF2B2CF52F5}" presName="parentShp" presStyleLbl="node1" presStyleIdx="1" presStyleCnt="3" custScaleX="89758" custScaleY="234912">
        <dgm:presLayoutVars>
          <dgm:bulletEnabled val="1"/>
        </dgm:presLayoutVars>
      </dgm:prSet>
      <dgm:spPr/>
      <dgm:t>
        <a:bodyPr/>
        <a:lstStyle/>
        <a:p>
          <a:endParaRPr lang="es-EC"/>
        </a:p>
      </dgm:t>
    </dgm:pt>
    <dgm:pt modelId="{44A00E34-5C68-4E47-81C1-C1FEB4FD736C}" type="pres">
      <dgm:prSet presAssocID="{DE1BEC80-4872-4346-8C6E-EFF2B2CF52F5}" presName="childShp" presStyleLbl="bgAccFollowNode1" presStyleIdx="1" presStyleCnt="3" custScaleY="357447" custLinFactNeighborY="7428">
        <dgm:presLayoutVars>
          <dgm:bulletEnabled val="1"/>
        </dgm:presLayoutVars>
      </dgm:prSet>
      <dgm:spPr/>
      <dgm:t>
        <a:bodyPr/>
        <a:lstStyle/>
        <a:p>
          <a:endParaRPr lang="es-EC"/>
        </a:p>
      </dgm:t>
    </dgm:pt>
    <dgm:pt modelId="{46366047-5C3A-415B-9BED-0E33E1FA44B4}" type="pres">
      <dgm:prSet presAssocID="{DA9E07DF-D807-45D4-B0A0-E963AD06B014}" presName="spacing" presStyleCnt="0"/>
      <dgm:spPr/>
      <dgm:t>
        <a:bodyPr/>
        <a:lstStyle/>
        <a:p>
          <a:endParaRPr lang="es-EC"/>
        </a:p>
      </dgm:t>
    </dgm:pt>
    <dgm:pt modelId="{C7DFF3B7-90F8-4B19-B585-DE762C50BD5F}" type="pres">
      <dgm:prSet presAssocID="{7C363C8E-7688-4941-983A-583A399DDDD9}" presName="linNode" presStyleCnt="0"/>
      <dgm:spPr/>
      <dgm:t>
        <a:bodyPr/>
        <a:lstStyle/>
        <a:p>
          <a:endParaRPr lang="es-EC"/>
        </a:p>
      </dgm:t>
    </dgm:pt>
    <dgm:pt modelId="{954BD2C9-FBDE-4F84-B21B-AB670102EA80}" type="pres">
      <dgm:prSet presAssocID="{7C363C8E-7688-4941-983A-583A399DDDD9}" presName="parentShp" presStyleLbl="node1" presStyleIdx="2" presStyleCnt="3" custScaleX="89758" custScaleY="312658" custLinFactNeighborX="58" custLinFactNeighborY="-2632">
        <dgm:presLayoutVars>
          <dgm:bulletEnabled val="1"/>
        </dgm:presLayoutVars>
      </dgm:prSet>
      <dgm:spPr/>
      <dgm:t>
        <a:bodyPr/>
        <a:lstStyle/>
        <a:p>
          <a:endParaRPr lang="es-EC"/>
        </a:p>
      </dgm:t>
    </dgm:pt>
    <dgm:pt modelId="{AF790B5A-1222-43B3-9899-053A82282087}" type="pres">
      <dgm:prSet presAssocID="{7C363C8E-7688-4941-983A-583A399DDDD9}" presName="childShp" presStyleLbl="bgAccFollowNode1" presStyleIdx="2" presStyleCnt="3" custScaleY="361614" custLinFactNeighborX="2327" custLinFactNeighborY="-5786">
        <dgm:presLayoutVars>
          <dgm:bulletEnabled val="1"/>
        </dgm:presLayoutVars>
      </dgm:prSet>
      <dgm:spPr/>
      <dgm:t>
        <a:bodyPr/>
        <a:lstStyle/>
        <a:p>
          <a:endParaRPr lang="es-EC"/>
        </a:p>
      </dgm:t>
    </dgm:pt>
  </dgm:ptLst>
  <dgm:cxnLst>
    <dgm:cxn modelId="{090A125E-3FED-43AC-80CF-67AC2FBD523F}" type="presOf" srcId="{8143584A-4706-4945-A6EA-5C60043CDB9F}" destId="{E1C7F487-2D07-48C6-8268-537D5A5F63C8}" srcOrd="0" destOrd="3" presId="urn:microsoft.com/office/officeart/2005/8/layout/vList6"/>
    <dgm:cxn modelId="{0D65BFF5-4B6D-41E4-8324-F47CE94AA3CD}" type="presOf" srcId="{EA0B35AB-E73F-4123-808B-925A594C27C7}" destId="{AF790B5A-1222-43B3-9899-053A82282087}" srcOrd="0" destOrd="3" presId="urn:microsoft.com/office/officeart/2005/8/layout/vList6"/>
    <dgm:cxn modelId="{E88B4BE5-0FCB-44C1-ABA4-23F59741986B}" srcId="{6A46A04E-1F9E-421F-B466-6179C1A31075}" destId="{4CCCE0D1-F032-4C61-A5FE-A4ACA8CBB27B}" srcOrd="5" destOrd="0" parTransId="{6F3897EF-F412-4D40-9A44-33B6C8B39BA7}" sibTransId="{54259CA8-9CC2-4777-8F56-602DAE6D8E77}"/>
    <dgm:cxn modelId="{F17CF2A9-BE82-4E0A-8294-232FD44C23FC}" srcId="{FD4DFFA5-14AF-401A-9D33-96BF38CFF528}" destId="{DE1BEC80-4872-4346-8C6E-EFF2B2CF52F5}" srcOrd="1" destOrd="0" parTransId="{638C4631-9A78-46D7-B1C1-E385FD430306}" sibTransId="{DA9E07DF-D807-45D4-B0A0-E963AD06B014}"/>
    <dgm:cxn modelId="{E4D3EF0D-4AE0-4808-A814-A12F71D52CF5}" type="presOf" srcId="{E7BA77A0-7412-417E-BAA6-E51337FEAC26}" destId="{44A00E34-5C68-4E47-81C1-C1FEB4FD736C}" srcOrd="0" destOrd="2" presId="urn:microsoft.com/office/officeart/2005/8/layout/vList6"/>
    <dgm:cxn modelId="{57384B58-3626-4772-BD8E-BB422908083E}" type="presOf" srcId="{DE1BEC80-4872-4346-8C6E-EFF2B2CF52F5}" destId="{D540F8ED-520B-42C9-8EC4-1337BCD0D75F}" srcOrd="0" destOrd="0" presId="urn:microsoft.com/office/officeart/2005/8/layout/vList6"/>
    <dgm:cxn modelId="{3B12B908-4C0E-407B-82DB-8598CF87259D}" srcId="{DE1BEC80-4872-4346-8C6E-EFF2B2CF52F5}" destId="{BB683964-055C-41C9-8A47-5FA52E2CBEE7}" srcOrd="0" destOrd="0" parTransId="{34E174EA-6F9C-41E9-AB1C-494387771236}" sibTransId="{2D7071F4-2BBC-470A-AFE4-EAEC62C86774}"/>
    <dgm:cxn modelId="{FD0A938F-D0DD-4D5E-B8EA-F21625FB014C}" srcId="{FD4DFFA5-14AF-401A-9D33-96BF38CFF528}" destId="{6A46A04E-1F9E-421F-B466-6179C1A31075}" srcOrd="0" destOrd="0" parTransId="{23DECCBE-D57B-4711-BB67-C554C753C86F}" sibTransId="{902A219D-0CAF-4513-975C-7052883B1C36}"/>
    <dgm:cxn modelId="{14FD7C49-DCC6-4607-BE19-4ED235F669A5}" srcId="{FD4DFFA5-14AF-401A-9D33-96BF38CFF528}" destId="{7C363C8E-7688-4941-983A-583A399DDDD9}" srcOrd="2" destOrd="0" parTransId="{1E9132E6-C897-4A30-BFE1-297C360B7DF5}" sibTransId="{C5F00F42-8766-4C51-8A48-1E6F08F9CDE2}"/>
    <dgm:cxn modelId="{5C1A9269-11DD-484C-94C8-61918A902258}" srcId="{7C363C8E-7688-4941-983A-583A399DDDD9}" destId="{3829E8D7-8290-4615-B0FB-76ABA5E47AC7}" srcOrd="2" destOrd="0" parTransId="{21E4A7C6-37EF-4EB6-86D0-3FD425BC0838}" sibTransId="{A3012946-D3BB-40DF-ACCB-800A01FE66EE}"/>
    <dgm:cxn modelId="{5292E799-473F-48D1-ACC2-241E53336E55}" srcId="{7C363C8E-7688-4941-983A-583A399DDDD9}" destId="{EA0B35AB-E73F-4123-808B-925A594C27C7}" srcOrd="3" destOrd="0" parTransId="{90095634-AB8E-4FC1-8CA2-EF456FD58D9F}" sibTransId="{2C7B3063-A12C-4DA2-84E8-9E116A12FEA6}"/>
    <dgm:cxn modelId="{2B1C5F63-36CE-414F-AF6A-33E9336B3FB6}" type="presOf" srcId="{5984C8A7-FECE-4280-B06C-0123DAB6B215}" destId="{E1C7F487-2D07-48C6-8268-537D5A5F63C8}" srcOrd="0" destOrd="2" presId="urn:microsoft.com/office/officeart/2005/8/layout/vList6"/>
    <dgm:cxn modelId="{738AACED-552C-4E55-9AC1-F6476963EFA2}" type="presOf" srcId="{FD4DFFA5-14AF-401A-9D33-96BF38CFF528}" destId="{526A1CEF-3AD0-4F84-B20A-3A9C35A61087}" srcOrd="0" destOrd="0" presId="urn:microsoft.com/office/officeart/2005/8/layout/vList6"/>
    <dgm:cxn modelId="{3B42FCC0-2540-4A08-A50C-653815C7B0B9}" srcId="{7C363C8E-7688-4941-983A-583A399DDDD9}" destId="{E97060CF-4336-4050-82B4-E2EE068DB231}" srcOrd="0" destOrd="0" parTransId="{221F7EB9-9A03-40AA-8280-2D414A3254C7}" sibTransId="{F53A9760-3EC8-4A67-980F-627708A0950F}"/>
    <dgm:cxn modelId="{9F0FC526-9373-4361-9BF9-DF03C3B3BD51}" type="presOf" srcId="{7C363C8E-7688-4941-983A-583A399DDDD9}" destId="{954BD2C9-FBDE-4F84-B21B-AB670102EA80}" srcOrd="0" destOrd="0" presId="urn:microsoft.com/office/officeart/2005/8/layout/vList6"/>
    <dgm:cxn modelId="{FC90B801-3EF3-487A-BCDB-BC09ECD33026}" srcId="{6A46A04E-1F9E-421F-B466-6179C1A31075}" destId="{CAF7CE9D-70B1-4C2E-8CFD-0DF1AE8607C7}" srcOrd="1" destOrd="0" parTransId="{9D732966-F797-4AD3-A21E-523B05D027F2}" sibTransId="{C16E0146-F22B-47D5-AE2E-BC289DB7C3E5}"/>
    <dgm:cxn modelId="{E411FD5D-9BF0-41F9-86EA-7814493438BB}" type="presOf" srcId="{6A46A04E-1F9E-421F-B466-6179C1A31075}" destId="{4C2731B8-5E40-419C-87D6-BF6F8CDAB143}" srcOrd="0" destOrd="0" presId="urn:microsoft.com/office/officeart/2005/8/layout/vList6"/>
    <dgm:cxn modelId="{7508823E-4EA2-4B8E-B83E-C2608B182C55}" type="presOf" srcId="{6EA45595-7F99-4A05-B834-A0634F851EA2}" destId="{44A00E34-5C68-4E47-81C1-C1FEB4FD736C}" srcOrd="0" destOrd="1" presId="urn:microsoft.com/office/officeart/2005/8/layout/vList6"/>
    <dgm:cxn modelId="{CEF82C50-2535-46CF-98D5-A08AD2FCFCFB}" type="presOf" srcId="{15113593-293B-44F8-BE4D-BA354E687578}" destId="{AF790B5A-1222-43B3-9899-053A82282087}" srcOrd="0" destOrd="5" presId="urn:microsoft.com/office/officeart/2005/8/layout/vList6"/>
    <dgm:cxn modelId="{670CD041-1E5E-44C6-B56C-8C6AEB13F3AC}" type="presOf" srcId="{3829E8D7-8290-4615-B0FB-76ABA5E47AC7}" destId="{AF790B5A-1222-43B3-9899-053A82282087}" srcOrd="0" destOrd="2" presId="urn:microsoft.com/office/officeart/2005/8/layout/vList6"/>
    <dgm:cxn modelId="{79BA0466-F870-4419-8501-16C72830ACAC}" srcId="{6A46A04E-1F9E-421F-B466-6179C1A31075}" destId="{5984C8A7-FECE-4280-B06C-0123DAB6B215}" srcOrd="2" destOrd="0" parTransId="{E8EBC642-0080-48E7-B78E-9B7BCF820569}" sibTransId="{BEA12651-C572-4A7C-A38B-71A2D56A7001}"/>
    <dgm:cxn modelId="{DF851EBB-F7D2-4F78-89A0-C351A78C1970}" srcId="{7C363C8E-7688-4941-983A-583A399DDDD9}" destId="{E1BF54C0-EEDA-433E-A31B-A9ECDE72DF36}" srcOrd="1" destOrd="0" parTransId="{2A31D14E-6BB9-4B16-92BD-3283C8C506B6}" sibTransId="{49E98F1A-3253-4A2B-9208-195996A6EE50}"/>
    <dgm:cxn modelId="{9BB948B6-AD4E-4A62-B7CB-5588ED026746}" type="presOf" srcId="{4F6E75B8-DFFD-4BC0-8335-57A8B81631E5}" destId="{E1C7F487-2D07-48C6-8268-537D5A5F63C8}" srcOrd="0" destOrd="0" presId="urn:microsoft.com/office/officeart/2005/8/layout/vList6"/>
    <dgm:cxn modelId="{1922142D-DFBC-4131-AA46-67287036DD45}" srcId="{6A46A04E-1F9E-421F-B466-6179C1A31075}" destId="{35A5DAB6-C23B-4643-8F77-6B2CAC39ED7A}" srcOrd="4" destOrd="0" parTransId="{7AECA704-5B64-4C8F-933D-13A4FB0EAD12}" sibTransId="{063008FA-11B6-4505-AB69-E83836241019}"/>
    <dgm:cxn modelId="{0BAB0FA9-1FD3-4561-B642-B8F553B729E8}" srcId="{DE1BEC80-4872-4346-8C6E-EFF2B2CF52F5}" destId="{6EA45595-7F99-4A05-B834-A0634F851EA2}" srcOrd="1" destOrd="0" parTransId="{180AF0CA-F286-40EF-86C1-6A37C16468E3}" sibTransId="{50FE1288-5AA8-4054-8BD8-5DF3209A2513}"/>
    <dgm:cxn modelId="{2025957B-5F5D-44E7-A2DB-E9CB56D6F023}" srcId="{7C363C8E-7688-4941-983A-583A399DDDD9}" destId="{15113593-293B-44F8-BE4D-BA354E687578}" srcOrd="5" destOrd="0" parTransId="{7C58097A-DEAB-4C34-9981-C0F2829CE723}" sibTransId="{3C762D2B-4026-47F7-8EE3-6A1A43A57A0B}"/>
    <dgm:cxn modelId="{F6742A1D-215E-438F-A02B-2F7C391BA987}" type="presOf" srcId="{CAF7CE9D-70B1-4C2E-8CFD-0DF1AE8607C7}" destId="{E1C7F487-2D07-48C6-8268-537D5A5F63C8}" srcOrd="0" destOrd="1" presId="urn:microsoft.com/office/officeart/2005/8/layout/vList6"/>
    <dgm:cxn modelId="{3968AEAA-2DB4-4719-BF7E-A527EE8C5FFE}" srcId="{DE1BEC80-4872-4346-8C6E-EFF2B2CF52F5}" destId="{E7BA77A0-7412-417E-BAA6-E51337FEAC26}" srcOrd="2" destOrd="0" parTransId="{31420019-3C52-4019-AE43-BF5ADDC62FBC}" sibTransId="{F71784BA-22F6-4E4F-80B8-DCD5EFD9E5C3}"/>
    <dgm:cxn modelId="{BC248BB1-2991-45E4-8534-D10FC2D161A3}" type="presOf" srcId="{4CCCE0D1-F032-4C61-A5FE-A4ACA8CBB27B}" destId="{E1C7F487-2D07-48C6-8268-537D5A5F63C8}" srcOrd="0" destOrd="5" presId="urn:microsoft.com/office/officeart/2005/8/layout/vList6"/>
    <dgm:cxn modelId="{1153EC68-58A8-416C-8649-E86B02B0EF0C}" type="presOf" srcId="{E97060CF-4336-4050-82B4-E2EE068DB231}" destId="{AF790B5A-1222-43B3-9899-053A82282087}" srcOrd="0" destOrd="0" presId="urn:microsoft.com/office/officeart/2005/8/layout/vList6"/>
    <dgm:cxn modelId="{3F65D859-49CB-4684-912F-3550E896E27D}" srcId="{6A46A04E-1F9E-421F-B466-6179C1A31075}" destId="{8143584A-4706-4945-A6EA-5C60043CDB9F}" srcOrd="3" destOrd="0" parTransId="{89B56939-304A-4726-A8AA-C751109A4DAF}" sibTransId="{638A6C82-3B28-4E0E-AC04-D4BBA1E1F493}"/>
    <dgm:cxn modelId="{418B003E-87D9-4E52-B425-F8B729383712}" type="presOf" srcId="{BB683964-055C-41C9-8A47-5FA52E2CBEE7}" destId="{44A00E34-5C68-4E47-81C1-C1FEB4FD736C}" srcOrd="0" destOrd="0" presId="urn:microsoft.com/office/officeart/2005/8/layout/vList6"/>
    <dgm:cxn modelId="{9C700767-E0D3-4A27-84F1-7D611AC00233}" srcId="{7C363C8E-7688-4941-983A-583A399DDDD9}" destId="{1C57AC6A-9174-4E11-ACBA-2C15D97EB6A9}" srcOrd="4" destOrd="0" parTransId="{D93013CA-95EB-46A4-84DA-F41ED87E9CBE}" sibTransId="{6336B117-4630-46D9-B503-7F238938E35A}"/>
    <dgm:cxn modelId="{227ED803-E207-4EC4-9EE2-01807DB3C646}" type="presOf" srcId="{35A5DAB6-C23B-4643-8F77-6B2CAC39ED7A}" destId="{E1C7F487-2D07-48C6-8268-537D5A5F63C8}" srcOrd="0" destOrd="4" presId="urn:microsoft.com/office/officeart/2005/8/layout/vList6"/>
    <dgm:cxn modelId="{2449B6E6-45FB-44E5-87B4-3F11032C3B75}" srcId="{6A46A04E-1F9E-421F-B466-6179C1A31075}" destId="{4F6E75B8-DFFD-4BC0-8335-57A8B81631E5}" srcOrd="0" destOrd="0" parTransId="{A6F3252A-9297-4B74-A2B0-252ECD9F06D7}" sibTransId="{624DAA57-C447-46A7-8229-1E5D9E4E662F}"/>
    <dgm:cxn modelId="{C6CBC17D-23C8-4901-8B49-7E6992DFA191}" type="presOf" srcId="{E1BF54C0-EEDA-433E-A31B-A9ECDE72DF36}" destId="{AF790B5A-1222-43B3-9899-053A82282087}" srcOrd="0" destOrd="1" presId="urn:microsoft.com/office/officeart/2005/8/layout/vList6"/>
    <dgm:cxn modelId="{6EAB1861-C0BF-42E1-B61F-C5E3D3B29881}" type="presOf" srcId="{1C57AC6A-9174-4E11-ACBA-2C15D97EB6A9}" destId="{AF790B5A-1222-43B3-9899-053A82282087}" srcOrd="0" destOrd="4" presId="urn:microsoft.com/office/officeart/2005/8/layout/vList6"/>
    <dgm:cxn modelId="{A0701F99-1255-4342-B0AC-CF508DD0A26A}" type="presParOf" srcId="{526A1CEF-3AD0-4F84-B20A-3A9C35A61087}" destId="{F351D231-B14D-4A1B-8440-F70E0C3A935D}" srcOrd="0" destOrd="0" presId="urn:microsoft.com/office/officeart/2005/8/layout/vList6"/>
    <dgm:cxn modelId="{45DC6215-073D-45DE-BD00-0EF83052428C}" type="presParOf" srcId="{F351D231-B14D-4A1B-8440-F70E0C3A935D}" destId="{4C2731B8-5E40-419C-87D6-BF6F8CDAB143}" srcOrd="0" destOrd="0" presId="urn:microsoft.com/office/officeart/2005/8/layout/vList6"/>
    <dgm:cxn modelId="{897A3C1F-AD53-457A-9135-FBF14CF22D02}" type="presParOf" srcId="{F351D231-B14D-4A1B-8440-F70E0C3A935D}" destId="{E1C7F487-2D07-48C6-8268-537D5A5F63C8}" srcOrd="1" destOrd="0" presId="urn:microsoft.com/office/officeart/2005/8/layout/vList6"/>
    <dgm:cxn modelId="{B0840D6F-1F6E-45F5-A08B-29F7CE228674}" type="presParOf" srcId="{526A1CEF-3AD0-4F84-B20A-3A9C35A61087}" destId="{D7CD573E-29CA-44EF-A657-90FDD44AB7B2}" srcOrd="1" destOrd="0" presId="urn:microsoft.com/office/officeart/2005/8/layout/vList6"/>
    <dgm:cxn modelId="{DD42BE1A-5378-454E-91AF-E97606567525}" type="presParOf" srcId="{526A1CEF-3AD0-4F84-B20A-3A9C35A61087}" destId="{3A82ED39-ACB5-4DB8-B23B-0865AA8D430C}" srcOrd="2" destOrd="0" presId="urn:microsoft.com/office/officeart/2005/8/layout/vList6"/>
    <dgm:cxn modelId="{344A551D-9F57-44E8-BDD2-0D58513790A3}" type="presParOf" srcId="{3A82ED39-ACB5-4DB8-B23B-0865AA8D430C}" destId="{D540F8ED-520B-42C9-8EC4-1337BCD0D75F}" srcOrd="0" destOrd="0" presId="urn:microsoft.com/office/officeart/2005/8/layout/vList6"/>
    <dgm:cxn modelId="{4C9124BE-A8B6-4914-9AE1-2AEA79549AB2}" type="presParOf" srcId="{3A82ED39-ACB5-4DB8-B23B-0865AA8D430C}" destId="{44A00E34-5C68-4E47-81C1-C1FEB4FD736C}" srcOrd="1" destOrd="0" presId="urn:microsoft.com/office/officeart/2005/8/layout/vList6"/>
    <dgm:cxn modelId="{7D67D3A3-B679-4FF7-AA9B-DC131A2D4685}" type="presParOf" srcId="{526A1CEF-3AD0-4F84-B20A-3A9C35A61087}" destId="{46366047-5C3A-415B-9BED-0E33E1FA44B4}" srcOrd="3" destOrd="0" presId="urn:microsoft.com/office/officeart/2005/8/layout/vList6"/>
    <dgm:cxn modelId="{710F5C18-86B5-4613-99AA-09BAA578E2BF}" type="presParOf" srcId="{526A1CEF-3AD0-4F84-B20A-3A9C35A61087}" destId="{C7DFF3B7-90F8-4B19-B585-DE762C50BD5F}" srcOrd="4" destOrd="0" presId="urn:microsoft.com/office/officeart/2005/8/layout/vList6"/>
    <dgm:cxn modelId="{F36C8D8B-9FD8-4403-9B86-221F9DDBDC95}" type="presParOf" srcId="{C7DFF3B7-90F8-4B19-B585-DE762C50BD5F}" destId="{954BD2C9-FBDE-4F84-B21B-AB670102EA80}" srcOrd="0" destOrd="0" presId="urn:microsoft.com/office/officeart/2005/8/layout/vList6"/>
    <dgm:cxn modelId="{00DD8940-BE10-440E-ABA3-6345767EFF4B}" type="presParOf" srcId="{C7DFF3B7-90F8-4B19-B585-DE762C50BD5F}" destId="{AF790B5A-1222-43B3-9899-053A8228208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71D602-2C6F-4FC0-9B22-605F3BBADEF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EC"/>
        </a:p>
      </dgm:t>
    </dgm:pt>
    <dgm:pt modelId="{0521D7C8-C8E4-45DC-8B55-D6E603B41E91}">
      <dgm:prSet phldrT="[Texto]"/>
      <dgm:spPr/>
      <dgm:t>
        <a:bodyPr/>
        <a:lstStyle/>
        <a:p>
          <a:r>
            <a:rPr lang="es-EC" dirty="0" smtClean="0">
              <a:solidFill>
                <a:schemeClr val="tx1"/>
              </a:solidFill>
            </a:rPr>
            <a:t>TIPOS DE INVESTIGACIÓN</a:t>
          </a:r>
          <a:endParaRPr lang="es-EC" dirty="0">
            <a:solidFill>
              <a:schemeClr val="tx1"/>
            </a:solidFill>
          </a:endParaRPr>
        </a:p>
      </dgm:t>
    </dgm:pt>
    <dgm:pt modelId="{0309F906-2B16-4834-B767-7B8C73536F2E}" type="parTrans" cxnId="{4668DE65-5323-418B-92B6-2F9959995A9D}">
      <dgm:prSet/>
      <dgm:spPr/>
      <dgm:t>
        <a:bodyPr/>
        <a:lstStyle/>
        <a:p>
          <a:endParaRPr lang="es-EC">
            <a:solidFill>
              <a:schemeClr val="tx1"/>
            </a:solidFill>
          </a:endParaRPr>
        </a:p>
      </dgm:t>
    </dgm:pt>
    <dgm:pt modelId="{4F5F8BDE-CF7D-40C4-A589-2E66F690586F}" type="sibTrans" cxnId="{4668DE65-5323-418B-92B6-2F9959995A9D}">
      <dgm:prSet/>
      <dgm:spPr/>
      <dgm:t>
        <a:bodyPr/>
        <a:lstStyle/>
        <a:p>
          <a:endParaRPr lang="es-EC">
            <a:solidFill>
              <a:schemeClr val="tx1"/>
            </a:solidFill>
          </a:endParaRPr>
        </a:p>
      </dgm:t>
    </dgm:pt>
    <dgm:pt modelId="{42F18DD8-A103-4C27-8D91-1750CC937FDA}">
      <dgm:prSet phldrT="[Texto]"/>
      <dgm:spPr/>
      <dgm:t>
        <a:bodyPr/>
        <a:lstStyle/>
        <a:p>
          <a:r>
            <a:rPr lang="es-EC" dirty="0" smtClean="0">
              <a:solidFill>
                <a:schemeClr val="tx1"/>
              </a:solidFill>
            </a:rPr>
            <a:t>Exploratoria </a:t>
          </a:r>
          <a:endParaRPr lang="es-EC" dirty="0">
            <a:solidFill>
              <a:schemeClr val="tx1"/>
            </a:solidFill>
          </a:endParaRPr>
        </a:p>
      </dgm:t>
    </dgm:pt>
    <dgm:pt modelId="{7F0B6481-066E-4795-BC25-BF8AAC4360E9}" type="parTrans" cxnId="{FE8BC856-7157-460E-AA50-2263CBD64F14}">
      <dgm:prSet/>
      <dgm:spPr/>
      <dgm:t>
        <a:bodyPr/>
        <a:lstStyle/>
        <a:p>
          <a:endParaRPr lang="es-EC">
            <a:solidFill>
              <a:schemeClr val="tx1"/>
            </a:solidFill>
          </a:endParaRPr>
        </a:p>
      </dgm:t>
    </dgm:pt>
    <dgm:pt modelId="{47B26292-1796-4893-8BB5-2E82A25E2D70}" type="sibTrans" cxnId="{FE8BC856-7157-460E-AA50-2263CBD64F14}">
      <dgm:prSet/>
      <dgm:spPr/>
      <dgm:t>
        <a:bodyPr/>
        <a:lstStyle/>
        <a:p>
          <a:endParaRPr lang="es-EC">
            <a:solidFill>
              <a:schemeClr val="tx1"/>
            </a:solidFill>
          </a:endParaRPr>
        </a:p>
      </dgm:t>
    </dgm:pt>
    <dgm:pt modelId="{E559AFA7-62FA-434B-836D-2646DE7A6DDD}">
      <dgm:prSet phldrT="[Texto]"/>
      <dgm:spPr/>
      <dgm:t>
        <a:bodyPr/>
        <a:lstStyle/>
        <a:p>
          <a:r>
            <a:rPr lang="es-EC" dirty="0" smtClean="0">
              <a:solidFill>
                <a:schemeClr val="tx1"/>
              </a:solidFill>
            </a:rPr>
            <a:t>Descriptiva </a:t>
          </a:r>
          <a:endParaRPr lang="es-EC" dirty="0">
            <a:solidFill>
              <a:schemeClr val="tx1"/>
            </a:solidFill>
          </a:endParaRPr>
        </a:p>
      </dgm:t>
    </dgm:pt>
    <dgm:pt modelId="{2A411ED5-E3B2-45C5-B798-F030BDF941E6}" type="parTrans" cxnId="{2DB57724-491A-4BEA-B028-7DDE3EE02372}">
      <dgm:prSet/>
      <dgm:spPr/>
      <dgm:t>
        <a:bodyPr/>
        <a:lstStyle/>
        <a:p>
          <a:endParaRPr lang="es-EC">
            <a:solidFill>
              <a:schemeClr val="tx1"/>
            </a:solidFill>
          </a:endParaRPr>
        </a:p>
      </dgm:t>
    </dgm:pt>
    <dgm:pt modelId="{5E405EF2-02A9-4B73-ACA3-C4768782E984}" type="sibTrans" cxnId="{2DB57724-491A-4BEA-B028-7DDE3EE02372}">
      <dgm:prSet/>
      <dgm:spPr/>
      <dgm:t>
        <a:bodyPr/>
        <a:lstStyle/>
        <a:p>
          <a:endParaRPr lang="es-EC">
            <a:solidFill>
              <a:schemeClr val="tx1"/>
            </a:solidFill>
          </a:endParaRPr>
        </a:p>
      </dgm:t>
    </dgm:pt>
    <dgm:pt modelId="{86A0CD60-8878-4590-A1E8-A4D07D62664D}">
      <dgm:prSet phldrT="[Texto]"/>
      <dgm:spPr/>
      <dgm:t>
        <a:bodyPr/>
        <a:lstStyle/>
        <a:p>
          <a:r>
            <a:rPr lang="es-EC" dirty="0" smtClean="0">
              <a:solidFill>
                <a:schemeClr val="tx1"/>
              </a:solidFill>
            </a:rPr>
            <a:t>METODO</a:t>
          </a:r>
          <a:endParaRPr lang="es-EC" dirty="0">
            <a:solidFill>
              <a:schemeClr val="tx1"/>
            </a:solidFill>
          </a:endParaRPr>
        </a:p>
      </dgm:t>
    </dgm:pt>
    <dgm:pt modelId="{1EA7B76C-AD39-4D3F-95FD-B32290F9E1FB}" type="parTrans" cxnId="{F0542D08-C719-4E2A-A838-0C706C66D0E0}">
      <dgm:prSet/>
      <dgm:spPr/>
      <dgm:t>
        <a:bodyPr/>
        <a:lstStyle/>
        <a:p>
          <a:endParaRPr lang="es-EC">
            <a:solidFill>
              <a:schemeClr val="tx1"/>
            </a:solidFill>
          </a:endParaRPr>
        </a:p>
      </dgm:t>
    </dgm:pt>
    <dgm:pt modelId="{5AE5EACF-B62A-4C72-96AC-3D3A8A248AF7}" type="sibTrans" cxnId="{F0542D08-C719-4E2A-A838-0C706C66D0E0}">
      <dgm:prSet/>
      <dgm:spPr/>
      <dgm:t>
        <a:bodyPr/>
        <a:lstStyle/>
        <a:p>
          <a:endParaRPr lang="es-EC">
            <a:solidFill>
              <a:schemeClr val="tx1"/>
            </a:solidFill>
          </a:endParaRPr>
        </a:p>
      </dgm:t>
    </dgm:pt>
    <dgm:pt modelId="{97E96375-05B2-4244-8CF5-5B31C66EAB11}">
      <dgm:prSet phldrT="[Texto]"/>
      <dgm:spPr/>
      <dgm:t>
        <a:bodyPr/>
        <a:lstStyle/>
        <a:p>
          <a:r>
            <a:rPr lang="es-EC" dirty="0" smtClean="0">
              <a:solidFill>
                <a:schemeClr val="tx1"/>
              </a:solidFill>
            </a:rPr>
            <a:t>Analítico </a:t>
          </a:r>
          <a:endParaRPr lang="es-EC" dirty="0">
            <a:solidFill>
              <a:schemeClr val="tx1"/>
            </a:solidFill>
          </a:endParaRPr>
        </a:p>
      </dgm:t>
    </dgm:pt>
    <dgm:pt modelId="{A0688F84-9A90-40B2-9B41-DA88523DA13E}" type="parTrans" cxnId="{69BFD5CC-8DB6-4431-9884-62746B8E51FA}">
      <dgm:prSet/>
      <dgm:spPr/>
      <dgm:t>
        <a:bodyPr/>
        <a:lstStyle/>
        <a:p>
          <a:endParaRPr lang="es-EC">
            <a:solidFill>
              <a:schemeClr val="tx1"/>
            </a:solidFill>
          </a:endParaRPr>
        </a:p>
      </dgm:t>
    </dgm:pt>
    <dgm:pt modelId="{4CCD3B3A-F7DE-4DF3-97B9-8EDD560D9387}" type="sibTrans" cxnId="{69BFD5CC-8DB6-4431-9884-62746B8E51FA}">
      <dgm:prSet/>
      <dgm:spPr/>
      <dgm:t>
        <a:bodyPr/>
        <a:lstStyle/>
        <a:p>
          <a:endParaRPr lang="es-EC">
            <a:solidFill>
              <a:schemeClr val="tx1"/>
            </a:solidFill>
          </a:endParaRPr>
        </a:p>
      </dgm:t>
    </dgm:pt>
    <dgm:pt modelId="{D323FFE3-391B-4479-87BD-11D2412D4C69}">
      <dgm:prSet phldrT="[Texto]"/>
      <dgm:spPr/>
      <dgm:t>
        <a:bodyPr/>
        <a:lstStyle/>
        <a:p>
          <a:r>
            <a:rPr lang="es-EC" dirty="0" smtClean="0">
              <a:solidFill>
                <a:schemeClr val="tx1"/>
              </a:solidFill>
            </a:rPr>
            <a:t>Deductivo </a:t>
          </a:r>
          <a:endParaRPr lang="es-EC" dirty="0">
            <a:solidFill>
              <a:schemeClr val="tx1"/>
            </a:solidFill>
          </a:endParaRPr>
        </a:p>
      </dgm:t>
    </dgm:pt>
    <dgm:pt modelId="{10540908-32C7-446A-A9CE-065261A7B550}" type="parTrans" cxnId="{88136EFF-49AE-4B69-AB9B-9FBA25E955A0}">
      <dgm:prSet/>
      <dgm:spPr/>
      <dgm:t>
        <a:bodyPr/>
        <a:lstStyle/>
        <a:p>
          <a:endParaRPr lang="es-EC">
            <a:solidFill>
              <a:schemeClr val="tx1"/>
            </a:solidFill>
          </a:endParaRPr>
        </a:p>
      </dgm:t>
    </dgm:pt>
    <dgm:pt modelId="{3578A742-C075-4F4C-981C-EA5F15167EA9}" type="sibTrans" cxnId="{88136EFF-49AE-4B69-AB9B-9FBA25E955A0}">
      <dgm:prSet/>
      <dgm:spPr/>
      <dgm:t>
        <a:bodyPr/>
        <a:lstStyle/>
        <a:p>
          <a:endParaRPr lang="es-EC">
            <a:solidFill>
              <a:schemeClr val="tx1"/>
            </a:solidFill>
          </a:endParaRPr>
        </a:p>
      </dgm:t>
    </dgm:pt>
    <dgm:pt modelId="{F24AAFBE-EF23-4AAA-AC41-E294731B245B}">
      <dgm:prSet phldrT="[Texto]"/>
      <dgm:spPr/>
      <dgm:t>
        <a:bodyPr/>
        <a:lstStyle/>
        <a:p>
          <a:r>
            <a:rPr lang="es-EC" dirty="0" smtClean="0">
              <a:solidFill>
                <a:schemeClr val="tx1"/>
              </a:solidFill>
            </a:rPr>
            <a:t>ENFOQUE </a:t>
          </a:r>
          <a:endParaRPr lang="es-EC" dirty="0">
            <a:solidFill>
              <a:schemeClr val="tx1"/>
            </a:solidFill>
          </a:endParaRPr>
        </a:p>
      </dgm:t>
    </dgm:pt>
    <dgm:pt modelId="{921CA95E-C934-414E-A41D-7F2722641914}" type="parTrans" cxnId="{795B702F-2DF5-4D07-8170-4D50D1ACDEA0}">
      <dgm:prSet/>
      <dgm:spPr/>
      <dgm:t>
        <a:bodyPr/>
        <a:lstStyle/>
        <a:p>
          <a:endParaRPr lang="es-EC">
            <a:solidFill>
              <a:schemeClr val="tx1"/>
            </a:solidFill>
          </a:endParaRPr>
        </a:p>
      </dgm:t>
    </dgm:pt>
    <dgm:pt modelId="{EECC84BC-0CE8-4EDE-908F-E0DEFB5047F4}" type="sibTrans" cxnId="{795B702F-2DF5-4D07-8170-4D50D1ACDEA0}">
      <dgm:prSet/>
      <dgm:spPr/>
      <dgm:t>
        <a:bodyPr/>
        <a:lstStyle/>
        <a:p>
          <a:endParaRPr lang="es-EC">
            <a:solidFill>
              <a:schemeClr val="tx1"/>
            </a:solidFill>
          </a:endParaRPr>
        </a:p>
      </dgm:t>
    </dgm:pt>
    <dgm:pt modelId="{5F18ED57-BB51-4002-BF7C-183AE1852890}">
      <dgm:prSet phldrT="[Texto]"/>
      <dgm:spPr/>
      <dgm:t>
        <a:bodyPr/>
        <a:lstStyle/>
        <a:p>
          <a:r>
            <a:rPr lang="es-EC" dirty="0" smtClean="0">
              <a:solidFill>
                <a:schemeClr val="tx1"/>
              </a:solidFill>
            </a:rPr>
            <a:t>Cualitativo </a:t>
          </a:r>
          <a:endParaRPr lang="es-EC" dirty="0">
            <a:solidFill>
              <a:schemeClr val="tx1"/>
            </a:solidFill>
          </a:endParaRPr>
        </a:p>
      </dgm:t>
    </dgm:pt>
    <dgm:pt modelId="{06A310F6-443C-48F3-96CA-AA9B81940FC9}" type="parTrans" cxnId="{220B9B43-DA6D-49AD-B6B4-35153F7AF076}">
      <dgm:prSet/>
      <dgm:spPr/>
      <dgm:t>
        <a:bodyPr/>
        <a:lstStyle/>
        <a:p>
          <a:endParaRPr lang="es-EC">
            <a:solidFill>
              <a:schemeClr val="tx1"/>
            </a:solidFill>
          </a:endParaRPr>
        </a:p>
      </dgm:t>
    </dgm:pt>
    <dgm:pt modelId="{36F89574-6EEA-4BD5-AA23-E904742B7FC5}" type="sibTrans" cxnId="{220B9B43-DA6D-49AD-B6B4-35153F7AF076}">
      <dgm:prSet/>
      <dgm:spPr/>
      <dgm:t>
        <a:bodyPr/>
        <a:lstStyle/>
        <a:p>
          <a:endParaRPr lang="es-EC">
            <a:solidFill>
              <a:schemeClr val="tx1"/>
            </a:solidFill>
          </a:endParaRPr>
        </a:p>
      </dgm:t>
    </dgm:pt>
    <dgm:pt modelId="{8467859F-665B-4517-91B8-CBB7B216CD6B}">
      <dgm:prSet phldrT="[Texto]"/>
      <dgm:spPr/>
      <dgm:t>
        <a:bodyPr/>
        <a:lstStyle/>
        <a:p>
          <a:r>
            <a:rPr lang="es-EC" dirty="0" smtClean="0">
              <a:solidFill>
                <a:schemeClr val="tx1"/>
              </a:solidFill>
            </a:rPr>
            <a:t>Cuantitativo </a:t>
          </a:r>
          <a:endParaRPr lang="es-EC" dirty="0">
            <a:solidFill>
              <a:schemeClr val="tx1"/>
            </a:solidFill>
          </a:endParaRPr>
        </a:p>
      </dgm:t>
    </dgm:pt>
    <dgm:pt modelId="{18B93DC3-301F-4E95-BB9F-EB15A0FFBB52}" type="parTrans" cxnId="{6D4FC6F5-09FE-417B-BE9E-498DCC98AE82}">
      <dgm:prSet/>
      <dgm:spPr/>
      <dgm:t>
        <a:bodyPr/>
        <a:lstStyle/>
        <a:p>
          <a:endParaRPr lang="es-EC">
            <a:solidFill>
              <a:schemeClr val="tx1"/>
            </a:solidFill>
          </a:endParaRPr>
        </a:p>
      </dgm:t>
    </dgm:pt>
    <dgm:pt modelId="{270BC8DC-77F2-4B1A-9D9E-F8387B0108E3}" type="sibTrans" cxnId="{6D4FC6F5-09FE-417B-BE9E-498DCC98AE82}">
      <dgm:prSet/>
      <dgm:spPr/>
      <dgm:t>
        <a:bodyPr/>
        <a:lstStyle/>
        <a:p>
          <a:endParaRPr lang="es-EC">
            <a:solidFill>
              <a:schemeClr val="tx1"/>
            </a:solidFill>
          </a:endParaRPr>
        </a:p>
      </dgm:t>
    </dgm:pt>
    <dgm:pt modelId="{1F050A1E-EA43-425E-8EA0-CE0CDCD84DA4}" type="pres">
      <dgm:prSet presAssocID="{0571D602-2C6F-4FC0-9B22-605F3BBADEF2}" presName="Name0" presStyleCnt="0">
        <dgm:presLayoutVars>
          <dgm:chPref val="3"/>
          <dgm:dir/>
          <dgm:animLvl val="lvl"/>
          <dgm:resizeHandles/>
        </dgm:presLayoutVars>
      </dgm:prSet>
      <dgm:spPr/>
      <dgm:t>
        <a:bodyPr/>
        <a:lstStyle/>
        <a:p>
          <a:endParaRPr lang="es-EC"/>
        </a:p>
      </dgm:t>
    </dgm:pt>
    <dgm:pt modelId="{BA2FE12D-253F-4B62-A2FC-4A9CDC2F6DF1}" type="pres">
      <dgm:prSet presAssocID="{0521D7C8-C8E4-45DC-8B55-D6E603B41E91}" presName="horFlow" presStyleCnt="0"/>
      <dgm:spPr/>
    </dgm:pt>
    <dgm:pt modelId="{82B7F741-4AF6-4BC3-AD7A-567C736FF861}" type="pres">
      <dgm:prSet presAssocID="{0521D7C8-C8E4-45DC-8B55-D6E603B41E91}" presName="bigChev" presStyleLbl="node1" presStyleIdx="0" presStyleCnt="3"/>
      <dgm:spPr/>
      <dgm:t>
        <a:bodyPr/>
        <a:lstStyle/>
        <a:p>
          <a:endParaRPr lang="es-EC"/>
        </a:p>
      </dgm:t>
    </dgm:pt>
    <dgm:pt modelId="{025FC50C-8F38-45DB-A964-5F73C5325BB6}" type="pres">
      <dgm:prSet presAssocID="{7F0B6481-066E-4795-BC25-BF8AAC4360E9}" presName="parTrans" presStyleCnt="0"/>
      <dgm:spPr/>
    </dgm:pt>
    <dgm:pt modelId="{C17E82E5-6140-44CA-9321-4F2D7BB66C27}" type="pres">
      <dgm:prSet presAssocID="{42F18DD8-A103-4C27-8D91-1750CC937FDA}" presName="node" presStyleLbl="alignAccFollowNode1" presStyleIdx="0" presStyleCnt="6">
        <dgm:presLayoutVars>
          <dgm:bulletEnabled val="1"/>
        </dgm:presLayoutVars>
      </dgm:prSet>
      <dgm:spPr/>
      <dgm:t>
        <a:bodyPr/>
        <a:lstStyle/>
        <a:p>
          <a:endParaRPr lang="es-EC"/>
        </a:p>
      </dgm:t>
    </dgm:pt>
    <dgm:pt modelId="{63819A6B-9210-4E68-8062-6972BD549316}" type="pres">
      <dgm:prSet presAssocID="{47B26292-1796-4893-8BB5-2E82A25E2D70}" presName="sibTrans" presStyleCnt="0"/>
      <dgm:spPr/>
    </dgm:pt>
    <dgm:pt modelId="{7ECFCBC9-5E82-47EE-8086-4588B7919577}" type="pres">
      <dgm:prSet presAssocID="{E559AFA7-62FA-434B-836D-2646DE7A6DDD}" presName="node" presStyleLbl="alignAccFollowNode1" presStyleIdx="1" presStyleCnt="6">
        <dgm:presLayoutVars>
          <dgm:bulletEnabled val="1"/>
        </dgm:presLayoutVars>
      </dgm:prSet>
      <dgm:spPr/>
      <dgm:t>
        <a:bodyPr/>
        <a:lstStyle/>
        <a:p>
          <a:endParaRPr lang="es-EC"/>
        </a:p>
      </dgm:t>
    </dgm:pt>
    <dgm:pt modelId="{A7C2F9DF-C106-4C79-8575-01196E7D2705}" type="pres">
      <dgm:prSet presAssocID="{0521D7C8-C8E4-45DC-8B55-D6E603B41E91}" presName="vSp" presStyleCnt="0"/>
      <dgm:spPr/>
    </dgm:pt>
    <dgm:pt modelId="{0ADBB2EC-4B0F-48CC-8160-46FDAAF37C98}" type="pres">
      <dgm:prSet presAssocID="{86A0CD60-8878-4590-A1E8-A4D07D62664D}" presName="horFlow" presStyleCnt="0"/>
      <dgm:spPr/>
    </dgm:pt>
    <dgm:pt modelId="{22010541-BB44-4DAE-9939-807B932560C3}" type="pres">
      <dgm:prSet presAssocID="{86A0CD60-8878-4590-A1E8-A4D07D62664D}" presName="bigChev" presStyleLbl="node1" presStyleIdx="1" presStyleCnt="3"/>
      <dgm:spPr/>
      <dgm:t>
        <a:bodyPr/>
        <a:lstStyle/>
        <a:p>
          <a:endParaRPr lang="es-EC"/>
        </a:p>
      </dgm:t>
    </dgm:pt>
    <dgm:pt modelId="{19AC6CAD-1517-4E96-8EA9-7BC5CE3310D0}" type="pres">
      <dgm:prSet presAssocID="{A0688F84-9A90-40B2-9B41-DA88523DA13E}" presName="parTrans" presStyleCnt="0"/>
      <dgm:spPr/>
    </dgm:pt>
    <dgm:pt modelId="{DE2DC147-BF57-47D8-BEFA-08833E54EB18}" type="pres">
      <dgm:prSet presAssocID="{97E96375-05B2-4244-8CF5-5B31C66EAB11}" presName="node" presStyleLbl="alignAccFollowNode1" presStyleIdx="2" presStyleCnt="6">
        <dgm:presLayoutVars>
          <dgm:bulletEnabled val="1"/>
        </dgm:presLayoutVars>
      </dgm:prSet>
      <dgm:spPr/>
      <dgm:t>
        <a:bodyPr/>
        <a:lstStyle/>
        <a:p>
          <a:endParaRPr lang="es-EC"/>
        </a:p>
      </dgm:t>
    </dgm:pt>
    <dgm:pt modelId="{49B36A9C-5439-483E-A733-2094245FE8F7}" type="pres">
      <dgm:prSet presAssocID="{4CCD3B3A-F7DE-4DF3-97B9-8EDD560D9387}" presName="sibTrans" presStyleCnt="0"/>
      <dgm:spPr/>
    </dgm:pt>
    <dgm:pt modelId="{F3EEA33D-F0A4-414E-B213-6301EF8686BF}" type="pres">
      <dgm:prSet presAssocID="{D323FFE3-391B-4479-87BD-11D2412D4C69}" presName="node" presStyleLbl="alignAccFollowNode1" presStyleIdx="3" presStyleCnt="6">
        <dgm:presLayoutVars>
          <dgm:bulletEnabled val="1"/>
        </dgm:presLayoutVars>
      </dgm:prSet>
      <dgm:spPr/>
      <dgm:t>
        <a:bodyPr/>
        <a:lstStyle/>
        <a:p>
          <a:endParaRPr lang="es-EC"/>
        </a:p>
      </dgm:t>
    </dgm:pt>
    <dgm:pt modelId="{7AE2F7C2-1AF0-4A05-AEEB-540386D8D434}" type="pres">
      <dgm:prSet presAssocID="{86A0CD60-8878-4590-A1E8-A4D07D62664D}" presName="vSp" presStyleCnt="0"/>
      <dgm:spPr/>
    </dgm:pt>
    <dgm:pt modelId="{D659E74A-B937-42FE-8CBB-3409364E9DF2}" type="pres">
      <dgm:prSet presAssocID="{F24AAFBE-EF23-4AAA-AC41-E294731B245B}" presName="horFlow" presStyleCnt="0"/>
      <dgm:spPr/>
    </dgm:pt>
    <dgm:pt modelId="{43C556F3-54F4-4657-877E-3E794B70FD18}" type="pres">
      <dgm:prSet presAssocID="{F24AAFBE-EF23-4AAA-AC41-E294731B245B}" presName="bigChev" presStyleLbl="node1" presStyleIdx="2" presStyleCnt="3"/>
      <dgm:spPr/>
      <dgm:t>
        <a:bodyPr/>
        <a:lstStyle/>
        <a:p>
          <a:endParaRPr lang="es-EC"/>
        </a:p>
      </dgm:t>
    </dgm:pt>
    <dgm:pt modelId="{5C8A3E6F-4A03-4337-B5FD-0D8F1ED6613E}" type="pres">
      <dgm:prSet presAssocID="{06A310F6-443C-48F3-96CA-AA9B81940FC9}" presName="parTrans" presStyleCnt="0"/>
      <dgm:spPr/>
    </dgm:pt>
    <dgm:pt modelId="{C5DCEECF-3BCE-4304-B1A6-875CCD927B09}" type="pres">
      <dgm:prSet presAssocID="{5F18ED57-BB51-4002-BF7C-183AE1852890}" presName="node" presStyleLbl="alignAccFollowNode1" presStyleIdx="4" presStyleCnt="6">
        <dgm:presLayoutVars>
          <dgm:bulletEnabled val="1"/>
        </dgm:presLayoutVars>
      </dgm:prSet>
      <dgm:spPr/>
      <dgm:t>
        <a:bodyPr/>
        <a:lstStyle/>
        <a:p>
          <a:endParaRPr lang="es-EC"/>
        </a:p>
      </dgm:t>
    </dgm:pt>
    <dgm:pt modelId="{6C7B9471-2A57-460D-8544-02B9A6BC49A1}" type="pres">
      <dgm:prSet presAssocID="{36F89574-6EEA-4BD5-AA23-E904742B7FC5}" presName="sibTrans" presStyleCnt="0"/>
      <dgm:spPr/>
    </dgm:pt>
    <dgm:pt modelId="{01F51657-F812-44FE-9B3C-D688D5357423}" type="pres">
      <dgm:prSet presAssocID="{8467859F-665B-4517-91B8-CBB7B216CD6B}" presName="node" presStyleLbl="alignAccFollowNode1" presStyleIdx="5" presStyleCnt="6">
        <dgm:presLayoutVars>
          <dgm:bulletEnabled val="1"/>
        </dgm:presLayoutVars>
      </dgm:prSet>
      <dgm:spPr/>
      <dgm:t>
        <a:bodyPr/>
        <a:lstStyle/>
        <a:p>
          <a:endParaRPr lang="es-EC"/>
        </a:p>
      </dgm:t>
    </dgm:pt>
  </dgm:ptLst>
  <dgm:cxnLst>
    <dgm:cxn modelId="{5EA485E9-4F58-411C-9E96-D0433D3CC3E3}" type="presOf" srcId="{42F18DD8-A103-4C27-8D91-1750CC937FDA}" destId="{C17E82E5-6140-44CA-9321-4F2D7BB66C27}" srcOrd="0" destOrd="0" presId="urn:microsoft.com/office/officeart/2005/8/layout/lProcess3"/>
    <dgm:cxn modelId="{220B9B43-DA6D-49AD-B6B4-35153F7AF076}" srcId="{F24AAFBE-EF23-4AAA-AC41-E294731B245B}" destId="{5F18ED57-BB51-4002-BF7C-183AE1852890}" srcOrd="0" destOrd="0" parTransId="{06A310F6-443C-48F3-96CA-AA9B81940FC9}" sibTransId="{36F89574-6EEA-4BD5-AA23-E904742B7FC5}"/>
    <dgm:cxn modelId="{69BFD5CC-8DB6-4431-9884-62746B8E51FA}" srcId="{86A0CD60-8878-4590-A1E8-A4D07D62664D}" destId="{97E96375-05B2-4244-8CF5-5B31C66EAB11}" srcOrd="0" destOrd="0" parTransId="{A0688F84-9A90-40B2-9B41-DA88523DA13E}" sibTransId="{4CCD3B3A-F7DE-4DF3-97B9-8EDD560D9387}"/>
    <dgm:cxn modelId="{F0542D08-C719-4E2A-A838-0C706C66D0E0}" srcId="{0571D602-2C6F-4FC0-9B22-605F3BBADEF2}" destId="{86A0CD60-8878-4590-A1E8-A4D07D62664D}" srcOrd="1" destOrd="0" parTransId="{1EA7B76C-AD39-4D3F-95FD-B32290F9E1FB}" sibTransId="{5AE5EACF-B62A-4C72-96AC-3D3A8A248AF7}"/>
    <dgm:cxn modelId="{88136EFF-49AE-4B69-AB9B-9FBA25E955A0}" srcId="{86A0CD60-8878-4590-A1E8-A4D07D62664D}" destId="{D323FFE3-391B-4479-87BD-11D2412D4C69}" srcOrd="1" destOrd="0" parTransId="{10540908-32C7-446A-A9CE-065261A7B550}" sibTransId="{3578A742-C075-4F4C-981C-EA5F15167EA9}"/>
    <dgm:cxn modelId="{47CE1BC7-E480-4816-B146-00F2A302D919}" type="presOf" srcId="{0521D7C8-C8E4-45DC-8B55-D6E603B41E91}" destId="{82B7F741-4AF6-4BC3-AD7A-567C736FF861}" srcOrd="0" destOrd="0" presId="urn:microsoft.com/office/officeart/2005/8/layout/lProcess3"/>
    <dgm:cxn modelId="{FE8BC856-7157-460E-AA50-2263CBD64F14}" srcId="{0521D7C8-C8E4-45DC-8B55-D6E603B41E91}" destId="{42F18DD8-A103-4C27-8D91-1750CC937FDA}" srcOrd="0" destOrd="0" parTransId="{7F0B6481-066E-4795-BC25-BF8AAC4360E9}" sibTransId="{47B26292-1796-4893-8BB5-2E82A25E2D70}"/>
    <dgm:cxn modelId="{07065DC4-DA9F-473D-B952-BCD1A354CF46}" type="presOf" srcId="{97E96375-05B2-4244-8CF5-5B31C66EAB11}" destId="{DE2DC147-BF57-47D8-BEFA-08833E54EB18}" srcOrd="0" destOrd="0" presId="urn:microsoft.com/office/officeart/2005/8/layout/lProcess3"/>
    <dgm:cxn modelId="{6D4FC6F5-09FE-417B-BE9E-498DCC98AE82}" srcId="{F24AAFBE-EF23-4AAA-AC41-E294731B245B}" destId="{8467859F-665B-4517-91B8-CBB7B216CD6B}" srcOrd="1" destOrd="0" parTransId="{18B93DC3-301F-4E95-BB9F-EB15A0FFBB52}" sibTransId="{270BC8DC-77F2-4B1A-9D9E-F8387B0108E3}"/>
    <dgm:cxn modelId="{5053197D-5915-4F27-A73C-6C61D7394503}" type="presOf" srcId="{86A0CD60-8878-4590-A1E8-A4D07D62664D}" destId="{22010541-BB44-4DAE-9939-807B932560C3}" srcOrd="0" destOrd="0" presId="urn:microsoft.com/office/officeart/2005/8/layout/lProcess3"/>
    <dgm:cxn modelId="{4668DE65-5323-418B-92B6-2F9959995A9D}" srcId="{0571D602-2C6F-4FC0-9B22-605F3BBADEF2}" destId="{0521D7C8-C8E4-45DC-8B55-D6E603B41E91}" srcOrd="0" destOrd="0" parTransId="{0309F906-2B16-4834-B767-7B8C73536F2E}" sibTransId="{4F5F8BDE-CF7D-40C4-A589-2E66F690586F}"/>
    <dgm:cxn modelId="{C61887C5-A4F8-4DED-A2CC-058AFA796D13}" type="presOf" srcId="{8467859F-665B-4517-91B8-CBB7B216CD6B}" destId="{01F51657-F812-44FE-9B3C-D688D5357423}" srcOrd="0" destOrd="0" presId="urn:microsoft.com/office/officeart/2005/8/layout/lProcess3"/>
    <dgm:cxn modelId="{87DA2791-318C-44E7-B2E5-9DA2215FB608}" type="presOf" srcId="{D323FFE3-391B-4479-87BD-11D2412D4C69}" destId="{F3EEA33D-F0A4-414E-B213-6301EF8686BF}" srcOrd="0" destOrd="0" presId="urn:microsoft.com/office/officeart/2005/8/layout/lProcess3"/>
    <dgm:cxn modelId="{7D523249-E969-4CB0-98F1-BBB31584398E}" type="presOf" srcId="{0571D602-2C6F-4FC0-9B22-605F3BBADEF2}" destId="{1F050A1E-EA43-425E-8EA0-CE0CDCD84DA4}" srcOrd="0" destOrd="0" presId="urn:microsoft.com/office/officeart/2005/8/layout/lProcess3"/>
    <dgm:cxn modelId="{2DB57724-491A-4BEA-B028-7DDE3EE02372}" srcId="{0521D7C8-C8E4-45DC-8B55-D6E603B41E91}" destId="{E559AFA7-62FA-434B-836D-2646DE7A6DDD}" srcOrd="1" destOrd="0" parTransId="{2A411ED5-E3B2-45C5-B798-F030BDF941E6}" sibTransId="{5E405EF2-02A9-4B73-ACA3-C4768782E984}"/>
    <dgm:cxn modelId="{795B702F-2DF5-4D07-8170-4D50D1ACDEA0}" srcId="{0571D602-2C6F-4FC0-9B22-605F3BBADEF2}" destId="{F24AAFBE-EF23-4AAA-AC41-E294731B245B}" srcOrd="2" destOrd="0" parTransId="{921CA95E-C934-414E-A41D-7F2722641914}" sibTransId="{EECC84BC-0CE8-4EDE-908F-E0DEFB5047F4}"/>
    <dgm:cxn modelId="{E3295911-61C3-483E-AFA6-CEF40F742467}" type="presOf" srcId="{5F18ED57-BB51-4002-BF7C-183AE1852890}" destId="{C5DCEECF-3BCE-4304-B1A6-875CCD927B09}" srcOrd="0" destOrd="0" presId="urn:microsoft.com/office/officeart/2005/8/layout/lProcess3"/>
    <dgm:cxn modelId="{762A2B2A-5F49-439A-8828-F60670D1CB30}" type="presOf" srcId="{F24AAFBE-EF23-4AAA-AC41-E294731B245B}" destId="{43C556F3-54F4-4657-877E-3E794B70FD18}" srcOrd="0" destOrd="0" presId="urn:microsoft.com/office/officeart/2005/8/layout/lProcess3"/>
    <dgm:cxn modelId="{76DA8EE0-146A-43A0-B93A-D0A9D7DB794E}" type="presOf" srcId="{E559AFA7-62FA-434B-836D-2646DE7A6DDD}" destId="{7ECFCBC9-5E82-47EE-8086-4588B7919577}" srcOrd="0" destOrd="0" presId="urn:microsoft.com/office/officeart/2005/8/layout/lProcess3"/>
    <dgm:cxn modelId="{2F672752-1996-45D3-8E87-96ED20FAFE46}" type="presParOf" srcId="{1F050A1E-EA43-425E-8EA0-CE0CDCD84DA4}" destId="{BA2FE12D-253F-4B62-A2FC-4A9CDC2F6DF1}" srcOrd="0" destOrd="0" presId="urn:microsoft.com/office/officeart/2005/8/layout/lProcess3"/>
    <dgm:cxn modelId="{F0208F09-BC71-4D20-9460-8C917411C01F}" type="presParOf" srcId="{BA2FE12D-253F-4B62-A2FC-4A9CDC2F6DF1}" destId="{82B7F741-4AF6-4BC3-AD7A-567C736FF861}" srcOrd="0" destOrd="0" presId="urn:microsoft.com/office/officeart/2005/8/layout/lProcess3"/>
    <dgm:cxn modelId="{61DE2C16-0DFA-412A-92AA-FC6272B54CDB}" type="presParOf" srcId="{BA2FE12D-253F-4B62-A2FC-4A9CDC2F6DF1}" destId="{025FC50C-8F38-45DB-A964-5F73C5325BB6}" srcOrd="1" destOrd="0" presId="urn:microsoft.com/office/officeart/2005/8/layout/lProcess3"/>
    <dgm:cxn modelId="{2D9A7A17-B3C0-418B-8CDE-7A63FCE51023}" type="presParOf" srcId="{BA2FE12D-253F-4B62-A2FC-4A9CDC2F6DF1}" destId="{C17E82E5-6140-44CA-9321-4F2D7BB66C27}" srcOrd="2" destOrd="0" presId="urn:microsoft.com/office/officeart/2005/8/layout/lProcess3"/>
    <dgm:cxn modelId="{0C1EB93D-CAEB-4A05-B597-1F726888F388}" type="presParOf" srcId="{BA2FE12D-253F-4B62-A2FC-4A9CDC2F6DF1}" destId="{63819A6B-9210-4E68-8062-6972BD549316}" srcOrd="3" destOrd="0" presId="urn:microsoft.com/office/officeart/2005/8/layout/lProcess3"/>
    <dgm:cxn modelId="{0A8104D2-9F70-49ED-AD12-82D20B57A365}" type="presParOf" srcId="{BA2FE12D-253F-4B62-A2FC-4A9CDC2F6DF1}" destId="{7ECFCBC9-5E82-47EE-8086-4588B7919577}" srcOrd="4" destOrd="0" presId="urn:microsoft.com/office/officeart/2005/8/layout/lProcess3"/>
    <dgm:cxn modelId="{44E39AEC-A86E-4ACD-86D9-200817A2EAB8}" type="presParOf" srcId="{1F050A1E-EA43-425E-8EA0-CE0CDCD84DA4}" destId="{A7C2F9DF-C106-4C79-8575-01196E7D2705}" srcOrd="1" destOrd="0" presId="urn:microsoft.com/office/officeart/2005/8/layout/lProcess3"/>
    <dgm:cxn modelId="{24A412D7-EAF2-4A7A-854E-591120B94070}" type="presParOf" srcId="{1F050A1E-EA43-425E-8EA0-CE0CDCD84DA4}" destId="{0ADBB2EC-4B0F-48CC-8160-46FDAAF37C98}" srcOrd="2" destOrd="0" presId="urn:microsoft.com/office/officeart/2005/8/layout/lProcess3"/>
    <dgm:cxn modelId="{BE674F9F-4D32-448A-9D71-EFF7FA48E30A}" type="presParOf" srcId="{0ADBB2EC-4B0F-48CC-8160-46FDAAF37C98}" destId="{22010541-BB44-4DAE-9939-807B932560C3}" srcOrd="0" destOrd="0" presId="urn:microsoft.com/office/officeart/2005/8/layout/lProcess3"/>
    <dgm:cxn modelId="{4E83CEE5-F960-4384-AED1-6FA7589200A3}" type="presParOf" srcId="{0ADBB2EC-4B0F-48CC-8160-46FDAAF37C98}" destId="{19AC6CAD-1517-4E96-8EA9-7BC5CE3310D0}" srcOrd="1" destOrd="0" presId="urn:microsoft.com/office/officeart/2005/8/layout/lProcess3"/>
    <dgm:cxn modelId="{803D9D0E-93E3-4909-9274-C4143477C328}" type="presParOf" srcId="{0ADBB2EC-4B0F-48CC-8160-46FDAAF37C98}" destId="{DE2DC147-BF57-47D8-BEFA-08833E54EB18}" srcOrd="2" destOrd="0" presId="urn:microsoft.com/office/officeart/2005/8/layout/lProcess3"/>
    <dgm:cxn modelId="{D7DE4ACB-CBF2-40A7-9D0A-609C00DB3B1B}" type="presParOf" srcId="{0ADBB2EC-4B0F-48CC-8160-46FDAAF37C98}" destId="{49B36A9C-5439-483E-A733-2094245FE8F7}" srcOrd="3" destOrd="0" presId="urn:microsoft.com/office/officeart/2005/8/layout/lProcess3"/>
    <dgm:cxn modelId="{1085A839-0D3D-4B94-A165-326037A52353}" type="presParOf" srcId="{0ADBB2EC-4B0F-48CC-8160-46FDAAF37C98}" destId="{F3EEA33D-F0A4-414E-B213-6301EF8686BF}" srcOrd="4" destOrd="0" presId="urn:microsoft.com/office/officeart/2005/8/layout/lProcess3"/>
    <dgm:cxn modelId="{05C2E464-E012-42FB-ACE8-F40E8A5D7602}" type="presParOf" srcId="{1F050A1E-EA43-425E-8EA0-CE0CDCD84DA4}" destId="{7AE2F7C2-1AF0-4A05-AEEB-540386D8D434}" srcOrd="3" destOrd="0" presId="urn:microsoft.com/office/officeart/2005/8/layout/lProcess3"/>
    <dgm:cxn modelId="{535EDF4B-75AD-4CD0-9EE5-406ABBAD4C00}" type="presParOf" srcId="{1F050A1E-EA43-425E-8EA0-CE0CDCD84DA4}" destId="{D659E74A-B937-42FE-8CBB-3409364E9DF2}" srcOrd="4" destOrd="0" presId="urn:microsoft.com/office/officeart/2005/8/layout/lProcess3"/>
    <dgm:cxn modelId="{7C041091-B826-4574-89C7-86CF6E176AD0}" type="presParOf" srcId="{D659E74A-B937-42FE-8CBB-3409364E9DF2}" destId="{43C556F3-54F4-4657-877E-3E794B70FD18}" srcOrd="0" destOrd="0" presId="urn:microsoft.com/office/officeart/2005/8/layout/lProcess3"/>
    <dgm:cxn modelId="{CA700CD7-9BD1-48A7-B9F2-E20775A61813}" type="presParOf" srcId="{D659E74A-B937-42FE-8CBB-3409364E9DF2}" destId="{5C8A3E6F-4A03-4337-B5FD-0D8F1ED6613E}" srcOrd="1" destOrd="0" presId="urn:microsoft.com/office/officeart/2005/8/layout/lProcess3"/>
    <dgm:cxn modelId="{658C24BD-C818-4D46-976C-065FC1006445}" type="presParOf" srcId="{D659E74A-B937-42FE-8CBB-3409364E9DF2}" destId="{C5DCEECF-3BCE-4304-B1A6-875CCD927B09}" srcOrd="2" destOrd="0" presId="urn:microsoft.com/office/officeart/2005/8/layout/lProcess3"/>
    <dgm:cxn modelId="{AEFAFA1D-3F29-4D92-A1F4-EECC071D1F1D}" type="presParOf" srcId="{D659E74A-B937-42FE-8CBB-3409364E9DF2}" destId="{6C7B9471-2A57-460D-8544-02B9A6BC49A1}" srcOrd="3" destOrd="0" presId="urn:microsoft.com/office/officeart/2005/8/layout/lProcess3"/>
    <dgm:cxn modelId="{E096217C-FE9F-4681-B5E4-BC3168CAFD81}" type="presParOf" srcId="{D659E74A-B937-42FE-8CBB-3409364E9DF2}" destId="{01F51657-F812-44FE-9B3C-D688D5357423}"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DA9AF9-94DE-446C-AE33-550890574DDA}" type="doc">
      <dgm:prSet loTypeId="urn:microsoft.com/office/officeart/2005/8/layout/vList3" loCatId="list" qsTypeId="urn:microsoft.com/office/officeart/2005/8/quickstyle/simple1" qsCatId="simple" csTypeId="urn:microsoft.com/office/officeart/2005/8/colors/accent1_2" csCatId="accent1" phldr="1"/>
      <dgm:spPr/>
    </dgm:pt>
    <dgm:pt modelId="{70953FCC-AA67-4BB8-8A21-5A5BC1CDF083}">
      <dgm:prSet phldrT="[Texto]"/>
      <dgm:spPr/>
      <dgm:t>
        <a:bodyPr/>
        <a:lstStyle/>
        <a:p>
          <a:r>
            <a:rPr lang="es-ES_tradnl" b="1" dirty="0" smtClean="0">
              <a:solidFill>
                <a:schemeClr val="tx1"/>
              </a:solidFill>
            </a:rPr>
            <a:t>Diagnóstico inicial de la gestión realizada en las Juntas Parroquiales</a:t>
          </a:r>
          <a:endParaRPr lang="es-EC" b="1" dirty="0">
            <a:solidFill>
              <a:schemeClr val="tx1"/>
            </a:solidFill>
          </a:endParaRPr>
        </a:p>
      </dgm:t>
    </dgm:pt>
    <dgm:pt modelId="{BEE55C1E-1737-4B91-9A41-F618E314E822}" type="parTrans" cxnId="{FEE47AA2-F350-4195-9585-F9AB508EAD92}">
      <dgm:prSet/>
      <dgm:spPr/>
      <dgm:t>
        <a:bodyPr/>
        <a:lstStyle/>
        <a:p>
          <a:endParaRPr lang="es-EC" b="1">
            <a:solidFill>
              <a:schemeClr val="tx1"/>
            </a:solidFill>
          </a:endParaRPr>
        </a:p>
      </dgm:t>
    </dgm:pt>
    <dgm:pt modelId="{B19B0C25-8C28-41AA-ADFF-DD66721F6609}" type="sibTrans" cxnId="{FEE47AA2-F350-4195-9585-F9AB508EAD92}">
      <dgm:prSet/>
      <dgm:spPr/>
      <dgm:t>
        <a:bodyPr/>
        <a:lstStyle/>
        <a:p>
          <a:endParaRPr lang="es-EC" b="1">
            <a:solidFill>
              <a:schemeClr val="tx1"/>
            </a:solidFill>
          </a:endParaRPr>
        </a:p>
      </dgm:t>
    </dgm:pt>
    <dgm:pt modelId="{E3E98012-A5C1-4704-BC77-D8AED7E1E606}">
      <dgm:prSet phldrT="[Texto]"/>
      <dgm:spPr/>
      <dgm:t>
        <a:bodyPr/>
        <a:lstStyle/>
        <a:p>
          <a:r>
            <a:rPr lang="es-ES_tradnl" b="1" dirty="0" smtClean="0">
              <a:solidFill>
                <a:schemeClr val="tx1"/>
              </a:solidFill>
            </a:rPr>
            <a:t>Metodología para identificar riesgos</a:t>
          </a:r>
          <a:endParaRPr lang="es-EC" b="1" dirty="0">
            <a:solidFill>
              <a:schemeClr val="tx1"/>
            </a:solidFill>
          </a:endParaRPr>
        </a:p>
      </dgm:t>
    </dgm:pt>
    <dgm:pt modelId="{94AAAA15-4467-49A2-B50B-349370A82BA8}" type="parTrans" cxnId="{AD5B0D8D-34A3-46FA-9C59-5FDEB897C20D}">
      <dgm:prSet/>
      <dgm:spPr/>
      <dgm:t>
        <a:bodyPr/>
        <a:lstStyle/>
        <a:p>
          <a:endParaRPr lang="es-EC" b="1">
            <a:solidFill>
              <a:schemeClr val="tx1"/>
            </a:solidFill>
          </a:endParaRPr>
        </a:p>
      </dgm:t>
    </dgm:pt>
    <dgm:pt modelId="{A1046D60-B535-4AFE-B917-FAAFC1B0DCF9}" type="sibTrans" cxnId="{AD5B0D8D-34A3-46FA-9C59-5FDEB897C20D}">
      <dgm:prSet/>
      <dgm:spPr/>
      <dgm:t>
        <a:bodyPr/>
        <a:lstStyle/>
        <a:p>
          <a:endParaRPr lang="es-EC" b="1">
            <a:solidFill>
              <a:schemeClr val="tx1"/>
            </a:solidFill>
          </a:endParaRPr>
        </a:p>
      </dgm:t>
    </dgm:pt>
    <dgm:pt modelId="{8BD4089E-6817-4C9F-B9D2-FA645895B0DE}">
      <dgm:prSet phldrT="[Texto]"/>
      <dgm:spPr/>
      <dgm:t>
        <a:bodyPr/>
        <a:lstStyle/>
        <a:p>
          <a:r>
            <a:rPr lang="es-ES_tradnl" b="1" dirty="0" smtClean="0">
              <a:solidFill>
                <a:schemeClr val="tx1"/>
              </a:solidFill>
            </a:rPr>
            <a:t>Resultados de la identificación de riesgos</a:t>
          </a:r>
          <a:endParaRPr lang="es-EC" b="1" dirty="0">
            <a:solidFill>
              <a:schemeClr val="tx1"/>
            </a:solidFill>
          </a:endParaRPr>
        </a:p>
      </dgm:t>
    </dgm:pt>
    <dgm:pt modelId="{488D85D7-150C-40CE-A141-9382D467354B}" type="parTrans" cxnId="{E2D740E8-0E76-4D39-B4BA-A62BEC38C88C}">
      <dgm:prSet/>
      <dgm:spPr/>
      <dgm:t>
        <a:bodyPr/>
        <a:lstStyle/>
        <a:p>
          <a:endParaRPr lang="es-EC" b="1">
            <a:solidFill>
              <a:schemeClr val="tx1"/>
            </a:solidFill>
          </a:endParaRPr>
        </a:p>
      </dgm:t>
    </dgm:pt>
    <dgm:pt modelId="{C4873D84-B9E1-4BF2-B01B-070EA580FEF1}" type="sibTrans" cxnId="{E2D740E8-0E76-4D39-B4BA-A62BEC38C88C}">
      <dgm:prSet/>
      <dgm:spPr/>
      <dgm:t>
        <a:bodyPr/>
        <a:lstStyle/>
        <a:p>
          <a:endParaRPr lang="es-EC" b="1">
            <a:solidFill>
              <a:schemeClr val="tx1"/>
            </a:solidFill>
          </a:endParaRPr>
        </a:p>
      </dgm:t>
    </dgm:pt>
    <dgm:pt modelId="{D0F76E7D-96BF-471D-95C4-10295D566A5B}">
      <dgm:prSet/>
      <dgm:spPr/>
      <dgm:t>
        <a:bodyPr/>
        <a:lstStyle/>
        <a:p>
          <a:r>
            <a:rPr lang="es-ES_tradnl" b="1" dirty="0" smtClean="0">
              <a:solidFill>
                <a:schemeClr val="tx1"/>
              </a:solidFill>
            </a:rPr>
            <a:t>Método de calificación de riesgos </a:t>
          </a:r>
          <a:endParaRPr lang="es-EC" b="1" dirty="0">
            <a:solidFill>
              <a:schemeClr val="tx1"/>
            </a:solidFill>
          </a:endParaRPr>
        </a:p>
      </dgm:t>
    </dgm:pt>
    <dgm:pt modelId="{A0786345-427F-4646-B049-B708A6542695}" type="parTrans" cxnId="{4DADB8D0-F0B5-4BD5-BF0C-9F057BF6FB9C}">
      <dgm:prSet/>
      <dgm:spPr/>
      <dgm:t>
        <a:bodyPr/>
        <a:lstStyle/>
        <a:p>
          <a:endParaRPr lang="es-EC" b="1">
            <a:solidFill>
              <a:schemeClr val="tx1"/>
            </a:solidFill>
          </a:endParaRPr>
        </a:p>
      </dgm:t>
    </dgm:pt>
    <dgm:pt modelId="{B999E305-D768-4E4C-99F5-EE2EF976E465}" type="sibTrans" cxnId="{4DADB8D0-F0B5-4BD5-BF0C-9F057BF6FB9C}">
      <dgm:prSet/>
      <dgm:spPr/>
      <dgm:t>
        <a:bodyPr/>
        <a:lstStyle/>
        <a:p>
          <a:endParaRPr lang="es-EC" b="1">
            <a:solidFill>
              <a:schemeClr val="tx1"/>
            </a:solidFill>
          </a:endParaRPr>
        </a:p>
      </dgm:t>
    </dgm:pt>
    <dgm:pt modelId="{55B89DEC-3521-44F9-822F-87E070B9FAAF}">
      <dgm:prSet/>
      <dgm:spPr/>
      <dgm:t>
        <a:bodyPr/>
        <a:lstStyle/>
        <a:p>
          <a:r>
            <a:rPr lang="es-ES_tradnl" b="1" dirty="0" smtClean="0">
              <a:solidFill>
                <a:schemeClr val="tx1"/>
              </a:solidFill>
            </a:rPr>
            <a:t>Método de priorización de riesgos</a:t>
          </a:r>
          <a:endParaRPr lang="es-EC" b="1" dirty="0">
            <a:solidFill>
              <a:schemeClr val="tx1"/>
            </a:solidFill>
          </a:endParaRPr>
        </a:p>
      </dgm:t>
    </dgm:pt>
    <dgm:pt modelId="{EB583044-635B-4792-A8EC-D56004AC2180}" type="parTrans" cxnId="{62A5A58C-55D5-4CD4-9BC5-2DEFBE908BF2}">
      <dgm:prSet/>
      <dgm:spPr/>
      <dgm:t>
        <a:bodyPr/>
        <a:lstStyle/>
        <a:p>
          <a:endParaRPr lang="es-EC" b="1">
            <a:solidFill>
              <a:schemeClr val="tx1"/>
            </a:solidFill>
          </a:endParaRPr>
        </a:p>
      </dgm:t>
    </dgm:pt>
    <dgm:pt modelId="{9FD1BFDA-8945-451F-A149-83257DA39C81}" type="sibTrans" cxnId="{62A5A58C-55D5-4CD4-9BC5-2DEFBE908BF2}">
      <dgm:prSet/>
      <dgm:spPr/>
      <dgm:t>
        <a:bodyPr/>
        <a:lstStyle/>
        <a:p>
          <a:endParaRPr lang="es-EC" b="1">
            <a:solidFill>
              <a:schemeClr val="tx1"/>
            </a:solidFill>
          </a:endParaRPr>
        </a:p>
      </dgm:t>
    </dgm:pt>
    <dgm:pt modelId="{6B8BEF23-650C-4625-A8E1-7DB91C4B665D}">
      <dgm:prSet/>
      <dgm:spPr/>
      <dgm:t>
        <a:bodyPr/>
        <a:lstStyle/>
        <a:p>
          <a:r>
            <a:rPr lang="es-ES_tradnl" b="1" dirty="0" smtClean="0">
              <a:solidFill>
                <a:schemeClr val="tx1"/>
              </a:solidFill>
            </a:rPr>
            <a:t>Método de evaluación de riesgos</a:t>
          </a:r>
          <a:endParaRPr lang="es-EC" b="1" dirty="0">
            <a:solidFill>
              <a:schemeClr val="tx1"/>
            </a:solidFill>
          </a:endParaRPr>
        </a:p>
      </dgm:t>
    </dgm:pt>
    <dgm:pt modelId="{A270DD82-7026-4A54-B2CB-43C83EE38C20}" type="parTrans" cxnId="{B92F5A99-E447-483C-9AB8-09B05C83B783}">
      <dgm:prSet/>
      <dgm:spPr/>
      <dgm:t>
        <a:bodyPr/>
        <a:lstStyle/>
        <a:p>
          <a:endParaRPr lang="es-EC" b="1">
            <a:solidFill>
              <a:schemeClr val="tx1"/>
            </a:solidFill>
          </a:endParaRPr>
        </a:p>
      </dgm:t>
    </dgm:pt>
    <dgm:pt modelId="{B6009260-6848-4DFF-B15F-F90C30B070BB}" type="sibTrans" cxnId="{B92F5A99-E447-483C-9AB8-09B05C83B783}">
      <dgm:prSet/>
      <dgm:spPr/>
      <dgm:t>
        <a:bodyPr/>
        <a:lstStyle/>
        <a:p>
          <a:endParaRPr lang="es-EC" b="1">
            <a:solidFill>
              <a:schemeClr val="tx1"/>
            </a:solidFill>
          </a:endParaRPr>
        </a:p>
      </dgm:t>
    </dgm:pt>
    <dgm:pt modelId="{0CF52F1D-B9D7-4D45-A7CF-3E44AE632F87}">
      <dgm:prSet/>
      <dgm:spPr/>
      <dgm:t>
        <a:bodyPr/>
        <a:lstStyle/>
        <a:p>
          <a:r>
            <a:rPr lang="es-ES_tradnl" b="1" dirty="0" smtClean="0">
              <a:solidFill>
                <a:schemeClr val="tx1"/>
              </a:solidFill>
            </a:rPr>
            <a:t>Planteamiento del mapa de riesgos como método de clasificación de riesgos en conjunto.</a:t>
          </a:r>
          <a:endParaRPr lang="es-EC" b="1" dirty="0">
            <a:solidFill>
              <a:schemeClr val="tx1"/>
            </a:solidFill>
          </a:endParaRPr>
        </a:p>
      </dgm:t>
    </dgm:pt>
    <dgm:pt modelId="{0044967E-F6F8-4F33-94E6-EBC7D9449C72}" type="parTrans" cxnId="{6D1FCC00-BF54-4C4D-921D-8E24CB4CAA1C}">
      <dgm:prSet/>
      <dgm:spPr/>
      <dgm:t>
        <a:bodyPr/>
        <a:lstStyle/>
        <a:p>
          <a:endParaRPr lang="es-EC" b="1">
            <a:solidFill>
              <a:schemeClr val="tx1"/>
            </a:solidFill>
          </a:endParaRPr>
        </a:p>
      </dgm:t>
    </dgm:pt>
    <dgm:pt modelId="{7C4AA720-2495-4EED-BD67-AA1FED8009FC}" type="sibTrans" cxnId="{6D1FCC00-BF54-4C4D-921D-8E24CB4CAA1C}">
      <dgm:prSet/>
      <dgm:spPr/>
      <dgm:t>
        <a:bodyPr/>
        <a:lstStyle/>
        <a:p>
          <a:endParaRPr lang="es-EC" b="1">
            <a:solidFill>
              <a:schemeClr val="tx1"/>
            </a:solidFill>
          </a:endParaRPr>
        </a:p>
      </dgm:t>
    </dgm:pt>
    <dgm:pt modelId="{E1B96F32-7741-4412-8ABE-A24F9116742D}">
      <dgm:prSet/>
      <dgm:spPr/>
      <dgm:t>
        <a:bodyPr/>
        <a:lstStyle/>
        <a:p>
          <a:r>
            <a:rPr lang="es-ES_tradnl" b="1" dirty="0" smtClean="0">
              <a:solidFill>
                <a:schemeClr val="tx1"/>
              </a:solidFill>
            </a:rPr>
            <a:t>Respuesta al riesgo</a:t>
          </a:r>
          <a:endParaRPr lang="es-EC" b="1" dirty="0">
            <a:solidFill>
              <a:schemeClr val="tx1"/>
            </a:solidFill>
          </a:endParaRPr>
        </a:p>
      </dgm:t>
    </dgm:pt>
    <dgm:pt modelId="{BA4F1873-50AA-4E64-8E8B-CB0B4E3DC393}" type="parTrans" cxnId="{9FF55E90-F884-4C66-99B1-F250395E287F}">
      <dgm:prSet/>
      <dgm:spPr/>
      <dgm:t>
        <a:bodyPr/>
        <a:lstStyle/>
        <a:p>
          <a:endParaRPr lang="es-EC" b="1">
            <a:solidFill>
              <a:schemeClr val="tx1"/>
            </a:solidFill>
          </a:endParaRPr>
        </a:p>
      </dgm:t>
    </dgm:pt>
    <dgm:pt modelId="{9D91E090-5BC1-4D2B-8C05-578D2A2F11E9}" type="sibTrans" cxnId="{9FF55E90-F884-4C66-99B1-F250395E287F}">
      <dgm:prSet/>
      <dgm:spPr/>
      <dgm:t>
        <a:bodyPr/>
        <a:lstStyle/>
        <a:p>
          <a:endParaRPr lang="es-EC" b="1">
            <a:solidFill>
              <a:schemeClr val="tx1"/>
            </a:solidFill>
          </a:endParaRPr>
        </a:p>
      </dgm:t>
    </dgm:pt>
    <dgm:pt modelId="{47C7AE45-0405-493C-A940-D26CB771BBD6}" type="pres">
      <dgm:prSet presAssocID="{A0DA9AF9-94DE-446C-AE33-550890574DDA}" presName="linearFlow" presStyleCnt="0">
        <dgm:presLayoutVars>
          <dgm:dir/>
          <dgm:resizeHandles val="exact"/>
        </dgm:presLayoutVars>
      </dgm:prSet>
      <dgm:spPr/>
    </dgm:pt>
    <dgm:pt modelId="{F8A7821A-F01E-49EB-A1E6-209DE1CA4913}" type="pres">
      <dgm:prSet presAssocID="{70953FCC-AA67-4BB8-8A21-5A5BC1CDF083}" presName="composite" presStyleCnt="0"/>
      <dgm:spPr/>
    </dgm:pt>
    <dgm:pt modelId="{87C1D4FE-3B03-41D2-9D92-53254D2C13E8}" type="pres">
      <dgm:prSet presAssocID="{70953FCC-AA67-4BB8-8A21-5A5BC1CDF083}" presName="imgShp" presStyleLbl="fgImgPlace1" presStyleIdx="0" presStyleCnt="8" custLinFactNeighborY="35737"/>
      <dgm:spPr>
        <a:blipFill rotWithShape="1">
          <a:blip xmlns:r="http://schemas.openxmlformats.org/officeDocument/2006/relationships" r:embed="rId1"/>
          <a:stretch>
            <a:fillRect/>
          </a:stretch>
        </a:blipFill>
      </dgm:spPr>
    </dgm:pt>
    <dgm:pt modelId="{ACE8AB47-7F31-4D7C-8834-19F157817927}" type="pres">
      <dgm:prSet presAssocID="{70953FCC-AA67-4BB8-8A21-5A5BC1CDF083}" presName="txShp" presStyleLbl="node1" presStyleIdx="0" presStyleCnt="8">
        <dgm:presLayoutVars>
          <dgm:bulletEnabled val="1"/>
        </dgm:presLayoutVars>
      </dgm:prSet>
      <dgm:spPr/>
      <dgm:t>
        <a:bodyPr/>
        <a:lstStyle/>
        <a:p>
          <a:endParaRPr lang="es-EC"/>
        </a:p>
      </dgm:t>
    </dgm:pt>
    <dgm:pt modelId="{242A7B22-006B-442C-A5CF-CDFF56E8C8B9}" type="pres">
      <dgm:prSet presAssocID="{B19B0C25-8C28-41AA-ADFF-DD66721F6609}" presName="spacing" presStyleCnt="0"/>
      <dgm:spPr/>
    </dgm:pt>
    <dgm:pt modelId="{0CE76722-0A25-467A-87C2-C6EB96D7E60D}" type="pres">
      <dgm:prSet presAssocID="{E3E98012-A5C1-4704-BC77-D8AED7E1E606}" presName="composite" presStyleCnt="0"/>
      <dgm:spPr/>
    </dgm:pt>
    <dgm:pt modelId="{B0E46A77-61B7-4791-91D2-EF5D3169EABD}" type="pres">
      <dgm:prSet presAssocID="{E3E98012-A5C1-4704-BC77-D8AED7E1E606}" presName="imgShp" presStyleLbl="fgImgPlace1" presStyleIdx="1" presStyleCnt="8"/>
      <dgm:spPr>
        <a:blipFill rotWithShape="1">
          <a:blip xmlns:r="http://schemas.openxmlformats.org/officeDocument/2006/relationships" r:embed="rId1"/>
          <a:stretch>
            <a:fillRect/>
          </a:stretch>
        </a:blipFill>
      </dgm:spPr>
    </dgm:pt>
    <dgm:pt modelId="{97E9EA45-BE6B-4230-8CE1-AD919C96B2C0}" type="pres">
      <dgm:prSet presAssocID="{E3E98012-A5C1-4704-BC77-D8AED7E1E606}" presName="txShp" presStyleLbl="node1" presStyleIdx="1" presStyleCnt="8">
        <dgm:presLayoutVars>
          <dgm:bulletEnabled val="1"/>
        </dgm:presLayoutVars>
      </dgm:prSet>
      <dgm:spPr/>
      <dgm:t>
        <a:bodyPr/>
        <a:lstStyle/>
        <a:p>
          <a:endParaRPr lang="es-EC"/>
        </a:p>
      </dgm:t>
    </dgm:pt>
    <dgm:pt modelId="{625D859B-D9AC-4010-83A1-B4A123695EB2}" type="pres">
      <dgm:prSet presAssocID="{A1046D60-B535-4AFE-B917-FAAFC1B0DCF9}" presName="spacing" presStyleCnt="0"/>
      <dgm:spPr/>
    </dgm:pt>
    <dgm:pt modelId="{B3F38DAF-FE4E-4AD1-B881-A2781FA32D59}" type="pres">
      <dgm:prSet presAssocID="{8BD4089E-6817-4C9F-B9D2-FA645895B0DE}" presName="composite" presStyleCnt="0"/>
      <dgm:spPr/>
    </dgm:pt>
    <dgm:pt modelId="{5CB13BAC-5200-46E3-9295-23D1346CE9B8}" type="pres">
      <dgm:prSet presAssocID="{8BD4089E-6817-4C9F-B9D2-FA645895B0DE}" presName="imgShp" presStyleLbl="fgImgPlace1" presStyleIdx="2" presStyleCnt="8"/>
      <dgm:spPr>
        <a:blipFill rotWithShape="1">
          <a:blip xmlns:r="http://schemas.openxmlformats.org/officeDocument/2006/relationships" r:embed="rId1"/>
          <a:stretch>
            <a:fillRect/>
          </a:stretch>
        </a:blipFill>
      </dgm:spPr>
    </dgm:pt>
    <dgm:pt modelId="{A79FACE3-61E0-4B6F-AC42-D9AF8C04D4B8}" type="pres">
      <dgm:prSet presAssocID="{8BD4089E-6817-4C9F-B9D2-FA645895B0DE}" presName="txShp" presStyleLbl="node1" presStyleIdx="2" presStyleCnt="8">
        <dgm:presLayoutVars>
          <dgm:bulletEnabled val="1"/>
        </dgm:presLayoutVars>
      </dgm:prSet>
      <dgm:spPr/>
      <dgm:t>
        <a:bodyPr/>
        <a:lstStyle/>
        <a:p>
          <a:endParaRPr lang="es-EC"/>
        </a:p>
      </dgm:t>
    </dgm:pt>
    <dgm:pt modelId="{E9883C22-51D9-487B-841D-3630829757A6}" type="pres">
      <dgm:prSet presAssocID="{C4873D84-B9E1-4BF2-B01B-070EA580FEF1}" presName="spacing" presStyleCnt="0"/>
      <dgm:spPr/>
    </dgm:pt>
    <dgm:pt modelId="{490C75BA-E160-4458-9DC6-C4F0CE3C4970}" type="pres">
      <dgm:prSet presAssocID="{D0F76E7D-96BF-471D-95C4-10295D566A5B}" presName="composite" presStyleCnt="0"/>
      <dgm:spPr/>
    </dgm:pt>
    <dgm:pt modelId="{4E643A22-1360-452E-96E0-EEDCF052C266}" type="pres">
      <dgm:prSet presAssocID="{D0F76E7D-96BF-471D-95C4-10295D566A5B}" presName="imgShp" presStyleLbl="fgImgPlace1" presStyleIdx="3" presStyleCnt="8"/>
      <dgm:spPr>
        <a:blipFill rotWithShape="1">
          <a:blip xmlns:r="http://schemas.openxmlformats.org/officeDocument/2006/relationships" r:embed="rId1"/>
          <a:stretch>
            <a:fillRect/>
          </a:stretch>
        </a:blipFill>
      </dgm:spPr>
    </dgm:pt>
    <dgm:pt modelId="{6AA017E6-6D59-420F-8C97-6C9DF93AF9C0}" type="pres">
      <dgm:prSet presAssocID="{D0F76E7D-96BF-471D-95C4-10295D566A5B}" presName="txShp" presStyleLbl="node1" presStyleIdx="3" presStyleCnt="8">
        <dgm:presLayoutVars>
          <dgm:bulletEnabled val="1"/>
        </dgm:presLayoutVars>
      </dgm:prSet>
      <dgm:spPr/>
      <dgm:t>
        <a:bodyPr/>
        <a:lstStyle/>
        <a:p>
          <a:endParaRPr lang="es-EC"/>
        </a:p>
      </dgm:t>
    </dgm:pt>
    <dgm:pt modelId="{A8AD4331-A9BF-4205-827F-BD90D209904C}" type="pres">
      <dgm:prSet presAssocID="{B999E305-D768-4E4C-99F5-EE2EF976E465}" presName="spacing" presStyleCnt="0"/>
      <dgm:spPr/>
    </dgm:pt>
    <dgm:pt modelId="{754FA93C-2EF0-4660-9739-6FB211A6006F}" type="pres">
      <dgm:prSet presAssocID="{6B8BEF23-650C-4625-A8E1-7DB91C4B665D}" presName="composite" presStyleCnt="0"/>
      <dgm:spPr/>
    </dgm:pt>
    <dgm:pt modelId="{8230D850-9694-4453-826F-DAEF05EBF4C9}" type="pres">
      <dgm:prSet presAssocID="{6B8BEF23-650C-4625-A8E1-7DB91C4B665D}" presName="imgShp" presStyleLbl="fgImgPlace1" presStyleIdx="4" presStyleCnt="8"/>
      <dgm:spPr>
        <a:blipFill rotWithShape="1">
          <a:blip xmlns:r="http://schemas.openxmlformats.org/officeDocument/2006/relationships" r:embed="rId1"/>
          <a:stretch>
            <a:fillRect/>
          </a:stretch>
        </a:blipFill>
      </dgm:spPr>
    </dgm:pt>
    <dgm:pt modelId="{3D6F980C-1D14-4032-B5EE-BE7845C276BE}" type="pres">
      <dgm:prSet presAssocID="{6B8BEF23-650C-4625-A8E1-7DB91C4B665D}" presName="txShp" presStyleLbl="node1" presStyleIdx="4" presStyleCnt="8">
        <dgm:presLayoutVars>
          <dgm:bulletEnabled val="1"/>
        </dgm:presLayoutVars>
      </dgm:prSet>
      <dgm:spPr/>
      <dgm:t>
        <a:bodyPr/>
        <a:lstStyle/>
        <a:p>
          <a:endParaRPr lang="es-EC"/>
        </a:p>
      </dgm:t>
    </dgm:pt>
    <dgm:pt modelId="{52E068BD-D137-48F0-A02A-3E48AF1E6E47}" type="pres">
      <dgm:prSet presAssocID="{B6009260-6848-4DFF-B15F-F90C30B070BB}" presName="spacing" presStyleCnt="0"/>
      <dgm:spPr/>
    </dgm:pt>
    <dgm:pt modelId="{755924B3-D05F-46C2-8BD7-FD35B1EA1F98}" type="pres">
      <dgm:prSet presAssocID="{55B89DEC-3521-44F9-822F-87E070B9FAAF}" presName="composite" presStyleCnt="0"/>
      <dgm:spPr/>
    </dgm:pt>
    <dgm:pt modelId="{0E78D0AE-5AF3-49DE-8288-9910E13DBF04}" type="pres">
      <dgm:prSet presAssocID="{55B89DEC-3521-44F9-822F-87E070B9FAAF}" presName="imgShp" presStyleLbl="fgImgPlace1" presStyleIdx="5" presStyleCnt="8"/>
      <dgm:spPr>
        <a:blipFill rotWithShape="1">
          <a:blip xmlns:r="http://schemas.openxmlformats.org/officeDocument/2006/relationships" r:embed="rId1"/>
          <a:stretch>
            <a:fillRect/>
          </a:stretch>
        </a:blipFill>
      </dgm:spPr>
      <dgm:t>
        <a:bodyPr/>
        <a:lstStyle/>
        <a:p>
          <a:endParaRPr lang="es-EC"/>
        </a:p>
      </dgm:t>
    </dgm:pt>
    <dgm:pt modelId="{7F63BF10-8414-440D-A65E-208BCD28718E}" type="pres">
      <dgm:prSet presAssocID="{55B89DEC-3521-44F9-822F-87E070B9FAAF}" presName="txShp" presStyleLbl="node1" presStyleIdx="5" presStyleCnt="8">
        <dgm:presLayoutVars>
          <dgm:bulletEnabled val="1"/>
        </dgm:presLayoutVars>
      </dgm:prSet>
      <dgm:spPr/>
      <dgm:t>
        <a:bodyPr/>
        <a:lstStyle/>
        <a:p>
          <a:endParaRPr lang="es-EC"/>
        </a:p>
      </dgm:t>
    </dgm:pt>
    <dgm:pt modelId="{B7BAE895-39AA-49EA-B8CD-C6D019CE9C2C}" type="pres">
      <dgm:prSet presAssocID="{9FD1BFDA-8945-451F-A149-83257DA39C81}" presName="spacing" presStyleCnt="0"/>
      <dgm:spPr/>
    </dgm:pt>
    <dgm:pt modelId="{D55908C4-FC36-4D4D-B407-99DAC6F45870}" type="pres">
      <dgm:prSet presAssocID="{0CF52F1D-B9D7-4D45-A7CF-3E44AE632F87}" presName="composite" presStyleCnt="0"/>
      <dgm:spPr/>
    </dgm:pt>
    <dgm:pt modelId="{D7566877-1099-4C35-BA5E-CFE8E47261D7}" type="pres">
      <dgm:prSet presAssocID="{0CF52F1D-B9D7-4D45-A7CF-3E44AE632F87}" presName="imgShp" presStyleLbl="fgImgPlace1" presStyleIdx="6" presStyleCnt="8"/>
      <dgm:spPr>
        <a:blipFill rotWithShape="1">
          <a:blip xmlns:r="http://schemas.openxmlformats.org/officeDocument/2006/relationships" r:embed="rId2"/>
          <a:stretch>
            <a:fillRect/>
          </a:stretch>
        </a:blipFill>
      </dgm:spPr>
    </dgm:pt>
    <dgm:pt modelId="{73F9D77B-459D-4818-8E71-75AB0058A6BC}" type="pres">
      <dgm:prSet presAssocID="{0CF52F1D-B9D7-4D45-A7CF-3E44AE632F87}" presName="txShp" presStyleLbl="node1" presStyleIdx="6" presStyleCnt="8">
        <dgm:presLayoutVars>
          <dgm:bulletEnabled val="1"/>
        </dgm:presLayoutVars>
      </dgm:prSet>
      <dgm:spPr/>
      <dgm:t>
        <a:bodyPr/>
        <a:lstStyle/>
        <a:p>
          <a:endParaRPr lang="es-EC"/>
        </a:p>
      </dgm:t>
    </dgm:pt>
    <dgm:pt modelId="{D0372ADE-F265-41F4-A423-3CB5C5E48FFA}" type="pres">
      <dgm:prSet presAssocID="{7C4AA720-2495-4EED-BD67-AA1FED8009FC}" presName="spacing" presStyleCnt="0"/>
      <dgm:spPr/>
    </dgm:pt>
    <dgm:pt modelId="{71268339-2801-434C-B225-7D8568EDD812}" type="pres">
      <dgm:prSet presAssocID="{E1B96F32-7741-4412-8ABE-A24F9116742D}" presName="composite" presStyleCnt="0"/>
      <dgm:spPr/>
    </dgm:pt>
    <dgm:pt modelId="{BE323F48-182C-426A-822A-DFCC7639891D}" type="pres">
      <dgm:prSet presAssocID="{E1B96F32-7741-4412-8ABE-A24F9116742D}" presName="imgShp" presStyleLbl="fgImgPlace1" presStyleIdx="7" presStyleCnt="8"/>
      <dgm:spPr>
        <a:blipFill rotWithShape="1">
          <a:blip xmlns:r="http://schemas.openxmlformats.org/officeDocument/2006/relationships" r:embed="rId2"/>
          <a:stretch>
            <a:fillRect/>
          </a:stretch>
        </a:blipFill>
      </dgm:spPr>
    </dgm:pt>
    <dgm:pt modelId="{D4040E6E-4D3E-44BA-9B82-4410DBECECF2}" type="pres">
      <dgm:prSet presAssocID="{E1B96F32-7741-4412-8ABE-A24F9116742D}" presName="txShp" presStyleLbl="node1" presStyleIdx="7" presStyleCnt="8">
        <dgm:presLayoutVars>
          <dgm:bulletEnabled val="1"/>
        </dgm:presLayoutVars>
      </dgm:prSet>
      <dgm:spPr/>
      <dgm:t>
        <a:bodyPr/>
        <a:lstStyle/>
        <a:p>
          <a:endParaRPr lang="es-EC"/>
        </a:p>
      </dgm:t>
    </dgm:pt>
  </dgm:ptLst>
  <dgm:cxnLst>
    <dgm:cxn modelId="{AD5B0D8D-34A3-46FA-9C59-5FDEB897C20D}" srcId="{A0DA9AF9-94DE-446C-AE33-550890574DDA}" destId="{E3E98012-A5C1-4704-BC77-D8AED7E1E606}" srcOrd="1" destOrd="0" parTransId="{94AAAA15-4467-49A2-B50B-349370A82BA8}" sibTransId="{A1046D60-B535-4AFE-B917-FAAFC1B0DCF9}"/>
    <dgm:cxn modelId="{56421AEC-2C1C-4F2B-AB45-EA607D0620E2}" type="presOf" srcId="{6B8BEF23-650C-4625-A8E1-7DB91C4B665D}" destId="{3D6F980C-1D14-4032-B5EE-BE7845C276BE}" srcOrd="0" destOrd="0" presId="urn:microsoft.com/office/officeart/2005/8/layout/vList3"/>
    <dgm:cxn modelId="{4C8CF2FF-7831-43CF-9850-552343003EE4}" type="presOf" srcId="{0CF52F1D-B9D7-4D45-A7CF-3E44AE632F87}" destId="{73F9D77B-459D-4818-8E71-75AB0058A6BC}" srcOrd="0" destOrd="0" presId="urn:microsoft.com/office/officeart/2005/8/layout/vList3"/>
    <dgm:cxn modelId="{B19ADA4C-A809-48D3-AE38-A5074CFC3DC8}" type="presOf" srcId="{E3E98012-A5C1-4704-BC77-D8AED7E1E606}" destId="{97E9EA45-BE6B-4230-8CE1-AD919C96B2C0}" srcOrd="0" destOrd="0" presId="urn:microsoft.com/office/officeart/2005/8/layout/vList3"/>
    <dgm:cxn modelId="{9FF55E90-F884-4C66-99B1-F250395E287F}" srcId="{A0DA9AF9-94DE-446C-AE33-550890574DDA}" destId="{E1B96F32-7741-4412-8ABE-A24F9116742D}" srcOrd="7" destOrd="0" parTransId="{BA4F1873-50AA-4E64-8E8B-CB0B4E3DC393}" sibTransId="{9D91E090-5BC1-4D2B-8C05-578D2A2F11E9}"/>
    <dgm:cxn modelId="{D3C81605-B6D3-4D8F-9CB0-760437338F5D}" type="presOf" srcId="{8BD4089E-6817-4C9F-B9D2-FA645895B0DE}" destId="{A79FACE3-61E0-4B6F-AC42-D9AF8C04D4B8}" srcOrd="0" destOrd="0" presId="urn:microsoft.com/office/officeart/2005/8/layout/vList3"/>
    <dgm:cxn modelId="{FEE47AA2-F350-4195-9585-F9AB508EAD92}" srcId="{A0DA9AF9-94DE-446C-AE33-550890574DDA}" destId="{70953FCC-AA67-4BB8-8A21-5A5BC1CDF083}" srcOrd="0" destOrd="0" parTransId="{BEE55C1E-1737-4B91-9A41-F618E314E822}" sibTransId="{B19B0C25-8C28-41AA-ADFF-DD66721F6609}"/>
    <dgm:cxn modelId="{8E3F06E1-83EB-4772-8093-D557E94F6E7B}" type="presOf" srcId="{D0F76E7D-96BF-471D-95C4-10295D566A5B}" destId="{6AA017E6-6D59-420F-8C97-6C9DF93AF9C0}" srcOrd="0" destOrd="0" presId="urn:microsoft.com/office/officeart/2005/8/layout/vList3"/>
    <dgm:cxn modelId="{4DADB8D0-F0B5-4BD5-BF0C-9F057BF6FB9C}" srcId="{A0DA9AF9-94DE-446C-AE33-550890574DDA}" destId="{D0F76E7D-96BF-471D-95C4-10295D566A5B}" srcOrd="3" destOrd="0" parTransId="{A0786345-427F-4646-B049-B708A6542695}" sibTransId="{B999E305-D768-4E4C-99F5-EE2EF976E465}"/>
    <dgm:cxn modelId="{E2D740E8-0E76-4D39-B4BA-A62BEC38C88C}" srcId="{A0DA9AF9-94DE-446C-AE33-550890574DDA}" destId="{8BD4089E-6817-4C9F-B9D2-FA645895B0DE}" srcOrd="2" destOrd="0" parTransId="{488D85D7-150C-40CE-A141-9382D467354B}" sibTransId="{C4873D84-B9E1-4BF2-B01B-070EA580FEF1}"/>
    <dgm:cxn modelId="{5CEF5AD4-39CB-4FD1-B72A-73443FE99F4E}" type="presOf" srcId="{E1B96F32-7741-4412-8ABE-A24F9116742D}" destId="{D4040E6E-4D3E-44BA-9B82-4410DBECECF2}" srcOrd="0" destOrd="0" presId="urn:microsoft.com/office/officeart/2005/8/layout/vList3"/>
    <dgm:cxn modelId="{B92F5A99-E447-483C-9AB8-09B05C83B783}" srcId="{A0DA9AF9-94DE-446C-AE33-550890574DDA}" destId="{6B8BEF23-650C-4625-A8E1-7DB91C4B665D}" srcOrd="4" destOrd="0" parTransId="{A270DD82-7026-4A54-B2CB-43C83EE38C20}" sibTransId="{B6009260-6848-4DFF-B15F-F90C30B070BB}"/>
    <dgm:cxn modelId="{C6A8829F-B2F2-4856-AC8D-C90F4951746C}" type="presOf" srcId="{55B89DEC-3521-44F9-822F-87E070B9FAAF}" destId="{7F63BF10-8414-440D-A65E-208BCD28718E}" srcOrd="0" destOrd="0" presId="urn:microsoft.com/office/officeart/2005/8/layout/vList3"/>
    <dgm:cxn modelId="{9AB79624-A940-4238-AC2D-20F1BAF3BB35}" type="presOf" srcId="{70953FCC-AA67-4BB8-8A21-5A5BC1CDF083}" destId="{ACE8AB47-7F31-4D7C-8834-19F157817927}" srcOrd="0" destOrd="0" presId="urn:microsoft.com/office/officeart/2005/8/layout/vList3"/>
    <dgm:cxn modelId="{6D1FCC00-BF54-4C4D-921D-8E24CB4CAA1C}" srcId="{A0DA9AF9-94DE-446C-AE33-550890574DDA}" destId="{0CF52F1D-B9D7-4D45-A7CF-3E44AE632F87}" srcOrd="6" destOrd="0" parTransId="{0044967E-F6F8-4F33-94E6-EBC7D9449C72}" sibTransId="{7C4AA720-2495-4EED-BD67-AA1FED8009FC}"/>
    <dgm:cxn modelId="{31F8F7C9-6040-499B-ABE0-23413B45FD8C}" type="presOf" srcId="{A0DA9AF9-94DE-446C-AE33-550890574DDA}" destId="{47C7AE45-0405-493C-A940-D26CB771BBD6}" srcOrd="0" destOrd="0" presId="urn:microsoft.com/office/officeart/2005/8/layout/vList3"/>
    <dgm:cxn modelId="{62A5A58C-55D5-4CD4-9BC5-2DEFBE908BF2}" srcId="{A0DA9AF9-94DE-446C-AE33-550890574DDA}" destId="{55B89DEC-3521-44F9-822F-87E070B9FAAF}" srcOrd="5" destOrd="0" parTransId="{EB583044-635B-4792-A8EC-D56004AC2180}" sibTransId="{9FD1BFDA-8945-451F-A149-83257DA39C81}"/>
    <dgm:cxn modelId="{009E2033-0E70-4DF7-AFF6-238ABD484799}" type="presParOf" srcId="{47C7AE45-0405-493C-A940-D26CB771BBD6}" destId="{F8A7821A-F01E-49EB-A1E6-209DE1CA4913}" srcOrd="0" destOrd="0" presId="urn:microsoft.com/office/officeart/2005/8/layout/vList3"/>
    <dgm:cxn modelId="{072643ED-7E2E-431A-A0DD-2DF6A8F2739A}" type="presParOf" srcId="{F8A7821A-F01E-49EB-A1E6-209DE1CA4913}" destId="{87C1D4FE-3B03-41D2-9D92-53254D2C13E8}" srcOrd="0" destOrd="0" presId="urn:microsoft.com/office/officeart/2005/8/layout/vList3"/>
    <dgm:cxn modelId="{F7F8F183-6120-4EC8-A0F8-172B8EF1D56D}" type="presParOf" srcId="{F8A7821A-F01E-49EB-A1E6-209DE1CA4913}" destId="{ACE8AB47-7F31-4D7C-8834-19F157817927}" srcOrd="1" destOrd="0" presId="urn:microsoft.com/office/officeart/2005/8/layout/vList3"/>
    <dgm:cxn modelId="{E8FABAED-3058-4255-B5D1-07436E0D34B9}" type="presParOf" srcId="{47C7AE45-0405-493C-A940-D26CB771BBD6}" destId="{242A7B22-006B-442C-A5CF-CDFF56E8C8B9}" srcOrd="1" destOrd="0" presId="urn:microsoft.com/office/officeart/2005/8/layout/vList3"/>
    <dgm:cxn modelId="{26571BF8-2A2C-49C8-B646-98B288AFCBBB}" type="presParOf" srcId="{47C7AE45-0405-493C-A940-D26CB771BBD6}" destId="{0CE76722-0A25-467A-87C2-C6EB96D7E60D}" srcOrd="2" destOrd="0" presId="urn:microsoft.com/office/officeart/2005/8/layout/vList3"/>
    <dgm:cxn modelId="{5619C210-F381-45F7-8F3E-B0FE60636748}" type="presParOf" srcId="{0CE76722-0A25-467A-87C2-C6EB96D7E60D}" destId="{B0E46A77-61B7-4791-91D2-EF5D3169EABD}" srcOrd="0" destOrd="0" presId="urn:microsoft.com/office/officeart/2005/8/layout/vList3"/>
    <dgm:cxn modelId="{B56B8FA1-66DE-4BBA-AA47-12DDCD31ED78}" type="presParOf" srcId="{0CE76722-0A25-467A-87C2-C6EB96D7E60D}" destId="{97E9EA45-BE6B-4230-8CE1-AD919C96B2C0}" srcOrd="1" destOrd="0" presId="urn:microsoft.com/office/officeart/2005/8/layout/vList3"/>
    <dgm:cxn modelId="{A9E47695-B8B1-483B-B513-32F213CA1696}" type="presParOf" srcId="{47C7AE45-0405-493C-A940-D26CB771BBD6}" destId="{625D859B-D9AC-4010-83A1-B4A123695EB2}" srcOrd="3" destOrd="0" presId="urn:microsoft.com/office/officeart/2005/8/layout/vList3"/>
    <dgm:cxn modelId="{55E3E83F-51DC-459E-B63B-8A9DEAACFB8C}" type="presParOf" srcId="{47C7AE45-0405-493C-A940-D26CB771BBD6}" destId="{B3F38DAF-FE4E-4AD1-B881-A2781FA32D59}" srcOrd="4" destOrd="0" presId="urn:microsoft.com/office/officeart/2005/8/layout/vList3"/>
    <dgm:cxn modelId="{1B063E7E-3A8A-4EFC-A778-DCEBF71C9DF6}" type="presParOf" srcId="{B3F38DAF-FE4E-4AD1-B881-A2781FA32D59}" destId="{5CB13BAC-5200-46E3-9295-23D1346CE9B8}" srcOrd="0" destOrd="0" presId="urn:microsoft.com/office/officeart/2005/8/layout/vList3"/>
    <dgm:cxn modelId="{DE65E146-B265-49C0-93FF-1DC3BC2BA92A}" type="presParOf" srcId="{B3F38DAF-FE4E-4AD1-B881-A2781FA32D59}" destId="{A79FACE3-61E0-4B6F-AC42-D9AF8C04D4B8}" srcOrd="1" destOrd="0" presId="urn:microsoft.com/office/officeart/2005/8/layout/vList3"/>
    <dgm:cxn modelId="{6880A889-997C-42E0-80DE-13DA7C64CB19}" type="presParOf" srcId="{47C7AE45-0405-493C-A940-D26CB771BBD6}" destId="{E9883C22-51D9-487B-841D-3630829757A6}" srcOrd="5" destOrd="0" presId="urn:microsoft.com/office/officeart/2005/8/layout/vList3"/>
    <dgm:cxn modelId="{41D14739-D8DA-4F1E-B3C2-656F71F81DCE}" type="presParOf" srcId="{47C7AE45-0405-493C-A940-D26CB771BBD6}" destId="{490C75BA-E160-4458-9DC6-C4F0CE3C4970}" srcOrd="6" destOrd="0" presId="urn:microsoft.com/office/officeart/2005/8/layout/vList3"/>
    <dgm:cxn modelId="{DEE56C30-0B3A-493A-9390-CAFBA16C7B12}" type="presParOf" srcId="{490C75BA-E160-4458-9DC6-C4F0CE3C4970}" destId="{4E643A22-1360-452E-96E0-EEDCF052C266}" srcOrd="0" destOrd="0" presId="urn:microsoft.com/office/officeart/2005/8/layout/vList3"/>
    <dgm:cxn modelId="{F626C755-A8CD-4BA3-AF3E-75E4332F64D2}" type="presParOf" srcId="{490C75BA-E160-4458-9DC6-C4F0CE3C4970}" destId="{6AA017E6-6D59-420F-8C97-6C9DF93AF9C0}" srcOrd="1" destOrd="0" presId="urn:microsoft.com/office/officeart/2005/8/layout/vList3"/>
    <dgm:cxn modelId="{12A4A037-985B-4494-9E25-686C0296CFA7}" type="presParOf" srcId="{47C7AE45-0405-493C-A940-D26CB771BBD6}" destId="{A8AD4331-A9BF-4205-827F-BD90D209904C}" srcOrd="7" destOrd="0" presId="urn:microsoft.com/office/officeart/2005/8/layout/vList3"/>
    <dgm:cxn modelId="{E04F0722-6630-4183-819D-E7961A0FC493}" type="presParOf" srcId="{47C7AE45-0405-493C-A940-D26CB771BBD6}" destId="{754FA93C-2EF0-4660-9739-6FB211A6006F}" srcOrd="8" destOrd="0" presId="urn:microsoft.com/office/officeart/2005/8/layout/vList3"/>
    <dgm:cxn modelId="{FD018FAF-E7F6-4F7D-99CE-232632B6C9E4}" type="presParOf" srcId="{754FA93C-2EF0-4660-9739-6FB211A6006F}" destId="{8230D850-9694-4453-826F-DAEF05EBF4C9}" srcOrd="0" destOrd="0" presId="urn:microsoft.com/office/officeart/2005/8/layout/vList3"/>
    <dgm:cxn modelId="{5CED920C-1881-4DCF-BC3F-FDB7B7B1D67E}" type="presParOf" srcId="{754FA93C-2EF0-4660-9739-6FB211A6006F}" destId="{3D6F980C-1D14-4032-B5EE-BE7845C276BE}" srcOrd="1" destOrd="0" presId="urn:microsoft.com/office/officeart/2005/8/layout/vList3"/>
    <dgm:cxn modelId="{808E2FF8-ECE1-4EF4-AC71-7FDE227DE81D}" type="presParOf" srcId="{47C7AE45-0405-493C-A940-D26CB771BBD6}" destId="{52E068BD-D137-48F0-A02A-3E48AF1E6E47}" srcOrd="9" destOrd="0" presId="urn:microsoft.com/office/officeart/2005/8/layout/vList3"/>
    <dgm:cxn modelId="{936A5676-DB9F-495C-92F6-C4EE6986BCF6}" type="presParOf" srcId="{47C7AE45-0405-493C-A940-D26CB771BBD6}" destId="{755924B3-D05F-46C2-8BD7-FD35B1EA1F98}" srcOrd="10" destOrd="0" presId="urn:microsoft.com/office/officeart/2005/8/layout/vList3"/>
    <dgm:cxn modelId="{63ADF3F4-D017-4084-9314-5B959D1F1AA8}" type="presParOf" srcId="{755924B3-D05F-46C2-8BD7-FD35B1EA1F98}" destId="{0E78D0AE-5AF3-49DE-8288-9910E13DBF04}" srcOrd="0" destOrd="0" presId="urn:microsoft.com/office/officeart/2005/8/layout/vList3"/>
    <dgm:cxn modelId="{F2FE10E9-3C9F-41A8-9F77-2B38E4D0D259}" type="presParOf" srcId="{755924B3-D05F-46C2-8BD7-FD35B1EA1F98}" destId="{7F63BF10-8414-440D-A65E-208BCD28718E}" srcOrd="1" destOrd="0" presId="urn:microsoft.com/office/officeart/2005/8/layout/vList3"/>
    <dgm:cxn modelId="{3184B785-0E40-43EB-A996-C60BE49977BB}" type="presParOf" srcId="{47C7AE45-0405-493C-A940-D26CB771BBD6}" destId="{B7BAE895-39AA-49EA-B8CD-C6D019CE9C2C}" srcOrd="11" destOrd="0" presId="urn:microsoft.com/office/officeart/2005/8/layout/vList3"/>
    <dgm:cxn modelId="{34D7908B-C98A-48EA-94F4-01CC426A2054}" type="presParOf" srcId="{47C7AE45-0405-493C-A940-D26CB771BBD6}" destId="{D55908C4-FC36-4D4D-B407-99DAC6F45870}" srcOrd="12" destOrd="0" presId="urn:microsoft.com/office/officeart/2005/8/layout/vList3"/>
    <dgm:cxn modelId="{F220DA67-77C8-4305-8607-BA51C4AB5DAB}" type="presParOf" srcId="{D55908C4-FC36-4D4D-B407-99DAC6F45870}" destId="{D7566877-1099-4C35-BA5E-CFE8E47261D7}" srcOrd="0" destOrd="0" presId="urn:microsoft.com/office/officeart/2005/8/layout/vList3"/>
    <dgm:cxn modelId="{D43D4142-27B7-44AD-86DB-44A75F4BE3B9}" type="presParOf" srcId="{D55908C4-FC36-4D4D-B407-99DAC6F45870}" destId="{73F9D77B-459D-4818-8E71-75AB0058A6BC}" srcOrd="1" destOrd="0" presId="urn:microsoft.com/office/officeart/2005/8/layout/vList3"/>
    <dgm:cxn modelId="{52075A51-BE2E-4ABB-BB30-26385D3A4C61}" type="presParOf" srcId="{47C7AE45-0405-493C-A940-D26CB771BBD6}" destId="{D0372ADE-F265-41F4-A423-3CB5C5E48FFA}" srcOrd="13" destOrd="0" presId="urn:microsoft.com/office/officeart/2005/8/layout/vList3"/>
    <dgm:cxn modelId="{3B3F3ABB-C093-49D3-B06D-43F084059C6B}" type="presParOf" srcId="{47C7AE45-0405-493C-A940-D26CB771BBD6}" destId="{71268339-2801-434C-B225-7D8568EDD812}" srcOrd="14" destOrd="0" presId="urn:microsoft.com/office/officeart/2005/8/layout/vList3"/>
    <dgm:cxn modelId="{C2410B1C-9694-49AE-A615-2750FF036EB0}" type="presParOf" srcId="{71268339-2801-434C-B225-7D8568EDD812}" destId="{BE323F48-182C-426A-822A-DFCC7639891D}" srcOrd="0" destOrd="0" presId="urn:microsoft.com/office/officeart/2005/8/layout/vList3"/>
    <dgm:cxn modelId="{2A8B1934-B424-4FA9-8697-EEA381DF6E69}" type="presParOf" srcId="{71268339-2801-434C-B225-7D8568EDD812}" destId="{D4040E6E-4D3E-44BA-9B82-4410DBECECF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F0FE66-2D3E-42FD-90A7-129CF0211C32}"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s-EC"/>
        </a:p>
      </dgm:t>
    </dgm:pt>
    <dgm:pt modelId="{6EC94795-7E48-4270-856C-F249A96194DF}">
      <dgm:prSet phldrT="[Texto]"/>
      <dgm:spPr>
        <a:solidFill>
          <a:srgbClr val="C4E59F"/>
        </a:solidFill>
      </dgm:spPr>
      <dgm:t>
        <a:bodyPr/>
        <a:lstStyle/>
        <a:p>
          <a:r>
            <a:rPr lang="es-ES_tradnl" b="1" dirty="0"/>
            <a:t>CONCLUSIONES</a:t>
          </a:r>
          <a:endParaRPr lang="es-EC" dirty="0"/>
        </a:p>
      </dgm:t>
    </dgm:pt>
    <dgm:pt modelId="{895D5EC4-380A-40E3-8517-70DD1019DC40}" type="parTrans" cxnId="{BB671D8F-2EBC-4861-8FB3-CD2163C3FF9D}">
      <dgm:prSet/>
      <dgm:spPr/>
      <dgm:t>
        <a:bodyPr/>
        <a:lstStyle/>
        <a:p>
          <a:endParaRPr lang="es-EC"/>
        </a:p>
      </dgm:t>
    </dgm:pt>
    <dgm:pt modelId="{39413C37-B393-4CAA-8112-F9BA2E570C68}" type="sibTrans" cxnId="{BB671D8F-2EBC-4861-8FB3-CD2163C3FF9D}">
      <dgm:prSet/>
      <dgm:spPr/>
      <dgm:t>
        <a:bodyPr/>
        <a:lstStyle/>
        <a:p>
          <a:endParaRPr lang="es-EC"/>
        </a:p>
      </dgm:t>
    </dgm:pt>
    <dgm:pt modelId="{55A54C0B-B0EC-4AEC-B17D-2F9775D18F2A}">
      <dgm:prSet phldrT="[Texto]"/>
      <dgm:spPr>
        <a:solidFill>
          <a:srgbClr val="FFFFCC">
            <a:alpha val="90000"/>
          </a:srgbClr>
        </a:solidFill>
      </dgm:spPr>
      <dgm:t>
        <a:bodyPr/>
        <a:lstStyle/>
        <a:p>
          <a:endParaRPr lang="es-EC" dirty="0"/>
        </a:p>
      </dgm:t>
    </dgm:pt>
    <dgm:pt modelId="{6BB7C736-62B4-4A9E-B96E-18A315C4FAE7}" type="parTrans" cxnId="{928C02D2-21DB-4636-A6BC-00D1E51A808A}">
      <dgm:prSet/>
      <dgm:spPr/>
      <dgm:t>
        <a:bodyPr/>
        <a:lstStyle/>
        <a:p>
          <a:endParaRPr lang="es-EC"/>
        </a:p>
      </dgm:t>
    </dgm:pt>
    <dgm:pt modelId="{AC1DEC5B-0256-49B9-8908-5112CB8FB183}" type="sibTrans" cxnId="{928C02D2-21DB-4636-A6BC-00D1E51A808A}">
      <dgm:prSet/>
      <dgm:spPr/>
      <dgm:t>
        <a:bodyPr/>
        <a:lstStyle/>
        <a:p>
          <a:endParaRPr lang="es-EC"/>
        </a:p>
      </dgm:t>
    </dgm:pt>
    <dgm:pt modelId="{39A74D7F-EC65-4272-ABCF-B485549B4933}">
      <dgm:prSet/>
      <dgm:spPr>
        <a:solidFill>
          <a:srgbClr val="FFFFCC">
            <a:alpha val="90000"/>
          </a:srgbClr>
        </a:solidFill>
      </dgm:spPr>
      <dgm:t>
        <a:bodyPr/>
        <a:lstStyle/>
        <a:p>
          <a:r>
            <a:rPr lang="es-ES_tradnl" smtClean="0"/>
            <a:t>Durante el desarrollo del trabajo de investigación, se pudo identificar que las juntas parroquiales no cuentan con una estructura orgánica racional donde se puedan evidenciar con claridad las áreas de trabajo y determinar las responsabilidades de las mismas.</a:t>
          </a:r>
          <a:endParaRPr lang="es-EC" dirty="0"/>
        </a:p>
      </dgm:t>
    </dgm:pt>
    <dgm:pt modelId="{36B907B4-BC2F-4B78-B03C-4DEBFF686E8E}" type="parTrans" cxnId="{1AF9DAF6-DF6F-474F-AD5C-026BF9AE65FE}">
      <dgm:prSet/>
      <dgm:spPr/>
      <dgm:t>
        <a:bodyPr/>
        <a:lstStyle/>
        <a:p>
          <a:endParaRPr lang="es-EC"/>
        </a:p>
      </dgm:t>
    </dgm:pt>
    <dgm:pt modelId="{288EC6AC-05AA-4664-AFC1-6BFCACFC6A16}" type="sibTrans" cxnId="{1AF9DAF6-DF6F-474F-AD5C-026BF9AE65FE}">
      <dgm:prSet/>
      <dgm:spPr/>
      <dgm:t>
        <a:bodyPr/>
        <a:lstStyle/>
        <a:p>
          <a:endParaRPr lang="es-EC"/>
        </a:p>
      </dgm:t>
    </dgm:pt>
    <dgm:pt modelId="{55534B4C-B94A-42D4-87F8-9AAD801A054B}">
      <dgm:prSet/>
      <dgm:spPr/>
      <dgm:t>
        <a:bodyPr/>
        <a:lstStyle/>
        <a:p>
          <a:r>
            <a:rPr lang="es-ES_tradnl" dirty="0" smtClean="0"/>
            <a:t>Luego de identificar las deficiencias en los procesos financieros existentes en las juntas parroquiales se determinaron los potenciales riesgos por medio de técnicas  como la entrevista, posteriormente se procedió a evaluar los riesgos por medio de matrices de calificación y evaluación, para luego priorizarlos mediante el diagrama de Pareto resultado del cual se obtuvo, 13 eventos de riesgo en la junta parroquial de </a:t>
          </a:r>
          <a:r>
            <a:rPr lang="es-ES_tradnl" dirty="0" err="1" smtClean="0"/>
            <a:t>Rumipamba</a:t>
          </a:r>
          <a:r>
            <a:rPr lang="es-ES_tradnl" dirty="0" smtClean="0"/>
            <a:t> y 14 en la junta parroquial de </a:t>
          </a:r>
          <a:r>
            <a:rPr lang="es-ES_tradnl" dirty="0" err="1" smtClean="0"/>
            <a:t>Cotogchoa</a:t>
          </a:r>
          <a:r>
            <a:rPr lang="es-ES_tradnl" dirty="0" smtClean="0"/>
            <a:t>.</a:t>
          </a:r>
          <a:endParaRPr lang="es-EC" dirty="0"/>
        </a:p>
      </dgm:t>
    </dgm:pt>
    <dgm:pt modelId="{41B2E13A-3FB3-4273-A362-E3A6BC1EE6DE}" type="parTrans" cxnId="{1304A576-5BCC-4D80-9DF4-E88B6FABBC45}">
      <dgm:prSet/>
      <dgm:spPr/>
      <dgm:t>
        <a:bodyPr/>
        <a:lstStyle/>
        <a:p>
          <a:endParaRPr lang="es-EC"/>
        </a:p>
      </dgm:t>
    </dgm:pt>
    <dgm:pt modelId="{03D55301-BA74-4EE6-9BAB-25634F308288}" type="sibTrans" cxnId="{1304A576-5BCC-4D80-9DF4-E88B6FABBC45}">
      <dgm:prSet/>
      <dgm:spPr/>
      <dgm:t>
        <a:bodyPr/>
        <a:lstStyle/>
        <a:p>
          <a:endParaRPr lang="es-EC"/>
        </a:p>
      </dgm:t>
    </dgm:pt>
    <dgm:pt modelId="{56EA9C84-8BE2-49FF-BF7D-5E8B7C865BE2}">
      <dgm:prSet/>
      <dgm:spPr/>
      <dgm:t>
        <a:bodyPr/>
        <a:lstStyle/>
        <a:p>
          <a:r>
            <a:rPr lang="es-ES_tradnl" dirty="0" smtClean="0"/>
            <a:t>Una vez priorizados los riesgos se procedió a clasificarlos mediante  el mapa de riesgos en el cual se registros los diferentes riesgos, según  escala de color  de acuerdo a la combinación de los valores obtenidos tanto en la evaluación como en la priorización  para determina su clasificación en conjunto de acuerdo a los niveles de riesgo definidos, por lo cual se determinó que los factores de riesgo analizados en La Junta Parroquial de </a:t>
          </a:r>
          <a:r>
            <a:rPr lang="es-ES_tradnl" dirty="0" err="1" smtClean="0"/>
            <a:t>Cotogchoa</a:t>
          </a:r>
          <a:r>
            <a:rPr lang="es-ES_tradnl" dirty="0" smtClean="0"/>
            <a:t>  se evalúan en conjunto como de riesgo medio –alto y los de la Junta Parroquia de </a:t>
          </a:r>
          <a:r>
            <a:rPr lang="es-ES_tradnl" dirty="0" err="1" smtClean="0"/>
            <a:t>Rumipamba</a:t>
          </a:r>
          <a:r>
            <a:rPr lang="es-ES_tradnl" dirty="0" smtClean="0"/>
            <a:t> como alto. Posterior a la aplicación del mapa de riesgos se procedió a gestionar los mismos por medio de propuestas o estrategias de mejora en el control de los procesos financieros que manejan las juntas parroquiales.</a:t>
          </a:r>
          <a:endParaRPr lang="es-EC" dirty="0"/>
        </a:p>
      </dgm:t>
    </dgm:pt>
    <dgm:pt modelId="{A479E1B8-BC6E-44C3-A5FE-9FA153A03051}" type="parTrans" cxnId="{D952807A-2ABB-4492-925D-581B3391B89B}">
      <dgm:prSet/>
      <dgm:spPr/>
      <dgm:t>
        <a:bodyPr/>
        <a:lstStyle/>
        <a:p>
          <a:endParaRPr lang="es-EC"/>
        </a:p>
      </dgm:t>
    </dgm:pt>
    <dgm:pt modelId="{A5EE36FB-1F2A-4103-8107-28BFB01E2029}" type="sibTrans" cxnId="{D952807A-2ABB-4492-925D-581B3391B89B}">
      <dgm:prSet/>
      <dgm:spPr/>
      <dgm:t>
        <a:bodyPr/>
        <a:lstStyle/>
        <a:p>
          <a:endParaRPr lang="es-EC"/>
        </a:p>
      </dgm:t>
    </dgm:pt>
    <dgm:pt modelId="{50783C39-AD78-4ABE-A78D-62636D25FD7E}">
      <dgm:prSet/>
      <dgm:spPr/>
      <dgm:t>
        <a:bodyPr/>
        <a:lstStyle/>
        <a:p>
          <a:r>
            <a:rPr lang="es-ES_tradnl" dirty="0" smtClean="0"/>
            <a:t>En base al estudio se han desarrollado algunos instrumentos útiles en la gestión como la matriz de diagnóstico inicial, las  de calificación de riesgos, la matriz de evaluación, el mapa de riesgos y la matriz de respuesta al riesgo.</a:t>
          </a:r>
          <a:endParaRPr lang="es-EC" dirty="0"/>
        </a:p>
      </dgm:t>
    </dgm:pt>
    <dgm:pt modelId="{70226012-0E9B-476D-A1B0-9F57BC629D89}" type="parTrans" cxnId="{E39B7212-9908-44C5-9F7F-43C2046E5ECB}">
      <dgm:prSet/>
      <dgm:spPr/>
      <dgm:t>
        <a:bodyPr/>
        <a:lstStyle/>
        <a:p>
          <a:endParaRPr lang="es-EC"/>
        </a:p>
      </dgm:t>
    </dgm:pt>
    <dgm:pt modelId="{888FA6ED-907C-4D56-87B6-419A9B9A380C}" type="sibTrans" cxnId="{E39B7212-9908-44C5-9F7F-43C2046E5ECB}">
      <dgm:prSet/>
      <dgm:spPr/>
      <dgm:t>
        <a:bodyPr/>
        <a:lstStyle/>
        <a:p>
          <a:endParaRPr lang="es-EC"/>
        </a:p>
      </dgm:t>
    </dgm:pt>
    <dgm:pt modelId="{D7D64401-D34B-4F14-A777-BE99EAEC1703}" type="pres">
      <dgm:prSet presAssocID="{5EF0FE66-2D3E-42FD-90A7-129CF0211C32}" presName="Name0" presStyleCnt="0">
        <dgm:presLayoutVars>
          <dgm:dir/>
          <dgm:animLvl val="lvl"/>
          <dgm:resizeHandles val="exact"/>
        </dgm:presLayoutVars>
      </dgm:prSet>
      <dgm:spPr/>
      <dgm:t>
        <a:bodyPr/>
        <a:lstStyle/>
        <a:p>
          <a:endParaRPr lang="es-EC"/>
        </a:p>
      </dgm:t>
    </dgm:pt>
    <dgm:pt modelId="{9AFF5805-AC4F-474B-BC6B-891771102A10}" type="pres">
      <dgm:prSet presAssocID="{6EC94795-7E48-4270-856C-F249A96194DF}" presName="composite" presStyleCnt="0"/>
      <dgm:spPr/>
    </dgm:pt>
    <dgm:pt modelId="{A5385173-6522-485B-B65D-DCD919C9C326}" type="pres">
      <dgm:prSet presAssocID="{6EC94795-7E48-4270-856C-F249A96194DF}" presName="parTx" presStyleLbl="alignNode1" presStyleIdx="0" presStyleCnt="1">
        <dgm:presLayoutVars>
          <dgm:chMax val="0"/>
          <dgm:chPref val="0"/>
          <dgm:bulletEnabled val="1"/>
        </dgm:presLayoutVars>
      </dgm:prSet>
      <dgm:spPr/>
      <dgm:t>
        <a:bodyPr/>
        <a:lstStyle/>
        <a:p>
          <a:endParaRPr lang="es-EC"/>
        </a:p>
      </dgm:t>
    </dgm:pt>
    <dgm:pt modelId="{C7A2A784-5100-4BBA-A5EA-794227F92E54}" type="pres">
      <dgm:prSet presAssocID="{6EC94795-7E48-4270-856C-F249A96194DF}" presName="desTx" presStyleLbl="alignAccFollowNode1" presStyleIdx="0" presStyleCnt="1">
        <dgm:presLayoutVars>
          <dgm:bulletEnabled val="1"/>
        </dgm:presLayoutVars>
      </dgm:prSet>
      <dgm:spPr/>
      <dgm:t>
        <a:bodyPr/>
        <a:lstStyle/>
        <a:p>
          <a:endParaRPr lang="es-EC"/>
        </a:p>
      </dgm:t>
    </dgm:pt>
  </dgm:ptLst>
  <dgm:cxnLst>
    <dgm:cxn modelId="{E39B7212-9908-44C5-9F7F-43C2046E5ECB}" srcId="{55A54C0B-B0EC-4AEC-B17D-2F9775D18F2A}" destId="{50783C39-AD78-4ABE-A78D-62636D25FD7E}" srcOrd="3" destOrd="0" parTransId="{70226012-0E9B-476D-A1B0-9F57BC629D89}" sibTransId="{888FA6ED-907C-4D56-87B6-419A9B9A380C}"/>
    <dgm:cxn modelId="{1304A576-5BCC-4D80-9DF4-E88B6FABBC45}" srcId="{55A54C0B-B0EC-4AEC-B17D-2F9775D18F2A}" destId="{55534B4C-B94A-42D4-87F8-9AAD801A054B}" srcOrd="1" destOrd="0" parTransId="{41B2E13A-3FB3-4273-A362-E3A6BC1EE6DE}" sibTransId="{03D55301-BA74-4EE6-9BAB-25634F308288}"/>
    <dgm:cxn modelId="{60867E7B-DCCB-4BEF-BD58-8969CE8A4307}" type="presOf" srcId="{39A74D7F-EC65-4272-ABCF-B485549B4933}" destId="{C7A2A784-5100-4BBA-A5EA-794227F92E54}" srcOrd="0" destOrd="1" presId="urn:microsoft.com/office/officeart/2005/8/layout/hList1"/>
    <dgm:cxn modelId="{928C02D2-21DB-4636-A6BC-00D1E51A808A}" srcId="{6EC94795-7E48-4270-856C-F249A96194DF}" destId="{55A54C0B-B0EC-4AEC-B17D-2F9775D18F2A}" srcOrd="0" destOrd="0" parTransId="{6BB7C736-62B4-4A9E-B96E-18A315C4FAE7}" sibTransId="{AC1DEC5B-0256-49B9-8908-5112CB8FB183}"/>
    <dgm:cxn modelId="{1AF9DAF6-DF6F-474F-AD5C-026BF9AE65FE}" srcId="{55A54C0B-B0EC-4AEC-B17D-2F9775D18F2A}" destId="{39A74D7F-EC65-4272-ABCF-B485549B4933}" srcOrd="0" destOrd="0" parTransId="{36B907B4-BC2F-4B78-B03C-4DEBFF686E8E}" sibTransId="{288EC6AC-05AA-4664-AFC1-6BFCACFC6A16}"/>
    <dgm:cxn modelId="{D952807A-2ABB-4492-925D-581B3391B89B}" srcId="{55A54C0B-B0EC-4AEC-B17D-2F9775D18F2A}" destId="{56EA9C84-8BE2-49FF-BF7D-5E8B7C865BE2}" srcOrd="2" destOrd="0" parTransId="{A479E1B8-BC6E-44C3-A5FE-9FA153A03051}" sibTransId="{A5EE36FB-1F2A-4103-8107-28BFB01E2029}"/>
    <dgm:cxn modelId="{BB671D8F-2EBC-4861-8FB3-CD2163C3FF9D}" srcId="{5EF0FE66-2D3E-42FD-90A7-129CF0211C32}" destId="{6EC94795-7E48-4270-856C-F249A96194DF}" srcOrd="0" destOrd="0" parTransId="{895D5EC4-380A-40E3-8517-70DD1019DC40}" sibTransId="{39413C37-B393-4CAA-8112-F9BA2E570C68}"/>
    <dgm:cxn modelId="{EB45D798-10B5-4228-9774-FD8FD99BA73A}" type="presOf" srcId="{50783C39-AD78-4ABE-A78D-62636D25FD7E}" destId="{C7A2A784-5100-4BBA-A5EA-794227F92E54}" srcOrd="0" destOrd="4" presId="urn:microsoft.com/office/officeart/2005/8/layout/hList1"/>
    <dgm:cxn modelId="{0205851D-6A21-4E23-829E-FB8A797E57C3}" type="presOf" srcId="{55A54C0B-B0EC-4AEC-B17D-2F9775D18F2A}" destId="{C7A2A784-5100-4BBA-A5EA-794227F92E54}" srcOrd="0" destOrd="0" presId="urn:microsoft.com/office/officeart/2005/8/layout/hList1"/>
    <dgm:cxn modelId="{27F2B5A0-D15D-497D-96E9-2FEBD319E158}" type="presOf" srcId="{55534B4C-B94A-42D4-87F8-9AAD801A054B}" destId="{C7A2A784-5100-4BBA-A5EA-794227F92E54}" srcOrd="0" destOrd="2" presId="urn:microsoft.com/office/officeart/2005/8/layout/hList1"/>
    <dgm:cxn modelId="{2C5BD3F5-C81A-46B7-B776-BD1551B8A4FD}" type="presOf" srcId="{6EC94795-7E48-4270-856C-F249A96194DF}" destId="{A5385173-6522-485B-B65D-DCD919C9C326}" srcOrd="0" destOrd="0" presId="urn:microsoft.com/office/officeart/2005/8/layout/hList1"/>
    <dgm:cxn modelId="{A049E146-5C61-43F4-9E39-A6F3BCDB589E}" type="presOf" srcId="{56EA9C84-8BE2-49FF-BF7D-5E8B7C865BE2}" destId="{C7A2A784-5100-4BBA-A5EA-794227F92E54}" srcOrd="0" destOrd="3" presId="urn:microsoft.com/office/officeart/2005/8/layout/hList1"/>
    <dgm:cxn modelId="{75D1B682-CE8F-425D-9BEB-A0E819EFEC29}" type="presOf" srcId="{5EF0FE66-2D3E-42FD-90A7-129CF0211C32}" destId="{D7D64401-D34B-4F14-A777-BE99EAEC1703}" srcOrd="0" destOrd="0" presId="urn:microsoft.com/office/officeart/2005/8/layout/hList1"/>
    <dgm:cxn modelId="{67E1523F-BA32-4DDF-BC0D-BB4CF4D99E1B}" type="presParOf" srcId="{D7D64401-D34B-4F14-A777-BE99EAEC1703}" destId="{9AFF5805-AC4F-474B-BC6B-891771102A10}" srcOrd="0" destOrd="0" presId="urn:microsoft.com/office/officeart/2005/8/layout/hList1"/>
    <dgm:cxn modelId="{FF9E84DD-78AF-46CB-970A-08746EDFDCA2}" type="presParOf" srcId="{9AFF5805-AC4F-474B-BC6B-891771102A10}" destId="{A5385173-6522-485B-B65D-DCD919C9C326}" srcOrd="0" destOrd="0" presId="urn:microsoft.com/office/officeart/2005/8/layout/hList1"/>
    <dgm:cxn modelId="{A40F50EC-0BF1-4017-8B6E-9BC36A898D2C}" type="presParOf" srcId="{9AFF5805-AC4F-474B-BC6B-891771102A10}" destId="{C7A2A784-5100-4BBA-A5EA-794227F92E5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5EF0FE66-2D3E-42FD-90A7-129CF0211C32}" type="doc">
      <dgm:prSet loTypeId="urn:microsoft.com/office/officeart/2005/8/layout/hList1" loCatId="list" qsTypeId="urn:microsoft.com/office/officeart/2005/8/quickstyle/simple1" qsCatId="simple" csTypeId="urn:microsoft.com/office/officeart/2005/8/colors/accent0_2" csCatId="mainScheme" phldr="1"/>
      <dgm:spPr/>
      <dgm:t>
        <a:bodyPr/>
        <a:lstStyle/>
        <a:p>
          <a:endParaRPr lang="es-EC"/>
        </a:p>
      </dgm:t>
    </dgm:pt>
    <dgm:pt modelId="{6EC94795-7E48-4270-856C-F249A96194DF}">
      <dgm:prSet phldrT="[Texto]"/>
      <dgm:spPr>
        <a:solidFill>
          <a:srgbClr val="CFD175"/>
        </a:solidFill>
      </dgm:spPr>
      <dgm:t>
        <a:bodyPr/>
        <a:lstStyle/>
        <a:p>
          <a:r>
            <a:rPr lang="es-ES_tradnl" b="1" dirty="0"/>
            <a:t>RECOMENDACIONES</a:t>
          </a:r>
          <a:endParaRPr lang="es-EC" dirty="0"/>
        </a:p>
      </dgm:t>
    </dgm:pt>
    <dgm:pt modelId="{895D5EC4-380A-40E3-8517-70DD1019DC40}" type="parTrans" cxnId="{BB671D8F-2EBC-4861-8FB3-CD2163C3FF9D}">
      <dgm:prSet/>
      <dgm:spPr/>
      <dgm:t>
        <a:bodyPr/>
        <a:lstStyle/>
        <a:p>
          <a:endParaRPr lang="es-EC"/>
        </a:p>
      </dgm:t>
    </dgm:pt>
    <dgm:pt modelId="{39413C37-B393-4CAA-8112-F9BA2E570C68}" type="sibTrans" cxnId="{BB671D8F-2EBC-4861-8FB3-CD2163C3FF9D}">
      <dgm:prSet/>
      <dgm:spPr/>
      <dgm:t>
        <a:bodyPr/>
        <a:lstStyle/>
        <a:p>
          <a:endParaRPr lang="es-EC"/>
        </a:p>
      </dgm:t>
    </dgm:pt>
    <dgm:pt modelId="{55A54C0B-B0EC-4AEC-B17D-2F9775D18F2A}">
      <dgm:prSet phldrT="[Texto]"/>
      <dgm:spPr>
        <a:solidFill>
          <a:schemeClr val="accent6">
            <a:lumMod val="20000"/>
            <a:lumOff val="80000"/>
            <a:alpha val="90000"/>
          </a:schemeClr>
        </a:solidFill>
      </dgm:spPr>
      <dgm:t>
        <a:bodyPr/>
        <a:lstStyle/>
        <a:p>
          <a:endParaRPr lang="es-EC" dirty="0"/>
        </a:p>
      </dgm:t>
    </dgm:pt>
    <dgm:pt modelId="{6BB7C736-62B4-4A9E-B96E-18A315C4FAE7}" type="parTrans" cxnId="{928C02D2-21DB-4636-A6BC-00D1E51A808A}">
      <dgm:prSet/>
      <dgm:spPr/>
      <dgm:t>
        <a:bodyPr/>
        <a:lstStyle/>
        <a:p>
          <a:endParaRPr lang="es-EC"/>
        </a:p>
      </dgm:t>
    </dgm:pt>
    <dgm:pt modelId="{AC1DEC5B-0256-49B9-8908-5112CB8FB183}" type="sibTrans" cxnId="{928C02D2-21DB-4636-A6BC-00D1E51A808A}">
      <dgm:prSet/>
      <dgm:spPr/>
      <dgm:t>
        <a:bodyPr/>
        <a:lstStyle/>
        <a:p>
          <a:endParaRPr lang="es-EC"/>
        </a:p>
      </dgm:t>
    </dgm:pt>
    <dgm:pt modelId="{551ADF12-222B-4BE7-9F45-10182453289B}">
      <dgm:prSet/>
      <dgm:spPr>
        <a:solidFill>
          <a:schemeClr val="accent6">
            <a:lumMod val="20000"/>
            <a:lumOff val="80000"/>
            <a:alpha val="90000"/>
          </a:schemeClr>
        </a:solidFill>
      </dgm:spPr>
      <dgm:t>
        <a:bodyPr/>
        <a:lstStyle/>
        <a:p>
          <a:r>
            <a:rPr lang="es-ES_tradnl" smtClean="0"/>
            <a:t>Es importante que las Juntas Parroquiales desarrollen procesos que les permita manejar de forma eficiente las finanzas de la organización, de la misma forma es necesario implementar departamentos con el personal responsable para el manejo de los procesos financieros y de esta manera contribuya con el desarrollo sostenible de la parroquia. </a:t>
          </a:r>
          <a:endParaRPr lang="es-EC" dirty="0"/>
        </a:p>
      </dgm:t>
    </dgm:pt>
    <dgm:pt modelId="{3DB11C06-885E-4DE5-894D-91620545DD62}" type="parTrans" cxnId="{05BC7913-E567-46FC-B458-F4884D8C57C1}">
      <dgm:prSet/>
      <dgm:spPr/>
      <dgm:t>
        <a:bodyPr/>
        <a:lstStyle/>
        <a:p>
          <a:endParaRPr lang="es-EC"/>
        </a:p>
      </dgm:t>
    </dgm:pt>
    <dgm:pt modelId="{75F13B57-CC55-4ABD-9343-9BF99D7390C8}" type="sibTrans" cxnId="{05BC7913-E567-46FC-B458-F4884D8C57C1}">
      <dgm:prSet/>
      <dgm:spPr/>
      <dgm:t>
        <a:bodyPr/>
        <a:lstStyle/>
        <a:p>
          <a:endParaRPr lang="es-EC"/>
        </a:p>
      </dgm:t>
    </dgm:pt>
    <dgm:pt modelId="{9D6BD4E4-B4C4-4CC7-8120-2806973D5CBA}">
      <dgm:prSet/>
      <dgm:spPr/>
      <dgm:t>
        <a:bodyPr/>
        <a:lstStyle/>
        <a:p>
          <a:r>
            <a:rPr lang="es-ES_tradnl" smtClean="0"/>
            <a:t>Es necesario que las Juntas Parroquiales tomen en cuenta la elaboración de un Manual de Funciones y el reglamento interno de trabajo, con el fin de fortalecer los niveles de responsabilidad y mejorar el control y desarrollo de las actividades es cada una de las áreas.</a:t>
          </a:r>
          <a:endParaRPr lang="es-EC"/>
        </a:p>
      </dgm:t>
    </dgm:pt>
    <dgm:pt modelId="{ED2AC82B-E5C1-40F7-9DFD-A314F2D57873}" type="parTrans" cxnId="{DD466A48-88DC-4DD3-A3AF-5134274863A8}">
      <dgm:prSet/>
      <dgm:spPr/>
      <dgm:t>
        <a:bodyPr/>
        <a:lstStyle/>
        <a:p>
          <a:endParaRPr lang="es-EC"/>
        </a:p>
      </dgm:t>
    </dgm:pt>
    <dgm:pt modelId="{02547B52-9C1B-402C-8DE8-E50C4F16D846}" type="sibTrans" cxnId="{DD466A48-88DC-4DD3-A3AF-5134274863A8}">
      <dgm:prSet/>
      <dgm:spPr/>
      <dgm:t>
        <a:bodyPr/>
        <a:lstStyle/>
        <a:p>
          <a:endParaRPr lang="es-EC"/>
        </a:p>
      </dgm:t>
    </dgm:pt>
    <dgm:pt modelId="{39441BDB-C5AA-41E9-A0AC-00F6C60D2E03}">
      <dgm:prSet/>
      <dgm:spPr/>
      <dgm:t>
        <a:bodyPr/>
        <a:lstStyle/>
        <a:p>
          <a:r>
            <a:rPr lang="es-ES_tradnl" smtClean="0"/>
            <a:t>Las Juntas Parroquiales deben desarrollar Políticas Internas de Responsabilidad y Compromiso con la institución, así como planes de capacitación en temas esenciales como lo son ejecución, seguimiento y evaluación de proyectos, con el fin de optimizar los recursos humanos disponibles y lograr así una mejor administración.</a:t>
          </a:r>
          <a:endParaRPr lang="es-EC"/>
        </a:p>
      </dgm:t>
    </dgm:pt>
    <dgm:pt modelId="{4B38305A-00B9-4878-9E05-B987F7B0AB4F}" type="parTrans" cxnId="{5C830B6B-7930-4ECB-A0E3-EB3AD54E5DC0}">
      <dgm:prSet/>
      <dgm:spPr/>
      <dgm:t>
        <a:bodyPr/>
        <a:lstStyle/>
        <a:p>
          <a:endParaRPr lang="es-EC"/>
        </a:p>
      </dgm:t>
    </dgm:pt>
    <dgm:pt modelId="{211499CC-3B6C-410C-8D96-6F4CC64162C4}" type="sibTrans" cxnId="{5C830B6B-7930-4ECB-A0E3-EB3AD54E5DC0}">
      <dgm:prSet/>
      <dgm:spPr/>
      <dgm:t>
        <a:bodyPr/>
        <a:lstStyle/>
        <a:p>
          <a:endParaRPr lang="es-EC"/>
        </a:p>
      </dgm:t>
    </dgm:pt>
    <dgm:pt modelId="{DF900A99-9CFE-4AB4-9515-80761622DB49}">
      <dgm:prSet/>
      <dgm:spPr/>
      <dgm:t>
        <a:bodyPr/>
        <a:lstStyle/>
        <a:p>
          <a:r>
            <a:rPr lang="es-ES_tradnl" dirty="0" smtClean="0"/>
            <a:t>Es necesario que se apliquen los instrumentos desarrollados durante esta investigación, para constatar la gestión del gobierno Parroquial en el caso de las dos Juntas Parroquiales.</a:t>
          </a:r>
          <a:endParaRPr lang="es-EC" dirty="0"/>
        </a:p>
      </dgm:t>
    </dgm:pt>
    <dgm:pt modelId="{B488FA56-62D3-45D9-922A-614C6C0B2E68}" type="parTrans" cxnId="{DA2B69A1-07A9-42F9-9118-3BFEF7E89344}">
      <dgm:prSet/>
      <dgm:spPr/>
      <dgm:t>
        <a:bodyPr/>
        <a:lstStyle/>
        <a:p>
          <a:endParaRPr lang="es-EC"/>
        </a:p>
      </dgm:t>
    </dgm:pt>
    <dgm:pt modelId="{9F30CFB0-EC25-45C5-B8D6-93256442C192}" type="sibTrans" cxnId="{DA2B69A1-07A9-42F9-9118-3BFEF7E89344}">
      <dgm:prSet/>
      <dgm:spPr/>
      <dgm:t>
        <a:bodyPr/>
        <a:lstStyle/>
        <a:p>
          <a:endParaRPr lang="es-EC"/>
        </a:p>
      </dgm:t>
    </dgm:pt>
    <dgm:pt modelId="{D7D64401-D34B-4F14-A777-BE99EAEC1703}" type="pres">
      <dgm:prSet presAssocID="{5EF0FE66-2D3E-42FD-90A7-129CF0211C32}" presName="Name0" presStyleCnt="0">
        <dgm:presLayoutVars>
          <dgm:dir/>
          <dgm:animLvl val="lvl"/>
          <dgm:resizeHandles val="exact"/>
        </dgm:presLayoutVars>
      </dgm:prSet>
      <dgm:spPr/>
      <dgm:t>
        <a:bodyPr/>
        <a:lstStyle/>
        <a:p>
          <a:endParaRPr lang="es-EC"/>
        </a:p>
      </dgm:t>
    </dgm:pt>
    <dgm:pt modelId="{9AFF5805-AC4F-474B-BC6B-891771102A10}" type="pres">
      <dgm:prSet presAssocID="{6EC94795-7E48-4270-856C-F249A96194DF}" presName="composite" presStyleCnt="0"/>
      <dgm:spPr/>
    </dgm:pt>
    <dgm:pt modelId="{A5385173-6522-485B-B65D-DCD919C9C326}" type="pres">
      <dgm:prSet presAssocID="{6EC94795-7E48-4270-856C-F249A96194DF}" presName="parTx" presStyleLbl="alignNode1" presStyleIdx="0" presStyleCnt="1">
        <dgm:presLayoutVars>
          <dgm:chMax val="0"/>
          <dgm:chPref val="0"/>
          <dgm:bulletEnabled val="1"/>
        </dgm:presLayoutVars>
      </dgm:prSet>
      <dgm:spPr/>
      <dgm:t>
        <a:bodyPr/>
        <a:lstStyle/>
        <a:p>
          <a:endParaRPr lang="es-EC"/>
        </a:p>
      </dgm:t>
    </dgm:pt>
    <dgm:pt modelId="{C7A2A784-5100-4BBA-A5EA-794227F92E54}" type="pres">
      <dgm:prSet presAssocID="{6EC94795-7E48-4270-856C-F249A96194DF}" presName="desTx" presStyleLbl="alignAccFollowNode1" presStyleIdx="0" presStyleCnt="1">
        <dgm:presLayoutVars>
          <dgm:bulletEnabled val="1"/>
        </dgm:presLayoutVars>
      </dgm:prSet>
      <dgm:spPr/>
      <dgm:t>
        <a:bodyPr/>
        <a:lstStyle/>
        <a:p>
          <a:endParaRPr lang="es-EC"/>
        </a:p>
      </dgm:t>
    </dgm:pt>
  </dgm:ptLst>
  <dgm:cxnLst>
    <dgm:cxn modelId="{B115A1BE-564B-4B4C-9E70-8735DA96B878}" type="presOf" srcId="{5EF0FE66-2D3E-42FD-90A7-129CF0211C32}" destId="{D7D64401-D34B-4F14-A777-BE99EAEC1703}" srcOrd="0" destOrd="0" presId="urn:microsoft.com/office/officeart/2005/8/layout/hList1"/>
    <dgm:cxn modelId="{928C02D2-21DB-4636-A6BC-00D1E51A808A}" srcId="{6EC94795-7E48-4270-856C-F249A96194DF}" destId="{55A54C0B-B0EC-4AEC-B17D-2F9775D18F2A}" srcOrd="0" destOrd="0" parTransId="{6BB7C736-62B4-4A9E-B96E-18A315C4FAE7}" sibTransId="{AC1DEC5B-0256-49B9-8908-5112CB8FB183}"/>
    <dgm:cxn modelId="{BB671D8F-2EBC-4861-8FB3-CD2163C3FF9D}" srcId="{5EF0FE66-2D3E-42FD-90A7-129CF0211C32}" destId="{6EC94795-7E48-4270-856C-F249A96194DF}" srcOrd="0" destOrd="0" parTransId="{895D5EC4-380A-40E3-8517-70DD1019DC40}" sibTransId="{39413C37-B393-4CAA-8112-F9BA2E570C68}"/>
    <dgm:cxn modelId="{DD466A48-88DC-4DD3-A3AF-5134274863A8}" srcId="{55A54C0B-B0EC-4AEC-B17D-2F9775D18F2A}" destId="{9D6BD4E4-B4C4-4CC7-8120-2806973D5CBA}" srcOrd="1" destOrd="0" parTransId="{ED2AC82B-E5C1-40F7-9DFD-A314F2D57873}" sibTransId="{02547B52-9C1B-402C-8DE8-E50C4F16D846}"/>
    <dgm:cxn modelId="{29503C13-ED61-446A-868A-C54EB189E35E}" type="presOf" srcId="{551ADF12-222B-4BE7-9F45-10182453289B}" destId="{C7A2A784-5100-4BBA-A5EA-794227F92E54}" srcOrd="0" destOrd="1" presId="urn:microsoft.com/office/officeart/2005/8/layout/hList1"/>
    <dgm:cxn modelId="{DA2B69A1-07A9-42F9-9118-3BFEF7E89344}" srcId="{55A54C0B-B0EC-4AEC-B17D-2F9775D18F2A}" destId="{DF900A99-9CFE-4AB4-9515-80761622DB49}" srcOrd="3" destOrd="0" parTransId="{B488FA56-62D3-45D9-922A-614C6C0B2E68}" sibTransId="{9F30CFB0-EC25-45C5-B8D6-93256442C192}"/>
    <dgm:cxn modelId="{054F0B3A-CF9D-4130-847E-318B31B23EBA}" type="presOf" srcId="{9D6BD4E4-B4C4-4CC7-8120-2806973D5CBA}" destId="{C7A2A784-5100-4BBA-A5EA-794227F92E54}" srcOrd="0" destOrd="2" presId="urn:microsoft.com/office/officeart/2005/8/layout/hList1"/>
    <dgm:cxn modelId="{6399BAA3-43B0-4233-816B-AF83840AB9C6}" type="presOf" srcId="{39441BDB-C5AA-41E9-A0AC-00F6C60D2E03}" destId="{C7A2A784-5100-4BBA-A5EA-794227F92E54}" srcOrd="0" destOrd="3" presId="urn:microsoft.com/office/officeart/2005/8/layout/hList1"/>
    <dgm:cxn modelId="{BEE0D012-C46F-4441-A2A2-B90C96FA1D33}" type="presOf" srcId="{55A54C0B-B0EC-4AEC-B17D-2F9775D18F2A}" destId="{C7A2A784-5100-4BBA-A5EA-794227F92E54}" srcOrd="0" destOrd="0" presId="urn:microsoft.com/office/officeart/2005/8/layout/hList1"/>
    <dgm:cxn modelId="{EE63AD79-541B-45F2-B4E9-4D4D856E8F89}" type="presOf" srcId="{DF900A99-9CFE-4AB4-9515-80761622DB49}" destId="{C7A2A784-5100-4BBA-A5EA-794227F92E54}" srcOrd="0" destOrd="4" presId="urn:microsoft.com/office/officeart/2005/8/layout/hList1"/>
    <dgm:cxn modelId="{05B109DF-C333-4866-8FB6-D1B12B3EFF44}" type="presOf" srcId="{6EC94795-7E48-4270-856C-F249A96194DF}" destId="{A5385173-6522-485B-B65D-DCD919C9C326}" srcOrd="0" destOrd="0" presId="urn:microsoft.com/office/officeart/2005/8/layout/hList1"/>
    <dgm:cxn modelId="{5C830B6B-7930-4ECB-A0E3-EB3AD54E5DC0}" srcId="{55A54C0B-B0EC-4AEC-B17D-2F9775D18F2A}" destId="{39441BDB-C5AA-41E9-A0AC-00F6C60D2E03}" srcOrd="2" destOrd="0" parTransId="{4B38305A-00B9-4878-9E05-B987F7B0AB4F}" sibTransId="{211499CC-3B6C-410C-8D96-6F4CC64162C4}"/>
    <dgm:cxn modelId="{05BC7913-E567-46FC-B458-F4884D8C57C1}" srcId="{55A54C0B-B0EC-4AEC-B17D-2F9775D18F2A}" destId="{551ADF12-222B-4BE7-9F45-10182453289B}" srcOrd="0" destOrd="0" parTransId="{3DB11C06-885E-4DE5-894D-91620545DD62}" sibTransId="{75F13B57-CC55-4ABD-9343-9BF99D7390C8}"/>
    <dgm:cxn modelId="{2F0FC130-0467-4F41-BD40-591F3BB8DA5A}" type="presParOf" srcId="{D7D64401-D34B-4F14-A777-BE99EAEC1703}" destId="{9AFF5805-AC4F-474B-BC6B-891771102A10}" srcOrd="0" destOrd="0" presId="urn:microsoft.com/office/officeart/2005/8/layout/hList1"/>
    <dgm:cxn modelId="{3CC269E2-5533-48A5-8A06-8EE9E8A8F745}" type="presParOf" srcId="{9AFF5805-AC4F-474B-BC6B-891771102A10}" destId="{A5385173-6522-485B-B65D-DCD919C9C326}" srcOrd="0" destOrd="0" presId="urn:microsoft.com/office/officeart/2005/8/layout/hList1"/>
    <dgm:cxn modelId="{A0FDF4AC-8453-4FFA-AD00-CE02CD528533}" type="presParOf" srcId="{9AFF5805-AC4F-474B-BC6B-891771102A10}" destId="{C7A2A784-5100-4BBA-A5EA-794227F92E5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88FBA-3900-48E2-8FA9-52744DAB52FF}">
      <dsp:nvSpPr>
        <dsp:cNvPr id="0" name=""/>
        <dsp:cNvSpPr/>
      </dsp:nvSpPr>
      <dsp:spPr>
        <a:xfrm>
          <a:off x="1737958" y="675840"/>
          <a:ext cx="4516971" cy="4516971"/>
        </a:xfrm>
        <a:prstGeom prst="blockArc">
          <a:avLst>
            <a:gd name="adj1" fmla="val 10800000"/>
            <a:gd name="adj2" fmla="val 16200000"/>
            <a:gd name="adj3" fmla="val 4633"/>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A71B230-A5FF-468C-8077-764AE39B9BA2}">
      <dsp:nvSpPr>
        <dsp:cNvPr id="0" name=""/>
        <dsp:cNvSpPr/>
      </dsp:nvSpPr>
      <dsp:spPr>
        <a:xfrm>
          <a:off x="1737958" y="675840"/>
          <a:ext cx="4516971" cy="4516971"/>
        </a:xfrm>
        <a:prstGeom prst="blockArc">
          <a:avLst>
            <a:gd name="adj1" fmla="val 5400000"/>
            <a:gd name="adj2" fmla="val 10800000"/>
            <a:gd name="adj3" fmla="val 4633"/>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71ECCD2-BBEF-404B-AD13-88E298A1AD38}">
      <dsp:nvSpPr>
        <dsp:cNvPr id="0" name=""/>
        <dsp:cNvSpPr/>
      </dsp:nvSpPr>
      <dsp:spPr>
        <a:xfrm>
          <a:off x="1737958" y="675840"/>
          <a:ext cx="4516971" cy="4516971"/>
        </a:xfrm>
        <a:prstGeom prst="blockArc">
          <a:avLst>
            <a:gd name="adj1" fmla="val 0"/>
            <a:gd name="adj2" fmla="val 5400000"/>
            <a:gd name="adj3" fmla="val 4633"/>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F6CEBBA-A55F-4ED9-978E-5CC103092FAA}">
      <dsp:nvSpPr>
        <dsp:cNvPr id="0" name=""/>
        <dsp:cNvSpPr/>
      </dsp:nvSpPr>
      <dsp:spPr>
        <a:xfrm>
          <a:off x="1737958" y="675840"/>
          <a:ext cx="4516971" cy="4516971"/>
        </a:xfrm>
        <a:prstGeom prst="blockArc">
          <a:avLst>
            <a:gd name="adj1" fmla="val 16200000"/>
            <a:gd name="adj2" fmla="val 0"/>
            <a:gd name="adj3" fmla="val 4633"/>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963B187-3CC2-4513-9DB8-F99908B4899A}">
      <dsp:nvSpPr>
        <dsp:cNvPr id="0" name=""/>
        <dsp:cNvSpPr/>
      </dsp:nvSpPr>
      <dsp:spPr>
        <a:xfrm>
          <a:off x="2958305" y="1896187"/>
          <a:ext cx="2076277" cy="2076277"/>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a:latin typeface="+mj-lt"/>
              <a:cs typeface="Times New Roman" panose="02020603050405020304" pitchFamily="18" charset="0"/>
            </a:rPr>
            <a:t>PROBLEMÁTICA </a:t>
          </a:r>
        </a:p>
      </dsp:txBody>
      <dsp:txXfrm>
        <a:off x="3262369" y="2200251"/>
        <a:ext cx="1468149" cy="1468149"/>
      </dsp:txXfrm>
    </dsp:sp>
    <dsp:sp modelId="{89291B1B-372A-41FB-B947-F1FC19324B06}">
      <dsp:nvSpPr>
        <dsp:cNvPr id="0" name=""/>
        <dsp:cNvSpPr/>
      </dsp:nvSpPr>
      <dsp:spPr>
        <a:xfrm>
          <a:off x="3008753" y="-296669"/>
          <a:ext cx="1975380" cy="2049663"/>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_tradnl" sz="1400" kern="1200" dirty="0">
              <a:latin typeface="+mj-lt"/>
            </a:rPr>
            <a:t>Las juntas parroquiales no poseen un mapa de procesos</a:t>
          </a:r>
          <a:endParaRPr lang="es-EC" sz="1400" kern="1200" dirty="0">
            <a:latin typeface="+mj-lt"/>
            <a:cs typeface="Times New Roman" panose="02020603050405020304" pitchFamily="18" charset="0"/>
          </a:endParaRPr>
        </a:p>
      </dsp:txBody>
      <dsp:txXfrm>
        <a:off x="3298041" y="3497"/>
        <a:ext cx="1396804" cy="1449331"/>
      </dsp:txXfrm>
    </dsp:sp>
    <dsp:sp modelId="{370BF8FB-F35C-4FAD-88EB-B699F9A2A8AB}">
      <dsp:nvSpPr>
        <dsp:cNvPr id="0" name=""/>
        <dsp:cNvSpPr/>
      </dsp:nvSpPr>
      <dsp:spPr>
        <a:xfrm>
          <a:off x="5214917" y="1909494"/>
          <a:ext cx="1975380" cy="2049663"/>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US" sz="1400" kern="1200" dirty="0">
              <a:latin typeface="+mj-lt"/>
            </a:rPr>
            <a:t>Existe un desconocimiento de funciones por parte de los colaboradores</a:t>
          </a:r>
          <a:endParaRPr lang="es-EC" sz="1400" kern="1200" dirty="0">
            <a:latin typeface="+mj-lt"/>
            <a:cs typeface="Times New Roman" panose="02020603050405020304" pitchFamily="18" charset="0"/>
          </a:endParaRPr>
        </a:p>
      </dsp:txBody>
      <dsp:txXfrm>
        <a:off x="5504205" y="2209660"/>
        <a:ext cx="1396804" cy="1449331"/>
      </dsp:txXfrm>
    </dsp:sp>
    <dsp:sp modelId="{EE4995F6-20D7-4003-A0BC-EE425BDB8DFE}">
      <dsp:nvSpPr>
        <dsp:cNvPr id="0" name=""/>
        <dsp:cNvSpPr/>
      </dsp:nvSpPr>
      <dsp:spPr>
        <a:xfrm>
          <a:off x="3008753" y="4115657"/>
          <a:ext cx="1975380" cy="2049663"/>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US" sz="1400" kern="1200" dirty="0">
              <a:latin typeface="+mj-lt"/>
            </a:rPr>
            <a:t>Precaria gestión </a:t>
          </a:r>
          <a:r>
            <a:rPr lang="es-ES_tradnl" sz="1400" kern="1200" dirty="0">
              <a:latin typeface="+mj-lt"/>
            </a:rPr>
            <a:t>de presupuesto debido a una deficiente gestión Contable </a:t>
          </a:r>
          <a:endParaRPr lang="es-EC" sz="1400" kern="1200" dirty="0">
            <a:latin typeface="+mj-lt"/>
          </a:endParaRPr>
        </a:p>
        <a:p>
          <a:pPr lvl="0" algn="ctr" defTabSz="622300">
            <a:lnSpc>
              <a:spcPct val="90000"/>
            </a:lnSpc>
            <a:spcBef>
              <a:spcPct val="0"/>
            </a:spcBef>
            <a:spcAft>
              <a:spcPct val="35000"/>
            </a:spcAft>
          </a:pPr>
          <a:endParaRPr lang="es-EC" sz="1400" kern="1200" dirty="0">
            <a:latin typeface="+mj-lt"/>
            <a:cs typeface="Times New Roman" panose="02020603050405020304" pitchFamily="18" charset="0"/>
          </a:endParaRPr>
        </a:p>
      </dsp:txBody>
      <dsp:txXfrm>
        <a:off x="3298041" y="4415823"/>
        <a:ext cx="1396804" cy="1449331"/>
      </dsp:txXfrm>
    </dsp:sp>
    <dsp:sp modelId="{0D560BB7-3986-48F1-BBAE-47770D9265F8}">
      <dsp:nvSpPr>
        <dsp:cNvPr id="0" name=""/>
        <dsp:cNvSpPr/>
      </dsp:nvSpPr>
      <dsp:spPr>
        <a:xfrm>
          <a:off x="802589" y="1909494"/>
          <a:ext cx="1975380" cy="2049663"/>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_tradnl" sz="1400" kern="1200" dirty="0">
              <a:latin typeface="+mj-lt"/>
            </a:rPr>
            <a:t>Las  juntas parroquiales sujetas al presente estudio no cuentan con un Plan Estratégico </a:t>
          </a:r>
          <a:endParaRPr lang="es-EC" sz="1400" kern="1200" dirty="0">
            <a:latin typeface="+mj-lt"/>
            <a:cs typeface="Times New Roman" panose="02020603050405020304" pitchFamily="18" charset="0"/>
          </a:endParaRPr>
        </a:p>
      </dsp:txBody>
      <dsp:txXfrm>
        <a:off x="1091877" y="2209660"/>
        <a:ext cx="1396804" cy="14493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09A3A-E9C6-4DAA-85E8-EA50260B2CDA}">
      <dsp:nvSpPr>
        <dsp:cNvPr id="0" name=""/>
        <dsp:cNvSpPr/>
      </dsp:nvSpPr>
      <dsp:spPr>
        <a:xfrm rot="16200000">
          <a:off x="-1189987" y="1192086"/>
          <a:ext cx="4968552" cy="2584378"/>
        </a:xfrm>
        <a:prstGeom prst="flowChartManualOperati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791" bIns="0" numCol="1" spcCol="1270" anchor="ctr" anchorCtr="0">
          <a:noAutofit/>
        </a:bodyPr>
        <a:lstStyle/>
        <a:p>
          <a:pPr lvl="0" algn="l" defTabSz="844550">
            <a:lnSpc>
              <a:spcPct val="90000"/>
            </a:lnSpc>
            <a:spcBef>
              <a:spcPct val="0"/>
            </a:spcBef>
            <a:spcAft>
              <a:spcPct val="35000"/>
            </a:spcAft>
          </a:pPr>
          <a:r>
            <a:rPr lang="es-EC" sz="1900" kern="1200" dirty="0"/>
            <a:t>La Planeación Estratégica es importante por que permite alcanzar los objetivos de una organización, la misma contribuye para una evaluación eficiente de los riesgos financieros  </a:t>
          </a:r>
        </a:p>
      </dsp:txBody>
      <dsp:txXfrm rot="5400000">
        <a:off x="2100" y="993709"/>
        <a:ext cx="2584378" cy="2981132"/>
      </dsp:txXfrm>
    </dsp:sp>
    <dsp:sp modelId="{C01674D9-2C7A-4CAF-B018-6A560EB1E7B7}">
      <dsp:nvSpPr>
        <dsp:cNvPr id="0" name=""/>
        <dsp:cNvSpPr/>
      </dsp:nvSpPr>
      <dsp:spPr>
        <a:xfrm rot="16200000">
          <a:off x="1678523" y="1163132"/>
          <a:ext cx="4968552" cy="2642286"/>
        </a:xfrm>
        <a:prstGeom prst="flowChartManualOperati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791" bIns="0" numCol="1" spcCol="1270" anchor="ctr" anchorCtr="0">
          <a:noAutofit/>
        </a:bodyPr>
        <a:lstStyle/>
        <a:p>
          <a:pPr lvl="0" algn="ctr" defTabSz="844550">
            <a:lnSpc>
              <a:spcPct val="90000"/>
            </a:lnSpc>
            <a:spcBef>
              <a:spcPct val="0"/>
            </a:spcBef>
            <a:spcAft>
              <a:spcPct val="35000"/>
            </a:spcAft>
          </a:pPr>
          <a:r>
            <a:rPr lang="es-EC" sz="1900" kern="1200" dirty="0"/>
            <a:t>La presente investigación adquiere interés porque permite evaluar los procesos financieros que ejecutan las juntas parroquiales.</a:t>
          </a:r>
        </a:p>
      </dsp:txBody>
      <dsp:txXfrm rot="5400000">
        <a:off x="2841656" y="993709"/>
        <a:ext cx="2642286" cy="2981132"/>
      </dsp:txXfrm>
    </dsp:sp>
    <dsp:sp modelId="{C8F6AF12-C907-40D0-A75B-F2A8FC261E9F}">
      <dsp:nvSpPr>
        <dsp:cNvPr id="0" name=""/>
        <dsp:cNvSpPr/>
      </dsp:nvSpPr>
      <dsp:spPr>
        <a:xfrm rot="16200000">
          <a:off x="4962016" y="1072100"/>
          <a:ext cx="3594051" cy="2035642"/>
        </a:xfrm>
        <a:prstGeom prst="flowChartManualOperati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791" bIns="0" numCol="1" spcCol="1270" anchor="ctr" anchorCtr="0">
          <a:noAutofit/>
        </a:bodyPr>
        <a:lstStyle/>
        <a:p>
          <a:pPr lvl="0" algn="ctr" defTabSz="844550">
            <a:lnSpc>
              <a:spcPct val="90000"/>
            </a:lnSpc>
            <a:spcBef>
              <a:spcPct val="0"/>
            </a:spcBef>
            <a:spcAft>
              <a:spcPct val="35000"/>
            </a:spcAft>
          </a:pPr>
          <a:r>
            <a:rPr lang="es-EC" sz="1900" kern="1200" dirty="0"/>
            <a:t>La investigación es relevante por cuanto permite evaluar los riesgos a través de los mapas de riesgos </a:t>
          </a:r>
        </a:p>
      </dsp:txBody>
      <dsp:txXfrm rot="5400000">
        <a:off x="5741220" y="1011706"/>
        <a:ext cx="2035642" cy="21564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E70EF-C8F2-44F5-BE52-DAA58295B907}">
      <dsp:nvSpPr>
        <dsp:cNvPr id="0" name=""/>
        <dsp:cNvSpPr/>
      </dsp:nvSpPr>
      <dsp:spPr>
        <a:xfrm rot="16200000">
          <a:off x="-756398" y="1047035"/>
          <a:ext cx="4824536" cy="2730465"/>
        </a:xfrm>
        <a:prstGeom prst="flowChartManualOperation">
          <a:avLst/>
        </a:prstGeom>
        <a:solidFill>
          <a:schemeClr val="accent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es-EC" sz="1800" b="1" kern="1200" dirty="0">
              <a:latin typeface="Times New Roman" panose="02020603050405020304" pitchFamily="18" charset="0"/>
              <a:cs typeface="Times New Roman" panose="02020603050405020304" pitchFamily="18" charset="0"/>
            </a:rPr>
            <a:t>Objetivo General</a:t>
          </a:r>
        </a:p>
        <a:p>
          <a:pPr marL="171450" lvl="1" indent="-171450" algn="just" defTabSz="800100">
            <a:lnSpc>
              <a:spcPct val="90000"/>
            </a:lnSpc>
            <a:spcBef>
              <a:spcPct val="0"/>
            </a:spcBef>
            <a:spcAft>
              <a:spcPct val="15000"/>
            </a:spcAft>
            <a:buChar char="••"/>
          </a:pPr>
          <a:r>
            <a:rPr lang="es-ES_tradnl" sz="1800" kern="1200" dirty="0"/>
            <a:t>Evaluar los procesos financieros que ejecutan las juntas parroquiales rurales del Cantón Rumiñahui en el periodo 2017- 2018, en base al mapa de riesgos elaborado.</a:t>
          </a:r>
          <a:endParaRPr lang="es-EC" sz="1800" b="0" kern="1200" dirty="0">
            <a:latin typeface="Times New Roman" panose="02020603050405020304" pitchFamily="18" charset="0"/>
            <a:cs typeface="Times New Roman" panose="02020603050405020304" pitchFamily="18" charset="0"/>
          </a:endParaRPr>
        </a:p>
      </dsp:txBody>
      <dsp:txXfrm rot="5400000">
        <a:off x="290637" y="964907"/>
        <a:ext cx="2730465" cy="2894722"/>
      </dsp:txXfrm>
    </dsp:sp>
    <dsp:sp modelId="{236C3686-B32A-4323-B918-2D7A834F9881}">
      <dsp:nvSpPr>
        <dsp:cNvPr id="0" name=""/>
        <dsp:cNvSpPr/>
      </dsp:nvSpPr>
      <dsp:spPr>
        <a:xfrm rot="16200000">
          <a:off x="3214256" y="-156441"/>
          <a:ext cx="4824536" cy="5137418"/>
        </a:xfrm>
        <a:prstGeom prst="flowChartManualOperation">
          <a:avLst/>
        </a:prstGeom>
        <a:solidFill>
          <a:srgbClr val="FFFF99"/>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l" defTabSz="800100">
            <a:lnSpc>
              <a:spcPct val="90000"/>
            </a:lnSpc>
            <a:spcBef>
              <a:spcPct val="0"/>
            </a:spcBef>
            <a:spcAft>
              <a:spcPct val="35000"/>
            </a:spcAft>
          </a:pPr>
          <a:r>
            <a:rPr lang="es-EC" sz="1800" b="1" kern="1200" dirty="0">
              <a:latin typeface="Times New Roman" panose="02020603050405020304" pitchFamily="18" charset="0"/>
              <a:cs typeface="Times New Roman" panose="02020603050405020304" pitchFamily="18" charset="0"/>
            </a:rPr>
            <a:t>Objetivos Específicos:</a:t>
          </a:r>
        </a:p>
        <a:p>
          <a:pPr lvl="0" algn="l" defTabSz="800100">
            <a:lnSpc>
              <a:spcPct val="90000"/>
            </a:lnSpc>
            <a:spcBef>
              <a:spcPct val="0"/>
            </a:spcBef>
            <a:spcAft>
              <a:spcPct val="35000"/>
            </a:spcAft>
          </a:pPr>
          <a:r>
            <a:rPr lang="es-EC" sz="1800" kern="1200" dirty="0"/>
            <a:t>1. Determinar áreas y autoridades responsables de los procesos financieros.</a:t>
          </a:r>
        </a:p>
        <a:p>
          <a:pPr lvl="0" algn="l" defTabSz="800100">
            <a:lnSpc>
              <a:spcPct val="90000"/>
            </a:lnSpc>
            <a:spcBef>
              <a:spcPct val="0"/>
            </a:spcBef>
            <a:spcAft>
              <a:spcPct val="35000"/>
            </a:spcAft>
          </a:pPr>
          <a:r>
            <a:rPr lang="es-EC" sz="1800" kern="1200" dirty="0"/>
            <a:t>2. Identificar los potenciales riesgos de los procesos financieros para priorizar los mismos.</a:t>
          </a:r>
        </a:p>
        <a:p>
          <a:pPr lvl="0" algn="l" defTabSz="800100">
            <a:lnSpc>
              <a:spcPct val="90000"/>
            </a:lnSpc>
            <a:spcBef>
              <a:spcPct val="0"/>
            </a:spcBef>
            <a:spcAft>
              <a:spcPct val="35000"/>
            </a:spcAft>
          </a:pPr>
          <a:r>
            <a:rPr lang="es-EC" sz="1800" kern="1200" dirty="0"/>
            <a:t>3. Evaluar y priorizar los potenciales riesgos de los procesos financieros.</a:t>
          </a:r>
        </a:p>
        <a:p>
          <a:pPr lvl="0" algn="l" defTabSz="800100">
            <a:lnSpc>
              <a:spcPct val="90000"/>
            </a:lnSpc>
            <a:spcBef>
              <a:spcPct val="0"/>
            </a:spcBef>
            <a:spcAft>
              <a:spcPct val="35000"/>
            </a:spcAft>
          </a:pPr>
          <a:r>
            <a:rPr lang="es-EC" sz="1800" kern="1200" dirty="0"/>
            <a:t>4. Elaborar el mapa de riesgos financieros.</a:t>
          </a:r>
        </a:p>
        <a:p>
          <a:pPr lvl="0" algn="l" defTabSz="800100">
            <a:lnSpc>
              <a:spcPct val="90000"/>
            </a:lnSpc>
            <a:spcBef>
              <a:spcPct val="0"/>
            </a:spcBef>
            <a:spcAft>
              <a:spcPct val="35000"/>
            </a:spcAft>
          </a:pPr>
          <a:r>
            <a:rPr lang="es-EC" sz="1800" kern="1200" dirty="0"/>
            <a:t>5. Definir estrategias para mejorar el control de los procesos financieros de las juntas parroquiales.</a:t>
          </a:r>
        </a:p>
      </dsp:txBody>
      <dsp:txXfrm rot="5400000">
        <a:off x="3057815" y="964907"/>
        <a:ext cx="5137418" cy="28947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7F487-2D07-48C6-8268-537D5A5F63C8}">
      <dsp:nvSpPr>
        <dsp:cNvPr id="0" name=""/>
        <dsp:cNvSpPr/>
      </dsp:nvSpPr>
      <dsp:spPr>
        <a:xfrm>
          <a:off x="3263508" y="25198"/>
          <a:ext cx="5140452" cy="1852017"/>
        </a:xfrm>
        <a:prstGeom prst="rightArrow">
          <a:avLst>
            <a:gd name="adj1" fmla="val 75000"/>
            <a:gd name="adj2" fmla="val 5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ES_tradnl" sz="1200" b="1" kern="1200" dirty="0">
              <a:latin typeface="+mn-lt"/>
            </a:rPr>
            <a:t>Teoría financiera</a:t>
          </a:r>
          <a:endParaRPr lang="es-EC" sz="1200" b="1" kern="1200" dirty="0">
            <a:latin typeface="+mn-lt"/>
          </a:endParaRPr>
        </a:p>
        <a:p>
          <a:pPr marL="114300" lvl="1" indent="-114300" algn="l" defTabSz="533400">
            <a:lnSpc>
              <a:spcPct val="90000"/>
            </a:lnSpc>
            <a:spcBef>
              <a:spcPct val="0"/>
            </a:spcBef>
            <a:spcAft>
              <a:spcPct val="15000"/>
            </a:spcAft>
            <a:buChar char="••"/>
          </a:pPr>
          <a:r>
            <a:rPr lang="es-ES_tradnl" sz="1200" b="1" kern="1200" dirty="0">
              <a:latin typeface="+mn-lt"/>
            </a:rPr>
            <a:t>La teoría de la administración publica</a:t>
          </a:r>
          <a:endParaRPr lang="es-EC" sz="1200" b="1" kern="1200" dirty="0">
            <a:latin typeface="+mn-lt"/>
          </a:endParaRPr>
        </a:p>
        <a:p>
          <a:pPr marL="114300" lvl="1" indent="-114300" algn="l" defTabSz="533400">
            <a:lnSpc>
              <a:spcPct val="90000"/>
            </a:lnSpc>
            <a:spcBef>
              <a:spcPct val="0"/>
            </a:spcBef>
            <a:spcAft>
              <a:spcPct val="15000"/>
            </a:spcAft>
            <a:buChar char="••"/>
          </a:pPr>
          <a:r>
            <a:rPr lang="es-ES_tradnl" sz="1200" b="1" kern="1200" dirty="0">
              <a:latin typeface="+mn-lt"/>
            </a:rPr>
            <a:t>Mapa de procesos</a:t>
          </a:r>
          <a:endParaRPr lang="es-EC" sz="1200" b="1" kern="1200" dirty="0">
            <a:latin typeface="+mn-lt"/>
          </a:endParaRPr>
        </a:p>
        <a:p>
          <a:pPr marL="114300" lvl="1" indent="-114300" algn="l" defTabSz="533400">
            <a:lnSpc>
              <a:spcPct val="90000"/>
            </a:lnSpc>
            <a:spcBef>
              <a:spcPct val="0"/>
            </a:spcBef>
            <a:spcAft>
              <a:spcPct val="15000"/>
            </a:spcAft>
            <a:buChar char="••"/>
          </a:pPr>
          <a:r>
            <a:rPr lang="es-ES_tradnl" sz="1200" b="1" kern="1200" dirty="0">
              <a:latin typeface="+mn-lt"/>
            </a:rPr>
            <a:t>Definición de Control Interno según COSO</a:t>
          </a:r>
          <a:endParaRPr lang="es-EC" sz="1200" b="1" kern="1200" dirty="0">
            <a:latin typeface="+mn-lt"/>
          </a:endParaRPr>
        </a:p>
        <a:p>
          <a:pPr marL="114300" lvl="1" indent="-114300" algn="l" defTabSz="533400">
            <a:lnSpc>
              <a:spcPct val="90000"/>
            </a:lnSpc>
            <a:spcBef>
              <a:spcPct val="0"/>
            </a:spcBef>
            <a:spcAft>
              <a:spcPct val="15000"/>
            </a:spcAft>
            <a:buChar char="••"/>
          </a:pPr>
          <a:r>
            <a:rPr lang="es-ES_tradnl" sz="1200" b="1" kern="1200" dirty="0">
              <a:latin typeface="+mn-lt"/>
            </a:rPr>
            <a:t>Mapa de riesgos</a:t>
          </a:r>
          <a:endParaRPr lang="es-EC" sz="1200" b="1" kern="1200" dirty="0">
            <a:latin typeface="+mn-lt"/>
          </a:endParaRPr>
        </a:p>
        <a:p>
          <a:pPr marL="114300" lvl="1" indent="-114300" algn="l" defTabSz="533400">
            <a:lnSpc>
              <a:spcPct val="90000"/>
            </a:lnSpc>
            <a:spcBef>
              <a:spcPct val="0"/>
            </a:spcBef>
            <a:spcAft>
              <a:spcPct val="15000"/>
            </a:spcAft>
            <a:buChar char="••"/>
          </a:pPr>
          <a:r>
            <a:rPr lang="es-EC" sz="1200" b="1" kern="1200" dirty="0">
              <a:latin typeface="+mn-lt"/>
            </a:rPr>
            <a:t>Tipos de estrategias </a:t>
          </a:r>
        </a:p>
      </dsp:txBody>
      <dsp:txXfrm>
        <a:off x="3263508" y="256700"/>
        <a:ext cx="4445946" cy="1389013"/>
      </dsp:txXfrm>
    </dsp:sp>
    <dsp:sp modelId="{4C2731B8-5E40-419C-87D6-BF6F8CDAB143}">
      <dsp:nvSpPr>
        <dsp:cNvPr id="0" name=""/>
        <dsp:cNvSpPr/>
      </dsp:nvSpPr>
      <dsp:spPr>
        <a:xfrm>
          <a:off x="179682" y="227133"/>
          <a:ext cx="3075978" cy="139991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S_tradnl" sz="1200" b="1" kern="1200" dirty="0">
              <a:latin typeface="+mn-lt"/>
            </a:rPr>
            <a:t>Fundamentos Teóricos</a:t>
          </a:r>
          <a:r>
            <a:rPr lang="es-EC" sz="1200" b="1" kern="1200" dirty="0">
              <a:latin typeface="+mn-lt"/>
            </a:rPr>
            <a:t>	</a:t>
          </a:r>
        </a:p>
      </dsp:txBody>
      <dsp:txXfrm>
        <a:off x="248020" y="295471"/>
        <a:ext cx="2939302" cy="1263235"/>
      </dsp:txXfrm>
    </dsp:sp>
    <dsp:sp modelId="{44A00E34-5C68-4E47-81C1-C1FEB4FD736C}">
      <dsp:nvSpPr>
        <dsp:cNvPr id="0" name=""/>
        <dsp:cNvSpPr/>
      </dsp:nvSpPr>
      <dsp:spPr>
        <a:xfrm>
          <a:off x="3255660" y="1950083"/>
          <a:ext cx="5140452" cy="1989164"/>
        </a:xfrm>
        <a:prstGeom prst="rightArrow">
          <a:avLst>
            <a:gd name="adj1" fmla="val 75000"/>
            <a:gd name="adj2" fmla="val 5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endParaRPr lang="es-EC" sz="1200" b="1" kern="1200" dirty="0">
            <a:latin typeface="+mn-lt"/>
          </a:endParaRPr>
        </a:p>
        <a:p>
          <a:pPr marL="114300" lvl="1" indent="-114300" algn="l" defTabSz="533400">
            <a:lnSpc>
              <a:spcPct val="90000"/>
            </a:lnSpc>
            <a:spcBef>
              <a:spcPct val="0"/>
            </a:spcBef>
            <a:spcAft>
              <a:spcPct val="15000"/>
            </a:spcAft>
            <a:buChar char="••"/>
          </a:pPr>
          <a:r>
            <a:rPr lang="es-ES_tradnl" sz="1200" b="1" kern="1200" dirty="0">
              <a:latin typeface="+mn-lt"/>
            </a:rPr>
            <a:t>“Mapa de Riesgos: Identificación y Gestión de Riesgos”</a:t>
          </a:r>
          <a:endParaRPr lang="es-EC" sz="1200" b="1" kern="1200" dirty="0">
            <a:latin typeface="+mn-lt"/>
          </a:endParaRPr>
        </a:p>
        <a:p>
          <a:pPr marL="114300" lvl="1" indent="-114300" algn="l" defTabSz="533400">
            <a:lnSpc>
              <a:spcPct val="90000"/>
            </a:lnSpc>
            <a:spcBef>
              <a:spcPct val="0"/>
            </a:spcBef>
            <a:spcAft>
              <a:spcPct val="15000"/>
            </a:spcAft>
            <a:buChar char="••"/>
          </a:pPr>
          <a:r>
            <a:rPr lang="es-ES_tradnl" sz="1200" b="1" kern="1200" dirty="0">
              <a:latin typeface="+mn-lt"/>
            </a:rPr>
            <a:t>“Formulación mapa de riesgos de la gestión financiera de la gobernación de Santander”</a:t>
          </a:r>
          <a:endParaRPr lang="es-EC" sz="1200" b="1" kern="1200" dirty="0">
            <a:latin typeface="+mn-lt"/>
          </a:endParaRPr>
        </a:p>
      </dsp:txBody>
      <dsp:txXfrm>
        <a:off x="3255660" y="2198729"/>
        <a:ext cx="4394516" cy="1491873"/>
      </dsp:txXfrm>
    </dsp:sp>
    <dsp:sp modelId="{D540F8ED-520B-42C9-8EC4-1337BCD0D75F}">
      <dsp:nvSpPr>
        <dsp:cNvPr id="0" name=""/>
        <dsp:cNvSpPr/>
      </dsp:nvSpPr>
      <dsp:spPr>
        <a:xfrm>
          <a:off x="179682" y="2249695"/>
          <a:ext cx="3075978" cy="130726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S_tradnl" sz="1200" b="1" kern="1200" dirty="0">
              <a:latin typeface="+mn-lt"/>
            </a:rPr>
            <a:t>Marco Referencial</a:t>
          </a:r>
          <a:r>
            <a:rPr lang="es-EC" sz="1200" b="1" kern="1200" dirty="0">
              <a:latin typeface="+mn-lt"/>
            </a:rPr>
            <a:t>	</a:t>
          </a:r>
        </a:p>
      </dsp:txBody>
      <dsp:txXfrm>
        <a:off x="243497" y="2313510"/>
        <a:ext cx="2948348" cy="1179636"/>
      </dsp:txXfrm>
    </dsp:sp>
    <dsp:sp modelId="{AF790B5A-1222-43B3-9899-053A82282087}">
      <dsp:nvSpPr>
        <dsp:cNvPr id="0" name=""/>
        <dsp:cNvSpPr/>
      </dsp:nvSpPr>
      <dsp:spPr>
        <a:xfrm>
          <a:off x="3335405" y="3921362"/>
          <a:ext cx="5140452" cy="2012353"/>
        </a:xfrm>
        <a:prstGeom prst="rightArrow">
          <a:avLst>
            <a:gd name="adj1" fmla="val 75000"/>
            <a:gd name="adj2" fmla="val 5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ES_tradnl" sz="1200" b="1" kern="1200" dirty="0">
              <a:latin typeface="+mn-lt"/>
            </a:rPr>
            <a:t>Riesgo</a:t>
          </a:r>
          <a:endParaRPr lang="es-EC" sz="1200" b="1" kern="1200" dirty="0">
            <a:latin typeface="+mn-lt"/>
          </a:endParaRPr>
        </a:p>
        <a:p>
          <a:pPr marL="114300" lvl="1" indent="-114300" algn="l" defTabSz="533400">
            <a:lnSpc>
              <a:spcPct val="90000"/>
            </a:lnSpc>
            <a:spcBef>
              <a:spcPct val="0"/>
            </a:spcBef>
            <a:spcAft>
              <a:spcPct val="15000"/>
            </a:spcAft>
            <a:buChar char="••"/>
          </a:pPr>
          <a:r>
            <a:rPr lang="es-ES_tradnl" sz="1200" b="1" kern="1200" dirty="0">
              <a:latin typeface="+mn-lt"/>
            </a:rPr>
            <a:t>Evaluación del riesgo</a:t>
          </a:r>
          <a:endParaRPr lang="es-EC" sz="1200" b="1" kern="1200" dirty="0">
            <a:latin typeface="+mn-lt"/>
          </a:endParaRPr>
        </a:p>
        <a:p>
          <a:pPr marL="114300" lvl="1" indent="-114300" algn="l" defTabSz="533400">
            <a:lnSpc>
              <a:spcPct val="90000"/>
            </a:lnSpc>
            <a:spcBef>
              <a:spcPct val="0"/>
            </a:spcBef>
            <a:spcAft>
              <a:spcPct val="15000"/>
            </a:spcAft>
            <a:buChar char="••"/>
          </a:pPr>
          <a:r>
            <a:rPr lang="es-ES_tradnl" sz="1200" b="1" kern="1200" dirty="0">
              <a:latin typeface="+mn-lt"/>
            </a:rPr>
            <a:t>Impacto</a:t>
          </a:r>
          <a:endParaRPr lang="es-EC" sz="1200" b="1" kern="1200" dirty="0">
            <a:latin typeface="+mn-lt"/>
          </a:endParaRPr>
        </a:p>
        <a:p>
          <a:pPr marL="114300" lvl="1" indent="-114300" algn="l" defTabSz="533400">
            <a:lnSpc>
              <a:spcPct val="90000"/>
            </a:lnSpc>
            <a:spcBef>
              <a:spcPct val="0"/>
            </a:spcBef>
            <a:spcAft>
              <a:spcPct val="15000"/>
            </a:spcAft>
            <a:buChar char="••"/>
          </a:pPr>
          <a:r>
            <a:rPr lang="es-ES_tradnl" sz="1200" b="1" kern="1200" dirty="0">
              <a:latin typeface="+mn-lt"/>
            </a:rPr>
            <a:t>Indicador</a:t>
          </a:r>
          <a:endParaRPr lang="es-EC" sz="1200" b="1" kern="1200" dirty="0">
            <a:latin typeface="+mn-lt"/>
          </a:endParaRPr>
        </a:p>
        <a:p>
          <a:pPr marL="114300" lvl="1" indent="-114300" algn="l" defTabSz="533400">
            <a:lnSpc>
              <a:spcPct val="90000"/>
            </a:lnSpc>
            <a:spcBef>
              <a:spcPct val="0"/>
            </a:spcBef>
            <a:spcAft>
              <a:spcPct val="15000"/>
            </a:spcAft>
            <a:buChar char="••"/>
          </a:pPr>
          <a:r>
            <a:rPr lang="es-ES_tradnl" sz="1200" b="1" kern="1200" dirty="0">
              <a:latin typeface="+mn-lt"/>
            </a:rPr>
            <a:t>Mapa de riesgos</a:t>
          </a:r>
          <a:endParaRPr lang="es-EC" sz="1200" b="1" kern="1200" dirty="0">
            <a:latin typeface="+mn-lt"/>
          </a:endParaRPr>
        </a:p>
        <a:p>
          <a:pPr marL="114300" lvl="1" indent="-114300" algn="l" defTabSz="533400">
            <a:lnSpc>
              <a:spcPct val="90000"/>
            </a:lnSpc>
            <a:spcBef>
              <a:spcPct val="0"/>
            </a:spcBef>
            <a:spcAft>
              <a:spcPct val="15000"/>
            </a:spcAft>
            <a:buChar char="••"/>
          </a:pPr>
          <a:r>
            <a:rPr lang="es-EC" sz="1200" b="1" kern="1200" dirty="0">
              <a:latin typeface="+mn-lt"/>
            </a:rPr>
            <a:t>Estrategias funcionales</a:t>
          </a:r>
        </a:p>
      </dsp:txBody>
      <dsp:txXfrm>
        <a:off x="3335405" y="4172906"/>
        <a:ext cx="4385820" cy="1509265"/>
      </dsp:txXfrm>
    </dsp:sp>
    <dsp:sp modelId="{954BD2C9-FBDE-4F84-B21B-AB670102EA80}">
      <dsp:nvSpPr>
        <dsp:cNvPr id="0" name=""/>
        <dsp:cNvSpPr/>
      </dsp:nvSpPr>
      <dsp:spPr>
        <a:xfrm>
          <a:off x="182663" y="4075132"/>
          <a:ext cx="3075978" cy="173991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S_tradnl" sz="1200" b="1" kern="1200" smtClean="0">
              <a:latin typeface="+mn-lt"/>
            </a:rPr>
            <a:t>Marco Conceptual</a:t>
          </a:r>
          <a:endParaRPr lang="es-EC" sz="1200" b="1" kern="1200" dirty="0">
            <a:latin typeface="+mn-lt"/>
          </a:endParaRPr>
        </a:p>
      </dsp:txBody>
      <dsp:txXfrm>
        <a:off x="267599" y="4160068"/>
        <a:ext cx="2906106" cy="15700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7F741-4AF6-4BC3-AD7A-567C736FF861}">
      <dsp:nvSpPr>
        <dsp:cNvPr id="0" name=""/>
        <dsp:cNvSpPr/>
      </dsp:nvSpPr>
      <dsp:spPr>
        <a:xfrm>
          <a:off x="1633" y="376174"/>
          <a:ext cx="2524124" cy="1009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rPr>
            <a:t>TIPOS DE INVESTIGACIÓN</a:t>
          </a:r>
          <a:endParaRPr lang="es-EC" sz="1500" kern="1200" dirty="0">
            <a:solidFill>
              <a:schemeClr val="tx1"/>
            </a:solidFill>
          </a:endParaRPr>
        </a:p>
      </dsp:txBody>
      <dsp:txXfrm>
        <a:off x="506458" y="376174"/>
        <a:ext cx="1514475" cy="1009649"/>
      </dsp:txXfrm>
    </dsp:sp>
    <dsp:sp modelId="{C17E82E5-6140-44CA-9321-4F2D7BB66C27}">
      <dsp:nvSpPr>
        <dsp:cNvPr id="0" name=""/>
        <dsp:cNvSpPr/>
      </dsp:nvSpPr>
      <dsp:spPr>
        <a:xfrm>
          <a:off x="2197622" y="461994"/>
          <a:ext cx="2095023" cy="83800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Exploratoria </a:t>
          </a:r>
          <a:endParaRPr lang="es-EC" sz="1800" kern="1200" dirty="0">
            <a:solidFill>
              <a:schemeClr val="tx1"/>
            </a:solidFill>
          </a:endParaRPr>
        </a:p>
      </dsp:txBody>
      <dsp:txXfrm>
        <a:off x="2616627" y="461994"/>
        <a:ext cx="1257014" cy="838009"/>
      </dsp:txXfrm>
    </dsp:sp>
    <dsp:sp modelId="{7ECFCBC9-5E82-47EE-8086-4588B7919577}">
      <dsp:nvSpPr>
        <dsp:cNvPr id="0" name=""/>
        <dsp:cNvSpPr/>
      </dsp:nvSpPr>
      <dsp:spPr>
        <a:xfrm>
          <a:off x="3999342" y="461994"/>
          <a:ext cx="2095023" cy="83800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Descriptiva </a:t>
          </a:r>
          <a:endParaRPr lang="es-EC" sz="1800" kern="1200" dirty="0">
            <a:solidFill>
              <a:schemeClr val="tx1"/>
            </a:solidFill>
          </a:endParaRPr>
        </a:p>
      </dsp:txBody>
      <dsp:txXfrm>
        <a:off x="4418347" y="461994"/>
        <a:ext cx="1257014" cy="838009"/>
      </dsp:txXfrm>
    </dsp:sp>
    <dsp:sp modelId="{22010541-BB44-4DAE-9939-807B932560C3}">
      <dsp:nvSpPr>
        <dsp:cNvPr id="0" name=""/>
        <dsp:cNvSpPr/>
      </dsp:nvSpPr>
      <dsp:spPr>
        <a:xfrm>
          <a:off x="1633" y="1527175"/>
          <a:ext cx="2524124" cy="1009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rPr>
            <a:t>METODO</a:t>
          </a:r>
          <a:endParaRPr lang="es-EC" sz="1500" kern="1200" dirty="0">
            <a:solidFill>
              <a:schemeClr val="tx1"/>
            </a:solidFill>
          </a:endParaRPr>
        </a:p>
      </dsp:txBody>
      <dsp:txXfrm>
        <a:off x="506458" y="1527175"/>
        <a:ext cx="1514475" cy="1009649"/>
      </dsp:txXfrm>
    </dsp:sp>
    <dsp:sp modelId="{DE2DC147-BF57-47D8-BEFA-08833E54EB18}">
      <dsp:nvSpPr>
        <dsp:cNvPr id="0" name=""/>
        <dsp:cNvSpPr/>
      </dsp:nvSpPr>
      <dsp:spPr>
        <a:xfrm>
          <a:off x="2197622" y="1612995"/>
          <a:ext cx="2095023" cy="83800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Analítico </a:t>
          </a:r>
          <a:endParaRPr lang="es-EC" sz="1800" kern="1200" dirty="0">
            <a:solidFill>
              <a:schemeClr val="tx1"/>
            </a:solidFill>
          </a:endParaRPr>
        </a:p>
      </dsp:txBody>
      <dsp:txXfrm>
        <a:off x="2616627" y="1612995"/>
        <a:ext cx="1257014" cy="838009"/>
      </dsp:txXfrm>
    </dsp:sp>
    <dsp:sp modelId="{F3EEA33D-F0A4-414E-B213-6301EF8686BF}">
      <dsp:nvSpPr>
        <dsp:cNvPr id="0" name=""/>
        <dsp:cNvSpPr/>
      </dsp:nvSpPr>
      <dsp:spPr>
        <a:xfrm>
          <a:off x="3999342" y="1612995"/>
          <a:ext cx="2095023" cy="83800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Deductivo </a:t>
          </a:r>
          <a:endParaRPr lang="es-EC" sz="1800" kern="1200" dirty="0">
            <a:solidFill>
              <a:schemeClr val="tx1"/>
            </a:solidFill>
          </a:endParaRPr>
        </a:p>
      </dsp:txBody>
      <dsp:txXfrm>
        <a:off x="4418347" y="1612995"/>
        <a:ext cx="1257014" cy="838009"/>
      </dsp:txXfrm>
    </dsp:sp>
    <dsp:sp modelId="{43C556F3-54F4-4657-877E-3E794B70FD18}">
      <dsp:nvSpPr>
        <dsp:cNvPr id="0" name=""/>
        <dsp:cNvSpPr/>
      </dsp:nvSpPr>
      <dsp:spPr>
        <a:xfrm>
          <a:off x="1633" y="2678175"/>
          <a:ext cx="2524124" cy="1009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rPr>
            <a:t>ENFOQUE </a:t>
          </a:r>
          <a:endParaRPr lang="es-EC" sz="1500" kern="1200" dirty="0">
            <a:solidFill>
              <a:schemeClr val="tx1"/>
            </a:solidFill>
          </a:endParaRPr>
        </a:p>
      </dsp:txBody>
      <dsp:txXfrm>
        <a:off x="506458" y="2678175"/>
        <a:ext cx="1514475" cy="1009649"/>
      </dsp:txXfrm>
    </dsp:sp>
    <dsp:sp modelId="{C5DCEECF-3BCE-4304-B1A6-875CCD927B09}">
      <dsp:nvSpPr>
        <dsp:cNvPr id="0" name=""/>
        <dsp:cNvSpPr/>
      </dsp:nvSpPr>
      <dsp:spPr>
        <a:xfrm>
          <a:off x="2197622" y="2763996"/>
          <a:ext cx="2095023" cy="83800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Cualitativo </a:t>
          </a:r>
          <a:endParaRPr lang="es-EC" sz="1800" kern="1200" dirty="0">
            <a:solidFill>
              <a:schemeClr val="tx1"/>
            </a:solidFill>
          </a:endParaRPr>
        </a:p>
      </dsp:txBody>
      <dsp:txXfrm>
        <a:off x="2616627" y="2763996"/>
        <a:ext cx="1257014" cy="838009"/>
      </dsp:txXfrm>
    </dsp:sp>
    <dsp:sp modelId="{01F51657-F812-44FE-9B3C-D688D5357423}">
      <dsp:nvSpPr>
        <dsp:cNvPr id="0" name=""/>
        <dsp:cNvSpPr/>
      </dsp:nvSpPr>
      <dsp:spPr>
        <a:xfrm>
          <a:off x="3999342" y="2763996"/>
          <a:ext cx="2095023" cy="83800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Cuantitativo </a:t>
          </a:r>
          <a:endParaRPr lang="es-EC" sz="1800" kern="1200" dirty="0">
            <a:solidFill>
              <a:schemeClr val="tx1"/>
            </a:solidFill>
          </a:endParaRPr>
        </a:p>
      </dsp:txBody>
      <dsp:txXfrm>
        <a:off x="4418347" y="2763996"/>
        <a:ext cx="1257014" cy="8380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8AB47-7F31-4D7C-8834-19F157817927}">
      <dsp:nvSpPr>
        <dsp:cNvPr id="0" name=""/>
        <dsp:cNvSpPr/>
      </dsp:nvSpPr>
      <dsp:spPr>
        <a:xfrm rot="10800000">
          <a:off x="1513073" y="322"/>
          <a:ext cx="5472684" cy="53846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446" tIns="57150" rIns="106680" bIns="57150" numCol="1" spcCol="1270" anchor="ctr" anchorCtr="0">
          <a:noAutofit/>
        </a:bodyPr>
        <a:lstStyle/>
        <a:p>
          <a:pPr lvl="0" algn="ctr" defTabSz="666750">
            <a:lnSpc>
              <a:spcPct val="90000"/>
            </a:lnSpc>
            <a:spcBef>
              <a:spcPct val="0"/>
            </a:spcBef>
            <a:spcAft>
              <a:spcPct val="35000"/>
            </a:spcAft>
          </a:pPr>
          <a:r>
            <a:rPr lang="es-ES_tradnl" sz="1500" b="1" kern="1200" dirty="0" smtClean="0">
              <a:solidFill>
                <a:schemeClr val="tx1"/>
              </a:solidFill>
            </a:rPr>
            <a:t>Diagnóstico inicial de la gestión realizada en las Juntas Parroquiales</a:t>
          </a:r>
          <a:endParaRPr lang="es-EC" sz="1500" b="1" kern="1200" dirty="0">
            <a:solidFill>
              <a:schemeClr val="tx1"/>
            </a:solidFill>
          </a:endParaRPr>
        </a:p>
      </dsp:txBody>
      <dsp:txXfrm rot="10800000">
        <a:off x="1647688" y="322"/>
        <a:ext cx="5338069" cy="538460"/>
      </dsp:txXfrm>
    </dsp:sp>
    <dsp:sp modelId="{87C1D4FE-3B03-41D2-9D92-53254D2C13E8}">
      <dsp:nvSpPr>
        <dsp:cNvPr id="0" name=""/>
        <dsp:cNvSpPr/>
      </dsp:nvSpPr>
      <dsp:spPr>
        <a:xfrm>
          <a:off x="1243842" y="192752"/>
          <a:ext cx="538460" cy="538460"/>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E9EA45-BE6B-4230-8CE1-AD919C96B2C0}">
      <dsp:nvSpPr>
        <dsp:cNvPr id="0" name=""/>
        <dsp:cNvSpPr/>
      </dsp:nvSpPr>
      <dsp:spPr>
        <a:xfrm rot="10800000">
          <a:off x="1513073" y="699517"/>
          <a:ext cx="5472684" cy="53846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446" tIns="57150" rIns="106680" bIns="57150" numCol="1" spcCol="1270" anchor="ctr" anchorCtr="0">
          <a:noAutofit/>
        </a:bodyPr>
        <a:lstStyle/>
        <a:p>
          <a:pPr lvl="0" algn="ctr" defTabSz="666750">
            <a:lnSpc>
              <a:spcPct val="90000"/>
            </a:lnSpc>
            <a:spcBef>
              <a:spcPct val="0"/>
            </a:spcBef>
            <a:spcAft>
              <a:spcPct val="35000"/>
            </a:spcAft>
          </a:pPr>
          <a:r>
            <a:rPr lang="es-ES_tradnl" sz="1500" b="1" kern="1200" dirty="0" smtClean="0">
              <a:solidFill>
                <a:schemeClr val="tx1"/>
              </a:solidFill>
            </a:rPr>
            <a:t>Metodología para identificar riesgos</a:t>
          </a:r>
          <a:endParaRPr lang="es-EC" sz="1500" b="1" kern="1200" dirty="0">
            <a:solidFill>
              <a:schemeClr val="tx1"/>
            </a:solidFill>
          </a:endParaRPr>
        </a:p>
      </dsp:txBody>
      <dsp:txXfrm rot="10800000">
        <a:off x="1647688" y="699517"/>
        <a:ext cx="5338069" cy="538460"/>
      </dsp:txXfrm>
    </dsp:sp>
    <dsp:sp modelId="{B0E46A77-61B7-4791-91D2-EF5D3169EABD}">
      <dsp:nvSpPr>
        <dsp:cNvPr id="0" name=""/>
        <dsp:cNvSpPr/>
      </dsp:nvSpPr>
      <dsp:spPr>
        <a:xfrm>
          <a:off x="1243842" y="699517"/>
          <a:ext cx="538460" cy="538460"/>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9FACE3-61E0-4B6F-AC42-D9AF8C04D4B8}">
      <dsp:nvSpPr>
        <dsp:cNvPr id="0" name=""/>
        <dsp:cNvSpPr/>
      </dsp:nvSpPr>
      <dsp:spPr>
        <a:xfrm rot="10800000">
          <a:off x="1513073" y="1398711"/>
          <a:ext cx="5472684" cy="53846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446" tIns="57150" rIns="106680" bIns="57150" numCol="1" spcCol="1270" anchor="ctr" anchorCtr="0">
          <a:noAutofit/>
        </a:bodyPr>
        <a:lstStyle/>
        <a:p>
          <a:pPr lvl="0" algn="ctr" defTabSz="666750">
            <a:lnSpc>
              <a:spcPct val="90000"/>
            </a:lnSpc>
            <a:spcBef>
              <a:spcPct val="0"/>
            </a:spcBef>
            <a:spcAft>
              <a:spcPct val="35000"/>
            </a:spcAft>
          </a:pPr>
          <a:r>
            <a:rPr lang="es-ES_tradnl" sz="1500" b="1" kern="1200" dirty="0" smtClean="0">
              <a:solidFill>
                <a:schemeClr val="tx1"/>
              </a:solidFill>
            </a:rPr>
            <a:t>Resultados de la identificación de riesgos</a:t>
          </a:r>
          <a:endParaRPr lang="es-EC" sz="1500" b="1" kern="1200" dirty="0">
            <a:solidFill>
              <a:schemeClr val="tx1"/>
            </a:solidFill>
          </a:endParaRPr>
        </a:p>
      </dsp:txBody>
      <dsp:txXfrm rot="10800000">
        <a:off x="1647688" y="1398711"/>
        <a:ext cx="5338069" cy="538460"/>
      </dsp:txXfrm>
    </dsp:sp>
    <dsp:sp modelId="{5CB13BAC-5200-46E3-9295-23D1346CE9B8}">
      <dsp:nvSpPr>
        <dsp:cNvPr id="0" name=""/>
        <dsp:cNvSpPr/>
      </dsp:nvSpPr>
      <dsp:spPr>
        <a:xfrm>
          <a:off x="1243842" y="1398711"/>
          <a:ext cx="538460" cy="538460"/>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A017E6-6D59-420F-8C97-6C9DF93AF9C0}">
      <dsp:nvSpPr>
        <dsp:cNvPr id="0" name=""/>
        <dsp:cNvSpPr/>
      </dsp:nvSpPr>
      <dsp:spPr>
        <a:xfrm rot="10800000">
          <a:off x="1513073" y="2097906"/>
          <a:ext cx="5472684" cy="53846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446" tIns="57150" rIns="106680" bIns="57150" numCol="1" spcCol="1270" anchor="ctr" anchorCtr="0">
          <a:noAutofit/>
        </a:bodyPr>
        <a:lstStyle/>
        <a:p>
          <a:pPr lvl="0" algn="ctr" defTabSz="666750">
            <a:lnSpc>
              <a:spcPct val="90000"/>
            </a:lnSpc>
            <a:spcBef>
              <a:spcPct val="0"/>
            </a:spcBef>
            <a:spcAft>
              <a:spcPct val="35000"/>
            </a:spcAft>
          </a:pPr>
          <a:r>
            <a:rPr lang="es-ES_tradnl" sz="1500" b="1" kern="1200" dirty="0" smtClean="0">
              <a:solidFill>
                <a:schemeClr val="tx1"/>
              </a:solidFill>
            </a:rPr>
            <a:t>Método de calificación de riesgos </a:t>
          </a:r>
          <a:endParaRPr lang="es-EC" sz="1500" b="1" kern="1200" dirty="0">
            <a:solidFill>
              <a:schemeClr val="tx1"/>
            </a:solidFill>
          </a:endParaRPr>
        </a:p>
      </dsp:txBody>
      <dsp:txXfrm rot="10800000">
        <a:off x="1647688" y="2097906"/>
        <a:ext cx="5338069" cy="538460"/>
      </dsp:txXfrm>
    </dsp:sp>
    <dsp:sp modelId="{4E643A22-1360-452E-96E0-EEDCF052C266}">
      <dsp:nvSpPr>
        <dsp:cNvPr id="0" name=""/>
        <dsp:cNvSpPr/>
      </dsp:nvSpPr>
      <dsp:spPr>
        <a:xfrm>
          <a:off x="1243842" y="2097906"/>
          <a:ext cx="538460" cy="538460"/>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6F980C-1D14-4032-B5EE-BE7845C276BE}">
      <dsp:nvSpPr>
        <dsp:cNvPr id="0" name=""/>
        <dsp:cNvSpPr/>
      </dsp:nvSpPr>
      <dsp:spPr>
        <a:xfrm rot="10800000">
          <a:off x="1513073" y="2797100"/>
          <a:ext cx="5472684" cy="53846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446" tIns="57150" rIns="106680" bIns="57150" numCol="1" spcCol="1270" anchor="ctr" anchorCtr="0">
          <a:noAutofit/>
        </a:bodyPr>
        <a:lstStyle/>
        <a:p>
          <a:pPr lvl="0" algn="ctr" defTabSz="666750">
            <a:lnSpc>
              <a:spcPct val="90000"/>
            </a:lnSpc>
            <a:spcBef>
              <a:spcPct val="0"/>
            </a:spcBef>
            <a:spcAft>
              <a:spcPct val="35000"/>
            </a:spcAft>
          </a:pPr>
          <a:r>
            <a:rPr lang="es-ES_tradnl" sz="1500" b="1" kern="1200" dirty="0" smtClean="0">
              <a:solidFill>
                <a:schemeClr val="tx1"/>
              </a:solidFill>
            </a:rPr>
            <a:t>Método de evaluación de riesgos</a:t>
          </a:r>
          <a:endParaRPr lang="es-EC" sz="1500" b="1" kern="1200" dirty="0">
            <a:solidFill>
              <a:schemeClr val="tx1"/>
            </a:solidFill>
          </a:endParaRPr>
        </a:p>
      </dsp:txBody>
      <dsp:txXfrm rot="10800000">
        <a:off x="1647688" y="2797100"/>
        <a:ext cx="5338069" cy="538460"/>
      </dsp:txXfrm>
    </dsp:sp>
    <dsp:sp modelId="{8230D850-9694-4453-826F-DAEF05EBF4C9}">
      <dsp:nvSpPr>
        <dsp:cNvPr id="0" name=""/>
        <dsp:cNvSpPr/>
      </dsp:nvSpPr>
      <dsp:spPr>
        <a:xfrm>
          <a:off x="1243842" y="2797100"/>
          <a:ext cx="538460" cy="538460"/>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63BF10-8414-440D-A65E-208BCD28718E}">
      <dsp:nvSpPr>
        <dsp:cNvPr id="0" name=""/>
        <dsp:cNvSpPr/>
      </dsp:nvSpPr>
      <dsp:spPr>
        <a:xfrm rot="10800000">
          <a:off x="1513073" y="3496295"/>
          <a:ext cx="5472684" cy="53846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446" tIns="57150" rIns="106680" bIns="57150" numCol="1" spcCol="1270" anchor="ctr" anchorCtr="0">
          <a:noAutofit/>
        </a:bodyPr>
        <a:lstStyle/>
        <a:p>
          <a:pPr lvl="0" algn="ctr" defTabSz="666750">
            <a:lnSpc>
              <a:spcPct val="90000"/>
            </a:lnSpc>
            <a:spcBef>
              <a:spcPct val="0"/>
            </a:spcBef>
            <a:spcAft>
              <a:spcPct val="35000"/>
            </a:spcAft>
          </a:pPr>
          <a:r>
            <a:rPr lang="es-ES_tradnl" sz="1500" b="1" kern="1200" dirty="0" smtClean="0">
              <a:solidFill>
                <a:schemeClr val="tx1"/>
              </a:solidFill>
            </a:rPr>
            <a:t>Método de priorización de riesgos</a:t>
          </a:r>
          <a:endParaRPr lang="es-EC" sz="1500" b="1" kern="1200" dirty="0">
            <a:solidFill>
              <a:schemeClr val="tx1"/>
            </a:solidFill>
          </a:endParaRPr>
        </a:p>
      </dsp:txBody>
      <dsp:txXfrm rot="10800000">
        <a:off x="1647688" y="3496295"/>
        <a:ext cx="5338069" cy="538460"/>
      </dsp:txXfrm>
    </dsp:sp>
    <dsp:sp modelId="{0E78D0AE-5AF3-49DE-8288-9910E13DBF04}">
      <dsp:nvSpPr>
        <dsp:cNvPr id="0" name=""/>
        <dsp:cNvSpPr/>
      </dsp:nvSpPr>
      <dsp:spPr>
        <a:xfrm>
          <a:off x="1243842" y="3496295"/>
          <a:ext cx="538460" cy="538460"/>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F9D77B-459D-4818-8E71-75AB0058A6BC}">
      <dsp:nvSpPr>
        <dsp:cNvPr id="0" name=""/>
        <dsp:cNvSpPr/>
      </dsp:nvSpPr>
      <dsp:spPr>
        <a:xfrm rot="10800000">
          <a:off x="1513073" y="4195489"/>
          <a:ext cx="5472684" cy="53846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446" tIns="57150" rIns="106680" bIns="57150" numCol="1" spcCol="1270" anchor="ctr" anchorCtr="0">
          <a:noAutofit/>
        </a:bodyPr>
        <a:lstStyle/>
        <a:p>
          <a:pPr lvl="0" algn="ctr" defTabSz="666750">
            <a:lnSpc>
              <a:spcPct val="90000"/>
            </a:lnSpc>
            <a:spcBef>
              <a:spcPct val="0"/>
            </a:spcBef>
            <a:spcAft>
              <a:spcPct val="35000"/>
            </a:spcAft>
          </a:pPr>
          <a:r>
            <a:rPr lang="es-ES_tradnl" sz="1500" b="1" kern="1200" dirty="0" smtClean="0">
              <a:solidFill>
                <a:schemeClr val="tx1"/>
              </a:solidFill>
            </a:rPr>
            <a:t>Planteamiento del mapa de riesgos como método de clasificación de riesgos en conjunto.</a:t>
          </a:r>
          <a:endParaRPr lang="es-EC" sz="1500" b="1" kern="1200" dirty="0">
            <a:solidFill>
              <a:schemeClr val="tx1"/>
            </a:solidFill>
          </a:endParaRPr>
        </a:p>
      </dsp:txBody>
      <dsp:txXfrm rot="10800000">
        <a:off x="1647688" y="4195489"/>
        <a:ext cx="5338069" cy="538460"/>
      </dsp:txXfrm>
    </dsp:sp>
    <dsp:sp modelId="{D7566877-1099-4C35-BA5E-CFE8E47261D7}">
      <dsp:nvSpPr>
        <dsp:cNvPr id="0" name=""/>
        <dsp:cNvSpPr/>
      </dsp:nvSpPr>
      <dsp:spPr>
        <a:xfrm>
          <a:off x="1243842" y="4195489"/>
          <a:ext cx="538460" cy="538460"/>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040E6E-4D3E-44BA-9B82-4410DBECECF2}">
      <dsp:nvSpPr>
        <dsp:cNvPr id="0" name=""/>
        <dsp:cNvSpPr/>
      </dsp:nvSpPr>
      <dsp:spPr>
        <a:xfrm rot="10800000">
          <a:off x="1513073" y="4894684"/>
          <a:ext cx="5472684" cy="53846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446" tIns="57150" rIns="106680" bIns="57150" numCol="1" spcCol="1270" anchor="ctr" anchorCtr="0">
          <a:noAutofit/>
        </a:bodyPr>
        <a:lstStyle/>
        <a:p>
          <a:pPr lvl="0" algn="ctr" defTabSz="666750">
            <a:lnSpc>
              <a:spcPct val="90000"/>
            </a:lnSpc>
            <a:spcBef>
              <a:spcPct val="0"/>
            </a:spcBef>
            <a:spcAft>
              <a:spcPct val="35000"/>
            </a:spcAft>
          </a:pPr>
          <a:r>
            <a:rPr lang="es-ES_tradnl" sz="1500" b="1" kern="1200" dirty="0" smtClean="0">
              <a:solidFill>
                <a:schemeClr val="tx1"/>
              </a:solidFill>
            </a:rPr>
            <a:t>Respuesta al riesgo</a:t>
          </a:r>
          <a:endParaRPr lang="es-EC" sz="1500" b="1" kern="1200" dirty="0">
            <a:solidFill>
              <a:schemeClr val="tx1"/>
            </a:solidFill>
          </a:endParaRPr>
        </a:p>
      </dsp:txBody>
      <dsp:txXfrm rot="10800000">
        <a:off x="1647688" y="4894684"/>
        <a:ext cx="5338069" cy="538460"/>
      </dsp:txXfrm>
    </dsp:sp>
    <dsp:sp modelId="{BE323F48-182C-426A-822A-DFCC7639891D}">
      <dsp:nvSpPr>
        <dsp:cNvPr id="0" name=""/>
        <dsp:cNvSpPr/>
      </dsp:nvSpPr>
      <dsp:spPr>
        <a:xfrm>
          <a:off x="1243842" y="4894684"/>
          <a:ext cx="538460" cy="538460"/>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85173-6522-485B-B65D-DCD919C9C326}">
      <dsp:nvSpPr>
        <dsp:cNvPr id="0" name=""/>
        <dsp:cNvSpPr/>
      </dsp:nvSpPr>
      <dsp:spPr>
        <a:xfrm>
          <a:off x="0" y="66326"/>
          <a:ext cx="8568952" cy="489600"/>
        </a:xfrm>
        <a:prstGeom prst="rect">
          <a:avLst/>
        </a:prstGeom>
        <a:solidFill>
          <a:srgbClr val="C4E59F"/>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S_tradnl" sz="1700" b="1" kern="1200" dirty="0"/>
            <a:t>CONCLUSIONES</a:t>
          </a:r>
          <a:endParaRPr lang="es-EC" sz="1700" kern="1200" dirty="0"/>
        </a:p>
      </dsp:txBody>
      <dsp:txXfrm>
        <a:off x="0" y="66326"/>
        <a:ext cx="8568952" cy="489600"/>
      </dsp:txXfrm>
    </dsp:sp>
    <dsp:sp modelId="{C7A2A784-5100-4BBA-A5EA-794227F92E54}">
      <dsp:nvSpPr>
        <dsp:cNvPr id="0" name=""/>
        <dsp:cNvSpPr/>
      </dsp:nvSpPr>
      <dsp:spPr>
        <a:xfrm>
          <a:off x="0" y="555926"/>
          <a:ext cx="8568952" cy="5786460"/>
        </a:xfrm>
        <a:prstGeom prst="rect">
          <a:avLst/>
        </a:prstGeom>
        <a:solidFill>
          <a:srgbClr val="FFFFCC">
            <a:alpha val="90000"/>
          </a:srgb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endParaRPr lang="es-EC" sz="1700" kern="1200" dirty="0"/>
        </a:p>
        <a:p>
          <a:pPr marL="342900" lvl="2" indent="-171450" algn="l" defTabSz="755650">
            <a:lnSpc>
              <a:spcPct val="90000"/>
            </a:lnSpc>
            <a:spcBef>
              <a:spcPct val="0"/>
            </a:spcBef>
            <a:spcAft>
              <a:spcPct val="15000"/>
            </a:spcAft>
            <a:buChar char="••"/>
          </a:pPr>
          <a:r>
            <a:rPr lang="es-ES_tradnl" sz="1700" kern="1200" smtClean="0"/>
            <a:t>Durante el desarrollo del trabajo de investigación, se pudo identificar que las juntas parroquiales no cuentan con una estructura orgánica racional donde se puedan evidenciar con claridad las áreas de trabajo y determinar las responsabilidades de las mismas.</a:t>
          </a:r>
          <a:endParaRPr lang="es-EC" sz="1700" kern="1200" dirty="0"/>
        </a:p>
        <a:p>
          <a:pPr marL="342900" lvl="2" indent="-171450" algn="l" defTabSz="755650">
            <a:lnSpc>
              <a:spcPct val="90000"/>
            </a:lnSpc>
            <a:spcBef>
              <a:spcPct val="0"/>
            </a:spcBef>
            <a:spcAft>
              <a:spcPct val="15000"/>
            </a:spcAft>
            <a:buChar char="••"/>
          </a:pPr>
          <a:r>
            <a:rPr lang="es-ES_tradnl" sz="1700" kern="1200" dirty="0" smtClean="0"/>
            <a:t>Luego de identificar las deficiencias en los procesos financieros existentes en las juntas parroquiales se determinaron los potenciales riesgos por medio de técnicas  como la entrevista, posteriormente se procedió a evaluar los riesgos por medio de matrices de calificación y evaluación, para luego priorizarlos mediante el diagrama de Pareto resultado del cual se obtuvo, 13 eventos de riesgo en la junta parroquial de </a:t>
          </a:r>
          <a:r>
            <a:rPr lang="es-ES_tradnl" sz="1700" kern="1200" dirty="0" err="1" smtClean="0"/>
            <a:t>Rumipamba</a:t>
          </a:r>
          <a:r>
            <a:rPr lang="es-ES_tradnl" sz="1700" kern="1200" dirty="0" smtClean="0"/>
            <a:t> y 14 en la junta parroquial de </a:t>
          </a:r>
          <a:r>
            <a:rPr lang="es-ES_tradnl" sz="1700" kern="1200" dirty="0" err="1" smtClean="0"/>
            <a:t>Cotogchoa</a:t>
          </a:r>
          <a:r>
            <a:rPr lang="es-ES_tradnl" sz="1700" kern="1200" dirty="0" smtClean="0"/>
            <a:t>.</a:t>
          </a:r>
          <a:endParaRPr lang="es-EC" sz="1700" kern="1200" dirty="0"/>
        </a:p>
        <a:p>
          <a:pPr marL="342900" lvl="2" indent="-171450" algn="l" defTabSz="755650">
            <a:lnSpc>
              <a:spcPct val="90000"/>
            </a:lnSpc>
            <a:spcBef>
              <a:spcPct val="0"/>
            </a:spcBef>
            <a:spcAft>
              <a:spcPct val="15000"/>
            </a:spcAft>
            <a:buChar char="••"/>
          </a:pPr>
          <a:r>
            <a:rPr lang="es-ES_tradnl" sz="1700" kern="1200" dirty="0" smtClean="0"/>
            <a:t>Una vez priorizados los riesgos se procedió a clasificarlos mediante  el mapa de riesgos en el cual se registros los diferentes riesgos, según  escala de color  de acuerdo a la combinación de los valores obtenidos tanto en la evaluación como en la priorización  para determina su clasificación en conjunto de acuerdo a los niveles de riesgo definidos, por lo cual se determinó que los factores de riesgo analizados en La Junta Parroquial de </a:t>
          </a:r>
          <a:r>
            <a:rPr lang="es-ES_tradnl" sz="1700" kern="1200" dirty="0" err="1" smtClean="0"/>
            <a:t>Cotogchoa</a:t>
          </a:r>
          <a:r>
            <a:rPr lang="es-ES_tradnl" sz="1700" kern="1200" dirty="0" smtClean="0"/>
            <a:t>  se evalúan en conjunto como de riesgo medio –alto y los de la Junta Parroquia de </a:t>
          </a:r>
          <a:r>
            <a:rPr lang="es-ES_tradnl" sz="1700" kern="1200" dirty="0" err="1" smtClean="0"/>
            <a:t>Rumipamba</a:t>
          </a:r>
          <a:r>
            <a:rPr lang="es-ES_tradnl" sz="1700" kern="1200" dirty="0" smtClean="0"/>
            <a:t> como alto. Posterior a la aplicación del mapa de riesgos se procedió a gestionar los mismos por medio de propuestas o estrategias de mejora en el control de los procesos financieros que manejan las juntas parroquiales.</a:t>
          </a:r>
          <a:endParaRPr lang="es-EC" sz="1700" kern="1200" dirty="0"/>
        </a:p>
        <a:p>
          <a:pPr marL="342900" lvl="2" indent="-171450" algn="l" defTabSz="755650">
            <a:lnSpc>
              <a:spcPct val="90000"/>
            </a:lnSpc>
            <a:spcBef>
              <a:spcPct val="0"/>
            </a:spcBef>
            <a:spcAft>
              <a:spcPct val="15000"/>
            </a:spcAft>
            <a:buChar char="••"/>
          </a:pPr>
          <a:r>
            <a:rPr lang="es-ES_tradnl" sz="1700" kern="1200" dirty="0" smtClean="0"/>
            <a:t>En base al estudio se han desarrollado algunos instrumentos útiles en la gestión como la matriz de diagnóstico inicial, las  de calificación de riesgos, la matriz de evaluación, el mapa de riesgos y la matriz de respuesta al riesgo.</a:t>
          </a:r>
          <a:endParaRPr lang="es-EC" sz="1700" kern="1200" dirty="0"/>
        </a:p>
      </dsp:txBody>
      <dsp:txXfrm>
        <a:off x="0" y="555926"/>
        <a:ext cx="8568952" cy="57864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85173-6522-485B-B65D-DCD919C9C326}">
      <dsp:nvSpPr>
        <dsp:cNvPr id="0" name=""/>
        <dsp:cNvSpPr/>
      </dsp:nvSpPr>
      <dsp:spPr>
        <a:xfrm>
          <a:off x="0" y="74680"/>
          <a:ext cx="7992888" cy="547200"/>
        </a:xfrm>
        <a:prstGeom prst="rect">
          <a:avLst/>
        </a:prstGeom>
        <a:solidFill>
          <a:srgbClr val="CFD175"/>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ES_tradnl" sz="1900" b="1" kern="1200" dirty="0"/>
            <a:t>RECOMENDACIONES</a:t>
          </a:r>
          <a:endParaRPr lang="es-EC" sz="1900" kern="1200" dirty="0"/>
        </a:p>
      </dsp:txBody>
      <dsp:txXfrm>
        <a:off x="0" y="74680"/>
        <a:ext cx="7992888" cy="547200"/>
      </dsp:txXfrm>
    </dsp:sp>
    <dsp:sp modelId="{C7A2A784-5100-4BBA-A5EA-794227F92E54}">
      <dsp:nvSpPr>
        <dsp:cNvPr id="0" name=""/>
        <dsp:cNvSpPr/>
      </dsp:nvSpPr>
      <dsp:spPr>
        <a:xfrm>
          <a:off x="0" y="621880"/>
          <a:ext cx="7992888" cy="5424119"/>
        </a:xfrm>
        <a:prstGeom prst="rect">
          <a:avLst/>
        </a:prstGeom>
        <a:solidFill>
          <a:schemeClr val="accent6">
            <a:lumMod val="20000"/>
            <a:lumOff val="80000"/>
            <a:alpha val="9000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endParaRPr lang="es-EC" sz="1900" kern="1200" dirty="0"/>
        </a:p>
        <a:p>
          <a:pPr marL="342900" lvl="2" indent="-171450" algn="l" defTabSz="844550">
            <a:lnSpc>
              <a:spcPct val="90000"/>
            </a:lnSpc>
            <a:spcBef>
              <a:spcPct val="0"/>
            </a:spcBef>
            <a:spcAft>
              <a:spcPct val="15000"/>
            </a:spcAft>
            <a:buChar char="••"/>
          </a:pPr>
          <a:r>
            <a:rPr lang="es-ES_tradnl" sz="1900" kern="1200" smtClean="0"/>
            <a:t>Es importante que las Juntas Parroquiales desarrollen procesos que les permita manejar de forma eficiente las finanzas de la organización, de la misma forma es necesario implementar departamentos con el personal responsable para el manejo de los procesos financieros y de esta manera contribuya con el desarrollo sostenible de la parroquia. </a:t>
          </a:r>
          <a:endParaRPr lang="es-EC" sz="1900" kern="1200" dirty="0"/>
        </a:p>
        <a:p>
          <a:pPr marL="342900" lvl="2" indent="-171450" algn="l" defTabSz="844550">
            <a:lnSpc>
              <a:spcPct val="90000"/>
            </a:lnSpc>
            <a:spcBef>
              <a:spcPct val="0"/>
            </a:spcBef>
            <a:spcAft>
              <a:spcPct val="15000"/>
            </a:spcAft>
            <a:buChar char="••"/>
          </a:pPr>
          <a:r>
            <a:rPr lang="es-ES_tradnl" sz="1900" kern="1200" smtClean="0"/>
            <a:t>Es necesario que las Juntas Parroquiales tomen en cuenta la elaboración de un Manual de Funciones y el reglamento interno de trabajo, con el fin de fortalecer los niveles de responsabilidad y mejorar el control y desarrollo de las actividades es cada una de las áreas.</a:t>
          </a:r>
          <a:endParaRPr lang="es-EC" sz="1900" kern="1200"/>
        </a:p>
        <a:p>
          <a:pPr marL="342900" lvl="2" indent="-171450" algn="l" defTabSz="844550">
            <a:lnSpc>
              <a:spcPct val="90000"/>
            </a:lnSpc>
            <a:spcBef>
              <a:spcPct val="0"/>
            </a:spcBef>
            <a:spcAft>
              <a:spcPct val="15000"/>
            </a:spcAft>
            <a:buChar char="••"/>
          </a:pPr>
          <a:r>
            <a:rPr lang="es-ES_tradnl" sz="1900" kern="1200" smtClean="0"/>
            <a:t>Las Juntas Parroquiales deben desarrollar Políticas Internas de Responsabilidad y Compromiso con la institución, así como planes de capacitación en temas esenciales como lo son ejecución, seguimiento y evaluación de proyectos, con el fin de optimizar los recursos humanos disponibles y lograr así una mejor administración.</a:t>
          </a:r>
          <a:endParaRPr lang="es-EC" sz="1900" kern="1200"/>
        </a:p>
        <a:p>
          <a:pPr marL="342900" lvl="2" indent="-171450" algn="l" defTabSz="844550">
            <a:lnSpc>
              <a:spcPct val="90000"/>
            </a:lnSpc>
            <a:spcBef>
              <a:spcPct val="0"/>
            </a:spcBef>
            <a:spcAft>
              <a:spcPct val="15000"/>
            </a:spcAft>
            <a:buChar char="••"/>
          </a:pPr>
          <a:r>
            <a:rPr lang="es-ES_tradnl" sz="1900" kern="1200" dirty="0" smtClean="0"/>
            <a:t>Es necesario que se apliquen los instrumentos desarrollados durante esta investigación, para constatar la gestión del gobierno Parroquial en el caso de las dos Juntas Parroquiales.</a:t>
          </a:r>
          <a:endParaRPr lang="es-EC" sz="1900" kern="1200" dirty="0"/>
        </a:p>
      </dsp:txBody>
      <dsp:txXfrm>
        <a:off x="0" y="621880"/>
        <a:ext cx="7992888" cy="542411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0.924</cdr:x>
      <cdr:y>0.92538</cdr:y>
    </cdr:from>
    <cdr:to>
      <cdr:x>0.98407</cdr:x>
      <cdr:y>0.92597</cdr:y>
    </cdr:to>
    <cdr:cxnSp macro="">
      <cdr:nvCxnSpPr>
        <cdr:cNvPr id="10" name="Conector recto 9">
          <a:extLst xmlns:a="http://schemas.openxmlformats.org/drawingml/2006/main">
            <a:ext uri="{FF2B5EF4-FFF2-40B4-BE49-F238E27FC236}">
              <a16:creationId xmlns="" xmlns:a16="http://schemas.microsoft.com/office/drawing/2014/main" id="{34AFDF36-C060-47B4-AD33-B60BA609DC3F}"/>
            </a:ext>
          </a:extLst>
        </cdr:cNvPr>
        <cdr:cNvCxnSpPr/>
      </cdr:nvCxnSpPr>
      <cdr:spPr>
        <a:xfrm xmlns:a="http://schemas.openxmlformats.org/drawingml/2006/main">
          <a:off x="7753253" y="5184576"/>
          <a:ext cx="504056" cy="3267"/>
        </a:xfrm>
        <a:prstGeom xmlns:a="http://schemas.openxmlformats.org/drawingml/2006/main" prst="line">
          <a:avLst/>
        </a:prstGeom>
        <a:ln xmlns:a="http://schemas.openxmlformats.org/drawingml/2006/main" w="19050">
          <a:prstDash val="dashDot"/>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0.93333</cdr:x>
      <cdr:y>0.92538</cdr:y>
    </cdr:from>
    <cdr:to>
      <cdr:x>1</cdr:x>
      <cdr:y>0.92538</cdr:y>
    </cdr:to>
    <cdr:cxnSp macro="">
      <cdr:nvCxnSpPr>
        <cdr:cNvPr id="2" name="Conector recto 1">
          <a:extLst xmlns:a="http://schemas.openxmlformats.org/drawingml/2006/main">
            <a:ext uri="{FF2B5EF4-FFF2-40B4-BE49-F238E27FC236}">
              <a16:creationId xmlns="" xmlns:a16="http://schemas.microsoft.com/office/drawing/2014/main" id="{946F612D-E6C9-4547-959D-5704236EBBDB}"/>
            </a:ext>
          </a:extLst>
        </cdr:cNvPr>
        <cdr:cNvCxnSpPr/>
      </cdr:nvCxnSpPr>
      <cdr:spPr>
        <a:xfrm xmlns:a="http://schemas.openxmlformats.org/drawingml/2006/main">
          <a:off x="8064896" y="5184576"/>
          <a:ext cx="576064" cy="0"/>
        </a:xfrm>
        <a:prstGeom xmlns:a="http://schemas.openxmlformats.org/drawingml/2006/main" prst="line">
          <a:avLst/>
        </a:prstGeom>
        <a:ln xmlns:a="http://schemas.openxmlformats.org/drawingml/2006/main" w="19050">
          <a:prstDash val="dashDot"/>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3BC5D9-62C8-41E5-ABCC-D9D4D60E74A3}" type="datetimeFigureOut">
              <a:rPr lang="es-EC" smtClean="0"/>
              <a:t>6/2/2020</a:t>
            </a:fld>
            <a:endParaRPr lang="es-EC"/>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FA5413-E121-4C3E-B548-1C67FDA7C48D}" type="slidenum">
              <a:rPr lang="es-EC" smtClean="0"/>
              <a:t>‹Nº›</a:t>
            </a:fld>
            <a:endParaRPr lang="es-EC"/>
          </a:p>
        </p:txBody>
      </p:sp>
    </p:spTree>
    <p:extLst>
      <p:ext uri="{BB962C8B-B14F-4D97-AF65-F5344CB8AC3E}">
        <p14:creationId xmlns:p14="http://schemas.microsoft.com/office/powerpoint/2010/main" val="1140635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C5B76D-88EA-4D49-9E23-116DE0308DF6}" type="datetimeFigureOut">
              <a:rPr lang="es-EC" smtClean="0"/>
              <a:t>6/2/2020</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ED6DE5-C161-47A8-A77A-DAB791B138F4}" type="slidenum">
              <a:rPr lang="es-EC" smtClean="0"/>
              <a:t>‹Nº›</a:t>
            </a:fld>
            <a:endParaRPr lang="es-EC"/>
          </a:p>
        </p:txBody>
      </p:sp>
    </p:spTree>
    <p:extLst>
      <p:ext uri="{BB962C8B-B14F-4D97-AF65-F5344CB8AC3E}">
        <p14:creationId xmlns:p14="http://schemas.microsoft.com/office/powerpoint/2010/main" val="310836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4C78BFF-56FB-4FEA-AFD9-951491213B56}"/>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 xmlns:a16="http://schemas.microsoft.com/office/drawing/2014/main" id="{7D92A1BD-297F-4317-BBFB-1CF70D72612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Rectangle 4">
            <a:extLst>
              <a:ext uri="{FF2B5EF4-FFF2-40B4-BE49-F238E27FC236}">
                <a16:creationId xmlns="" xmlns:a16="http://schemas.microsoft.com/office/drawing/2014/main" id="{15F7B104-8454-4B3E-8A6A-B49F9F269F16}"/>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5" name="Rectangle 5">
            <a:extLst>
              <a:ext uri="{FF2B5EF4-FFF2-40B4-BE49-F238E27FC236}">
                <a16:creationId xmlns="" xmlns:a16="http://schemas.microsoft.com/office/drawing/2014/main" id="{06A32245-0C2F-4694-8DA1-D42614285B33}"/>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6" name="Rectangle 6">
            <a:extLst>
              <a:ext uri="{FF2B5EF4-FFF2-40B4-BE49-F238E27FC236}">
                <a16:creationId xmlns="" xmlns:a16="http://schemas.microsoft.com/office/drawing/2014/main" id="{13A29BDA-1DDC-4BA7-A456-E6276D21854C}"/>
              </a:ext>
            </a:extLst>
          </p:cNvPr>
          <p:cNvSpPr>
            <a:spLocks noGrp="1" noChangeArrowheads="1"/>
          </p:cNvSpPr>
          <p:nvPr>
            <p:ph type="sldNum" sz="quarter" idx="12"/>
          </p:nvPr>
        </p:nvSpPr>
        <p:spPr>
          <a:ln/>
        </p:spPr>
        <p:txBody>
          <a:bodyPr/>
          <a:lstStyle>
            <a:lvl1pPr>
              <a:defRPr/>
            </a:lvl1pPr>
          </a:lstStyle>
          <a:p>
            <a:pPr>
              <a:defRPr/>
            </a:pPr>
            <a:fld id="{6BE406F4-94B8-4ED6-B62F-244243BA0BF3}" type="slidenum">
              <a:rPr lang="es-ES" altLang="es-EC"/>
              <a:pPr>
                <a:defRPr/>
              </a:pPr>
              <a:t>‹Nº›</a:t>
            </a:fld>
            <a:endParaRPr lang="es-ES" altLang="es-EC"/>
          </a:p>
        </p:txBody>
      </p:sp>
    </p:spTree>
    <p:extLst>
      <p:ext uri="{BB962C8B-B14F-4D97-AF65-F5344CB8AC3E}">
        <p14:creationId xmlns:p14="http://schemas.microsoft.com/office/powerpoint/2010/main" val="2362833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3B8301A-2241-4044-A96D-13A596E4218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 xmlns:a16="http://schemas.microsoft.com/office/drawing/2014/main" id="{AFDD2D36-E396-43A5-ACDC-2033BFC7E51D}"/>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Rectangle 4">
            <a:extLst>
              <a:ext uri="{FF2B5EF4-FFF2-40B4-BE49-F238E27FC236}">
                <a16:creationId xmlns="" xmlns:a16="http://schemas.microsoft.com/office/drawing/2014/main" id="{9567821D-2220-4E7B-AA32-C162C6425C79}"/>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5" name="Rectangle 5">
            <a:extLst>
              <a:ext uri="{FF2B5EF4-FFF2-40B4-BE49-F238E27FC236}">
                <a16:creationId xmlns="" xmlns:a16="http://schemas.microsoft.com/office/drawing/2014/main" id="{F5270377-4C9D-40D9-9ECC-D56D66E63730}"/>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6" name="Rectangle 6">
            <a:extLst>
              <a:ext uri="{FF2B5EF4-FFF2-40B4-BE49-F238E27FC236}">
                <a16:creationId xmlns="" xmlns:a16="http://schemas.microsoft.com/office/drawing/2014/main" id="{EAFE4DA1-80C0-4112-A4D9-BA25D5911C46}"/>
              </a:ext>
            </a:extLst>
          </p:cNvPr>
          <p:cNvSpPr>
            <a:spLocks noGrp="1" noChangeArrowheads="1"/>
          </p:cNvSpPr>
          <p:nvPr>
            <p:ph type="sldNum" sz="quarter" idx="12"/>
          </p:nvPr>
        </p:nvSpPr>
        <p:spPr>
          <a:ln/>
        </p:spPr>
        <p:txBody>
          <a:bodyPr/>
          <a:lstStyle>
            <a:lvl1pPr>
              <a:defRPr/>
            </a:lvl1pPr>
          </a:lstStyle>
          <a:p>
            <a:pPr>
              <a:defRPr/>
            </a:pPr>
            <a:fld id="{B7D4B583-CE9B-4818-8994-C339DE465A98}" type="slidenum">
              <a:rPr lang="es-ES" altLang="es-EC"/>
              <a:pPr>
                <a:defRPr/>
              </a:pPr>
              <a:t>‹Nº›</a:t>
            </a:fld>
            <a:endParaRPr lang="es-ES" altLang="es-EC"/>
          </a:p>
        </p:txBody>
      </p:sp>
    </p:spTree>
    <p:extLst>
      <p:ext uri="{BB962C8B-B14F-4D97-AF65-F5344CB8AC3E}">
        <p14:creationId xmlns:p14="http://schemas.microsoft.com/office/powerpoint/2010/main" val="673347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70A9E1CF-66F2-46D8-8EDC-CDD0B12FAC5A}"/>
              </a:ext>
            </a:extLst>
          </p:cNvPr>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 xmlns:a16="http://schemas.microsoft.com/office/drawing/2014/main" id="{42CBAAB9-0529-4DF6-82C6-3A44536DE5E0}"/>
              </a:ext>
            </a:extLst>
          </p:cNvPr>
          <p:cNvSpPr>
            <a:spLocks noGrp="1"/>
          </p:cNvSpPr>
          <p:nvPr>
            <p:ph type="body" orient="vert" idx="1"/>
          </p:nvPr>
        </p:nvSpPr>
        <p:spPr>
          <a:xfrm>
            <a:off x="457200" y="274638"/>
            <a:ext cx="6019800" cy="585152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Rectangle 4">
            <a:extLst>
              <a:ext uri="{FF2B5EF4-FFF2-40B4-BE49-F238E27FC236}">
                <a16:creationId xmlns="" xmlns:a16="http://schemas.microsoft.com/office/drawing/2014/main" id="{8D84ACE8-9593-415E-8E93-7DFE40C606E8}"/>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5" name="Rectangle 5">
            <a:extLst>
              <a:ext uri="{FF2B5EF4-FFF2-40B4-BE49-F238E27FC236}">
                <a16:creationId xmlns="" xmlns:a16="http://schemas.microsoft.com/office/drawing/2014/main" id="{14E7C25D-EF5B-44C2-99FA-505B9180F179}"/>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6" name="Rectangle 6">
            <a:extLst>
              <a:ext uri="{FF2B5EF4-FFF2-40B4-BE49-F238E27FC236}">
                <a16:creationId xmlns="" xmlns:a16="http://schemas.microsoft.com/office/drawing/2014/main" id="{C679B866-8A02-4842-8EB8-036A49BE6D3D}"/>
              </a:ext>
            </a:extLst>
          </p:cNvPr>
          <p:cNvSpPr>
            <a:spLocks noGrp="1" noChangeArrowheads="1"/>
          </p:cNvSpPr>
          <p:nvPr>
            <p:ph type="sldNum" sz="quarter" idx="12"/>
          </p:nvPr>
        </p:nvSpPr>
        <p:spPr>
          <a:ln/>
        </p:spPr>
        <p:txBody>
          <a:bodyPr/>
          <a:lstStyle>
            <a:lvl1pPr>
              <a:defRPr/>
            </a:lvl1pPr>
          </a:lstStyle>
          <a:p>
            <a:pPr>
              <a:defRPr/>
            </a:pPr>
            <a:fld id="{F911F893-B530-44AE-8A23-D450E7CED218}" type="slidenum">
              <a:rPr lang="es-ES" altLang="es-EC"/>
              <a:pPr>
                <a:defRPr/>
              </a:pPr>
              <a:t>‹Nº›</a:t>
            </a:fld>
            <a:endParaRPr lang="es-ES" altLang="es-EC"/>
          </a:p>
        </p:txBody>
      </p:sp>
    </p:spTree>
    <p:extLst>
      <p:ext uri="{BB962C8B-B14F-4D97-AF65-F5344CB8AC3E}">
        <p14:creationId xmlns:p14="http://schemas.microsoft.com/office/powerpoint/2010/main" val="3914889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D21BA328-0939-4E74-85EB-805A5948CA6A}" type="datetimeFigureOut">
              <a:rPr lang="es-ES" smtClean="0">
                <a:solidFill>
                  <a:prstClr val="black">
                    <a:tint val="75000"/>
                  </a:prstClr>
                </a:solidFill>
              </a:rPr>
              <a:pPr/>
              <a:t>06/02/2020</a:t>
            </a:fld>
            <a:endParaRPr lang="es-ES">
              <a:solidFill>
                <a:prstClr val="black">
                  <a:tint val="75000"/>
                </a:prstClr>
              </a:solidFill>
            </a:endParaRPr>
          </a:p>
        </p:txBody>
      </p:sp>
      <p:sp>
        <p:nvSpPr>
          <p:cNvPr id="8" name="Slide Number Placeholder 7"/>
          <p:cNvSpPr>
            <a:spLocks noGrp="1"/>
          </p:cNvSpPr>
          <p:nvPr>
            <p:ph type="sldNum" sz="quarter" idx="11"/>
          </p:nvPr>
        </p:nvSpPr>
        <p:spPr/>
        <p:txBody>
          <a:bodyPr/>
          <a:lstStyle/>
          <a:p>
            <a:fld id="{8ADB6FC6-33DF-47C0-85DA-848BDB93A6E8}" type="slidenum">
              <a:rPr lang="es-ES" smtClean="0">
                <a:solidFill>
                  <a:prstClr val="black">
                    <a:tint val="75000"/>
                  </a:prstClr>
                </a:solidFill>
              </a:rPr>
              <a:pPr/>
              <a:t>‹Nº›</a:t>
            </a:fld>
            <a:endParaRPr lang="es-ES">
              <a:solidFill>
                <a:prstClr val="black">
                  <a:tint val="75000"/>
                </a:prstClr>
              </a:solidFill>
            </a:endParaRPr>
          </a:p>
        </p:txBody>
      </p:sp>
      <p:sp>
        <p:nvSpPr>
          <p:cNvPr id="9" name="Footer Placeholder 8"/>
          <p:cNvSpPr>
            <a:spLocks noGrp="1"/>
          </p:cNvSpPr>
          <p:nvPr>
            <p:ph type="ftr" sz="quarter" idx="12"/>
          </p:nvPr>
        </p:nvSpPr>
        <p:spPr/>
        <p:txBody>
          <a:bodyPr/>
          <a:lstStyle/>
          <a:p>
            <a:endParaRPr lang="es-ES">
              <a:solidFill>
                <a:prstClr val="black">
                  <a:tint val="75000"/>
                </a:prstClr>
              </a:solidFill>
            </a:endParaRPr>
          </a:p>
        </p:txBody>
      </p:sp>
    </p:spTree>
    <p:extLst>
      <p:ext uri="{BB962C8B-B14F-4D97-AF65-F5344CB8AC3E}">
        <p14:creationId xmlns:p14="http://schemas.microsoft.com/office/powerpoint/2010/main" val="1042914178"/>
      </p:ext>
    </p:extLst>
  </p:cSld>
  <p:clrMapOvr>
    <a:masterClrMapping/>
  </p:clrMapOvr>
  <p:transition>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21BA328-0939-4E74-85EB-805A5948CA6A}" type="datetimeFigureOut">
              <a:rPr lang="es-ES" smtClean="0">
                <a:solidFill>
                  <a:prstClr val="black">
                    <a:tint val="75000"/>
                  </a:prstClr>
                </a:solidFill>
              </a:rPr>
              <a:pPr/>
              <a:t>06/02/2020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8ADB6FC6-33DF-47C0-85DA-848BDB93A6E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94338028"/>
      </p:ext>
    </p:extLst>
  </p:cSld>
  <p:clrMapOvr>
    <a:masterClrMapping/>
  </p:clrMapOvr>
  <p:transition>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D21BA328-0939-4E74-85EB-805A5948CA6A}" type="datetimeFigureOut">
              <a:rPr lang="es-ES" smtClean="0">
                <a:solidFill>
                  <a:prstClr val="black">
                    <a:tint val="75000"/>
                  </a:prstClr>
                </a:solidFill>
              </a:rPr>
              <a:pPr/>
              <a:t>06/02/2020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8ADB6FC6-33DF-47C0-85DA-848BDB93A6E8}" type="slidenum">
              <a:rPr lang="es-ES" smtClean="0">
                <a:solidFill>
                  <a:prstClr val="black">
                    <a:tint val="75000"/>
                  </a:prstClr>
                </a:solidFill>
              </a:rPr>
              <a:pPr/>
              <a:t>‹Nº›</a:t>
            </a:fld>
            <a:endParaRPr lang="es-ES">
              <a:solidFill>
                <a:prstClr val="black">
                  <a:tint val="7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1627883"/>
      </p:ext>
    </p:extLst>
  </p:cSld>
  <p:clrMapOvr>
    <a:masterClrMapping/>
  </p:clrMapOvr>
  <p:transition>
    <p:newsfla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21BA328-0939-4E74-85EB-805A5948CA6A}" type="datetimeFigureOut">
              <a:rPr lang="es-ES" smtClean="0">
                <a:solidFill>
                  <a:prstClr val="black">
                    <a:tint val="75000"/>
                  </a:prstClr>
                </a:solidFill>
              </a:rPr>
              <a:pPr/>
              <a:t>06/02/2020</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8ADB6FC6-33DF-47C0-85DA-848BDB93A6E8}" type="slidenum">
              <a:rPr lang="es-ES" smtClean="0">
                <a:solidFill>
                  <a:prstClr val="black">
                    <a:tint val="75000"/>
                  </a:prstClr>
                </a:solidFill>
              </a:rPr>
              <a:pPr/>
              <a:t>‹Nº›</a:t>
            </a:fld>
            <a:endParaRPr lang="es-ES">
              <a:solidFill>
                <a:prstClr val="black">
                  <a:tint val="7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617143411"/>
      </p:ext>
    </p:extLst>
  </p:cSld>
  <p:clrMapOvr>
    <a:masterClrMapping/>
  </p:clrMapOvr>
  <p:transition>
    <p:newsfla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7" name="Date Placeholder 6"/>
          <p:cNvSpPr>
            <a:spLocks noGrp="1"/>
          </p:cNvSpPr>
          <p:nvPr>
            <p:ph type="dt" sz="half" idx="10"/>
          </p:nvPr>
        </p:nvSpPr>
        <p:spPr/>
        <p:txBody>
          <a:bodyPr/>
          <a:lstStyle/>
          <a:p>
            <a:fld id="{D21BA328-0939-4E74-85EB-805A5948CA6A}" type="datetimeFigureOut">
              <a:rPr lang="es-ES" smtClean="0">
                <a:solidFill>
                  <a:prstClr val="black">
                    <a:tint val="75000"/>
                  </a:prstClr>
                </a:solidFill>
              </a:rPr>
              <a:pPr/>
              <a:t>06/02/2020</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fld id="{8ADB6FC6-33DF-47C0-85DA-848BDB93A6E8}" type="slidenum">
              <a:rPr lang="es-ES" smtClean="0">
                <a:solidFill>
                  <a:prstClr val="black">
                    <a:tint val="75000"/>
                  </a:prstClr>
                </a:solidFill>
              </a:rPr>
              <a:pPr/>
              <a:t>‹Nº›</a:t>
            </a:fld>
            <a:endParaRPr lang="es-ES">
              <a:solidFill>
                <a:prstClr val="black">
                  <a:tint val="7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766357632"/>
      </p:ext>
    </p:extLst>
  </p:cSld>
  <p:clrMapOvr>
    <a:masterClrMapping/>
  </p:clrMapOvr>
  <p:transition>
    <p:newsfla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21BA328-0939-4E74-85EB-805A5948CA6A}" type="datetimeFigureOut">
              <a:rPr lang="es-ES" smtClean="0">
                <a:solidFill>
                  <a:prstClr val="black">
                    <a:tint val="75000"/>
                  </a:prstClr>
                </a:solidFill>
              </a:rPr>
              <a:pPr/>
              <a:t>06/02/2020</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fld id="{8ADB6FC6-33DF-47C0-85DA-848BDB93A6E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01634771"/>
      </p:ext>
    </p:extLst>
  </p:cSld>
  <p:clrMapOvr>
    <a:masterClrMapping/>
  </p:clrMapOvr>
  <p:transition>
    <p:newsfla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BA328-0939-4E74-85EB-805A5948CA6A}" type="datetimeFigureOut">
              <a:rPr lang="es-ES" smtClean="0">
                <a:solidFill>
                  <a:prstClr val="black">
                    <a:tint val="75000"/>
                  </a:prstClr>
                </a:solidFill>
              </a:rPr>
              <a:pPr/>
              <a:t>06/02/2020</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8ADB6FC6-33DF-47C0-85DA-848BDB93A6E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46247298"/>
      </p:ext>
    </p:extLst>
  </p:cSld>
  <p:clrMapOvr>
    <a:masterClrMapping/>
  </p:clrMapOvr>
  <p:transition>
    <p:newsfla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21BA328-0939-4E74-85EB-805A5948CA6A}" type="datetimeFigureOut">
              <a:rPr lang="es-ES" smtClean="0">
                <a:solidFill>
                  <a:prstClr val="black">
                    <a:tint val="75000"/>
                  </a:prstClr>
                </a:solidFill>
              </a:rPr>
              <a:pPr/>
              <a:t>06/02/2020</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8ADB6FC6-33DF-47C0-85DA-848BDB93A6E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5358493"/>
      </p:ext>
    </p:extLst>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181D34A-5F34-4DE4-AFC6-8FC0D4C9952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888DBBBD-6D83-45AA-BAC4-0001BD12960C}"/>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Rectangle 4">
            <a:extLst>
              <a:ext uri="{FF2B5EF4-FFF2-40B4-BE49-F238E27FC236}">
                <a16:creationId xmlns="" xmlns:a16="http://schemas.microsoft.com/office/drawing/2014/main" id="{15843F84-D0D8-4209-9881-731C23FB4F27}"/>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5" name="Rectangle 5">
            <a:extLst>
              <a:ext uri="{FF2B5EF4-FFF2-40B4-BE49-F238E27FC236}">
                <a16:creationId xmlns="" xmlns:a16="http://schemas.microsoft.com/office/drawing/2014/main" id="{D50C97A0-E67A-4BF9-B3AC-966C032192E4}"/>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6" name="Rectangle 6">
            <a:extLst>
              <a:ext uri="{FF2B5EF4-FFF2-40B4-BE49-F238E27FC236}">
                <a16:creationId xmlns="" xmlns:a16="http://schemas.microsoft.com/office/drawing/2014/main" id="{5856201E-F70E-4E18-BBF3-9444ED2EB572}"/>
              </a:ext>
            </a:extLst>
          </p:cNvPr>
          <p:cNvSpPr>
            <a:spLocks noGrp="1" noChangeArrowheads="1"/>
          </p:cNvSpPr>
          <p:nvPr>
            <p:ph type="sldNum" sz="quarter" idx="12"/>
          </p:nvPr>
        </p:nvSpPr>
        <p:spPr>
          <a:ln/>
        </p:spPr>
        <p:txBody>
          <a:bodyPr/>
          <a:lstStyle>
            <a:lvl1pPr>
              <a:defRPr/>
            </a:lvl1pPr>
          </a:lstStyle>
          <a:p>
            <a:pPr>
              <a:defRPr/>
            </a:pPr>
            <a:fld id="{BED7C1F3-323C-440F-A81F-AB017DF5E36C}" type="slidenum">
              <a:rPr lang="es-ES" altLang="es-EC"/>
              <a:pPr>
                <a:defRPr/>
              </a:pPr>
              <a:t>‹Nº›</a:t>
            </a:fld>
            <a:endParaRPr lang="es-ES" altLang="es-EC"/>
          </a:p>
        </p:txBody>
      </p:sp>
    </p:spTree>
    <p:extLst>
      <p:ext uri="{BB962C8B-B14F-4D97-AF65-F5344CB8AC3E}">
        <p14:creationId xmlns:p14="http://schemas.microsoft.com/office/powerpoint/2010/main" val="2941682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21BA328-0939-4E74-85EB-805A5948CA6A}" type="datetimeFigureOut">
              <a:rPr lang="es-ES" smtClean="0">
                <a:solidFill>
                  <a:prstClr val="black">
                    <a:tint val="75000"/>
                  </a:prstClr>
                </a:solidFill>
              </a:rPr>
              <a:pPr/>
              <a:t>06/02/2020</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8ADB6FC6-33DF-47C0-85DA-848BDB93A6E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41635484"/>
      </p:ext>
    </p:extLst>
  </p:cSld>
  <p:clrMapOvr>
    <a:masterClrMapping/>
  </p:clrMapOvr>
  <p:transition>
    <p:newsfla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D21BA328-0939-4E74-85EB-805A5948CA6A}" type="datetimeFigureOut">
              <a:rPr lang="es-ES" smtClean="0">
                <a:solidFill>
                  <a:prstClr val="black">
                    <a:tint val="75000"/>
                  </a:prstClr>
                </a:solidFill>
              </a:rPr>
              <a:pPr/>
              <a:t>06/02/2020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8ADB6FC6-33DF-47C0-85DA-848BDB93A6E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62991351"/>
      </p:ext>
    </p:extLst>
  </p:cSld>
  <p:clrMapOvr>
    <a:masterClrMapping/>
  </p:clrMapOvr>
  <p:transition>
    <p:newsfla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D21BA328-0939-4E74-85EB-805A5948CA6A}" type="datetimeFigureOut">
              <a:rPr lang="es-ES" smtClean="0">
                <a:solidFill>
                  <a:prstClr val="black">
                    <a:tint val="75000"/>
                  </a:prstClr>
                </a:solidFill>
              </a:rPr>
              <a:pPr/>
              <a:t>06/02/2020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8ADB6FC6-33DF-47C0-85DA-848BDB93A6E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20806302"/>
      </p:ext>
    </p:extLst>
  </p:cSld>
  <p:clrMapOvr>
    <a:masterClrMapping/>
  </p:clrMapOvr>
  <p:transition>
    <p:newsfla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2127"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7" name="Picture 33" descr="LOGO-OFICIAL-transparente"/>
          <p:cNvPicPr>
            <a:picLocks noChangeAspect="1" noChangeArrowheads="1"/>
          </p:cNvPicPr>
          <p:nvPr/>
        </p:nvPicPr>
        <p:blipFill>
          <a:blip r:embed="rId5" cstate="print"/>
          <a:srcRect/>
          <a:stretch>
            <a:fillRect/>
          </a:stretch>
        </p:blipFill>
        <p:spPr bwMode="auto">
          <a:xfrm>
            <a:off x="53975" y="153988"/>
            <a:ext cx="3059113" cy="890587"/>
          </a:xfrm>
          <a:prstGeom prst="rect">
            <a:avLst/>
          </a:prstGeom>
          <a:noFill/>
          <a:ln w="9525">
            <a:noFill/>
            <a:miter lim="800000"/>
            <a:headEnd/>
            <a:tailEnd/>
          </a:ln>
        </p:spPr>
      </p:pic>
      <p:pic>
        <p:nvPicPr>
          <p:cNvPr id="8" name="12 Imagen" descr="pie de pagina espe.jpg"/>
          <p:cNvPicPr>
            <a:picLocks noChangeAspect="1"/>
          </p:cNvPicPr>
          <p:nvPr/>
        </p:nvPicPr>
        <p:blipFill>
          <a:blip r:embed="rId6" cstate="print"/>
          <a:srcRect/>
          <a:stretch>
            <a:fillRect/>
          </a:stretch>
        </p:blipFill>
        <p:spPr bwMode="auto">
          <a:xfrm>
            <a:off x="0" y="5864225"/>
            <a:ext cx="9144000" cy="1065213"/>
          </a:xfrm>
          <a:prstGeom prst="rect">
            <a:avLst/>
          </a:prstGeom>
          <a:noFill/>
          <a:ln w="9525">
            <a:solidFill>
              <a:schemeClr val="tx1"/>
            </a:solidFill>
            <a:miter lim="800000"/>
            <a:headEnd/>
            <a:tailEnd/>
          </a:ln>
        </p:spPr>
      </p:pic>
      <p:sp>
        <p:nvSpPr>
          <p:cNvPr id="9"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10"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sp>
        <p:nvSpPr>
          <p:cNvPr id="11"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12"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13" name="Picture 33" descr="LOGO-OFICIAL-transparente"/>
          <p:cNvPicPr>
            <a:picLocks noChangeAspect="1" noChangeArrowheads="1"/>
          </p:cNvPicPr>
          <p:nvPr userDrawn="1"/>
        </p:nvPicPr>
        <p:blipFill>
          <a:blip r:embed="rId5" cstate="print"/>
          <a:srcRect/>
          <a:stretch>
            <a:fillRect/>
          </a:stretch>
        </p:blipFill>
        <p:spPr bwMode="auto">
          <a:xfrm>
            <a:off x="53975" y="153988"/>
            <a:ext cx="3059113" cy="890587"/>
          </a:xfrm>
          <a:prstGeom prst="rect">
            <a:avLst/>
          </a:prstGeom>
          <a:noFill/>
          <a:ln w="9525">
            <a:noFill/>
            <a:miter lim="800000"/>
            <a:headEnd/>
            <a:tailEnd/>
          </a:ln>
        </p:spPr>
      </p:pic>
      <p:pic>
        <p:nvPicPr>
          <p:cNvPr id="14" name="12 Imagen" descr="pie de pagina espe.jpg"/>
          <p:cNvPicPr>
            <a:picLocks noChangeAspect="1"/>
          </p:cNvPicPr>
          <p:nvPr userDrawn="1"/>
        </p:nvPicPr>
        <p:blipFill>
          <a:blip r:embed="rId6" cstate="print"/>
          <a:srcRect/>
          <a:stretch>
            <a:fillRect/>
          </a:stretch>
        </p:blipFill>
        <p:spPr bwMode="auto">
          <a:xfrm>
            <a:off x="0" y="5864225"/>
            <a:ext cx="9144000" cy="106521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61285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4C78BFF-56FB-4FEA-AFD9-951491213B56}"/>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 xmlns:a16="http://schemas.microsoft.com/office/drawing/2014/main" id="{7D92A1BD-297F-4317-BBFB-1CF70D72612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Rectangle 4">
            <a:extLst>
              <a:ext uri="{FF2B5EF4-FFF2-40B4-BE49-F238E27FC236}">
                <a16:creationId xmlns="" xmlns:a16="http://schemas.microsoft.com/office/drawing/2014/main" id="{15F7B104-8454-4B3E-8A6A-B49F9F269F16}"/>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5" name="Rectangle 5">
            <a:extLst>
              <a:ext uri="{FF2B5EF4-FFF2-40B4-BE49-F238E27FC236}">
                <a16:creationId xmlns="" xmlns:a16="http://schemas.microsoft.com/office/drawing/2014/main" id="{06A32245-0C2F-4694-8DA1-D42614285B33}"/>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6" name="Rectangle 6">
            <a:extLst>
              <a:ext uri="{FF2B5EF4-FFF2-40B4-BE49-F238E27FC236}">
                <a16:creationId xmlns="" xmlns:a16="http://schemas.microsoft.com/office/drawing/2014/main" id="{13A29BDA-1DDC-4BA7-A456-E6276D21854C}"/>
              </a:ext>
            </a:extLst>
          </p:cNvPr>
          <p:cNvSpPr>
            <a:spLocks noGrp="1" noChangeArrowheads="1"/>
          </p:cNvSpPr>
          <p:nvPr>
            <p:ph type="sldNum" sz="quarter" idx="12"/>
          </p:nvPr>
        </p:nvSpPr>
        <p:spPr>
          <a:ln/>
        </p:spPr>
        <p:txBody>
          <a:bodyPr/>
          <a:lstStyle>
            <a:lvl1pPr>
              <a:defRPr/>
            </a:lvl1pPr>
          </a:lstStyle>
          <a:p>
            <a:pPr>
              <a:defRPr/>
            </a:pPr>
            <a:fld id="{6BE406F4-94B8-4ED6-B62F-244243BA0BF3}" type="slidenum">
              <a:rPr lang="es-ES" altLang="es-EC"/>
              <a:pPr>
                <a:defRPr/>
              </a:pPr>
              <a:t>‹Nº›</a:t>
            </a:fld>
            <a:endParaRPr lang="es-ES" altLang="es-EC"/>
          </a:p>
        </p:txBody>
      </p:sp>
    </p:spTree>
    <p:extLst>
      <p:ext uri="{BB962C8B-B14F-4D97-AF65-F5344CB8AC3E}">
        <p14:creationId xmlns:p14="http://schemas.microsoft.com/office/powerpoint/2010/main" val="3288818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181D34A-5F34-4DE4-AFC6-8FC0D4C9952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888DBBBD-6D83-45AA-BAC4-0001BD12960C}"/>
              </a:ext>
            </a:extLst>
          </p:cNvPr>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Rectangle 4">
            <a:extLst>
              <a:ext uri="{FF2B5EF4-FFF2-40B4-BE49-F238E27FC236}">
                <a16:creationId xmlns="" xmlns:a16="http://schemas.microsoft.com/office/drawing/2014/main" id="{15843F84-D0D8-4209-9881-731C23FB4F27}"/>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5" name="Rectangle 5">
            <a:extLst>
              <a:ext uri="{FF2B5EF4-FFF2-40B4-BE49-F238E27FC236}">
                <a16:creationId xmlns="" xmlns:a16="http://schemas.microsoft.com/office/drawing/2014/main" id="{D50C97A0-E67A-4BF9-B3AC-966C032192E4}"/>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6" name="Rectangle 6">
            <a:extLst>
              <a:ext uri="{FF2B5EF4-FFF2-40B4-BE49-F238E27FC236}">
                <a16:creationId xmlns="" xmlns:a16="http://schemas.microsoft.com/office/drawing/2014/main" id="{5856201E-F70E-4E18-BBF3-9444ED2EB572}"/>
              </a:ext>
            </a:extLst>
          </p:cNvPr>
          <p:cNvSpPr>
            <a:spLocks noGrp="1" noChangeArrowheads="1"/>
          </p:cNvSpPr>
          <p:nvPr>
            <p:ph type="sldNum" sz="quarter" idx="12"/>
          </p:nvPr>
        </p:nvSpPr>
        <p:spPr>
          <a:ln/>
        </p:spPr>
        <p:txBody>
          <a:bodyPr/>
          <a:lstStyle>
            <a:lvl1pPr>
              <a:defRPr/>
            </a:lvl1pPr>
          </a:lstStyle>
          <a:p>
            <a:pPr>
              <a:defRPr/>
            </a:pPr>
            <a:fld id="{BED7C1F3-323C-440F-A81F-AB017DF5E36C}" type="slidenum">
              <a:rPr lang="es-ES" altLang="es-EC"/>
              <a:pPr>
                <a:defRPr/>
              </a:pPr>
              <a:t>‹Nº›</a:t>
            </a:fld>
            <a:endParaRPr lang="es-ES" altLang="es-EC"/>
          </a:p>
        </p:txBody>
      </p:sp>
    </p:spTree>
    <p:extLst>
      <p:ext uri="{BB962C8B-B14F-4D97-AF65-F5344CB8AC3E}">
        <p14:creationId xmlns:p14="http://schemas.microsoft.com/office/powerpoint/2010/main" val="3678590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FD9B1FA-BC65-40C8-BC04-C1CC0CF894D5}"/>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1C12310A-9A0B-4A7F-A15B-EA28B673DB0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el estilo de texto del patrón</a:t>
            </a:r>
          </a:p>
        </p:txBody>
      </p:sp>
      <p:sp>
        <p:nvSpPr>
          <p:cNvPr id="4" name="Rectangle 4">
            <a:extLst>
              <a:ext uri="{FF2B5EF4-FFF2-40B4-BE49-F238E27FC236}">
                <a16:creationId xmlns="" xmlns:a16="http://schemas.microsoft.com/office/drawing/2014/main" id="{984058F6-3B56-4F25-9FE9-FB289103EC0C}"/>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5" name="Rectangle 5">
            <a:extLst>
              <a:ext uri="{FF2B5EF4-FFF2-40B4-BE49-F238E27FC236}">
                <a16:creationId xmlns="" xmlns:a16="http://schemas.microsoft.com/office/drawing/2014/main" id="{2A1A979C-E4CB-47EA-86A6-66DB09BD6B43}"/>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6" name="Rectangle 6">
            <a:extLst>
              <a:ext uri="{FF2B5EF4-FFF2-40B4-BE49-F238E27FC236}">
                <a16:creationId xmlns="" xmlns:a16="http://schemas.microsoft.com/office/drawing/2014/main" id="{C14C4D61-CF94-4702-A89E-3912A0AD017C}"/>
              </a:ext>
            </a:extLst>
          </p:cNvPr>
          <p:cNvSpPr>
            <a:spLocks noGrp="1" noChangeArrowheads="1"/>
          </p:cNvSpPr>
          <p:nvPr>
            <p:ph type="sldNum" sz="quarter" idx="12"/>
          </p:nvPr>
        </p:nvSpPr>
        <p:spPr>
          <a:ln/>
        </p:spPr>
        <p:txBody>
          <a:bodyPr/>
          <a:lstStyle>
            <a:lvl1pPr>
              <a:defRPr/>
            </a:lvl1pPr>
          </a:lstStyle>
          <a:p>
            <a:pPr>
              <a:defRPr/>
            </a:pPr>
            <a:fld id="{14E37B37-DAFC-43E0-92D5-A6AD9C440954}" type="slidenum">
              <a:rPr lang="es-ES" altLang="es-EC"/>
              <a:pPr>
                <a:defRPr/>
              </a:pPr>
              <a:t>‹Nº›</a:t>
            </a:fld>
            <a:endParaRPr lang="es-ES" altLang="es-EC"/>
          </a:p>
        </p:txBody>
      </p:sp>
    </p:spTree>
    <p:extLst>
      <p:ext uri="{BB962C8B-B14F-4D97-AF65-F5344CB8AC3E}">
        <p14:creationId xmlns:p14="http://schemas.microsoft.com/office/powerpoint/2010/main" val="224969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A62590B-AD87-4FC0-BC94-ECCD3C985CD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D1EA7DFF-DD8A-44E6-AB9D-84631DC2A901}"/>
              </a:ext>
            </a:extLst>
          </p:cNvPr>
          <p:cNvSpPr>
            <a:spLocks noGrp="1"/>
          </p:cNvSpPr>
          <p:nvPr>
            <p:ph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 xmlns:a16="http://schemas.microsoft.com/office/drawing/2014/main" id="{55DC4E51-6077-4990-B6BB-A006A410C905}"/>
              </a:ext>
            </a:extLst>
          </p:cNvPr>
          <p:cNvSpPr>
            <a:spLocks noGrp="1"/>
          </p:cNvSpPr>
          <p:nvPr>
            <p:ph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Rectangle 4">
            <a:extLst>
              <a:ext uri="{FF2B5EF4-FFF2-40B4-BE49-F238E27FC236}">
                <a16:creationId xmlns="" xmlns:a16="http://schemas.microsoft.com/office/drawing/2014/main" id="{2121AE8B-087F-40FA-97C3-331C477286CD}"/>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6" name="Rectangle 5">
            <a:extLst>
              <a:ext uri="{FF2B5EF4-FFF2-40B4-BE49-F238E27FC236}">
                <a16:creationId xmlns="" xmlns:a16="http://schemas.microsoft.com/office/drawing/2014/main" id="{18169C3C-A876-4DE1-AB51-DD132A83EDBF}"/>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7" name="Rectangle 6">
            <a:extLst>
              <a:ext uri="{FF2B5EF4-FFF2-40B4-BE49-F238E27FC236}">
                <a16:creationId xmlns="" xmlns:a16="http://schemas.microsoft.com/office/drawing/2014/main" id="{9D3DA343-4175-4F63-AFB5-B63148D56A15}"/>
              </a:ext>
            </a:extLst>
          </p:cNvPr>
          <p:cNvSpPr>
            <a:spLocks noGrp="1" noChangeArrowheads="1"/>
          </p:cNvSpPr>
          <p:nvPr>
            <p:ph type="sldNum" sz="quarter" idx="12"/>
          </p:nvPr>
        </p:nvSpPr>
        <p:spPr>
          <a:ln/>
        </p:spPr>
        <p:txBody>
          <a:bodyPr/>
          <a:lstStyle>
            <a:lvl1pPr>
              <a:defRPr/>
            </a:lvl1pPr>
          </a:lstStyle>
          <a:p>
            <a:pPr>
              <a:defRPr/>
            </a:pPr>
            <a:fld id="{7BC06115-A32E-4987-84BF-FF3FCEBB457D}" type="slidenum">
              <a:rPr lang="es-ES" altLang="es-EC"/>
              <a:pPr>
                <a:defRPr/>
              </a:pPr>
              <a:t>‹Nº›</a:t>
            </a:fld>
            <a:endParaRPr lang="es-ES" altLang="es-EC"/>
          </a:p>
        </p:txBody>
      </p:sp>
    </p:spTree>
    <p:extLst>
      <p:ext uri="{BB962C8B-B14F-4D97-AF65-F5344CB8AC3E}">
        <p14:creationId xmlns:p14="http://schemas.microsoft.com/office/powerpoint/2010/main" val="39498588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0FD6A09-6353-436C-9DB6-CD9F0F1BA56F}"/>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80FA3671-2A3E-4547-A07B-E3168C1CF47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a:extLst>
              <a:ext uri="{FF2B5EF4-FFF2-40B4-BE49-F238E27FC236}">
                <a16:creationId xmlns="" xmlns:a16="http://schemas.microsoft.com/office/drawing/2014/main" id="{6D31B1A1-3A81-4C39-B29E-4101541C0B76}"/>
              </a:ext>
            </a:extLst>
          </p:cNvPr>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 xmlns:a16="http://schemas.microsoft.com/office/drawing/2014/main" id="{2B95E742-12E5-4310-9793-E1A48D3D30C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a:extLst>
              <a:ext uri="{FF2B5EF4-FFF2-40B4-BE49-F238E27FC236}">
                <a16:creationId xmlns="" xmlns:a16="http://schemas.microsoft.com/office/drawing/2014/main" id="{C76D3453-14D4-41CB-8732-4A7FE58626E9}"/>
              </a:ext>
            </a:extLst>
          </p:cNvPr>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Rectangle 4">
            <a:extLst>
              <a:ext uri="{FF2B5EF4-FFF2-40B4-BE49-F238E27FC236}">
                <a16:creationId xmlns="" xmlns:a16="http://schemas.microsoft.com/office/drawing/2014/main" id="{76975A51-136F-4709-90E3-91B506822560}"/>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8" name="Rectangle 5">
            <a:extLst>
              <a:ext uri="{FF2B5EF4-FFF2-40B4-BE49-F238E27FC236}">
                <a16:creationId xmlns="" xmlns:a16="http://schemas.microsoft.com/office/drawing/2014/main" id="{48794326-36F2-4563-BD72-D6284AAA7ED7}"/>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9" name="Rectangle 6">
            <a:extLst>
              <a:ext uri="{FF2B5EF4-FFF2-40B4-BE49-F238E27FC236}">
                <a16:creationId xmlns="" xmlns:a16="http://schemas.microsoft.com/office/drawing/2014/main" id="{136FDF6D-D84E-4CDB-BC1E-9E4449922316}"/>
              </a:ext>
            </a:extLst>
          </p:cNvPr>
          <p:cNvSpPr>
            <a:spLocks noGrp="1" noChangeArrowheads="1"/>
          </p:cNvSpPr>
          <p:nvPr>
            <p:ph type="sldNum" sz="quarter" idx="12"/>
          </p:nvPr>
        </p:nvSpPr>
        <p:spPr>
          <a:ln/>
        </p:spPr>
        <p:txBody>
          <a:bodyPr/>
          <a:lstStyle>
            <a:lvl1pPr>
              <a:defRPr/>
            </a:lvl1pPr>
          </a:lstStyle>
          <a:p>
            <a:pPr>
              <a:defRPr/>
            </a:pPr>
            <a:fld id="{C6AEB350-5B50-485F-A8F6-2EC303438A44}" type="slidenum">
              <a:rPr lang="es-ES" altLang="es-EC"/>
              <a:pPr>
                <a:defRPr/>
              </a:pPr>
              <a:t>‹Nº›</a:t>
            </a:fld>
            <a:endParaRPr lang="es-ES" altLang="es-EC"/>
          </a:p>
        </p:txBody>
      </p:sp>
    </p:spTree>
    <p:extLst>
      <p:ext uri="{BB962C8B-B14F-4D97-AF65-F5344CB8AC3E}">
        <p14:creationId xmlns:p14="http://schemas.microsoft.com/office/powerpoint/2010/main" val="32802587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3FF0AA2-6E16-438B-9DA4-C01B2468FEE7}"/>
              </a:ext>
            </a:extLst>
          </p:cNvPr>
          <p:cNvSpPr>
            <a:spLocks noGrp="1"/>
          </p:cNvSpPr>
          <p:nvPr>
            <p:ph type="title"/>
          </p:nvPr>
        </p:nvSpPr>
        <p:spPr/>
        <p:txBody>
          <a:bodyPr/>
          <a:lstStyle/>
          <a:p>
            <a:r>
              <a:rPr lang="es-ES"/>
              <a:t>Haga clic para modificar el estilo de título del patrón</a:t>
            </a:r>
            <a:endParaRPr lang="es-EC"/>
          </a:p>
        </p:txBody>
      </p:sp>
      <p:sp>
        <p:nvSpPr>
          <p:cNvPr id="3" name="Rectangle 4">
            <a:extLst>
              <a:ext uri="{FF2B5EF4-FFF2-40B4-BE49-F238E27FC236}">
                <a16:creationId xmlns="" xmlns:a16="http://schemas.microsoft.com/office/drawing/2014/main" id="{B0E5FAB9-B93B-42D2-A71D-C736FA297EA3}"/>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4" name="Rectangle 5">
            <a:extLst>
              <a:ext uri="{FF2B5EF4-FFF2-40B4-BE49-F238E27FC236}">
                <a16:creationId xmlns="" xmlns:a16="http://schemas.microsoft.com/office/drawing/2014/main" id="{026A6B7D-3A14-4D13-B781-B66C3D617CDF}"/>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5" name="Rectangle 6">
            <a:extLst>
              <a:ext uri="{FF2B5EF4-FFF2-40B4-BE49-F238E27FC236}">
                <a16:creationId xmlns="" xmlns:a16="http://schemas.microsoft.com/office/drawing/2014/main" id="{092A42EA-A4CB-4928-B63A-C9F4A8EB3EE1}"/>
              </a:ext>
            </a:extLst>
          </p:cNvPr>
          <p:cNvSpPr>
            <a:spLocks noGrp="1" noChangeArrowheads="1"/>
          </p:cNvSpPr>
          <p:nvPr>
            <p:ph type="sldNum" sz="quarter" idx="12"/>
          </p:nvPr>
        </p:nvSpPr>
        <p:spPr>
          <a:ln/>
        </p:spPr>
        <p:txBody>
          <a:bodyPr/>
          <a:lstStyle>
            <a:lvl1pPr>
              <a:defRPr/>
            </a:lvl1pPr>
          </a:lstStyle>
          <a:p>
            <a:pPr>
              <a:defRPr/>
            </a:pPr>
            <a:fld id="{0AB3F3A4-96A9-4C1B-8D2D-43744984EF6A}" type="slidenum">
              <a:rPr lang="es-ES" altLang="es-EC"/>
              <a:pPr>
                <a:defRPr/>
              </a:pPr>
              <a:t>‹Nº›</a:t>
            </a:fld>
            <a:endParaRPr lang="es-ES" altLang="es-EC"/>
          </a:p>
        </p:txBody>
      </p:sp>
    </p:spTree>
    <p:extLst>
      <p:ext uri="{BB962C8B-B14F-4D97-AF65-F5344CB8AC3E}">
        <p14:creationId xmlns:p14="http://schemas.microsoft.com/office/powerpoint/2010/main" val="1211480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FD9B1FA-BC65-40C8-BC04-C1CC0CF894D5}"/>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1C12310A-9A0B-4A7F-A15B-EA28B673DB0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Editar los estilos de texto del patrón</a:t>
            </a:r>
          </a:p>
        </p:txBody>
      </p:sp>
      <p:sp>
        <p:nvSpPr>
          <p:cNvPr id="4" name="Rectangle 4">
            <a:extLst>
              <a:ext uri="{FF2B5EF4-FFF2-40B4-BE49-F238E27FC236}">
                <a16:creationId xmlns="" xmlns:a16="http://schemas.microsoft.com/office/drawing/2014/main" id="{984058F6-3B56-4F25-9FE9-FB289103EC0C}"/>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5" name="Rectangle 5">
            <a:extLst>
              <a:ext uri="{FF2B5EF4-FFF2-40B4-BE49-F238E27FC236}">
                <a16:creationId xmlns="" xmlns:a16="http://schemas.microsoft.com/office/drawing/2014/main" id="{2A1A979C-E4CB-47EA-86A6-66DB09BD6B43}"/>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6" name="Rectangle 6">
            <a:extLst>
              <a:ext uri="{FF2B5EF4-FFF2-40B4-BE49-F238E27FC236}">
                <a16:creationId xmlns="" xmlns:a16="http://schemas.microsoft.com/office/drawing/2014/main" id="{C14C4D61-CF94-4702-A89E-3912A0AD017C}"/>
              </a:ext>
            </a:extLst>
          </p:cNvPr>
          <p:cNvSpPr>
            <a:spLocks noGrp="1" noChangeArrowheads="1"/>
          </p:cNvSpPr>
          <p:nvPr>
            <p:ph type="sldNum" sz="quarter" idx="12"/>
          </p:nvPr>
        </p:nvSpPr>
        <p:spPr>
          <a:ln/>
        </p:spPr>
        <p:txBody>
          <a:bodyPr/>
          <a:lstStyle>
            <a:lvl1pPr>
              <a:defRPr/>
            </a:lvl1pPr>
          </a:lstStyle>
          <a:p>
            <a:pPr>
              <a:defRPr/>
            </a:pPr>
            <a:fld id="{14E37B37-DAFC-43E0-92D5-A6AD9C440954}" type="slidenum">
              <a:rPr lang="es-ES" altLang="es-EC"/>
              <a:pPr>
                <a:defRPr/>
              </a:pPr>
              <a:t>‹Nº›</a:t>
            </a:fld>
            <a:endParaRPr lang="es-ES" altLang="es-EC"/>
          </a:p>
        </p:txBody>
      </p:sp>
    </p:spTree>
    <p:extLst>
      <p:ext uri="{BB962C8B-B14F-4D97-AF65-F5344CB8AC3E}">
        <p14:creationId xmlns:p14="http://schemas.microsoft.com/office/powerpoint/2010/main" val="40063884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E52989C-D161-4397-8717-B6D647EF199D}"/>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3" name="Rectangle 5">
            <a:extLst>
              <a:ext uri="{FF2B5EF4-FFF2-40B4-BE49-F238E27FC236}">
                <a16:creationId xmlns="" xmlns:a16="http://schemas.microsoft.com/office/drawing/2014/main" id="{8A99BD00-BE90-4E58-8D77-4E854404F0C6}"/>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4" name="Rectangle 6">
            <a:extLst>
              <a:ext uri="{FF2B5EF4-FFF2-40B4-BE49-F238E27FC236}">
                <a16:creationId xmlns="" xmlns:a16="http://schemas.microsoft.com/office/drawing/2014/main" id="{7314352D-7965-4097-B66B-A36DF9BB1178}"/>
              </a:ext>
            </a:extLst>
          </p:cNvPr>
          <p:cNvSpPr>
            <a:spLocks noGrp="1" noChangeArrowheads="1"/>
          </p:cNvSpPr>
          <p:nvPr>
            <p:ph type="sldNum" sz="quarter" idx="12"/>
          </p:nvPr>
        </p:nvSpPr>
        <p:spPr>
          <a:ln/>
        </p:spPr>
        <p:txBody>
          <a:bodyPr/>
          <a:lstStyle>
            <a:lvl1pPr>
              <a:defRPr/>
            </a:lvl1pPr>
          </a:lstStyle>
          <a:p>
            <a:pPr>
              <a:defRPr/>
            </a:pPr>
            <a:fld id="{6B216989-0F08-49B2-9222-1FD190541671}" type="slidenum">
              <a:rPr lang="es-ES" altLang="es-EC"/>
              <a:pPr>
                <a:defRPr/>
              </a:pPr>
              <a:t>‹Nº›</a:t>
            </a:fld>
            <a:endParaRPr lang="es-ES" altLang="es-EC"/>
          </a:p>
        </p:txBody>
      </p:sp>
    </p:spTree>
    <p:extLst>
      <p:ext uri="{BB962C8B-B14F-4D97-AF65-F5344CB8AC3E}">
        <p14:creationId xmlns:p14="http://schemas.microsoft.com/office/powerpoint/2010/main" val="12619807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ECEE46C-0E3C-4B47-83FF-8A11B35C5B8F}"/>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47BABE6A-4DDA-4E35-96CB-F942EB39301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 xmlns:a16="http://schemas.microsoft.com/office/drawing/2014/main" id="{FA15D1E2-3A4D-49BC-B017-89BAB225F14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Rectangle 4">
            <a:extLst>
              <a:ext uri="{FF2B5EF4-FFF2-40B4-BE49-F238E27FC236}">
                <a16:creationId xmlns="" xmlns:a16="http://schemas.microsoft.com/office/drawing/2014/main" id="{86359281-EAF8-438C-BE92-E3B47E164E67}"/>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6" name="Rectangle 5">
            <a:extLst>
              <a:ext uri="{FF2B5EF4-FFF2-40B4-BE49-F238E27FC236}">
                <a16:creationId xmlns="" xmlns:a16="http://schemas.microsoft.com/office/drawing/2014/main" id="{2C4E3806-BD32-481E-8F59-33C7BA188A45}"/>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7" name="Rectangle 6">
            <a:extLst>
              <a:ext uri="{FF2B5EF4-FFF2-40B4-BE49-F238E27FC236}">
                <a16:creationId xmlns="" xmlns:a16="http://schemas.microsoft.com/office/drawing/2014/main" id="{18DD4268-4EE4-4CCD-B498-25251C066B2C}"/>
              </a:ext>
            </a:extLst>
          </p:cNvPr>
          <p:cNvSpPr>
            <a:spLocks noGrp="1" noChangeArrowheads="1"/>
          </p:cNvSpPr>
          <p:nvPr>
            <p:ph type="sldNum" sz="quarter" idx="12"/>
          </p:nvPr>
        </p:nvSpPr>
        <p:spPr>
          <a:ln/>
        </p:spPr>
        <p:txBody>
          <a:bodyPr/>
          <a:lstStyle>
            <a:lvl1pPr>
              <a:defRPr/>
            </a:lvl1pPr>
          </a:lstStyle>
          <a:p>
            <a:pPr>
              <a:defRPr/>
            </a:pPr>
            <a:fld id="{713B923D-36A2-45C9-85C4-C794D876DC22}" type="slidenum">
              <a:rPr lang="es-ES" altLang="es-EC"/>
              <a:pPr>
                <a:defRPr/>
              </a:pPr>
              <a:t>‹Nº›</a:t>
            </a:fld>
            <a:endParaRPr lang="es-ES" altLang="es-EC"/>
          </a:p>
        </p:txBody>
      </p:sp>
    </p:spTree>
    <p:extLst>
      <p:ext uri="{BB962C8B-B14F-4D97-AF65-F5344CB8AC3E}">
        <p14:creationId xmlns:p14="http://schemas.microsoft.com/office/powerpoint/2010/main" val="1233556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ACC2B1B-E0CF-4B46-AB90-4B86E15CFC20}"/>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 xmlns:a16="http://schemas.microsoft.com/office/drawing/2014/main" id="{011CA0DB-2380-4F30-8DF5-A4C1B90F1F9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EC" noProof="0"/>
          </a:p>
        </p:txBody>
      </p:sp>
      <p:sp>
        <p:nvSpPr>
          <p:cNvPr id="4" name="Marcador de texto 3">
            <a:extLst>
              <a:ext uri="{FF2B5EF4-FFF2-40B4-BE49-F238E27FC236}">
                <a16:creationId xmlns="" xmlns:a16="http://schemas.microsoft.com/office/drawing/2014/main" id="{9496E090-3156-44AE-9C43-C66F9F1E41F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Rectangle 4">
            <a:extLst>
              <a:ext uri="{FF2B5EF4-FFF2-40B4-BE49-F238E27FC236}">
                <a16:creationId xmlns="" xmlns:a16="http://schemas.microsoft.com/office/drawing/2014/main" id="{D24DE8B0-9AF1-4AF3-8241-60D2FD6FF161}"/>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6" name="Rectangle 5">
            <a:extLst>
              <a:ext uri="{FF2B5EF4-FFF2-40B4-BE49-F238E27FC236}">
                <a16:creationId xmlns="" xmlns:a16="http://schemas.microsoft.com/office/drawing/2014/main" id="{01A64BC5-9096-40E0-88A7-8796C8743A0A}"/>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7" name="Rectangle 6">
            <a:extLst>
              <a:ext uri="{FF2B5EF4-FFF2-40B4-BE49-F238E27FC236}">
                <a16:creationId xmlns="" xmlns:a16="http://schemas.microsoft.com/office/drawing/2014/main" id="{671F6C54-8BE9-49E5-8321-D2CE994C45A8}"/>
              </a:ext>
            </a:extLst>
          </p:cNvPr>
          <p:cNvSpPr>
            <a:spLocks noGrp="1" noChangeArrowheads="1"/>
          </p:cNvSpPr>
          <p:nvPr>
            <p:ph type="sldNum" sz="quarter" idx="12"/>
          </p:nvPr>
        </p:nvSpPr>
        <p:spPr>
          <a:ln/>
        </p:spPr>
        <p:txBody>
          <a:bodyPr/>
          <a:lstStyle>
            <a:lvl1pPr>
              <a:defRPr/>
            </a:lvl1pPr>
          </a:lstStyle>
          <a:p>
            <a:pPr>
              <a:defRPr/>
            </a:pPr>
            <a:fld id="{FDAC2935-0CA4-4861-A9C8-8D087148B342}" type="slidenum">
              <a:rPr lang="es-ES" altLang="es-EC"/>
              <a:pPr>
                <a:defRPr/>
              </a:pPr>
              <a:t>‹Nº›</a:t>
            </a:fld>
            <a:endParaRPr lang="es-ES" altLang="es-EC"/>
          </a:p>
        </p:txBody>
      </p:sp>
    </p:spTree>
    <p:extLst>
      <p:ext uri="{BB962C8B-B14F-4D97-AF65-F5344CB8AC3E}">
        <p14:creationId xmlns:p14="http://schemas.microsoft.com/office/powerpoint/2010/main" val="2241662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3B8301A-2241-4044-A96D-13A596E4218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 xmlns:a16="http://schemas.microsoft.com/office/drawing/2014/main" id="{AFDD2D36-E396-43A5-ACDC-2033BFC7E51D}"/>
              </a:ext>
            </a:extLst>
          </p:cNvPr>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Rectangle 4">
            <a:extLst>
              <a:ext uri="{FF2B5EF4-FFF2-40B4-BE49-F238E27FC236}">
                <a16:creationId xmlns="" xmlns:a16="http://schemas.microsoft.com/office/drawing/2014/main" id="{9567821D-2220-4E7B-AA32-C162C6425C79}"/>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5" name="Rectangle 5">
            <a:extLst>
              <a:ext uri="{FF2B5EF4-FFF2-40B4-BE49-F238E27FC236}">
                <a16:creationId xmlns="" xmlns:a16="http://schemas.microsoft.com/office/drawing/2014/main" id="{F5270377-4C9D-40D9-9ECC-D56D66E63730}"/>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6" name="Rectangle 6">
            <a:extLst>
              <a:ext uri="{FF2B5EF4-FFF2-40B4-BE49-F238E27FC236}">
                <a16:creationId xmlns="" xmlns:a16="http://schemas.microsoft.com/office/drawing/2014/main" id="{EAFE4DA1-80C0-4112-A4D9-BA25D5911C46}"/>
              </a:ext>
            </a:extLst>
          </p:cNvPr>
          <p:cNvSpPr>
            <a:spLocks noGrp="1" noChangeArrowheads="1"/>
          </p:cNvSpPr>
          <p:nvPr>
            <p:ph type="sldNum" sz="quarter" idx="12"/>
          </p:nvPr>
        </p:nvSpPr>
        <p:spPr>
          <a:ln/>
        </p:spPr>
        <p:txBody>
          <a:bodyPr/>
          <a:lstStyle>
            <a:lvl1pPr>
              <a:defRPr/>
            </a:lvl1pPr>
          </a:lstStyle>
          <a:p>
            <a:pPr>
              <a:defRPr/>
            </a:pPr>
            <a:fld id="{B7D4B583-CE9B-4818-8994-C339DE465A98}" type="slidenum">
              <a:rPr lang="es-ES" altLang="es-EC"/>
              <a:pPr>
                <a:defRPr/>
              </a:pPr>
              <a:t>‹Nº›</a:t>
            </a:fld>
            <a:endParaRPr lang="es-ES" altLang="es-EC"/>
          </a:p>
        </p:txBody>
      </p:sp>
    </p:spTree>
    <p:extLst>
      <p:ext uri="{BB962C8B-B14F-4D97-AF65-F5344CB8AC3E}">
        <p14:creationId xmlns:p14="http://schemas.microsoft.com/office/powerpoint/2010/main" val="1389561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70A9E1CF-66F2-46D8-8EDC-CDD0B12FAC5A}"/>
              </a:ext>
            </a:extLst>
          </p:cNvPr>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 xmlns:a16="http://schemas.microsoft.com/office/drawing/2014/main" id="{42CBAAB9-0529-4DF6-82C6-3A44536DE5E0}"/>
              </a:ext>
            </a:extLst>
          </p:cNvPr>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Rectangle 4">
            <a:extLst>
              <a:ext uri="{FF2B5EF4-FFF2-40B4-BE49-F238E27FC236}">
                <a16:creationId xmlns="" xmlns:a16="http://schemas.microsoft.com/office/drawing/2014/main" id="{8D84ACE8-9593-415E-8E93-7DFE40C606E8}"/>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5" name="Rectangle 5">
            <a:extLst>
              <a:ext uri="{FF2B5EF4-FFF2-40B4-BE49-F238E27FC236}">
                <a16:creationId xmlns="" xmlns:a16="http://schemas.microsoft.com/office/drawing/2014/main" id="{14E7C25D-EF5B-44C2-99FA-505B9180F179}"/>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6" name="Rectangle 6">
            <a:extLst>
              <a:ext uri="{FF2B5EF4-FFF2-40B4-BE49-F238E27FC236}">
                <a16:creationId xmlns="" xmlns:a16="http://schemas.microsoft.com/office/drawing/2014/main" id="{C679B866-8A02-4842-8EB8-036A49BE6D3D}"/>
              </a:ext>
            </a:extLst>
          </p:cNvPr>
          <p:cNvSpPr>
            <a:spLocks noGrp="1" noChangeArrowheads="1"/>
          </p:cNvSpPr>
          <p:nvPr>
            <p:ph type="sldNum" sz="quarter" idx="12"/>
          </p:nvPr>
        </p:nvSpPr>
        <p:spPr>
          <a:ln/>
        </p:spPr>
        <p:txBody>
          <a:bodyPr/>
          <a:lstStyle>
            <a:lvl1pPr>
              <a:defRPr/>
            </a:lvl1pPr>
          </a:lstStyle>
          <a:p>
            <a:pPr>
              <a:defRPr/>
            </a:pPr>
            <a:fld id="{F911F893-B530-44AE-8A23-D450E7CED218}" type="slidenum">
              <a:rPr lang="es-ES" altLang="es-EC"/>
              <a:pPr>
                <a:defRPr/>
              </a:pPr>
              <a:t>‹Nº›</a:t>
            </a:fld>
            <a:endParaRPr lang="es-ES" altLang="es-EC"/>
          </a:p>
        </p:txBody>
      </p:sp>
    </p:spTree>
    <p:extLst>
      <p:ext uri="{BB962C8B-B14F-4D97-AF65-F5344CB8AC3E}">
        <p14:creationId xmlns:p14="http://schemas.microsoft.com/office/powerpoint/2010/main" val="1545837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A62590B-AD87-4FC0-BC94-ECCD3C985CD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D1EA7DFF-DD8A-44E6-AB9D-84631DC2A901}"/>
              </a:ext>
            </a:extLst>
          </p:cNvPr>
          <p:cNvSpPr>
            <a:spLocks noGrp="1"/>
          </p:cNvSpPr>
          <p:nvPr>
            <p:ph sz="half" idx="1"/>
          </p:nvPr>
        </p:nvSpPr>
        <p:spPr>
          <a:xfrm>
            <a:off x="457200" y="1600200"/>
            <a:ext cx="4038600" cy="4525963"/>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 xmlns:a16="http://schemas.microsoft.com/office/drawing/2014/main" id="{55DC4E51-6077-4990-B6BB-A006A410C905}"/>
              </a:ext>
            </a:extLst>
          </p:cNvPr>
          <p:cNvSpPr>
            <a:spLocks noGrp="1"/>
          </p:cNvSpPr>
          <p:nvPr>
            <p:ph sz="half" idx="2"/>
          </p:nvPr>
        </p:nvSpPr>
        <p:spPr>
          <a:xfrm>
            <a:off x="4648200" y="1600200"/>
            <a:ext cx="4038600" cy="4525963"/>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Rectangle 4">
            <a:extLst>
              <a:ext uri="{FF2B5EF4-FFF2-40B4-BE49-F238E27FC236}">
                <a16:creationId xmlns="" xmlns:a16="http://schemas.microsoft.com/office/drawing/2014/main" id="{2121AE8B-087F-40FA-97C3-331C477286CD}"/>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6" name="Rectangle 5">
            <a:extLst>
              <a:ext uri="{FF2B5EF4-FFF2-40B4-BE49-F238E27FC236}">
                <a16:creationId xmlns="" xmlns:a16="http://schemas.microsoft.com/office/drawing/2014/main" id="{18169C3C-A876-4DE1-AB51-DD132A83EDBF}"/>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7" name="Rectangle 6">
            <a:extLst>
              <a:ext uri="{FF2B5EF4-FFF2-40B4-BE49-F238E27FC236}">
                <a16:creationId xmlns="" xmlns:a16="http://schemas.microsoft.com/office/drawing/2014/main" id="{9D3DA343-4175-4F63-AFB5-B63148D56A15}"/>
              </a:ext>
            </a:extLst>
          </p:cNvPr>
          <p:cNvSpPr>
            <a:spLocks noGrp="1" noChangeArrowheads="1"/>
          </p:cNvSpPr>
          <p:nvPr>
            <p:ph type="sldNum" sz="quarter" idx="12"/>
          </p:nvPr>
        </p:nvSpPr>
        <p:spPr>
          <a:ln/>
        </p:spPr>
        <p:txBody>
          <a:bodyPr/>
          <a:lstStyle>
            <a:lvl1pPr>
              <a:defRPr/>
            </a:lvl1pPr>
          </a:lstStyle>
          <a:p>
            <a:pPr>
              <a:defRPr/>
            </a:pPr>
            <a:fld id="{7BC06115-A32E-4987-84BF-FF3FCEBB457D}" type="slidenum">
              <a:rPr lang="es-ES" altLang="es-EC"/>
              <a:pPr>
                <a:defRPr/>
              </a:pPr>
              <a:t>‹Nº›</a:t>
            </a:fld>
            <a:endParaRPr lang="es-ES" altLang="es-EC"/>
          </a:p>
        </p:txBody>
      </p:sp>
    </p:spTree>
    <p:extLst>
      <p:ext uri="{BB962C8B-B14F-4D97-AF65-F5344CB8AC3E}">
        <p14:creationId xmlns:p14="http://schemas.microsoft.com/office/powerpoint/2010/main" val="1165314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0FD6A09-6353-436C-9DB6-CD9F0F1BA56F}"/>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80FA3671-2A3E-4547-A07B-E3168C1CF47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 xmlns:a16="http://schemas.microsoft.com/office/drawing/2014/main" id="{6D31B1A1-3A81-4C39-B29E-4101541C0B76}"/>
              </a:ext>
            </a:extLst>
          </p:cNvPr>
          <p:cNvSpPr>
            <a:spLocks noGrp="1"/>
          </p:cNvSpPr>
          <p:nvPr>
            <p:ph sz="half" idx="2"/>
          </p:nvPr>
        </p:nvSpPr>
        <p:spPr>
          <a:xfrm>
            <a:off x="630238" y="2505075"/>
            <a:ext cx="386873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 xmlns:a16="http://schemas.microsoft.com/office/drawing/2014/main" id="{2B95E742-12E5-4310-9793-E1A48D3D30C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 xmlns:a16="http://schemas.microsoft.com/office/drawing/2014/main" id="{C76D3453-14D4-41CB-8732-4A7FE58626E9}"/>
              </a:ext>
            </a:extLst>
          </p:cNvPr>
          <p:cNvSpPr>
            <a:spLocks noGrp="1"/>
          </p:cNvSpPr>
          <p:nvPr>
            <p:ph sz="quarter" idx="4"/>
          </p:nvPr>
        </p:nvSpPr>
        <p:spPr>
          <a:xfrm>
            <a:off x="4629150" y="2505075"/>
            <a:ext cx="38877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Rectangle 4">
            <a:extLst>
              <a:ext uri="{FF2B5EF4-FFF2-40B4-BE49-F238E27FC236}">
                <a16:creationId xmlns="" xmlns:a16="http://schemas.microsoft.com/office/drawing/2014/main" id="{76975A51-136F-4709-90E3-91B506822560}"/>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8" name="Rectangle 5">
            <a:extLst>
              <a:ext uri="{FF2B5EF4-FFF2-40B4-BE49-F238E27FC236}">
                <a16:creationId xmlns="" xmlns:a16="http://schemas.microsoft.com/office/drawing/2014/main" id="{48794326-36F2-4563-BD72-D6284AAA7ED7}"/>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9" name="Rectangle 6">
            <a:extLst>
              <a:ext uri="{FF2B5EF4-FFF2-40B4-BE49-F238E27FC236}">
                <a16:creationId xmlns="" xmlns:a16="http://schemas.microsoft.com/office/drawing/2014/main" id="{136FDF6D-D84E-4CDB-BC1E-9E4449922316}"/>
              </a:ext>
            </a:extLst>
          </p:cNvPr>
          <p:cNvSpPr>
            <a:spLocks noGrp="1" noChangeArrowheads="1"/>
          </p:cNvSpPr>
          <p:nvPr>
            <p:ph type="sldNum" sz="quarter" idx="12"/>
          </p:nvPr>
        </p:nvSpPr>
        <p:spPr>
          <a:ln/>
        </p:spPr>
        <p:txBody>
          <a:bodyPr/>
          <a:lstStyle>
            <a:lvl1pPr>
              <a:defRPr/>
            </a:lvl1pPr>
          </a:lstStyle>
          <a:p>
            <a:pPr>
              <a:defRPr/>
            </a:pPr>
            <a:fld id="{C6AEB350-5B50-485F-A8F6-2EC303438A44}" type="slidenum">
              <a:rPr lang="es-ES" altLang="es-EC"/>
              <a:pPr>
                <a:defRPr/>
              </a:pPr>
              <a:t>‹Nº›</a:t>
            </a:fld>
            <a:endParaRPr lang="es-ES" altLang="es-EC"/>
          </a:p>
        </p:txBody>
      </p:sp>
    </p:spTree>
    <p:extLst>
      <p:ext uri="{BB962C8B-B14F-4D97-AF65-F5344CB8AC3E}">
        <p14:creationId xmlns:p14="http://schemas.microsoft.com/office/powerpoint/2010/main" val="2022648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3FF0AA2-6E16-438B-9DA4-C01B2468FEE7}"/>
              </a:ext>
            </a:extLst>
          </p:cNvPr>
          <p:cNvSpPr>
            <a:spLocks noGrp="1"/>
          </p:cNvSpPr>
          <p:nvPr>
            <p:ph type="title"/>
          </p:nvPr>
        </p:nvSpPr>
        <p:spPr/>
        <p:txBody>
          <a:bodyPr/>
          <a:lstStyle/>
          <a:p>
            <a:r>
              <a:rPr lang="es-ES"/>
              <a:t>Haga clic para modificar el estilo de título del patrón</a:t>
            </a:r>
            <a:endParaRPr lang="es-EC"/>
          </a:p>
        </p:txBody>
      </p:sp>
      <p:sp>
        <p:nvSpPr>
          <p:cNvPr id="3" name="Rectangle 4">
            <a:extLst>
              <a:ext uri="{FF2B5EF4-FFF2-40B4-BE49-F238E27FC236}">
                <a16:creationId xmlns="" xmlns:a16="http://schemas.microsoft.com/office/drawing/2014/main" id="{B0E5FAB9-B93B-42D2-A71D-C736FA297EA3}"/>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4" name="Rectangle 5">
            <a:extLst>
              <a:ext uri="{FF2B5EF4-FFF2-40B4-BE49-F238E27FC236}">
                <a16:creationId xmlns="" xmlns:a16="http://schemas.microsoft.com/office/drawing/2014/main" id="{026A6B7D-3A14-4D13-B781-B66C3D617CDF}"/>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5" name="Rectangle 6">
            <a:extLst>
              <a:ext uri="{FF2B5EF4-FFF2-40B4-BE49-F238E27FC236}">
                <a16:creationId xmlns="" xmlns:a16="http://schemas.microsoft.com/office/drawing/2014/main" id="{092A42EA-A4CB-4928-B63A-C9F4A8EB3EE1}"/>
              </a:ext>
            </a:extLst>
          </p:cNvPr>
          <p:cNvSpPr>
            <a:spLocks noGrp="1" noChangeArrowheads="1"/>
          </p:cNvSpPr>
          <p:nvPr>
            <p:ph type="sldNum" sz="quarter" idx="12"/>
          </p:nvPr>
        </p:nvSpPr>
        <p:spPr>
          <a:ln/>
        </p:spPr>
        <p:txBody>
          <a:bodyPr/>
          <a:lstStyle>
            <a:lvl1pPr>
              <a:defRPr/>
            </a:lvl1pPr>
          </a:lstStyle>
          <a:p>
            <a:pPr>
              <a:defRPr/>
            </a:pPr>
            <a:fld id="{0AB3F3A4-96A9-4C1B-8D2D-43744984EF6A}" type="slidenum">
              <a:rPr lang="es-ES" altLang="es-EC"/>
              <a:pPr>
                <a:defRPr/>
              </a:pPr>
              <a:t>‹Nº›</a:t>
            </a:fld>
            <a:endParaRPr lang="es-ES" altLang="es-EC"/>
          </a:p>
        </p:txBody>
      </p:sp>
    </p:spTree>
    <p:extLst>
      <p:ext uri="{BB962C8B-B14F-4D97-AF65-F5344CB8AC3E}">
        <p14:creationId xmlns:p14="http://schemas.microsoft.com/office/powerpoint/2010/main" val="3682495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E52989C-D161-4397-8717-B6D647EF199D}"/>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3" name="Rectangle 5">
            <a:extLst>
              <a:ext uri="{FF2B5EF4-FFF2-40B4-BE49-F238E27FC236}">
                <a16:creationId xmlns="" xmlns:a16="http://schemas.microsoft.com/office/drawing/2014/main" id="{8A99BD00-BE90-4E58-8D77-4E854404F0C6}"/>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4" name="Rectangle 6">
            <a:extLst>
              <a:ext uri="{FF2B5EF4-FFF2-40B4-BE49-F238E27FC236}">
                <a16:creationId xmlns="" xmlns:a16="http://schemas.microsoft.com/office/drawing/2014/main" id="{7314352D-7965-4097-B66B-A36DF9BB1178}"/>
              </a:ext>
            </a:extLst>
          </p:cNvPr>
          <p:cNvSpPr>
            <a:spLocks noGrp="1" noChangeArrowheads="1"/>
          </p:cNvSpPr>
          <p:nvPr>
            <p:ph type="sldNum" sz="quarter" idx="12"/>
          </p:nvPr>
        </p:nvSpPr>
        <p:spPr>
          <a:ln/>
        </p:spPr>
        <p:txBody>
          <a:bodyPr/>
          <a:lstStyle>
            <a:lvl1pPr>
              <a:defRPr/>
            </a:lvl1pPr>
          </a:lstStyle>
          <a:p>
            <a:pPr>
              <a:defRPr/>
            </a:pPr>
            <a:fld id="{6B216989-0F08-49B2-9222-1FD190541671}" type="slidenum">
              <a:rPr lang="es-ES" altLang="es-EC"/>
              <a:pPr>
                <a:defRPr/>
              </a:pPr>
              <a:t>‹Nº›</a:t>
            </a:fld>
            <a:endParaRPr lang="es-ES" altLang="es-EC"/>
          </a:p>
        </p:txBody>
      </p:sp>
    </p:spTree>
    <p:extLst>
      <p:ext uri="{BB962C8B-B14F-4D97-AF65-F5344CB8AC3E}">
        <p14:creationId xmlns:p14="http://schemas.microsoft.com/office/powerpoint/2010/main" val="436118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ECEE46C-0E3C-4B47-83FF-8A11B35C5B8F}"/>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47BABE6A-4DDA-4E35-96CB-F942EB39301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 xmlns:a16="http://schemas.microsoft.com/office/drawing/2014/main" id="{FA15D1E2-3A4D-49BC-B017-89BAB225F14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Rectangle 4">
            <a:extLst>
              <a:ext uri="{FF2B5EF4-FFF2-40B4-BE49-F238E27FC236}">
                <a16:creationId xmlns="" xmlns:a16="http://schemas.microsoft.com/office/drawing/2014/main" id="{86359281-EAF8-438C-BE92-E3B47E164E67}"/>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6" name="Rectangle 5">
            <a:extLst>
              <a:ext uri="{FF2B5EF4-FFF2-40B4-BE49-F238E27FC236}">
                <a16:creationId xmlns="" xmlns:a16="http://schemas.microsoft.com/office/drawing/2014/main" id="{2C4E3806-BD32-481E-8F59-33C7BA188A45}"/>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7" name="Rectangle 6">
            <a:extLst>
              <a:ext uri="{FF2B5EF4-FFF2-40B4-BE49-F238E27FC236}">
                <a16:creationId xmlns="" xmlns:a16="http://schemas.microsoft.com/office/drawing/2014/main" id="{18DD4268-4EE4-4CCD-B498-25251C066B2C}"/>
              </a:ext>
            </a:extLst>
          </p:cNvPr>
          <p:cNvSpPr>
            <a:spLocks noGrp="1" noChangeArrowheads="1"/>
          </p:cNvSpPr>
          <p:nvPr>
            <p:ph type="sldNum" sz="quarter" idx="12"/>
          </p:nvPr>
        </p:nvSpPr>
        <p:spPr>
          <a:ln/>
        </p:spPr>
        <p:txBody>
          <a:bodyPr/>
          <a:lstStyle>
            <a:lvl1pPr>
              <a:defRPr/>
            </a:lvl1pPr>
          </a:lstStyle>
          <a:p>
            <a:pPr>
              <a:defRPr/>
            </a:pPr>
            <a:fld id="{713B923D-36A2-45C9-85C4-C794D876DC22}" type="slidenum">
              <a:rPr lang="es-ES" altLang="es-EC"/>
              <a:pPr>
                <a:defRPr/>
              </a:pPr>
              <a:t>‹Nº›</a:t>
            </a:fld>
            <a:endParaRPr lang="es-ES" altLang="es-EC"/>
          </a:p>
        </p:txBody>
      </p:sp>
    </p:spTree>
    <p:extLst>
      <p:ext uri="{BB962C8B-B14F-4D97-AF65-F5344CB8AC3E}">
        <p14:creationId xmlns:p14="http://schemas.microsoft.com/office/powerpoint/2010/main" val="240682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ACC2B1B-E0CF-4B46-AB90-4B86E15CFC20}"/>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 xmlns:a16="http://schemas.microsoft.com/office/drawing/2014/main" id="{011CA0DB-2380-4F30-8DF5-A4C1B90F1F9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a:p>
        </p:txBody>
      </p:sp>
      <p:sp>
        <p:nvSpPr>
          <p:cNvPr id="4" name="Marcador de texto 3">
            <a:extLst>
              <a:ext uri="{FF2B5EF4-FFF2-40B4-BE49-F238E27FC236}">
                <a16:creationId xmlns="" xmlns:a16="http://schemas.microsoft.com/office/drawing/2014/main" id="{9496E090-3156-44AE-9C43-C66F9F1E41F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Rectangle 4">
            <a:extLst>
              <a:ext uri="{FF2B5EF4-FFF2-40B4-BE49-F238E27FC236}">
                <a16:creationId xmlns="" xmlns:a16="http://schemas.microsoft.com/office/drawing/2014/main" id="{D24DE8B0-9AF1-4AF3-8241-60D2FD6FF161}"/>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6" name="Rectangle 5">
            <a:extLst>
              <a:ext uri="{FF2B5EF4-FFF2-40B4-BE49-F238E27FC236}">
                <a16:creationId xmlns="" xmlns:a16="http://schemas.microsoft.com/office/drawing/2014/main" id="{01A64BC5-9096-40E0-88A7-8796C8743A0A}"/>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7" name="Rectangle 6">
            <a:extLst>
              <a:ext uri="{FF2B5EF4-FFF2-40B4-BE49-F238E27FC236}">
                <a16:creationId xmlns="" xmlns:a16="http://schemas.microsoft.com/office/drawing/2014/main" id="{671F6C54-8BE9-49E5-8321-D2CE994C45A8}"/>
              </a:ext>
            </a:extLst>
          </p:cNvPr>
          <p:cNvSpPr>
            <a:spLocks noGrp="1" noChangeArrowheads="1"/>
          </p:cNvSpPr>
          <p:nvPr>
            <p:ph type="sldNum" sz="quarter" idx="12"/>
          </p:nvPr>
        </p:nvSpPr>
        <p:spPr>
          <a:ln/>
        </p:spPr>
        <p:txBody>
          <a:bodyPr/>
          <a:lstStyle>
            <a:lvl1pPr>
              <a:defRPr/>
            </a:lvl1pPr>
          </a:lstStyle>
          <a:p>
            <a:pPr>
              <a:defRPr/>
            </a:pPr>
            <a:fld id="{FDAC2935-0CA4-4861-A9C8-8D087148B342}" type="slidenum">
              <a:rPr lang="es-ES" altLang="es-EC"/>
              <a:pPr>
                <a:defRPr/>
              </a:pPr>
              <a:t>‹Nº›</a:t>
            </a:fld>
            <a:endParaRPr lang="es-ES" altLang="es-EC"/>
          </a:p>
        </p:txBody>
      </p:sp>
    </p:spTree>
    <p:extLst>
      <p:ext uri="{BB962C8B-B14F-4D97-AF65-F5344CB8AC3E}">
        <p14:creationId xmlns:p14="http://schemas.microsoft.com/office/powerpoint/2010/main" val="398792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6730834C-7CF6-4195-9947-3B2253C183A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C"/>
              <a:t>Haga clic para cambiar el estilo de título	</a:t>
            </a:r>
          </a:p>
        </p:txBody>
      </p:sp>
      <p:sp>
        <p:nvSpPr>
          <p:cNvPr id="1027" name="Rectangle 3">
            <a:extLst>
              <a:ext uri="{FF2B5EF4-FFF2-40B4-BE49-F238E27FC236}">
                <a16:creationId xmlns="" xmlns:a16="http://schemas.microsoft.com/office/drawing/2014/main" id="{A13423BD-D4AF-4640-89AB-267E700B047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C"/>
              <a:t>Haga clic para modificar el estilo de texto del patrón</a:t>
            </a:r>
          </a:p>
          <a:p>
            <a:pPr lvl="1"/>
            <a:r>
              <a:rPr lang="es-ES" altLang="es-EC"/>
              <a:t>Segundo nivel</a:t>
            </a:r>
          </a:p>
          <a:p>
            <a:pPr lvl="2"/>
            <a:r>
              <a:rPr lang="es-ES" altLang="es-EC"/>
              <a:t>Tercer nivel</a:t>
            </a:r>
          </a:p>
          <a:p>
            <a:pPr lvl="3"/>
            <a:r>
              <a:rPr lang="es-ES" altLang="es-EC"/>
              <a:t>Cuarto nivel</a:t>
            </a:r>
          </a:p>
          <a:p>
            <a:pPr lvl="4"/>
            <a:r>
              <a:rPr lang="es-ES" altLang="es-EC"/>
              <a:t>Quinto nivel</a:t>
            </a:r>
          </a:p>
        </p:txBody>
      </p:sp>
      <p:sp>
        <p:nvSpPr>
          <p:cNvPr id="1028" name="Rectangle 4">
            <a:extLst>
              <a:ext uri="{FF2B5EF4-FFF2-40B4-BE49-F238E27FC236}">
                <a16:creationId xmlns="" xmlns:a16="http://schemas.microsoft.com/office/drawing/2014/main" id="{AF1CC3B7-A142-4E09-95D6-8042A2014A3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s-EC"/>
          </a:p>
        </p:txBody>
      </p:sp>
      <p:sp>
        <p:nvSpPr>
          <p:cNvPr id="1029" name="Rectangle 5">
            <a:extLst>
              <a:ext uri="{FF2B5EF4-FFF2-40B4-BE49-F238E27FC236}">
                <a16:creationId xmlns="" xmlns:a16="http://schemas.microsoft.com/office/drawing/2014/main" id="{2A9BCBBC-3177-4EF0-BFE2-A723186327DE}"/>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s-EC"/>
          </a:p>
        </p:txBody>
      </p:sp>
      <p:sp>
        <p:nvSpPr>
          <p:cNvPr id="1030" name="Rectangle 6">
            <a:extLst>
              <a:ext uri="{FF2B5EF4-FFF2-40B4-BE49-F238E27FC236}">
                <a16:creationId xmlns="" xmlns:a16="http://schemas.microsoft.com/office/drawing/2014/main" id="{647E2F8A-1E02-40DE-88E7-C3BA39848187}"/>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C0134FF-431D-4D2B-AB57-CD6B7BADC423}" type="slidenum">
              <a:rPr lang="es-ES" altLang="es-EC"/>
              <a:pPr>
                <a:defRPr/>
              </a:pPr>
              <a:t>‹Nº›</a:t>
            </a:fld>
            <a:endParaRPr lang="es-ES" altLang="es-EC"/>
          </a:p>
        </p:txBody>
      </p:sp>
    </p:spTree>
    <p:extLst>
      <p:ext uri="{BB962C8B-B14F-4D97-AF65-F5344CB8AC3E}">
        <p14:creationId xmlns:p14="http://schemas.microsoft.com/office/powerpoint/2010/main" val="350227127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21BA328-0939-4E74-85EB-805A5948CA6A}" type="datetimeFigureOut">
              <a:rPr lang="es-ES" smtClean="0">
                <a:solidFill>
                  <a:prstClr val="black">
                    <a:tint val="75000"/>
                  </a:prstClr>
                </a:solidFill>
              </a:rPr>
              <a:pPr/>
              <a:t>06/02/2020</a:t>
            </a:fld>
            <a:endParaRPr lang="es-ES">
              <a:solidFill>
                <a:prstClr val="black">
                  <a:tint val="7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ADB6FC6-33DF-47C0-85DA-848BDB93A6E8}" type="slidenum">
              <a:rPr lang="es-ES" smtClean="0">
                <a:solidFill>
                  <a:prstClr val="black">
                    <a:tint val="75000"/>
                  </a:prstClr>
                </a:solidFill>
              </a:rPr>
              <a:pPr/>
              <a:t>‹Nº›</a:t>
            </a:fld>
            <a:endParaRPr lang="es-ES">
              <a:solidFill>
                <a:prstClr val="black">
                  <a:tint val="7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873056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ransition>
    <p:newsflash/>
  </p:transition>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6730834C-7CF6-4195-9947-3B2253C183A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C"/>
              <a:t>Haga clic para cambiar el estilo de título	</a:t>
            </a:r>
          </a:p>
        </p:txBody>
      </p:sp>
      <p:sp>
        <p:nvSpPr>
          <p:cNvPr id="1027" name="Rectangle 3">
            <a:extLst>
              <a:ext uri="{FF2B5EF4-FFF2-40B4-BE49-F238E27FC236}">
                <a16:creationId xmlns="" xmlns:a16="http://schemas.microsoft.com/office/drawing/2014/main" id="{A13423BD-D4AF-4640-89AB-267E700B047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C"/>
              <a:t>Haga clic para modificar el estilo de texto del patrón</a:t>
            </a:r>
          </a:p>
          <a:p>
            <a:pPr lvl="1"/>
            <a:r>
              <a:rPr lang="es-ES" altLang="es-EC"/>
              <a:t>Segundo nivel</a:t>
            </a:r>
          </a:p>
          <a:p>
            <a:pPr lvl="2"/>
            <a:r>
              <a:rPr lang="es-ES" altLang="es-EC"/>
              <a:t>Tercer nivel</a:t>
            </a:r>
          </a:p>
          <a:p>
            <a:pPr lvl="3"/>
            <a:r>
              <a:rPr lang="es-ES" altLang="es-EC"/>
              <a:t>Cuarto nivel</a:t>
            </a:r>
          </a:p>
          <a:p>
            <a:pPr lvl="4"/>
            <a:r>
              <a:rPr lang="es-ES" altLang="es-EC"/>
              <a:t>Quinto nivel</a:t>
            </a:r>
          </a:p>
        </p:txBody>
      </p:sp>
      <p:sp>
        <p:nvSpPr>
          <p:cNvPr id="1028" name="Rectangle 4">
            <a:extLst>
              <a:ext uri="{FF2B5EF4-FFF2-40B4-BE49-F238E27FC236}">
                <a16:creationId xmlns="" xmlns:a16="http://schemas.microsoft.com/office/drawing/2014/main" id="{AF1CC3B7-A142-4E09-95D6-8042A2014A3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s-EC"/>
          </a:p>
        </p:txBody>
      </p:sp>
      <p:sp>
        <p:nvSpPr>
          <p:cNvPr id="1029" name="Rectangle 5">
            <a:extLst>
              <a:ext uri="{FF2B5EF4-FFF2-40B4-BE49-F238E27FC236}">
                <a16:creationId xmlns="" xmlns:a16="http://schemas.microsoft.com/office/drawing/2014/main" id="{2A9BCBBC-3177-4EF0-BFE2-A723186327DE}"/>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s-EC"/>
          </a:p>
        </p:txBody>
      </p:sp>
      <p:sp>
        <p:nvSpPr>
          <p:cNvPr id="1030" name="Rectangle 6">
            <a:extLst>
              <a:ext uri="{FF2B5EF4-FFF2-40B4-BE49-F238E27FC236}">
                <a16:creationId xmlns="" xmlns:a16="http://schemas.microsoft.com/office/drawing/2014/main" id="{647E2F8A-1E02-40DE-88E7-C3BA39848187}"/>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C0134FF-431D-4D2B-AB57-CD6B7BADC423}" type="slidenum">
              <a:rPr lang="es-ES" altLang="es-EC"/>
              <a:pPr>
                <a:defRPr/>
              </a:pPr>
              <a:t>‹Nº›</a:t>
            </a:fld>
            <a:endParaRPr lang="es-ES" altLang="es-EC"/>
          </a:p>
        </p:txBody>
      </p:sp>
    </p:spTree>
    <p:extLst>
      <p:ext uri="{BB962C8B-B14F-4D97-AF65-F5344CB8AC3E}">
        <p14:creationId xmlns:p14="http://schemas.microsoft.com/office/powerpoint/2010/main" val="113188722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2 Rectángulo"/>
          <p:cNvSpPr/>
          <p:nvPr/>
        </p:nvSpPr>
        <p:spPr>
          <a:xfrm>
            <a:off x="1372030" y="1434262"/>
            <a:ext cx="5864266" cy="338554"/>
          </a:xfrm>
          <a:prstGeom prst="rect">
            <a:avLst/>
          </a:prstGeom>
        </p:spPr>
        <p:txBody>
          <a:bodyPr wrap="square">
            <a:spAutoFit/>
          </a:bodyPr>
          <a:lstStyle/>
          <a:p>
            <a:pPr algn="ctr"/>
            <a:r>
              <a:rPr lang="es-ES" sz="1600" b="1" dirty="0" smtClean="0">
                <a:latin typeface="Times New Roman" panose="02020603050405020304" pitchFamily="18" charset="0"/>
                <a:cs typeface="Times New Roman" panose="02020603050405020304" pitchFamily="18" charset="0"/>
              </a:rPr>
              <a:t>UNIVERSIDAD DE LAS FUERZAS ARMADAS ESPE</a:t>
            </a:r>
            <a:endParaRPr lang="es-ES" sz="1600" b="1" dirty="0">
              <a:solidFill>
                <a:prstClr val="black"/>
              </a:solidFill>
              <a:latin typeface="Times New Roman" pitchFamily="18" charset="0"/>
              <a:cs typeface="Times New Roman" pitchFamily="18" charset="0"/>
            </a:endParaRPr>
          </a:p>
        </p:txBody>
      </p:sp>
      <p:sp>
        <p:nvSpPr>
          <p:cNvPr id="6" name="3 Rectángulo"/>
          <p:cNvSpPr/>
          <p:nvPr/>
        </p:nvSpPr>
        <p:spPr>
          <a:xfrm>
            <a:off x="1741795" y="1794302"/>
            <a:ext cx="5710525" cy="338554"/>
          </a:xfrm>
          <a:prstGeom prst="rect">
            <a:avLst/>
          </a:prstGeom>
        </p:spPr>
        <p:txBody>
          <a:bodyPr wrap="square">
            <a:spAutoFit/>
          </a:bodyPr>
          <a:lstStyle/>
          <a:p>
            <a:pPr algn="ctr"/>
            <a:r>
              <a:rPr lang="es-ES" sz="1600" b="1" dirty="0" smtClean="0">
                <a:latin typeface="Times New Roman" panose="02020603050405020304" pitchFamily="18" charset="0"/>
                <a:cs typeface="Times New Roman" panose="02020603050405020304" pitchFamily="18" charset="0"/>
              </a:rPr>
              <a:t>CARRERA: INGENIERÍA EN FINANZAS Y AUDITORÍA </a:t>
            </a:r>
            <a:endParaRPr lang="es-EC" sz="1600" dirty="0">
              <a:latin typeface="Times New Roman" panose="02020603050405020304" pitchFamily="18" charset="0"/>
              <a:cs typeface="Times New Roman" panose="02020603050405020304" pitchFamily="18" charset="0"/>
            </a:endParaRPr>
          </a:p>
        </p:txBody>
      </p:sp>
      <p:sp>
        <p:nvSpPr>
          <p:cNvPr id="7" name="8 Rectángulo"/>
          <p:cNvSpPr/>
          <p:nvPr/>
        </p:nvSpPr>
        <p:spPr>
          <a:xfrm>
            <a:off x="1876657" y="2113111"/>
            <a:ext cx="1070396" cy="307777"/>
          </a:xfrm>
          <a:prstGeom prst="rect">
            <a:avLst/>
          </a:prstGeom>
        </p:spPr>
        <p:txBody>
          <a:bodyPr wrap="square">
            <a:spAutoFit/>
          </a:bodyPr>
          <a:lstStyle/>
          <a:p>
            <a:r>
              <a:rPr lang="es-ES" sz="1400" b="1" dirty="0">
                <a:solidFill>
                  <a:prstClr val="black"/>
                </a:solidFill>
                <a:latin typeface="Times New Roman" pitchFamily="18" charset="0"/>
                <a:cs typeface="Times New Roman" pitchFamily="18" charset="0"/>
              </a:rPr>
              <a:t>TEMA:</a:t>
            </a:r>
            <a:endParaRPr lang="es-ES" sz="1400" dirty="0">
              <a:solidFill>
                <a:prstClr val="black"/>
              </a:solidFill>
              <a:latin typeface="Times New Roman" pitchFamily="18" charset="0"/>
              <a:cs typeface="Times New Roman" pitchFamily="18" charset="0"/>
            </a:endParaRPr>
          </a:p>
        </p:txBody>
      </p:sp>
      <p:sp>
        <p:nvSpPr>
          <p:cNvPr id="8" name="9 Rectángulo"/>
          <p:cNvSpPr/>
          <p:nvPr/>
        </p:nvSpPr>
        <p:spPr>
          <a:xfrm>
            <a:off x="1813334" y="2598003"/>
            <a:ext cx="5616624" cy="830997"/>
          </a:xfrm>
          <a:prstGeom prst="rect">
            <a:avLst/>
          </a:prstGeom>
        </p:spPr>
        <p:txBody>
          <a:bodyPr wrap="square">
            <a:spAutoFit/>
          </a:bodyPr>
          <a:lstStyle/>
          <a:p>
            <a:pPr algn="ctr"/>
            <a:r>
              <a:rPr lang="es-ES" sz="1600" dirty="0">
                <a:latin typeface="Times New Roman" panose="02020603050405020304" pitchFamily="18" charset="0"/>
                <a:cs typeface="Times New Roman" panose="02020603050405020304" pitchFamily="18" charset="0"/>
              </a:rPr>
              <a:t>“</a:t>
            </a:r>
            <a:r>
              <a:rPr lang="es-ES_tradnl" sz="1600" b="1" cap="all" dirty="0">
                <a:latin typeface="Times New Roman" panose="02020603050405020304" pitchFamily="18" charset="0"/>
                <a:cs typeface="Times New Roman" panose="02020603050405020304" pitchFamily="18" charset="0"/>
              </a:rPr>
              <a:t>MAPA DE RIESGOS PARA EVALUAR LOS PROCESOS FINANCIEROS EJECUTADOS EN LAS JUNTAS PARROQUIALES RURALES DEL </a:t>
            </a:r>
            <a:r>
              <a:rPr lang="es-ES_tradnl" sz="1600" b="1" cap="all" dirty="0" smtClean="0">
                <a:latin typeface="Times New Roman" panose="02020603050405020304" pitchFamily="18" charset="0"/>
                <a:cs typeface="Times New Roman" panose="02020603050405020304" pitchFamily="18" charset="0"/>
              </a:rPr>
              <a:t>CANTÓN </a:t>
            </a:r>
            <a:r>
              <a:rPr lang="es-ES_tradnl" sz="1600" b="1" cap="all" dirty="0">
                <a:latin typeface="Times New Roman" panose="02020603050405020304" pitchFamily="18" charset="0"/>
                <a:cs typeface="Times New Roman" panose="02020603050405020304" pitchFamily="18" charset="0"/>
              </a:rPr>
              <a:t>RUMIÑAHUI</a:t>
            </a:r>
            <a:r>
              <a:rPr lang="es-ES" sz="1600" dirty="0">
                <a:latin typeface="Times New Roman" panose="02020603050405020304" pitchFamily="18" charset="0"/>
                <a:cs typeface="Times New Roman" panose="02020603050405020304" pitchFamily="18" charset="0"/>
              </a:rPr>
              <a:t>"</a:t>
            </a:r>
            <a:endParaRPr lang="es-EC" sz="1600" dirty="0">
              <a:latin typeface="Times New Roman" panose="02020603050405020304" pitchFamily="18" charset="0"/>
              <a:cs typeface="Times New Roman" panose="02020603050405020304" pitchFamily="18" charset="0"/>
            </a:endParaRPr>
          </a:p>
        </p:txBody>
      </p:sp>
      <p:sp>
        <p:nvSpPr>
          <p:cNvPr id="10" name="13 Rectángulo"/>
          <p:cNvSpPr/>
          <p:nvPr/>
        </p:nvSpPr>
        <p:spPr>
          <a:xfrm>
            <a:off x="1835696" y="3462253"/>
            <a:ext cx="5360209" cy="738664"/>
          </a:xfrm>
          <a:prstGeom prst="rect">
            <a:avLst/>
          </a:prstGeom>
        </p:spPr>
        <p:txBody>
          <a:bodyPr wrap="square">
            <a:spAutoFit/>
          </a:bodyPr>
          <a:lstStyle/>
          <a:p>
            <a:pPr algn="just"/>
            <a:endParaRPr lang="es-ES" sz="1400" b="1" dirty="0">
              <a:latin typeface="Times New Roman" panose="02020603050405020304" pitchFamily="18" charset="0"/>
              <a:cs typeface="Times New Roman" panose="02020603050405020304" pitchFamily="18" charset="0"/>
            </a:endParaRPr>
          </a:p>
          <a:p>
            <a:r>
              <a:rPr lang="es-ES_tradnl" sz="1400" b="1" dirty="0">
                <a:latin typeface="Times New Roman" panose="02020603050405020304" pitchFamily="18" charset="0"/>
                <a:cs typeface="Times New Roman" panose="02020603050405020304" pitchFamily="18" charset="0"/>
              </a:rPr>
              <a:t>Trabajo de titulación, previo a la obtención del titulo</a:t>
            </a:r>
            <a:endParaRPr lang="es-EC" sz="1400" b="1" dirty="0">
              <a:latin typeface="Times New Roman" panose="02020603050405020304" pitchFamily="18" charset="0"/>
              <a:cs typeface="Times New Roman" panose="02020603050405020304" pitchFamily="18" charset="0"/>
            </a:endParaRPr>
          </a:p>
          <a:p>
            <a:r>
              <a:rPr lang="es-ES_tradnl" sz="1400" b="1" dirty="0">
                <a:latin typeface="Times New Roman" panose="02020603050405020304" pitchFamily="18" charset="0"/>
                <a:cs typeface="Times New Roman" panose="02020603050405020304" pitchFamily="18" charset="0"/>
              </a:rPr>
              <a:t>de Ingeniera en Finanzas – contador publico auditor</a:t>
            </a:r>
            <a:endParaRPr lang="es-EC" sz="1400" b="1" dirty="0">
              <a:latin typeface="Times New Roman" panose="02020603050405020304" pitchFamily="18" charset="0"/>
              <a:cs typeface="Times New Roman" panose="02020603050405020304" pitchFamily="18" charset="0"/>
            </a:endParaRPr>
          </a:p>
        </p:txBody>
      </p:sp>
      <p:sp>
        <p:nvSpPr>
          <p:cNvPr id="11" name="Rectangle 5"/>
          <p:cNvSpPr>
            <a:spLocks noChangeArrowheads="1"/>
          </p:cNvSpPr>
          <p:nvPr/>
        </p:nvSpPr>
        <p:spPr bwMode="auto">
          <a:xfrm>
            <a:off x="5220072" y="4589115"/>
            <a:ext cx="324036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_tradnl" sz="1400" dirty="0">
                <a:latin typeface="Times New Roman" panose="02020603050405020304" pitchFamily="18" charset="0"/>
                <a:cs typeface="Times New Roman" panose="02020603050405020304" pitchFamily="18" charset="0"/>
              </a:rPr>
              <a:t>Ing. Alvaro Patricio Carrillo </a:t>
            </a:r>
            <a:r>
              <a:rPr lang="es-ES_tradnl" sz="1400" dirty="0" err="1">
                <a:latin typeface="Times New Roman" panose="02020603050405020304" pitchFamily="18" charset="0"/>
                <a:cs typeface="Times New Roman" panose="02020603050405020304" pitchFamily="18" charset="0"/>
              </a:rPr>
              <a:t>Punina</a:t>
            </a:r>
            <a:r>
              <a:rPr lang="es-ES_tradnl" sz="1400" dirty="0">
                <a:latin typeface="Times New Roman" panose="02020603050405020304" pitchFamily="18" charset="0"/>
                <a:cs typeface="Times New Roman" panose="02020603050405020304" pitchFamily="18" charset="0"/>
              </a:rPr>
              <a:t>, </a:t>
            </a:r>
            <a:r>
              <a:rPr lang="es-ES_tradnl" sz="1400" dirty="0" err="1" smtClean="0">
                <a:latin typeface="Times New Roman" panose="02020603050405020304" pitchFamily="18" charset="0"/>
                <a:cs typeface="Times New Roman" panose="02020603050405020304" pitchFamily="18" charset="0"/>
              </a:rPr>
              <a:t>Ph.D</a:t>
            </a:r>
            <a:r>
              <a:rPr lang="es-ES_tradnl" sz="1400">
                <a:latin typeface="Times New Roman" panose="02020603050405020304" pitchFamily="18" charset="0"/>
                <a:cs typeface="Times New Roman" panose="02020603050405020304" pitchFamily="18" charset="0"/>
              </a:rPr>
              <a:t>.</a:t>
            </a:r>
            <a:r>
              <a:rPr lang="es-ES_tradnl" sz="1400" smtClean="0">
                <a:latin typeface="Times New Roman" panose="02020603050405020304" pitchFamily="18" charset="0"/>
                <a:cs typeface="Times New Roman" panose="02020603050405020304" pitchFamily="18" charset="0"/>
              </a:rPr>
              <a:t> </a:t>
            </a:r>
            <a:endParaRPr lang="es-ES_tradnl" sz="1400" dirty="0">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s-ES" sz="1400" dirty="0">
                <a:solidFill>
                  <a:prstClr val="black"/>
                </a:solidFill>
                <a:latin typeface="Times New Roman" pitchFamily="18" charset="0"/>
                <a:ea typeface="Calibri" pitchFamily="34" charset="0"/>
                <a:cs typeface="Times New Roman" pitchFamily="18" charset="0"/>
              </a:rPr>
              <a:t>D</a:t>
            </a:r>
            <a:r>
              <a:rPr lang="es-ES" sz="1400" dirty="0" bmk="">
                <a:solidFill>
                  <a:prstClr val="black"/>
                </a:solidFill>
                <a:latin typeface="Times New Roman" pitchFamily="18" charset="0"/>
                <a:ea typeface="Calibri" pitchFamily="34" charset="0"/>
                <a:cs typeface="Times New Roman" pitchFamily="18" charset="0"/>
              </a:rPr>
              <a:t>IRECTOR</a:t>
            </a:r>
            <a:r>
              <a:rPr lang="es-ES" sz="1400" dirty="0">
                <a:solidFill>
                  <a:prstClr val="black"/>
                </a:solidFill>
                <a:latin typeface="Times New Roman" pitchFamily="18" charset="0"/>
                <a:cs typeface="Times New Roman" pitchFamily="18" charset="0"/>
              </a:rPr>
              <a:t> </a:t>
            </a:r>
          </a:p>
        </p:txBody>
      </p:sp>
      <p:sp>
        <p:nvSpPr>
          <p:cNvPr id="12" name="Rectangle 4"/>
          <p:cNvSpPr>
            <a:spLocks noChangeArrowheads="1"/>
          </p:cNvSpPr>
          <p:nvPr/>
        </p:nvSpPr>
        <p:spPr bwMode="auto">
          <a:xfrm>
            <a:off x="2339752" y="4633972"/>
            <a:ext cx="271582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sz="1400" dirty="0">
                <a:latin typeface="Times New Roman" panose="02020603050405020304" pitchFamily="18" charset="0"/>
                <a:cs typeface="Times New Roman" panose="02020603050405020304" pitchFamily="18" charset="0"/>
              </a:rPr>
              <a:t>Rosa Elena Yanza Suntaxi</a:t>
            </a:r>
            <a:r>
              <a:rPr lang="es-ES_tradnl" sz="1100" dirty="0">
                <a:solidFill>
                  <a:prstClr val="black"/>
                </a:solidFill>
                <a:latin typeface="Times New Roman" pitchFamily="18" charset="0"/>
                <a:cs typeface="Times New Roman" pitchFamily="18" charset="0"/>
              </a:rPr>
              <a:t>.</a:t>
            </a:r>
            <a:endParaRPr lang="es-ES" sz="1100" dirty="0">
              <a:solidFill>
                <a:prstClr val="black"/>
              </a:solidFill>
              <a:latin typeface="Times New Roman" pitchFamily="18" charset="0"/>
              <a:ea typeface="Calibri" pitchFamily="34" charset="0"/>
              <a:cs typeface="Times New Roman" pitchFamily="18" charset="0"/>
            </a:endParaRPr>
          </a:p>
          <a:p>
            <a:pPr algn="ctr" fontAlgn="base">
              <a:spcBef>
                <a:spcPct val="0"/>
              </a:spcBef>
              <a:spcAft>
                <a:spcPct val="0"/>
              </a:spcAft>
            </a:pPr>
            <a:r>
              <a:rPr lang="es-ES" sz="1400" dirty="0">
                <a:solidFill>
                  <a:prstClr val="black"/>
                </a:solidFill>
                <a:latin typeface="Times New Roman" pitchFamily="18" charset="0"/>
                <a:ea typeface="Calibri" pitchFamily="34" charset="0"/>
                <a:cs typeface="Times New Roman" pitchFamily="18" charset="0"/>
              </a:rPr>
              <a:t>AUTOR</a:t>
            </a:r>
            <a:endParaRPr lang="es-ES" sz="1400" dirty="0">
              <a:solidFill>
                <a:prstClr val="black"/>
              </a:solidFill>
              <a:latin typeface="Times New Roman" pitchFamily="18" charset="0"/>
              <a:cs typeface="Times New Roman" pitchFamily="18" charset="0"/>
            </a:endParaRPr>
          </a:p>
        </p:txBody>
      </p:sp>
      <p:cxnSp>
        <p:nvCxnSpPr>
          <p:cNvPr id="3" name="Conector recto 2"/>
          <p:cNvCxnSpPr/>
          <p:nvPr/>
        </p:nvCxnSpPr>
        <p:spPr>
          <a:xfrm>
            <a:off x="1835696" y="2492896"/>
            <a:ext cx="5616624" cy="0"/>
          </a:xfrm>
          <a:prstGeom prst="line">
            <a:avLst/>
          </a:prstGeom>
        </p:spPr>
        <p:style>
          <a:lnRef idx="1">
            <a:schemeClr val="dk1"/>
          </a:lnRef>
          <a:fillRef idx="0">
            <a:schemeClr val="dk1"/>
          </a:fillRef>
          <a:effectRef idx="0">
            <a:schemeClr val="dk1"/>
          </a:effectRef>
          <a:fontRef idx="minor">
            <a:schemeClr val="tx1"/>
          </a:fontRef>
        </p:style>
      </p:cxnSp>
      <p:cxnSp>
        <p:nvCxnSpPr>
          <p:cNvPr id="13" name="Conector recto 12"/>
          <p:cNvCxnSpPr/>
          <p:nvPr/>
        </p:nvCxnSpPr>
        <p:spPr>
          <a:xfrm>
            <a:off x="1813334" y="3573016"/>
            <a:ext cx="5616624" cy="0"/>
          </a:xfrm>
          <a:prstGeom prst="line">
            <a:avLst/>
          </a:prstGeom>
        </p:spPr>
        <p:style>
          <a:lnRef idx="1">
            <a:schemeClr val="dk1"/>
          </a:lnRef>
          <a:fillRef idx="0">
            <a:schemeClr val="dk1"/>
          </a:fillRef>
          <a:effectRef idx="0">
            <a:schemeClr val="dk1"/>
          </a:effectRef>
          <a:fontRef idx="minor">
            <a:schemeClr val="tx1"/>
          </a:fontRef>
        </p:style>
      </p:cxnSp>
      <p:pic>
        <p:nvPicPr>
          <p:cNvPr id="16" name="Imagen 15"/>
          <p:cNvPicPr>
            <a:picLocks noChangeAspect="1"/>
          </p:cNvPicPr>
          <p:nvPr/>
        </p:nvPicPr>
        <p:blipFill rotWithShape="1">
          <a:blip r:embed="rId2">
            <a:extLst>
              <a:ext uri="{28A0092B-C50C-407E-A947-70E740481C1C}">
                <a14:useLocalDpi xmlns:a14="http://schemas.microsoft.com/office/drawing/2010/main" val="0"/>
              </a:ext>
            </a:extLst>
          </a:blip>
          <a:srcRect t="26817" r="1418" b="30888"/>
          <a:stretch/>
        </p:blipFill>
        <p:spPr>
          <a:xfrm>
            <a:off x="133379" y="16893"/>
            <a:ext cx="3070469" cy="891827"/>
          </a:xfrm>
          <a:prstGeom prst="rect">
            <a:avLst/>
          </a:prstGeom>
        </p:spPr>
      </p:pic>
    </p:spTree>
    <p:extLst>
      <p:ext uri="{BB962C8B-B14F-4D97-AF65-F5344CB8AC3E}">
        <p14:creationId xmlns:p14="http://schemas.microsoft.com/office/powerpoint/2010/main" val="157712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800" decel="100000"/>
                                        <p:tgtEl>
                                          <p:spTgt spid="6"/>
                                        </p:tgtEl>
                                      </p:cBhvr>
                                    </p:animEffect>
                                    <p:anim calcmode="lin" valueType="num">
                                      <p:cBhvr>
                                        <p:cTn id="16" dur="800" decel="100000" fill="hold"/>
                                        <p:tgtEl>
                                          <p:spTgt spid="6"/>
                                        </p:tgtEl>
                                        <p:attrNameLst>
                                          <p:attrName>style.rotation</p:attrName>
                                        </p:attrNameLst>
                                      </p:cBhvr>
                                      <p:tavLst>
                                        <p:tav tm="0">
                                          <p:val>
                                            <p:fltVal val="-90"/>
                                          </p:val>
                                        </p:tav>
                                        <p:tav tm="100000">
                                          <p:val>
                                            <p:fltVal val="0"/>
                                          </p:val>
                                        </p:tav>
                                      </p:tavLst>
                                    </p:anim>
                                    <p:anim calcmode="lin" valueType="num">
                                      <p:cBhvr>
                                        <p:cTn id="17" dur="800" decel="100000" fill="hold"/>
                                        <p:tgtEl>
                                          <p:spTgt spid="6"/>
                                        </p:tgtEl>
                                        <p:attrNameLst>
                                          <p:attrName>ppt_x</p:attrName>
                                        </p:attrNameLst>
                                      </p:cBhvr>
                                      <p:tavLst>
                                        <p:tav tm="0">
                                          <p:val>
                                            <p:strVal val="#ppt_x+0.4"/>
                                          </p:val>
                                        </p:tav>
                                        <p:tav tm="100000">
                                          <p:val>
                                            <p:strVal val="#ppt_x-0.05"/>
                                          </p:val>
                                        </p:tav>
                                      </p:tavLst>
                                    </p:anim>
                                    <p:anim calcmode="lin" valueType="num">
                                      <p:cBhvr>
                                        <p:cTn id="18" dur="800" decel="100000" fill="hold"/>
                                        <p:tgtEl>
                                          <p:spTgt spid="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800" decel="100000"/>
                                        <p:tgtEl>
                                          <p:spTgt spid="7"/>
                                        </p:tgtEl>
                                      </p:cBhvr>
                                    </p:animEffect>
                                    <p:anim calcmode="lin" valueType="num">
                                      <p:cBhvr>
                                        <p:cTn id="24" dur="800" decel="100000" fill="hold"/>
                                        <p:tgtEl>
                                          <p:spTgt spid="7"/>
                                        </p:tgtEl>
                                        <p:attrNameLst>
                                          <p:attrName>style.rotation</p:attrName>
                                        </p:attrNameLst>
                                      </p:cBhvr>
                                      <p:tavLst>
                                        <p:tav tm="0">
                                          <p:val>
                                            <p:fltVal val="-90"/>
                                          </p:val>
                                        </p:tav>
                                        <p:tav tm="100000">
                                          <p:val>
                                            <p:fltVal val="0"/>
                                          </p:val>
                                        </p:tav>
                                      </p:tavLst>
                                    </p:anim>
                                    <p:anim calcmode="lin" valueType="num">
                                      <p:cBhvr>
                                        <p:cTn id="25" dur="800" decel="100000" fill="hold"/>
                                        <p:tgtEl>
                                          <p:spTgt spid="7"/>
                                        </p:tgtEl>
                                        <p:attrNameLst>
                                          <p:attrName>ppt_x</p:attrName>
                                        </p:attrNameLst>
                                      </p:cBhvr>
                                      <p:tavLst>
                                        <p:tav tm="0">
                                          <p:val>
                                            <p:strVal val="#ppt_x+0.4"/>
                                          </p:val>
                                        </p:tav>
                                        <p:tav tm="100000">
                                          <p:val>
                                            <p:strVal val="#ppt_x-0.05"/>
                                          </p:val>
                                        </p:tav>
                                      </p:tavLst>
                                    </p:anim>
                                    <p:anim calcmode="lin" valueType="num">
                                      <p:cBhvr>
                                        <p:cTn id="26" dur="800" decel="100000" fill="hold"/>
                                        <p:tgtEl>
                                          <p:spTgt spid="7"/>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800" decel="100000"/>
                                        <p:tgtEl>
                                          <p:spTgt spid="8"/>
                                        </p:tgtEl>
                                      </p:cBhvr>
                                    </p:animEffect>
                                    <p:anim calcmode="lin" valueType="num">
                                      <p:cBhvr>
                                        <p:cTn id="32" dur="800" decel="100000" fill="hold"/>
                                        <p:tgtEl>
                                          <p:spTgt spid="8"/>
                                        </p:tgtEl>
                                        <p:attrNameLst>
                                          <p:attrName>style.rotation</p:attrName>
                                        </p:attrNameLst>
                                      </p:cBhvr>
                                      <p:tavLst>
                                        <p:tav tm="0">
                                          <p:val>
                                            <p:fltVal val="-90"/>
                                          </p:val>
                                        </p:tav>
                                        <p:tav tm="100000">
                                          <p:val>
                                            <p:fltVal val="0"/>
                                          </p:val>
                                        </p:tav>
                                      </p:tavLst>
                                    </p:anim>
                                    <p:anim calcmode="lin" valueType="num">
                                      <p:cBhvr>
                                        <p:cTn id="33" dur="800" decel="100000" fill="hold"/>
                                        <p:tgtEl>
                                          <p:spTgt spid="8"/>
                                        </p:tgtEl>
                                        <p:attrNameLst>
                                          <p:attrName>ppt_x</p:attrName>
                                        </p:attrNameLst>
                                      </p:cBhvr>
                                      <p:tavLst>
                                        <p:tav tm="0">
                                          <p:val>
                                            <p:strVal val="#ppt_x+0.4"/>
                                          </p:val>
                                        </p:tav>
                                        <p:tav tm="100000">
                                          <p:val>
                                            <p:strVal val="#ppt_x-0.05"/>
                                          </p:val>
                                        </p:tav>
                                      </p:tavLst>
                                    </p:anim>
                                    <p:anim calcmode="lin" valueType="num">
                                      <p:cBhvr>
                                        <p:cTn id="34" dur="800" decel="100000" fill="hold"/>
                                        <p:tgtEl>
                                          <p:spTgt spid="8"/>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800" decel="100000"/>
                                        <p:tgtEl>
                                          <p:spTgt spid="10"/>
                                        </p:tgtEl>
                                      </p:cBhvr>
                                    </p:animEffect>
                                    <p:anim calcmode="lin" valueType="num">
                                      <p:cBhvr>
                                        <p:cTn id="40" dur="800" decel="100000" fill="hold"/>
                                        <p:tgtEl>
                                          <p:spTgt spid="10"/>
                                        </p:tgtEl>
                                        <p:attrNameLst>
                                          <p:attrName>style.rotation</p:attrName>
                                        </p:attrNameLst>
                                      </p:cBhvr>
                                      <p:tavLst>
                                        <p:tav tm="0">
                                          <p:val>
                                            <p:fltVal val="-90"/>
                                          </p:val>
                                        </p:tav>
                                        <p:tav tm="100000">
                                          <p:val>
                                            <p:fltVal val="0"/>
                                          </p:val>
                                        </p:tav>
                                      </p:tavLst>
                                    </p:anim>
                                    <p:anim calcmode="lin" valueType="num">
                                      <p:cBhvr>
                                        <p:cTn id="41" dur="800" decel="100000" fill="hold"/>
                                        <p:tgtEl>
                                          <p:spTgt spid="10"/>
                                        </p:tgtEl>
                                        <p:attrNameLst>
                                          <p:attrName>ppt_x</p:attrName>
                                        </p:attrNameLst>
                                      </p:cBhvr>
                                      <p:tavLst>
                                        <p:tav tm="0">
                                          <p:val>
                                            <p:strVal val="#ppt_x+0.4"/>
                                          </p:val>
                                        </p:tav>
                                        <p:tav tm="100000">
                                          <p:val>
                                            <p:strVal val="#ppt_x-0.05"/>
                                          </p:val>
                                        </p:tav>
                                      </p:tavLst>
                                    </p:anim>
                                    <p:anim calcmode="lin" valueType="num">
                                      <p:cBhvr>
                                        <p:cTn id="42" dur="800" decel="100000" fill="hold"/>
                                        <p:tgtEl>
                                          <p:spTgt spid="10"/>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800" decel="100000"/>
                                        <p:tgtEl>
                                          <p:spTgt spid="11"/>
                                        </p:tgtEl>
                                      </p:cBhvr>
                                    </p:animEffect>
                                    <p:anim calcmode="lin" valueType="num">
                                      <p:cBhvr>
                                        <p:cTn id="48" dur="800" decel="100000" fill="hold"/>
                                        <p:tgtEl>
                                          <p:spTgt spid="11"/>
                                        </p:tgtEl>
                                        <p:attrNameLst>
                                          <p:attrName>style.rotation</p:attrName>
                                        </p:attrNameLst>
                                      </p:cBhvr>
                                      <p:tavLst>
                                        <p:tav tm="0">
                                          <p:val>
                                            <p:fltVal val="-90"/>
                                          </p:val>
                                        </p:tav>
                                        <p:tav tm="100000">
                                          <p:val>
                                            <p:fltVal val="0"/>
                                          </p:val>
                                        </p:tav>
                                      </p:tavLst>
                                    </p:anim>
                                    <p:anim calcmode="lin" valueType="num">
                                      <p:cBhvr>
                                        <p:cTn id="49" dur="800" decel="100000" fill="hold"/>
                                        <p:tgtEl>
                                          <p:spTgt spid="11"/>
                                        </p:tgtEl>
                                        <p:attrNameLst>
                                          <p:attrName>ppt_x</p:attrName>
                                        </p:attrNameLst>
                                      </p:cBhvr>
                                      <p:tavLst>
                                        <p:tav tm="0">
                                          <p:val>
                                            <p:strVal val="#ppt_x+0.4"/>
                                          </p:val>
                                        </p:tav>
                                        <p:tav tm="100000">
                                          <p:val>
                                            <p:strVal val="#ppt_x-0.05"/>
                                          </p:val>
                                        </p:tav>
                                      </p:tavLst>
                                    </p:anim>
                                    <p:anim calcmode="lin" valueType="num">
                                      <p:cBhvr>
                                        <p:cTn id="50" dur="800" decel="100000" fill="hold"/>
                                        <p:tgtEl>
                                          <p:spTgt spid="11"/>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53" presetID="30"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800" decel="100000"/>
                                        <p:tgtEl>
                                          <p:spTgt spid="12"/>
                                        </p:tgtEl>
                                      </p:cBhvr>
                                    </p:animEffect>
                                    <p:anim calcmode="lin" valueType="num">
                                      <p:cBhvr>
                                        <p:cTn id="56" dur="800" decel="100000" fill="hold"/>
                                        <p:tgtEl>
                                          <p:spTgt spid="12"/>
                                        </p:tgtEl>
                                        <p:attrNameLst>
                                          <p:attrName>style.rotation</p:attrName>
                                        </p:attrNameLst>
                                      </p:cBhvr>
                                      <p:tavLst>
                                        <p:tav tm="0">
                                          <p:val>
                                            <p:fltVal val="-90"/>
                                          </p:val>
                                        </p:tav>
                                        <p:tav tm="100000">
                                          <p:val>
                                            <p:fltVal val="0"/>
                                          </p:val>
                                        </p:tav>
                                      </p:tavLst>
                                    </p:anim>
                                    <p:anim calcmode="lin" valueType="num">
                                      <p:cBhvr>
                                        <p:cTn id="57" dur="800" decel="100000" fill="hold"/>
                                        <p:tgtEl>
                                          <p:spTgt spid="12"/>
                                        </p:tgtEl>
                                        <p:attrNameLst>
                                          <p:attrName>ppt_x</p:attrName>
                                        </p:attrNameLst>
                                      </p:cBhvr>
                                      <p:tavLst>
                                        <p:tav tm="0">
                                          <p:val>
                                            <p:strVal val="#ppt_x+0.4"/>
                                          </p:val>
                                        </p:tav>
                                        <p:tav tm="100000">
                                          <p:val>
                                            <p:strVal val="#ppt_x-0.05"/>
                                          </p:val>
                                        </p:tav>
                                      </p:tavLst>
                                    </p:anim>
                                    <p:anim calcmode="lin" valueType="num">
                                      <p:cBhvr>
                                        <p:cTn id="58" dur="800" decel="100000" fill="hold"/>
                                        <p:tgtEl>
                                          <p:spTgt spid="12"/>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15616" y="404664"/>
            <a:ext cx="7200800" cy="646331"/>
          </a:xfrm>
          <a:prstGeom prst="rect">
            <a:avLst/>
          </a:prstGeom>
        </p:spPr>
        <p:txBody>
          <a:bodyPr wrap="square">
            <a:spAutoFit/>
          </a:bodyPr>
          <a:lstStyle/>
          <a:p>
            <a:pPr algn="ctr"/>
            <a:r>
              <a:rPr lang="es-ES_tradnl" dirty="0" smtClean="0">
                <a:ln w="0"/>
                <a:effectLst>
                  <a:outerShdw blurRad="38100" dist="19050" dir="2700000" algn="tl" rotWithShape="0">
                    <a:schemeClr val="dk1">
                      <a:alpha val="40000"/>
                    </a:schemeClr>
                  </a:outerShdw>
                </a:effectLst>
              </a:rPr>
              <a:t>ORGANIGRAMA ESTRUCTURAL DE LAS JUNTAS PARROQUIALES RURALES DEL CANTÓN RUMIÑAHUI</a:t>
            </a:r>
            <a:endParaRPr lang="es-EC" dirty="0"/>
          </a:p>
        </p:txBody>
      </p:sp>
      <p:sp>
        <p:nvSpPr>
          <p:cNvPr id="5" name="Rectángulo: esquinas redondeadas 4">
            <a:extLst>
              <a:ext uri="{FF2B5EF4-FFF2-40B4-BE49-F238E27FC236}">
                <a16:creationId xmlns="" xmlns:a16="http://schemas.microsoft.com/office/drawing/2014/main" id="{AD4B8C93-0AF6-461A-9CF5-8B191575F0FA}"/>
              </a:ext>
            </a:extLst>
          </p:cNvPr>
          <p:cNvSpPr/>
          <p:nvPr/>
        </p:nvSpPr>
        <p:spPr>
          <a:xfrm>
            <a:off x="575556" y="1124744"/>
            <a:ext cx="7992888" cy="5328592"/>
          </a:xfrm>
          <a:prstGeom prst="roundRect">
            <a:avLst>
              <a:gd name="adj" fmla="val 10000"/>
            </a:avLst>
          </a:prstGeom>
          <a:blipFill rotWithShape="1">
            <a:blip r:embed="rId2"/>
            <a:stretch>
              <a:fillRect/>
            </a:stretch>
          </a:blipFill>
        </p:spPr>
        <p:style>
          <a:lnRef idx="0">
            <a:schemeClr val="dk1">
              <a:shade val="80000"/>
              <a:hueOff val="0"/>
              <a:satOff val="0"/>
              <a:lumOff val="0"/>
              <a:alphaOff val="0"/>
            </a:schemeClr>
          </a:lnRef>
          <a:fillRef idx="1">
            <a:scrgbClr r="0" g="0" b="0"/>
          </a:fillRef>
          <a:effectRef idx="2">
            <a:schemeClr val="dk1">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4425918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6136EBA3-6B76-4ACF-BDB5-1358E95ECD4A}"/>
              </a:ext>
            </a:extLst>
          </p:cNvPr>
          <p:cNvSpPr/>
          <p:nvPr/>
        </p:nvSpPr>
        <p:spPr>
          <a:xfrm>
            <a:off x="179512" y="188640"/>
            <a:ext cx="8784976" cy="338554"/>
          </a:xfrm>
          <a:prstGeom prst="rect">
            <a:avLst/>
          </a:prstGeom>
        </p:spPr>
        <p:txBody>
          <a:bodyPr wrap="square">
            <a:spAutoFit/>
          </a:bodyPr>
          <a:lstStyle/>
          <a:p>
            <a:pPr marL="0" lvl="2" algn="ctr">
              <a:spcBef>
                <a:spcPts val="200"/>
              </a:spcBef>
              <a:spcAft>
                <a:spcPts val="0"/>
              </a:spcAft>
              <a:buSzPts val="1200"/>
            </a:pPr>
            <a:r>
              <a:rPr lang="es-ES_tradnl" sz="1600" dirty="0"/>
              <a:t>Riesgos identificados en las Juntas Parroquiales Rurales del Cantón Rumiñahui</a:t>
            </a:r>
            <a:endParaRPr lang="es-EC" sz="1600" b="1" dirty="0">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744184331"/>
              </p:ext>
            </p:extLst>
          </p:nvPr>
        </p:nvGraphicFramePr>
        <p:xfrm>
          <a:off x="179512" y="576067"/>
          <a:ext cx="8784975" cy="6186511"/>
        </p:xfrm>
        <a:graphic>
          <a:graphicData uri="http://schemas.openxmlformats.org/drawingml/2006/table">
            <a:tbl>
              <a:tblPr firstRow="1" firstCol="1" bandRow="1">
                <a:tableStyleId>{00A15C55-8517-42AA-B614-E9B94910E393}</a:tableStyleId>
              </a:tblPr>
              <a:tblGrid>
                <a:gridCol w="965383">
                  <a:extLst>
                    <a:ext uri="{9D8B030D-6E8A-4147-A177-3AD203B41FA5}">
                      <a16:colId xmlns="" xmlns:a16="http://schemas.microsoft.com/office/drawing/2014/main" val="20000"/>
                    </a:ext>
                  </a:extLst>
                </a:gridCol>
                <a:gridCol w="6161788">
                  <a:extLst>
                    <a:ext uri="{9D8B030D-6E8A-4147-A177-3AD203B41FA5}">
                      <a16:colId xmlns="" xmlns:a16="http://schemas.microsoft.com/office/drawing/2014/main" val="20001"/>
                    </a:ext>
                  </a:extLst>
                </a:gridCol>
                <a:gridCol w="1657804">
                  <a:extLst>
                    <a:ext uri="{9D8B030D-6E8A-4147-A177-3AD203B41FA5}">
                      <a16:colId xmlns="" xmlns:a16="http://schemas.microsoft.com/office/drawing/2014/main" val="20002"/>
                    </a:ext>
                  </a:extLst>
                </a:gridCol>
              </a:tblGrid>
              <a:tr h="429751">
                <a:tc>
                  <a:txBody>
                    <a:bodyPr/>
                    <a:lstStyle/>
                    <a:p>
                      <a:pPr lvl="0" indent="450215" algn="l">
                        <a:lnSpc>
                          <a:spcPct val="107000"/>
                        </a:lnSpc>
                        <a:spcAft>
                          <a:spcPts val="0"/>
                        </a:spcAft>
                      </a:pPr>
                      <a:r>
                        <a:rPr lang="es-ES_tradnl" sz="1050" dirty="0">
                          <a:effectLst/>
                        </a:rPr>
                        <a:t> No.Riesgo</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indent="450215" algn="l">
                        <a:lnSpc>
                          <a:spcPct val="107000"/>
                        </a:lnSpc>
                        <a:spcAft>
                          <a:spcPts val="0"/>
                        </a:spcAft>
                      </a:pPr>
                      <a:r>
                        <a:rPr lang="es-ES_tradnl" sz="1050" dirty="0">
                          <a:effectLst/>
                        </a:rPr>
                        <a:t>Eventos de riesgo únicos (no repetidos)</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indent="450215" algn="l">
                        <a:lnSpc>
                          <a:spcPct val="107000"/>
                        </a:lnSpc>
                        <a:spcAft>
                          <a:spcPts val="0"/>
                        </a:spcAft>
                      </a:pPr>
                      <a:r>
                        <a:rPr lang="es-ES_tradnl" sz="1050" dirty="0">
                          <a:effectLst/>
                        </a:rPr>
                        <a:t> </a:t>
                      </a:r>
                      <a:endParaRPr lang="es-EC" sz="1050" dirty="0">
                        <a:effectLst/>
                      </a:endParaRPr>
                    </a:p>
                    <a:p>
                      <a:pPr indent="450215" algn="l">
                        <a:lnSpc>
                          <a:spcPct val="107000"/>
                        </a:lnSpc>
                        <a:spcAft>
                          <a:spcPts val="0"/>
                        </a:spcAft>
                      </a:pPr>
                      <a:r>
                        <a:rPr lang="es-ES_tradnl" sz="1050" dirty="0">
                          <a:effectLst/>
                        </a:rPr>
                        <a:t> </a:t>
                      </a:r>
                      <a:endParaRPr lang="es-EC" sz="1050" dirty="0">
                        <a:effectLst/>
                      </a:endParaRPr>
                    </a:p>
                    <a:p>
                      <a:pPr indent="450215" algn="l">
                        <a:lnSpc>
                          <a:spcPct val="107000"/>
                        </a:lnSpc>
                        <a:spcAft>
                          <a:spcPts val="0"/>
                        </a:spcAft>
                      </a:pPr>
                      <a:r>
                        <a:rPr lang="es-ES_tradnl" sz="1050" dirty="0">
                          <a:effectLst/>
                        </a:rPr>
                        <a:t>Factor</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tc>
                <a:extLst>
                  <a:ext uri="{0D108BD9-81ED-4DB2-BD59-A6C34878D82A}">
                    <a16:rowId xmlns="" xmlns:a16="http://schemas.microsoft.com/office/drawing/2014/main" val="10000"/>
                  </a:ext>
                </a:extLst>
              </a:tr>
              <a:tr h="307685">
                <a:tc>
                  <a:txBody>
                    <a:bodyPr/>
                    <a:lstStyle/>
                    <a:p>
                      <a:pPr indent="450215" algn="l">
                        <a:lnSpc>
                          <a:spcPct val="107000"/>
                        </a:lnSpc>
                        <a:spcAft>
                          <a:spcPts val="0"/>
                        </a:spcAft>
                      </a:pPr>
                      <a:r>
                        <a:rPr lang="es-ES_tradnl" sz="900" dirty="0">
                          <a:effectLst/>
                        </a:rPr>
                        <a:t>R1</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lvl="0" indent="450215" algn="l">
                        <a:lnSpc>
                          <a:spcPct val="107000"/>
                        </a:lnSpc>
                        <a:spcAft>
                          <a:spcPts val="0"/>
                        </a:spcAft>
                      </a:pPr>
                      <a:r>
                        <a:rPr lang="es-ES_tradnl" sz="1000" dirty="0">
                          <a:effectLst/>
                        </a:rPr>
                        <a:t>Presupuesto insuficiente para el número de proyectos planificados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marL="0" indent="0" algn="ctr">
                        <a:lnSpc>
                          <a:spcPct val="107000"/>
                        </a:lnSpc>
                        <a:spcAft>
                          <a:spcPts val="0"/>
                        </a:spcAft>
                      </a:pPr>
                      <a:r>
                        <a:rPr lang="es-ES_tradnl" sz="1000" dirty="0">
                          <a:effectLst/>
                        </a:rPr>
                        <a:t>Procesos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tc>
                <a:extLst>
                  <a:ext uri="{0D108BD9-81ED-4DB2-BD59-A6C34878D82A}">
                    <a16:rowId xmlns="" xmlns:a16="http://schemas.microsoft.com/office/drawing/2014/main" val="10001"/>
                  </a:ext>
                </a:extLst>
              </a:tr>
              <a:tr h="223645">
                <a:tc>
                  <a:txBody>
                    <a:bodyPr/>
                    <a:lstStyle/>
                    <a:p>
                      <a:pPr indent="450215" algn="l">
                        <a:lnSpc>
                          <a:spcPct val="107000"/>
                        </a:lnSpc>
                        <a:spcAft>
                          <a:spcPts val="0"/>
                        </a:spcAft>
                      </a:pPr>
                      <a:r>
                        <a:rPr lang="es-ES_tradnl" sz="900">
                          <a:effectLst/>
                        </a:rPr>
                        <a:t>R2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lvl="0" indent="450215" algn="l">
                        <a:lnSpc>
                          <a:spcPct val="107000"/>
                        </a:lnSpc>
                        <a:spcAft>
                          <a:spcPts val="0"/>
                        </a:spcAft>
                      </a:pPr>
                      <a:r>
                        <a:rPr lang="es-ES_tradnl" sz="1000" dirty="0">
                          <a:effectLst/>
                        </a:rPr>
                        <a:t>Interrupción en la adquisición de bienes y servicios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marL="0" indent="0" algn="ctr">
                        <a:lnSpc>
                          <a:spcPct val="107000"/>
                        </a:lnSpc>
                        <a:spcAft>
                          <a:spcPts val="0"/>
                        </a:spcAft>
                      </a:pPr>
                      <a:r>
                        <a:rPr lang="es-ES_tradnl" sz="1000" dirty="0">
                          <a:effectLst/>
                        </a:rPr>
                        <a:t>Procesos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tc>
                <a:extLst>
                  <a:ext uri="{0D108BD9-81ED-4DB2-BD59-A6C34878D82A}">
                    <a16:rowId xmlns="" xmlns:a16="http://schemas.microsoft.com/office/drawing/2014/main" val="10002"/>
                  </a:ext>
                </a:extLst>
              </a:tr>
              <a:tr h="223645">
                <a:tc>
                  <a:txBody>
                    <a:bodyPr/>
                    <a:lstStyle/>
                    <a:p>
                      <a:pPr indent="450215" algn="l">
                        <a:lnSpc>
                          <a:spcPct val="107000"/>
                        </a:lnSpc>
                        <a:spcAft>
                          <a:spcPts val="0"/>
                        </a:spcAft>
                      </a:pPr>
                      <a:r>
                        <a:rPr lang="es-ES_tradnl" sz="900">
                          <a:effectLst/>
                        </a:rPr>
                        <a:t>R3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lvl="0" indent="450215" algn="l">
                        <a:lnSpc>
                          <a:spcPct val="107000"/>
                        </a:lnSpc>
                        <a:spcAft>
                          <a:spcPts val="0"/>
                        </a:spcAft>
                      </a:pPr>
                      <a:r>
                        <a:rPr lang="es-ES_tradnl" sz="1000" dirty="0">
                          <a:effectLst/>
                        </a:rPr>
                        <a:t>Control insuficiente de los ingresos y gastos de la Parroquia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marL="0" indent="0" algn="ctr">
                        <a:lnSpc>
                          <a:spcPct val="107000"/>
                        </a:lnSpc>
                        <a:spcAft>
                          <a:spcPts val="0"/>
                        </a:spcAft>
                      </a:pPr>
                      <a:r>
                        <a:rPr lang="es-ES_tradnl" sz="1000" dirty="0">
                          <a:effectLst/>
                        </a:rPr>
                        <a:t>Procesos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tc>
                <a:extLst>
                  <a:ext uri="{0D108BD9-81ED-4DB2-BD59-A6C34878D82A}">
                    <a16:rowId xmlns="" xmlns:a16="http://schemas.microsoft.com/office/drawing/2014/main" val="10003"/>
                  </a:ext>
                </a:extLst>
              </a:tr>
              <a:tr h="307685">
                <a:tc>
                  <a:txBody>
                    <a:bodyPr/>
                    <a:lstStyle/>
                    <a:p>
                      <a:pPr indent="450215" algn="l">
                        <a:lnSpc>
                          <a:spcPct val="107000"/>
                        </a:lnSpc>
                        <a:spcAft>
                          <a:spcPts val="0"/>
                        </a:spcAft>
                      </a:pPr>
                      <a:r>
                        <a:rPr lang="es-ES_tradnl" sz="900">
                          <a:effectLst/>
                        </a:rPr>
                        <a:t>R4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lvl="0" indent="450215" algn="l">
                        <a:lnSpc>
                          <a:spcPct val="107000"/>
                        </a:lnSpc>
                        <a:spcAft>
                          <a:spcPts val="0"/>
                        </a:spcAft>
                      </a:pPr>
                      <a:r>
                        <a:rPr lang="es-ES_tradnl" sz="1000" dirty="0">
                          <a:effectLst/>
                        </a:rPr>
                        <a:t>Desviación de fondos en proyectos no planificados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marL="0" indent="0" algn="ctr">
                        <a:lnSpc>
                          <a:spcPct val="107000"/>
                        </a:lnSpc>
                        <a:spcAft>
                          <a:spcPts val="0"/>
                        </a:spcAft>
                      </a:pPr>
                      <a:r>
                        <a:rPr lang="es-ES_tradnl" sz="1000" dirty="0">
                          <a:effectLst/>
                        </a:rPr>
                        <a:t>Fraude interno y externo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tc>
                <a:extLst>
                  <a:ext uri="{0D108BD9-81ED-4DB2-BD59-A6C34878D82A}">
                    <a16:rowId xmlns="" xmlns:a16="http://schemas.microsoft.com/office/drawing/2014/main" val="10004"/>
                  </a:ext>
                </a:extLst>
              </a:tr>
              <a:tr h="223645">
                <a:tc>
                  <a:txBody>
                    <a:bodyPr/>
                    <a:lstStyle/>
                    <a:p>
                      <a:pPr indent="450215" algn="l">
                        <a:lnSpc>
                          <a:spcPct val="107000"/>
                        </a:lnSpc>
                        <a:spcAft>
                          <a:spcPts val="0"/>
                        </a:spcAft>
                      </a:pPr>
                      <a:r>
                        <a:rPr lang="es-ES_tradnl" sz="900">
                          <a:effectLst/>
                        </a:rPr>
                        <a:t>R5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lvl="0" indent="450215" algn="l">
                        <a:lnSpc>
                          <a:spcPct val="107000"/>
                        </a:lnSpc>
                        <a:spcAft>
                          <a:spcPts val="0"/>
                        </a:spcAft>
                      </a:pPr>
                      <a:r>
                        <a:rPr lang="es-ES_tradnl" sz="1000" dirty="0">
                          <a:effectLst/>
                        </a:rPr>
                        <a:t>Ausencia de documentación que sustenten los gastos realizados.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marL="0" indent="0" algn="ctr">
                        <a:lnSpc>
                          <a:spcPct val="107000"/>
                        </a:lnSpc>
                        <a:spcAft>
                          <a:spcPts val="0"/>
                        </a:spcAft>
                      </a:pPr>
                      <a:r>
                        <a:rPr lang="es-ES_tradnl" sz="1000" dirty="0">
                          <a:effectLst/>
                        </a:rPr>
                        <a:t>Procesos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tc>
                <a:extLst>
                  <a:ext uri="{0D108BD9-81ED-4DB2-BD59-A6C34878D82A}">
                    <a16:rowId xmlns="" xmlns:a16="http://schemas.microsoft.com/office/drawing/2014/main" val="10005"/>
                  </a:ext>
                </a:extLst>
              </a:tr>
              <a:tr h="307685">
                <a:tc>
                  <a:txBody>
                    <a:bodyPr/>
                    <a:lstStyle/>
                    <a:p>
                      <a:pPr indent="450215" algn="l">
                        <a:lnSpc>
                          <a:spcPct val="107000"/>
                        </a:lnSpc>
                        <a:spcAft>
                          <a:spcPts val="0"/>
                        </a:spcAft>
                      </a:pPr>
                      <a:r>
                        <a:rPr lang="es-ES_tradnl" sz="900">
                          <a:effectLst/>
                        </a:rPr>
                        <a:t>R6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lvl="0" indent="450215" algn="l">
                        <a:lnSpc>
                          <a:spcPct val="107000"/>
                        </a:lnSpc>
                        <a:spcAft>
                          <a:spcPts val="0"/>
                        </a:spcAft>
                      </a:pPr>
                      <a:r>
                        <a:rPr lang="es-ES_tradnl" sz="1000" dirty="0">
                          <a:effectLst/>
                        </a:rPr>
                        <a:t>Desconocimiento de procesos para el manejo de fondos públicos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marL="0" indent="0" algn="ctr">
                        <a:lnSpc>
                          <a:spcPct val="107000"/>
                        </a:lnSpc>
                        <a:spcAft>
                          <a:spcPts val="0"/>
                        </a:spcAft>
                      </a:pPr>
                      <a:r>
                        <a:rPr lang="es-ES_tradnl" sz="1000" dirty="0">
                          <a:effectLst/>
                        </a:rPr>
                        <a:t>Laboral (talento humano)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tc>
                <a:extLst>
                  <a:ext uri="{0D108BD9-81ED-4DB2-BD59-A6C34878D82A}">
                    <a16:rowId xmlns="" xmlns:a16="http://schemas.microsoft.com/office/drawing/2014/main" val="10006"/>
                  </a:ext>
                </a:extLst>
              </a:tr>
              <a:tr h="307685">
                <a:tc>
                  <a:txBody>
                    <a:bodyPr/>
                    <a:lstStyle/>
                    <a:p>
                      <a:pPr indent="450215" algn="l">
                        <a:lnSpc>
                          <a:spcPct val="107000"/>
                        </a:lnSpc>
                        <a:spcAft>
                          <a:spcPts val="0"/>
                        </a:spcAft>
                      </a:pPr>
                      <a:r>
                        <a:rPr lang="es-ES_tradnl" sz="900">
                          <a:effectLst/>
                        </a:rPr>
                        <a:t>R7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lvl="0" indent="450215" algn="l">
                        <a:lnSpc>
                          <a:spcPct val="107000"/>
                        </a:lnSpc>
                        <a:spcAft>
                          <a:spcPts val="0"/>
                        </a:spcAft>
                      </a:pPr>
                      <a:r>
                        <a:rPr lang="es-ES_tradnl" sz="1000" dirty="0">
                          <a:effectLst/>
                        </a:rPr>
                        <a:t>Deficiente control en el manejo de los fondos públicos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marL="0" indent="0" algn="ctr">
                        <a:lnSpc>
                          <a:spcPct val="107000"/>
                        </a:lnSpc>
                        <a:spcAft>
                          <a:spcPts val="0"/>
                        </a:spcAft>
                      </a:pPr>
                      <a:r>
                        <a:rPr lang="es-ES_tradnl" sz="1000" dirty="0">
                          <a:effectLst/>
                        </a:rPr>
                        <a:t>Fraude interno y externo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tc>
                <a:extLst>
                  <a:ext uri="{0D108BD9-81ED-4DB2-BD59-A6C34878D82A}">
                    <a16:rowId xmlns="" xmlns:a16="http://schemas.microsoft.com/office/drawing/2014/main" val="10007"/>
                  </a:ext>
                </a:extLst>
              </a:tr>
              <a:tr h="307685">
                <a:tc>
                  <a:txBody>
                    <a:bodyPr/>
                    <a:lstStyle/>
                    <a:p>
                      <a:pPr indent="450215" algn="l">
                        <a:lnSpc>
                          <a:spcPct val="107000"/>
                        </a:lnSpc>
                        <a:spcAft>
                          <a:spcPts val="0"/>
                        </a:spcAft>
                      </a:pPr>
                      <a:r>
                        <a:rPr lang="es-ES_tradnl" sz="900">
                          <a:effectLst/>
                        </a:rPr>
                        <a:t>R8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lvl="0" indent="450215" algn="l">
                        <a:lnSpc>
                          <a:spcPct val="107000"/>
                        </a:lnSpc>
                        <a:spcAft>
                          <a:spcPts val="0"/>
                        </a:spcAft>
                      </a:pPr>
                      <a:r>
                        <a:rPr lang="es-ES_tradnl" sz="1000" dirty="0">
                          <a:effectLst/>
                        </a:rPr>
                        <a:t>Insuficiente información documentada que respalde la aprobación de gastos.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marL="0" indent="0" algn="ctr">
                        <a:lnSpc>
                          <a:spcPct val="107000"/>
                        </a:lnSpc>
                        <a:spcAft>
                          <a:spcPts val="0"/>
                        </a:spcAft>
                      </a:pPr>
                      <a:r>
                        <a:rPr lang="es-ES_tradnl" sz="1000" dirty="0">
                          <a:effectLst/>
                        </a:rPr>
                        <a:t>Fraude interno y externo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tc>
                <a:extLst>
                  <a:ext uri="{0D108BD9-81ED-4DB2-BD59-A6C34878D82A}">
                    <a16:rowId xmlns="" xmlns:a16="http://schemas.microsoft.com/office/drawing/2014/main" val="10008"/>
                  </a:ext>
                </a:extLst>
              </a:tr>
              <a:tr h="307685">
                <a:tc>
                  <a:txBody>
                    <a:bodyPr/>
                    <a:lstStyle/>
                    <a:p>
                      <a:pPr indent="450215" algn="l">
                        <a:lnSpc>
                          <a:spcPct val="107000"/>
                        </a:lnSpc>
                        <a:spcAft>
                          <a:spcPts val="0"/>
                        </a:spcAft>
                      </a:pPr>
                      <a:r>
                        <a:rPr lang="es-ES_tradnl" sz="900">
                          <a:effectLst/>
                        </a:rPr>
                        <a:t>R9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lvl="0" indent="450215" algn="l">
                        <a:lnSpc>
                          <a:spcPct val="107000"/>
                        </a:lnSpc>
                        <a:spcAft>
                          <a:spcPts val="0"/>
                        </a:spcAft>
                      </a:pPr>
                      <a:r>
                        <a:rPr lang="es-ES_tradnl" sz="1000" dirty="0">
                          <a:effectLst/>
                        </a:rPr>
                        <a:t>Control ineficiente de los consumos realizados en bienes y servicios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marL="0" indent="0" algn="ctr">
                        <a:lnSpc>
                          <a:spcPct val="107000"/>
                        </a:lnSpc>
                        <a:spcAft>
                          <a:spcPts val="0"/>
                        </a:spcAft>
                      </a:pPr>
                      <a:r>
                        <a:rPr lang="es-ES_tradnl" sz="1000" dirty="0">
                          <a:effectLst/>
                        </a:rPr>
                        <a:t>Fraude interno y externo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tc>
                <a:extLst>
                  <a:ext uri="{0D108BD9-81ED-4DB2-BD59-A6C34878D82A}">
                    <a16:rowId xmlns="" xmlns:a16="http://schemas.microsoft.com/office/drawing/2014/main" val="10009"/>
                  </a:ext>
                </a:extLst>
              </a:tr>
              <a:tr h="307685">
                <a:tc>
                  <a:txBody>
                    <a:bodyPr/>
                    <a:lstStyle/>
                    <a:p>
                      <a:pPr indent="450215" algn="l">
                        <a:lnSpc>
                          <a:spcPct val="107000"/>
                        </a:lnSpc>
                        <a:spcAft>
                          <a:spcPts val="0"/>
                        </a:spcAft>
                      </a:pPr>
                      <a:r>
                        <a:rPr lang="es-ES_tradnl" sz="900">
                          <a:effectLst/>
                        </a:rPr>
                        <a:t>R10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lvl="0" indent="450215" algn="l">
                        <a:lnSpc>
                          <a:spcPct val="107000"/>
                        </a:lnSpc>
                        <a:spcAft>
                          <a:spcPts val="0"/>
                        </a:spcAft>
                      </a:pPr>
                      <a:r>
                        <a:rPr lang="es-ES_tradnl" sz="1000" dirty="0">
                          <a:effectLst/>
                        </a:rPr>
                        <a:t>Participación deficiente de las partes involucradas en la elaboración del</a:t>
                      </a:r>
                      <a:r>
                        <a:rPr lang="es-ES_tradnl" sz="1000" baseline="0" dirty="0">
                          <a:effectLst/>
                        </a:rPr>
                        <a:t> </a:t>
                      </a:r>
                      <a:r>
                        <a:rPr lang="es-ES_tradnl" sz="1000" dirty="0">
                          <a:effectLst/>
                        </a:rPr>
                        <a:t>presupuesto.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marL="0" indent="0" algn="ctr">
                        <a:lnSpc>
                          <a:spcPct val="107000"/>
                        </a:lnSpc>
                        <a:spcAft>
                          <a:spcPts val="0"/>
                        </a:spcAft>
                      </a:pPr>
                      <a:r>
                        <a:rPr lang="es-ES_tradnl" sz="1000" dirty="0">
                          <a:effectLst/>
                        </a:rPr>
                        <a:t>Laboral (talento humano)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tc>
                <a:extLst>
                  <a:ext uri="{0D108BD9-81ED-4DB2-BD59-A6C34878D82A}">
                    <a16:rowId xmlns="" xmlns:a16="http://schemas.microsoft.com/office/drawing/2014/main" val="10010"/>
                  </a:ext>
                </a:extLst>
              </a:tr>
              <a:tr h="307685">
                <a:tc>
                  <a:txBody>
                    <a:bodyPr/>
                    <a:lstStyle/>
                    <a:p>
                      <a:pPr indent="450215" algn="l">
                        <a:lnSpc>
                          <a:spcPct val="107000"/>
                        </a:lnSpc>
                        <a:spcAft>
                          <a:spcPts val="0"/>
                        </a:spcAft>
                      </a:pPr>
                      <a:r>
                        <a:rPr lang="es-ES_tradnl" sz="900">
                          <a:effectLst/>
                        </a:rPr>
                        <a:t>R11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lvl="0" indent="450215" algn="l">
                        <a:lnSpc>
                          <a:spcPct val="107000"/>
                        </a:lnSpc>
                        <a:spcAft>
                          <a:spcPts val="0"/>
                        </a:spcAft>
                      </a:pPr>
                      <a:r>
                        <a:rPr lang="es-ES_tradnl" sz="1000" dirty="0">
                          <a:effectLst/>
                        </a:rPr>
                        <a:t>PDOT Desarticulado y desactualizado.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marL="0" indent="0" algn="ctr">
                        <a:lnSpc>
                          <a:spcPct val="107000"/>
                        </a:lnSpc>
                        <a:spcAft>
                          <a:spcPts val="0"/>
                        </a:spcAft>
                      </a:pPr>
                      <a:r>
                        <a:rPr lang="es-ES_tradnl" sz="1000" dirty="0">
                          <a:effectLst/>
                        </a:rPr>
                        <a:t>Laboral (talento humano)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tc>
                <a:extLst>
                  <a:ext uri="{0D108BD9-81ED-4DB2-BD59-A6C34878D82A}">
                    <a16:rowId xmlns="" xmlns:a16="http://schemas.microsoft.com/office/drawing/2014/main" val="10011"/>
                  </a:ext>
                </a:extLst>
              </a:tr>
              <a:tr h="307685">
                <a:tc>
                  <a:txBody>
                    <a:bodyPr/>
                    <a:lstStyle/>
                    <a:p>
                      <a:pPr indent="450215" algn="l">
                        <a:lnSpc>
                          <a:spcPct val="107000"/>
                        </a:lnSpc>
                        <a:spcAft>
                          <a:spcPts val="0"/>
                        </a:spcAft>
                      </a:pPr>
                      <a:r>
                        <a:rPr lang="es-ES_tradnl" sz="900">
                          <a:effectLst/>
                        </a:rPr>
                        <a:t>R12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lvl="0" indent="450215" algn="l">
                        <a:lnSpc>
                          <a:spcPct val="107000"/>
                        </a:lnSpc>
                        <a:spcAft>
                          <a:spcPts val="0"/>
                        </a:spcAft>
                      </a:pPr>
                      <a:r>
                        <a:rPr lang="es-ES_tradnl" sz="1000" dirty="0">
                          <a:effectLst/>
                        </a:rPr>
                        <a:t>Incumplimiento de las comisiones en la presentación de proyectos.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marL="0" indent="0" algn="ctr">
                        <a:lnSpc>
                          <a:spcPct val="107000"/>
                        </a:lnSpc>
                        <a:spcAft>
                          <a:spcPts val="0"/>
                        </a:spcAft>
                      </a:pPr>
                      <a:r>
                        <a:rPr lang="es-ES_tradnl" sz="1000" dirty="0">
                          <a:effectLst/>
                        </a:rPr>
                        <a:t>Laboral (talento humano)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tc>
                <a:extLst>
                  <a:ext uri="{0D108BD9-81ED-4DB2-BD59-A6C34878D82A}">
                    <a16:rowId xmlns="" xmlns:a16="http://schemas.microsoft.com/office/drawing/2014/main" val="10012"/>
                  </a:ext>
                </a:extLst>
              </a:tr>
              <a:tr h="223645">
                <a:tc>
                  <a:txBody>
                    <a:bodyPr/>
                    <a:lstStyle/>
                    <a:p>
                      <a:pPr indent="450215" algn="l">
                        <a:lnSpc>
                          <a:spcPct val="107000"/>
                        </a:lnSpc>
                        <a:spcAft>
                          <a:spcPts val="0"/>
                        </a:spcAft>
                      </a:pPr>
                      <a:r>
                        <a:rPr lang="es-ES_tradnl" sz="900">
                          <a:effectLst/>
                        </a:rPr>
                        <a:t>R13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lvl="0" indent="450215" algn="l">
                        <a:lnSpc>
                          <a:spcPct val="107000"/>
                        </a:lnSpc>
                        <a:spcAft>
                          <a:spcPts val="0"/>
                        </a:spcAft>
                      </a:pPr>
                      <a:r>
                        <a:rPr lang="es-ES_tradnl" sz="1000" dirty="0">
                          <a:effectLst/>
                        </a:rPr>
                        <a:t>Deficiente nivel de priorización de los proyectos según las necesidades.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b"/>
                </a:tc>
                <a:tc>
                  <a:txBody>
                    <a:bodyPr/>
                    <a:lstStyle/>
                    <a:p>
                      <a:pPr marL="0" indent="0" algn="ctr">
                        <a:lnSpc>
                          <a:spcPct val="107000"/>
                        </a:lnSpc>
                        <a:spcAft>
                          <a:spcPts val="0"/>
                        </a:spcAft>
                      </a:pPr>
                      <a:r>
                        <a:rPr lang="es-ES_tradnl" sz="1000" dirty="0">
                          <a:effectLst/>
                        </a:rPr>
                        <a:t>Procesos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tc>
                <a:extLst>
                  <a:ext uri="{0D108BD9-81ED-4DB2-BD59-A6C34878D82A}">
                    <a16:rowId xmlns="" xmlns:a16="http://schemas.microsoft.com/office/drawing/2014/main" val="10013"/>
                  </a:ext>
                </a:extLst>
              </a:tr>
              <a:tr h="307685">
                <a:tc>
                  <a:txBody>
                    <a:bodyPr/>
                    <a:lstStyle/>
                    <a:p>
                      <a:pPr indent="450215" algn="l">
                        <a:lnSpc>
                          <a:spcPct val="107000"/>
                        </a:lnSpc>
                        <a:spcAft>
                          <a:spcPts val="0"/>
                        </a:spcAft>
                      </a:pPr>
                      <a:r>
                        <a:rPr lang="es-ES_tradnl" sz="900">
                          <a:effectLst/>
                        </a:rPr>
                        <a:t>R14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lvl="0" indent="450215" algn="l">
                        <a:lnSpc>
                          <a:spcPct val="107000"/>
                        </a:lnSpc>
                        <a:spcAft>
                          <a:spcPts val="0"/>
                        </a:spcAft>
                      </a:pPr>
                      <a:r>
                        <a:rPr lang="es-ES_tradnl" sz="1000" dirty="0">
                          <a:effectLst/>
                        </a:rPr>
                        <a:t>Ausencia de metas e indicadores que permitan evaluar los proyectos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b"/>
                </a:tc>
                <a:tc>
                  <a:txBody>
                    <a:bodyPr/>
                    <a:lstStyle/>
                    <a:p>
                      <a:pPr marL="0" indent="0" algn="ctr">
                        <a:lnSpc>
                          <a:spcPct val="107000"/>
                        </a:lnSpc>
                        <a:spcAft>
                          <a:spcPts val="0"/>
                        </a:spcAft>
                      </a:pPr>
                      <a:r>
                        <a:rPr lang="es-ES_tradnl" sz="1000" dirty="0">
                          <a:effectLst/>
                        </a:rPr>
                        <a:t>Laboral (talento humano)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tc>
                <a:extLst>
                  <a:ext uri="{0D108BD9-81ED-4DB2-BD59-A6C34878D82A}">
                    <a16:rowId xmlns="" xmlns:a16="http://schemas.microsoft.com/office/drawing/2014/main" val="10014"/>
                  </a:ext>
                </a:extLst>
              </a:tr>
              <a:tr h="307685">
                <a:tc>
                  <a:txBody>
                    <a:bodyPr/>
                    <a:lstStyle/>
                    <a:p>
                      <a:pPr indent="450215" algn="l">
                        <a:lnSpc>
                          <a:spcPct val="107000"/>
                        </a:lnSpc>
                        <a:spcAft>
                          <a:spcPts val="0"/>
                        </a:spcAft>
                      </a:pPr>
                      <a:r>
                        <a:rPr lang="es-ES_tradnl" sz="900">
                          <a:effectLst/>
                        </a:rPr>
                        <a:t>R15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lvl="0" indent="450215" algn="l">
                        <a:lnSpc>
                          <a:spcPct val="107000"/>
                        </a:lnSpc>
                        <a:spcAft>
                          <a:spcPts val="0"/>
                        </a:spcAft>
                      </a:pPr>
                      <a:r>
                        <a:rPr lang="es-ES_tradnl" sz="1000" dirty="0">
                          <a:effectLst/>
                        </a:rPr>
                        <a:t>Descoordinación del POA según el Plan Financiero establecido.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b"/>
                </a:tc>
                <a:tc>
                  <a:txBody>
                    <a:bodyPr/>
                    <a:lstStyle/>
                    <a:p>
                      <a:pPr marL="0" indent="0" algn="ctr">
                        <a:lnSpc>
                          <a:spcPct val="107000"/>
                        </a:lnSpc>
                        <a:spcAft>
                          <a:spcPts val="0"/>
                        </a:spcAft>
                      </a:pPr>
                      <a:r>
                        <a:rPr lang="es-ES_tradnl" sz="1000" dirty="0">
                          <a:effectLst/>
                        </a:rPr>
                        <a:t>Laboral (talento humano)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tc>
                <a:extLst>
                  <a:ext uri="{0D108BD9-81ED-4DB2-BD59-A6C34878D82A}">
                    <a16:rowId xmlns="" xmlns:a16="http://schemas.microsoft.com/office/drawing/2014/main" val="10015"/>
                  </a:ext>
                </a:extLst>
              </a:tr>
              <a:tr h="307685">
                <a:tc>
                  <a:txBody>
                    <a:bodyPr/>
                    <a:lstStyle/>
                    <a:p>
                      <a:pPr indent="450215" algn="l">
                        <a:lnSpc>
                          <a:spcPct val="107000"/>
                        </a:lnSpc>
                        <a:spcAft>
                          <a:spcPts val="0"/>
                        </a:spcAft>
                      </a:pPr>
                      <a:r>
                        <a:rPr lang="es-ES_tradnl" sz="900">
                          <a:effectLst/>
                        </a:rPr>
                        <a:t>R16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lvl="0" indent="450215" algn="l">
                        <a:lnSpc>
                          <a:spcPct val="107000"/>
                        </a:lnSpc>
                        <a:spcAft>
                          <a:spcPts val="0"/>
                        </a:spcAft>
                      </a:pPr>
                      <a:r>
                        <a:rPr lang="es-ES_tradnl" sz="1000" dirty="0">
                          <a:effectLst/>
                        </a:rPr>
                        <a:t>Ausencia de informes económicos que justifique los ingresos y gastos mensuales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b"/>
                </a:tc>
                <a:tc>
                  <a:txBody>
                    <a:bodyPr/>
                    <a:lstStyle/>
                    <a:p>
                      <a:pPr marL="0" indent="0" algn="ctr">
                        <a:lnSpc>
                          <a:spcPct val="107000"/>
                        </a:lnSpc>
                        <a:spcAft>
                          <a:spcPts val="0"/>
                        </a:spcAft>
                      </a:pPr>
                      <a:r>
                        <a:rPr lang="es-ES_tradnl" sz="1000" dirty="0">
                          <a:effectLst/>
                        </a:rPr>
                        <a:t>Fraude interno y externo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tc>
                <a:extLst>
                  <a:ext uri="{0D108BD9-81ED-4DB2-BD59-A6C34878D82A}">
                    <a16:rowId xmlns="" xmlns:a16="http://schemas.microsoft.com/office/drawing/2014/main" val="10016"/>
                  </a:ext>
                </a:extLst>
              </a:tr>
              <a:tr h="307685">
                <a:tc>
                  <a:txBody>
                    <a:bodyPr/>
                    <a:lstStyle/>
                    <a:p>
                      <a:pPr indent="450215" algn="l">
                        <a:lnSpc>
                          <a:spcPct val="107000"/>
                        </a:lnSpc>
                        <a:spcAft>
                          <a:spcPts val="0"/>
                        </a:spcAft>
                      </a:pPr>
                      <a:r>
                        <a:rPr lang="es-ES_tradnl" sz="900">
                          <a:effectLst/>
                        </a:rPr>
                        <a:t>R17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lvl="0" indent="450215" algn="l">
                        <a:lnSpc>
                          <a:spcPct val="107000"/>
                        </a:lnSpc>
                        <a:spcAft>
                          <a:spcPts val="0"/>
                        </a:spcAft>
                      </a:pPr>
                      <a:r>
                        <a:rPr lang="es-ES_tradnl" sz="1000" dirty="0">
                          <a:effectLst/>
                        </a:rPr>
                        <a:t>Deficiente manejo de caja chica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b"/>
                </a:tc>
                <a:tc>
                  <a:txBody>
                    <a:bodyPr/>
                    <a:lstStyle/>
                    <a:p>
                      <a:pPr marL="0" indent="0" algn="ctr">
                        <a:lnSpc>
                          <a:spcPct val="107000"/>
                        </a:lnSpc>
                        <a:spcAft>
                          <a:spcPts val="0"/>
                        </a:spcAft>
                      </a:pPr>
                      <a:r>
                        <a:rPr lang="es-ES_tradnl" sz="1000" dirty="0">
                          <a:effectLst/>
                        </a:rPr>
                        <a:t>Fraude interno y externo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tc>
                <a:extLst>
                  <a:ext uri="{0D108BD9-81ED-4DB2-BD59-A6C34878D82A}">
                    <a16:rowId xmlns="" xmlns:a16="http://schemas.microsoft.com/office/drawing/2014/main" val="10017"/>
                  </a:ext>
                </a:extLst>
              </a:tr>
              <a:tr h="307685">
                <a:tc>
                  <a:txBody>
                    <a:bodyPr/>
                    <a:lstStyle/>
                    <a:p>
                      <a:pPr indent="450215" algn="l">
                        <a:lnSpc>
                          <a:spcPct val="107000"/>
                        </a:lnSpc>
                        <a:spcAft>
                          <a:spcPts val="0"/>
                        </a:spcAft>
                      </a:pPr>
                      <a:r>
                        <a:rPr lang="es-ES_tradnl" sz="900">
                          <a:effectLst/>
                        </a:rPr>
                        <a:t>R18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lvl="0" indent="450215" algn="l">
                        <a:lnSpc>
                          <a:spcPct val="107000"/>
                        </a:lnSpc>
                        <a:spcAft>
                          <a:spcPts val="0"/>
                        </a:spcAft>
                      </a:pPr>
                      <a:r>
                        <a:rPr lang="es-ES_tradnl" sz="1000" dirty="0">
                          <a:effectLst/>
                        </a:rPr>
                        <a:t>Ausencia de informes de actividades realizadas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b"/>
                </a:tc>
                <a:tc>
                  <a:txBody>
                    <a:bodyPr/>
                    <a:lstStyle/>
                    <a:p>
                      <a:pPr marL="0" indent="0" algn="ctr">
                        <a:lnSpc>
                          <a:spcPct val="107000"/>
                        </a:lnSpc>
                        <a:spcAft>
                          <a:spcPts val="0"/>
                        </a:spcAft>
                      </a:pPr>
                      <a:r>
                        <a:rPr lang="es-ES_tradnl" sz="1000" dirty="0">
                          <a:effectLst/>
                        </a:rPr>
                        <a:t>Laboral (talento humano)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tc>
                <a:extLst>
                  <a:ext uri="{0D108BD9-81ED-4DB2-BD59-A6C34878D82A}">
                    <a16:rowId xmlns="" xmlns:a16="http://schemas.microsoft.com/office/drawing/2014/main" val="10018"/>
                  </a:ext>
                </a:extLst>
              </a:tr>
              <a:tr h="153694">
                <a:tc>
                  <a:txBody>
                    <a:bodyPr/>
                    <a:lstStyle/>
                    <a:p>
                      <a:pPr indent="450215" algn="l">
                        <a:lnSpc>
                          <a:spcPct val="107000"/>
                        </a:lnSpc>
                        <a:spcAft>
                          <a:spcPts val="0"/>
                        </a:spcAft>
                      </a:pPr>
                      <a:r>
                        <a:rPr lang="es-ES_tradnl" sz="900">
                          <a:effectLst/>
                        </a:rPr>
                        <a:t>R19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lvl="0" indent="450215" algn="l">
                        <a:lnSpc>
                          <a:spcPct val="107000"/>
                        </a:lnSpc>
                        <a:spcAft>
                          <a:spcPts val="0"/>
                        </a:spcAft>
                      </a:pPr>
                      <a:r>
                        <a:rPr lang="es-ES_tradnl" sz="1000" dirty="0">
                          <a:effectLst/>
                        </a:rPr>
                        <a:t>Incumplimiento en la presentación de listados de compras de los departamentos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b"/>
                </a:tc>
                <a:tc>
                  <a:txBody>
                    <a:bodyPr/>
                    <a:lstStyle/>
                    <a:p>
                      <a:pPr marL="0" indent="0" algn="ctr">
                        <a:lnSpc>
                          <a:spcPct val="107000"/>
                        </a:lnSpc>
                        <a:spcAft>
                          <a:spcPts val="0"/>
                        </a:spcAft>
                      </a:pPr>
                      <a:r>
                        <a:rPr lang="es-ES_tradnl" sz="1000" dirty="0">
                          <a:effectLst/>
                        </a:rPr>
                        <a:t>Laboral (talento humano)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tc>
                <a:extLst>
                  <a:ext uri="{0D108BD9-81ED-4DB2-BD59-A6C34878D82A}">
                    <a16:rowId xmlns="" xmlns:a16="http://schemas.microsoft.com/office/drawing/2014/main" val="10019"/>
                  </a:ext>
                </a:extLst>
              </a:tr>
              <a:tr h="307685">
                <a:tc>
                  <a:txBody>
                    <a:bodyPr/>
                    <a:lstStyle/>
                    <a:p>
                      <a:pPr indent="450215" algn="l">
                        <a:lnSpc>
                          <a:spcPct val="107000"/>
                        </a:lnSpc>
                        <a:spcAft>
                          <a:spcPts val="0"/>
                        </a:spcAft>
                      </a:pPr>
                      <a:r>
                        <a:rPr lang="es-ES_tradnl" sz="900">
                          <a:effectLst/>
                        </a:rPr>
                        <a:t>R20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ctr"/>
                </a:tc>
                <a:tc>
                  <a:txBody>
                    <a:bodyPr/>
                    <a:lstStyle/>
                    <a:p>
                      <a:pPr lvl="0" indent="450215" algn="l">
                        <a:lnSpc>
                          <a:spcPct val="107000"/>
                        </a:lnSpc>
                        <a:spcAft>
                          <a:spcPts val="0"/>
                        </a:spcAft>
                      </a:pPr>
                      <a:r>
                        <a:rPr lang="es-ES_tradnl" sz="1000" dirty="0">
                          <a:effectLst/>
                        </a:rPr>
                        <a:t>Incumplimiento en la asignación de fondos según la codificación de la partida presupuestaria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nchor="b"/>
                </a:tc>
                <a:tc>
                  <a:txBody>
                    <a:bodyPr/>
                    <a:lstStyle/>
                    <a:p>
                      <a:pPr marL="0" indent="0" algn="ctr">
                        <a:lnSpc>
                          <a:spcPct val="107000"/>
                        </a:lnSpc>
                        <a:spcAft>
                          <a:spcPts val="0"/>
                        </a:spcAft>
                      </a:pPr>
                      <a:r>
                        <a:rPr lang="es-ES_tradnl" sz="1000" dirty="0">
                          <a:effectLst/>
                        </a:rPr>
                        <a:t>Laboral (talento humano)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918" marR="22918" marT="0" marB="0"/>
                </a:tc>
                <a:extLst>
                  <a:ext uri="{0D108BD9-81ED-4DB2-BD59-A6C34878D82A}">
                    <a16:rowId xmlns="" xmlns:a16="http://schemas.microsoft.com/office/drawing/2014/main" val="10020"/>
                  </a:ext>
                </a:extLst>
              </a:tr>
            </a:tbl>
          </a:graphicData>
        </a:graphic>
      </p:graphicFrame>
    </p:spTree>
    <p:extLst>
      <p:ext uri="{BB962C8B-B14F-4D97-AF65-F5344CB8AC3E}">
        <p14:creationId xmlns:p14="http://schemas.microsoft.com/office/powerpoint/2010/main" val="378743597"/>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 xmlns:a16="http://schemas.microsoft.com/office/drawing/2014/main" id="{119C5DE2-9979-4F44-861A-813EC94C67AF}"/>
              </a:ext>
            </a:extLst>
          </p:cNvPr>
          <p:cNvSpPr txBox="1">
            <a:spLocks/>
          </p:cNvSpPr>
          <p:nvPr/>
        </p:nvSpPr>
        <p:spPr bwMode="auto">
          <a:xfrm>
            <a:off x="827584" y="1052736"/>
            <a:ext cx="7488832" cy="313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fontScale="77500" lnSpcReduction="20000"/>
          </a:bodyPr>
          <a:lstStyle>
            <a:lvl1pPr algn="ctr" rtl="0" eaLnBrk="0" fontAlgn="base" hangingPunct="0">
              <a:spcBef>
                <a:spcPct val="0"/>
              </a:spcBef>
              <a:spcAft>
                <a:spcPct val="0"/>
              </a:spcAft>
              <a:defRPr sz="60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fontAlgn="auto" hangingPunct="1">
              <a:spcAft>
                <a:spcPts val="0"/>
              </a:spcAft>
              <a:defRPr/>
            </a:pPr>
            <a:r>
              <a:rPr lang="es-EC" sz="5400" b="1" dirty="0">
                <a:ln w="22225">
                  <a:solidFill>
                    <a:schemeClr val="accent2"/>
                  </a:solidFill>
                  <a:prstDash val="solid"/>
                </a:ln>
                <a:solidFill>
                  <a:schemeClr val="accent2">
                    <a:lumMod val="40000"/>
                    <a:lumOff val="60000"/>
                  </a:schemeClr>
                </a:solidFill>
                <a:latin typeface="Aharoni" panose="02010803020104030203" pitchFamily="2" charset="-79"/>
                <a:cs typeface="Aharoni" panose="02010803020104030203" pitchFamily="2" charset="-79"/>
              </a:rPr>
              <a:t>CAPÍTULO III:</a:t>
            </a:r>
          </a:p>
          <a:p>
            <a:pPr eaLnBrk="1" fontAlgn="auto" hangingPunct="1">
              <a:spcAft>
                <a:spcPts val="0"/>
              </a:spcAft>
              <a:defRPr/>
            </a:pPr>
            <a:endParaRPr lang="es-EC" sz="5400" b="1" dirty="0">
              <a:ln w="22225">
                <a:solidFill>
                  <a:schemeClr val="accent2"/>
                </a:solidFill>
                <a:prstDash val="solid"/>
              </a:ln>
              <a:solidFill>
                <a:schemeClr val="accent2">
                  <a:lumMod val="40000"/>
                  <a:lumOff val="60000"/>
                </a:schemeClr>
              </a:solidFill>
              <a:latin typeface="Aharoni" panose="02010803020104030203" pitchFamily="2" charset="-79"/>
              <a:cs typeface="Aharoni" panose="02010803020104030203" pitchFamily="2" charset="-79"/>
            </a:endParaRPr>
          </a:p>
          <a:p>
            <a:pPr eaLnBrk="1" fontAlgn="auto" hangingPunct="1">
              <a:spcAft>
                <a:spcPts val="0"/>
              </a:spcAft>
              <a:defRPr/>
            </a:pPr>
            <a:r>
              <a:rPr lang="es-EC" sz="5400" b="1" dirty="0">
                <a:ln w="22225">
                  <a:solidFill>
                    <a:schemeClr val="accent2"/>
                  </a:solidFill>
                  <a:prstDash val="solid"/>
                </a:ln>
                <a:solidFill>
                  <a:schemeClr val="accent2">
                    <a:lumMod val="40000"/>
                    <a:lumOff val="60000"/>
                  </a:schemeClr>
                </a:solidFill>
                <a:latin typeface="Aharoni" panose="02010803020104030203" pitchFamily="2" charset="-79"/>
                <a:cs typeface="Aharoni" panose="02010803020104030203" pitchFamily="2" charset="-79"/>
              </a:rPr>
              <a:t> </a:t>
            </a:r>
            <a:r>
              <a:rPr lang="es-ES_tradnl" sz="4800" b="1" dirty="0">
                <a:ln w="22225">
                  <a:solidFill>
                    <a:schemeClr val="accent2"/>
                  </a:solidFill>
                  <a:prstDash val="solid"/>
                </a:ln>
                <a:solidFill>
                  <a:schemeClr val="accent2">
                    <a:lumMod val="40000"/>
                    <a:lumOff val="60000"/>
                  </a:schemeClr>
                </a:solidFill>
              </a:rPr>
              <a:t>EVALUAR LOS POTENCIALES RIESGOS DE LOS PROCESOS FINANCIEROS PARA GESTIONAR LOS MISMOS.</a:t>
            </a:r>
            <a:endParaRPr lang="es-EC" sz="4800" b="1" dirty="0">
              <a:ln w="22225">
                <a:solidFill>
                  <a:schemeClr val="accent2"/>
                </a:solidFill>
                <a:prstDash val="solid"/>
              </a:ln>
              <a:solidFill>
                <a:schemeClr val="accent2">
                  <a:lumMod val="40000"/>
                  <a:lumOff val="60000"/>
                </a:schemeClr>
              </a:solidFill>
            </a:endParaRPr>
          </a:p>
          <a:p>
            <a:pPr eaLnBrk="1" fontAlgn="auto" hangingPunct="1">
              <a:spcAft>
                <a:spcPts val="0"/>
              </a:spcAft>
              <a:defRPr/>
            </a:pPr>
            <a:endParaRPr lang="es-EC" sz="5400" b="1" dirty="0">
              <a:ln w="22225">
                <a:solidFill>
                  <a:schemeClr val="accent2"/>
                </a:solidFill>
                <a:prstDash val="solid"/>
              </a:ln>
              <a:solidFill>
                <a:schemeClr val="accent2">
                  <a:lumMod val="40000"/>
                  <a:lumOff val="6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27336814"/>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lstStyle/>
          <a:p>
            <a:r>
              <a:rPr lang="es-ES_tradnl" sz="2800" dirty="0">
                <a:effectLst>
                  <a:outerShdw blurRad="38100" dist="38100" dir="2700000" algn="tl">
                    <a:srgbClr val="000000">
                      <a:alpha val="43137"/>
                    </a:srgbClr>
                  </a:outerShdw>
                </a:effectLst>
              </a:rPr>
              <a:t>Matriz para calificar la probabilidad de ocurrencia </a:t>
            </a:r>
            <a:endParaRPr lang="es-EC" sz="2800" dirty="0">
              <a:effectLst>
                <a:outerShdw blurRad="38100" dist="38100" dir="2700000" algn="tl">
                  <a:srgbClr val="000000">
                    <a:alpha val="43137"/>
                  </a:srgbClr>
                </a:outerShdw>
              </a:effectLst>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54758"/>
            <a:ext cx="8435280" cy="5242594"/>
          </a:xfrm>
          <a:prstGeom prst="rect">
            <a:avLst/>
          </a:prstGeom>
          <a:noFill/>
          <a:ln>
            <a:noFill/>
          </a:ln>
        </p:spPr>
      </p:pic>
    </p:spTree>
    <p:extLst>
      <p:ext uri="{BB962C8B-B14F-4D97-AF65-F5344CB8AC3E}">
        <p14:creationId xmlns:p14="http://schemas.microsoft.com/office/powerpoint/2010/main" val="4224379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96720"/>
            <a:ext cx="7920880" cy="4684608"/>
          </a:xfrm>
          <a:prstGeom prst="rect">
            <a:avLst/>
          </a:prstGeom>
          <a:noFill/>
          <a:ln>
            <a:noFill/>
          </a:ln>
        </p:spPr>
      </p:pic>
      <p:sp>
        <p:nvSpPr>
          <p:cNvPr id="3" name="Título 2"/>
          <p:cNvSpPr>
            <a:spLocks noGrp="1"/>
          </p:cNvSpPr>
          <p:nvPr>
            <p:ph type="title"/>
          </p:nvPr>
        </p:nvSpPr>
        <p:spPr>
          <a:xfrm>
            <a:off x="457200" y="413792"/>
            <a:ext cx="8229600" cy="1143000"/>
          </a:xfrm>
        </p:spPr>
        <p:txBody>
          <a:bodyPr/>
          <a:lstStyle/>
          <a:p>
            <a:r>
              <a:rPr lang="es-ES_tradnl" dirty="0">
                <a:ln w="0"/>
                <a:effectLst>
                  <a:outerShdw blurRad="38100" dist="19050" dir="2700000" algn="tl" rotWithShape="0">
                    <a:schemeClr val="dk1">
                      <a:alpha val="40000"/>
                    </a:schemeClr>
                  </a:outerShdw>
                </a:effectLst>
              </a:rPr>
              <a:t>Matriz para calificar el nivel de Impacto </a:t>
            </a:r>
            <a:r>
              <a:rPr lang="es-EC" altLang="es-EC" sz="2800"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r>
            <a:br>
              <a:rPr lang="es-EC" altLang="es-EC" sz="2800"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br>
            <a:endParaRPr lang="es-EC" dirty="0"/>
          </a:p>
        </p:txBody>
      </p:sp>
    </p:spTree>
    <p:extLst>
      <p:ext uri="{BB962C8B-B14F-4D97-AF65-F5344CB8AC3E}">
        <p14:creationId xmlns:p14="http://schemas.microsoft.com/office/powerpoint/2010/main" val="3991923204"/>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1089695" y="4040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76176" rIns="9144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s-EC"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s-EC" sz="1800" b="0" i="0" u="none" strike="noStrike" cap="none" normalizeH="0" baseline="0">
              <a:ln>
                <a:noFill/>
              </a:ln>
              <a:solidFill>
                <a:schemeClr val="tx1"/>
              </a:solidFill>
              <a:effectLst/>
              <a:latin typeface="Arial" panose="020B0604020202020204" pitchFamily="34" charset="0"/>
            </a:endParaRPr>
          </a:p>
        </p:txBody>
      </p:sp>
      <p:sp>
        <p:nvSpPr>
          <p:cNvPr id="9" name="Título 8"/>
          <p:cNvSpPr>
            <a:spLocks noGrp="1"/>
          </p:cNvSpPr>
          <p:nvPr>
            <p:ph type="title"/>
          </p:nvPr>
        </p:nvSpPr>
        <p:spPr>
          <a:xfrm>
            <a:off x="457200" y="485800"/>
            <a:ext cx="8229600" cy="1143000"/>
          </a:xfrm>
        </p:spPr>
        <p:txBody>
          <a:bodyPr/>
          <a:lstStyle/>
          <a:p>
            <a:r>
              <a:rPr lang="es-ES_tradnl" altLang="es-EC" dirty="0">
                <a:ln w="0"/>
                <a:effectLst>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rPr>
              <a:t>Matriz para calificar el nivel de efectividad del control</a:t>
            </a:r>
            <a:r>
              <a:rPr lang="es-ES_tradnl" altLang="es-EC" dirty="0">
                <a:ln w="0"/>
                <a:effectLst>
                  <a:outerShdw blurRad="38100" dist="19050" dir="2700000" algn="tl" rotWithShape="0">
                    <a:schemeClr val="dk1">
                      <a:alpha val="40000"/>
                    </a:schemeClr>
                  </a:outerShdw>
                </a:effectLst>
                <a:ea typeface="Times New Roman" panose="02020603050405020304" pitchFamily="18" charset="0"/>
                <a:cs typeface="Times New Roman" panose="02020603050405020304" pitchFamily="18" charset="0"/>
              </a:rPr>
              <a:t/>
            </a:r>
            <a:br>
              <a:rPr lang="es-ES_tradnl" altLang="es-EC" dirty="0">
                <a:ln w="0"/>
                <a:effectLst>
                  <a:outerShdw blurRad="38100" dist="19050" dir="2700000" algn="tl" rotWithShape="0">
                    <a:schemeClr val="dk1">
                      <a:alpha val="40000"/>
                    </a:schemeClr>
                  </a:outerShdw>
                </a:effectLst>
                <a:ea typeface="Times New Roman" panose="02020603050405020304" pitchFamily="18" charset="0"/>
                <a:cs typeface="Times New Roman" panose="02020603050405020304" pitchFamily="18" charset="0"/>
              </a:rPr>
            </a:br>
            <a:endParaRPr lang="es-EC" dirty="0"/>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84784"/>
            <a:ext cx="730717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16149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11560" y="2780928"/>
            <a:ext cx="8229600" cy="1143000"/>
          </a:xfrm>
        </p:spPr>
        <p:txBody>
          <a:bodyPr/>
          <a:lstStyle/>
          <a:p>
            <a:r>
              <a:rPr lang="es-ES_tradnl" b="1" dirty="0"/>
              <a:t/>
            </a:r>
            <a:br>
              <a:rPr lang="es-ES_tradnl" b="1" dirty="0"/>
            </a:br>
            <a:r>
              <a:rPr lang="es-ES_tradnl" b="1" dirty="0"/>
              <a:t>Matrices de Evaluación de los riesgos</a:t>
            </a:r>
            <a:r>
              <a:rPr lang="es-EC" b="1" dirty="0"/>
              <a:t/>
            </a:r>
            <a:br>
              <a:rPr lang="es-EC" b="1" dirty="0"/>
            </a:br>
            <a:endParaRPr lang="es-EC" dirty="0"/>
          </a:p>
        </p:txBody>
      </p:sp>
    </p:spTree>
    <p:extLst>
      <p:ext uri="{BB962C8B-B14F-4D97-AF65-F5344CB8AC3E}">
        <p14:creationId xmlns:p14="http://schemas.microsoft.com/office/powerpoint/2010/main" val="113565472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62074"/>
          </a:xfrm>
        </p:spPr>
        <p:txBody>
          <a:bodyPr/>
          <a:lstStyle/>
          <a:p>
            <a:r>
              <a:rPr lang="es-ES_tradnl" sz="1800" b="1" dirty="0"/>
              <a:t>Matriz de Evaluación de los riesgos Junta Rumipamba</a:t>
            </a:r>
            <a:r>
              <a:rPr lang="es-EC" sz="1800" b="1" dirty="0"/>
              <a:t/>
            </a:r>
            <a:br>
              <a:rPr lang="es-EC" sz="1800" b="1" dirty="0"/>
            </a:br>
            <a:endParaRPr lang="es-EC" sz="1800" dirty="0"/>
          </a:p>
        </p:txBody>
      </p:sp>
      <p:pic>
        <p:nvPicPr>
          <p:cNvPr id="5" name="Imagen 4"/>
          <p:cNvPicPr>
            <a:picLocks noChangeAspect="1"/>
          </p:cNvPicPr>
          <p:nvPr/>
        </p:nvPicPr>
        <p:blipFill rotWithShape="1">
          <a:blip r:embed="rId2"/>
          <a:srcRect l="20076" t="12182" r="16926" b="12182"/>
          <a:stretch/>
        </p:blipFill>
        <p:spPr>
          <a:xfrm>
            <a:off x="467543" y="766503"/>
            <a:ext cx="8424937" cy="5686833"/>
          </a:xfrm>
          <a:prstGeom prst="rect">
            <a:avLst/>
          </a:prstGeom>
        </p:spPr>
      </p:pic>
    </p:spTree>
    <p:extLst>
      <p:ext uri="{BB962C8B-B14F-4D97-AF65-F5344CB8AC3E}">
        <p14:creationId xmlns:p14="http://schemas.microsoft.com/office/powerpoint/2010/main" val="2861375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62074"/>
          </a:xfrm>
        </p:spPr>
        <p:txBody>
          <a:bodyPr/>
          <a:lstStyle/>
          <a:p>
            <a:r>
              <a:rPr lang="es-ES_tradnl" sz="1800" b="1" dirty="0"/>
              <a:t>Matriz de Evaluación de los riesgos Junta Cotogchoa</a:t>
            </a:r>
            <a:r>
              <a:rPr lang="es-EC" sz="1800" b="1" dirty="0"/>
              <a:t/>
            </a:r>
            <a:br>
              <a:rPr lang="es-EC" sz="1800" b="1" dirty="0"/>
            </a:br>
            <a:endParaRPr lang="es-EC" sz="1800" dirty="0"/>
          </a:p>
        </p:txBody>
      </p:sp>
      <p:pic>
        <p:nvPicPr>
          <p:cNvPr id="4" name="Imagen 3"/>
          <p:cNvPicPr>
            <a:picLocks noChangeAspect="1"/>
          </p:cNvPicPr>
          <p:nvPr/>
        </p:nvPicPr>
        <p:blipFill rotWithShape="1">
          <a:blip r:embed="rId2"/>
          <a:srcRect l="16138" t="10781" r="12989" b="9381"/>
          <a:stretch/>
        </p:blipFill>
        <p:spPr>
          <a:xfrm>
            <a:off x="251520" y="805507"/>
            <a:ext cx="8640960" cy="5791845"/>
          </a:xfrm>
          <a:prstGeom prst="rect">
            <a:avLst/>
          </a:prstGeom>
        </p:spPr>
      </p:pic>
    </p:spTree>
    <p:extLst>
      <p:ext uri="{BB962C8B-B14F-4D97-AF65-F5344CB8AC3E}">
        <p14:creationId xmlns:p14="http://schemas.microsoft.com/office/powerpoint/2010/main" val="889131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356992"/>
            <a:ext cx="8229600" cy="1143000"/>
          </a:xfrm>
        </p:spPr>
        <p:txBody>
          <a:bodyPr/>
          <a:lstStyle/>
          <a:p>
            <a:r>
              <a:rPr lang="es-ES_tradnl" b="1" dirty="0"/>
              <a:t>Priorizar los riesgos Identificados</a:t>
            </a:r>
            <a:r>
              <a:rPr lang="es-EC" b="1" dirty="0"/>
              <a:t/>
            </a:r>
            <a:br>
              <a:rPr lang="es-EC" b="1" dirty="0"/>
            </a:br>
            <a:endParaRPr lang="es-EC" dirty="0"/>
          </a:p>
        </p:txBody>
      </p:sp>
    </p:spTree>
    <p:extLst>
      <p:ext uri="{BB962C8B-B14F-4D97-AF65-F5344CB8AC3E}">
        <p14:creationId xmlns:p14="http://schemas.microsoft.com/office/powerpoint/2010/main" val="1981612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 xmlns:a16="http://schemas.microsoft.com/office/drawing/2014/main" id="{119C5DE2-9979-4F44-861A-813EC94C67AF}"/>
              </a:ext>
            </a:extLst>
          </p:cNvPr>
          <p:cNvSpPr txBox="1">
            <a:spLocks/>
          </p:cNvSpPr>
          <p:nvPr/>
        </p:nvSpPr>
        <p:spPr bwMode="auto">
          <a:xfrm>
            <a:off x="1656590" y="2276872"/>
            <a:ext cx="5688632" cy="104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lvl1pPr algn="ctr" rtl="0" eaLnBrk="0" fontAlgn="base" hangingPunct="0">
              <a:spcBef>
                <a:spcPct val="0"/>
              </a:spcBef>
              <a:spcAft>
                <a:spcPct val="0"/>
              </a:spcAft>
              <a:defRPr sz="60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fontAlgn="auto" hangingPunct="1">
              <a:spcAft>
                <a:spcPts val="0"/>
              </a:spcAft>
              <a:defRPr/>
            </a:pPr>
            <a:r>
              <a:rPr lang="es-EC" sz="5400" b="1" dirty="0">
                <a:ln w="22225">
                  <a:solidFill>
                    <a:schemeClr val="accent2"/>
                  </a:solidFill>
                  <a:prstDash val="solid"/>
                </a:ln>
                <a:solidFill>
                  <a:schemeClr val="accent2">
                    <a:lumMod val="40000"/>
                    <a:lumOff val="60000"/>
                  </a:schemeClr>
                </a:solidFill>
                <a:latin typeface="Aharoni" panose="02010803020104030203" pitchFamily="2" charset="-79"/>
                <a:cs typeface="Aharoni" panose="02010803020104030203" pitchFamily="2" charset="-79"/>
              </a:rPr>
              <a:t>INTRODUCCIÓN</a:t>
            </a:r>
          </a:p>
        </p:txBody>
      </p:sp>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400" b="1" dirty="0"/>
              <a:t>Priorización del Riesgo Parroquia de </a:t>
            </a:r>
            <a:r>
              <a:rPr lang="es-EC" sz="2400" b="1" dirty="0" err="1"/>
              <a:t>Cotogchoa</a:t>
            </a:r>
            <a:r>
              <a:rPr lang="es-EC" sz="2400" dirty="0"/>
              <a:t/>
            </a:r>
            <a:br>
              <a:rPr lang="es-EC" sz="2400" dirty="0"/>
            </a:br>
            <a:endParaRPr lang="es-EC" sz="2400" dirty="0"/>
          </a:p>
        </p:txBody>
      </p:sp>
      <p:graphicFrame>
        <p:nvGraphicFramePr>
          <p:cNvPr id="9" name="Gráfico 8">
            <a:extLst>
              <a:ext uri="{FF2B5EF4-FFF2-40B4-BE49-F238E27FC236}">
                <a16:creationId xmlns="" xmlns:a16="http://schemas.microsoft.com/office/drawing/2014/main" id="{00000000-0008-0000-0200-000002000000}"/>
              </a:ext>
            </a:extLst>
          </p:cNvPr>
          <p:cNvGraphicFramePr/>
          <p:nvPr>
            <p:extLst>
              <p:ext uri="{D42A27DB-BD31-4B8C-83A1-F6EECF244321}">
                <p14:modId xmlns:p14="http://schemas.microsoft.com/office/powerpoint/2010/main" val="707537503"/>
              </p:ext>
            </p:extLst>
          </p:nvPr>
        </p:nvGraphicFramePr>
        <p:xfrm>
          <a:off x="429491" y="980728"/>
          <a:ext cx="8390981" cy="56026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651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4082"/>
          </a:xfrm>
        </p:spPr>
        <p:txBody>
          <a:bodyPr/>
          <a:lstStyle/>
          <a:p>
            <a:r>
              <a:rPr lang="es-EC" sz="2400" b="1" dirty="0"/>
              <a:t>Priorización del Riesgo Parroquia de Rumipamba </a:t>
            </a:r>
            <a:endParaRPr lang="es-EC" sz="2400" dirty="0"/>
          </a:p>
        </p:txBody>
      </p:sp>
      <p:graphicFrame>
        <p:nvGraphicFramePr>
          <p:cNvPr id="7" name="Gráfico 6">
            <a:extLst>
              <a:ext uri="{FF2B5EF4-FFF2-40B4-BE49-F238E27FC236}">
                <a16:creationId xmlns="" xmlns:a16="http://schemas.microsoft.com/office/drawing/2014/main" id="{00000000-0008-0000-0200-000005000000}"/>
              </a:ext>
            </a:extLst>
          </p:cNvPr>
          <p:cNvGraphicFramePr/>
          <p:nvPr>
            <p:extLst>
              <p:ext uri="{D42A27DB-BD31-4B8C-83A1-F6EECF244321}">
                <p14:modId xmlns:p14="http://schemas.microsoft.com/office/powerpoint/2010/main" val="240003544"/>
              </p:ext>
            </p:extLst>
          </p:nvPr>
        </p:nvGraphicFramePr>
        <p:xfrm>
          <a:off x="323528" y="980728"/>
          <a:ext cx="8640960" cy="56026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9203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3284984"/>
            <a:ext cx="8229600" cy="1143000"/>
          </a:xfrm>
        </p:spPr>
        <p:txBody>
          <a:bodyPr/>
          <a:lstStyle/>
          <a:p>
            <a:r>
              <a:rPr lang="es-ES_tradnl" b="1" dirty="0"/>
              <a:t>Identificación del nivel de impacto</a:t>
            </a:r>
            <a:r>
              <a:rPr lang="es-EC" b="1" dirty="0"/>
              <a:t/>
            </a:r>
            <a:br>
              <a:rPr lang="es-EC" b="1" dirty="0"/>
            </a:br>
            <a:endParaRPr lang="es-EC" dirty="0"/>
          </a:p>
        </p:txBody>
      </p:sp>
    </p:spTree>
    <p:extLst>
      <p:ext uri="{BB962C8B-B14F-4D97-AF65-F5344CB8AC3E}">
        <p14:creationId xmlns:p14="http://schemas.microsoft.com/office/powerpoint/2010/main" val="2306668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6995120" cy="994122"/>
          </a:xfrm>
        </p:spPr>
        <p:txBody>
          <a:bodyPr/>
          <a:lstStyle/>
          <a:p>
            <a:r>
              <a:rPr lang="es-ES_tradnl" sz="2000" b="1" dirty="0"/>
              <a:t>Identificación del nivel de impacto Junta Parroquial Rumipamba</a:t>
            </a:r>
            <a:r>
              <a:rPr lang="es-EC" sz="2000" b="1" dirty="0"/>
              <a:t/>
            </a:r>
            <a:br>
              <a:rPr lang="es-EC" sz="2000" b="1" dirty="0"/>
            </a:br>
            <a:endParaRPr lang="es-EC" sz="2000" dirty="0"/>
          </a:p>
        </p:txBody>
      </p:sp>
      <p:pic>
        <p:nvPicPr>
          <p:cNvPr id="3" name="Imagen 2"/>
          <p:cNvPicPr/>
          <p:nvPr/>
        </p:nvPicPr>
        <p:blipFill rotWithShape="1">
          <a:blip r:embed="rId2"/>
          <a:srcRect l="6286" t="16080" r="50318" b="16002"/>
          <a:stretch/>
        </p:blipFill>
        <p:spPr bwMode="auto">
          <a:xfrm>
            <a:off x="179512" y="1268760"/>
            <a:ext cx="5040560" cy="4680520"/>
          </a:xfrm>
          <a:prstGeom prst="rect">
            <a:avLst/>
          </a:prstGeom>
          <a:ln>
            <a:noFill/>
          </a:ln>
          <a:extLst>
            <a:ext uri="{53640926-AAD7-44D8-BBD7-CCE9431645EC}">
              <a14:shadowObscured xmlns:a14="http://schemas.microsoft.com/office/drawing/2010/main"/>
            </a:ext>
          </a:extLst>
        </p:spPr>
      </p:pic>
      <p:sp>
        <p:nvSpPr>
          <p:cNvPr id="5" name="Llamada rectangular redondeada 4"/>
          <p:cNvSpPr/>
          <p:nvPr/>
        </p:nvSpPr>
        <p:spPr>
          <a:xfrm>
            <a:off x="5655605" y="692696"/>
            <a:ext cx="3236875" cy="5832648"/>
          </a:xfrm>
          <a:prstGeom prst="wedgeRoundRectCallout">
            <a:avLst>
              <a:gd name="adj1" fmla="val -67037"/>
              <a:gd name="adj2" fmla="val -255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sz="1400" b="1" dirty="0">
              <a:solidFill>
                <a:srgbClr val="7030A0"/>
              </a:solidFill>
            </a:endParaRPr>
          </a:p>
          <a:p>
            <a:endParaRPr lang="es-ES_tradnl" sz="1400" b="1" dirty="0">
              <a:solidFill>
                <a:srgbClr val="7030A0"/>
              </a:solidFill>
            </a:endParaRPr>
          </a:p>
          <a:p>
            <a:endParaRPr lang="es-ES_tradnl" sz="1400" b="1" dirty="0">
              <a:solidFill>
                <a:srgbClr val="7030A0"/>
              </a:solidFill>
            </a:endParaRPr>
          </a:p>
          <a:p>
            <a:r>
              <a:rPr lang="es-ES_tradnl" sz="1400" b="1" dirty="0">
                <a:solidFill>
                  <a:srgbClr val="7030A0"/>
                </a:solidFill>
              </a:rPr>
              <a:t>CRITERIOS PARA EL ANÁLISIS:</a:t>
            </a:r>
            <a:r>
              <a:rPr lang="es-EC" sz="1400" dirty="0">
                <a:solidFill>
                  <a:srgbClr val="7030A0"/>
                </a:solidFill>
              </a:rPr>
              <a:t/>
            </a:r>
            <a:br>
              <a:rPr lang="es-EC" sz="1400" dirty="0">
                <a:solidFill>
                  <a:srgbClr val="7030A0"/>
                </a:solidFill>
              </a:rPr>
            </a:br>
            <a:r>
              <a:rPr lang="es-EC" sz="1400" dirty="0">
                <a:solidFill>
                  <a:srgbClr val="7030A0"/>
                </a:solidFill>
              </a:rPr>
              <a:t>-Si un 25% o más de los factores de riesgo se ha evaluado como riesgo alto el tipo de riesgo analizado se evalúa en conjunto como de riesgo alto; si no se cumple esta condición se evalúa en el siguiente intervalo</a:t>
            </a:r>
            <a:br>
              <a:rPr lang="es-EC" sz="1400" dirty="0">
                <a:solidFill>
                  <a:srgbClr val="7030A0"/>
                </a:solidFill>
              </a:rPr>
            </a:br>
            <a:r>
              <a:rPr lang="es-EC" sz="1400" dirty="0">
                <a:solidFill>
                  <a:srgbClr val="7030A0"/>
                </a:solidFill>
              </a:rPr>
              <a:t>-Si los factores de riesgo evaluados como riesgo alto o medio-alto son más del 25% el tipo de riesgo analizado se evalúa en conjunto como de riesgo medio-alto</a:t>
            </a:r>
            <a:br>
              <a:rPr lang="es-EC" sz="1400" dirty="0">
                <a:solidFill>
                  <a:srgbClr val="7030A0"/>
                </a:solidFill>
              </a:rPr>
            </a:br>
            <a:r>
              <a:rPr lang="es-EC" sz="1400" dirty="0">
                <a:solidFill>
                  <a:srgbClr val="7030A0"/>
                </a:solidFill>
              </a:rPr>
              <a:t>-Si los factores de riesgo evaluados como de riesgo alto, medio alto o medio son más del 50% el tipo de riesgo analizado se evalúa en conjunto como de riesgo medio.</a:t>
            </a:r>
            <a:br>
              <a:rPr lang="es-EC" sz="1400" dirty="0">
                <a:solidFill>
                  <a:srgbClr val="7030A0"/>
                </a:solidFill>
              </a:rPr>
            </a:br>
            <a:r>
              <a:rPr lang="es-EC" sz="1400" dirty="0">
                <a:solidFill>
                  <a:srgbClr val="7030A0"/>
                </a:solidFill>
              </a:rPr>
              <a:t>-Si no se ha cumplido ninguna de las condiciones anteriores el tipo de riesgo analizado se avalúa en conjunto como riesgo bajo. </a:t>
            </a:r>
            <a:br>
              <a:rPr lang="es-EC" sz="1400" dirty="0">
                <a:solidFill>
                  <a:srgbClr val="7030A0"/>
                </a:solidFill>
              </a:rPr>
            </a:br>
            <a:r>
              <a:rPr lang="es-ES_tradnl" sz="1400" dirty="0">
                <a:solidFill>
                  <a:srgbClr val="7030A0"/>
                </a:solidFill>
              </a:rPr>
              <a:t> </a:t>
            </a:r>
            <a:r>
              <a:rPr lang="es-EC" sz="1400" dirty="0">
                <a:solidFill>
                  <a:srgbClr val="7030A0"/>
                </a:solidFill>
              </a:rPr>
              <a:t/>
            </a:r>
            <a:br>
              <a:rPr lang="es-EC" sz="1400" dirty="0">
                <a:solidFill>
                  <a:srgbClr val="7030A0"/>
                </a:solidFill>
              </a:rPr>
            </a:br>
            <a:endParaRPr lang="es-EC" sz="1400" dirty="0">
              <a:solidFill>
                <a:srgbClr val="7030A0"/>
              </a:solidFill>
            </a:endParaRPr>
          </a:p>
          <a:p>
            <a:endParaRPr lang="es-EC" sz="1400" dirty="0">
              <a:solidFill>
                <a:srgbClr val="7030A0"/>
              </a:solidFill>
            </a:endParaRPr>
          </a:p>
        </p:txBody>
      </p:sp>
    </p:spTree>
    <p:extLst>
      <p:ext uri="{BB962C8B-B14F-4D97-AF65-F5344CB8AC3E}">
        <p14:creationId xmlns:p14="http://schemas.microsoft.com/office/powerpoint/2010/main" val="3387293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914400" y="2781300"/>
            <a:ext cx="8229600" cy="1143000"/>
          </a:xfrm>
        </p:spPr>
        <p:txBody>
          <a:bodyPr/>
          <a:lstStyle/>
          <a:p>
            <a:pPr algn="l"/>
            <a:r>
              <a:rPr lang="es-EC" sz="1400" dirty="0"/>
              <a:t/>
            </a:r>
            <a:br>
              <a:rPr lang="es-EC" sz="1400" dirty="0"/>
            </a:br>
            <a:r>
              <a:rPr lang="es-ES_tradnl" sz="1400" b="1" dirty="0"/>
              <a:t> </a:t>
            </a:r>
            <a:r>
              <a:rPr lang="es-EC" sz="1400" dirty="0"/>
              <a:t/>
            </a:r>
            <a:br>
              <a:rPr lang="es-EC" sz="1400" dirty="0"/>
            </a:br>
            <a:endParaRPr lang="es-EC" sz="1400" dirty="0"/>
          </a:p>
        </p:txBody>
      </p:sp>
      <p:sp>
        <p:nvSpPr>
          <p:cNvPr id="7" name="Cinta perforada 6"/>
          <p:cNvSpPr/>
          <p:nvPr/>
        </p:nvSpPr>
        <p:spPr>
          <a:xfrm>
            <a:off x="755576" y="404664"/>
            <a:ext cx="7347090" cy="5472608"/>
          </a:xfrm>
          <a:prstGeom prst="flowChartPunchedTap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_tradnl" sz="1600" b="1" dirty="0">
                <a:solidFill>
                  <a:schemeClr val="tx1"/>
                </a:solidFill>
              </a:rPr>
              <a:t>ANÁLISIS:</a:t>
            </a:r>
            <a:r>
              <a:rPr lang="es-EC" sz="1600" dirty="0">
                <a:solidFill>
                  <a:schemeClr val="tx1"/>
                </a:solidFill>
              </a:rPr>
              <a:t/>
            </a:r>
            <a:br>
              <a:rPr lang="es-EC" sz="1600" dirty="0">
                <a:solidFill>
                  <a:schemeClr val="tx1"/>
                </a:solidFill>
              </a:rPr>
            </a:br>
            <a:r>
              <a:rPr lang="es-ES_tradnl" sz="1600" dirty="0">
                <a:solidFill>
                  <a:schemeClr val="tx1"/>
                </a:solidFill>
              </a:rPr>
              <a:t>En base a los criterios establecidos se determina que el GAD Parroquial de Rumipamba está enfrentando niveles de riesgo alto que afectan el cumplimiento de sus objetivos, principalmente por factores como el laboral y fraude tanto interno como externo, que tienen relación con el desconocimiento de procesos para el manejo de fondos públicos, el deficiente control en el manejo de los fondos públicos, la participación deficiente de las partes involucradas en la elaboración del presupuesto, el incumplimiento de las comisiones en la presentación de proyectos, la ausencia de metas e indicadores que permitan evaluar los proyectos, la descoordinación del POA según el Plan Financiero establecido, el incumplimiento en la presentación de listados de compras de los departamentos y el incumplimiento en la asignación de fondos según la codificación de la partida presupuestaria</a:t>
            </a:r>
            <a:r>
              <a:rPr lang="es-ES_tradnl" sz="1600" dirty="0" smtClean="0">
                <a:solidFill>
                  <a:schemeClr val="tx1"/>
                </a:solidFill>
              </a:rPr>
              <a:t>.</a:t>
            </a:r>
          </a:p>
          <a:p>
            <a:pPr algn="ctr"/>
            <a:r>
              <a:rPr lang="es-ES_tradnl" sz="1600" dirty="0">
                <a:solidFill>
                  <a:schemeClr val="tx1"/>
                </a:solidFill>
              </a:rPr>
              <a:t>Por todo esto se debe poner especial atención en los riesgos que están en la categoría de color rojo ya que son los focos vitales, es decir si se logra controlar estos riesgos de podrían minimizar el resto.</a:t>
            </a:r>
            <a:r>
              <a:rPr lang="es-EC" sz="1600" dirty="0">
                <a:solidFill>
                  <a:schemeClr val="tx1"/>
                </a:solidFill>
              </a:rPr>
              <a:t/>
            </a:r>
            <a:br>
              <a:rPr lang="es-EC" sz="1600" dirty="0">
                <a:solidFill>
                  <a:schemeClr val="tx1"/>
                </a:solidFill>
              </a:rPr>
            </a:br>
            <a:endParaRPr lang="es-EC" sz="1600" dirty="0">
              <a:solidFill>
                <a:schemeClr val="tx1"/>
              </a:solidFill>
            </a:endParaRPr>
          </a:p>
        </p:txBody>
      </p:sp>
    </p:spTree>
    <p:extLst>
      <p:ext uri="{BB962C8B-B14F-4D97-AF65-F5344CB8AC3E}">
        <p14:creationId xmlns:p14="http://schemas.microsoft.com/office/powerpoint/2010/main" val="819490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83568" y="548680"/>
            <a:ext cx="8229600" cy="1143000"/>
          </a:xfrm>
        </p:spPr>
        <p:txBody>
          <a:bodyPr/>
          <a:lstStyle/>
          <a:p>
            <a:r>
              <a:rPr lang="es-ES_tradnl" sz="2000" b="1" dirty="0">
                <a:latin typeface="Times New Roman" panose="02020603050405020304" pitchFamily="18" charset="0"/>
                <a:ea typeface="Times New Roman" panose="02020603050405020304" pitchFamily="18" charset="0"/>
                <a:cs typeface="Times New Roman" panose="02020603050405020304" pitchFamily="18" charset="0"/>
              </a:rPr>
              <a:t>Identificación del nivel de impacto Junta Parroquial Cotogchoa</a:t>
            </a:r>
            <a:r>
              <a:rPr lang="es-EC" sz="2000" b="1" dirty="0">
                <a:latin typeface="Times New Roman" panose="02020603050405020304" pitchFamily="18" charset="0"/>
                <a:ea typeface="Times New Roman" panose="02020603050405020304" pitchFamily="18" charset="0"/>
                <a:cs typeface="Times New Roman" panose="02020603050405020304" pitchFamily="18" charset="0"/>
              </a:rPr>
              <a:t/>
            </a:r>
            <a:br>
              <a:rPr lang="es-EC" sz="2000" b="1" dirty="0">
                <a:latin typeface="Times New Roman" panose="02020603050405020304" pitchFamily="18" charset="0"/>
                <a:ea typeface="Times New Roman" panose="02020603050405020304" pitchFamily="18" charset="0"/>
                <a:cs typeface="Times New Roman" panose="02020603050405020304" pitchFamily="18" charset="0"/>
              </a:rPr>
            </a:br>
            <a:endParaRPr lang="es-EC" sz="2000" dirty="0"/>
          </a:p>
        </p:txBody>
      </p:sp>
      <p:pic>
        <p:nvPicPr>
          <p:cNvPr id="4" name="Imagen 3"/>
          <p:cNvPicPr/>
          <p:nvPr/>
        </p:nvPicPr>
        <p:blipFill rotWithShape="1">
          <a:blip r:embed="rId2"/>
          <a:srcRect l="6286" t="22660" r="52608" b="15090"/>
          <a:stretch/>
        </p:blipFill>
        <p:spPr bwMode="auto">
          <a:xfrm>
            <a:off x="0" y="1412776"/>
            <a:ext cx="4788024" cy="4565506"/>
          </a:xfrm>
          <a:prstGeom prst="rect">
            <a:avLst/>
          </a:prstGeom>
          <a:ln>
            <a:noFill/>
          </a:ln>
          <a:extLst>
            <a:ext uri="{53640926-AAD7-44D8-BBD7-CCE9431645EC}">
              <a14:shadowObscured xmlns:a14="http://schemas.microsoft.com/office/drawing/2010/main"/>
            </a:ext>
          </a:extLst>
        </p:spPr>
      </p:pic>
      <p:sp>
        <p:nvSpPr>
          <p:cNvPr id="5" name="Llamada rectangular redondeada 4"/>
          <p:cNvSpPr/>
          <p:nvPr/>
        </p:nvSpPr>
        <p:spPr>
          <a:xfrm>
            <a:off x="5655605" y="1268760"/>
            <a:ext cx="3456384" cy="4968552"/>
          </a:xfrm>
          <a:prstGeom prst="wedgeRoundRectCallout">
            <a:avLst>
              <a:gd name="adj1" fmla="val -67037"/>
              <a:gd name="adj2" fmla="val -255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200" b="1" dirty="0">
                <a:solidFill>
                  <a:srgbClr val="7030A0"/>
                </a:solidFill>
              </a:rPr>
              <a:t>CRITERIOS PARA EL ANÁLISIS:</a:t>
            </a:r>
            <a:r>
              <a:rPr lang="es-EC" sz="1200" dirty="0">
                <a:solidFill>
                  <a:srgbClr val="7030A0"/>
                </a:solidFill>
              </a:rPr>
              <a:t/>
            </a:r>
            <a:br>
              <a:rPr lang="es-EC" sz="1200" dirty="0">
                <a:solidFill>
                  <a:srgbClr val="7030A0"/>
                </a:solidFill>
              </a:rPr>
            </a:br>
            <a:r>
              <a:rPr lang="es-EC" sz="1200" dirty="0">
                <a:solidFill>
                  <a:srgbClr val="7030A0"/>
                </a:solidFill>
              </a:rPr>
              <a:t>-Si un 25% o más de los factores de riesgo se ha evaluado como riesgo alto el tipo de riesgo analizado se evalúa en conjunto como de riesgo alto; si no se cumple esta condición se evalúa en el siguiente intervalo</a:t>
            </a:r>
            <a:br>
              <a:rPr lang="es-EC" sz="1200" dirty="0">
                <a:solidFill>
                  <a:srgbClr val="7030A0"/>
                </a:solidFill>
              </a:rPr>
            </a:br>
            <a:r>
              <a:rPr lang="es-EC" sz="1200" dirty="0">
                <a:solidFill>
                  <a:srgbClr val="7030A0"/>
                </a:solidFill>
              </a:rPr>
              <a:t>-Si los factores de riesgo evaluados como riesgo alto o medio-alto son más del 25% el tipo de riesgo analizado se evalúa en conjunto como de riesgo medio-alto</a:t>
            </a:r>
            <a:br>
              <a:rPr lang="es-EC" sz="1200" dirty="0">
                <a:solidFill>
                  <a:srgbClr val="7030A0"/>
                </a:solidFill>
              </a:rPr>
            </a:br>
            <a:r>
              <a:rPr lang="es-EC" sz="1200" dirty="0">
                <a:solidFill>
                  <a:srgbClr val="7030A0"/>
                </a:solidFill>
              </a:rPr>
              <a:t>-Si los factores de riesgo evaluados como de riesgo alto, medio alto o medio son más del 50% el tipo de riesgo analizado se evalúa en conjunto como de riesgo medio.</a:t>
            </a:r>
            <a:br>
              <a:rPr lang="es-EC" sz="1200" dirty="0">
                <a:solidFill>
                  <a:srgbClr val="7030A0"/>
                </a:solidFill>
              </a:rPr>
            </a:br>
            <a:r>
              <a:rPr lang="es-EC" sz="1200" dirty="0">
                <a:solidFill>
                  <a:srgbClr val="7030A0"/>
                </a:solidFill>
              </a:rPr>
              <a:t>-Si no se ha cumplido ninguna de las condiciones anteriores el tipo de riesgo analizado se avalúa en conjunto como riesgo bajo. </a:t>
            </a:r>
            <a:br>
              <a:rPr lang="es-EC" sz="1200" dirty="0">
                <a:solidFill>
                  <a:srgbClr val="7030A0"/>
                </a:solidFill>
              </a:rPr>
            </a:br>
            <a:r>
              <a:rPr lang="es-ES_tradnl" sz="1200" dirty="0">
                <a:solidFill>
                  <a:srgbClr val="7030A0"/>
                </a:solidFill>
              </a:rPr>
              <a:t> </a:t>
            </a:r>
            <a:r>
              <a:rPr lang="es-EC" sz="1200" dirty="0">
                <a:solidFill>
                  <a:srgbClr val="7030A0"/>
                </a:solidFill>
              </a:rPr>
              <a:t/>
            </a:r>
            <a:br>
              <a:rPr lang="es-EC" sz="1200" dirty="0">
                <a:solidFill>
                  <a:srgbClr val="7030A0"/>
                </a:solidFill>
              </a:rPr>
            </a:br>
            <a:endParaRPr lang="es-EC" sz="1200" dirty="0">
              <a:solidFill>
                <a:srgbClr val="7030A0"/>
              </a:solidFill>
            </a:endParaRPr>
          </a:p>
          <a:p>
            <a:endParaRPr lang="es-EC" sz="1200" dirty="0">
              <a:solidFill>
                <a:srgbClr val="7030A0"/>
              </a:solidFill>
            </a:endParaRPr>
          </a:p>
        </p:txBody>
      </p:sp>
    </p:spTree>
    <p:extLst>
      <p:ext uri="{BB962C8B-B14F-4D97-AF65-F5344CB8AC3E}">
        <p14:creationId xmlns:p14="http://schemas.microsoft.com/office/powerpoint/2010/main" val="768383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914400" y="2781300"/>
            <a:ext cx="8229600" cy="1143000"/>
          </a:xfrm>
        </p:spPr>
        <p:txBody>
          <a:bodyPr/>
          <a:lstStyle/>
          <a:p>
            <a:pPr algn="l"/>
            <a:r>
              <a:rPr lang="es-EC" sz="1400" dirty="0"/>
              <a:t/>
            </a:r>
            <a:br>
              <a:rPr lang="es-EC" sz="1400" dirty="0"/>
            </a:br>
            <a:r>
              <a:rPr lang="es-ES_tradnl" sz="1400" b="1" dirty="0"/>
              <a:t> </a:t>
            </a:r>
            <a:r>
              <a:rPr lang="es-EC" sz="1400" dirty="0"/>
              <a:t/>
            </a:r>
            <a:br>
              <a:rPr lang="es-EC" sz="1400" dirty="0"/>
            </a:br>
            <a:endParaRPr lang="es-EC" sz="1400" dirty="0"/>
          </a:p>
        </p:txBody>
      </p:sp>
      <p:sp>
        <p:nvSpPr>
          <p:cNvPr id="7" name="Cinta perforada 6"/>
          <p:cNvSpPr/>
          <p:nvPr/>
        </p:nvSpPr>
        <p:spPr>
          <a:xfrm>
            <a:off x="1329366" y="1412776"/>
            <a:ext cx="7347090" cy="5472608"/>
          </a:xfrm>
          <a:prstGeom prst="flowChartPunchedTap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_tradnl" sz="1400" b="1" dirty="0">
                <a:solidFill>
                  <a:schemeClr val="tx1"/>
                </a:solidFill>
              </a:rPr>
              <a:t>ANÁLISIS:</a:t>
            </a:r>
            <a:r>
              <a:rPr lang="es-EC" sz="1400" dirty="0">
                <a:solidFill>
                  <a:schemeClr val="tx1"/>
                </a:solidFill>
              </a:rPr>
              <a:t/>
            </a:r>
            <a:br>
              <a:rPr lang="es-EC" sz="1400" dirty="0">
                <a:solidFill>
                  <a:schemeClr val="tx1"/>
                </a:solidFill>
              </a:rPr>
            </a:br>
            <a:r>
              <a:rPr lang="es-ES_tradnl" sz="1400" dirty="0">
                <a:solidFill>
                  <a:schemeClr val="tx1"/>
                </a:solidFill>
              </a:rPr>
              <a:t>En base a los criterios establecidos se determina que el GAD Parroquial de Cotogchoa está enfrentando niveles de riesgo medio – alto, que afectan el cumplimiento de sus objetivos, principalmente por factores como el laboral (recursos humanos), procesos y fraude tanto interno como externo, que tienen relación con el presupuesto insuficiente para el número de proyectos planificados, la desviación de fondos en proyectos no planificados, la ausencia de documentación que sustenten los gastos realizados, el deficiente control en el manejo de los fondos públicos, el control ineficiente de los consumos realizados en bienes y servicios, el deficiente nivel de priorización de los proyectos según las necesidades, la ausencia de metas e indicadores que permitan evaluar los proyectos, el descoordinación del POA según el Plan Financiero establecido, la ausencia de informes económicos que justifique los ingresos y gastos mensuales, El incumplimiento en la asignación de fondos según la codificación de la partida presupuestaria</a:t>
            </a:r>
            <a:r>
              <a:rPr lang="es-ES_tradnl" sz="1400" dirty="0" smtClean="0">
                <a:solidFill>
                  <a:schemeClr val="tx1"/>
                </a:solidFill>
              </a:rPr>
              <a:t>.</a:t>
            </a:r>
          </a:p>
          <a:p>
            <a:pPr algn="ctr"/>
            <a:r>
              <a:rPr lang="es-ES_tradnl" sz="1400" dirty="0">
                <a:solidFill>
                  <a:schemeClr val="tx1"/>
                </a:solidFill>
              </a:rPr>
              <a:t>Por</a:t>
            </a:r>
            <a:r>
              <a:rPr lang="es-ES_tradnl" sz="1400" dirty="0"/>
              <a:t> </a:t>
            </a:r>
            <a:r>
              <a:rPr lang="es-ES_tradnl" sz="1400" dirty="0">
                <a:solidFill>
                  <a:schemeClr val="tx1"/>
                </a:solidFill>
              </a:rPr>
              <a:t>todo esto se debe poner especial atención en los riesgos que están en la categoría de color rojo </a:t>
            </a:r>
            <a:r>
              <a:rPr lang="es-ES_tradnl" sz="1400" dirty="0" smtClean="0">
                <a:solidFill>
                  <a:schemeClr val="tx1"/>
                </a:solidFill>
              </a:rPr>
              <a:t>y naranja ya </a:t>
            </a:r>
            <a:r>
              <a:rPr lang="es-ES_tradnl" sz="1400" dirty="0">
                <a:solidFill>
                  <a:schemeClr val="tx1"/>
                </a:solidFill>
              </a:rPr>
              <a:t>que son los focos vitales, es decir si se logra controlar estos riesgos de podrían minimizar el resto.</a:t>
            </a:r>
            <a:endParaRPr lang="es-EC" sz="1400" dirty="0">
              <a:solidFill>
                <a:schemeClr val="tx1"/>
              </a:solidFill>
            </a:endParaRPr>
          </a:p>
          <a:p>
            <a:pPr algn="ctr"/>
            <a:endParaRPr lang="es-EC" sz="1400" dirty="0">
              <a:solidFill>
                <a:schemeClr val="tx1"/>
              </a:solidFill>
            </a:endParaRPr>
          </a:p>
        </p:txBody>
      </p:sp>
    </p:spTree>
    <p:extLst>
      <p:ext uri="{BB962C8B-B14F-4D97-AF65-F5344CB8AC3E}">
        <p14:creationId xmlns:p14="http://schemas.microsoft.com/office/powerpoint/2010/main" val="2597277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2924944"/>
            <a:ext cx="8229600" cy="1143000"/>
          </a:xfrm>
        </p:spPr>
        <p:txBody>
          <a:bodyPr/>
          <a:lstStyle/>
          <a:p>
            <a:r>
              <a:rPr lang="es-ES_tradnl" b="1" dirty="0">
                <a:ln w="22225">
                  <a:solidFill>
                    <a:schemeClr val="accent2"/>
                  </a:solidFill>
                  <a:prstDash val="solid"/>
                </a:ln>
                <a:solidFill>
                  <a:schemeClr val="accent2">
                    <a:lumMod val="40000"/>
                    <a:lumOff val="60000"/>
                  </a:schemeClr>
                </a:solidFill>
              </a:rPr>
              <a:t>CAPÍTULO IV</a:t>
            </a:r>
            <a:r>
              <a:rPr lang="es-EC" b="1" dirty="0">
                <a:ln w="22225">
                  <a:solidFill>
                    <a:schemeClr val="accent2"/>
                  </a:solidFill>
                  <a:prstDash val="solid"/>
                </a:ln>
                <a:solidFill>
                  <a:schemeClr val="accent2">
                    <a:lumMod val="40000"/>
                    <a:lumOff val="60000"/>
                  </a:schemeClr>
                </a:solidFill>
              </a:rPr>
              <a:t/>
            </a:r>
            <a:br>
              <a:rPr lang="es-EC" b="1" dirty="0">
                <a:ln w="22225">
                  <a:solidFill>
                    <a:schemeClr val="accent2"/>
                  </a:solidFill>
                  <a:prstDash val="solid"/>
                </a:ln>
                <a:solidFill>
                  <a:schemeClr val="accent2">
                    <a:lumMod val="40000"/>
                    <a:lumOff val="60000"/>
                  </a:schemeClr>
                </a:solidFill>
              </a:rPr>
            </a:br>
            <a:r>
              <a:rPr lang="es-ES_tradnl" b="1" dirty="0">
                <a:ln w="22225">
                  <a:solidFill>
                    <a:schemeClr val="accent2"/>
                  </a:solidFill>
                  <a:prstDash val="solid"/>
                </a:ln>
                <a:solidFill>
                  <a:schemeClr val="accent2">
                    <a:lumMod val="40000"/>
                    <a:lumOff val="60000"/>
                  </a:schemeClr>
                </a:solidFill>
              </a:rPr>
              <a:t>DEFINIR ESTRATEGIAS PARA MEJORAR EL CONTROL DE LOS PROCESOS FINANCIEROS DE LAS JUNTAS PARROQUIALES</a:t>
            </a:r>
            <a:endParaRPr lang="es-EC"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773383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z="2000" b="1" dirty="0"/>
              <a:t>Principales causas de los eventos de riesgo que enfrenta la Junta parroquial de Cotogchoa </a:t>
            </a:r>
            <a:r>
              <a:rPr lang="es-EC" sz="2000" b="1" dirty="0"/>
              <a:t/>
            </a:r>
            <a:br>
              <a:rPr lang="es-EC" sz="2000" b="1" dirty="0"/>
            </a:br>
            <a:r>
              <a:rPr lang="es-EC" sz="2000" b="1" dirty="0"/>
              <a:t/>
            </a:r>
            <a:br>
              <a:rPr lang="es-EC" sz="2000" b="1" dirty="0"/>
            </a:br>
            <a:endParaRPr lang="es-EC" sz="20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090754846"/>
              </p:ext>
            </p:extLst>
          </p:nvPr>
        </p:nvGraphicFramePr>
        <p:xfrm>
          <a:off x="539552" y="1124741"/>
          <a:ext cx="8352927" cy="5541287"/>
        </p:xfrm>
        <a:graphic>
          <a:graphicData uri="http://schemas.openxmlformats.org/drawingml/2006/table">
            <a:tbl>
              <a:tblPr firstRow="1" firstCol="1" bandRow="1">
                <a:tableStyleId>{5C22544A-7EE6-4342-B048-85BDC9FD1C3A}</a:tableStyleId>
              </a:tblPr>
              <a:tblGrid>
                <a:gridCol w="1584176"/>
                <a:gridCol w="2376264"/>
                <a:gridCol w="4392487"/>
              </a:tblGrid>
              <a:tr h="102147">
                <a:tc>
                  <a:txBody>
                    <a:bodyPr/>
                    <a:lstStyle/>
                    <a:p>
                      <a:pPr>
                        <a:lnSpc>
                          <a:spcPct val="107000"/>
                        </a:lnSpc>
                        <a:spcAft>
                          <a:spcPts val="800"/>
                        </a:spcAft>
                      </a:pPr>
                      <a:r>
                        <a:rPr lang="es-ES_tradnl" sz="900" dirty="0">
                          <a:solidFill>
                            <a:schemeClr val="tx1"/>
                          </a:solidFill>
                          <a:effectLst/>
                          <a:latin typeface="+mn-lt"/>
                        </a:rPr>
                        <a:t>FACTOR</a:t>
                      </a:r>
                      <a:endParaRPr lang="es-EC" sz="900" dirty="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_tradnl" sz="900">
                          <a:solidFill>
                            <a:schemeClr val="tx1"/>
                          </a:solidFill>
                          <a:effectLst/>
                          <a:latin typeface="+mn-lt"/>
                        </a:rPr>
                        <a:t>EVENTO DE RIESGO</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_tradnl" sz="900">
                          <a:solidFill>
                            <a:schemeClr val="tx1"/>
                          </a:solidFill>
                          <a:effectLst/>
                          <a:latin typeface="+mn-lt"/>
                        </a:rPr>
                        <a:t>CAUSA Nivel-1</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144">
                <a:tc rowSpan="2">
                  <a:txBody>
                    <a:bodyPr/>
                    <a:lstStyle/>
                    <a:p>
                      <a:pPr>
                        <a:lnSpc>
                          <a:spcPct val="107000"/>
                        </a:lnSpc>
                        <a:spcAft>
                          <a:spcPts val="800"/>
                        </a:spcAft>
                      </a:pPr>
                      <a:r>
                        <a:rPr lang="es-ES_tradnl" sz="900">
                          <a:solidFill>
                            <a:schemeClr val="tx1"/>
                          </a:solidFill>
                          <a:effectLst/>
                          <a:latin typeface="+mn-lt"/>
                        </a:rPr>
                        <a:t>Laboral (Talento Humano)</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Aft>
                          <a:spcPts val="800"/>
                        </a:spcAft>
                      </a:pPr>
                      <a:r>
                        <a:rPr lang="es-ES_tradnl" sz="900">
                          <a:solidFill>
                            <a:schemeClr val="tx1"/>
                          </a:solidFill>
                          <a:effectLst/>
                          <a:latin typeface="+mn-lt"/>
                        </a:rPr>
                        <a:t>Desconocimiento de procesos para el manejo de fondos públicos</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_tradnl" sz="900">
                          <a:solidFill>
                            <a:schemeClr val="tx1"/>
                          </a:solidFill>
                          <a:effectLst/>
                          <a:latin typeface="+mn-lt"/>
                        </a:rPr>
                        <a:t>Insuficiente capacitación del personal en temas financieros</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144">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S_tradnl" sz="900">
                          <a:solidFill>
                            <a:schemeClr val="tx1"/>
                          </a:solidFill>
                          <a:effectLst/>
                          <a:latin typeface="+mn-lt"/>
                        </a:rPr>
                        <a:t>Ausencia de un plan para el desarrollo de competencias del personal</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144">
                <a:tc rowSpan="2">
                  <a:txBody>
                    <a:bodyPr/>
                    <a:lstStyle/>
                    <a:p>
                      <a:pPr>
                        <a:lnSpc>
                          <a:spcPct val="107000"/>
                        </a:lnSpc>
                        <a:spcAft>
                          <a:spcPts val="800"/>
                        </a:spcAft>
                      </a:pPr>
                      <a:r>
                        <a:rPr lang="es-ES_tradnl" sz="900">
                          <a:solidFill>
                            <a:schemeClr val="tx1"/>
                          </a:solidFill>
                          <a:effectLst/>
                          <a:latin typeface="+mn-lt"/>
                        </a:rPr>
                        <a:t>Laboral (Talento Humano)</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Aft>
                          <a:spcPts val="800"/>
                        </a:spcAft>
                      </a:pPr>
                      <a:r>
                        <a:rPr lang="es-ES_tradnl" sz="900">
                          <a:solidFill>
                            <a:schemeClr val="tx1"/>
                          </a:solidFill>
                          <a:effectLst/>
                          <a:latin typeface="+mn-lt"/>
                        </a:rPr>
                        <a:t>Incumplimiento en la asignación de fondos según la codificación de la partida presupuestaria</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_tradnl" sz="900">
                          <a:solidFill>
                            <a:schemeClr val="tx1"/>
                          </a:solidFill>
                          <a:effectLst/>
                          <a:latin typeface="+mn-lt"/>
                        </a:rPr>
                        <a:t>Ausencia de indicadores para evaluar el cumplimiento de la asignación de fondos.</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144">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S_tradnl" sz="900">
                          <a:solidFill>
                            <a:schemeClr val="tx1"/>
                          </a:solidFill>
                          <a:effectLst/>
                          <a:latin typeface="+mn-lt"/>
                        </a:rPr>
                        <a:t>Control deficiente por parte de las personas responsables del proceso.</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144">
                <a:tc rowSpan="2">
                  <a:txBody>
                    <a:bodyPr/>
                    <a:lstStyle/>
                    <a:p>
                      <a:pPr>
                        <a:lnSpc>
                          <a:spcPct val="107000"/>
                        </a:lnSpc>
                        <a:spcAft>
                          <a:spcPts val="800"/>
                        </a:spcAft>
                      </a:pPr>
                      <a:r>
                        <a:rPr lang="es-ES_tradnl" sz="900">
                          <a:solidFill>
                            <a:schemeClr val="tx1"/>
                          </a:solidFill>
                          <a:effectLst/>
                          <a:latin typeface="+mn-lt"/>
                        </a:rPr>
                        <a:t>Laboral (Talento Humano)</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Aft>
                          <a:spcPts val="800"/>
                        </a:spcAft>
                      </a:pPr>
                      <a:r>
                        <a:rPr lang="es-ES_tradnl" sz="900">
                          <a:solidFill>
                            <a:schemeClr val="tx1"/>
                          </a:solidFill>
                          <a:effectLst/>
                          <a:latin typeface="+mn-lt"/>
                        </a:rPr>
                        <a:t>Ausencia de metas e indicadores que permitan evaluar proyectos.</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_tradnl" sz="900">
                          <a:solidFill>
                            <a:schemeClr val="tx1"/>
                          </a:solidFill>
                          <a:effectLst/>
                          <a:latin typeface="+mn-lt"/>
                        </a:rPr>
                        <a:t>Desconocimiento de procesos para evaluar proyectos</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144">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S_tradnl" sz="900">
                          <a:solidFill>
                            <a:schemeClr val="tx1"/>
                          </a:solidFill>
                          <a:effectLst/>
                          <a:latin typeface="+mn-lt"/>
                        </a:rPr>
                        <a:t>Evaluación deficiente de proyectos ejecutados</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147">
                <a:tc rowSpan="2">
                  <a:txBody>
                    <a:bodyPr/>
                    <a:lstStyle/>
                    <a:p>
                      <a:pPr>
                        <a:lnSpc>
                          <a:spcPct val="107000"/>
                        </a:lnSpc>
                        <a:spcAft>
                          <a:spcPts val="800"/>
                        </a:spcAft>
                      </a:pPr>
                      <a:r>
                        <a:rPr lang="es-ES_tradnl" sz="900">
                          <a:solidFill>
                            <a:schemeClr val="tx1"/>
                          </a:solidFill>
                          <a:effectLst/>
                          <a:latin typeface="+mn-lt"/>
                        </a:rPr>
                        <a:t>Fraude interno y externo</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Aft>
                          <a:spcPts val="800"/>
                        </a:spcAft>
                      </a:pPr>
                      <a:r>
                        <a:rPr lang="es-ES_tradnl" sz="900">
                          <a:solidFill>
                            <a:schemeClr val="tx1"/>
                          </a:solidFill>
                          <a:effectLst/>
                          <a:latin typeface="+mn-lt"/>
                        </a:rPr>
                        <a:t>Control ineficiente de los consumos realizados en bienes y servicios</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_tradnl" sz="900">
                          <a:solidFill>
                            <a:schemeClr val="tx1"/>
                          </a:solidFill>
                          <a:effectLst/>
                          <a:latin typeface="+mn-lt"/>
                        </a:rPr>
                        <a:t>Ausencia de procesos para controlar gastos</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144">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S_tradnl" sz="900">
                          <a:solidFill>
                            <a:schemeClr val="tx1"/>
                          </a:solidFill>
                          <a:effectLst/>
                          <a:latin typeface="+mn-lt"/>
                        </a:rPr>
                        <a:t>Ausencia de información documentada que justifique los gastos.</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147">
                <a:tc rowSpan="2">
                  <a:txBody>
                    <a:bodyPr/>
                    <a:lstStyle/>
                    <a:p>
                      <a:pPr>
                        <a:lnSpc>
                          <a:spcPct val="107000"/>
                        </a:lnSpc>
                        <a:spcAft>
                          <a:spcPts val="800"/>
                        </a:spcAft>
                      </a:pPr>
                      <a:r>
                        <a:rPr lang="es-ES_tradnl" sz="900">
                          <a:solidFill>
                            <a:schemeClr val="tx1"/>
                          </a:solidFill>
                          <a:effectLst/>
                          <a:latin typeface="+mn-lt"/>
                        </a:rPr>
                        <a:t>Procesos</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Aft>
                          <a:spcPts val="800"/>
                        </a:spcAft>
                      </a:pPr>
                      <a:r>
                        <a:rPr lang="es-ES_tradnl" sz="900">
                          <a:solidFill>
                            <a:schemeClr val="tx1"/>
                          </a:solidFill>
                          <a:effectLst/>
                          <a:latin typeface="+mn-lt"/>
                        </a:rPr>
                        <a:t>Presupuesto insuficiente para el número de proyectos planificados</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_tradnl" sz="900">
                          <a:solidFill>
                            <a:schemeClr val="tx1"/>
                          </a:solidFill>
                          <a:effectLst/>
                          <a:latin typeface="+mn-lt"/>
                        </a:rPr>
                        <a:t>Deficiente planificación presupuestaria </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3993">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S_tradnl" sz="900">
                          <a:solidFill>
                            <a:schemeClr val="tx1"/>
                          </a:solidFill>
                          <a:effectLst/>
                          <a:latin typeface="+mn-lt"/>
                        </a:rPr>
                        <a:t>Falta de interés estatal</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144">
                <a:tc rowSpan="2">
                  <a:txBody>
                    <a:bodyPr/>
                    <a:lstStyle/>
                    <a:p>
                      <a:pPr>
                        <a:lnSpc>
                          <a:spcPct val="107000"/>
                        </a:lnSpc>
                        <a:spcAft>
                          <a:spcPts val="800"/>
                        </a:spcAft>
                      </a:pPr>
                      <a:r>
                        <a:rPr lang="es-ES_tradnl" sz="900">
                          <a:solidFill>
                            <a:schemeClr val="tx1"/>
                          </a:solidFill>
                          <a:effectLst/>
                          <a:latin typeface="+mn-lt"/>
                        </a:rPr>
                        <a:t>Laboral (Talento Humano)</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Aft>
                          <a:spcPts val="800"/>
                        </a:spcAft>
                      </a:pPr>
                      <a:r>
                        <a:rPr lang="es-ES_tradnl" sz="900" dirty="0">
                          <a:solidFill>
                            <a:schemeClr val="tx1"/>
                          </a:solidFill>
                          <a:effectLst/>
                          <a:latin typeface="+mn-lt"/>
                        </a:rPr>
                        <a:t>Descoordinación del POA según el Plan Financiero establecido.</a:t>
                      </a:r>
                      <a:endParaRPr lang="es-EC" sz="900" dirty="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_tradnl" sz="900">
                          <a:solidFill>
                            <a:schemeClr val="tx1"/>
                          </a:solidFill>
                          <a:effectLst/>
                          <a:latin typeface="+mn-lt"/>
                        </a:rPr>
                        <a:t>Desconocimiento de normativa legal, para la elaboración del POA</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144">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S_tradnl" sz="900">
                          <a:solidFill>
                            <a:schemeClr val="tx1"/>
                          </a:solidFill>
                          <a:effectLst/>
                          <a:latin typeface="+mn-lt"/>
                        </a:rPr>
                        <a:t>Desconocimiento de procesos para la elaboración del POA</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147">
                <a:tc rowSpan="2">
                  <a:txBody>
                    <a:bodyPr/>
                    <a:lstStyle/>
                    <a:p>
                      <a:pPr>
                        <a:lnSpc>
                          <a:spcPct val="107000"/>
                        </a:lnSpc>
                        <a:spcAft>
                          <a:spcPts val="800"/>
                        </a:spcAft>
                      </a:pPr>
                      <a:r>
                        <a:rPr lang="es-ES_tradnl" sz="900">
                          <a:solidFill>
                            <a:schemeClr val="tx1"/>
                          </a:solidFill>
                          <a:effectLst/>
                          <a:latin typeface="+mn-lt"/>
                        </a:rPr>
                        <a:t>Fraude interno y externo</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Aft>
                          <a:spcPts val="800"/>
                        </a:spcAft>
                      </a:pPr>
                      <a:r>
                        <a:rPr lang="es-ES_tradnl" sz="900">
                          <a:solidFill>
                            <a:schemeClr val="tx1"/>
                          </a:solidFill>
                          <a:effectLst/>
                          <a:latin typeface="+mn-lt"/>
                        </a:rPr>
                        <a:t>Insuficiente información documentada que respalde la aprobación de gastos.</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_tradnl" sz="900">
                          <a:solidFill>
                            <a:schemeClr val="tx1"/>
                          </a:solidFill>
                          <a:effectLst/>
                          <a:latin typeface="+mn-lt"/>
                        </a:rPr>
                        <a:t>Falta de control financiero</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144">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S_tradnl" sz="900">
                          <a:solidFill>
                            <a:schemeClr val="tx1"/>
                          </a:solidFill>
                          <a:effectLst/>
                          <a:latin typeface="+mn-lt"/>
                        </a:rPr>
                        <a:t>Optimización deficiente del presupuesto asignado para cada área </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144">
                <a:tc rowSpan="2">
                  <a:txBody>
                    <a:bodyPr/>
                    <a:lstStyle/>
                    <a:p>
                      <a:pPr>
                        <a:lnSpc>
                          <a:spcPct val="107000"/>
                        </a:lnSpc>
                        <a:spcAft>
                          <a:spcPts val="800"/>
                        </a:spcAft>
                      </a:pPr>
                      <a:r>
                        <a:rPr lang="es-ES_tradnl" sz="900">
                          <a:solidFill>
                            <a:schemeClr val="tx1"/>
                          </a:solidFill>
                          <a:effectLst/>
                          <a:latin typeface="+mn-lt"/>
                        </a:rPr>
                        <a:t>Fraude interno y externo</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Aft>
                          <a:spcPts val="800"/>
                        </a:spcAft>
                      </a:pPr>
                      <a:r>
                        <a:rPr lang="es-ES_tradnl" sz="900">
                          <a:solidFill>
                            <a:schemeClr val="tx1"/>
                          </a:solidFill>
                          <a:effectLst/>
                          <a:latin typeface="+mn-lt"/>
                        </a:rPr>
                        <a:t>Deficiente control en el manejo de los fondos públicos</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_tradnl" sz="900">
                          <a:solidFill>
                            <a:schemeClr val="tx1"/>
                          </a:solidFill>
                          <a:effectLst/>
                          <a:latin typeface="+mn-lt"/>
                        </a:rPr>
                        <a:t>Incumplimiento de las funciones según la normativa legal</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147">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S_tradnl" sz="900">
                          <a:solidFill>
                            <a:schemeClr val="tx1"/>
                          </a:solidFill>
                          <a:effectLst/>
                          <a:latin typeface="+mn-lt"/>
                        </a:rPr>
                        <a:t>Desorganización </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147">
                <a:tc rowSpan="2">
                  <a:txBody>
                    <a:bodyPr/>
                    <a:lstStyle/>
                    <a:p>
                      <a:pPr>
                        <a:lnSpc>
                          <a:spcPct val="107000"/>
                        </a:lnSpc>
                        <a:spcAft>
                          <a:spcPts val="800"/>
                        </a:spcAft>
                      </a:pPr>
                      <a:r>
                        <a:rPr lang="es-ES_tradnl" sz="900">
                          <a:solidFill>
                            <a:schemeClr val="tx1"/>
                          </a:solidFill>
                          <a:effectLst/>
                          <a:latin typeface="+mn-lt"/>
                        </a:rPr>
                        <a:t>Procesos</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Aft>
                          <a:spcPts val="800"/>
                        </a:spcAft>
                      </a:pPr>
                      <a:r>
                        <a:rPr lang="es-ES_tradnl" sz="900">
                          <a:solidFill>
                            <a:schemeClr val="tx1"/>
                          </a:solidFill>
                          <a:effectLst/>
                          <a:latin typeface="+mn-lt"/>
                        </a:rPr>
                        <a:t>Ausencia de documentación que sustenten los gastos realizados.</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_tradnl" sz="900">
                          <a:solidFill>
                            <a:schemeClr val="tx1"/>
                          </a:solidFill>
                          <a:effectLst/>
                          <a:latin typeface="+mn-lt"/>
                        </a:rPr>
                        <a:t>Manejo deficiente de los ingresos y gastos </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947">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S_tradnl" sz="900">
                          <a:solidFill>
                            <a:schemeClr val="tx1"/>
                          </a:solidFill>
                          <a:effectLst/>
                          <a:latin typeface="+mn-lt"/>
                        </a:rPr>
                        <a:t>Falta de control financiero</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147">
                <a:tc rowSpan="2">
                  <a:txBody>
                    <a:bodyPr/>
                    <a:lstStyle/>
                    <a:p>
                      <a:pPr>
                        <a:lnSpc>
                          <a:spcPct val="107000"/>
                        </a:lnSpc>
                        <a:spcAft>
                          <a:spcPts val="800"/>
                        </a:spcAft>
                      </a:pPr>
                      <a:r>
                        <a:rPr lang="es-ES_tradnl" sz="900">
                          <a:solidFill>
                            <a:schemeClr val="tx1"/>
                          </a:solidFill>
                          <a:effectLst/>
                          <a:latin typeface="+mn-lt"/>
                        </a:rPr>
                        <a:t>Fraude interno y externo</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Aft>
                          <a:spcPts val="800"/>
                        </a:spcAft>
                      </a:pPr>
                      <a:r>
                        <a:rPr lang="es-ES_tradnl" sz="900">
                          <a:solidFill>
                            <a:schemeClr val="tx1"/>
                          </a:solidFill>
                          <a:effectLst/>
                          <a:latin typeface="+mn-lt"/>
                        </a:rPr>
                        <a:t>Desviación de fondos en proyectos no planificados</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_tradnl" sz="900">
                          <a:solidFill>
                            <a:schemeClr val="tx1"/>
                          </a:solidFill>
                          <a:effectLst/>
                          <a:latin typeface="+mn-lt"/>
                        </a:rPr>
                        <a:t>Deficiente control financiero</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147">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S_tradnl" sz="900">
                          <a:solidFill>
                            <a:schemeClr val="tx1"/>
                          </a:solidFill>
                          <a:effectLst/>
                          <a:latin typeface="+mn-lt"/>
                        </a:rPr>
                        <a:t>Deficiente planificación presupuestaria </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147">
                <a:tc rowSpan="2">
                  <a:txBody>
                    <a:bodyPr/>
                    <a:lstStyle/>
                    <a:p>
                      <a:pPr>
                        <a:lnSpc>
                          <a:spcPct val="107000"/>
                        </a:lnSpc>
                        <a:spcAft>
                          <a:spcPts val="800"/>
                        </a:spcAft>
                      </a:pPr>
                      <a:r>
                        <a:rPr lang="es-ES_tradnl" sz="900">
                          <a:solidFill>
                            <a:schemeClr val="tx1"/>
                          </a:solidFill>
                          <a:effectLst/>
                          <a:latin typeface="+mn-lt"/>
                        </a:rPr>
                        <a:t>Procesos</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Aft>
                          <a:spcPts val="800"/>
                        </a:spcAft>
                      </a:pPr>
                      <a:r>
                        <a:rPr lang="es-ES_tradnl" sz="900">
                          <a:solidFill>
                            <a:schemeClr val="tx1"/>
                          </a:solidFill>
                          <a:effectLst/>
                          <a:latin typeface="+mn-lt"/>
                        </a:rPr>
                        <a:t>Control insuficiente de los ingresos y gastos de la Parroquia</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_tradnl" sz="900">
                          <a:solidFill>
                            <a:schemeClr val="tx1"/>
                          </a:solidFill>
                          <a:effectLst/>
                          <a:latin typeface="+mn-lt"/>
                        </a:rPr>
                        <a:t>Ausencia de procesos para controlar gastos</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144">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S_tradnl" sz="900">
                          <a:solidFill>
                            <a:schemeClr val="tx1"/>
                          </a:solidFill>
                          <a:effectLst/>
                          <a:latin typeface="+mn-lt"/>
                        </a:rPr>
                        <a:t>Ausencia de información documentada que justifique los gastos.</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140">
                <a:tc rowSpan="2">
                  <a:txBody>
                    <a:bodyPr/>
                    <a:lstStyle/>
                    <a:p>
                      <a:pPr>
                        <a:lnSpc>
                          <a:spcPct val="107000"/>
                        </a:lnSpc>
                        <a:spcAft>
                          <a:spcPts val="800"/>
                        </a:spcAft>
                      </a:pPr>
                      <a:r>
                        <a:rPr lang="es-ES_tradnl" sz="900">
                          <a:solidFill>
                            <a:schemeClr val="tx1"/>
                          </a:solidFill>
                          <a:effectLst/>
                          <a:latin typeface="+mn-lt"/>
                        </a:rPr>
                        <a:t>Fraude interno y externo</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Aft>
                          <a:spcPts val="800"/>
                        </a:spcAft>
                      </a:pPr>
                      <a:r>
                        <a:rPr lang="es-ES_tradnl" sz="900">
                          <a:solidFill>
                            <a:schemeClr val="tx1"/>
                          </a:solidFill>
                          <a:effectLst/>
                          <a:latin typeface="+mn-lt"/>
                        </a:rPr>
                        <a:t>Deficiente manejo de caja chica</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_tradnl" sz="900">
                          <a:solidFill>
                            <a:schemeClr val="tx1"/>
                          </a:solidFill>
                          <a:effectLst/>
                          <a:latin typeface="+mn-lt"/>
                        </a:rPr>
                        <a:t>Deficiente control de las actividades que se ejecutan dentro del proceso contable de caja chica</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221">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S_tradnl" sz="900">
                          <a:solidFill>
                            <a:schemeClr val="tx1"/>
                          </a:solidFill>
                          <a:effectLst/>
                          <a:latin typeface="+mn-lt"/>
                        </a:rPr>
                        <a:t>Asignación de fondos de caja chica para pagos en efectivo sin una planificación previa.</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144">
                <a:tc rowSpan="2">
                  <a:txBody>
                    <a:bodyPr/>
                    <a:lstStyle/>
                    <a:p>
                      <a:pPr>
                        <a:lnSpc>
                          <a:spcPct val="107000"/>
                        </a:lnSpc>
                        <a:spcAft>
                          <a:spcPts val="800"/>
                        </a:spcAft>
                      </a:pPr>
                      <a:r>
                        <a:rPr lang="es-ES_tradnl" sz="900">
                          <a:solidFill>
                            <a:schemeClr val="tx1"/>
                          </a:solidFill>
                          <a:effectLst/>
                          <a:latin typeface="+mn-lt"/>
                        </a:rPr>
                        <a:t>Fraude interno y externo</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Aft>
                          <a:spcPts val="800"/>
                        </a:spcAft>
                      </a:pPr>
                      <a:r>
                        <a:rPr lang="es-ES_tradnl" sz="900">
                          <a:solidFill>
                            <a:schemeClr val="tx1"/>
                          </a:solidFill>
                          <a:effectLst/>
                          <a:latin typeface="+mn-lt"/>
                        </a:rPr>
                        <a:t>Ausencia de informes económicos que justifique los ingresos y gastos mensuales</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_tradnl" sz="900">
                          <a:solidFill>
                            <a:schemeClr val="tx1"/>
                          </a:solidFill>
                          <a:effectLst/>
                          <a:latin typeface="+mn-lt"/>
                        </a:rPr>
                        <a:t>Ausencia de procesos para controlar ingresos y gastos</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144">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S_tradnl" sz="900">
                          <a:solidFill>
                            <a:schemeClr val="tx1"/>
                          </a:solidFill>
                          <a:effectLst/>
                          <a:latin typeface="+mn-lt"/>
                        </a:rPr>
                        <a:t>Falta de compromiso del personal para realizar sus funciones</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144">
                <a:tc rowSpan="2">
                  <a:txBody>
                    <a:bodyPr/>
                    <a:lstStyle/>
                    <a:p>
                      <a:pPr>
                        <a:lnSpc>
                          <a:spcPct val="107000"/>
                        </a:lnSpc>
                        <a:spcAft>
                          <a:spcPts val="800"/>
                        </a:spcAft>
                      </a:pPr>
                      <a:r>
                        <a:rPr lang="es-ES_tradnl" sz="900">
                          <a:solidFill>
                            <a:schemeClr val="tx1"/>
                          </a:solidFill>
                          <a:effectLst/>
                          <a:latin typeface="+mn-lt"/>
                        </a:rPr>
                        <a:t>Procesos</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Aft>
                          <a:spcPts val="800"/>
                        </a:spcAft>
                      </a:pPr>
                      <a:r>
                        <a:rPr lang="es-ES_tradnl" sz="900">
                          <a:solidFill>
                            <a:schemeClr val="tx1"/>
                          </a:solidFill>
                          <a:effectLst/>
                          <a:latin typeface="+mn-lt"/>
                        </a:rPr>
                        <a:t>Deficiente nivel de priorización de los proyectos según las necesidades.</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_tradnl" sz="900">
                          <a:solidFill>
                            <a:schemeClr val="tx1"/>
                          </a:solidFill>
                          <a:effectLst/>
                          <a:latin typeface="+mn-lt"/>
                        </a:rPr>
                        <a:t>Ausencia de personal capacitado en la elaboración de proyectos </a:t>
                      </a:r>
                      <a:endParaRPr lang="es-EC" sz="90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144">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S_tradnl" sz="900" dirty="0">
                          <a:solidFill>
                            <a:schemeClr val="tx1"/>
                          </a:solidFill>
                          <a:effectLst/>
                          <a:latin typeface="+mn-lt"/>
                        </a:rPr>
                        <a:t>Control deficiente al momento de incluir proyectos en el POA</a:t>
                      </a:r>
                      <a:endParaRPr lang="es-EC" sz="900" dirty="0">
                        <a:solidFill>
                          <a:schemeClr val="tx1"/>
                        </a:solidFill>
                        <a:effectLst/>
                        <a:latin typeface="+mn-lt"/>
                        <a:ea typeface="Calibri" panose="020F0502020204030204" pitchFamily="34" charset="0"/>
                        <a:cs typeface="Times New Roman" panose="02020603050405020304" pitchFamily="18" charset="0"/>
                      </a:endParaRPr>
                    </a:p>
                  </a:txBody>
                  <a:tcPr marL="8722" marR="8722" marT="4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95817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a:t>Estrategias sugeridas</a:t>
            </a:r>
            <a:r>
              <a:rPr lang="es-EC" b="1" dirty="0"/>
              <a:t/>
            </a:r>
            <a:br>
              <a:rPr lang="es-EC" b="1" dirty="0"/>
            </a:br>
            <a:endParaRPr lang="es-EC" dirty="0"/>
          </a:p>
        </p:txBody>
      </p:sp>
      <p:sp>
        <p:nvSpPr>
          <p:cNvPr id="3" name="Marcador de contenido 2"/>
          <p:cNvSpPr>
            <a:spLocks noGrp="1"/>
          </p:cNvSpPr>
          <p:nvPr>
            <p:ph idx="1"/>
          </p:nvPr>
        </p:nvSpPr>
        <p:spPr/>
        <p:txBody>
          <a:bodyPr/>
          <a:lstStyle/>
          <a:p>
            <a:pPr lvl="0"/>
            <a:r>
              <a:rPr lang="es-EC" sz="1800" dirty="0" smtClean="0"/>
              <a:t>Determinar </a:t>
            </a:r>
            <a:r>
              <a:rPr lang="es-EC" sz="1800" dirty="0"/>
              <a:t>indicadores que permitan evaluar el cumplimiento de la asignación de fondos</a:t>
            </a:r>
          </a:p>
          <a:p>
            <a:pPr lvl="0"/>
            <a:r>
              <a:rPr lang="es-EC" sz="1800" dirty="0"/>
              <a:t>Elaborar un plan de capacitación enfocado a la elaboración, ejecución, seguimiento y evaluación de proyectos.</a:t>
            </a:r>
          </a:p>
          <a:p>
            <a:pPr lvl="0"/>
            <a:r>
              <a:rPr lang="es-EC" sz="1800" dirty="0"/>
              <a:t>Desarrollar procesos de control financiero</a:t>
            </a:r>
          </a:p>
          <a:p>
            <a:pPr lvl="0"/>
            <a:r>
              <a:rPr lang="es-EC" sz="1800" dirty="0"/>
              <a:t>Presentar propuestas de proyectos viables para el desarrollo de la parroquia a fin de obtener un incremento en el presupuesto asignado por el estado.</a:t>
            </a:r>
          </a:p>
          <a:p>
            <a:pPr lvl="0"/>
            <a:r>
              <a:rPr lang="es-EC" sz="1800" dirty="0"/>
              <a:t>Capacitar al personal encargado de la elaboración del POA y Socializar acerca de la normativa legal vigente para la elaboración del </a:t>
            </a:r>
            <a:r>
              <a:rPr lang="es-EC" sz="1800" dirty="0" smtClean="0"/>
              <a:t>mismo.</a:t>
            </a:r>
            <a:endParaRPr lang="es-EC" sz="1800" dirty="0"/>
          </a:p>
          <a:p>
            <a:pPr lvl="0"/>
            <a:r>
              <a:rPr lang="es-EC" sz="1800" dirty="0"/>
              <a:t>Implementar Procedimientos contables que permitan mantener un control de caja </a:t>
            </a:r>
            <a:r>
              <a:rPr lang="es-EC" sz="1800" dirty="0" smtClean="0"/>
              <a:t>chica.</a:t>
            </a:r>
            <a:endParaRPr lang="es-EC" sz="1800" dirty="0"/>
          </a:p>
          <a:p>
            <a:pPr lvl="0"/>
            <a:r>
              <a:rPr lang="es-EC" sz="1800" dirty="0"/>
              <a:t>Elaborar el Manual de funciones y el reglamento interno de trabajo</a:t>
            </a:r>
          </a:p>
          <a:p>
            <a:pPr lvl="0"/>
            <a:r>
              <a:rPr lang="es-EC" sz="1800" dirty="0"/>
              <a:t>Motivar al personal por medio de charlas y conferencias para fomentar el compromiso con el desarrollo de la </a:t>
            </a:r>
            <a:r>
              <a:rPr lang="es-EC" sz="1800" dirty="0" smtClean="0"/>
              <a:t>organización.</a:t>
            </a:r>
            <a:endParaRPr lang="es-EC" sz="1800" dirty="0"/>
          </a:p>
          <a:p>
            <a:endParaRPr lang="es-EC" sz="1800" dirty="0"/>
          </a:p>
        </p:txBody>
      </p:sp>
    </p:spTree>
    <p:extLst>
      <p:ext uri="{BB962C8B-B14F-4D97-AF65-F5344CB8AC3E}">
        <p14:creationId xmlns:p14="http://schemas.microsoft.com/office/powerpoint/2010/main" val="2542574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 xmlns:a16="http://schemas.microsoft.com/office/drawing/2014/main" id="{51A1E34A-D70F-41AB-808E-2085C1E8CD96}"/>
              </a:ext>
            </a:extLst>
          </p:cNvPr>
          <p:cNvGraphicFramePr/>
          <p:nvPr>
            <p:extLst>
              <p:ext uri="{D42A27DB-BD31-4B8C-83A1-F6EECF244321}">
                <p14:modId xmlns:p14="http://schemas.microsoft.com/office/powerpoint/2010/main" val="2385160246"/>
              </p:ext>
            </p:extLst>
          </p:nvPr>
        </p:nvGraphicFramePr>
        <p:xfrm>
          <a:off x="-180528" y="404664"/>
          <a:ext cx="7992888" cy="5868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8881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z="2000" b="1" dirty="0"/>
              <a:t>Principales causas de los eventos de riesgo que enfrenta la Junta parroquial de Rumipamba  </a:t>
            </a:r>
            <a:r>
              <a:rPr lang="es-EC" sz="2000" b="1" dirty="0"/>
              <a:t/>
            </a:r>
            <a:br>
              <a:rPr lang="es-EC" sz="2000" b="1" dirty="0"/>
            </a:br>
            <a:endParaRPr lang="es-EC" sz="20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61824427"/>
              </p:ext>
            </p:extLst>
          </p:nvPr>
        </p:nvGraphicFramePr>
        <p:xfrm>
          <a:off x="874443" y="1052736"/>
          <a:ext cx="7812357" cy="5244781"/>
        </p:xfrm>
        <a:graphic>
          <a:graphicData uri="http://schemas.openxmlformats.org/drawingml/2006/table">
            <a:tbl>
              <a:tblPr firstRow="1" firstCol="1" bandRow="1">
                <a:tableStyleId>{5C22544A-7EE6-4342-B048-85BDC9FD1C3A}</a:tableStyleId>
              </a:tblPr>
              <a:tblGrid>
                <a:gridCol w="1681333"/>
                <a:gridCol w="2448272"/>
                <a:gridCol w="3682752"/>
              </a:tblGrid>
              <a:tr h="84328">
                <a:tc>
                  <a:txBody>
                    <a:bodyPr/>
                    <a:lstStyle/>
                    <a:p>
                      <a:pPr>
                        <a:lnSpc>
                          <a:spcPct val="107000"/>
                        </a:lnSpc>
                        <a:spcAft>
                          <a:spcPts val="800"/>
                        </a:spcAft>
                      </a:pPr>
                      <a:r>
                        <a:rPr lang="es-ES_tradnl" sz="900">
                          <a:solidFill>
                            <a:schemeClr val="tx1"/>
                          </a:solidFill>
                          <a:effectLst/>
                        </a:rPr>
                        <a:t>FACTOR</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_tradnl" sz="900">
                          <a:solidFill>
                            <a:schemeClr val="tx1"/>
                          </a:solidFill>
                          <a:effectLst/>
                        </a:rPr>
                        <a:t>EVENTO DE RIESGO</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_tradnl" sz="900">
                          <a:solidFill>
                            <a:schemeClr val="tx1"/>
                          </a:solidFill>
                          <a:effectLst/>
                        </a:rPr>
                        <a:t>CAUSA Nivel-1</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960">
                <a:tc rowSpan="2">
                  <a:txBody>
                    <a:bodyPr/>
                    <a:lstStyle/>
                    <a:p>
                      <a:pPr>
                        <a:lnSpc>
                          <a:spcPct val="107000"/>
                        </a:lnSpc>
                        <a:spcAft>
                          <a:spcPts val="800"/>
                        </a:spcAft>
                      </a:pPr>
                      <a:r>
                        <a:rPr lang="es-ES_tradnl" sz="900">
                          <a:solidFill>
                            <a:schemeClr val="tx1"/>
                          </a:solidFill>
                          <a:effectLst/>
                        </a:rPr>
                        <a:t>Laboral (Talento Humano)</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Aft>
                          <a:spcPts val="800"/>
                        </a:spcAft>
                      </a:pPr>
                      <a:r>
                        <a:rPr lang="es-ES_tradnl" sz="900">
                          <a:solidFill>
                            <a:schemeClr val="tx1"/>
                          </a:solidFill>
                          <a:effectLst/>
                        </a:rPr>
                        <a:t>Desconocimiento de procesos para el manejo de fondos públicos</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_tradnl" sz="900">
                          <a:solidFill>
                            <a:schemeClr val="tx1"/>
                          </a:solidFill>
                          <a:effectLst/>
                        </a:rPr>
                        <a:t>Insuficiente capacitación del personal en temas financieros</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474">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S_tradnl" sz="900">
                          <a:solidFill>
                            <a:schemeClr val="tx1"/>
                          </a:solidFill>
                          <a:effectLst/>
                        </a:rPr>
                        <a:t>Ausencia de un plan para el desarrollo de competencias del personal</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385">
                <a:tc rowSpan="2">
                  <a:txBody>
                    <a:bodyPr/>
                    <a:lstStyle/>
                    <a:p>
                      <a:pPr>
                        <a:lnSpc>
                          <a:spcPct val="107000"/>
                        </a:lnSpc>
                        <a:spcAft>
                          <a:spcPts val="800"/>
                        </a:spcAft>
                      </a:pPr>
                      <a:r>
                        <a:rPr lang="es-ES_tradnl" sz="900">
                          <a:solidFill>
                            <a:schemeClr val="tx1"/>
                          </a:solidFill>
                          <a:effectLst/>
                        </a:rPr>
                        <a:t>Laboral (Talento Humano)</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Aft>
                          <a:spcPts val="800"/>
                        </a:spcAft>
                      </a:pPr>
                      <a:r>
                        <a:rPr lang="es-ES_tradnl" sz="900">
                          <a:solidFill>
                            <a:schemeClr val="tx1"/>
                          </a:solidFill>
                          <a:effectLst/>
                        </a:rPr>
                        <a:t>Incumplimiento en la asignación de fondos según la codificación de la partida presupuestaria</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_tradnl" sz="900">
                          <a:solidFill>
                            <a:schemeClr val="tx1"/>
                          </a:solidFill>
                          <a:effectLst/>
                        </a:rPr>
                        <a:t>Ausencia de indicadores para evaluar el cumplimiento de la asignación de fondos.</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960">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S_tradnl" sz="900">
                          <a:solidFill>
                            <a:schemeClr val="tx1"/>
                          </a:solidFill>
                          <a:effectLst/>
                        </a:rPr>
                        <a:t>Control deficiente por parte de las personas responsables del proceso.</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960">
                <a:tc rowSpan="2">
                  <a:txBody>
                    <a:bodyPr/>
                    <a:lstStyle/>
                    <a:p>
                      <a:pPr>
                        <a:lnSpc>
                          <a:spcPct val="107000"/>
                        </a:lnSpc>
                        <a:spcAft>
                          <a:spcPts val="800"/>
                        </a:spcAft>
                      </a:pPr>
                      <a:r>
                        <a:rPr lang="es-ES_tradnl" sz="900">
                          <a:solidFill>
                            <a:schemeClr val="tx1"/>
                          </a:solidFill>
                          <a:effectLst/>
                        </a:rPr>
                        <a:t>Laboral (Talento Humano)</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Aft>
                          <a:spcPts val="800"/>
                        </a:spcAft>
                      </a:pPr>
                      <a:r>
                        <a:rPr lang="es-ES_tradnl" sz="900">
                          <a:solidFill>
                            <a:schemeClr val="tx1"/>
                          </a:solidFill>
                          <a:effectLst/>
                        </a:rPr>
                        <a:t>Ausencia de metas e indicadores que permitan evaluar proyectos.</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_tradnl" sz="900">
                          <a:solidFill>
                            <a:schemeClr val="tx1"/>
                          </a:solidFill>
                          <a:effectLst/>
                        </a:rPr>
                        <a:t>Desconocimiento de procesos para evaluar proyectos</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960">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S_tradnl" sz="900">
                          <a:solidFill>
                            <a:schemeClr val="tx1"/>
                          </a:solidFill>
                          <a:effectLst/>
                        </a:rPr>
                        <a:t>Evaluación deficiente de proyectos ejecutados</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960">
                <a:tc rowSpan="2">
                  <a:txBody>
                    <a:bodyPr/>
                    <a:lstStyle/>
                    <a:p>
                      <a:pPr>
                        <a:lnSpc>
                          <a:spcPct val="107000"/>
                        </a:lnSpc>
                        <a:spcAft>
                          <a:spcPts val="800"/>
                        </a:spcAft>
                      </a:pPr>
                      <a:r>
                        <a:rPr lang="es-ES_tradnl" sz="900">
                          <a:solidFill>
                            <a:schemeClr val="tx1"/>
                          </a:solidFill>
                          <a:effectLst/>
                        </a:rPr>
                        <a:t>Fraude interno y externo</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Aft>
                          <a:spcPts val="800"/>
                        </a:spcAft>
                      </a:pPr>
                      <a:r>
                        <a:rPr lang="es-ES_tradnl" sz="900">
                          <a:solidFill>
                            <a:schemeClr val="tx1"/>
                          </a:solidFill>
                          <a:effectLst/>
                        </a:rPr>
                        <a:t>Control ineficiente de los consumos realizados en bienes y servicios</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_tradnl" sz="900">
                          <a:solidFill>
                            <a:schemeClr val="tx1"/>
                          </a:solidFill>
                          <a:effectLst/>
                        </a:rPr>
                        <a:t>Ausencia de procesos para controlar gastos</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474">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S_tradnl" sz="900">
                          <a:solidFill>
                            <a:schemeClr val="tx1"/>
                          </a:solidFill>
                          <a:effectLst/>
                        </a:rPr>
                        <a:t>Ausencia de información documentada que justifique los gastos.</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403">
                <a:tc rowSpan="2">
                  <a:txBody>
                    <a:bodyPr/>
                    <a:lstStyle/>
                    <a:p>
                      <a:pPr>
                        <a:lnSpc>
                          <a:spcPct val="107000"/>
                        </a:lnSpc>
                        <a:spcAft>
                          <a:spcPts val="800"/>
                        </a:spcAft>
                      </a:pPr>
                      <a:r>
                        <a:rPr lang="es-ES_tradnl" sz="900">
                          <a:solidFill>
                            <a:schemeClr val="tx1"/>
                          </a:solidFill>
                          <a:effectLst/>
                        </a:rPr>
                        <a:t>Procesos</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Aft>
                          <a:spcPts val="800"/>
                        </a:spcAft>
                      </a:pPr>
                      <a:r>
                        <a:rPr lang="es-ES_tradnl" sz="900">
                          <a:solidFill>
                            <a:schemeClr val="tx1"/>
                          </a:solidFill>
                          <a:effectLst/>
                        </a:rPr>
                        <a:t>Presupuesto insuficiente para el número de proyectos planificados</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_tradnl" sz="900">
                          <a:solidFill>
                            <a:schemeClr val="tx1"/>
                          </a:solidFill>
                          <a:effectLst/>
                        </a:rPr>
                        <a:t>Deficiente planificación presupuestaria </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328">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S_tradnl" sz="900">
                          <a:solidFill>
                            <a:schemeClr val="tx1"/>
                          </a:solidFill>
                          <a:effectLst/>
                        </a:rPr>
                        <a:t>Falta de interés estatal</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960">
                <a:tc rowSpan="2">
                  <a:txBody>
                    <a:bodyPr/>
                    <a:lstStyle/>
                    <a:p>
                      <a:pPr>
                        <a:lnSpc>
                          <a:spcPct val="107000"/>
                        </a:lnSpc>
                        <a:spcAft>
                          <a:spcPts val="800"/>
                        </a:spcAft>
                      </a:pPr>
                      <a:r>
                        <a:rPr lang="es-ES_tradnl" sz="900">
                          <a:solidFill>
                            <a:schemeClr val="tx1"/>
                          </a:solidFill>
                          <a:effectLst/>
                        </a:rPr>
                        <a:t>Laboral (Talento Humano)</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Aft>
                          <a:spcPts val="800"/>
                        </a:spcAft>
                      </a:pPr>
                      <a:r>
                        <a:rPr lang="es-ES_tradnl" sz="900">
                          <a:solidFill>
                            <a:schemeClr val="tx1"/>
                          </a:solidFill>
                          <a:effectLst/>
                        </a:rPr>
                        <a:t>Descoordinación del POA según el Plan Financiero establecido.</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_tradnl" sz="900">
                          <a:solidFill>
                            <a:schemeClr val="tx1"/>
                          </a:solidFill>
                          <a:effectLst/>
                        </a:rPr>
                        <a:t>Desconocimiento de normativa legal, para la elaboración del POA</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960">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S_tradnl" sz="900">
                          <a:solidFill>
                            <a:schemeClr val="tx1"/>
                          </a:solidFill>
                          <a:effectLst/>
                        </a:rPr>
                        <a:t>Desconocimiento de procesos para la elaboración del POA</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328">
                <a:tc rowSpan="2">
                  <a:txBody>
                    <a:bodyPr/>
                    <a:lstStyle/>
                    <a:p>
                      <a:pPr>
                        <a:lnSpc>
                          <a:spcPct val="107000"/>
                        </a:lnSpc>
                        <a:spcAft>
                          <a:spcPts val="800"/>
                        </a:spcAft>
                      </a:pPr>
                      <a:r>
                        <a:rPr lang="es-ES_tradnl" sz="900">
                          <a:solidFill>
                            <a:schemeClr val="tx1"/>
                          </a:solidFill>
                          <a:effectLst/>
                        </a:rPr>
                        <a:t>Fraude interno y externo</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Aft>
                          <a:spcPts val="800"/>
                        </a:spcAft>
                      </a:pPr>
                      <a:r>
                        <a:rPr lang="es-ES_tradnl" sz="900">
                          <a:solidFill>
                            <a:schemeClr val="tx1"/>
                          </a:solidFill>
                          <a:effectLst/>
                        </a:rPr>
                        <a:t>Insuficiente información documentada que respalde la aprobación de gastos.</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_tradnl" sz="900">
                          <a:solidFill>
                            <a:schemeClr val="tx1"/>
                          </a:solidFill>
                          <a:effectLst/>
                        </a:rPr>
                        <a:t>Falta de control financiero</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474">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S_tradnl" sz="900">
                          <a:solidFill>
                            <a:schemeClr val="tx1"/>
                          </a:solidFill>
                          <a:effectLst/>
                        </a:rPr>
                        <a:t>Optimización deficiente del presupuesto asignado para cada área </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960">
                <a:tc rowSpan="2">
                  <a:txBody>
                    <a:bodyPr/>
                    <a:lstStyle/>
                    <a:p>
                      <a:pPr>
                        <a:lnSpc>
                          <a:spcPct val="107000"/>
                        </a:lnSpc>
                        <a:spcAft>
                          <a:spcPts val="800"/>
                        </a:spcAft>
                      </a:pPr>
                      <a:r>
                        <a:rPr lang="es-ES_tradnl" sz="900">
                          <a:solidFill>
                            <a:schemeClr val="tx1"/>
                          </a:solidFill>
                          <a:effectLst/>
                        </a:rPr>
                        <a:t>Fraude interno y externo</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Aft>
                          <a:spcPts val="800"/>
                        </a:spcAft>
                      </a:pPr>
                      <a:r>
                        <a:rPr lang="es-ES_tradnl" sz="900">
                          <a:solidFill>
                            <a:schemeClr val="tx1"/>
                          </a:solidFill>
                          <a:effectLst/>
                        </a:rPr>
                        <a:t>Deficiente control en el manejo de los fondos públicos</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_tradnl" sz="900">
                          <a:solidFill>
                            <a:schemeClr val="tx1"/>
                          </a:solidFill>
                          <a:effectLst/>
                        </a:rPr>
                        <a:t>Incumplimiento de las funciones según la normativa legal</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328">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S_tradnl" sz="900">
                          <a:solidFill>
                            <a:schemeClr val="tx1"/>
                          </a:solidFill>
                          <a:effectLst/>
                        </a:rPr>
                        <a:t>Desorganización </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960">
                <a:tc rowSpan="2">
                  <a:txBody>
                    <a:bodyPr/>
                    <a:lstStyle/>
                    <a:p>
                      <a:pPr>
                        <a:lnSpc>
                          <a:spcPct val="107000"/>
                        </a:lnSpc>
                        <a:spcAft>
                          <a:spcPts val="800"/>
                        </a:spcAft>
                      </a:pPr>
                      <a:r>
                        <a:rPr lang="es-ES_tradnl" sz="900">
                          <a:solidFill>
                            <a:schemeClr val="tx1"/>
                          </a:solidFill>
                          <a:effectLst/>
                        </a:rPr>
                        <a:t>Procesos</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Aft>
                          <a:spcPts val="800"/>
                        </a:spcAft>
                      </a:pPr>
                      <a:r>
                        <a:rPr lang="es-ES_tradnl" sz="900">
                          <a:solidFill>
                            <a:schemeClr val="tx1"/>
                          </a:solidFill>
                          <a:effectLst/>
                        </a:rPr>
                        <a:t>Ausencia de documentación que sustenten los gastos realizados.</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_tradnl" sz="900">
                          <a:solidFill>
                            <a:schemeClr val="tx1"/>
                          </a:solidFill>
                          <a:effectLst/>
                        </a:rPr>
                        <a:t>Manejo deficiente de los ingresos y gastos </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328">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S_tradnl" sz="900">
                          <a:solidFill>
                            <a:schemeClr val="tx1"/>
                          </a:solidFill>
                          <a:effectLst/>
                        </a:rPr>
                        <a:t>Falta de control financiero</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328">
                <a:tc rowSpan="2">
                  <a:txBody>
                    <a:bodyPr/>
                    <a:lstStyle/>
                    <a:p>
                      <a:pPr>
                        <a:lnSpc>
                          <a:spcPct val="107000"/>
                        </a:lnSpc>
                        <a:spcAft>
                          <a:spcPts val="800"/>
                        </a:spcAft>
                      </a:pPr>
                      <a:r>
                        <a:rPr lang="es-ES_tradnl" sz="900">
                          <a:solidFill>
                            <a:schemeClr val="tx1"/>
                          </a:solidFill>
                          <a:effectLst/>
                        </a:rPr>
                        <a:t>Fraude interno y externo</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Aft>
                          <a:spcPts val="800"/>
                        </a:spcAft>
                      </a:pPr>
                      <a:r>
                        <a:rPr lang="es-ES_tradnl" sz="900">
                          <a:solidFill>
                            <a:schemeClr val="tx1"/>
                          </a:solidFill>
                          <a:effectLst/>
                        </a:rPr>
                        <a:t>Desviación de fondos en proyectos no planificados</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_tradnl" sz="900">
                          <a:solidFill>
                            <a:schemeClr val="tx1"/>
                          </a:solidFill>
                          <a:effectLst/>
                        </a:rPr>
                        <a:t>Deficiente control financiero</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403">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S_tradnl" sz="900">
                          <a:solidFill>
                            <a:schemeClr val="tx1"/>
                          </a:solidFill>
                          <a:effectLst/>
                        </a:rPr>
                        <a:t>Deficiente planificación presupuestaria </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960">
                <a:tc rowSpan="2">
                  <a:txBody>
                    <a:bodyPr/>
                    <a:lstStyle/>
                    <a:p>
                      <a:pPr>
                        <a:lnSpc>
                          <a:spcPct val="107000"/>
                        </a:lnSpc>
                        <a:spcAft>
                          <a:spcPts val="800"/>
                        </a:spcAft>
                      </a:pPr>
                      <a:r>
                        <a:rPr lang="es-ES_tradnl" sz="900">
                          <a:solidFill>
                            <a:schemeClr val="tx1"/>
                          </a:solidFill>
                          <a:effectLst/>
                        </a:rPr>
                        <a:t>Procesos</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Aft>
                          <a:spcPts val="800"/>
                        </a:spcAft>
                      </a:pPr>
                      <a:r>
                        <a:rPr lang="es-ES_tradnl" sz="900">
                          <a:solidFill>
                            <a:schemeClr val="tx1"/>
                          </a:solidFill>
                          <a:effectLst/>
                        </a:rPr>
                        <a:t>Control insuficiente de los ingresos y gastos de la Parroquia</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_tradnl" sz="900">
                          <a:solidFill>
                            <a:schemeClr val="tx1"/>
                          </a:solidFill>
                          <a:effectLst/>
                        </a:rPr>
                        <a:t>Ausencia de procesos para controlar gastos</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474">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S_tradnl" sz="900">
                          <a:solidFill>
                            <a:schemeClr val="tx1"/>
                          </a:solidFill>
                          <a:effectLst/>
                        </a:rPr>
                        <a:t>Ausencia de información documentada que justifique los gastos.</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385">
                <a:tc rowSpan="2">
                  <a:txBody>
                    <a:bodyPr/>
                    <a:lstStyle/>
                    <a:p>
                      <a:pPr>
                        <a:lnSpc>
                          <a:spcPct val="107000"/>
                        </a:lnSpc>
                        <a:spcAft>
                          <a:spcPts val="800"/>
                        </a:spcAft>
                      </a:pPr>
                      <a:r>
                        <a:rPr lang="es-ES_tradnl" sz="900">
                          <a:solidFill>
                            <a:schemeClr val="tx1"/>
                          </a:solidFill>
                          <a:effectLst/>
                        </a:rPr>
                        <a:t>Fraude interno y externo</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Aft>
                          <a:spcPts val="800"/>
                        </a:spcAft>
                      </a:pPr>
                      <a:r>
                        <a:rPr lang="es-ES_tradnl" sz="900">
                          <a:solidFill>
                            <a:schemeClr val="tx1"/>
                          </a:solidFill>
                          <a:effectLst/>
                        </a:rPr>
                        <a:t>Deficiente manejo de caja chica</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_tradnl" sz="900">
                          <a:solidFill>
                            <a:schemeClr val="tx1"/>
                          </a:solidFill>
                          <a:effectLst/>
                        </a:rPr>
                        <a:t>Deficiente control de las actividades que se ejecutan dentro del proceso contable de caja chica</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385">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S_tradnl" sz="900">
                          <a:solidFill>
                            <a:schemeClr val="tx1"/>
                          </a:solidFill>
                          <a:effectLst/>
                        </a:rPr>
                        <a:t>Asignación de fondos de caja chica para pagos en efectivo sin una planificación previa.</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960">
                <a:tc rowSpan="2">
                  <a:txBody>
                    <a:bodyPr/>
                    <a:lstStyle/>
                    <a:p>
                      <a:pPr>
                        <a:lnSpc>
                          <a:spcPct val="107000"/>
                        </a:lnSpc>
                        <a:spcAft>
                          <a:spcPts val="800"/>
                        </a:spcAft>
                      </a:pPr>
                      <a:r>
                        <a:rPr lang="es-ES_tradnl" sz="900">
                          <a:solidFill>
                            <a:schemeClr val="tx1"/>
                          </a:solidFill>
                          <a:effectLst/>
                        </a:rPr>
                        <a:t>Fraude interno y externo</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Aft>
                          <a:spcPts val="800"/>
                        </a:spcAft>
                      </a:pPr>
                      <a:r>
                        <a:rPr lang="es-ES_tradnl" sz="900">
                          <a:solidFill>
                            <a:schemeClr val="tx1"/>
                          </a:solidFill>
                          <a:effectLst/>
                        </a:rPr>
                        <a:t>Ausencia de informes económicos que justifique los ingresos y gastos mensuales</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_tradnl" sz="900">
                          <a:solidFill>
                            <a:schemeClr val="tx1"/>
                          </a:solidFill>
                          <a:effectLst/>
                        </a:rPr>
                        <a:t>Ausencia de procesos para controlar ingresos y gastos</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960">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S_tradnl" sz="900">
                          <a:solidFill>
                            <a:schemeClr val="tx1"/>
                          </a:solidFill>
                          <a:effectLst/>
                        </a:rPr>
                        <a:t>Falta de compromiso del personal para realizar sus funciones</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960">
                <a:tc rowSpan="2">
                  <a:txBody>
                    <a:bodyPr/>
                    <a:lstStyle/>
                    <a:p>
                      <a:pPr>
                        <a:lnSpc>
                          <a:spcPct val="107000"/>
                        </a:lnSpc>
                        <a:spcAft>
                          <a:spcPts val="800"/>
                        </a:spcAft>
                      </a:pPr>
                      <a:r>
                        <a:rPr lang="es-ES_tradnl" sz="900">
                          <a:solidFill>
                            <a:schemeClr val="tx1"/>
                          </a:solidFill>
                          <a:effectLst/>
                        </a:rPr>
                        <a:t>Procesos</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Aft>
                          <a:spcPts val="800"/>
                        </a:spcAft>
                      </a:pPr>
                      <a:r>
                        <a:rPr lang="es-ES_tradnl" sz="900">
                          <a:solidFill>
                            <a:schemeClr val="tx1"/>
                          </a:solidFill>
                          <a:effectLst/>
                        </a:rPr>
                        <a:t>Deficiente nivel de priorización de los proyectos según las necesidades.</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_tradnl" sz="900">
                          <a:solidFill>
                            <a:schemeClr val="tx1"/>
                          </a:solidFill>
                          <a:effectLst/>
                        </a:rPr>
                        <a:t>Ausencia de personal capacitado en la elaboración de proyectos </a:t>
                      </a:r>
                      <a:endParaRPr lang="es-EC"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960">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S_tradnl" sz="900" dirty="0">
                          <a:solidFill>
                            <a:schemeClr val="tx1"/>
                          </a:solidFill>
                          <a:effectLst/>
                        </a:rPr>
                        <a:t>Control deficiente al momento de incluir proyectos en el POA</a:t>
                      </a:r>
                      <a:endParaRPr lang="es-EC"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3" marR="6463" marT="4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67284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Estrategias sugeridas</a:t>
            </a:r>
            <a:endParaRPr lang="es-EC" dirty="0"/>
          </a:p>
        </p:txBody>
      </p:sp>
      <p:sp>
        <p:nvSpPr>
          <p:cNvPr id="3" name="Marcador de contenido 2"/>
          <p:cNvSpPr>
            <a:spLocks noGrp="1"/>
          </p:cNvSpPr>
          <p:nvPr>
            <p:ph idx="1"/>
          </p:nvPr>
        </p:nvSpPr>
        <p:spPr>
          <a:xfrm>
            <a:off x="457200" y="1395012"/>
            <a:ext cx="8229600" cy="4525963"/>
          </a:xfrm>
        </p:spPr>
        <p:txBody>
          <a:bodyPr/>
          <a:lstStyle/>
          <a:p>
            <a:pPr lvl="0"/>
            <a:r>
              <a:rPr lang="es-ES" sz="1800" dirty="0"/>
              <a:t>Elaborar Políticas Internas de Responsabilidad y Compromiso que involucre a las partes interesadas</a:t>
            </a:r>
            <a:endParaRPr lang="es-EC" sz="1800" dirty="0"/>
          </a:p>
          <a:p>
            <a:pPr lvl="0"/>
            <a:r>
              <a:rPr lang="es-ES" sz="1800" dirty="0"/>
              <a:t>Elaborar un plan de capacitación para la elaboración de proyectos dirigida a las partes involucradas</a:t>
            </a:r>
            <a:endParaRPr lang="es-EC" sz="1800" dirty="0"/>
          </a:p>
          <a:p>
            <a:pPr lvl="0"/>
            <a:r>
              <a:rPr lang="es-ES" sz="1800" dirty="0"/>
              <a:t>Diseñar procesos internos para elaborar el Plan de Compras.</a:t>
            </a:r>
            <a:endParaRPr lang="es-EC" sz="1800" dirty="0"/>
          </a:p>
          <a:p>
            <a:pPr lvl="0"/>
            <a:r>
              <a:rPr lang="es-ES" sz="1800" dirty="0"/>
              <a:t>Desarrollar procesos de control financiero</a:t>
            </a:r>
            <a:endParaRPr lang="es-EC" sz="1800" dirty="0"/>
          </a:p>
          <a:p>
            <a:pPr lvl="0"/>
            <a:r>
              <a:rPr lang="es-ES" sz="1800" dirty="0"/>
              <a:t>Elaborar un plan de capacitación enfocado a la ejecución, seguimiento y evaluación de proyectos.</a:t>
            </a:r>
            <a:endParaRPr lang="es-EC" sz="1800" dirty="0"/>
          </a:p>
          <a:p>
            <a:pPr lvl="0"/>
            <a:r>
              <a:rPr lang="es-ES" sz="1800" dirty="0"/>
              <a:t>Elaborar el Manual de funciones y el reglamento interno de trabajo</a:t>
            </a:r>
            <a:endParaRPr lang="es-EC" sz="1800" dirty="0"/>
          </a:p>
          <a:p>
            <a:pPr lvl="0"/>
            <a:r>
              <a:rPr lang="es-ES" sz="1800" dirty="0"/>
              <a:t>Capacitar al personal encargado de la elaboración del PDOT y POA, así como socializar acerca de la normativa vigente para la elaboración de los mismos</a:t>
            </a:r>
            <a:endParaRPr lang="es-EC" sz="1800" dirty="0"/>
          </a:p>
          <a:p>
            <a:pPr lvl="0"/>
            <a:r>
              <a:rPr lang="es-ES" sz="1800" dirty="0"/>
              <a:t>Determinar indicadores que permitan evaluar el cumplimiento de la asignación de fondos</a:t>
            </a:r>
            <a:endParaRPr lang="es-EC" sz="1800" dirty="0"/>
          </a:p>
          <a:p>
            <a:pPr lvl="0"/>
            <a:r>
              <a:rPr lang="es-ES" sz="1800" dirty="0"/>
              <a:t>Desarrollar procesos de control en el desembolso de dinero</a:t>
            </a:r>
            <a:endParaRPr lang="es-EC" sz="1800" dirty="0"/>
          </a:p>
          <a:p>
            <a:pPr marL="0" indent="0">
              <a:buNone/>
            </a:pPr>
            <a:endParaRPr lang="es-EC" sz="1800" dirty="0"/>
          </a:p>
        </p:txBody>
      </p:sp>
    </p:spTree>
    <p:extLst>
      <p:ext uri="{BB962C8B-B14F-4D97-AF65-F5344CB8AC3E}">
        <p14:creationId xmlns:p14="http://schemas.microsoft.com/office/powerpoint/2010/main" val="447316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39552" y="3573016"/>
            <a:ext cx="8229600" cy="1143000"/>
          </a:xfrm>
        </p:spPr>
        <p:txBody>
          <a:bodyPr/>
          <a:lstStyle/>
          <a:p>
            <a:r>
              <a:rPr lang="es-ES_tradnl" b="1" dirty="0">
                <a:ln w="22225">
                  <a:solidFill>
                    <a:schemeClr val="accent2"/>
                  </a:solidFill>
                  <a:prstDash val="solid"/>
                </a:ln>
                <a:solidFill>
                  <a:schemeClr val="accent2">
                    <a:lumMod val="40000"/>
                    <a:lumOff val="60000"/>
                  </a:schemeClr>
                </a:solidFill>
              </a:rPr>
              <a:t>CAPÍTULO V</a:t>
            </a:r>
            <a:r>
              <a:rPr lang="es-EC" b="1" dirty="0">
                <a:ln w="22225">
                  <a:solidFill>
                    <a:schemeClr val="accent2"/>
                  </a:solidFill>
                  <a:prstDash val="solid"/>
                </a:ln>
                <a:solidFill>
                  <a:schemeClr val="accent2">
                    <a:lumMod val="40000"/>
                    <a:lumOff val="60000"/>
                  </a:schemeClr>
                </a:solidFill>
              </a:rPr>
              <a:t/>
            </a:r>
            <a:br>
              <a:rPr lang="es-EC" b="1" dirty="0">
                <a:ln w="22225">
                  <a:solidFill>
                    <a:schemeClr val="accent2"/>
                  </a:solidFill>
                  <a:prstDash val="solid"/>
                </a:ln>
                <a:solidFill>
                  <a:schemeClr val="accent2">
                    <a:lumMod val="40000"/>
                    <a:lumOff val="60000"/>
                  </a:schemeClr>
                </a:solidFill>
              </a:rPr>
            </a:br>
            <a:r>
              <a:rPr lang="es-ES_tradnl" b="1" dirty="0">
                <a:ln w="22225">
                  <a:solidFill>
                    <a:schemeClr val="accent2"/>
                  </a:solidFill>
                  <a:prstDash val="solid"/>
                </a:ln>
                <a:solidFill>
                  <a:schemeClr val="accent2">
                    <a:lumMod val="40000"/>
                    <a:lumOff val="60000"/>
                  </a:schemeClr>
                </a:solidFill>
              </a:rPr>
              <a:t>PROPUESTA</a:t>
            </a:r>
            <a:r>
              <a:rPr lang="es-EC" b="1" dirty="0">
                <a:ln w="22225">
                  <a:solidFill>
                    <a:schemeClr val="accent2"/>
                  </a:solidFill>
                  <a:prstDash val="solid"/>
                </a:ln>
                <a:solidFill>
                  <a:schemeClr val="accent2">
                    <a:lumMod val="40000"/>
                    <a:lumOff val="60000"/>
                  </a:schemeClr>
                </a:solidFill>
              </a:rPr>
              <a:t/>
            </a:r>
            <a:br>
              <a:rPr lang="es-EC" b="1" dirty="0">
                <a:ln w="22225">
                  <a:solidFill>
                    <a:schemeClr val="accent2"/>
                  </a:solidFill>
                  <a:prstDash val="solid"/>
                </a:ln>
                <a:solidFill>
                  <a:schemeClr val="accent2">
                    <a:lumMod val="40000"/>
                    <a:lumOff val="60000"/>
                  </a:schemeClr>
                </a:solidFill>
              </a:rPr>
            </a:br>
            <a:endParaRPr lang="es-EC"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249128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645456063"/>
              </p:ext>
            </p:extLst>
          </p:nvPr>
        </p:nvGraphicFramePr>
        <p:xfrm>
          <a:off x="457200" y="692696"/>
          <a:ext cx="8229600" cy="5433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2962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3717032"/>
            <a:ext cx="8229600" cy="1143000"/>
          </a:xfrm>
        </p:spPr>
        <p:txBody>
          <a:bodyPr/>
          <a:lstStyle/>
          <a:p>
            <a:r>
              <a:rPr lang="es-ES_tradnl" b="1" dirty="0">
                <a:ln w="22225">
                  <a:solidFill>
                    <a:schemeClr val="accent2"/>
                  </a:solidFill>
                  <a:prstDash val="solid"/>
                </a:ln>
                <a:solidFill>
                  <a:schemeClr val="accent2">
                    <a:lumMod val="40000"/>
                    <a:lumOff val="60000"/>
                  </a:schemeClr>
                </a:solidFill>
              </a:rPr>
              <a:t>CAPÍTULO VI</a:t>
            </a:r>
            <a:br>
              <a:rPr lang="es-ES_tradnl" b="1" dirty="0">
                <a:ln w="22225">
                  <a:solidFill>
                    <a:schemeClr val="accent2"/>
                  </a:solidFill>
                  <a:prstDash val="solid"/>
                </a:ln>
                <a:solidFill>
                  <a:schemeClr val="accent2">
                    <a:lumMod val="40000"/>
                    <a:lumOff val="60000"/>
                  </a:schemeClr>
                </a:solidFill>
              </a:rPr>
            </a:br>
            <a:r>
              <a:rPr lang="es-ES_tradnl" b="1" dirty="0">
                <a:ln w="22225">
                  <a:solidFill>
                    <a:schemeClr val="accent2"/>
                  </a:solidFill>
                  <a:prstDash val="solid"/>
                </a:ln>
                <a:solidFill>
                  <a:schemeClr val="accent2">
                    <a:lumMod val="40000"/>
                    <a:lumOff val="60000"/>
                  </a:schemeClr>
                </a:solidFill>
              </a:rPr>
              <a:t>CONCLUSIONES Y RECOMENDACIONES</a:t>
            </a:r>
            <a:r>
              <a:rPr lang="es-EC" b="1" dirty="0">
                <a:ln w="22225">
                  <a:solidFill>
                    <a:schemeClr val="accent2"/>
                  </a:solidFill>
                  <a:prstDash val="solid"/>
                </a:ln>
                <a:solidFill>
                  <a:schemeClr val="accent2">
                    <a:lumMod val="40000"/>
                    <a:lumOff val="60000"/>
                  </a:schemeClr>
                </a:solidFill>
              </a:rPr>
              <a:t/>
            </a:r>
            <a:br>
              <a:rPr lang="es-EC" b="1" dirty="0">
                <a:ln w="22225">
                  <a:solidFill>
                    <a:schemeClr val="accent2"/>
                  </a:solidFill>
                  <a:prstDash val="solid"/>
                </a:ln>
                <a:solidFill>
                  <a:schemeClr val="accent2">
                    <a:lumMod val="40000"/>
                    <a:lumOff val="60000"/>
                  </a:schemeClr>
                </a:solidFill>
              </a:rPr>
            </a:br>
            <a:r>
              <a:rPr lang="es-EC" b="1" dirty="0">
                <a:ln w="22225">
                  <a:solidFill>
                    <a:schemeClr val="accent2"/>
                  </a:solidFill>
                  <a:prstDash val="solid"/>
                </a:ln>
                <a:solidFill>
                  <a:schemeClr val="accent2">
                    <a:lumMod val="40000"/>
                    <a:lumOff val="60000"/>
                  </a:schemeClr>
                </a:solidFill>
              </a:rPr>
              <a:t/>
            </a:r>
            <a:br>
              <a:rPr lang="es-EC" b="1" dirty="0">
                <a:ln w="22225">
                  <a:solidFill>
                    <a:schemeClr val="accent2"/>
                  </a:solidFill>
                  <a:prstDash val="solid"/>
                </a:ln>
                <a:solidFill>
                  <a:schemeClr val="accent2">
                    <a:lumMod val="40000"/>
                    <a:lumOff val="60000"/>
                  </a:schemeClr>
                </a:solidFill>
              </a:rPr>
            </a:br>
            <a:endParaRPr lang="es-EC"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496512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459914261"/>
              </p:ext>
            </p:extLst>
          </p:nvPr>
        </p:nvGraphicFramePr>
        <p:xfrm>
          <a:off x="323528" y="332656"/>
          <a:ext cx="8568952"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9019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080351238"/>
              </p:ext>
            </p:extLst>
          </p:nvPr>
        </p:nvGraphicFramePr>
        <p:xfrm>
          <a:off x="467544" y="476672"/>
          <a:ext cx="7992888"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8657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Imagen relacionada">
            <a:extLst>
              <a:ext uri="{FF2B5EF4-FFF2-40B4-BE49-F238E27FC236}">
                <a16:creationId xmlns="" xmlns:a16="http://schemas.microsoft.com/office/drawing/2014/main" id="{52B00935-35FD-469D-90DE-58B63D6D1928}"/>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b="32245"/>
          <a:stretch/>
        </p:blipFill>
        <p:spPr bwMode="auto">
          <a:xfrm>
            <a:off x="2555776" y="3271541"/>
            <a:ext cx="4248472" cy="15270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1 Título">
            <a:extLst>
              <a:ext uri="{FF2B5EF4-FFF2-40B4-BE49-F238E27FC236}">
                <a16:creationId xmlns="" xmlns:a16="http://schemas.microsoft.com/office/drawing/2014/main" id="{5FD7D6FF-A3EC-4F0A-BBBF-8E03390EC68B}"/>
              </a:ext>
            </a:extLst>
          </p:cNvPr>
          <p:cNvSpPr txBox="1">
            <a:spLocks/>
          </p:cNvSpPr>
          <p:nvPr/>
        </p:nvSpPr>
        <p:spPr>
          <a:xfrm>
            <a:off x="1907704" y="562512"/>
            <a:ext cx="5832648" cy="3240360"/>
          </a:xfrm>
          <a:prstGeom prst="rect">
            <a:avLst/>
          </a:prstGeom>
        </p:spPr>
        <p:txBody>
          <a:bodyPr vert="horz" lIns="91440" tIns="45720" rIns="91440" bIns="45720" rtlCol="0" anchor="ctr">
            <a:noAutofit/>
          </a:bodyPr>
          <a:lstStyle>
            <a:lvl1pPr algn="l" rtl="0" fontAlgn="base">
              <a:spcBef>
                <a:spcPct val="0"/>
              </a:spcBef>
              <a:spcAft>
                <a:spcPct val="0"/>
              </a:spcAft>
              <a:defRPr sz="4600" kern="1200" spc="-100">
                <a:solidFill>
                  <a:schemeClr val="tx2"/>
                </a:solidFill>
                <a:latin typeface="+mj-lt"/>
                <a:ea typeface="+mj-ea"/>
                <a:cs typeface="+mj-cs"/>
              </a:defRPr>
            </a:lvl1pPr>
            <a:lvl2pPr algn="l" rtl="0" fontAlgn="base">
              <a:spcBef>
                <a:spcPct val="0"/>
              </a:spcBef>
              <a:spcAft>
                <a:spcPct val="0"/>
              </a:spcAft>
              <a:defRPr sz="4600">
                <a:solidFill>
                  <a:schemeClr val="tx2"/>
                </a:solidFill>
                <a:latin typeface="Garamond" pitchFamily="18" charset="0"/>
              </a:defRPr>
            </a:lvl2pPr>
            <a:lvl3pPr algn="l" rtl="0" fontAlgn="base">
              <a:spcBef>
                <a:spcPct val="0"/>
              </a:spcBef>
              <a:spcAft>
                <a:spcPct val="0"/>
              </a:spcAft>
              <a:defRPr sz="4600">
                <a:solidFill>
                  <a:schemeClr val="tx2"/>
                </a:solidFill>
                <a:latin typeface="Garamond" pitchFamily="18" charset="0"/>
              </a:defRPr>
            </a:lvl3pPr>
            <a:lvl4pPr algn="l" rtl="0" fontAlgn="base">
              <a:spcBef>
                <a:spcPct val="0"/>
              </a:spcBef>
              <a:spcAft>
                <a:spcPct val="0"/>
              </a:spcAft>
              <a:defRPr sz="4600">
                <a:solidFill>
                  <a:schemeClr val="tx2"/>
                </a:solidFill>
                <a:latin typeface="Garamond" pitchFamily="18" charset="0"/>
              </a:defRPr>
            </a:lvl4pPr>
            <a:lvl5pPr algn="l" rtl="0" fontAlgn="base">
              <a:spcBef>
                <a:spcPct val="0"/>
              </a:spcBef>
              <a:spcAft>
                <a:spcPct val="0"/>
              </a:spcAft>
              <a:defRPr sz="4600">
                <a:solidFill>
                  <a:schemeClr val="tx2"/>
                </a:solidFill>
                <a:latin typeface="Garamond" pitchFamily="18" charset="0"/>
              </a:defRPr>
            </a:lvl5pPr>
            <a:lvl6pPr marL="457200" algn="l" rtl="0" fontAlgn="base">
              <a:spcBef>
                <a:spcPct val="0"/>
              </a:spcBef>
              <a:spcAft>
                <a:spcPct val="0"/>
              </a:spcAft>
              <a:defRPr sz="4600">
                <a:solidFill>
                  <a:schemeClr val="tx2"/>
                </a:solidFill>
                <a:latin typeface="Garamond" pitchFamily="18" charset="0"/>
              </a:defRPr>
            </a:lvl6pPr>
            <a:lvl7pPr marL="914400" algn="l" rtl="0" fontAlgn="base">
              <a:spcBef>
                <a:spcPct val="0"/>
              </a:spcBef>
              <a:spcAft>
                <a:spcPct val="0"/>
              </a:spcAft>
              <a:defRPr sz="4600">
                <a:solidFill>
                  <a:schemeClr val="tx2"/>
                </a:solidFill>
                <a:latin typeface="Garamond" pitchFamily="18" charset="0"/>
              </a:defRPr>
            </a:lvl7pPr>
            <a:lvl8pPr marL="1371600" algn="l" rtl="0" fontAlgn="base">
              <a:spcBef>
                <a:spcPct val="0"/>
              </a:spcBef>
              <a:spcAft>
                <a:spcPct val="0"/>
              </a:spcAft>
              <a:defRPr sz="4600">
                <a:solidFill>
                  <a:schemeClr val="tx2"/>
                </a:solidFill>
                <a:latin typeface="Garamond" pitchFamily="18" charset="0"/>
              </a:defRPr>
            </a:lvl8pPr>
            <a:lvl9pPr marL="1828800" algn="l" rtl="0" fontAlgn="base">
              <a:spcBef>
                <a:spcPct val="0"/>
              </a:spcBef>
              <a:spcAft>
                <a:spcPct val="0"/>
              </a:spcAft>
              <a:defRPr sz="4600">
                <a:solidFill>
                  <a:schemeClr val="tx2"/>
                </a:solidFill>
                <a:latin typeface="Garamond" pitchFamily="18" charset="0"/>
              </a:defRPr>
            </a:lvl9pPr>
          </a:lstStyle>
          <a:p>
            <a:pPr algn="ctr" fontAlgn="auto">
              <a:spcAft>
                <a:spcPts val="0"/>
              </a:spcAft>
              <a:defRPr/>
            </a:pPr>
            <a:r>
              <a:rPr lang="es-EC" sz="3600" dirty="0">
                <a:solidFill>
                  <a:schemeClr val="tx1"/>
                </a:solidFill>
                <a:latin typeface="Century Schoolbook" panose="02040604050505020304" pitchFamily="18" charset="0"/>
              </a:rPr>
              <a:t>“La educación es el arma más poderosa que puedes usar para cambiar el mundo</a:t>
            </a:r>
            <a:r>
              <a:rPr lang="es-EC" sz="3600" dirty="0" smtClean="0">
                <a:solidFill>
                  <a:schemeClr val="tx1"/>
                </a:solidFill>
                <a:latin typeface="Century Schoolbook" panose="02040604050505020304" pitchFamily="18" charset="0"/>
              </a:rPr>
              <a:t>.” </a:t>
            </a:r>
            <a:r>
              <a:rPr lang="es-EC" sz="3600" dirty="0">
                <a:solidFill>
                  <a:schemeClr val="tx1"/>
                </a:solidFill>
                <a:latin typeface="Century Schoolbook" panose="02040604050505020304" pitchFamily="18" charset="0"/>
              </a:rPr>
              <a:t/>
            </a:r>
            <a:br>
              <a:rPr lang="es-EC" sz="3600" dirty="0">
                <a:solidFill>
                  <a:schemeClr val="tx1"/>
                </a:solidFill>
                <a:latin typeface="Century Schoolbook" panose="02040604050505020304" pitchFamily="18" charset="0"/>
              </a:rPr>
            </a:br>
            <a:endParaRPr lang="es-ES_tradnl" sz="3600" i="1" dirty="0">
              <a:solidFill>
                <a:schemeClr val="tx1"/>
              </a:solidFill>
              <a:latin typeface="Century Schoolbook" panose="02040604050505020304" pitchFamily="18" charset="0"/>
              <a:cs typeface="Arial" pitchFamily="34" charset="0"/>
            </a:endParaRPr>
          </a:p>
        </p:txBody>
      </p:sp>
      <p:sp>
        <p:nvSpPr>
          <p:cNvPr id="4" name="3 Título">
            <a:extLst>
              <a:ext uri="{FF2B5EF4-FFF2-40B4-BE49-F238E27FC236}">
                <a16:creationId xmlns="" xmlns:a16="http://schemas.microsoft.com/office/drawing/2014/main" id="{481F6637-B21F-4FAA-AA27-6AB2C47D267E}"/>
              </a:ext>
            </a:extLst>
          </p:cNvPr>
          <p:cNvSpPr txBox="1">
            <a:spLocks/>
          </p:cNvSpPr>
          <p:nvPr/>
        </p:nvSpPr>
        <p:spPr bwMode="auto">
          <a:xfrm>
            <a:off x="5364088" y="2885210"/>
            <a:ext cx="2016224" cy="381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60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r"/>
            <a:r>
              <a:rPr lang="es-ES" sz="1600" dirty="0">
                <a:solidFill>
                  <a:schemeClr val="tx1"/>
                </a:solidFill>
                <a:latin typeface="Century Schoolbook" panose="02040604050505020304" pitchFamily="18" charset="0"/>
              </a:rPr>
              <a:t>Nelson Mandela</a:t>
            </a:r>
          </a:p>
        </p:txBody>
      </p:sp>
    </p:spTree>
    <p:extLst>
      <p:ext uri="{BB962C8B-B14F-4D97-AF65-F5344CB8AC3E}">
        <p14:creationId xmlns:p14="http://schemas.microsoft.com/office/powerpoint/2010/main" val="10644276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JUSTIFICACION</a:t>
            </a:r>
          </a:p>
        </p:txBody>
      </p:sp>
      <p:graphicFrame>
        <p:nvGraphicFramePr>
          <p:cNvPr id="4" name="Diagrama 3">
            <a:extLst>
              <a:ext uri="{FF2B5EF4-FFF2-40B4-BE49-F238E27FC236}">
                <a16:creationId xmlns="" xmlns:a16="http://schemas.microsoft.com/office/drawing/2014/main" id="{19109B09-B86B-4844-BCCC-7C794D0D9480}"/>
              </a:ext>
            </a:extLst>
          </p:cNvPr>
          <p:cNvGraphicFramePr/>
          <p:nvPr>
            <p:extLst>
              <p:ext uri="{D42A27DB-BD31-4B8C-83A1-F6EECF244321}">
                <p14:modId xmlns:p14="http://schemas.microsoft.com/office/powerpoint/2010/main" val="2130267393"/>
              </p:ext>
            </p:extLst>
          </p:nvPr>
        </p:nvGraphicFramePr>
        <p:xfrm>
          <a:off x="755576" y="1124744"/>
          <a:ext cx="777686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3674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F2B8811E-7273-40DC-853B-3AF91FB49D6E}"/>
              </a:ext>
            </a:extLst>
          </p:cNvPr>
          <p:cNvSpPr txBox="1">
            <a:spLocks/>
          </p:cNvSpPr>
          <p:nvPr/>
        </p:nvSpPr>
        <p:spPr bwMode="auto">
          <a:xfrm>
            <a:off x="399894" y="265665"/>
            <a:ext cx="7886700" cy="85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60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l" eaLnBrk="1" hangingPunct="1"/>
            <a:r>
              <a:rPr lang="es-EC" altLang="es-EC" sz="4800" b="1" i="1" dirty="0">
                <a:latin typeface="Aharoni" panose="020B0604020202020204" pitchFamily="2" charset="-79"/>
                <a:cs typeface="Aharoni" panose="020B0604020202020204" pitchFamily="2" charset="-79"/>
              </a:rPr>
              <a:t>OBJETIVOS:</a:t>
            </a:r>
          </a:p>
        </p:txBody>
      </p:sp>
      <p:graphicFrame>
        <p:nvGraphicFramePr>
          <p:cNvPr id="6" name="Diagrama 5">
            <a:extLst>
              <a:ext uri="{FF2B5EF4-FFF2-40B4-BE49-F238E27FC236}">
                <a16:creationId xmlns="" xmlns:a16="http://schemas.microsoft.com/office/drawing/2014/main" id="{B4F325C3-6E19-4A96-B8E2-339A196D792D}"/>
              </a:ext>
            </a:extLst>
          </p:cNvPr>
          <p:cNvGraphicFramePr/>
          <p:nvPr>
            <p:extLst>
              <p:ext uri="{D42A27DB-BD31-4B8C-83A1-F6EECF244321}">
                <p14:modId xmlns:p14="http://schemas.microsoft.com/office/powerpoint/2010/main" val="3141340639"/>
              </p:ext>
            </p:extLst>
          </p:nvPr>
        </p:nvGraphicFramePr>
        <p:xfrm>
          <a:off x="488852" y="980728"/>
          <a:ext cx="825525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5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 xmlns:a16="http://schemas.microsoft.com/office/drawing/2014/main" id="{119C5DE2-9979-4F44-861A-813EC94C67AF}"/>
              </a:ext>
            </a:extLst>
          </p:cNvPr>
          <p:cNvSpPr txBox="1">
            <a:spLocks/>
          </p:cNvSpPr>
          <p:nvPr/>
        </p:nvSpPr>
        <p:spPr bwMode="auto">
          <a:xfrm>
            <a:off x="827584" y="1735924"/>
            <a:ext cx="7488832" cy="2197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lvl1pPr algn="ctr" rtl="0" eaLnBrk="0" fontAlgn="base" hangingPunct="0">
              <a:spcBef>
                <a:spcPct val="0"/>
              </a:spcBef>
              <a:spcAft>
                <a:spcPct val="0"/>
              </a:spcAft>
              <a:defRPr sz="60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fontAlgn="auto" hangingPunct="1">
              <a:spcAft>
                <a:spcPts val="0"/>
              </a:spcAft>
              <a:defRPr/>
            </a:pPr>
            <a:r>
              <a:rPr lang="es-EC" sz="5400" b="1" dirty="0">
                <a:ln w="22225">
                  <a:solidFill>
                    <a:schemeClr val="accent2"/>
                  </a:solidFill>
                  <a:prstDash val="solid"/>
                </a:ln>
                <a:solidFill>
                  <a:schemeClr val="accent2">
                    <a:lumMod val="40000"/>
                    <a:lumOff val="60000"/>
                  </a:schemeClr>
                </a:solidFill>
                <a:latin typeface="Aharoni" panose="02010803020104030203" pitchFamily="2" charset="-79"/>
                <a:cs typeface="Aharoni" panose="02010803020104030203" pitchFamily="2" charset="-79"/>
              </a:rPr>
              <a:t>CAPÍTULO I </a:t>
            </a:r>
          </a:p>
          <a:p>
            <a:pPr eaLnBrk="1" fontAlgn="auto" hangingPunct="1">
              <a:spcAft>
                <a:spcPts val="0"/>
              </a:spcAft>
              <a:defRPr/>
            </a:pPr>
            <a:r>
              <a:rPr lang="es-EC" sz="5400" b="1" dirty="0">
                <a:ln w="22225">
                  <a:solidFill>
                    <a:schemeClr val="accent2"/>
                  </a:solidFill>
                  <a:prstDash val="solid"/>
                </a:ln>
                <a:solidFill>
                  <a:schemeClr val="accent2">
                    <a:lumMod val="40000"/>
                    <a:lumOff val="60000"/>
                  </a:schemeClr>
                </a:solidFill>
                <a:latin typeface="Aharoni" panose="02010803020104030203" pitchFamily="2" charset="-79"/>
                <a:cs typeface="Aharoni" panose="02010803020104030203" pitchFamily="2" charset="-79"/>
              </a:rPr>
              <a:t>MARCO TEÓRICO</a:t>
            </a:r>
          </a:p>
        </p:txBody>
      </p:sp>
    </p:spTree>
    <p:extLst>
      <p:ext uri="{BB962C8B-B14F-4D97-AF65-F5344CB8AC3E}">
        <p14:creationId xmlns:p14="http://schemas.microsoft.com/office/powerpoint/2010/main" val="157741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F2B8811E-7273-40DC-853B-3AF91FB49D6E}"/>
              </a:ext>
            </a:extLst>
          </p:cNvPr>
          <p:cNvSpPr txBox="1">
            <a:spLocks/>
          </p:cNvSpPr>
          <p:nvPr/>
        </p:nvSpPr>
        <p:spPr bwMode="auto">
          <a:xfrm>
            <a:off x="628650" y="260648"/>
            <a:ext cx="788670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60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defTabSz="685800"/>
            <a:r>
              <a:rPr lang="es-ES" altLang="es-EC" sz="3600" b="1" dirty="0">
                <a:solidFill>
                  <a:srgbClr val="000000"/>
                </a:solidFill>
                <a:latin typeface="BolsterBold"/>
              </a:rPr>
              <a:t> </a:t>
            </a:r>
            <a:r>
              <a:rPr lang="es-ES" altLang="es-EC" sz="4000" b="1" dirty="0">
                <a:solidFill>
                  <a:srgbClr val="000000"/>
                </a:solidFill>
                <a:latin typeface="BolsterBold"/>
              </a:rPr>
              <a:t>Marco Teórico</a:t>
            </a:r>
          </a:p>
        </p:txBody>
      </p:sp>
      <p:cxnSp>
        <p:nvCxnSpPr>
          <p:cNvPr id="23" name="42 Conector recto de flecha">
            <a:extLst>
              <a:ext uri="{FF2B5EF4-FFF2-40B4-BE49-F238E27FC236}">
                <a16:creationId xmlns="" xmlns:a16="http://schemas.microsoft.com/office/drawing/2014/main" id="{F405AB9D-36A3-47DC-AEF8-CA5E88140DFE}"/>
              </a:ext>
            </a:extLst>
          </p:cNvPr>
          <p:cNvCxnSpPr>
            <a:cxnSpLocks/>
          </p:cNvCxnSpPr>
          <p:nvPr/>
        </p:nvCxnSpPr>
        <p:spPr bwMode="auto">
          <a:xfrm>
            <a:off x="6015681" y="3519616"/>
            <a:ext cx="212503" cy="43906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aphicFrame>
        <p:nvGraphicFramePr>
          <p:cNvPr id="3" name="Diagrama 2">
            <a:extLst>
              <a:ext uri="{FF2B5EF4-FFF2-40B4-BE49-F238E27FC236}">
                <a16:creationId xmlns="" xmlns:a16="http://schemas.microsoft.com/office/drawing/2014/main" id="{D4DFA4C2-CD5D-4A95-A7F0-93E9896A1331}"/>
              </a:ext>
            </a:extLst>
          </p:cNvPr>
          <p:cNvGraphicFramePr/>
          <p:nvPr>
            <p:extLst>
              <p:ext uri="{D42A27DB-BD31-4B8C-83A1-F6EECF244321}">
                <p14:modId xmlns:p14="http://schemas.microsoft.com/office/powerpoint/2010/main" val="2831947452"/>
              </p:ext>
            </p:extLst>
          </p:nvPr>
        </p:nvGraphicFramePr>
        <p:xfrm>
          <a:off x="316684" y="620688"/>
          <a:ext cx="8575795" cy="5966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59490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Marco metodológico</a:t>
            </a:r>
          </a:p>
        </p:txBody>
      </p:sp>
      <p:graphicFrame>
        <p:nvGraphicFramePr>
          <p:cNvPr id="3" name="Diagrama 2"/>
          <p:cNvGraphicFramePr/>
          <p:nvPr>
            <p:extLst>
              <p:ext uri="{D42A27DB-BD31-4B8C-83A1-F6EECF244321}">
                <p14:modId xmlns:p14="http://schemas.microsoft.com/office/powerpoint/2010/main" val="952379261"/>
              </p:ext>
            </p:extLst>
          </p:nvPr>
        </p:nvGraphicFramePr>
        <p:xfrm>
          <a:off x="1524000" y="15252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9673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 xmlns:a16="http://schemas.microsoft.com/office/drawing/2014/main" id="{119C5DE2-9979-4F44-861A-813EC94C67AF}"/>
              </a:ext>
            </a:extLst>
          </p:cNvPr>
          <p:cNvSpPr txBox="1">
            <a:spLocks/>
          </p:cNvSpPr>
          <p:nvPr/>
        </p:nvSpPr>
        <p:spPr bwMode="auto">
          <a:xfrm>
            <a:off x="827584" y="1735924"/>
            <a:ext cx="7488832" cy="2197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fontScale="62500" lnSpcReduction="20000"/>
          </a:bodyPr>
          <a:lstStyle>
            <a:lvl1pPr algn="ctr" rtl="0" eaLnBrk="0" fontAlgn="base" hangingPunct="0">
              <a:spcBef>
                <a:spcPct val="0"/>
              </a:spcBef>
              <a:spcAft>
                <a:spcPct val="0"/>
              </a:spcAft>
              <a:defRPr sz="60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fontAlgn="auto" hangingPunct="1">
              <a:spcAft>
                <a:spcPts val="0"/>
              </a:spcAft>
              <a:defRPr/>
            </a:pPr>
            <a:r>
              <a:rPr lang="es-EC" sz="5400" b="1" dirty="0">
                <a:ln w="22225">
                  <a:solidFill>
                    <a:schemeClr val="accent2"/>
                  </a:solidFill>
                  <a:prstDash val="solid"/>
                </a:ln>
                <a:solidFill>
                  <a:schemeClr val="accent2">
                    <a:lumMod val="40000"/>
                    <a:lumOff val="60000"/>
                  </a:schemeClr>
                </a:solidFill>
                <a:latin typeface="Aharoni" panose="02010803020104030203" pitchFamily="2" charset="-79"/>
                <a:cs typeface="Aharoni" panose="02010803020104030203" pitchFamily="2" charset="-79"/>
              </a:rPr>
              <a:t>CAPÍTULO II </a:t>
            </a:r>
          </a:p>
          <a:p>
            <a:pPr eaLnBrk="1" fontAlgn="auto" hangingPunct="1">
              <a:spcAft>
                <a:spcPts val="0"/>
              </a:spcAft>
              <a:defRPr/>
            </a:pPr>
            <a:r>
              <a:rPr lang="es-ES_tradnl" sz="5400" b="1" dirty="0">
                <a:ln w="22225">
                  <a:solidFill>
                    <a:schemeClr val="accent2"/>
                  </a:solidFill>
                  <a:prstDash val="solid"/>
                </a:ln>
                <a:solidFill>
                  <a:schemeClr val="accent2">
                    <a:lumMod val="40000"/>
                    <a:lumOff val="60000"/>
                  </a:schemeClr>
                </a:solidFill>
              </a:rPr>
              <a:t>IDENTIFICAR LOS POTENCIALES RIESGOS DE LOS PROCESOS FINANCIEROS PARA PRIORIZAR LOS MISMOS</a:t>
            </a:r>
            <a:endParaRPr lang="es-EC" sz="5400" b="1" dirty="0">
              <a:ln w="22225">
                <a:solidFill>
                  <a:schemeClr val="accent2"/>
                </a:solidFill>
                <a:prstDash val="solid"/>
              </a:ln>
              <a:solidFill>
                <a:schemeClr val="accent2">
                  <a:lumMod val="40000"/>
                  <a:lumOff val="6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0723383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ema1" id="{C1518C8E-A5C3-44E8-A324-C061EA88247D}" vid="{DF52FA26-178A-413E-A245-3A7AE5CAF4E7}"/>
    </a:ext>
  </a:extLst>
</a:theme>
</file>

<file path=ppt/theme/theme3.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5868</TotalTime>
  <Words>2418</Words>
  <Application>Microsoft Office PowerPoint</Application>
  <PresentationFormat>Presentación en pantalla (4:3)</PresentationFormat>
  <Paragraphs>319</Paragraphs>
  <Slides>37</Slides>
  <Notes>0</Notes>
  <HiddenSlides>0</HiddenSlides>
  <MMClips>0</MMClips>
  <ScaleCrop>false</ScaleCrop>
  <HeadingPairs>
    <vt:vector size="8" baseType="variant">
      <vt:variant>
        <vt:lpstr>Fuentes usadas</vt:lpstr>
      </vt:variant>
      <vt:variant>
        <vt:i4>9</vt:i4>
      </vt:variant>
      <vt:variant>
        <vt:lpstr>Tema</vt:lpstr>
      </vt:variant>
      <vt:variant>
        <vt:i4>3</vt:i4>
      </vt:variant>
      <vt:variant>
        <vt:lpstr>Servidores OLE incrustados</vt:lpstr>
      </vt:variant>
      <vt:variant>
        <vt:i4>1</vt:i4>
      </vt:variant>
      <vt:variant>
        <vt:lpstr>Títulos de diapositiva</vt:lpstr>
      </vt:variant>
      <vt:variant>
        <vt:i4>37</vt:i4>
      </vt:variant>
    </vt:vector>
  </HeadingPairs>
  <TitlesOfParts>
    <vt:vector size="50" baseType="lpstr">
      <vt:lpstr>Aharoni</vt:lpstr>
      <vt:lpstr>Arial</vt:lpstr>
      <vt:lpstr>BolsterBold</vt:lpstr>
      <vt:lpstr>Calibri</vt:lpstr>
      <vt:lpstr>Century Gothic</vt:lpstr>
      <vt:lpstr>Century Schoolbook</vt:lpstr>
      <vt:lpstr>Courier New</vt:lpstr>
      <vt:lpstr>Palatino Linotype</vt:lpstr>
      <vt:lpstr>Times New Roman</vt:lpstr>
      <vt:lpstr>1_Diseño predeterminado</vt:lpstr>
      <vt:lpstr>Tema1</vt:lpstr>
      <vt:lpstr>2_Diseño predeterminado</vt:lpstr>
      <vt:lpstr>CorelDRAW</vt:lpstr>
      <vt:lpstr>Presentación de PowerPoint</vt:lpstr>
      <vt:lpstr>Presentación de PowerPoint</vt:lpstr>
      <vt:lpstr>Presentación de PowerPoint</vt:lpstr>
      <vt:lpstr>JUSTIFICACION</vt:lpstr>
      <vt:lpstr>Presentación de PowerPoint</vt:lpstr>
      <vt:lpstr>Presentación de PowerPoint</vt:lpstr>
      <vt:lpstr>Presentación de PowerPoint</vt:lpstr>
      <vt:lpstr>Marco metodológico</vt:lpstr>
      <vt:lpstr>Presentación de PowerPoint</vt:lpstr>
      <vt:lpstr>Presentación de PowerPoint</vt:lpstr>
      <vt:lpstr>Presentación de PowerPoint</vt:lpstr>
      <vt:lpstr>Presentación de PowerPoint</vt:lpstr>
      <vt:lpstr>Matriz para calificar la probabilidad de ocurrencia </vt:lpstr>
      <vt:lpstr>Matriz para calificar el nivel de Impacto  </vt:lpstr>
      <vt:lpstr>Matriz para calificar el nivel de efectividad del control </vt:lpstr>
      <vt:lpstr> Matrices de Evaluación de los riesgos </vt:lpstr>
      <vt:lpstr>Matriz de Evaluación de los riesgos Junta Rumipamba </vt:lpstr>
      <vt:lpstr>Matriz de Evaluación de los riesgos Junta Cotogchoa </vt:lpstr>
      <vt:lpstr>Priorizar los riesgos Identificados </vt:lpstr>
      <vt:lpstr>Priorización del Riesgo Parroquia de Cotogchoa </vt:lpstr>
      <vt:lpstr>Priorización del Riesgo Parroquia de Rumipamba </vt:lpstr>
      <vt:lpstr>Identificación del nivel de impacto </vt:lpstr>
      <vt:lpstr>Identificación del nivel de impacto Junta Parroquial Rumipamba </vt:lpstr>
      <vt:lpstr>   </vt:lpstr>
      <vt:lpstr>Identificación del nivel de impacto Junta Parroquial Cotogchoa </vt:lpstr>
      <vt:lpstr>   </vt:lpstr>
      <vt:lpstr>CAPÍTULO IV DEFINIR ESTRATEGIAS PARA MEJORAR EL CONTROL DE LOS PROCESOS FINANCIEROS DE LAS JUNTAS PARROQUIALES</vt:lpstr>
      <vt:lpstr>Principales causas de los eventos de riesgo que enfrenta la Junta parroquial de Cotogchoa   </vt:lpstr>
      <vt:lpstr>Estrategias sugeridas </vt:lpstr>
      <vt:lpstr>Principales causas de los eventos de riesgo que enfrenta la Junta parroquial de Rumipamba   </vt:lpstr>
      <vt:lpstr>Estrategias sugeridas</vt:lpstr>
      <vt:lpstr>CAPÍTULO V PROPUESTA </vt:lpstr>
      <vt:lpstr>Presentación de PowerPoint</vt:lpstr>
      <vt:lpstr>CAPÍTULO VI CONCLUSIONES Y RECOMENDACIONES  </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ROBINSON</dc:creator>
  <cp:lastModifiedBy>hugo chanataxi</cp:lastModifiedBy>
  <cp:revision>330</cp:revision>
  <cp:lastPrinted>2019-07-31T13:58:35Z</cp:lastPrinted>
  <dcterms:created xsi:type="dcterms:W3CDTF">2015-11-27T10:15:23Z</dcterms:created>
  <dcterms:modified xsi:type="dcterms:W3CDTF">2020-02-06T18:50:57Z</dcterms:modified>
</cp:coreProperties>
</file>