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87" r:id="rId5"/>
    <p:sldId id="288" r:id="rId6"/>
    <p:sldId id="286" r:id="rId7"/>
    <p:sldId id="289" r:id="rId8"/>
    <p:sldId id="265" r:id="rId9"/>
    <p:sldId id="266" r:id="rId10"/>
    <p:sldId id="290" r:id="rId11"/>
    <p:sldId id="291" r:id="rId12"/>
    <p:sldId id="292" r:id="rId13"/>
    <p:sldId id="295" r:id="rId14"/>
    <p:sldId id="293" r:id="rId15"/>
    <p:sldId id="275" r:id="rId16"/>
    <p:sldId id="279" r:id="rId17"/>
    <p:sldId id="278" r:id="rId18"/>
    <p:sldId id="282" r:id="rId19"/>
    <p:sldId id="281" r:id="rId20"/>
    <p:sldId id="283" r:id="rId21"/>
    <p:sldId id="284" r:id="rId2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>
        <p:scale>
          <a:sx n="66" d="100"/>
          <a:sy n="66" d="100"/>
        </p:scale>
        <p:origin x="89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cuments\Proc%202016\c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wnloads\NOB300212017TI10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cuments\Proc%202016\c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cuments\Proc%202016\c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wnloads\NOB300212017TI101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wnloads\NOB300212017TI10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cuments\Proc%202016\tee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o\Documents\Proc%202016\tee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59636764185332E-2"/>
          <c:y val="0.10134662642222593"/>
          <c:w val="0.4604407002752971"/>
          <c:h val="0.809259609583748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CC-4073-94A9-BDC96039CF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CC-4073-94A9-BDC96039CF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CC-4073-94A9-BDC96039CF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2CC-4073-94A9-BDC96039CF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2CC-4073-94A9-BDC96039CF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2CC-4073-94A9-BDC96039CF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2CC-4073-94A9-BDC96039CF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2CC-4073-94A9-BDC96039CF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2CC-4073-94A9-BDC96039CFB3}"/>
              </c:ext>
            </c:extLst>
          </c:dPt>
          <c:dLbls>
            <c:dLbl>
              <c:idx val="2"/>
              <c:layout>
                <c:manualLayout>
                  <c:x val="-5.1802250140080806E-4"/>
                  <c:y val="-2.27375644309521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47790040992067"/>
                  <c:y val="4.05214559023495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928160665310095E-2"/>
                  <c:y val="-3.4778800240331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313616960099089"/>
                  <c:y val="-3.4778800240331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4698651169306085"/>
                  <c:y val="-3.27707681118173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7476978825680499E-2"/>
                  <c:y val="-9.8698415710084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2090484827037069"/>
                  <c:y val="6.72327103690351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Hoja1!$B$5:$B$13</c:f>
              <c:strCache>
                <c:ptCount val="9"/>
                <c:pt idx="0">
                  <c:v>Cervecería Nacional CN S.A.</c:v>
                </c:pt>
                <c:pt idx="1">
                  <c:v>Compañía Cervecera AMBEV Ecuador S.A.</c:v>
                </c:pt>
                <c:pt idx="2">
                  <c:v>Cervecería PARAMOBRUHAUS S.A.</c:v>
                </c:pt>
                <c:pt idx="3">
                  <c:v>Cervecería SABAIBEER S.A.</c:v>
                </c:pt>
                <c:pt idx="4">
                  <c:v>Cerveza Artesanal Beer House Cebeerhouse Cía. Ltda.</c:v>
                </c:pt>
                <c:pt idx="5">
                  <c:v>Cervemut S.A.</c:v>
                </c:pt>
                <c:pt idx="6">
                  <c:v>Restaurante Cerveceria Brobarnia Cía. Ltda. </c:v>
                </c:pt>
                <c:pt idx="7">
                  <c:v>Cervecería Artesanal Ecuatoriana Sietecruces C.A.</c:v>
                </c:pt>
                <c:pt idx="8">
                  <c:v>Cervecería ArtesanalAustral Beckenaustro Cía. Ltda.</c:v>
                </c:pt>
              </c:strCache>
            </c:strRef>
          </c:cat>
          <c:val>
            <c:numRef>
              <c:f>Hoja1!$H$5:$H$13</c:f>
              <c:numCache>
                <c:formatCode>0.000%</c:formatCode>
                <c:ptCount val="9"/>
                <c:pt idx="0">
                  <c:v>0.9632064327570764</c:v>
                </c:pt>
                <c:pt idx="1">
                  <c:v>3.5558689029980342E-2</c:v>
                </c:pt>
                <c:pt idx="2">
                  <c:v>6.0422068414770652E-4</c:v>
                </c:pt>
                <c:pt idx="3">
                  <c:v>5.2972697562057099E-4</c:v>
                </c:pt>
                <c:pt idx="4">
                  <c:v>4.4518441165544407E-5</c:v>
                </c:pt>
                <c:pt idx="5">
                  <c:v>2.6202381122011819E-5</c:v>
                </c:pt>
                <c:pt idx="6">
                  <c:v>1.2496875283217125E-5</c:v>
                </c:pt>
                <c:pt idx="7">
                  <c:v>1.1048820733482493E-5</c:v>
                </c:pt>
                <c:pt idx="8">
                  <c:v>6.6640348707271174E-6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2CC-4073-94A9-BDC96039CFB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88-4C9A-A2A6-8795C9AFBE7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88-4C9A-A2A6-8795C9AFBE7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88-4C9A-A2A6-8795C9AFBE7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88-4C9A-A2A6-8795C9AFBE7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88-4C9A-A2A6-8795C9AFBE75}"/>
              </c:ext>
            </c:extLst>
          </c:dPt>
          <c:dLbls>
            <c:dLbl>
              <c:idx val="3"/>
              <c:layout>
                <c:manualLayout>
                  <c:x val="-7.3962787472552957E-2"/>
                  <c:y val="-0.138888888888888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A88-4C9A-A2A6-8795C9AFBE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7830810123656539E-2"/>
                  <c:y val="-0.115740740740740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A88-4C9A-A2A6-8795C9AFBE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Hoja4!$I$8:$I$12</c:f>
              <c:strCache>
                <c:ptCount val="5"/>
                <c:pt idx="0">
                  <c:v>Pilsener</c:v>
                </c:pt>
                <c:pt idx="1">
                  <c:v>Pilsener Light</c:v>
                </c:pt>
                <c:pt idx="2">
                  <c:v>Club</c:v>
                </c:pt>
                <c:pt idx="3">
                  <c:v>Importadas y Miller Lite</c:v>
                </c:pt>
                <c:pt idx="4">
                  <c:v>Otras </c:v>
                </c:pt>
              </c:strCache>
            </c:strRef>
          </c:cat>
          <c:val>
            <c:numRef>
              <c:f>Hoja4!$J$8:$J$12</c:f>
              <c:numCache>
                <c:formatCode>0.00%</c:formatCode>
                <c:ptCount val="5"/>
                <c:pt idx="0">
                  <c:v>0.41499999999999998</c:v>
                </c:pt>
                <c:pt idx="1">
                  <c:v>0.35499999999999998</c:v>
                </c:pt>
                <c:pt idx="2">
                  <c:v>0.20499999999999999</c:v>
                </c:pt>
                <c:pt idx="3" formatCode="0%">
                  <c:v>1.4999999999999999E-2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A88-4C9A-A2A6-8795C9AFBE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29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DB-4713-8B54-8E95286028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DB-4713-8B54-8E95286028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DB-4713-8B54-8E95286028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DB-4713-8B54-8E95286028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EDB-4713-8B54-8E95286028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EDB-4713-8B54-8E95286028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EDB-4713-8B54-8E952860286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EDB-4713-8B54-8E952860286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EDB-4713-8B54-8E952860286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EDB-4713-8B54-8E952860286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EDB-4713-8B54-8E952860286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EDB-4713-8B54-8E952860286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BEDB-4713-8B54-8E9528602861}"/>
              </c:ext>
            </c:extLst>
          </c:dPt>
          <c:dLbls>
            <c:dLbl>
              <c:idx val="1"/>
              <c:layout>
                <c:manualLayout>
                  <c:x val="-6.5944267656477082E-2"/>
                  <c:y val="0.106871536891221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195058505387362E-2"/>
                  <c:y val="2.46518664333624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39843081112187E-2"/>
                  <c:y val="-2.9745552639253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104079236084793E-2"/>
                  <c:y val="-3.09029600466608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4208972541533917E-2"/>
                  <c:y val="-2.9745552639253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3230900950215447"/>
                  <c:y val="7.291484397783610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3369058814172294"/>
                  <c:y val="4.20137066200058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9.1210483716273438E-2"/>
                  <c:y val="-2.9745552639253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2317333595332669"/>
                  <c:y val="0.104513706620005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6459135121478799"/>
                  <c:y val="-5.439997083697870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529963834734562"/>
                  <c:y val="0.141550743657042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BEDB-4713-8B54-8E9528602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Hoja1!$B$21:$B$33</c:f>
              <c:strCache>
                <c:ptCount val="13"/>
                <c:pt idx="0">
                  <c:v>Cervecería Nacional CN S.A.</c:v>
                </c:pt>
                <c:pt idx="1">
                  <c:v>Compañía Cervecera AMBEV Ecuador S.A.</c:v>
                </c:pt>
                <c:pt idx="2">
                  <c:v>Cervecería PARAMOBRUHAUS S.A.</c:v>
                </c:pt>
                <c:pt idx="3">
                  <c:v>Cervecería SABAIBEER S.A.</c:v>
                </c:pt>
                <c:pt idx="4">
                  <c:v>Cerveza Artesanal Beer House Cebeerhouse Cía. Ltda.</c:v>
                </c:pt>
                <c:pt idx="5">
                  <c:v>Cervemut S.A.</c:v>
                </c:pt>
                <c:pt idx="6">
                  <c:v>Restaurante Cerveceria Brobarnia Cía. Ltda. </c:v>
                </c:pt>
                <c:pt idx="7">
                  <c:v>Cervecería Artesanal Ecuatoriana Sietecruces C.A.</c:v>
                </c:pt>
                <c:pt idx="8">
                  <c:v>Cervecería ArtesanalAustral Beckenaustro Cía. Ltda.</c:v>
                </c:pt>
                <c:pt idx="9">
                  <c:v>Cervecería Artesanal Latitud Cero LATCERO Cía. Ltda.</c:v>
                </c:pt>
                <c:pt idx="10">
                  <c:v>Cervecería Fesler Eduador FESLEREC S.A.</c:v>
                </c:pt>
                <c:pt idx="11">
                  <c:v>Abysmo Gods Fluysds Brewery Brewco Cía. Ltda.</c:v>
                </c:pt>
                <c:pt idx="12">
                  <c:v>Cervecería Bandido Brewing Hopreys S.A.</c:v>
                </c:pt>
              </c:strCache>
            </c:strRef>
          </c:cat>
          <c:val>
            <c:numRef>
              <c:f>Hoja1!$H$21:$H$33</c:f>
              <c:numCache>
                <c:formatCode>0.00%</c:formatCode>
                <c:ptCount val="13"/>
                <c:pt idx="0">
                  <c:v>0.96363415936270691</c:v>
                </c:pt>
                <c:pt idx="1">
                  <c:v>3.5267802012880885E-2</c:v>
                </c:pt>
                <c:pt idx="2">
                  <c:v>5.3726565252266566E-4</c:v>
                </c:pt>
                <c:pt idx="3">
                  <c:v>4.7102675675046984E-4</c:v>
                </c:pt>
                <c:pt idx="4">
                  <c:v>3.9585254145737117E-5</c:v>
                </c:pt>
                <c:pt idx="5">
                  <c:v>2.3298837263445728E-5</c:v>
                </c:pt>
                <c:pt idx="6">
                  <c:v>1.1112068867689896E-5</c:v>
                </c:pt>
                <c:pt idx="7">
                  <c:v>9.8244764482926717E-6</c:v>
                </c:pt>
                <c:pt idx="8">
                  <c:v>5.9255784139620016E-6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BEDB-4713-8B54-8E95286028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59636764185332E-2"/>
          <c:y val="0.10134662642222593"/>
          <c:w val="0.4604407002752971"/>
          <c:h val="0.809259609583748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CC-4073-94A9-BDC96039CF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CC-4073-94A9-BDC96039CF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CC-4073-94A9-BDC96039CF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2CC-4073-94A9-BDC96039CF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2CC-4073-94A9-BDC96039CF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2CC-4073-94A9-BDC96039CF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2CC-4073-94A9-BDC96039CF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2CC-4073-94A9-BDC96039CF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2CC-4073-94A9-BDC96039CFB3}"/>
              </c:ext>
            </c:extLst>
          </c:dPt>
          <c:dLbls>
            <c:dLbl>
              <c:idx val="2"/>
              <c:layout>
                <c:manualLayout>
                  <c:x val="-5.1802250140080806E-4"/>
                  <c:y val="-2.27375644309521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47790040992067"/>
                  <c:y val="4.05214559023495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928160665310095E-2"/>
                  <c:y val="-3.4778800240331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313616960099089"/>
                  <c:y val="-3.4778800240331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4698651169306085"/>
                  <c:y val="-3.27707681118173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7476978825680499E-2"/>
                  <c:y val="-9.8698415710084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2090484827037069"/>
                  <c:y val="6.72327103690351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2CC-4073-94A9-BDC96039C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Hoja1!$B$5:$B$13</c:f>
              <c:strCache>
                <c:ptCount val="9"/>
                <c:pt idx="0">
                  <c:v>Cervecería Nacional CN S.A.</c:v>
                </c:pt>
                <c:pt idx="1">
                  <c:v>Compañía Cervecera AMBEV Ecuador S.A.</c:v>
                </c:pt>
                <c:pt idx="2">
                  <c:v>Cervecería PARAMOBRUHAUS S.A.</c:v>
                </c:pt>
                <c:pt idx="3">
                  <c:v>Cervecería SABAIBEER S.A.</c:v>
                </c:pt>
                <c:pt idx="4">
                  <c:v>Cerveza Artesanal Beer House Cebeerhouse Cía. Ltda.</c:v>
                </c:pt>
                <c:pt idx="5">
                  <c:v>Cervemut S.A.</c:v>
                </c:pt>
                <c:pt idx="6">
                  <c:v>Restaurante Cerveceria Brobarnia Cía. Ltda. </c:v>
                </c:pt>
                <c:pt idx="7">
                  <c:v>Cervecería Artesanal Ecuatoriana Sietecruces C.A.</c:v>
                </c:pt>
                <c:pt idx="8">
                  <c:v>Cervecería ArtesanalAustral Beckenaustro Cía. Ltda.</c:v>
                </c:pt>
              </c:strCache>
            </c:strRef>
          </c:cat>
          <c:val>
            <c:numRef>
              <c:f>Hoja1!$H$5:$H$13</c:f>
              <c:numCache>
                <c:formatCode>0.000%</c:formatCode>
                <c:ptCount val="9"/>
                <c:pt idx="0">
                  <c:v>0.9632064327570764</c:v>
                </c:pt>
                <c:pt idx="1">
                  <c:v>3.5558689029980342E-2</c:v>
                </c:pt>
                <c:pt idx="2">
                  <c:v>6.0422068414770652E-4</c:v>
                </c:pt>
                <c:pt idx="3">
                  <c:v>5.2972697562057099E-4</c:v>
                </c:pt>
                <c:pt idx="4">
                  <c:v>4.4518441165544407E-5</c:v>
                </c:pt>
                <c:pt idx="5">
                  <c:v>2.6202381122011819E-5</c:v>
                </c:pt>
                <c:pt idx="6">
                  <c:v>1.2496875283217125E-5</c:v>
                </c:pt>
                <c:pt idx="7">
                  <c:v>1.1048820733482493E-5</c:v>
                </c:pt>
                <c:pt idx="8">
                  <c:v>6.6640348707271174E-6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2CC-4073-94A9-BDC96039CFB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00-4926-8CA1-E6B366AC5F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00-4926-8CA1-E6B366AC5F6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00-4926-8CA1-E6B366AC5F6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00-4926-8CA1-E6B366AC5F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Hoja3!$C$11:$C$14</c:f>
              <c:strCache>
                <c:ptCount val="4"/>
                <c:pt idx="0">
                  <c:v>Región Centro</c:v>
                </c:pt>
                <c:pt idx="1">
                  <c:v>Región Norte</c:v>
                </c:pt>
                <c:pt idx="2">
                  <c:v>Región Sur</c:v>
                </c:pt>
                <c:pt idx="3">
                  <c:v>Exportación</c:v>
                </c:pt>
              </c:strCache>
            </c:strRef>
          </c:cat>
          <c:val>
            <c:numRef>
              <c:f>Hoja3!$J$11:$J$14</c:f>
              <c:numCache>
                <c:formatCode>#,##0</c:formatCode>
                <c:ptCount val="4"/>
                <c:pt idx="0">
                  <c:v>236371067.07999998</c:v>
                </c:pt>
                <c:pt idx="1">
                  <c:v>155904320.84</c:v>
                </c:pt>
                <c:pt idx="2">
                  <c:v>80466746.239999995</c:v>
                </c:pt>
                <c:pt idx="3">
                  <c:v>30175029.84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700-4926-8CA1-E6B366AC5F6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D3-478D-92D5-BE2F5527B9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D3-478D-92D5-BE2F5527B9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D3-478D-92D5-BE2F5527B9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BD3-478D-92D5-BE2F5527B9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Hoja3!$C$22:$C$25</c:f>
              <c:strCache>
                <c:ptCount val="4"/>
                <c:pt idx="0">
                  <c:v>Región Centro</c:v>
                </c:pt>
                <c:pt idx="1">
                  <c:v>Región Norte</c:v>
                </c:pt>
                <c:pt idx="2">
                  <c:v>Región Sur</c:v>
                </c:pt>
                <c:pt idx="3">
                  <c:v>Exportación</c:v>
                </c:pt>
              </c:strCache>
            </c:strRef>
          </c:cat>
          <c:val>
            <c:numRef>
              <c:f>Hoja3!$J$22:$J$25</c:f>
              <c:numCache>
                <c:formatCode>#,##0</c:formatCode>
                <c:ptCount val="4"/>
                <c:pt idx="0">
                  <c:v>9468757.4100000001</c:v>
                </c:pt>
                <c:pt idx="1">
                  <c:v>5384195.3899999997</c:v>
                </c:pt>
                <c:pt idx="2">
                  <c:v>2227942.92</c:v>
                </c:pt>
                <c:pt idx="3">
                  <c:v>1485295.28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D3-478D-92D5-BE2F5527B95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Hoja2!$D$21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Hoja2!$C$22:$C$24</c:f>
              <c:strCache>
                <c:ptCount val="3"/>
                <c:pt idx="0">
                  <c:v>Margen Bruto</c:v>
                </c:pt>
                <c:pt idx="1">
                  <c:v>Margen Operacional </c:v>
                </c:pt>
                <c:pt idx="2">
                  <c:v>Margen Neto en Ventas</c:v>
                </c:pt>
              </c:strCache>
            </c:strRef>
          </c:cat>
          <c:val>
            <c:numRef>
              <c:f>Hoja2!$D$22:$D$24</c:f>
              <c:numCache>
                <c:formatCode>0%</c:formatCode>
                <c:ptCount val="3"/>
                <c:pt idx="0">
                  <c:v>0.82</c:v>
                </c:pt>
                <c:pt idx="1">
                  <c:v>0.32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3A-4786-AA4C-245C85168AB8}"/>
            </c:ext>
          </c:extLst>
        </c:ser>
        <c:ser>
          <c:idx val="1"/>
          <c:order val="1"/>
          <c:tx>
            <c:strRef>
              <c:f>Hoja2!$E$21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Hoja2!$C$22:$C$24</c:f>
              <c:strCache>
                <c:ptCount val="3"/>
                <c:pt idx="0">
                  <c:v>Margen Bruto</c:v>
                </c:pt>
                <c:pt idx="1">
                  <c:v>Margen Operacional </c:v>
                </c:pt>
                <c:pt idx="2">
                  <c:v>Margen Neto en Ventas</c:v>
                </c:pt>
              </c:strCache>
            </c:strRef>
          </c:cat>
          <c:val>
            <c:numRef>
              <c:f>Hoja2!$E$22:$E$24</c:f>
              <c:numCache>
                <c:formatCode>0%</c:formatCode>
                <c:ptCount val="3"/>
                <c:pt idx="0">
                  <c:v>0.84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3A-4786-AA4C-245C85168A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9345960"/>
        <c:axId val="339344784"/>
      </c:barChart>
      <c:catAx>
        <c:axId val="33934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339344784"/>
        <c:crosses val="autoZero"/>
        <c:auto val="1"/>
        <c:lblAlgn val="ctr"/>
        <c:lblOffset val="100"/>
        <c:noMultiLvlLbl val="0"/>
      </c:catAx>
      <c:valAx>
        <c:axId val="339344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934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Hoja2!$D$21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Hoja2!$C$22:$C$24</c:f>
              <c:strCache>
                <c:ptCount val="3"/>
                <c:pt idx="0">
                  <c:v>Margen Bruto</c:v>
                </c:pt>
                <c:pt idx="1">
                  <c:v>Margen Operacional </c:v>
                </c:pt>
                <c:pt idx="2">
                  <c:v>Margen Neto en Ventas</c:v>
                </c:pt>
              </c:strCache>
            </c:strRef>
          </c:cat>
          <c:val>
            <c:numRef>
              <c:f>Hoja2!$D$22:$D$24</c:f>
              <c:numCache>
                <c:formatCode>0%</c:formatCode>
                <c:ptCount val="3"/>
                <c:pt idx="0">
                  <c:v>0.82</c:v>
                </c:pt>
                <c:pt idx="1">
                  <c:v>0.32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D0-4289-A4AA-210DC8DD4673}"/>
            </c:ext>
          </c:extLst>
        </c:ser>
        <c:ser>
          <c:idx val="1"/>
          <c:order val="1"/>
          <c:tx>
            <c:strRef>
              <c:f>Hoja2!$E$21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Hoja2!$C$22:$C$24</c:f>
              <c:strCache>
                <c:ptCount val="3"/>
                <c:pt idx="0">
                  <c:v>Margen Bruto</c:v>
                </c:pt>
                <c:pt idx="1">
                  <c:v>Margen Operacional </c:v>
                </c:pt>
                <c:pt idx="2">
                  <c:v>Margen Neto en Ventas</c:v>
                </c:pt>
              </c:strCache>
            </c:strRef>
          </c:cat>
          <c:val>
            <c:numRef>
              <c:f>Hoja2!$E$22:$E$24</c:f>
              <c:numCache>
                <c:formatCode>0%</c:formatCode>
                <c:ptCount val="3"/>
                <c:pt idx="0">
                  <c:v>0.84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D0-4289-A4AA-210DC8DD46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6176856"/>
        <c:axId val="406174112"/>
      </c:barChart>
      <c:catAx>
        <c:axId val="40617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406174112"/>
        <c:crosses val="autoZero"/>
        <c:auto val="1"/>
        <c:lblAlgn val="ctr"/>
        <c:lblOffset val="100"/>
        <c:noMultiLvlLbl val="0"/>
      </c:catAx>
      <c:valAx>
        <c:axId val="406174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617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534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49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320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1" y="981075"/>
          <a:ext cx="12192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3" imgW="9151920" imgH="5621400" progId="">
                  <p:embed/>
                </p:oleObj>
              </mc:Choice>
              <mc:Fallback>
                <p:oleObj name="CorelDRAW" r:id="rId3" imgW="9151920" imgH="5621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981075"/>
                        <a:ext cx="12192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09599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 dirty="0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 dirty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09599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 dirty="0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 dirty="0"/>
          </a:p>
        </p:txBody>
      </p:sp>
      <p:pic>
        <p:nvPicPr>
          <p:cNvPr id="17456" name="Picture 48" descr="bannner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5722938"/>
            <a:ext cx="12192000" cy="1135062"/>
          </a:xfrm>
          <a:prstGeom prst="rect">
            <a:avLst/>
          </a:prstGeom>
          <a:noFill/>
        </p:spPr>
      </p:pic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289984" y="260352"/>
            <a:ext cx="1056216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6" b="30597"/>
          <a:stretch/>
        </p:blipFill>
        <p:spPr bwMode="auto">
          <a:xfrm>
            <a:off x="47755" y="188640"/>
            <a:ext cx="3840000" cy="624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27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549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756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06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334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060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138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418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280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B4BD-B0E1-4719-A7C2-D16C1F67D6F3}" type="datetimeFigureOut">
              <a:rPr lang="es-EC" smtClean="0"/>
              <a:t>22/01/2020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482C-54FB-4E55-B256-51A80180AA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451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0067" y="3172326"/>
            <a:ext cx="72958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151419" y="692696"/>
            <a:ext cx="11039789" cy="530781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s-EC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EN FINANZAS Y AUDITORÍA</a:t>
            </a:r>
          </a:p>
          <a:p>
            <a:pPr marL="0" indent="0" algn="ctr">
              <a:buNone/>
            </a:pPr>
            <a:endParaRPr lang="es-EC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TRABAJO DE TITULACIÓN, PREVIO A LA OBTENCIÓN DEL TÍTULO DE INGENIERÍA EN FINANZAS Y AUDITORÍA</a:t>
            </a:r>
            <a:endParaRPr lang="es-EC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</a:t>
            </a:r>
          </a:p>
          <a:p>
            <a:pPr marL="0" indent="0" algn="ctr">
              <a:buNone/>
            </a:pPr>
            <a:r>
              <a:rPr lang="es-EC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HERNANDEZ TULCAN, MICHELLE SILVANA </a:t>
            </a:r>
            <a:endParaRPr lang="es-EC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ANALISIS ECONOMICO-FINANCIERO DEL EFECTO DE LA FUSION DE LAS EMPRESAS CERVECERAS SABMILLER Y AB INBEV (AMBEV)</a:t>
            </a:r>
          </a:p>
          <a:p>
            <a:pPr marL="0" indent="0" algn="ctr">
              <a:buNone/>
            </a:pPr>
            <a:endParaRPr lang="es-EC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es-EC" sz="1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ALVARO CARRILLO </a:t>
            </a:r>
            <a:endParaRPr lang="es-EC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endParaRPr lang="es-EC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28534" y="378420"/>
            <a:ext cx="6647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latin typeface="+mj-lt"/>
                <a:ea typeface="Calibri" panose="020F0502020204030204" pitchFamily="34" charset="0"/>
              </a:rPr>
              <a:t>C</a:t>
            </a:r>
            <a:r>
              <a:rPr lang="es-EC" b="1" dirty="0" smtClean="0">
                <a:effectLst/>
                <a:latin typeface="+mj-lt"/>
                <a:ea typeface="Calibri" panose="020F0502020204030204" pitchFamily="34" charset="0"/>
              </a:rPr>
              <a:t>ambios estructurales a nivel económico y </a:t>
            </a:r>
            <a:r>
              <a:rPr lang="es-EC" b="1" dirty="0" smtClean="0">
                <a:effectLst/>
                <a:latin typeface="+mj-lt"/>
                <a:ea typeface="Calibri" panose="020F0502020204030204" pitchFamily="34" charset="0"/>
              </a:rPr>
              <a:t>financiero antes de la fusión 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4722643" y="938080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SAB Miller Ingresos 2016 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53500210"/>
              </p:ext>
            </p:extLst>
          </p:nvPr>
        </p:nvGraphicFramePr>
        <p:xfrm>
          <a:off x="6088268" y="1682406"/>
          <a:ext cx="5886018" cy="407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71" y="1928692"/>
            <a:ext cx="5672697" cy="3949593"/>
          </a:xfrm>
          <a:prstGeom prst="rect">
            <a:avLst/>
          </a:prstGeom>
        </p:spPr>
      </p:pic>
      <p:pic>
        <p:nvPicPr>
          <p:cNvPr id="7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984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28534" y="378420"/>
            <a:ext cx="6647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latin typeface="+mj-lt"/>
                <a:ea typeface="Calibri" panose="020F0502020204030204" pitchFamily="34" charset="0"/>
              </a:rPr>
              <a:t>C</a:t>
            </a:r>
            <a:r>
              <a:rPr lang="es-EC" b="1" dirty="0" smtClean="0">
                <a:effectLst/>
                <a:latin typeface="+mj-lt"/>
                <a:ea typeface="Calibri" panose="020F0502020204030204" pitchFamily="34" charset="0"/>
              </a:rPr>
              <a:t>ambios estructurales a nivel económico y </a:t>
            </a:r>
            <a:r>
              <a:rPr lang="es-EC" b="1" dirty="0" smtClean="0">
                <a:effectLst/>
                <a:latin typeface="+mj-lt"/>
                <a:ea typeface="Calibri" panose="020F0502020204030204" pitchFamily="34" charset="0"/>
              </a:rPr>
              <a:t>financiero antes de la fusión </a:t>
            </a:r>
            <a:endParaRPr lang="es-EC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1360166"/>
              </p:ext>
            </p:extLst>
          </p:nvPr>
        </p:nvGraphicFramePr>
        <p:xfrm>
          <a:off x="5612538" y="1661701"/>
          <a:ext cx="5781177" cy="432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620" y="1466617"/>
            <a:ext cx="4560918" cy="471542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577468" y="835394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Ambev</a:t>
            </a:r>
            <a:r>
              <a:rPr lang="es-EC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Ingresos </a:t>
            </a:r>
            <a:endParaRPr lang="es-EC" dirty="0"/>
          </a:p>
        </p:txBody>
      </p:sp>
      <p:pic>
        <p:nvPicPr>
          <p:cNvPr id="7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762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7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9943" y="6093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</a:rPr>
              <a:t>Comportamiento antes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</a:rPr>
              <a:t>y después de la fusión</a:t>
            </a:r>
            <a:endParaRPr lang="es-EC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59" y="1255710"/>
            <a:ext cx="10573404" cy="5387051"/>
          </a:xfrm>
          <a:prstGeom prst="rect">
            <a:avLst/>
          </a:prstGeom>
        </p:spPr>
      </p:pic>
      <p:pic>
        <p:nvPicPr>
          <p:cNvPr id="4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155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8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96226" y="971550"/>
            <a:ext cx="2569029" cy="52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Estado de resultados fusionado 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6081484" y="2621642"/>
            <a:ext cx="1625601" cy="567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Incremento 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3091543" y="2467428"/>
            <a:ext cx="2191658" cy="722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/>
              <a:t>583.383.910,24</a:t>
            </a:r>
            <a:endParaRPr lang="es-EC"/>
          </a:p>
        </p:txBody>
      </p:sp>
      <p:sp>
        <p:nvSpPr>
          <p:cNvPr id="5" name="Rectángulo 4"/>
          <p:cNvSpPr/>
          <p:nvPr/>
        </p:nvSpPr>
        <p:spPr>
          <a:xfrm>
            <a:off x="812800" y="1458686"/>
            <a:ext cx="1988458" cy="689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Ventas </a:t>
            </a:r>
            <a:endParaRPr lang="es-EC" dirty="0"/>
          </a:p>
        </p:txBody>
      </p:sp>
      <p:sp>
        <p:nvSpPr>
          <p:cNvPr id="7" name="Flecha derecha 6"/>
          <p:cNvSpPr/>
          <p:nvPr/>
        </p:nvSpPr>
        <p:spPr>
          <a:xfrm>
            <a:off x="2358572" y="2294164"/>
            <a:ext cx="508000" cy="6803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errar llave 7"/>
          <p:cNvSpPr/>
          <p:nvPr/>
        </p:nvSpPr>
        <p:spPr>
          <a:xfrm>
            <a:off x="5529943" y="2294164"/>
            <a:ext cx="435428" cy="13344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8"/>
          <p:cNvSpPr/>
          <p:nvPr/>
        </p:nvSpPr>
        <p:spPr>
          <a:xfrm>
            <a:off x="662068" y="4594163"/>
            <a:ext cx="2289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(=) UTILIDAD NETA</a:t>
            </a:r>
            <a:endParaRPr lang="es-EC" dirty="0"/>
          </a:p>
        </p:txBody>
      </p:sp>
      <p:sp>
        <p:nvSpPr>
          <p:cNvPr id="10" name="Rectángulo 9"/>
          <p:cNvSpPr/>
          <p:nvPr/>
        </p:nvSpPr>
        <p:spPr>
          <a:xfrm>
            <a:off x="3091543" y="5203762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47.312.574,90</a:t>
            </a:r>
            <a:endParaRPr lang="es-EC" dirty="0"/>
          </a:p>
        </p:txBody>
      </p:sp>
      <p:sp>
        <p:nvSpPr>
          <p:cNvPr id="11" name="Flecha derecha 10"/>
          <p:cNvSpPr/>
          <p:nvPr/>
        </p:nvSpPr>
        <p:spPr>
          <a:xfrm>
            <a:off x="2307773" y="5048249"/>
            <a:ext cx="508000" cy="6803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Cerrar llave 11"/>
          <p:cNvSpPr/>
          <p:nvPr/>
        </p:nvSpPr>
        <p:spPr>
          <a:xfrm>
            <a:off x="4750972" y="4963495"/>
            <a:ext cx="435428" cy="13344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Rectángulo 12"/>
          <p:cNvSpPr/>
          <p:nvPr/>
        </p:nvSpPr>
        <p:spPr>
          <a:xfrm>
            <a:off x="5239656" y="5444670"/>
            <a:ext cx="1625601" cy="567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Incremento </a:t>
            </a:r>
            <a:endParaRPr lang="es-EC" dirty="0"/>
          </a:p>
        </p:txBody>
      </p:sp>
      <p:pic>
        <p:nvPicPr>
          <p:cNvPr id="14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643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8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29" y="564031"/>
            <a:ext cx="4165098" cy="575953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527513" y="194699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General 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102" y="564031"/>
            <a:ext cx="5075986" cy="579371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890542" y="194699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General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908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1" y="110483"/>
            <a:ext cx="11908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176789" y="11096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Indicadores de Rentabilidad de SAB Miller 2016 – 2017 </a:t>
            </a:r>
            <a:endParaRPr lang="es-EC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07" y="2002685"/>
            <a:ext cx="7431307" cy="2148870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583323522"/>
              </p:ext>
            </p:extLst>
          </p:nvPr>
        </p:nvGraphicFramePr>
        <p:xfrm>
          <a:off x="3176789" y="3655597"/>
          <a:ext cx="5764011" cy="300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28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67387" y="977652"/>
            <a:ext cx="5831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Indicadores de Rentabilidad de </a:t>
            </a:r>
            <a:r>
              <a:rPr lang="es-EC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Ambev</a:t>
            </a:r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2016 – 2017 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73" y="1474040"/>
            <a:ext cx="8390433" cy="2426215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65513647"/>
              </p:ext>
            </p:extLst>
          </p:nvPr>
        </p:nvGraphicFramePr>
        <p:xfrm>
          <a:off x="4339772" y="3710667"/>
          <a:ext cx="5970814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155" y="5735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6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8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369972" y="6265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Consolidado Indicadores de Rentabilidad de SAB Miller y </a:t>
            </a:r>
            <a:r>
              <a:rPr lang="es-EC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Ambev</a:t>
            </a:r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  </a:t>
            </a:r>
            <a:endParaRPr lang="es-EC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261" y="1877500"/>
            <a:ext cx="6655421" cy="180912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839" y="3711940"/>
            <a:ext cx="5276263" cy="317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795" y="5913609"/>
            <a:ext cx="12190413" cy="925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711736" y="1065607"/>
            <a:ext cx="10499686" cy="5050443"/>
            <a:chOff x="883963" y="2201400"/>
            <a:chExt cx="7376075" cy="2949240"/>
          </a:xfrm>
        </p:grpSpPr>
        <p:sp>
          <p:nvSpPr>
            <p:cNvPr id="5" name="Shape 5967"/>
            <p:cNvSpPr/>
            <p:nvPr/>
          </p:nvSpPr>
          <p:spPr>
            <a:xfrm>
              <a:off x="883963" y="3667042"/>
              <a:ext cx="7376075" cy="1"/>
            </a:xfrm>
            <a:prstGeom prst="line">
              <a:avLst/>
            </a:prstGeom>
            <a:ln w="19050">
              <a:solidFill>
                <a:srgbClr val="BFBFBF"/>
              </a:solidFill>
              <a:prstDash val="sysDash"/>
              <a:bevel/>
            </a:ln>
          </p:spPr>
          <p:txBody>
            <a:bodyPr lIns="0" tIns="0" rIns="0" bIns="0"/>
            <a:lstStyle/>
            <a:p>
              <a:pPr defTabSz="342900"/>
              <a:endParaRPr sz="900">
                <a:latin typeface="+mj-lt"/>
                <a:ea typeface="Helvetica"/>
                <a:cs typeface="Helvetica"/>
              </a:endParaRPr>
            </a:p>
          </p:txBody>
        </p:sp>
        <p:sp>
          <p:nvSpPr>
            <p:cNvPr id="6" name="Shape 5970"/>
            <p:cNvSpPr/>
            <p:nvPr/>
          </p:nvSpPr>
          <p:spPr>
            <a:xfrm flipV="1">
              <a:off x="4572000" y="3039961"/>
              <a:ext cx="1" cy="512957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8" name="Shape 5977"/>
            <p:cNvSpPr/>
            <p:nvPr/>
          </p:nvSpPr>
          <p:spPr>
            <a:xfrm>
              <a:off x="3753034" y="4203149"/>
              <a:ext cx="1637931" cy="328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pPr algn="just"/>
              <a:r>
                <a:rPr lang="es-EC" sz="1600" b="1" dirty="0"/>
                <a:t>Ventajas empíricas </a:t>
              </a:r>
              <a:endParaRPr lang="es-EC" sz="1600" dirty="0"/>
            </a:p>
            <a:p>
              <a:pPr algn="just"/>
              <a:endParaRPr lang="en-US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Shape 5990"/>
            <p:cNvSpPr/>
            <p:nvPr/>
          </p:nvSpPr>
          <p:spPr>
            <a:xfrm>
              <a:off x="4439565" y="3530146"/>
              <a:ext cx="264869" cy="264869"/>
            </a:xfrm>
            <a:prstGeom prst="diamond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0" name="Shape 5993"/>
            <p:cNvSpPr/>
            <p:nvPr/>
          </p:nvSpPr>
          <p:spPr>
            <a:xfrm>
              <a:off x="4155604" y="2207171"/>
              <a:ext cx="832791" cy="832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1" name="Shape 5968"/>
            <p:cNvSpPr/>
            <p:nvPr/>
          </p:nvSpPr>
          <p:spPr>
            <a:xfrm flipV="1">
              <a:off x="1470556" y="3042184"/>
              <a:ext cx="1" cy="510734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13" name="Shape 5974"/>
            <p:cNvSpPr/>
            <p:nvPr/>
          </p:nvSpPr>
          <p:spPr>
            <a:xfrm>
              <a:off x="5242295" y="2201400"/>
              <a:ext cx="1760853" cy="184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r>
                <a:rPr lang="es-EC" sz="1600" b="1" dirty="0"/>
                <a:t>Desventajas empíricas</a:t>
              </a:r>
              <a:endParaRPr lang="es-EC" sz="1600" dirty="0"/>
            </a:p>
          </p:txBody>
        </p:sp>
        <p:sp>
          <p:nvSpPr>
            <p:cNvPr id="14" name="Shape 5988"/>
            <p:cNvSpPr/>
            <p:nvPr/>
          </p:nvSpPr>
          <p:spPr>
            <a:xfrm>
              <a:off x="1338121" y="3530146"/>
              <a:ext cx="264869" cy="264869"/>
            </a:xfrm>
            <a:prstGeom prst="diamond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5" name="Shape 6003"/>
            <p:cNvSpPr/>
            <p:nvPr/>
          </p:nvSpPr>
          <p:spPr>
            <a:xfrm>
              <a:off x="1054160" y="2209394"/>
              <a:ext cx="832791" cy="832791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6" name="Shape 5971"/>
            <p:cNvSpPr/>
            <p:nvPr/>
          </p:nvSpPr>
          <p:spPr>
            <a:xfrm>
              <a:off x="6122723" y="3790799"/>
              <a:ext cx="1" cy="515612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18" name="Shape 5986"/>
            <p:cNvSpPr/>
            <p:nvPr/>
          </p:nvSpPr>
          <p:spPr>
            <a:xfrm>
              <a:off x="2128620" y="2270145"/>
              <a:ext cx="1785315" cy="184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r>
                <a:rPr lang="es-EC" sz="1600" b="1" dirty="0"/>
                <a:t>Desventajas teóricas </a:t>
              </a:r>
              <a:endParaRPr lang="es-EC" sz="1600" dirty="0"/>
            </a:p>
          </p:txBody>
        </p:sp>
        <p:sp>
          <p:nvSpPr>
            <p:cNvPr id="19" name="Shape 5991"/>
            <p:cNvSpPr/>
            <p:nvPr/>
          </p:nvSpPr>
          <p:spPr>
            <a:xfrm>
              <a:off x="5990288" y="3530146"/>
              <a:ext cx="264869" cy="264869"/>
            </a:xfrm>
            <a:prstGeom prst="diamond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0" name="Shape 6010"/>
            <p:cNvSpPr/>
            <p:nvPr/>
          </p:nvSpPr>
          <p:spPr>
            <a:xfrm>
              <a:off x="5706327" y="4317849"/>
              <a:ext cx="832791" cy="832791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1" name="Shape 5969"/>
            <p:cNvSpPr/>
            <p:nvPr/>
          </p:nvSpPr>
          <p:spPr>
            <a:xfrm>
              <a:off x="3021278" y="3790799"/>
              <a:ext cx="1" cy="494540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24" name="Shape 5989"/>
            <p:cNvSpPr/>
            <p:nvPr/>
          </p:nvSpPr>
          <p:spPr>
            <a:xfrm>
              <a:off x="2888843" y="3530146"/>
              <a:ext cx="264869" cy="264869"/>
            </a:xfrm>
            <a:prstGeom prst="diamond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5" name="Shape 6013"/>
            <p:cNvSpPr/>
            <p:nvPr/>
          </p:nvSpPr>
          <p:spPr>
            <a:xfrm>
              <a:off x="2604882" y="4317849"/>
              <a:ext cx="832791" cy="83279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6" name="Shape 5972"/>
            <p:cNvSpPr/>
            <p:nvPr/>
          </p:nvSpPr>
          <p:spPr>
            <a:xfrm flipH="1" flipV="1">
              <a:off x="7673444" y="3061033"/>
              <a:ext cx="1" cy="491885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29" name="Shape 5992"/>
            <p:cNvSpPr/>
            <p:nvPr/>
          </p:nvSpPr>
          <p:spPr>
            <a:xfrm>
              <a:off x="7541010" y="3530146"/>
              <a:ext cx="264869" cy="264869"/>
            </a:xfrm>
            <a:prstGeom prst="diamond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30" name="Shape 6016"/>
            <p:cNvSpPr/>
            <p:nvPr/>
          </p:nvSpPr>
          <p:spPr>
            <a:xfrm>
              <a:off x="7257049" y="2207171"/>
              <a:ext cx="832791" cy="83279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31" name="Shape 2554"/>
            <p:cNvSpPr/>
            <p:nvPr/>
          </p:nvSpPr>
          <p:spPr>
            <a:xfrm>
              <a:off x="7441124" y="2416900"/>
              <a:ext cx="464639" cy="42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  <p:sp>
          <p:nvSpPr>
            <p:cNvPr id="32" name="Shape 2604"/>
            <p:cNvSpPr/>
            <p:nvPr/>
          </p:nvSpPr>
          <p:spPr>
            <a:xfrm>
              <a:off x="5910831" y="4540237"/>
              <a:ext cx="423782" cy="38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9600"/>
                  </a:moveTo>
                  <a:lnTo>
                    <a:pt x="17673" y="9600"/>
                  </a:lnTo>
                  <a:lnTo>
                    <a:pt x="17673" y="8400"/>
                  </a:lnTo>
                  <a:cubicBezTo>
                    <a:pt x="17673" y="7738"/>
                    <a:pt x="17233" y="7200"/>
                    <a:pt x="16691" y="7200"/>
                  </a:cubicBezTo>
                  <a:lnTo>
                    <a:pt x="14727" y="7200"/>
                  </a:lnTo>
                  <a:cubicBezTo>
                    <a:pt x="14186" y="7200"/>
                    <a:pt x="13745" y="7738"/>
                    <a:pt x="13745" y="8400"/>
                  </a:cubicBezTo>
                  <a:lnTo>
                    <a:pt x="13745" y="9600"/>
                  </a:lnTo>
                  <a:lnTo>
                    <a:pt x="7855" y="9600"/>
                  </a:lnTo>
                  <a:lnTo>
                    <a:pt x="7855" y="8400"/>
                  </a:lnTo>
                  <a:cubicBezTo>
                    <a:pt x="7855" y="7738"/>
                    <a:pt x="7414" y="7200"/>
                    <a:pt x="6873" y="7200"/>
                  </a:cubicBezTo>
                  <a:lnTo>
                    <a:pt x="4909" y="7200"/>
                  </a:lnTo>
                  <a:cubicBezTo>
                    <a:pt x="4367" y="7200"/>
                    <a:pt x="3927" y="7738"/>
                    <a:pt x="3927" y="8400"/>
                  </a:cubicBezTo>
                  <a:lnTo>
                    <a:pt x="3927" y="9600"/>
                  </a:lnTo>
                  <a:lnTo>
                    <a:pt x="982" y="9600"/>
                  </a:lnTo>
                  <a:lnTo>
                    <a:pt x="982" y="3601"/>
                  </a:lnTo>
                  <a:lnTo>
                    <a:pt x="20618" y="3601"/>
                  </a:lnTo>
                  <a:cubicBezTo>
                    <a:pt x="20618" y="3601"/>
                    <a:pt x="20618" y="9600"/>
                    <a:pt x="20618" y="9600"/>
                  </a:cubicBezTo>
                  <a:close/>
                  <a:moveTo>
                    <a:pt x="14727" y="8400"/>
                  </a:moveTo>
                  <a:lnTo>
                    <a:pt x="16691" y="8400"/>
                  </a:lnTo>
                  <a:lnTo>
                    <a:pt x="16691" y="12001"/>
                  </a:lnTo>
                  <a:lnTo>
                    <a:pt x="14727" y="12001"/>
                  </a:lnTo>
                  <a:cubicBezTo>
                    <a:pt x="14727" y="12001"/>
                    <a:pt x="14727" y="8400"/>
                    <a:pt x="14727" y="8400"/>
                  </a:cubicBezTo>
                  <a:close/>
                  <a:moveTo>
                    <a:pt x="4909" y="8400"/>
                  </a:moveTo>
                  <a:lnTo>
                    <a:pt x="6873" y="8400"/>
                  </a:lnTo>
                  <a:lnTo>
                    <a:pt x="6873" y="12001"/>
                  </a:lnTo>
                  <a:lnTo>
                    <a:pt x="4909" y="12001"/>
                  </a:lnTo>
                  <a:cubicBezTo>
                    <a:pt x="4909" y="12001"/>
                    <a:pt x="4909" y="8400"/>
                    <a:pt x="4909" y="8400"/>
                  </a:cubicBezTo>
                  <a:close/>
                  <a:moveTo>
                    <a:pt x="19636" y="20400"/>
                  </a:moveTo>
                  <a:lnTo>
                    <a:pt x="1964" y="20400"/>
                  </a:lnTo>
                  <a:lnTo>
                    <a:pt x="1964" y="10800"/>
                  </a:lnTo>
                  <a:lnTo>
                    <a:pt x="3927" y="10800"/>
                  </a:lnTo>
                  <a:lnTo>
                    <a:pt x="3927" y="12001"/>
                  </a:lnTo>
                  <a:cubicBezTo>
                    <a:pt x="3927" y="12662"/>
                    <a:pt x="4367" y="13200"/>
                    <a:pt x="4909" y="13200"/>
                  </a:cubicBezTo>
                  <a:lnTo>
                    <a:pt x="6873" y="13200"/>
                  </a:lnTo>
                  <a:cubicBezTo>
                    <a:pt x="7414" y="13200"/>
                    <a:pt x="7855" y="12662"/>
                    <a:pt x="7855" y="12001"/>
                  </a:cubicBezTo>
                  <a:lnTo>
                    <a:pt x="7855" y="10800"/>
                  </a:lnTo>
                  <a:lnTo>
                    <a:pt x="13745" y="10800"/>
                  </a:lnTo>
                  <a:lnTo>
                    <a:pt x="13745" y="12001"/>
                  </a:lnTo>
                  <a:cubicBezTo>
                    <a:pt x="13745" y="12662"/>
                    <a:pt x="14186" y="13200"/>
                    <a:pt x="14727" y="13200"/>
                  </a:cubicBezTo>
                  <a:lnTo>
                    <a:pt x="16691" y="13200"/>
                  </a:lnTo>
                  <a:cubicBezTo>
                    <a:pt x="17233" y="13200"/>
                    <a:pt x="17673" y="12662"/>
                    <a:pt x="17673" y="12001"/>
                  </a:cubicBezTo>
                  <a:lnTo>
                    <a:pt x="17673" y="10800"/>
                  </a:lnTo>
                  <a:lnTo>
                    <a:pt x="19636" y="10800"/>
                  </a:lnTo>
                  <a:cubicBezTo>
                    <a:pt x="19636" y="10800"/>
                    <a:pt x="19636" y="20400"/>
                    <a:pt x="19636" y="20400"/>
                  </a:cubicBezTo>
                  <a:close/>
                  <a:moveTo>
                    <a:pt x="8836" y="1200"/>
                  </a:moveTo>
                  <a:lnTo>
                    <a:pt x="12764" y="1200"/>
                  </a:lnTo>
                  <a:cubicBezTo>
                    <a:pt x="13305" y="1200"/>
                    <a:pt x="13745" y="1738"/>
                    <a:pt x="13745" y="2400"/>
                  </a:cubicBezTo>
                  <a:lnTo>
                    <a:pt x="7855" y="2400"/>
                  </a:lnTo>
                  <a:cubicBezTo>
                    <a:pt x="7855" y="1738"/>
                    <a:pt x="8295" y="1200"/>
                    <a:pt x="8836" y="1200"/>
                  </a:cubicBezTo>
                  <a:moveTo>
                    <a:pt x="20618" y="2400"/>
                  </a:moveTo>
                  <a:lnTo>
                    <a:pt x="14727" y="2400"/>
                  </a:lnTo>
                  <a:cubicBezTo>
                    <a:pt x="14727" y="1075"/>
                    <a:pt x="13848" y="0"/>
                    <a:pt x="12764" y="0"/>
                  </a:cubicBezTo>
                  <a:lnTo>
                    <a:pt x="8836" y="0"/>
                  </a:lnTo>
                  <a:cubicBezTo>
                    <a:pt x="7752" y="0"/>
                    <a:pt x="6873" y="1075"/>
                    <a:pt x="6873" y="2400"/>
                  </a:cubicBezTo>
                  <a:lnTo>
                    <a:pt x="982" y="2400"/>
                  </a:lnTo>
                  <a:cubicBezTo>
                    <a:pt x="440" y="2400"/>
                    <a:pt x="0" y="2938"/>
                    <a:pt x="0" y="3601"/>
                  </a:cubicBezTo>
                  <a:lnTo>
                    <a:pt x="0" y="9600"/>
                  </a:lnTo>
                  <a:cubicBezTo>
                    <a:pt x="0" y="10262"/>
                    <a:pt x="440" y="10800"/>
                    <a:pt x="982" y="10800"/>
                  </a:cubicBezTo>
                  <a:lnTo>
                    <a:pt x="982" y="20400"/>
                  </a:lnTo>
                  <a:cubicBezTo>
                    <a:pt x="982" y="21062"/>
                    <a:pt x="1422" y="21600"/>
                    <a:pt x="1964" y="21600"/>
                  </a:cubicBezTo>
                  <a:lnTo>
                    <a:pt x="19636" y="21600"/>
                  </a:lnTo>
                  <a:cubicBezTo>
                    <a:pt x="20178" y="21600"/>
                    <a:pt x="20618" y="21062"/>
                    <a:pt x="20618" y="20400"/>
                  </a:cubicBezTo>
                  <a:lnTo>
                    <a:pt x="20618" y="10800"/>
                  </a:lnTo>
                  <a:cubicBezTo>
                    <a:pt x="21160" y="10800"/>
                    <a:pt x="21600" y="10262"/>
                    <a:pt x="21600" y="9600"/>
                  </a:cubicBezTo>
                  <a:lnTo>
                    <a:pt x="21600" y="3601"/>
                  </a:lnTo>
                  <a:cubicBezTo>
                    <a:pt x="21600" y="2938"/>
                    <a:pt x="21160" y="2400"/>
                    <a:pt x="20618" y="24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  <p:sp>
          <p:nvSpPr>
            <p:cNvPr id="33" name="Shape 2525"/>
            <p:cNvSpPr/>
            <p:nvPr/>
          </p:nvSpPr>
          <p:spPr>
            <a:xfrm>
              <a:off x="4342581" y="2393708"/>
              <a:ext cx="458835" cy="45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  <p:sp>
          <p:nvSpPr>
            <p:cNvPr id="34" name="Shape 2545"/>
            <p:cNvSpPr/>
            <p:nvPr/>
          </p:nvSpPr>
          <p:spPr>
            <a:xfrm>
              <a:off x="2808478" y="4521445"/>
              <a:ext cx="425598" cy="42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  <p:sp>
          <p:nvSpPr>
            <p:cNvPr id="35" name="Shape 2587"/>
            <p:cNvSpPr/>
            <p:nvPr/>
          </p:nvSpPr>
          <p:spPr>
            <a:xfrm>
              <a:off x="1268967" y="2437493"/>
              <a:ext cx="410176" cy="41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9210640" y="4182405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 teóricas </a:t>
            </a:r>
            <a:endParaRPr lang="es-EC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155" y="71864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94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789"/>
            <a:ext cx="11908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2078183" y="2466949"/>
            <a:ext cx="7752297" cy="2181680"/>
            <a:chOff x="201809" y="167228"/>
            <a:chExt cx="3589141" cy="1029524"/>
          </a:xfrm>
        </p:grpSpPr>
        <p:sp>
          <p:nvSpPr>
            <p:cNvPr id="4" name="Freeform 19"/>
            <p:cNvSpPr/>
            <p:nvPr/>
          </p:nvSpPr>
          <p:spPr>
            <a:xfrm>
              <a:off x="201809" y="167228"/>
              <a:ext cx="3589141" cy="1029524"/>
            </a:xfrm>
            <a:custGeom>
              <a:avLst/>
              <a:gdLst>
                <a:gd name="connsiteX0" fmla="*/ 1107583 w 9195515"/>
                <a:gd name="connsiteY0" fmla="*/ 0 h 2215166"/>
                <a:gd name="connsiteX1" fmla="*/ 1890762 w 9195515"/>
                <a:gd name="connsiteY1" fmla="*/ 324404 h 2215166"/>
                <a:gd name="connsiteX2" fmla="*/ 1893527 w 9195515"/>
                <a:gd name="connsiteY2" fmla="*/ 327755 h 2215166"/>
                <a:gd name="connsiteX3" fmla="*/ 1910318 w 9195515"/>
                <a:gd name="connsiteY3" fmla="*/ 342637 h 2215166"/>
                <a:gd name="connsiteX4" fmla="*/ 2636331 w 9195515"/>
                <a:gd name="connsiteY4" fmla="*/ 969406 h 2215166"/>
                <a:gd name="connsiteX5" fmla="*/ 3387497 w 9195515"/>
                <a:gd name="connsiteY5" fmla="*/ 252262 h 2215166"/>
                <a:gd name="connsiteX6" fmla="*/ 3431297 w 9195515"/>
                <a:gd name="connsiteY6" fmla="*/ 219439 h 2215166"/>
                <a:gd name="connsiteX7" fmla="*/ 3503543 w 9195515"/>
                <a:gd name="connsiteY7" fmla="*/ 159831 h 2215166"/>
                <a:gd name="connsiteX8" fmla="*/ 4026793 w 9195515"/>
                <a:gd name="connsiteY8" fmla="*/ 0 h 2215166"/>
                <a:gd name="connsiteX9" fmla="*/ 8259652 w 9195515"/>
                <a:gd name="connsiteY9" fmla="*/ 0 h 2215166"/>
                <a:gd name="connsiteX10" fmla="*/ 9195515 w 9195515"/>
                <a:gd name="connsiteY10" fmla="*/ 935863 h 2215166"/>
                <a:gd name="connsiteX11" fmla="*/ 9195515 w 9195515"/>
                <a:gd name="connsiteY11" fmla="*/ 1279303 h 2215166"/>
                <a:gd name="connsiteX12" fmla="*/ 8259652 w 9195515"/>
                <a:gd name="connsiteY12" fmla="*/ 2215166 h 2215166"/>
                <a:gd name="connsiteX13" fmla="*/ 4026793 w 9195515"/>
                <a:gd name="connsiteY13" fmla="*/ 2215166 h 2215166"/>
                <a:gd name="connsiteX14" fmla="*/ 3503543 w 9195515"/>
                <a:gd name="connsiteY14" fmla="*/ 2055335 h 2215166"/>
                <a:gd name="connsiteX15" fmla="*/ 3461153 w 9195515"/>
                <a:gd name="connsiteY15" fmla="*/ 2020360 h 2215166"/>
                <a:gd name="connsiteX16" fmla="*/ 3387438 w 9195515"/>
                <a:gd name="connsiteY16" fmla="*/ 1972233 h 2215166"/>
                <a:gd name="connsiteX17" fmla="*/ 2662533 w 9195515"/>
                <a:gd name="connsiteY17" fmla="*/ 1275952 h 2215166"/>
                <a:gd name="connsiteX18" fmla="*/ 1944356 w 9195515"/>
                <a:gd name="connsiteY18" fmla="*/ 1835839 h 2215166"/>
                <a:gd name="connsiteX19" fmla="*/ 1906250 w 9195515"/>
                <a:gd name="connsiteY19" fmla="*/ 1871991 h 2215166"/>
                <a:gd name="connsiteX20" fmla="*/ 1890762 w 9195515"/>
                <a:gd name="connsiteY20" fmla="*/ 1890762 h 2215166"/>
                <a:gd name="connsiteX21" fmla="*/ 1107583 w 9195515"/>
                <a:gd name="connsiteY21" fmla="*/ 2215166 h 2215166"/>
                <a:gd name="connsiteX22" fmla="*/ 0 w 9195515"/>
                <a:gd name="connsiteY22" fmla="*/ 1107583 h 2215166"/>
                <a:gd name="connsiteX23" fmla="*/ 1107583 w 9195515"/>
                <a:gd name="connsiteY23" fmla="*/ 0 h 2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95515" h="2215166">
                  <a:moveTo>
                    <a:pt x="1107583" y="0"/>
                  </a:moveTo>
                  <a:cubicBezTo>
                    <a:pt x="1413434" y="0"/>
                    <a:pt x="1690329" y="123971"/>
                    <a:pt x="1890762" y="324404"/>
                  </a:cubicBezTo>
                  <a:lnTo>
                    <a:pt x="1893527" y="327755"/>
                  </a:lnTo>
                  <a:lnTo>
                    <a:pt x="1910318" y="342637"/>
                  </a:lnTo>
                  <a:cubicBezTo>
                    <a:pt x="2138377" y="564106"/>
                    <a:pt x="2341280" y="975490"/>
                    <a:pt x="2636331" y="969406"/>
                  </a:cubicBezTo>
                  <a:cubicBezTo>
                    <a:pt x="2882207" y="964336"/>
                    <a:pt x="3086413" y="507771"/>
                    <a:pt x="3387497" y="252262"/>
                  </a:cubicBezTo>
                  <a:lnTo>
                    <a:pt x="3431297" y="219439"/>
                  </a:lnTo>
                  <a:lnTo>
                    <a:pt x="3503543" y="159831"/>
                  </a:lnTo>
                  <a:cubicBezTo>
                    <a:pt x="3652908" y="58922"/>
                    <a:pt x="3832970" y="0"/>
                    <a:pt x="4026793" y="0"/>
                  </a:cubicBezTo>
                  <a:lnTo>
                    <a:pt x="8259652" y="0"/>
                  </a:lnTo>
                  <a:cubicBezTo>
                    <a:pt x="8776515" y="0"/>
                    <a:pt x="9195515" y="419000"/>
                    <a:pt x="9195515" y="935863"/>
                  </a:cubicBezTo>
                  <a:lnTo>
                    <a:pt x="9195515" y="1279303"/>
                  </a:lnTo>
                  <a:cubicBezTo>
                    <a:pt x="9195515" y="1796166"/>
                    <a:pt x="8776515" y="2215166"/>
                    <a:pt x="8259652" y="2215166"/>
                  </a:cubicBezTo>
                  <a:lnTo>
                    <a:pt x="4026793" y="2215166"/>
                  </a:lnTo>
                  <a:cubicBezTo>
                    <a:pt x="3832970" y="2215166"/>
                    <a:pt x="3652908" y="2156244"/>
                    <a:pt x="3503543" y="2055335"/>
                  </a:cubicBezTo>
                  <a:lnTo>
                    <a:pt x="3461153" y="2020360"/>
                  </a:lnTo>
                  <a:lnTo>
                    <a:pt x="3387438" y="1972233"/>
                  </a:lnTo>
                  <a:cubicBezTo>
                    <a:pt x="3110503" y="1753314"/>
                    <a:pt x="2916085" y="1275952"/>
                    <a:pt x="2662533" y="1275952"/>
                  </a:cubicBezTo>
                  <a:cubicBezTo>
                    <a:pt x="2437153" y="1275952"/>
                    <a:pt x="2164147" y="1616555"/>
                    <a:pt x="1944356" y="1835839"/>
                  </a:cubicBezTo>
                  <a:lnTo>
                    <a:pt x="1906250" y="1871991"/>
                  </a:lnTo>
                  <a:lnTo>
                    <a:pt x="1890762" y="1890762"/>
                  </a:lnTo>
                  <a:cubicBezTo>
                    <a:pt x="1690329" y="2091196"/>
                    <a:pt x="1413434" y="2215166"/>
                    <a:pt x="1107583" y="2215166"/>
                  </a:cubicBezTo>
                  <a:cubicBezTo>
                    <a:pt x="495882" y="2215166"/>
                    <a:pt x="0" y="1719284"/>
                    <a:pt x="0" y="1107583"/>
                  </a:cubicBezTo>
                  <a:cubicBezTo>
                    <a:pt x="0" y="495882"/>
                    <a:pt x="495882" y="0"/>
                    <a:pt x="11075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" name="Oval 20"/>
            <p:cNvSpPr/>
            <p:nvPr/>
          </p:nvSpPr>
          <p:spPr>
            <a:xfrm>
              <a:off x="262131" y="239055"/>
              <a:ext cx="743968" cy="88587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accent2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371452" y="329385"/>
              <a:ext cx="3419498" cy="575496"/>
              <a:chOff x="371452" y="329385"/>
              <a:chExt cx="3419498" cy="575496"/>
            </a:xfrm>
          </p:grpSpPr>
          <p:sp>
            <p:nvSpPr>
              <p:cNvPr id="7" name="TextBox 18"/>
              <p:cNvSpPr txBox="1"/>
              <p:nvPr/>
            </p:nvSpPr>
            <p:spPr>
              <a:xfrm>
                <a:off x="1480674" y="404228"/>
                <a:ext cx="2310276" cy="50065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lvl="0" algn="ctr"/>
                <a:r>
                  <a:rPr lang="en-US" sz="2400" b="1" dirty="0" smtClean="0">
                    <a:solidFill>
                      <a:prstClr val="white"/>
                    </a:solidFill>
                    <a:latin typeface="Calibri" panose="020F0502020204030204" pitchFamily="34" charset="0"/>
                  </a:rPr>
                  <a:t>CONCLUSIONES</a:t>
                </a:r>
                <a:endParaRPr lang="en-US" sz="2400" b="1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CuadroTexto 7"/>
              <p:cNvSpPr txBox="1"/>
              <p:nvPr/>
            </p:nvSpPr>
            <p:spPr>
              <a:xfrm>
                <a:off x="371452" y="329385"/>
                <a:ext cx="525325" cy="52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ES" sz="2000" b="1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51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upo 11264"/>
          <p:cNvGrpSpPr/>
          <p:nvPr/>
        </p:nvGrpSpPr>
        <p:grpSpPr>
          <a:xfrm>
            <a:off x="1018165" y="757584"/>
            <a:ext cx="10481132" cy="5098713"/>
            <a:chOff x="927219" y="692696"/>
            <a:chExt cx="10481132" cy="5098713"/>
          </a:xfrm>
        </p:grpSpPr>
        <p:grpSp>
          <p:nvGrpSpPr>
            <p:cNvPr id="69" name="Grupo 68"/>
            <p:cNvGrpSpPr/>
            <p:nvPr/>
          </p:nvGrpSpPr>
          <p:grpSpPr>
            <a:xfrm>
              <a:off x="927219" y="2834353"/>
              <a:ext cx="3866665" cy="2957056"/>
              <a:chOff x="925971" y="2691645"/>
              <a:chExt cx="2568691" cy="1783864"/>
            </a:xfrm>
          </p:grpSpPr>
          <p:sp>
            <p:nvSpPr>
              <p:cNvPr id="70" name="Shape 267"/>
              <p:cNvSpPr/>
              <p:nvPr/>
            </p:nvSpPr>
            <p:spPr>
              <a:xfrm>
                <a:off x="2861168" y="2691645"/>
                <a:ext cx="633494" cy="537823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r>
                  <a:rPr lang="en-US" sz="2400" b="1">
                    <a:latin typeface="+mj-lt"/>
                  </a:rPr>
                  <a:t>01</a:t>
                </a:r>
                <a:endParaRPr sz="2400" b="1">
                  <a:latin typeface="+mj-lt"/>
                </a:endParaRPr>
              </a:p>
            </p:txBody>
          </p:sp>
          <p:sp>
            <p:nvSpPr>
              <p:cNvPr id="71" name="Shape 273"/>
              <p:cNvSpPr/>
              <p:nvPr/>
            </p:nvSpPr>
            <p:spPr>
              <a:xfrm>
                <a:off x="2861168" y="3623452"/>
                <a:ext cx="633494" cy="537823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r>
                  <a:rPr lang="en-US" sz="2400" b="1">
                    <a:latin typeface="+mj-lt"/>
                  </a:rPr>
                  <a:t>03</a:t>
                </a:r>
                <a:endParaRPr sz="2400" b="1">
                  <a:latin typeface="+mj-lt"/>
                </a:endParaRPr>
              </a:p>
            </p:txBody>
          </p:sp>
          <p:sp>
            <p:nvSpPr>
              <p:cNvPr id="76" name="Shape 208"/>
              <p:cNvSpPr/>
              <p:nvPr/>
            </p:nvSpPr>
            <p:spPr>
              <a:xfrm>
                <a:off x="932639" y="2693453"/>
                <a:ext cx="1770532" cy="5430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4289" tIns="34289" rIns="34289" bIns="34289" numCol="1" anchor="t">
                <a:spAutoFit/>
              </a:bodyPr>
              <a:lstStyle/>
              <a:p>
                <a:r>
                  <a:rPr lang="es-EC" dirty="0"/>
                  <a:t>Establecer la composición actual del sector cervecero ecuatoriano</a:t>
                </a:r>
                <a:endParaRPr dirty="0">
                  <a:solidFill>
                    <a:srgbClr val="80808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Shape 208"/>
              <p:cNvSpPr/>
              <p:nvPr/>
            </p:nvSpPr>
            <p:spPr>
              <a:xfrm>
                <a:off x="925971" y="3431126"/>
                <a:ext cx="1770532" cy="10443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4289" tIns="34289" rIns="34289" bIns="34289" numCol="1" anchor="t">
                <a:spAutoFit/>
              </a:bodyPr>
              <a:lstStyle/>
              <a:p>
                <a:pPr lvl="0"/>
                <a:r>
                  <a:rPr lang="es-EC" dirty="0"/>
                  <a:t>Definir los parámetros legales para la fusión de las empresas cerveceras </a:t>
                </a:r>
                <a:r>
                  <a:rPr lang="es-EC" dirty="0" err="1"/>
                  <a:t>Sabmiller</a:t>
                </a:r>
                <a:r>
                  <a:rPr lang="es-EC" dirty="0"/>
                  <a:t> y AB </a:t>
                </a:r>
                <a:r>
                  <a:rPr lang="es-EC" dirty="0" err="1"/>
                  <a:t>Inbev</a:t>
                </a:r>
                <a:r>
                  <a:rPr lang="es-EC" dirty="0"/>
                  <a:t> (</a:t>
                </a:r>
                <a:r>
                  <a:rPr lang="es-EC" dirty="0" err="1"/>
                  <a:t>Ambev</a:t>
                </a:r>
                <a:r>
                  <a:rPr lang="es-EC" dirty="0"/>
                  <a:t>).</a:t>
                </a:r>
              </a:p>
              <a:p>
                <a:pPr algn="r"/>
                <a:r>
                  <a:rPr lang="en-US" dirty="0" smtClean="0">
                    <a:solidFill>
                      <a:srgbClr val="808080"/>
                    </a:solidFill>
                    <a:latin typeface="+mj-lt"/>
                  </a:rPr>
                  <a:t>.</a:t>
                </a:r>
                <a:endParaRPr dirty="0">
                  <a:solidFill>
                    <a:srgbClr val="808080"/>
                  </a:solidFill>
                  <a:latin typeface="+mj-lt"/>
                </a:endParaRPr>
              </a:p>
            </p:txBody>
          </p:sp>
        </p:grpSp>
        <p:grpSp>
          <p:nvGrpSpPr>
            <p:cNvPr id="78" name="Grupo 77"/>
            <p:cNvGrpSpPr/>
            <p:nvPr/>
          </p:nvGrpSpPr>
          <p:grpSpPr>
            <a:xfrm>
              <a:off x="7103318" y="2518379"/>
              <a:ext cx="4305033" cy="3122169"/>
              <a:chOff x="5865048" y="2448281"/>
              <a:chExt cx="2451406" cy="1889823"/>
            </a:xfrm>
          </p:grpSpPr>
          <p:sp>
            <p:nvSpPr>
              <p:cNvPr id="79" name="Shape 270"/>
              <p:cNvSpPr/>
              <p:nvPr/>
            </p:nvSpPr>
            <p:spPr>
              <a:xfrm>
                <a:off x="5865048" y="2639537"/>
                <a:ext cx="537823" cy="537823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r>
                  <a:rPr lang="en-US" sz="2400" b="1">
                    <a:latin typeface="+mj-lt"/>
                  </a:rPr>
                  <a:t>02</a:t>
                </a:r>
                <a:endParaRPr sz="2400" b="1">
                  <a:latin typeface="+mj-lt"/>
                </a:endParaRPr>
              </a:p>
            </p:txBody>
          </p:sp>
          <p:sp>
            <p:nvSpPr>
              <p:cNvPr id="80" name="Shape 279"/>
              <p:cNvSpPr/>
              <p:nvPr/>
            </p:nvSpPr>
            <p:spPr>
              <a:xfrm>
                <a:off x="5865048" y="3571345"/>
                <a:ext cx="537823" cy="537823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r>
                  <a:rPr lang="en-US" sz="2400" b="1">
                    <a:latin typeface="+mj-lt"/>
                  </a:rPr>
                  <a:t>04</a:t>
                </a:r>
                <a:endParaRPr sz="2400" b="1">
                  <a:latin typeface="+mj-lt"/>
                </a:endParaRPr>
              </a:p>
            </p:txBody>
          </p:sp>
          <p:sp>
            <p:nvSpPr>
              <p:cNvPr id="85" name="Shape 208"/>
              <p:cNvSpPr/>
              <p:nvPr/>
            </p:nvSpPr>
            <p:spPr>
              <a:xfrm>
                <a:off x="6491927" y="2448281"/>
                <a:ext cx="1824527" cy="88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4289" tIns="34289" rIns="34289" bIns="34289" numCol="1" anchor="t">
                <a:spAutoFit/>
              </a:bodyPr>
              <a:lstStyle/>
              <a:p>
                <a:pPr lvl="0"/>
                <a:r>
                  <a:rPr lang="es-EC" dirty="0"/>
                  <a:t>Determinar los efectos que generaron en el mercado la fusión de las empresas cerveceras </a:t>
                </a:r>
                <a:r>
                  <a:rPr lang="es-EC" dirty="0" err="1"/>
                  <a:t>Sabmiller</a:t>
                </a:r>
                <a:r>
                  <a:rPr lang="es-EC" dirty="0"/>
                  <a:t> y AB </a:t>
                </a:r>
                <a:r>
                  <a:rPr lang="es-EC" dirty="0" err="1"/>
                  <a:t>Inbev</a:t>
                </a:r>
                <a:r>
                  <a:rPr lang="es-EC" dirty="0"/>
                  <a:t> (</a:t>
                </a:r>
                <a:r>
                  <a:rPr lang="es-EC" dirty="0" err="1"/>
                  <a:t>Ambev</a:t>
                </a:r>
                <a:r>
                  <a:rPr lang="es-EC" dirty="0"/>
                  <a:t>).</a:t>
                </a:r>
              </a:p>
            </p:txBody>
          </p:sp>
          <p:sp>
            <p:nvSpPr>
              <p:cNvPr id="83" name="Shape 208"/>
              <p:cNvSpPr/>
              <p:nvPr/>
            </p:nvSpPr>
            <p:spPr>
              <a:xfrm>
                <a:off x="6502111" y="3457863"/>
                <a:ext cx="1814343" cy="88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4289" tIns="34289" rIns="34289" bIns="34289" numCol="1" anchor="t">
                <a:spAutoFit/>
              </a:bodyPr>
              <a:lstStyle/>
              <a:p>
                <a:pPr lvl="0"/>
                <a:r>
                  <a:rPr lang="es-EC" dirty="0"/>
                  <a:t>Evaluar los cambios estructurales a nivel económico y financiero </a:t>
                </a:r>
                <a:r>
                  <a:rPr lang="es-EC" dirty="0" smtClean="0"/>
                  <a:t>basado en </a:t>
                </a:r>
                <a:r>
                  <a:rPr lang="es-EC" dirty="0" smtClean="0"/>
                  <a:t>los Estados financieros de </a:t>
                </a:r>
                <a:r>
                  <a:rPr lang="es-EC" dirty="0" err="1" smtClean="0"/>
                  <a:t>Sabmiller</a:t>
                </a:r>
                <a:r>
                  <a:rPr lang="es-EC" dirty="0" smtClean="0"/>
                  <a:t> </a:t>
                </a:r>
                <a:r>
                  <a:rPr lang="es-EC" dirty="0"/>
                  <a:t>y AB </a:t>
                </a:r>
                <a:r>
                  <a:rPr lang="es-EC" dirty="0" err="1"/>
                  <a:t>Inbev</a:t>
                </a:r>
                <a:r>
                  <a:rPr lang="es-EC" dirty="0"/>
                  <a:t> (</a:t>
                </a:r>
                <a:r>
                  <a:rPr lang="es-EC" dirty="0" err="1"/>
                  <a:t>Ambev</a:t>
                </a:r>
                <a:r>
                  <a:rPr lang="es-EC" dirty="0"/>
                  <a:t>), a partir de su fusión.</a:t>
                </a:r>
              </a:p>
            </p:txBody>
          </p:sp>
        </p:grpSp>
        <p:sp>
          <p:nvSpPr>
            <p:cNvPr id="87" name="Text Placeholder 32"/>
            <p:cNvSpPr txBox="1">
              <a:spLocks/>
            </p:cNvSpPr>
            <p:nvPr/>
          </p:nvSpPr>
          <p:spPr>
            <a:xfrm>
              <a:off x="4075497" y="692696"/>
              <a:ext cx="3972317" cy="15495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defTabSz="685766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s-EC" sz="1800" dirty="0">
                  <a:latin typeface="+mj-lt"/>
                </a:rPr>
                <a:t>Analizar el efecto económico y financiero de la fusión de las empresas cerveceras </a:t>
              </a:r>
              <a:r>
                <a:rPr lang="es-EC" sz="1800" dirty="0" err="1">
                  <a:latin typeface="+mj-lt"/>
                </a:rPr>
                <a:t>Sabmiller</a:t>
              </a:r>
              <a:r>
                <a:rPr lang="es-EC" sz="1800" dirty="0">
                  <a:latin typeface="+mj-lt"/>
                </a:rPr>
                <a:t> y AB </a:t>
              </a:r>
              <a:r>
                <a:rPr lang="es-EC" sz="1800" dirty="0" err="1">
                  <a:latin typeface="+mj-lt"/>
                </a:rPr>
                <a:t>Inbev</a:t>
              </a:r>
              <a:r>
                <a:rPr lang="es-EC" sz="1800" dirty="0">
                  <a:latin typeface="+mj-lt"/>
                </a:rPr>
                <a:t> (</a:t>
              </a:r>
              <a:r>
                <a:rPr lang="es-EC" sz="1800" dirty="0" err="1">
                  <a:latin typeface="+mj-lt"/>
                </a:rPr>
                <a:t>Ambev</a:t>
              </a:r>
              <a:r>
                <a:rPr lang="es-EC" sz="1800" dirty="0">
                  <a:latin typeface="+mj-lt"/>
                </a:rPr>
                <a:t>).</a:t>
              </a:r>
              <a:endParaRPr lang="en-US" sz="1800" dirty="0">
                <a:solidFill>
                  <a:srgbClr val="2C3E50"/>
                </a:solidFill>
                <a:latin typeface="+mj-lt"/>
              </a:endParaRPr>
            </a:p>
          </p:txBody>
        </p:sp>
        <p:cxnSp>
          <p:nvCxnSpPr>
            <p:cNvPr id="11264" name="Conector recto 11263"/>
            <p:cNvCxnSpPr/>
            <p:nvPr/>
          </p:nvCxnSpPr>
          <p:spPr>
            <a:xfrm>
              <a:off x="4343430" y="2492896"/>
              <a:ext cx="3064536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1" name="Grupo 90"/>
            <p:cNvGrpSpPr/>
            <p:nvPr/>
          </p:nvGrpSpPr>
          <p:grpSpPr>
            <a:xfrm>
              <a:off x="5184651" y="3048931"/>
              <a:ext cx="1793057" cy="2173838"/>
              <a:chOff x="3632002" y="2407290"/>
              <a:chExt cx="1879997" cy="3026569"/>
            </a:xfrm>
          </p:grpSpPr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4236839" y="5279078"/>
                <a:ext cx="207169" cy="154781"/>
              </a:xfrm>
              <a:custGeom>
                <a:avLst/>
                <a:gdLst>
                  <a:gd name="T0" fmla="*/ 0 w 699"/>
                  <a:gd name="T1" fmla="*/ 2 h 520"/>
                  <a:gd name="T2" fmla="*/ 0 w 699"/>
                  <a:gd name="T3" fmla="*/ 520 h 520"/>
                  <a:gd name="T4" fmla="*/ 691 w 699"/>
                  <a:gd name="T5" fmla="*/ 520 h 520"/>
                  <a:gd name="T6" fmla="*/ 694 w 699"/>
                  <a:gd name="T7" fmla="*/ 516 h 520"/>
                  <a:gd name="T8" fmla="*/ 699 w 699"/>
                  <a:gd name="T9" fmla="*/ 492 h 520"/>
                  <a:gd name="T10" fmla="*/ 696 w 699"/>
                  <a:gd name="T11" fmla="*/ 466 h 520"/>
                  <a:gd name="T12" fmla="*/ 684 w 699"/>
                  <a:gd name="T13" fmla="*/ 433 h 520"/>
                  <a:gd name="T14" fmla="*/ 657 w 699"/>
                  <a:gd name="T15" fmla="*/ 394 h 520"/>
                  <a:gd name="T16" fmla="*/ 612 w 699"/>
                  <a:gd name="T17" fmla="*/ 353 h 520"/>
                  <a:gd name="T18" fmla="*/ 543 w 699"/>
                  <a:gd name="T19" fmla="*/ 306 h 520"/>
                  <a:gd name="T20" fmla="*/ 497 w 699"/>
                  <a:gd name="T21" fmla="*/ 282 h 520"/>
                  <a:gd name="T22" fmla="*/ 237 w 699"/>
                  <a:gd name="T23" fmla="*/ 152 h 520"/>
                  <a:gd name="T24" fmla="*/ 230 w 699"/>
                  <a:gd name="T25" fmla="*/ 0 h 520"/>
                  <a:gd name="T26" fmla="*/ 0 w 699"/>
                  <a:gd name="T27" fmla="*/ 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9" h="520">
                    <a:moveTo>
                      <a:pt x="0" y="2"/>
                    </a:moveTo>
                    <a:lnTo>
                      <a:pt x="0" y="520"/>
                    </a:lnTo>
                    <a:lnTo>
                      <a:pt x="691" y="520"/>
                    </a:lnTo>
                    <a:lnTo>
                      <a:pt x="694" y="516"/>
                    </a:lnTo>
                    <a:lnTo>
                      <a:pt x="699" y="492"/>
                    </a:lnTo>
                    <a:lnTo>
                      <a:pt x="696" y="466"/>
                    </a:lnTo>
                    <a:lnTo>
                      <a:pt x="684" y="433"/>
                    </a:lnTo>
                    <a:lnTo>
                      <a:pt x="657" y="394"/>
                    </a:lnTo>
                    <a:lnTo>
                      <a:pt x="612" y="353"/>
                    </a:lnTo>
                    <a:lnTo>
                      <a:pt x="543" y="306"/>
                    </a:lnTo>
                    <a:lnTo>
                      <a:pt x="497" y="282"/>
                    </a:lnTo>
                    <a:lnTo>
                      <a:pt x="237" y="152"/>
                    </a:lnTo>
                    <a:lnTo>
                      <a:pt x="23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3" name="Freeform 91"/>
              <p:cNvSpPr>
                <a:spLocks/>
              </p:cNvSpPr>
              <p:nvPr/>
            </p:nvSpPr>
            <p:spPr bwMode="auto">
              <a:xfrm>
                <a:off x="3921324" y="5279078"/>
                <a:ext cx="208360" cy="154781"/>
              </a:xfrm>
              <a:custGeom>
                <a:avLst/>
                <a:gdLst>
                  <a:gd name="T0" fmla="*/ 699 w 699"/>
                  <a:gd name="T1" fmla="*/ 2 h 520"/>
                  <a:gd name="T2" fmla="*/ 699 w 699"/>
                  <a:gd name="T3" fmla="*/ 520 h 520"/>
                  <a:gd name="T4" fmla="*/ 8 w 699"/>
                  <a:gd name="T5" fmla="*/ 520 h 520"/>
                  <a:gd name="T6" fmla="*/ 5 w 699"/>
                  <a:gd name="T7" fmla="*/ 516 h 520"/>
                  <a:gd name="T8" fmla="*/ 0 w 699"/>
                  <a:gd name="T9" fmla="*/ 492 h 520"/>
                  <a:gd name="T10" fmla="*/ 3 w 699"/>
                  <a:gd name="T11" fmla="*/ 466 h 520"/>
                  <a:gd name="T12" fmla="*/ 14 w 699"/>
                  <a:gd name="T13" fmla="*/ 433 h 520"/>
                  <a:gd name="T14" fmla="*/ 42 w 699"/>
                  <a:gd name="T15" fmla="*/ 394 h 520"/>
                  <a:gd name="T16" fmla="*/ 87 w 699"/>
                  <a:gd name="T17" fmla="*/ 353 h 520"/>
                  <a:gd name="T18" fmla="*/ 156 w 699"/>
                  <a:gd name="T19" fmla="*/ 306 h 520"/>
                  <a:gd name="T20" fmla="*/ 202 w 699"/>
                  <a:gd name="T21" fmla="*/ 282 h 520"/>
                  <a:gd name="T22" fmla="*/ 462 w 699"/>
                  <a:gd name="T23" fmla="*/ 152 h 520"/>
                  <a:gd name="T24" fmla="*/ 469 w 699"/>
                  <a:gd name="T25" fmla="*/ 0 h 520"/>
                  <a:gd name="T26" fmla="*/ 699 w 699"/>
                  <a:gd name="T27" fmla="*/ 2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9" h="520">
                    <a:moveTo>
                      <a:pt x="699" y="2"/>
                    </a:moveTo>
                    <a:lnTo>
                      <a:pt x="699" y="520"/>
                    </a:lnTo>
                    <a:lnTo>
                      <a:pt x="8" y="520"/>
                    </a:lnTo>
                    <a:lnTo>
                      <a:pt x="5" y="516"/>
                    </a:lnTo>
                    <a:lnTo>
                      <a:pt x="0" y="492"/>
                    </a:lnTo>
                    <a:lnTo>
                      <a:pt x="3" y="466"/>
                    </a:lnTo>
                    <a:lnTo>
                      <a:pt x="14" y="433"/>
                    </a:lnTo>
                    <a:lnTo>
                      <a:pt x="42" y="394"/>
                    </a:lnTo>
                    <a:lnTo>
                      <a:pt x="87" y="353"/>
                    </a:lnTo>
                    <a:lnTo>
                      <a:pt x="156" y="306"/>
                    </a:lnTo>
                    <a:lnTo>
                      <a:pt x="202" y="282"/>
                    </a:lnTo>
                    <a:lnTo>
                      <a:pt x="462" y="152"/>
                    </a:lnTo>
                    <a:lnTo>
                      <a:pt x="469" y="0"/>
                    </a:lnTo>
                    <a:lnTo>
                      <a:pt x="69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4" name="Freeform 92"/>
              <p:cNvSpPr>
                <a:spLocks/>
              </p:cNvSpPr>
              <p:nvPr/>
            </p:nvSpPr>
            <p:spPr bwMode="auto">
              <a:xfrm>
                <a:off x="3980855" y="3806275"/>
                <a:ext cx="407194" cy="1512094"/>
              </a:xfrm>
              <a:custGeom>
                <a:avLst/>
                <a:gdLst>
                  <a:gd name="T0" fmla="*/ 0 w 1368"/>
                  <a:gd name="T1" fmla="*/ 0 h 5080"/>
                  <a:gd name="T2" fmla="*/ 148 w 1368"/>
                  <a:gd name="T3" fmla="*/ 5080 h 5080"/>
                  <a:gd name="T4" fmla="*/ 569 w 1368"/>
                  <a:gd name="T5" fmla="*/ 5080 h 5080"/>
                  <a:gd name="T6" fmla="*/ 697 w 1368"/>
                  <a:gd name="T7" fmla="*/ 919 h 5080"/>
                  <a:gd name="T8" fmla="*/ 763 w 1368"/>
                  <a:gd name="T9" fmla="*/ 5080 h 5080"/>
                  <a:gd name="T10" fmla="*/ 1184 w 1368"/>
                  <a:gd name="T11" fmla="*/ 5080 h 5080"/>
                  <a:gd name="T12" fmla="*/ 1368 w 1368"/>
                  <a:gd name="T13" fmla="*/ 0 h 5080"/>
                  <a:gd name="T14" fmla="*/ 0 w 1368"/>
                  <a:gd name="T15" fmla="*/ 0 h 5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68" h="5080">
                    <a:moveTo>
                      <a:pt x="0" y="0"/>
                    </a:moveTo>
                    <a:lnTo>
                      <a:pt x="148" y="5080"/>
                    </a:lnTo>
                    <a:lnTo>
                      <a:pt x="569" y="5080"/>
                    </a:lnTo>
                    <a:lnTo>
                      <a:pt x="697" y="919"/>
                    </a:lnTo>
                    <a:lnTo>
                      <a:pt x="763" y="5080"/>
                    </a:lnTo>
                    <a:lnTo>
                      <a:pt x="1184" y="5080"/>
                    </a:lnTo>
                    <a:lnTo>
                      <a:pt x="136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32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5" name="Freeform 93"/>
              <p:cNvSpPr>
                <a:spLocks/>
              </p:cNvSpPr>
              <p:nvPr/>
            </p:nvSpPr>
            <p:spPr bwMode="auto">
              <a:xfrm>
                <a:off x="4966693" y="3310975"/>
                <a:ext cx="1191" cy="105966"/>
              </a:xfrm>
              <a:custGeom>
                <a:avLst/>
                <a:gdLst>
                  <a:gd name="T0" fmla="*/ 0 w 4"/>
                  <a:gd name="T1" fmla="*/ 358 h 358"/>
                  <a:gd name="T2" fmla="*/ 0 w 4"/>
                  <a:gd name="T3" fmla="*/ 4 h 358"/>
                  <a:gd name="T4" fmla="*/ 4 w 4"/>
                  <a:gd name="T5" fmla="*/ 0 h 358"/>
                  <a:gd name="T6" fmla="*/ 4 w 4"/>
                  <a:gd name="T7" fmla="*/ 354 h 358"/>
                  <a:gd name="T8" fmla="*/ 3 w 4"/>
                  <a:gd name="T9" fmla="*/ 357 h 358"/>
                  <a:gd name="T10" fmla="*/ 0 w 4"/>
                  <a:gd name="T11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58">
                    <a:moveTo>
                      <a:pt x="0" y="358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4" y="354"/>
                    </a:lnTo>
                    <a:lnTo>
                      <a:pt x="3" y="357"/>
                    </a:lnTo>
                    <a:lnTo>
                      <a:pt x="0" y="358"/>
                    </a:lnTo>
                    <a:close/>
                  </a:path>
                </a:pathLst>
              </a:custGeom>
              <a:solidFill>
                <a:srgbClr val="5C6D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3979664" y="3749125"/>
                <a:ext cx="410766" cy="57150"/>
              </a:xfrm>
              <a:custGeom>
                <a:avLst/>
                <a:gdLst>
                  <a:gd name="T0" fmla="*/ 1380 w 1380"/>
                  <a:gd name="T1" fmla="*/ 0 h 196"/>
                  <a:gd name="T2" fmla="*/ 0 w 1380"/>
                  <a:gd name="T3" fmla="*/ 0 h 196"/>
                  <a:gd name="T4" fmla="*/ 5 w 1380"/>
                  <a:gd name="T5" fmla="*/ 196 h 196"/>
                  <a:gd name="T6" fmla="*/ 1373 w 1380"/>
                  <a:gd name="T7" fmla="*/ 196 h 196"/>
                  <a:gd name="T8" fmla="*/ 1380 w 1380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0" h="196">
                    <a:moveTo>
                      <a:pt x="1380" y="0"/>
                    </a:moveTo>
                    <a:lnTo>
                      <a:pt x="0" y="0"/>
                    </a:lnTo>
                    <a:lnTo>
                      <a:pt x="5" y="196"/>
                    </a:lnTo>
                    <a:lnTo>
                      <a:pt x="1373" y="196"/>
                    </a:lnTo>
                    <a:lnTo>
                      <a:pt x="1380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3920133" y="3000221"/>
                <a:ext cx="207169" cy="1051322"/>
              </a:xfrm>
              <a:custGeom>
                <a:avLst/>
                <a:gdLst>
                  <a:gd name="T0" fmla="*/ 0 w 696"/>
                  <a:gd name="T1" fmla="*/ 375 h 3534"/>
                  <a:gd name="T2" fmla="*/ 92 w 696"/>
                  <a:gd name="T3" fmla="*/ 3513 h 3534"/>
                  <a:gd name="T4" fmla="*/ 626 w 696"/>
                  <a:gd name="T5" fmla="*/ 3534 h 3534"/>
                  <a:gd name="T6" fmla="*/ 642 w 696"/>
                  <a:gd name="T7" fmla="*/ 636 h 3534"/>
                  <a:gd name="T8" fmla="*/ 696 w 696"/>
                  <a:gd name="T9" fmla="*/ 0 h 3534"/>
                  <a:gd name="T10" fmla="*/ 0 w 696"/>
                  <a:gd name="T11" fmla="*/ 375 h 3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6" h="3534">
                    <a:moveTo>
                      <a:pt x="0" y="375"/>
                    </a:moveTo>
                    <a:lnTo>
                      <a:pt x="92" y="3513"/>
                    </a:lnTo>
                    <a:lnTo>
                      <a:pt x="626" y="3534"/>
                    </a:lnTo>
                    <a:lnTo>
                      <a:pt x="642" y="636"/>
                    </a:lnTo>
                    <a:lnTo>
                      <a:pt x="696" y="0"/>
                    </a:lnTo>
                    <a:lnTo>
                      <a:pt x="0" y="375"/>
                    </a:lnTo>
                    <a:close/>
                  </a:path>
                </a:pathLst>
              </a:custGeom>
              <a:solidFill>
                <a:srgbClr val="111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4108252" y="2991887"/>
                <a:ext cx="167878" cy="754856"/>
              </a:xfrm>
              <a:custGeom>
                <a:avLst/>
                <a:gdLst>
                  <a:gd name="T0" fmla="*/ 262 w 565"/>
                  <a:gd name="T1" fmla="*/ 0 h 2536"/>
                  <a:gd name="T2" fmla="*/ 94 w 565"/>
                  <a:gd name="T3" fmla="*/ 41 h 2536"/>
                  <a:gd name="T4" fmla="*/ 0 w 565"/>
                  <a:gd name="T5" fmla="*/ 162 h 2536"/>
                  <a:gd name="T6" fmla="*/ 0 w 565"/>
                  <a:gd name="T7" fmla="*/ 2536 h 2536"/>
                  <a:gd name="T8" fmla="*/ 565 w 565"/>
                  <a:gd name="T9" fmla="*/ 2536 h 2536"/>
                  <a:gd name="T10" fmla="*/ 558 w 565"/>
                  <a:gd name="T11" fmla="*/ 162 h 2536"/>
                  <a:gd name="T12" fmla="*/ 437 w 565"/>
                  <a:gd name="T13" fmla="*/ 35 h 2536"/>
                  <a:gd name="T14" fmla="*/ 262 w 565"/>
                  <a:gd name="T15" fmla="*/ 0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5" h="2536">
                    <a:moveTo>
                      <a:pt x="262" y="0"/>
                    </a:moveTo>
                    <a:lnTo>
                      <a:pt x="94" y="41"/>
                    </a:lnTo>
                    <a:lnTo>
                      <a:pt x="0" y="162"/>
                    </a:lnTo>
                    <a:lnTo>
                      <a:pt x="0" y="2536"/>
                    </a:lnTo>
                    <a:lnTo>
                      <a:pt x="565" y="2536"/>
                    </a:lnTo>
                    <a:lnTo>
                      <a:pt x="558" y="162"/>
                    </a:lnTo>
                    <a:lnTo>
                      <a:pt x="437" y="35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4153496" y="3012128"/>
                <a:ext cx="69056" cy="90488"/>
              </a:xfrm>
              <a:custGeom>
                <a:avLst/>
                <a:gdLst>
                  <a:gd name="T0" fmla="*/ 111 w 232"/>
                  <a:gd name="T1" fmla="*/ 0 h 305"/>
                  <a:gd name="T2" fmla="*/ 0 w 232"/>
                  <a:gd name="T3" fmla="*/ 171 h 305"/>
                  <a:gd name="T4" fmla="*/ 71 w 232"/>
                  <a:gd name="T5" fmla="*/ 305 h 305"/>
                  <a:gd name="T6" fmla="*/ 155 w 232"/>
                  <a:gd name="T7" fmla="*/ 305 h 305"/>
                  <a:gd name="T8" fmla="*/ 232 w 232"/>
                  <a:gd name="T9" fmla="*/ 171 h 305"/>
                  <a:gd name="T10" fmla="*/ 111 w 232"/>
                  <a:gd name="T11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2" h="305">
                    <a:moveTo>
                      <a:pt x="111" y="0"/>
                    </a:moveTo>
                    <a:lnTo>
                      <a:pt x="0" y="171"/>
                    </a:lnTo>
                    <a:lnTo>
                      <a:pt x="71" y="305"/>
                    </a:lnTo>
                    <a:lnTo>
                      <a:pt x="155" y="305"/>
                    </a:lnTo>
                    <a:lnTo>
                      <a:pt x="232" y="17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E5A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4118968" y="2969265"/>
                <a:ext cx="147637" cy="113110"/>
              </a:xfrm>
              <a:custGeom>
                <a:avLst/>
                <a:gdLst>
                  <a:gd name="T0" fmla="*/ 85 w 499"/>
                  <a:gd name="T1" fmla="*/ 0 h 380"/>
                  <a:gd name="T2" fmla="*/ 387 w 499"/>
                  <a:gd name="T3" fmla="*/ 0 h 380"/>
                  <a:gd name="T4" fmla="*/ 499 w 499"/>
                  <a:gd name="T5" fmla="*/ 203 h 380"/>
                  <a:gd name="T6" fmla="*/ 345 w 499"/>
                  <a:gd name="T7" fmla="*/ 373 h 380"/>
                  <a:gd name="T8" fmla="*/ 232 w 499"/>
                  <a:gd name="T9" fmla="*/ 190 h 380"/>
                  <a:gd name="T10" fmla="*/ 113 w 499"/>
                  <a:gd name="T11" fmla="*/ 380 h 380"/>
                  <a:gd name="T12" fmla="*/ 0 w 499"/>
                  <a:gd name="T13" fmla="*/ 218 h 380"/>
                  <a:gd name="T14" fmla="*/ 85 w 499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9" h="380">
                    <a:moveTo>
                      <a:pt x="85" y="0"/>
                    </a:moveTo>
                    <a:lnTo>
                      <a:pt x="387" y="0"/>
                    </a:lnTo>
                    <a:lnTo>
                      <a:pt x="499" y="203"/>
                    </a:lnTo>
                    <a:lnTo>
                      <a:pt x="345" y="373"/>
                    </a:lnTo>
                    <a:lnTo>
                      <a:pt x="232" y="190"/>
                    </a:lnTo>
                    <a:lnTo>
                      <a:pt x="113" y="380"/>
                    </a:lnTo>
                    <a:lnTo>
                      <a:pt x="0" y="218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4157068" y="2908544"/>
                <a:ext cx="64294" cy="103585"/>
              </a:xfrm>
              <a:custGeom>
                <a:avLst/>
                <a:gdLst>
                  <a:gd name="T0" fmla="*/ 0 w 217"/>
                  <a:gd name="T1" fmla="*/ 28 h 346"/>
                  <a:gd name="T2" fmla="*/ 0 w 217"/>
                  <a:gd name="T3" fmla="*/ 259 h 346"/>
                  <a:gd name="T4" fmla="*/ 101 w 217"/>
                  <a:gd name="T5" fmla="*/ 346 h 346"/>
                  <a:gd name="T6" fmla="*/ 217 w 217"/>
                  <a:gd name="T7" fmla="*/ 259 h 346"/>
                  <a:gd name="T8" fmla="*/ 217 w 217"/>
                  <a:gd name="T9" fmla="*/ 0 h 346"/>
                  <a:gd name="T10" fmla="*/ 189 w 217"/>
                  <a:gd name="T11" fmla="*/ 8 h 346"/>
                  <a:gd name="T12" fmla="*/ 67 w 217"/>
                  <a:gd name="T13" fmla="*/ 34 h 346"/>
                  <a:gd name="T14" fmla="*/ 20 w 217"/>
                  <a:gd name="T15" fmla="*/ 37 h 346"/>
                  <a:gd name="T16" fmla="*/ 1 w 217"/>
                  <a:gd name="T17" fmla="*/ 34 h 346"/>
                  <a:gd name="T18" fmla="*/ 0 w 217"/>
                  <a:gd name="T19" fmla="*/ 28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7" h="346">
                    <a:moveTo>
                      <a:pt x="0" y="28"/>
                    </a:moveTo>
                    <a:lnTo>
                      <a:pt x="0" y="259"/>
                    </a:lnTo>
                    <a:lnTo>
                      <a:pt x="101" y="346"/>
                    </a:lnTo>
                    <a:lnTo>
                      <a:pt x="217" y="259"/>
                    </a:lnTo>
                    <a:lnTo>
                      <a:pt x="217" y="0"/>
                    </a:lnTo>
                    <a:lnTo>
                      <a:pt x="189" y="8"/>
                    </a:lnTo>
                    <a:lnTo>
                      <a:pt x="67" y="34"/>
                    </a:lnTo>
                    <a:lnTo>
                      <a:pt x="20" y="37"/>
                    </a:lnTo>
                    <a:lnTo>
                      <a:pt x="1" y="3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D9A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4153496" y="3083565"/>
                <a:ext cx="63103" cy="609600"/>
              </a:xfrm>
              <a:custGeom>
                <a:avLst/>
                <a:gdLst>
                  <a:gd name="T0" fmla="*/ 84 w 211"/>
                  <a:gd name="T1" fmla="*/ 0 h 2045"/>
                  <a:gd name="T2" fmla="*/ 0 w 211"/>
                  <a:gd name="T3" fmla="*/ 1926 h 2045"/>
                  <a:gd name="T4" fmla="*/ 98 w 211"/>
                  <a:gd name="T5" fmla="*/ 2045 h 2045"/>
                  <a:gd name="T6" fmla="*/ 211 w 211"/>
                  <a:gd name="T7" fmla="*/ 1920 h 2045"/>
                  <a:gd name="T8" fmla="*/ 147 w 211"/>
                  <a:gd name="T9" fmla="*/ 0 h 2045"/>
                  <a:gd name="T10" fmla="*/ 84 w 211"/>
                  <a:gd name="T11" fmla="*/ 0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1" h="2045">
                    <a:moveTo>
                      <a:pt x="84" y="0"/>
                    </a:moveTo>
                    <a:lnTo>
                      <a:pt x="0" y="1926"/>
                    </a:lnTo>
                    <a:lnTo>
                      <a:pt x="98" y="2045"/>
                    </a:lnTo>
                    <a:lnTo>
                      <a:pt x="211" y="1920"/>
                    </a:lnTo>
                    <a:lnTo>
                      <a:pt x="147" y="0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FE5A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4257080" y="3006175"/>
                <a:ext cx="204787" cy="1048941"/>
              </a:xfrm>
              <a:custGeom>
                <a:avLst/>
                <a:gdLst>
                  <a:gd name="T0" fmla="*/ 689 w 689"/>
                  <a:gd name="T1" fmla="*/ 348 h 3524"/>
                  <a:gd name="T2" fmla="*/ 0 w 689"/>
                  <a:gd name="T3" fmla="*/ 0 h 3524"/>
                  <a:gd name="T4" fmla="*/ 55 w 689"/>
                  <a:gd name="T5" fmla="*/ 621 h 3524"/>
                  <a:gd name="T6" fmla="*/ 0 w 689"/>
                  <a:gd name="T7" fmla="*/ 3524 h 3524"/>
                  <a:gd name="T8" fmla="*/ 634 w 689"/>
                  <a:gd name="T9" fmla="*/ 3480 h 3524"/>
                  <a:gd name="T10" fmla="*/ 689 w 689"/>
                  <a:gd name="T11" fmla="*/ 348 h 3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9" h="3524">
                    <a:moveTo>
                      <a:pt x="689" y="348"/>
                    </a:moveTo>
                    <a:lnTo>
                      <a:pt x="0" y="0"/>
                    </a:lnTo>
                    <a:lnTo>
                      <a:pt x="55" y="621"/>
                    </a:lnTo>
                    <a:lnTo>
                      <a:pt x="0" y="3524"/>
                    </a:lnTo>
                    <a:lnTo>
                      <a:pt x="634" y="3480"/>
                    </a:lnTo>
                    <a:lnTo>
                      <a:pt x="689" y="348"/>
                    </a:lnTo>
                    <a:close/>
                  </a:path>
                </a:pathLst>
              </a:custGeom>
              <a:solidFill>
                <a:srgbClr val="111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4027289" y="3000221"/>
                <a:ext cx="100012" cy="804863"/>
              </a:xfrm>
              <a:custGeom>
                <a:avLst/>
                <a:gdLst>
                  <a:gd name="T0" fmla="*/ 334 w 334"/>
                  <a:gd name="T1" fmla="*/ 0 h 2704"/>
                  <a:gd name="T2" fmla="*/ 248 w 334"/>
                  <a:gd name="T3" fmla="*/ 56 h 2704"/>
                  <a:gd name="T4" fmla="*/ 107 w 334"/>
                  <a:gd name="T5" fmla="*/ 255 h 2704"/>
                  <a:gd name="T6" fmla="*/ 140 w 334"/>
                  <a:gd name="T7" fmla="*/ 462 h 2704"/>
                  <a:gd name="T8" fmla="*/ 3 w 334"/>
                  <a:gd name="T9" fmla="*/ 524 h 2704"/>
                  <a:gd name="T10" fmla="*/ 1 w 334"/>
                  <a:gd name="T11" fmla="*/ 535 h 2704"/>
                  <a:gd name="T12" fmla="*/ 0 w 334"/>
                  <a:gd name="T13" fmla="*/ 537 h 2704"/>
                  <a:gd name="T14" fmla="*/ 267 w 334"/>
                  <a:gd name="T15" fmla="*/ 2704 h 2704"/>
                  <a:gd name="T16" fmla="*/ 280 w 334"/>
                  <a:gd name="T17" fmla="*/ 636 h 2704"/>
                  <a:gd name="T18" fmla="*/ 334 w 334"/>
                  <a:gd name="T19" fmla="*/ 0 h 2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4" h="2704">
                    <a:moveTo>
                      <a:pt x="334" y="0"/>
                    </a:moveTo>
                    <a:lnTo>
                      <a:pt x="248" y="56"/>
                    </a:lnTo>
                    <a:lnTo>
                      <a:pt x="107" y="255"/>
                    </a:lnTo>
                    <a:lnTo>
                      <a:pt x="140" y="462"/>
                    </a:lnTo>
                    <a:lnTo>
                      <a:pt x="3" y="524"/>
                    </a:lnTo>
                    <a:lnTo>
                      <a:pt x="1" y="535"/>
                    </a:lnTo>
                    <a:lnTo>
                      <a:pt x="0" y="537"/>
                    </a:lnTo>
                    <a:lnTo>
                      <a:pt x="267" y="2704"/>
                    </a:lnTo>
                    <a:lnTo>
                      <a:pt x="280" y="636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4148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4252318" y="2999031"/>
                <a:ext cx="101203" cy="808435"/>
              </a:xfrm>
              <a:custGeom>
                <a:avLst/>
                <a:gdLst>
                  <a:gd name="T0" fmla="*/ 0 w 340"/>
                  <a:gd name="T1" fmla="*/ 0 h 2716"/>
                  <a:gd name="T2" fmla="*/ 92 w 340"/>
                  <a:gd name="T3" fmla="*/ 59 h 2716"/>
                  <a:gd name="T4" fmla="*/ 232 w 340"/>
                  <a:gd name="T5" fmla="*/ 258 h 2716"/>
                  <a:gd name="T6" fmla="*/ 200 w 340"/>
                  <a:gd name="T7" fmla="*/ 465 h 2716"/>
                  <a:gd name="T8" fmla="*/ 336 w 340"/>
                  <a:gd name="T9" fmla="*/ 527 h 2716"/>
                  <a:gd name="T10" fmla="*/ 340 w 340"/>
                  <a:gd name="T11" fmla="*/ 538 h 2716"/>
                  <a:gd name="T12" fmla="*/ 340 w 340"/>
                  <a:gd name="T13" fmla="*/ 540 h 2716"/>
                  <a:gd name="T14" fmla="*/ 16 w 340"/>
                  <a:gd name="T15" fmla="*/ 2716 h 2716"/>
                  <a:gd name="T16" fmla="*/ 61 w 340"/>
                  <a:gd name="T17" fmla="*/ 639 h 2716"/>
                  <a:gd name="T18" fmla="*/ 0 w 340"/>
                  <a:gd name="T19" fmla="*/ 0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0" h="2716">
                    <a:moveTo>
                      <a:pt x="0" y="0"/>
                    </a:moveTo>
                    <a:lnTo>
                      <a:pt x="92" y="59"/>
                    </a:lnTo>
                    <a:lnTo>
                      <a:pt x="232" y="258"/>
                    </a:lnTo>
                    <a:lnTo>
                      <a:pt x="200" y="465"/>
                    </a:lnTo>
                    <a:lnTo>
                      <a:pt x="336" y="527"/>
                    </a:lnTo>
                    <a:lnTo>
                      <a:pt x="340" y="538"/>
                    </a:lnTo>
                    <a:lnTo>
                      <a:pt x="340" y="540"/>
                    </a:lnTo>
                    <a:lnTo>
                      <a:pt x="16" y="2716"/>
                    </a:lnTo>
                    <a:lnTo>
                      <a:pt x="61" y="6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148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4155877" y="3746744"/>
                <a:ext cx="70247" cy="57150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3841552" y="3807465"/>
                <a:ext cx="121444" cy="183356"/>
              </a:xfrm>
              <a:custGeom>
                <a:avLst/>
                <a:gdLst>
                  <a:gd name="T0" fmla="*/ 129 w 410"/>
                  <a:gd name="T1" fmla="*/ 0 h 616"/>
                  <a:gd name="T2" fmla="*/ 180 w 410"/>
                  <a:gd name="T3" fmla="*/ 33 h 616"/>
                  <a:gd name="T4" fmla="*/ 256 w 410"/>
                  <a:gd name="T5" fmla="*/ 91 h 616"/>
                  <a:gd name="T6" fmla="*/ 303 w 410"/>
                  <a:gd name="T7" fmla="*/ 136 h 616"/>
                  <a:gd name="T8" fmla="*/ 343 w 410"/>
                  <a:gd name="T9" fmla="*/ 184 h 616"/>
                  <a:gd name="T10" fmla="*/ 377 w 410"/>
                  <a:gd name="T11" fmla="*/ 237 h 616"/>
                  <a:gd name="T12" fmla="*/ 400 w 410"/>
                  <a:gd name="T13" fmla="*/ 295 h 616"/>
                  <a:gd name="T14" fmla="*/ 410 w 410"/>
                  <a:gd name="T15" fmla="*/ 357 h 616"/>
                  <a:gd name="T16" fmla="*/ 410 w 410"/>
                  <a:gd name="T17" fmla="*/ 389 h 616"/>
                  <a:gd name="T18" fmla="*/ 407 w 410"/>
                  <a:gd name="T19" fmla="*/ 441 h 616"/>
                  <a:gd name="T20" fmla="*/ 392 w 410"/>
                  <a:gd name="T21" fmla="*/ 498 h 616"/>
                  <a:gd name="T22" fmla="*/ 378 w 410"/>
                  <a:gd name="T23" fmla="*/ 528 h 616"/>
                  <a:gd name="T24" fmla="*/ 357 w 410"/>
                  <a:gd name="T25" fmla="*/ 551 h 616"/>
                  <a:gd name="T26" fmla="*/ 330 w 410"/>
                  <a:gd name="T27" fmla="*/ 569 h 616"/>
                  <a:gd name="T28" fmla="*/ 277 w 410"/>
                  <a:gd name="T29" fmla="*/ 591 h 616"/>
                  <a:gd name="T30" fmla="*/ 226 w 410"/>
                  <a:gd name="T31" fmla="*/ 606 h 616"/>
                  <a:gd name="T32" fmla="*/ 207 w 410"/>
                  <a:gd name="T33" fmla="*/ 609 h 616"/>
                  <a:gd name="T34" fmla="*/ 154 w 410"/>
                  <a:gd name="T35" fmla="*/ 616 h 616"/>
                  <a:gd name="T36" fmla="*/ 99 w 410"/>
                  <a:gd name="T37" fmla="*/ 613 h 616"/>
                  <a:gd name="T38" fmla="*/ 64 w 410"/>
                  <a:gd name="T39" fmla="*/ 600 h 616"/>
                  <a:gd name="T40" fmla="*/ 46 w 410"/>
                  <a:gd name="T41" fmla="*/ 585 h 616"/>
                  <a:gd name="T42" fmla="*/ 40 w 410"/>
                  <a:gd name="T43" fmla="*/ 576 h 616"/>
                  <a:gd name="T44" fmla="*/ 31 w 410"/>
                  <a:gd name="T45" fmla="*/ 559 h 616"/>
                  <a:gd name="T46" fmla="*/ 25 w 410"/>
                  <a:gd name="T47" fmla="*/ 533 h 616"/>
                  <a:gd name="T48" fmla="*/ 29 w 410"/>
                  <a:gd name="T49" fmla="*/ 516 h 616"/>
                  <a:gd name="T50" fmla="*/ 41 w 410"/>
                  <a:gd name="T51" fmla="*/ 504 h 616"/>
                  <a:gd name="T52" fmla="*/ 92 w 410"/>
                  <a:gd name="T53" fmla="*/ 492 h 616"/>
                  <a:gd name="T54" fmla="*/ 129 w 410"/>
                  <a:gd name="T55" fmla="*/ 486 h 616"/>
                  <a:gd name="T56" fmla="*/ 145 w 410"/>
                  <a:gd name="T57" fmla="*/ 480 h 616"/>
                  <a:gd name="T58" fmla="*/ 173 w 410"/>
                  <a:gd name="T59" fmla="*/ 453 h 616"/>
                  <a:gd name="T60" fmla="*/ 188 w 410"/>
                  <a:gd name="T61" fmla="*/ 415 h 616"/>
                  <a:gd name="T62" fmla="*/ 182 w 410"/>
                  <a:gd name="T63" fmla="*/ 384 h 616"/>
                  <a:gd name="T64" fmla="*/ 171 w 410"/>
                  <a:gd name="T65" fmla="*/ 366 h 616"/>
                  <a:gd name="T66" fmla="*/ 162 w 410"/>
                  <a:gd name="T67" fmla="*/ 357 h 616"/>
                  <a:gd name="T68" fmla="*/ 141 w 410"/>
                  <a:gd name="T69" fmla="*/ 339 h 616"/>
                  <a:gd name="T70" fmla="*/ 111 w 410"/>
                  <a:gd name="T71" fmla="*/ 307 h 616"/>
                  <a:gd name="T72" fmla="*/ 86 w 410"/>
                  <a:gd name="T73" fmla="*/ 267 h 616"/>
                  <a:gd name="T74" fmla="*/ 68 w 410"/>
                  <a:gd name="T75" fmla="*/ 213 h 616"/>
                  <a:gd name="T76" fmla="*/ 35 w 410"/>
                  <a:gd name="T77" fmla="*/ 144 h 616"/>
                  <a:gd name="T78" fmla="*/ 0 w 410"/>
                  <a:gd name="T79" fmla="*/ 98 h 616"/>
                  <a:gd name="T80" fmla="*/ 24 w 410"/>
                  <a:gd name="T81" fmla="*/ 82 h 616"/>
                  <a:gd name="T82" fmla="*/ 68 w 410"/>
                  <a:gd name="T83" fmla="*/ 43 h 616"/>
                  <a:gd name="T84" fmla="*/ 86 w 410"/>
                  <a:gd name="T85" fmla="*/ 20 h 616"/>
                  <a:gd name="T86" fmla="*/ 95 w 410"/>
                  <a:gd name="T87" fmla="*/ 31 h 616"/>
                  <a:gd name="T88" fmla="*/ 108 w 410"/>
                  <a:gd name="T89" fmla="*/ 34 h 616"/>
                  <a:gd name="T90" fmla="*/ 120 w 410"/>
                  <a:gd name="T91" fmla="*/ 18 h 616"/>
                  <a:gd name="T92" fmla="*/ 129 w 410"/>
                  <a:gd name="T93" fmla="*/ 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0" h="616">
                    <a:moveTo>
                      <a:pt x="129" y="0"/>
                    </a:moveTo>
                    <a:lnTo>
                      <a:pt x="180" y="33"/>
                    </a:lnTo>
                    <a:lnTo>
                      <a:pt x="256" y="91"/>
                    </a:lnTo>
                    <a:lnTo>
                      <a:pt x="303" y="136"/>
                    </a:lnTo>
                    <a:lnTo>
                      <a:pt x="343" y="184"/>
                    </a:lnTo>
                    <a:lnTo>
                      <a:pt x="377" y="237"/>
                    </a:lnTo>
                    <a:lnTo>
                      <a:pt x="400" y="295"/>
                    </a:lnTo>
                    <a:lnTo>
                      <a:pt x="410" y="357"/>
                    </a:lnTo>
                    <a:lnTo>
                      <a:pt x="410" y="389"/>
                    </a:lnTo>
                    <a:lnTo>
                      <a:pt x="407" y="441"/>
                    </a:lnTo>
                    <a:lnTo>
                      <a:pt x="392" y="498"/>
                    </a:lnTo>
                    <a:lnTo>
                      <a:pt x="378" y="528"/>
                    </a:lnTo>
                    <a:lnTo>
                      <a:pt x="357" y="551"/>
                    </a:lnTo>
                    <a:lnTo>
                      <a:pt x="330" y="569"/>
                    </a:lnTo>
                    <a:lnTo>
                      <a:pt x="277" y="591"/>
                    </a:lnTo>
                    <a:lnTo>
                      <a:pt x="226" y="606"/>
                    </a:lnTo>
                    <a:lnTo>
                      <a:pt x="207" y="609"/>
                    </a:lnTo>
                    <a:lnTo>
                      <a:pt x="154" y="616"/>
                    </a:lnTo>
                    <a:lnTo>
                      <a:pt x="99" y="613"/>
                    </a:lnTo>
                    <a:lnTo>
                      <a:pt x="64" y="600"/>
                    </a:lnTo>
                    <a:lnTo>
                      <a:pt x="46" y="585"/>
                    </a:lnTo>
                    <a:lnTo>
                      <a:pt x="40" y="576"/>
                    </a:lnTo>
                    <a:lnTo>
                      <a:pt x="31" y="559"/>
                    </a:lnTo>
                    <a:lnTo>
                      <a:pt x="25" y="533"/>
                    </a:lnTo>
                    <a:lnTo>
                      <a:pt x="29" y="516"/>
                    </a:lnTo>
                    <a:lnTo>
                      <a:pt x="41" y="504"/>
                    </a:lnTo>
                    <a:lnTo>
                      <a:pt x="92" y="492"/>
                    </a:lnTo>
                    <a:lnTo>
                      <a:pt x="129" y="486"/>
                    </a:lnTo>
                    <a:lnTo>
                      <a:pt x="145" y="480"/>
                    </a:lnTo>
                    <a:lnTo>
                      <a:pt x="173" y="453"/>
                    </a:lnTo>
                    <a:lnTo>
                      <a:pt x="188" y="415"/>
                    </a:lnTo>
                    <a:lnTo>
                      <a:pt x="182" y="384"/>
                    </a:lnTo>
                    <a:lnTo>
                      <a:pt x="171" y="366"/>
                    </a:lnTo>
                    <a:lnTo>
                      <a:pt x="162" y="357"/>
                    </a:lnTo>
                    <a:lnTo>
                      <a:pt x="141" y="339"/>
                    </a:lnTo>
                    <a:lnTo>
                      <a:pt x="111" y="307"/>
                    </a:lnTo>
                    <a:lnTo>
                      <a:pt x="86" y="267"/>
                    </a:lnTo>
                    <a:lnTo>
                      <a:pt x="68" y="213"/>
                    </a:lnTo>
                    <a:lnTo>
                      <a:pt x="35" y="144"/>
                    </a:lnTo>
                    <a:lnTo>
                      <a:pt x="0" y="98"/>
                    </a:lnTo>
                    <a:lnTo>
                      <a:pt x="24" y="82"/>
                    </a:lnTo>
                    <a:lnTo>
                      <a:pt x="68" y="43"/>
                    </a:lnTo>
                    <a:lnTo>
                      <a:pt x="86" y="20"/>
                    </a:lnTo>
                    <a:lnTo>
                      <a:pt x="95" y="31"/>
                    </a:lnTo>
                    <a:lnTo>
                      <a:pt x="108" y="34"/>
                    </a:lnTo>
                    <a:lnTo>
                      <a:pt x="120" y="18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E0B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3802262" y="3771746"/>
                <a:ext cx="77391" cy="86916"/>
              </a:xfrm>
              <a:custGeom>
                <a:avLst/>
                <a:gdLst>
                  <a:gd name="T0" fmla="*/ 1 w 259"/>
                  <a:gd name="T1" fmla="*/ 207 h 293"/>
                  <a:gd name="T2" fmla="*/ 68 w 259"/>
                  <a:gd name="T3" fmla="*/ 251 h 293"/>
                  <a:gd name="T4" fmla="*/ 140 w 259"/>
                  <a:gd name="T5" fmla="*/ 293 h 293"/>
                  <a:gd name="T6" fmla="*/ 202 w 259"/>
                  <a:gd name="T7" fmla="*/ 186 h 293"/>
                  <a:gd name="T8" fmla="*/ 259 w 259"/>
                  <a:gd name="T9" fmla="*/ 79 h 293"/>
                  <a:gd name="T10" fmla="*/ 225 w 259"/>
                  <a:gd name="T11" fmla="*/ 57 h 293"/>
                  <a:gd name="T12" fmla="*/ 175 w 259"/>
                  <a:gd name="T13" fmla="*/ 22 h 293"/>
                  <a:gd name="T14" fmla="*/ 138 w 259"/>
                  <a:gd name="T15" fmla="*/ 5 h 293"/>
                  <a:gd name="T16" fmla="*/ 119 w 259"/>
                  <a:gd name="T17" fmla="*/ 0 h 293"/>
                  <a:gd name="T18" fmla="*/ 88 w 259"/>
                  <a:gd name="T19" fmla="*/ 46 h 293"/>
                  <a:gd name="T20" fmla="*/ 36 w 259"/>
                  <a:gd name="T21" fmla="*/ 122 h 293"/>
                  <a:gd name="T22" fmla="*/ 9 w 259"/>
                  <a:gd name="T23" fmla="*/ 172 h 293"/>
                  <a:gd name="T24" fmla="*/ 0 w 259"/>
                  <a:gd name="T25" fmla="*/ 198 h 293"/>
                  <a:gd name="T26" fmla="*/ 0 w 259"/>
                  <a:gd name="T27" fmla="*/ 183 h 293"/>
                  <a:gd name="T28" fmla="*/ 1 w 259"/>
                  <a:gd name="T29" fmla="*/ 16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9" h="293">
                    <a:moveTo>
                      <a:pt x="1" y="207"/>
                    </a:moveTo>
                    <a:lnTo>
                      <a:pt x="68" y="251"/>
                    </a:lnTo>
                    <a:lnTo>
                      <a:pt x="140" y="293"/>
                    </a:lnTo>
                    <a:lnTo>
                      <a:pt x="202" y="186"/>
                    </a:lnTo>
                    <a:lnTo>
                      <a:pt x="259" y="79"/>
                    </a:lnTo>
                    <a:lnTo>
                      <a:pt x="225" y="57"/>
                    </a:lnTo>
                    <a:lnTo>
                      <a:pt x="175" y="22"/>
                    </a:lnTo>
                    <a:lnTo>
                      <a:pt x="138" y="5"/>
                    </a:lnTo>
                    <a:lnTo>
                      <a:pt x="119" y="0"/>
                    </a:lnTo>
                    <a:lnTo>
                      <a:pt x="88" y="46"/>
                    </a:lnTo>
                    <a:lnTo>
                      <a:pt x="36" y="122"/>
                    </a:lnTo>
                    <a:lnTo>
                      <a:pt x="9" y="172"/>
                    </a:lnTo>
                    <a:lnTo>
                      <a:pt x="0" y="198"/>
                    </a:lnTo>
                    <a:lnTo>
                      <a:pt x="0" y="183"/>
                    </a:lnTo>
                    <a:lnTo>
                      <a:pt x="1" y="16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3632002" y="3110950"/>
                <a:ext cx="296466" cy="747713"/>
              </a:xfrm>
              <a:custGeom>
                <a:avLst/>
                <a:gdLst>
                  <a:gd name="T0" fmla="*/ 968 w 995"/>
                  <a:gd name="T1" fmla="*/ 0 h 2511"/>
                  <a:gd name="T2" fmla="*/ 938 w 995"/>
                  <a:gd name="T3" fmla="*/ 21 h 2511"/>
                  <a:gd name="T4" fmla="*/ 749 w 995"/>
                  <a:gd name="T5" fmla="*/ 172 h 2511"/>
                  <a:gd name="T6" fmla="*/ 582 w 995"/>
                  <a:gd name="T7" fmla="*/ 324 h 2511"/>
                  <a:gd name="T8" fmla="*/ 448 w 995"/>
                  <a:gd name="T9" fmla="*/ 463 h 2511"/>
                  <a:gd name="T10" fmla="*/ 359 w 995"/>
                  <a:gd name="T11" fmla="*/ 564 h 2511"/>
                  <a:gd name="T12" fmla="*/ 275 w 995"/>
                  <a:gd name="T13" fmla="*/ 671 h 2511"/>
                  <a:gd name="T14" fmla="*/ 197 w 995"/>
                  <a:gd name="T15" fmla="*/ 784 h 2511"/>
                  <a:gd name="T16" fmla="*/ 128 w 995"/>
                  <a:gd name="T17" fmla="*/ 902 h 2511"/>
                  <a:gd name="T18" fmla="*/ 71 w 995"/>
                  <a:gd name="T19" fmla="*/ 1023 h 2511"/>
                  <a:gd name="T20" fmla="*/ 30 w 995"/>
                  <a:gd name="T21" fmla="*/ 1146 h 2511"/>
                  <a:gd name="T22" fmla="*/ 5 w 995"/>
                  <a:gd name="T23" fmla="*/ 1272 h 2511"/>
                  <a:gd name="T24" fmla="*/ 1 w 995"/>
                  <a:gd name="T25" fmla="*/ 1334 h 2511"/>
                  <a:gd name="T26" fmla="*/ 0 w 995"/>
                  <a:gd name="T27" fmla="*/ 1396 h 2511"/>
                  <a:gd name="T28" fmla="*/ 10 w 995"/>
                  <a:gd name="T29" fmla="*/ 1518 h 2511"/>
                  <a:gd name="T30" fmla="*/ 32 w 995"/>
                  <a:gd name="T31" fmla="*/ 1634 h 2511"/>
                  <a:gd name="T32" fmla="*/ 65 w 995"/>
                  <a:gd name="T33" fmla="*/ 1747 h 2511"/>
                  <a:gd name="T34" fmla="*/ 106 w 995"/>
                  <a:gd name="T35" fmla="*/ 1854 h 2511"/>
                  <a:gd name="T36" fmla="*/ 154 w 995"/>
                  <a:gd name="T37" fmla="*/ 1953 h 2511"/>
                  <a:gd name="T38" fmla="*/ 233 w 995"/>
                  <a:gd name="T39" fmla="*/ 2092 h 2511"/>
                  <a:gd name="T40" fmla="*/ 347 w 995"/>
                  <a:gd name="T41" fmla="*/ 2250 h 2511"/>
                  <a:gd name="T42" fmla="*/ 453 w 995"/>
                  <a:gd name="T43" fmla="*/ 2375 h 2511"/>
                  <a:gd name="T44" fmla="*/ 575 w 995"/>
                  <a:gd name="T45" fmla="*/ 2495 h 2511"/>
                  <a:gd name="T46" fmla="*/ 595 w 995"/>
                  <a:gd name="T47" fmla="*/ 2511 h 2511"/>
                  <a:gd name="T48" fmla="*/ 768 w 995"/>
                  <a:gd name="T49" fmla="*/ 2241 h 2511"/>
                  <a:gd name="T50" fmla="*/ 750 w 995"/>
                  <a:gd name="T51" fmla="*/ 2228 h 2511"/>
                  <a:gd name="T52" fmla="*/ 640 w 995"/>
                  <a:gd name="T53" fmla="*/ 2134 h 2511"/>
                  <a:gd name="T54" fmla="*/ 545 w 995"/>
                  <a:gd name="T55" fmla="*/ 2036 h 2511"/>
                  <a:gd name="T56" fmla="*/ 451 w 995"/>
                  <a:gd name="T57" fmla="*/ 1913 h 2511"/>
                  <a:gd name="T58" fmla="*/ 389 w 995"/>
                  <a:gd name="T59" fmla="*/ 1804 h 2511"/>
                  <a:gd name="T60" fmla="*/ 354 w 995"/>
                  <a:gd name="T61" fmla="*/ 1727 h 2511"/>
                  <a:gd name="T62" fmla="*/ 328 w 995"/>
                  <a:gd name="T63" fmla="*/ 1644 h 2511"/>
                  <a:gd name="T64" fmla="*/ 311 w 995"/>
                  <a:gd name="T65" fmla="*/ 1557 h 2511"/>
                  <a:gd name="T66" fmla="*/ 306 w 995"/>
                  <a:gd name="T67" fmla="*/ 1466 h 2511"/>
                  <a:gd name="T68" fmla="*/ 315 w 995"/>
                  <a:gd name="T69" fmla="*/ 1371 h 2511"/>
                  <a:gd name="T70" fmla="*/ 325 w 995"/>
                  <a:gd name="T71" fmla="*/ 1323 h 2511"/>
                  <a:gd name="T72" fmla="*/ 338 w 995"/>
                  <a:gd name="T73" fmla="*/ 1275 h 2511"/>
                  <a:gd name="T74" fmla="*/ 372 w 995"/>
                  <a:gd name="T75" fmla="*/ 1186 h 2511"/>
                  <a:gd name="T76" fmla="*/ 412 w 995"/>
                  <a:gd name="T77" fmla="*/ 1103 h 2511"/>
                  <a:gd name="T78" fmla="*/ 459 w 995"/>
                  <a:gd name="T79" fmla="*/ 1029 h 2511"/>
                  <a:gd name="T80" fmla="*/ 510 w 995"/>
                  <a:gd name="T81" fmla="*/ 962 h 2511"/>
                  <a:gd name="T82" fmla="*/ 566 w 995"/>
                  <a:gd name="T83" fmla="*/ 901 h 2511"/>
                  <a:gd name="T84" fmla="*/ 652 w 995"/>
                  <a:gd name="T85" fmla="*/ 821 h 2511"/>
                  <a:gd name="T86" fmla="*/ 764 w 995"/>
                  <a:gd name="T87" fmla="*/ 738 h 2511"/>
                  <a:gd name="T88" fmla="*/ 867 w 995"/>
                  <a:gd name="T89" fmla="*/ 678 h 2511"/>
                  <a:gd name="T90" fmla="*/ 978 w 995"/>
                  <a:gd name="T91" fmla="*/ 626 h 2511"/>
                  <a:gd name="T92" fmla="*/ 995 w 995"/>
                  <a:gd name="T93" fmla="*/ 621 h 2511"/>
                  <a:gd name="T94" fmla="*/ 968 w 995"/>
                  <a:gd name="T95" fmla="*/ 0 h 2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95" h="2511">
                    <a:moveTo>
                      <a:pt x="968" y="0"/>
                    </a:moveTo>
                    <a:lnTo>
                      <a:pt x="938" y="21"/>
                    </a:lnTo>
                    <a:lnTo>
                      <a:pt x="749" y="172"/>
                    </a:lnTo>
                    <a:lnTo>
                      <a:pt x="582" y="324"/>
                    </a:lnTo>
                    <a:lnTo>
                      <a:pt x="448" y="463"/>
                    </a:lnTo>
                    <a:lnTo>
                      <a:pt x="359" y="564"/>
                    </a:lnTo>
                    <a:lnTo>
                      <a:pt x="275" y="671"/>
                    </a:lnTo>
                    <a:lnTo>
                      <a:pt x="197" y="784"/>
                    </a:lnTo>
                    <a:lnTo>
                      <a:pt x="128" y="902"/>
                    </a:lnTo>
                    <a:lnTo>
                      <a:pt x="71" y="1023"/>
                    </a:lnTo>
                    <a:lnTo>
                      <a:pt x="30" y="1146"/>
                    </a:lnTo>
                    <a:lnTo>
                      <a:pt x="5" y="1272"/>
                    </a:lnTo>
                    <a:lnTo>
                      <a:pt x="1" y="1334"/>
                    </a:lnTo>
                    <a:lnTo>
                      <a:pt x="0" y="1396"/>
                    </a:lnTo>
                    <a:lnTo>
                      <a:pt x="10" y="1518"/>
                    </a:lnTo>
                    <a:lnTo>
                      <a:pt x="32" y="1634"/>
                    </a:lnTo>
                    <a:lnTo>
                      <a:pt x="65" y="1747"/>
                    </a:lnTo>
                    <a:lnTo>
                      <a:pt x="106" y="1854"/>
                    </a:lnTo>
                    <a:lnTo>
                      <a:pt x="154" y="1953"/>
                    </a:lnTo>
                    <a:lnTo>
                      <a:pt x="233" y="2092"/>
                    </a:lnTo>
                    <a:lnTo>
                      <a:pt x="347" y="2250"/>
                    </a:lnTo>
                    <a:lnTo>
                      <a:pt x="453" y="2375"/>
                    </a:lnTo>
                    <a:lnTo>
                      <a:pt x="575" y="2495"/>
                    </a:lnTo>
                    <a:lnTo>
                      <a:pt x="595" y="2511"/>
                    </a:lnTo>
                    <a:lnTo>
                      <a:pt x="768" y="2241"/>
                    </a:lnTo>
                    <a:lnTo>
                      <a:pt x="750" y="2228"/>
                    </a:lnTo>
                    <a:lnTo>
                      <a:pt x="640" y="2134"/>
                    </a:lnTo>
                    <a:lnTo>
                      <a:pt x="545" y="2036"/>
                    </a:lnTo>
                    <a:lnTo>
                      <a:pt x="451" y="1913"/>
                    </a:lnTo>
                    <a:lnTo>
                      <a:pt x="389" y="1804"/>
                    </a:lnTo>
                    <a:lnTo>
                      <a:pt x="354" y="1727"/>
                    </a:lnTo>
                    <a:lnTo>
                      <a:pt x="328" y="1644"/>
                    </a:lnTo>
                    <a:lnTo>
                      <a:pt x="311" y="1557"/>
                    </a:lnTo>
                    <a:lnTo>
                      <a:pt x="306" y="1466"/>
                    </a:lnTo>
                    <a:lnTo>
                      <a:pt x="315" y="1371"/>
                    </a:lnTo>
                    <a:lnTo>
                      <a:pt x="325" y="1323"/>
                    </a:lnTo>
                    <a:lnTo>
                      <a:pt x="338" y="1275"/>
                    </a:lnTo>
                    <a:lnTo>
                      <a:pt x="372" y="1186"/>
                    </a:lnTo>
                    <a:lnTo>
                      <a:pt x="412" y="1103"/>
                    </a:lnTo>
                    <a:lnTo>
                      <a:pt x="459" y="1029"/>
                    </a:lnTo>
                    <a:lnTo>
                      <a:pt x="510" y="962"/>
                    </a:lnTo>
                    <a:lnTo>
                      <a:pt x="566" y="901"/>
                    </a:lnTo>
                    <a:lnTo>
                      <a:pt x="652" y="821"/>
                    </a:lnTo>
                    <a:lnTo>
                      <a:pt x="764" y="738"/>
                    </a:lnTo>
                    <a:lnTo>
                      <a:pt x="867" y="678"/>
                    </a:lnTo>
                    <a:lnTo>
                      <a:pt x="978" y="626"/>
                    </a:lnTo>
                    <a:lnTo>
                      <a:pt x="995" y="621"/>
                    </a:lnTo>
                    <a:lnTo>
                      <a:pt x="968" y="0"/>
                    </a:lnTo>
                    <a:close/>
                  </a:path>
                </a:pathLst>
              </a:custGeom>
              <a:solidFill>
                <a:srgbClr val="111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4986933" y="3099044"/>
                <a:ext cx="133350" cy="135731"/>
              </a:xfrm>
              <a:custGeom>
                <a:avLst/>
                <a:gdLst>
                  <a:gd name="T0" fmla="*/ 93 w 451"/>
                  <a:gd name="T1" fmla="*/ 255 h 457"/>
                  <a:gd name="T2" fmla="*/ 48 w 451"/>
                  <a:gd name="T3" fmla="*/ 304 h 457"/>
                  <a:gd name="T4" fmla="*/ 0 w 451"/>
                  <a:gd name="T5" fmla="*/ 356 h 457"/>
                  <a:gd name="T6" fmla="*/ 27 w 451"/>
                  <a:gd name="T7" fmla="*/ 379 h 457"/>
                  <a:gd name="T8" fmla="*/ 81 w 451"/>
                  <a:gd name="T9" fmla="*/ 434 h 457"/>
                  <a:gd name="T10" fmla="*/ 107 w 451"/>
                  <a:gd name="T11" fmla="*/ 457 h 457"/>
                  <a:gd name="T12" fmla="*/ 146 w 451"/>
                  <a:gd name="T13" fmla="*/ 423 h 457"/>
                  <a:gd name="T14" fmla="*/ 207 w 451"/>
                  <a:gd name="T15" fmla="*/ 373 h 457"/>
                  <a:gd name="T16" fmla="*/ 240 w 451"/>
                  <a:gd name="T17" fmla="*/ 360 h 457"/>
                  <a:gd name="T18" fmla="*/ 262 w 451"/>
                  <a:gd name="T19" fmla="*/ 356 h 457"/>
                  <a:gd name="T20" fmla="*/ 273 w 451"/>
                  <a:gd name="T21" fmla="*/ 357 h 457"/>
                  <a:gd name="T22" fmla="*/ 281 w 451"/>
                  <a:gd name="T23" fmla="*/ 360 h 457"/>
                  <a:gd name="T24" fmla="*/ 307 w 451"/>
                  <a:gd name="T25" fmla="*/ 356 h 457"/>
                  <a:gd name="T26" fmla="*/ 347 w 451"/>
                  <a:gd name="T27" fmla="*/ 339 h 457"/>
                  <a:gd name="T28" fmla="*/ 407 w 451"/>
                  <a:gd name="T29" fmla="*/ 304 h 457"/>
                  <a:gd name="T30" fmla="*/ 444 w 451"/>
                  <a:gd name="T31" fmla="*/ 277 h 457"/>
                  <a:gd name="T32" fmla="*/ 451 w 451"/>
                  <a:gd name="T33" fmla="*/ 245 h 457"/>
                  <a:gd name="T34" fmla="*/ 448 w 451"/>
                  <a:gd name="T35" fmla="*/ 169 h 457"/>
                  <a:gd name="T36" fmla="*/ 433 w 451"/>
                  <a:gd name="T37" fmla="*/ 92 h 457"/>
                  <a:gd name="T38" fmla="*/ 411 w 451"/>
                  <a:gd name="T39" fmla="*/ 28 h 457"/>
                  <a:gd name="T40" fmla="*/ 399 w 451"/>
                  <a:gd name="T41" fmla="*/ 9 h 457"/>
                  <a:gd name="T42" fmla="*/ 395 w 451"/>
                  <a:gd name="T43" fmla="*/ 3 h 457"/>
                  <a:gd name="T44" fmla="*/ 377 w 451"/>
                  <a:gd name="T45" fmla="*/ 0 h 457"/>
                  <a:gd name="T46" fmla="*/ 335 w 451"/>
                  <a:gd name="T47" fmla="*/ 5 h 457"/>
                  <a:gd name="T48" fmla="*/ 271 w 451"/>
                  <a:gd name="T49" fmla="*/ 28 h 457"/>
                  <a:gd name="T50" fmla="*/ 218 w 451"/>
                  <a:gd name="T51" fmla="*/ 55 h 457"/>
                  <a:gd name="T52" fmla="*/ 207 w 451"/>
                  <a:gd name="T53" fmla="*/ 68 h 457"/>
                  <a:gd name="T54" fmla="*/ 93 w 451"/>
                  <a:gd name="T55" fmla="*/ 255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1" h="457">
                    <a:moveTo>
                      <a:pt x="93" y="255"/>
                    </a:moveTo>
                    <a:lnTo>
                      <a:pt x="48" y="304"/>
                    </a:lnTo>
                    <a:lnTo>
                      <a:pt x="0" y="356"/>
                    </a:lnTo>
                    <a:lnTo>
                      <a:pt x="27" y="379"/>
                    </a:lnTo>
                    <a:lnTo>
                      <a:pt x="81" y="434"/>
                    </a:lnTo>
                    <a:lnTo>
                      <a:pt x="107" y="457"/>
                    </a:lnTo>
                    <a:lnTo>
                      <a:pt x="146" y="423"/>
                    </a:lnTo>
                    <a:lnTo>
                      <a:pt x="207" y="373"/>
                    </a:lnTo>
                    <a:lnTo>
                      <a:pt x="240" y="360"/>
                    </a:lnTo>
                    <a:lnTo>
                      <a:pt x="262" y="356"/>
                    </a:lnTo>
                    <a:lnTo>
                      <a:pt x="273" y="357"/>
                    </a:lnTo>
                    <a:lnTo>
                      <a:pt x="281" y="360"/>
                    </a:lnTo>
                    <a:lnTo>
                      <a:pt x="307" y="356"/>
                    </a:lnTo>
                    <a:lnTo>
                      <a:pt x="347" y="339"/>
                    </a:lnTo>
                    <a:lnTo>
                      <a:pt x="407" y="304"/>
                    </a:lnTo>
                    <a:lnTo>
                      <a:pt x="444" y="277"/>
                    </a:lnTo>
                    <a:lnTo>
                      <a:pt x="451" y="245"/>
                    </a:lnTo>
                    <a:lnTo>
                      <a:pt x="448" y="169"/>
                    </a:lnTo>
                    <a:lnTo>
                      <a:pt x="433" y="92"/>
                    </a:lnTo>
                    <a:lnTo>
                      <a:pt x="411" y="28"/>
                    </a:lnTo>
                    <a:lnTo>
                      <a:pt x="399" y="9"/>
                    </a:lnTo>
                    <a:lnTo>
                      <a:pt x="395" y="3"/>
                    </a:lnTo>
                    <a:lnTo>
                      <a:pt x="377" y="0"/>
                    </a:lnTo>
                    <a:lnTo>
                      <a:pt x="335" y="5"/>
                    </a:lnTo>
                    <a:lnTo>
                      <a:pt x="271" y="28"/>
                    </a:lnTo>
                    <a:lnTo>
                      <a:pt x="218" y="55"/>
                    </a:lnTo>
                    <a:lnTo>
                      <a:pt x="207" y="68"/>
                    </a:lnTo>
                    <a:lnTo>
                      <a:pt x="93" y="255"/>
                    </a:lnTo>
                    <a:close/>
                  </a:path>
                </a:pathLst>
              </a:custGeom>
              <a:solidFill>
                <a:srgbClr val="D9A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5002412" y="3091900"/>
                <a:ext cx="84535" cy="104775"/>
              </a:xfrm>
              <a:custGeom>
                <a:avLst/>
                <a:gdLst>
                  <a:gd name="T0" fmla="*/ 0 w 286"/>
                  <a:gd name="T1" fmla="*/ 350 h 350"/>
                  <a:gd name="T2" fmla="*/ 7 w 286"/>
                  <a:gd name="T3" fmla="*/ 325 h 350"/>
                  <a:gd name="T4" fmla="*/ 18 w 286"/>
                  <a:gd name="T5" fmla="*/ 272 h 350"/>
                  <a:gd name="T6" fmla="*/ 27 w 286"/>
                  <a:gd name="T7" fmla="*/ 186 h 350"/>
                  <a:gd name="T8" fmla="*/ 35 w 286"/>
                  <a:gd name="T9" fmla="*/ 134 h 350"/>
                  <a:gd name="T10" fmla="*/ 42 w 286"/>
                  <a:gd name="T11" fmla="*/ 86 h 350"/>
                  <a:gd name="T12" fmla="*/ 54 w 286"/>
                  <a:gd name="T13" fmla="*/ 63 h 350"/>
                  <a:gd name="T14" fmla="*/ 76 w 286"/>
                  <a:gd name="T15" fmla="*/ 55 h 350"/>
                  <a:gd name="T16" fmla="*/ 96 w 286"/>
                  <a:gd name="T17" fmla="*/ 49 h 350"/>
                  <a:gd name="T18" fmla="*/ 119 w 286"/>
                  <a:gd name="T19" fmla="*/ 44 h 350"/>
                  <a:gd name="T20" fmla="*/ 171 w 286"/>
                  <a:gd name="T21" fmla="*/ 40 h 350"/>
                  <a:gd name="T22" fmla="*/ 193 w 286"/>
                  <a:gd name="T23" fmla="*/ 35 h 350"/>
                  <a:gd name="T24" fmla="*/ 269 w 286"/>
                  <a:gd name="T25" fmla="*/ 3 h 350"/>
                  <a:gd name="T26" fmla="*/ 283 w 286"/>
                  <a:gd name="T27" fmla="*/ 0 h 350"/>
                  <a:gd name="T28" fmla="*/ 286 w 286"/>
                  <a:gd name="T29" fmla="*/ 5 h 350"/>
                  <a:gd name="T30" fmla="*/ 285 w 286"/>
                  <a:gd name="T31" fmla="*/ 19 h 350"/>
                  <a:gd name="T32" fmla="*/ 274 w 286"/>
                  <a:gd name="T33" fmla="*/ 41 h 350"/>
                  <a:gd name="T34" fmla="*/ 250 w 286"/>
                  <a:gd name="T35" fmla="*/ 68 h 350"/>
                  <a:gd name="T36" fmla="*/ 223 w 286"/>
                  <a:gd name="T37" fmla="*/ 85 h 350"/>
                  <a:gd name="T38" fmla="*/ 213 w 286"/>
                  <a:gd name="T39" fmla="*/ 86 h 350"/>
                  <a:gd name="T40" fmla="*/ 202 w 286"/>
                  <a:gd name="T41" fmla="*/ 92 h 350"/>
                  <a:gd name="T42" fmla="*/ 159 w 286"/>
                  <a:gd name="T43" fmla="*/ 112 h 350"/>
                  <a:gd name="T44" fmla="*/ 137 w 286"/>
                  <a:gd name="T45" fmla="*/ 132 h 350"/>
                  <a:gd name="T46" fmla="*/ 133 w 286"/>
                  <a:gd name="T47" fmla="*/ 143 h 350"/>
                  <a:gd name="T48" fmla="*/ 134 w 286"/>
                  <a:gd name="T49" fmla="*/ 185 h 350"/>
                  <a:gd name="T50" fmla="*/ 143 w 286"/>
                  <a:gd name="T51" fmla="*/ 226 h 350"/>
                  <a:gd name="T52" fmla="*/ 143 w 286"/>
                  <a:gd name="T53" fmla="*/ 246 h 350"/>
                  <a:gd name="T54" fmla="*/ 132 w 286"/>
                  <a:gd name="T55" fmla="*/ 277 h 350"/>
                  <a:gd name="T56" fmla="*/ 98 w 286"/>
                  <a:gd name="T57" fmla="*/ 309 h 350"/>
                  <a:gd name="T58" fmla="*/ 71 w 286"/>
                  <a:gd name="T59" fmla="*/ 326 h 350"/>
                  <a:gd name="T60" fmla="*/ 0 w 286"/>
                  <a:gd name="T61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6" h="350">
                    <a:moveTo>
                      <a:pt x="0" y="350"/>
                    </a:moveTo>
                    <a:lnTo>
                      <a:pt x="7" y="325"/>
                    </a:lnTo>
                    <a:lnTo>
                      <a:pt x="18" y="272"/>
                    </a:lnTo>
                    <a:lnTo>
                      <a:pt x="27" y="186"/>
                    </a:lnTo>
                    <a:lnTo>
                      <a:pt x="35" y="134"/>
                    </a:lnTo>
                    <a:lnTo>
                      <a:pt x="42" y="86"/>
                    </a:lnTo>
                    <a:lnTo>
                      <a:pt x="54" y="63"/>
                    </a:lnTo>
                    <a:lnTo>
                      <a:pt x="76" y="55"/>
                    </a:lnTo>
                    <a:lnTo>
                      <a:pt x="96" y="49"/>
                    </a:lnTo>
                    <a:lnTo>
                      <a:pt x="119" y="44"/>
                    </a:lnTo>
                    <a:lnTo>
                      <a:pt x="171" y="40"/>
                    </a:lnTo>
                    <a:lnTo>
                      <a:pt x="193" y="35"/>
                    </a:lnTo>
                    <a:lnTo>
                      <a:pt x="269" y="3"/>
                    </a:lnTo>
                    <a:lnTo>
                      <a:pt x="283" y="0"/>
                    </a:lnTo>
                    <a:lnTo>
                      <a:pt x="286" y="5"/>
                    </a:lnTo>
                    <a:lnTo>
                      <a:pt x="285" y="19"/>
                    </a:lnTo>
                    <a:lnTo>
                      <a:pt x="274" y="41"/>
                    </a:lnTo>
                    <a:lnTo>
                      <a:pt x="250" y="68"/>
                    </a:lnTo>
                    <a:lnTo>
                      <a:pt x="223" y="85"/>
                    </a:lnTo>
                    <a:lnTo>
                      <a:pt x="213" y="86"/>
                    </a:lnTo>
                    <a:lnTo>
                      <a:pt x="202" y="92"/>
                    </a:lnTo>
                    <a:lnTo>
                      <a:pt x="159" y="112"/>
                    </a:lnTo>
                    <a:lnTo>
                      <a:pt x="137" y="132"/>
                    </a:lnTo>
                    <a:lnTo>
                      <a:pt x="133" y="143"/>
                    </a:lnTo>
                    <a:lnTo>
                      <a:pt x="134" y="185"/>
                    </a:lnTo>
                    <a:lnTo>
                      <a:pt x="143" y="226"/>
                    </a:lnTo>
                    <a:lnTo>
                      <a:pt x="143" y="246"/>
                    </a:lnTo>
                    <a:lnTo>
                      <a:pt x="132" y="277"/>
                    </a:lnTo>
                    <a:lnTo>
                      <a:pt x="98" y="309"/>
                    </a:lnTo>
                    <a:lnTo>
                      <a:pt x="71" y="326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E0B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2" name="Freeform 111"/>
              <p:cNvSpPr>
                <a:spLocks/>
              </p:cNvSpPr>
              <p:nvPr/>
            </p:nvSpPr>
            <p:spPr bwMode="auto">
              <a:xfrm>
                <a:off x="5050037" y="2764478"/>
                <a:ext cx="461962" cy="377429"/>
              </a:xfrm>
              <a:custGeom>
                <a:avLst/>
                <a:gdLst>
                  <a:gd name="T0" fmla="*/ 41 w 1549"/>
                  <a:gd name="T1" fmla="*/ 1269 h 1269"/>
                  <a:gd name="T2" fmla="*/ 0 w 1549"/>
                  <a:gd name="T3" fmla="*/ 1218 h 1269"/>
                  <a:gd name="T4" fmla="*/ 1529 w 1549"/>
                  <a:gd name="T5" fmla="*/ 0 h 1269"/>
                  <a:gd name="T6" fmla="*/ 1549 w 1549"/>
                  <a:gd name="T7" fmla="*/ 26 h 1269"/>
                  <a:gd name="T8" fmla="*/ 41 w 1549"/>
                  <a:gd name="T9" fmla="*/ 1269 h 1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9" h="1269">
                    <a:moveTo>
                      <a:pt x="41" y="1269"/>
                    </a:moveTo>
                    <a:lnTo>
                      <a:pt x="0" y="1218"/>
                    </a:lnTo>
                    <a:lnTo>
                      <a:pt x="1529" y="0"/>
                    </a:lnTo>
                    <a:lnTo>
                      <a:pt x="1549" y="26"/>
                    </a:lnTo>
                    <a:lnTo>
                      <a:pt x="41" y="12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5077421" y="3099044"/>
                <a:ext cx="42862" cy="100013"/>
              </a:xfrm>
              <a:custGeom>
                <a:avLst/>
                <a:gdLst>
                  <a:gd name="T0" fmla="*/ 92 w 144"/>
                  <a:gd name="T1" fmla="*/ 9 h 334"/>
                  <a:gd name="T2" fmla="*/ 87 w 144"/>
                  <a:gd name="T3" fmla="*/ 2 h 334"/>
                  <a:gd name="T4" fmla="*/ 61 w 144"/>
                  <a:gd name="T5" fmla="*/ 0 h 334"/>
                  <a:gd name="T6" fmla="*/ 44 w 144"/>
                  <a:gd name="T7" fmla="*/ 2 h 334"/>
                  <a:gd name="T8" fmla="*/ 28 w 144"/>
                  <a:gd name="T9" fmla="*/ 15 h 334"/>
                  <a:gd name="T10" fmla="*/ 9 w 144"/>
                  <a:gd name="T11" fmla="*/ 46 h 334"/>
                  <a:gd name="T12" fmla="*/ 1 w 144"/>
                  <a:gd name="T13" fmla="*/ 81 h 334"/>
                  <a:gd name="T14" fmla="*/ 0 w 144"/>
                  <a:gd name="T15" fmla="*/ 121 h 334"/>
                  <a:gd name="T16" fmla="*/ 8 w 144"/>
                  <a:gd name="T17" fmla="*/ 185 h 334"/>
                  <a:gd name="T18" fmla="*/ 22 w 144"/>
                  <a:gd name="T19" fmla="*/ 268 h 334"/>
                  <a:gd name="T20" fmla="*/ 25 w 144"/>
                  <a:gd name="T21" fmla="*/ 305 h 334"/>
                  <a:gd name="T22" fmla="*/ 26 w 144"/>
                  <a:gd name="T23" fmla="*/ 317 h 334"/>
                  <a:gd name="T24" fmla="*/ 40 w 144"/>
                  <a:gd name="T25" fmla="*/ 330 h 334"/>
                  <a:gd name="T26" fmla="*/ 51 w 144"/>
                  <a:gd name="T27" fmla="*/ 334 h 334"/>
                  <a:gd name="T28" fmla="*/ 88 w 144"/>
                  <a:gd name="T29" fmla="*/ 312 h 334"/>
                  <a:gd name="T30" fmla="*/ 137 w 144"/>
                  <a:gd name="T31" fmla="*/ 277 h 334"/>
                  <a:gd name="T32" fmla="*/ 144 w 144"/>
                  <a:gd name="T33" fmla="*/ 245 h 334"/>
                  <a:gd name="T34" fmla="*/ 141 w 144"/>
                  <a:gd name="T35" fmla="*/ 169 h 334"/>
                  <a:gd name="T36" fmla="*/ 126 w 144"/>
                  <a:gd name="T37" fmla="*/ 92 h 334"/>
                  <a:gd name="T38" fmla="*/ 104 w 144"/>
                  <a:gd name="T39" fmla="*/ 28 h 334"/>
                  <a:gd name="T40" fmla="*/ 92 w 144"/>
                  <a:gd name="T41" fmla="*/ 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334">
                    <a:moveTo>
                      <a:pt x="92" y="9"/>
                    </a:moveTo>
                    <a:lnTo>
                      <a:pt x="87" y="2"/>
                    </a:lnTo>
                    <a:lnTo>
                      <a:pt x="61" y="0"/>
                    </a:lnTo>
                    <a:lnTo>
                      <a:pt x="44" y="2"/>
                    </a:lnTo>
                    <a:lnTo>
                      <a:pt x="28" y="15"/>
                    </a:lnTo>
                    <a:lnTo>
                      <a:pt x="9" y="46"/>
                    </a:lnTo>
                    <a:lnTo>
                      <a:pt x="1" y="81"/>
                    </a:lnTo>
                    <a:lnTo>
                      <a:pt x="0" y="121"/>
                    </a:lnTo>
                    <a:lnTo>
                      <a:pt x="8" y="185"/>
                    </a:lnTo>
                    <a:lnTo>
                      <a:pt x="22" y="268"/>
                    </a:lnTo>
                    <a:lnTo>
                      <a:pt x="25" y="305"/>
                    </a:lnTo>
                    <a:lnTo>
                      <a:pt x="26" y="317"/>
                    </a:lnTo>
                    <a:lnTo>
                      <a:pt x="40" y="330"/>
                    </a:lnTo>
                    <a:lnTo>
                      <a:pt x="51" y="334"/>
                    </a:lnTo>
                    <a:lnTo>
                      <a:pt x="88" y="312"/>
                    </a:lnTo>
                    <a:lnTo>
                      <a:pt x="137" y="277"/>
                    </a:lnTo>
                    <a:lnTo>
                      <a:pt x="144" y="245"/>
                    </a:lnTo>
                    <a:lnTo>
                      <a:pt x="141" y="169"/>
                    </a:lnTo>
                    <a:lnTo>
                      <a:pt x="126" y="92"/>
                    </a:lnTo>
                    <a:lnTo>
                      <a:pt x="104" y="28"/>
                    </a:lnTo>
                    <a:lnTo>
                      <a:pt x="92" y="9"/>
                    </a:lnTo>
                    <a:close/>
                  </a:path>
                </a:pathLst>
              </a:custGeom>
              <a:solidFill>
                <a:srgbClr val="DDB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4966693" y="3169290"/>
                <a:ext cx="83344" cy="91679"/>
              </a:xfrm>
              <a:custGeom>
                <a:avLst/>
                <a:gdLst>
                  <a:gd name="T0" fmla="*/ 0 w 281"/>
                  <a:gd name="T1" fmla="*/ 146 h 308"/>
                  <a:gd name="T2" fmla="*/ 135 w 281"/>
                  <a:gd name="T3" fmla="*/ 0 h 308"/>
                  <a:gd name="T4" fmla="*/ 281 w 281"/>
                  <a:gd name="T5" fmla="*/ 157 h 308"/>
                  <a:gd name="T6" fmla="*/ 135 w 281"/>
                  <a:gd name="T7" fmla="*/ 308 h 308"/>
                  <a:gd name="T8" fmla="*/ 0 w 281"/>
                  <a:gd name="T9" fmla="*/ 14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308">
                    <a:moveTo>
                      <a:pt x="0" y="146"/>
                    </a:moveTo>
                    <a:lnTo>
                      <a:pt x="135" y="0"/>
                    </a:lnTo>
                    <a:lnTo>
                      <a:pt x="281" y="157"/>
                    </a:lnTo>
                    <a:lnTo>
                      <a:pt x="135" y="308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4458296" y="3109759"/>
                <a:ext cx="575072" cy="338138"/>
              </a:xfrm>
              <a:custGeom>
                <a:avLst/>
                <a:gdLst>
                  <a:gd name="T0" fmla="*/ 11 w 1933"/>
                  <a:gd name="T1" fmla="*/ 0 h 1138"/>
                  <a:gd name="T2" fmla="*/ 24 w 1933"/>
                  <a:gd name="T3" fmla="*/ 16 h 1138"/>
                  <a:gd name="T4" fmla="*/ 122 w 1933"/>
                  <a:gd name="T5" fmla="*/ 129 h 1138"/>
                  <a:gd name="T6" fmla="*/ 223 w 1933"/>
                  <a:gd name="T7" fmla="*/ 233 h 1138"/>
                  <a:gd name="T8" fmla="*/ 348 w 1933"/>
                  <a:gd name="T9" fmla="*/ 350 h 1138"/>
                  <a:gd name="T10" fmla="*/ 493 w 1933"/>
                  <a:gd name="T11" fmla="*/ 469 h 1138"/>
                  <a:gd name="T12" fmla="*/ 655 w 1933"/>
                  <a:gd name="T13" fmla="*/ 579 h 1138"/>
                  <a:gd name="T14" fmla="*/ 785 w 1933"/>
                  <a:gd name="T15" fmla="*/ 648 h 1138"/>
                  <a:gd name="T16" fmla="*/ 873 w 1933"/>
                  <a:gd name="T17" fmla="*/ 687 h 1138"/>
                  <a:gd name="T18" fmla="*/ 918 w 1933"/>
                  <a:gd name="T19" fmla="*/ 702 h 1138"/>
                  <a:gd name="T20" fmla="*/ 949 w 1933"/>
                  <a:gd name="T21" fmla="*/ 711 h 1138"/>
                  <a:gd name="T22" fmla="*/ 1014 w 1933"/>
                  <a:gd name="T23" fmla="*/ 716 h 1138"/>
                  <a:gd name="T24" fmla="*/ 1081 w 1933"/>
                  <a:gd name="T25" fmla="*/ 710 h 1138"/>
                  <a:gd name="T26" fmla="*/ 1151 w 1933"/>
                  <a:gd name="T27" fmla="*/ 690 h 1138"/>
                  <a:gd name="T28" fmla="*/ 1221 w 1933"/>
                  <a:gd name="T29" fmla="*/ 662 h 1138"/>
                  <a:gd name="T30" fmla="*/ 1293 w 1933"/>
                  <a:gd name="T31" fmla="*/ 627 h 1138"/>
                  <a:gd name="T32" fmla="*/ 1396 w 1933"/>
                  <a:gd name="T33" fmla="*/ 563 h 1138"/>
                  <a:gd name="T34" fmla="*/ 1523 w 1933"/>
                  <a:gd name="T35" fmla="*/ 469 h 1138"/>
                  <a:gd name="T36" fmla="*/ 1631 w 1933"/>
                  <a:gd name="T37" fmla="*/ 375 h 1138"/>
                  <a:gd name="T38" fmla="*/ 1744 w 1933"/>
                  <a:gd name="T39" fmla="*/ 267 h 1138"/>
                  <a:gd name="T40" fmla="*/ 1761 w 1933"/>
                  <a:gd name="T41" fmla="*/ 248 h 1138"/>
                  <a:gd name="T42" fmla="*/ 1933 w 1933"/>
                  <a:gd name="T43" fmla="*/ 443 h 1138"/>
                  <a:gd name="T44" fmla="*/ 1915 w 1933"/>
                  <a:gd name="T45" fmla="*/ 466 h 1138"/>
                  <a:gd name="T46" fmla="*/ 1785 w 1933"/>
                  <a:gd name="T47" fmla="*/ 611 h 1138"/>
                  <a:gd name="T48" fmla="*/ 1657 w 1933"/>
                  <a:gd name="T49" fmla="*/ 738 h 1138"/>
                  <a:gd name="T50" fmla="*/ 1504 w 1933"/>
                  <a:gd name="T51" fmla="*/ 872 h 1138"/>
                  <a:gd name="T52" fmla="*/ 1376 w 1933"/>
                  <a:gd name="T53" fmla="*/ 965 h 1138"/>
                  <a:gd name="T54" fmla="*/ 1286 w 1933"/>
                  <a:gd name="T55" fmla="*/ 1021 h 1138"/>
                  <a:gd name="T56" fmla="*/ 1195 w 1933"/>
                  <a:gd name="T57" fmla="*/ 1068 h 1138"/>
                  <a:gd name="T58" fmla="*/ 1103 w 1933"/>
                  <a:gd name="T59" fmla="*/ 1104 h 1138"/>
                  <a:gd name="T60" fmla="*/ 1011 w 1933"/>
                  <a:gd name="T61" fmla="*/ 1129 h 1138"/>
                  <a:gd name="T62" fmla="*/ 919 w 1933"/>
                  <a:gd name="T63" fmla="*/ 1138 h 1138"/>
                  <a:gd name="T64" fmla="*/ 875 w 1933"/>
                  <a:gd name="T65" fmla="*/ 1135 h 1138"/>
                  <a:gd name="T66" fmla="*/ 830 w 1933"/>
                  <a:gd name="T67" fmla="*/ 1130 h 1138"/>
                  <a:gd name="T68" fmla="*/ 743 w 1933"/>
                  <a:gd name="T69" fmla="*/ 1113 h 1138"/>
                  <a:gd name="T70" fmla="*/ 659 w 1933"/>
                  <a:gd name="T71" fmla="*/ 1087 h 1138"/>
                  <a:gd name="T72" fmla="*/ 577 w 1933"/>
                  <a:gd name="T73" fmla="*/ 1055 h 1138"/>
                  <a:gd name="T74" fmla="*/ 461 w 1933"/>
                  <a:gd name="T75" fmla="*/ 998 h 1138"/>
                  <a:gd name="T76" fmla="*/ 321 w 1933"/>
                  <a:gd name="T77" fmla="*/ 911 h 1138"/>
                  <a:gd name="T78" fmla="*/ 201 w 1933"/>
                  <a:gd name="T79" fmla="*/ 819 h 1138"/>
                  <a:gd name="T80" fmla="*/ 105 w 1933"/>
                  <a:gd name="T81" fmla="*/ 736 h 1138"/>
                  <a:gd name="T82" fmla="*/ 12 w 1933"/>
                  <a:gd name="T83" fmla="*/ 641 h 1138"/>
                  <a:gd name="T84" fmla="*/ 0 w 1933"/>
                  <a:gd name="T85" fmla="*/ 627 h 1138"/>
                  <a:gd name="T86" fmla="*/ 11 w 1933"/>
                  <a:gd name="T87" fmla="*/ 0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33" h="1138">
                    <a:moveTo>
                      <a:pt x="11" y="0"/>
                    </a:moveTo>
                    <a:lnTo>
                      <a:pt x="24" y="16"/>
                    </a:lnTo>
                    <a:lnTo>
                      <a:pt x="122" y="129"/>
                    </a:lnTo>
                    <a:lnTo>
                      <a:pt x="223" y="233"/>
                    </a:lnTo>
                    <a:lnTo>
                      <a:pt x="348" y="350"/>
                    </a:lnTo>
                    <a:lnTo>
                      <a:pt x="493" y="469"/>
                    </a:lnTo>
                    <a:lnTo>
                      <a:pt x="655" y="579"/>
                    </a:lnTo>
                    <a:lnTo>
                      <a:pt x="785" y="648"/>
                    </a:lnTo>
                    <a:lnTo>
                      <a:pt x="873" y="687"/>
                    </a:lnTo>
                    <a:lnTo>
                      <a:pt x="918" y="702"/>
                    </a:lnTo>
                    <a:lnTo>
                      <a:pt x="949" y="711"/>
                    </a:lnTo>
                    <a:lnTo>
                      <a:pt x="1014" y="716"/>
                    </a:lnTo>
                    <a:lnTo>
                      <a:pt x="1081" y="710"/>
                    </a:lnTo>
                    <a:lnTo>
                      <a:pt x="1151" y="690"/>
                    </a:lnTo>
                    <a:lnTo>
                      <a:pt x="1221" y="662"/>
                    </a:lnTo>
                    <a:lnTo>
                      <a:pt x="1293" y="627"/>
                    </a:lnTo>
                    <a:lnTo>
                      <a:pt x="1396" y="563"/>
                    </a:lnTo>
                    <a:lnTo>
                      <a:pt x="1523" y="469"/>
                    </a:lnTo>
                    <a:lnTo>
                      <a:pt x="1631" y="375"/>
                    </a:lnTo>
                    <a:lnTo>
                      <a:pt x="1744" y="267"/>
                    </a:lnTo>
                    <a:lnTo>
                      <a:pt x="1761" y="248"/>
                    </a:lnTo>
                    <a:lnTo>
                      <a:pt x="1933" y="443"/>
                    </a:lnTo>
                    <a:lnTo>
                      <a:pt x="1915" y="466"/>
                    </a:lnTo>
                    <a:lnTo>
                      <a:pt x="1785" y="611"/>
                    </a:lnTo>
                    <a:lnTo>
                      <a:pt x="1657" y="738"/>
                    </a:lnTo>
                    <a:lnTo>
                      <a:pt x="1504" y="872"/>
                    </a:lnTo>
                    <a:lnTo>
                      <a:pt x="1376" y="965"/>
                    </a:lnTo>
                    <a:lnTo>
                      <a:pt x="1286" y="1021"/>
                    </a:lnTo>
                    <a:lnTo>
                      <a:pt x="1195" y="1068"/>
                    </a:lnTo>
                    <a:lnTo>
                      <a:pt x="1103" y="1104"/>
                    </a:lnTo>
                    <a:lnTo>
                      <a:pt x="1011" y="1129"/>
                    </a:lnTo>
                    <a:lnTo>
                      <a:pt x="919" y="1138"/>
                    </a:lnTo>
                    <a:lnTo>
                      <a:pt x="875" y="1135"/>
                    </a:lnTo>
                    <a:lnTo>
                      <a:pt x="830" y="1130"/>
                    </a:lnTo>
                    <a:lnTo>
                      <a:pt x="743" y="1113"/>
                    </a:lnTo>
                    <a:lnTo>
                      <a:pt x="659" y="1087"/>
                    </a:lnTo>
                    <a:lnTo>
                      <a:pt x="577" y="1055"/>
                    </a:lnTo>
                    <a:lnTo>
                      <a:pt x="461" y="998"/>
                    </a:lnTo>
                    <a:lnTo>
                      <a:pt x="321" y="911"/>
                    </a:lnTo>
                    <a:lnTo>
                      <a:pt x="201" y="819"/>
                    </a:lnTo>
                    <a:lnTo>
                      <a:pt x="105" y="736"/>
                    </a:lnTo>
                    <a:lnTo>
                      <a:pt x="12" y="641"/>
                    </a:lnTo>
                    <a:lnTo>
                      <a:pt x="0" y="62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111B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4004668" y="2454915"/>
                <a:ext cx="367903" cy="492919"/>
              </a:xfrm>
              <a:custGeom>
                <a:avLst/>
                <a:gdLst>
                  <a:gd name="T0" fmla="*/ 1222 w 1238"/>
                  <a:gd name="T1" fmla="*/ 695 h 1657"/>
                  <a:gd name="T2" fmla="*/ 1191 w 1238"/>
                  <a:gd name="T3" fmla="*/ 657 h 1657"/>
                  <a:gd name="T4" fmla="*/ 1160 w 1238"/>
                  <a:gd name="T5" fmla="*/ 656 h 1657"/>
                  <a:gd name="T6" fmla="*/ 1160 w 1238"/>
                  <a:gd name="T7" fmla="*/ 634 h 1657"/>
                  <a:gd name="T8" fmla="*/ 1137 w 1238"/>
                  <a:gd name="T9" fmla="*/ 404 h 1657"/>
                  <a:gd name="T10" fmla="*/ 1084 w 1238"/>
                  <a:gd name="T11" fmla="*/ 258 h 1657"/>
                  <a:gd name="T12" fmla="*/ 1021 w 1238"/>
                  <a:gd name="T13" fmla="*/ 166 h 1657"/>
                  <a:gd name="T14" fmla="*/ 881 w 1238"/>
                  <a:gd name="T15" fmla="*/ 55 h 1657"/>
                  <a:gd name="T16" fmla="*/ 682 w 1238"/>
                  <a:gd name="T17" fmla="*/ 3 h 1657"/>
                  <a:gd name="T18" fmla="*/ 573 w 1238"/>
                  <a:gd name="T19" fmla="*/ 3 h 1657"/>
                  <a:gd name="T20" fmla="*/ 373 w 1238"/>
                  <a:gd name="T21" fmla="*/ 55 h 1657"/>
                  <a:gd name="T22" fmla="*/ 233 w 1238"/>
                  <a:gd name="T23" fmla="*/ 166 h 1657"/>
                  <a:gd name="T24" fmla="*/ 171 w 1238"/>
                  <a:gd name="T25" fmla="*/ 258 h 1657"/>
                  <a:gd name="T26" fmla="*/ 118 w 1238"/>
                  <a:gd name="T27" fmla="*/ 404 h 1657"/>
                  <a:gd name="T28" fmla="*/ 95 w 1238"/>
                  <a:gd name="T29" fmla="*/ 634 h 1657"/>
                  <a:gd name="T30" fmla="*/ 95 w 1238"/>
                  <a:gd name="T31" fmla="*/ 670 h 1657"/>
                  <a:gd name="T32" fmla="*/ 57 w 1238"/>
                  <a:gd name="T33" fmla="*/ 653 h 1657"/>
                  <a:gd name="T34" fmla="*/ 16 w 1238"/>
                  <a:gd name="T35" fmla="*/ 692 h 1657"/>
                  <a:gd name="T36" fmla="*/ 4 w 1238"/>
                  <a:gd name="T37" fmla="*/ 727 h 1657"/>
                  <a:gd name="T38" fmla="*/ 8 w 1238"/>
                  <a:gd name="T39" fmla="*/ 835 h 1657"/>
                  <a:gd name="T40" fmla="*/ 27 w 1238"/>
                  <a:gd name="T41" fmla="*/ 906 h 1657"/>
                  <a:gd name="T42" fmla="*/ 74 w 1238"/>
                  <a:gd name="T43" fmla="*/ 972 h 1657"/>
                  <a:gd name="T44" fmla="*/ 99 w 1238"/>
                  <a:gd name="T45" fmla="*/ 983 h 1657"/>
                  <a:gd name="T46" fmla="*/ 135 w 1238"/>
                  <a:gd name="T47" fmla="*/ 983 h 1657"/>
                  <a:gd name="T48" fmla="*/ 192 w 1238"/>
                  <a:gd name="T49" fmla="*/ 1177 h 1657"/>
                  <a:gd name="T50" fmla="*/ 297 w 1238"/>
                  <a:gd name="T51" fmla="*/ 1404 h 1657"/>
                  <a:gd name="T52" fmla="*/ 432 w 1238"/>
                  <a:gd name="T53" fmla="*/ 1572 h 1657"/>
                  <a:gd name="T54" fmla="*/ 567 w 1238"/>
                  <a:gd name="T55" fmla="*/ 1649 h 1657"/>
                  <a:gd name="T56" fmla="*/ 627 w 1238"/>
                  <a:gd name="T57" fmla="*/ 1657 h 1657"/>
                  <a:gd name="T58" fmla="*/ 688 w 1238"/>
                  <a:gd name="T59" fmla="*/ 1649 h 1657"/>
                  <a:gd name="T60" fmla="*/ 823 w 1238"/>
                  <a:gd name="T61" fmla="*/ 1572 h 1657"/>
                  <a:gd name="T62" fmla="*/ 957 w 1238"/>
                  <a:gd name="T63" fmla="*/ 1405 h 1657"/>
                  <a:gd name="T64" fmla="*/ 1063 w 1238"/>
                  <a:gd name="T65" fmla="*/ 1178 h 1657"/>
                  <a:gd name="T66" fmla="*/ 1119 w 1238"/>
                  <a:gd name="T67" fmla="*/ 985 h 1657"/>
                  <a:gd name="T68" fmla="*/ 1150 w 1238"/>
                  <a:gd name="T69" fmla="*/ 979 h 1657"/>
                  <a:gd name="T70" fmla="*/ 1186 w 1238"/>
                  <a:gd name="T71" fmla="*/ 949 h 1657"/>
                  <a:gd name="T72" fmla="*/ 1218 w 1238"/>
                  <a:gd name="T73" fmla="*/ 876 h 1657"/>
                  <a:gd name="T74" fmla="*/ 1238 w 1238"/>
                  <a:gd name="T75" fmla="*/ 770 h 1657"/>
                  <a:gd name="T76" fmla="*/ 1228 w 1238"/>
                  <a:gd name="T77" fmla="*/ 706 h 1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38" h="1657">
                    <a:moveTo>
                      <a:pt x="1228" y="706"/>
                    </a:moveTo>
                    <a:lnTo>
                      <a:pt x="1222" y="695"/>
                    </a:lnTo>
                    <a:lnTo>
                      <a:pt x="1208" y="673"/>
                    </a:lnTo>
                    <a:lnTo>
                      <a:pt x="1191" y="657"/>
                    </a:lnTo>
                    <a:lnTo>
                      <a:pt x="1171" y="652"/>
                    </a:lnTo>
                    <a:lnTo>
                      <a:pt x="1160" y="656"/>
                    </a:lnTo>
                    <a:lnTo>
                      <a:pt x="1160" y="646"/>
                    </a:lnTo>
                    <a:lnTo>
                      <a:pt x="1160" y="634"/>
                    </a:lnTo>
                    <a:lnTo>
                      <a:pt x="1159" y="551"/>
                    </a:lnTo>
                    <a:lnTo>
                      <a:pt x="1137" y="404"/>
                    </a:lnTo>
                    <a:lnTo>
                      <a:pt x="1108" y="312"/>
                    </a:lnTo>
                    <a:lnTo>
                      <a:pt x="1084" y="258"/>
                    </a:lnTo>
                    <a:lnTo>
                      <a:pt x="1055" y="209"/>
                    </a:lnTo>
                    <a:lnTo>
                      <a:pt x="1021" y="166"/>
                    </a:lnTo>
                    <a:lnTo>
                      <a:pt x="967" y="110"/>
                    </a:lnTo>
                    <a:lnTo>
                      <a:pt x="881" y="55"/>
                    </a:lnTo>
                    <a:lnTo>
                      <a:pt x="787" y="20"/>
                    </a:lnTo>
                    <a:lnTo>
                      <a:pt x="682" y="3"/>
                    </a:lnTo>
                    <a:lnTo>
                      <a:pt x="627" y="0"/>
                    </a:lnTo>
                    <a:lnTo>
                      <a:pt x="573" y="3"/>
                    </a:lnTo>
                    <a:lnTo>
                      <a:pt x="468" y="20"/>
                    </a:lnTo>
                    <a:lnTo>
                      <a:pt x="373" y="55"/>
                    </a:lnTo>
                    <a:lnTo>
                      <a:pt x="288" y="110"/>
                    </a:lnTo>
                    <a:lnTo>
                      <a:pt x="233" y="166"/>
                    </a:lnTo>
                    <a:lnTo>
                      <a:pt x="200" y="209"/>
                    </a:lnTo>
                    <a:lnTo>
                      <a:pt x="171" y="258"/>
                    </a:lnTo>
                    <a:lnTo>
                      <a:pt x="147" y="312"/>
                    </a:lnTo>
                    <a:lnTo>
                      <a:pt x="118" y="404"/>
                    </a:lnTo>
                    <a:lnTo>
                      <a:pt x="96" y="551"/>
                    </a:lnTo>
                    <a:lnTo>
                      <a:pt x="95" y="634"/>
                    </a:lnTo>
                    <a:lnTo>
                      <a:pt x="95" y="652"/>
                    </a:lnTo>
                    <a:lnTo>
                      <a:pt x="95" y="670"/>
                    </a:lnTo>
                    <a:lnTo>
                      <a:pt x="82" y="657"/>
                    </a:lnTo>
                    <a:lnTo>
                      <a:pt x="57" y="653"/>
                    </a:lnTo>
                    <a:lnTo>
                      <a:pt x="34" y="666"/>
                    </a:lnTo>
                    <a:lnTo>
                      <a:pt x="16" y="692"/>
                    </a:lnTo>
                    <a:lnTo>
                      <a:pt x="10" y="706"/>
                    </a:lnTo>
                    <a:lnTo>
                      <a:pt x="4" y="727"/>
                    </a:lnTo>
                    <a:lnTo>
                      <a:pt x="0" y="770"/>
                    </a:lnTo>
                    <a:lnTo>
                      <a:pt x="8" y="835"/>
                    </a:lnTo>
                    <a:lnTo>
                      <a:pt x="18" y="876"/>
                    </a:lnTo>
                    <a:lnTo>
                      <a:pt x="27" y="906"/>
                    </a:lnTo>
                    <a:lnTo>
                      <a:pt x="51" y="949"/>
                    </a:lnTo>
                    <a:lnTo>
                      <a:pt x="74" y="972"/>
                    </a:lnTo>
                    <a:lnTo>
                      <a:pt x="87" y="979"/>
                    </a:lnTo>
                    <a:lnTo>
                      <a:pt x="99" y="983"/>
                    </a:lnTo>
                    <a:lnTo>
                      <a:pt x="125" y="985"/>
                    </a:lnTo>
                    <a:lnTo>
                      <a:pt x="135" y="983"/>
                    </a:lnTo>
                    <a:lnTo>
                      <a:pt x="152" y="1049"/>
                    </a:lnTo>
                    <a:lnTo>
                      <a:pt x="192" y="1177"/>
                    </a:lnTo>
                    <a:lnTo>
                      <a:pt x="240" y="1296"/>
                    </a:lnTo>
                    <a:lnTo>
                      <a:pt x="297" y="1404"/>
                    </a:lnTo>
                    <a:lnTo>
                      <a:pt x="360" y="1497"/>
                    </a:lnTo>
                    <a:lnTo>
                      <a:pt x="432" y="1572"/>
                    </a:lnTo>
                    <a:lnTo>
                      <a:pt x="507" y="1625"/>
                    </a:lnTo>
                    <a:lnTo>
                      <a:pt x="567" y="1649"/>
                    </a:lnTo>
                    <a:lnTo>
                      <a:pt x="607" y="1657"/>
                    </a:lnTo>
                    <a:lnTo>
                      <a:pt x="627" y="1657"/>
                    </a:lnTo>
                    <a:lnTo>
                      <a:pt x="648" y="1657"/>
                    </a:lnTo>
                    <a:lnTo>
                      <a:pt x="688" y="1649"/>
                    </a:lnTo>
                    <a:lnTo>
                      <a:pt x="748" y="1627"/>
                    </a:lnTo>
                    <a:lnTo>
                      <a:pt x="823" y="1572"/>
                    </a:lnTo>
                    <a:lnTo>
                      <a:pt x="893" y="1498"/>
                    </a:lnTo>
                    <a:lnTo>
                      <a:pt x="957" y="1405"/>
                    </a:lnTo>
                    <a:lnTo>
                      <a:pt x="1014" y="1297"/>
                    </a:lnTo>
                    <a:lnTo>
                      <a:pt x="1063" y="1178"/>
                    </a:lnTo>
                    <a:lnTo>
                      <a:pt x="1103" y="1051"/>
                    </a:lnTo>
                    <a:lnTo>
                      <a:pt x="1119" y="985"/>
                    </a:lnTo>
                    <a:lnTo>
                      <a:pt x="1136" y="984"/>
                    </a:lnTo>
                    <a:lnTo>
                      <a:pt x="1150" y="979"/>
                    </a:lnTo>
                    <a:lnTo>
                      <a:pt x="1164" y="972"/>
                    </a:lnTo>
                    <a:lnTo>
                      <a:pt x="1186" y="949"/>
                    </a:lnTo>
                    <a:lnTo>
                      <a:pt x="1209" y="906"/>
                    </a:lnTo>
                    <a:lnTo>
                      <a:pt x="1218" y="876"/>
                    </a:lnTo>
                    <a:lnTo>
                      <a:pt x="1230" y="835"/>
                    </a:lnTo>
                    <a:lnTo>
                      <a:pt x="1238" y="770"/>
                    </a:lnTo>
                    <a:lnTo>
                      <a:pt x="1233" y="727"/>
                    </a:lnTo>
                    <a:lnTo>
                      <a:pt x="1228" y="706"/>
                    </a:lnTo>
                    <a:close/>
                  </a:path>
                </a:pathLst>
              </a:custGeom>
              <a:solidFill>
                <a:srgbClr val="E0B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96346" y="2407290"/>
                <a:ext cx="279797" cy="272654"/>
              </a:xfrm>
              <a:custGeom>
                <a:avLst/>
                <a:gdLst>
                  <a:gd name="T0" fmla="*/ 69 w 940"/>
                  <a:gd name="T1" fmla="*/ 411 h 915"/>
                  <a:gd name="T2" fmla="*/ 78 w 940"/>
                  <a:gd name="T3" fmla="*/ 435 h 915"/>
                  <a:gd name="T4" fmla="*/ 107 w 940"/>
                  <a:gd name="T5" fmla="*/ 473 h 915"/>
                  <a:gd name="T6" fmla="*/ 149 w 940"/>
                  <a:gd name="T7" fmla="*/ 497 h 915"/>
                  <a:gd name="T8" fmla="*/ 200 w 940"/>
                  <a:gd name="T9" fmla="*/ 512 h 915"/>
                  <a:gd name="T10" fmla="*/ 288 w 940"/>
                  <a:gd name="T11" fmla="*/ 519 h 915"/>
                  <a:gd name="T12" fmla="*/ 420 w 940"/>
                  <a:gd name="T13" fmla="*/ 518 h 915"/>
                  <a:gd name="T14" fmla="*/ 524 w 940"/>
                  <a:gd name="T15" fmla="*/ 521 h 915"/>
                  <a:gd name="T16" fmla="*/ 590 w 940"/>
                  <a:gd name="T17" fmla="*/ 530 h 915"/>
                  <a:gd name="T18" fmla="*/ 652 w 940"/>
                  <a:gd name="T19" fmla="*/ 548 h 915"/>
                  <a:gd name="T20" fmla="*/ 709 w 940"/>
                  <a:gd name="T21" fmla="*/ 576 h 915"/>
                  <a:gd name="T22" fmla="*/ 758 w 940"/>
                  <a:gd name="T23" fmla="*/ 618 h 915"/>
                  <a:gd name="T24" fmla="*/ 798 w 940"/>
                  <a:gd name="T25" fmla="*/ 678 h 915"/>
                  <a:gd name="T26" fmla="*/ 827 w 940"/>
                  <a:gd name="T27" fmla="*/ 755 h 915"/>
                  <a:gd name="T28" fmla="*/ 844 w 940"/>
                  <a:gd name="T29" fmla="*/ 855 h 915"/>
                  <a:gd name="T30" fmla="*/ 845 w 940"/>
                  <a:gd name="T31" fmla="*/ 915 h 915"/>
                  <a:gd name="T32" fmla="*/ 862 w 940"/>
                  <a:gd name="T33" fmla="*/ 885 h 915"/>
                  <a:gd name="T34" fmla="*/ 892 w 940"/>
                  <a:gd name="T35" fmla="*/ 824 h 915"/>
                  <a:gd name="T36" fmla="*/ 914 w 940"/>
                  <a:gd name="T37" fmla="*/ 763 h 915"/>
                  <a:gd name="T38" fmla="*/ 929 w 940"/>
                  <a:gd name="T39" fmla="*/ 700 h 915"/>
                  <a:gd name="T40" fmla="*/ 937 w 940"/>
                  <a:gd name="T41" fmla="*/ 637 h 915"/>
                  <a:gd name="T42" fmla="*/ 940 w 940"/>
                  <a:gd name="T43" fmla="*/ 575 h 915"/>
                  <a:gd name="T44" fmla="*/ 936 w 940"/>
                  <a:gd name="T45" fmla="*/ 514 h 915"/>
                  <a:gd name="T46" fmla="*/ 925 w 940"/>
                  <a:gd name="T47" fmla="*/ 453 h 915"/>
                  <a:gd name="T48" fmla="*/ 907 w 940"/>
                  <a:gd name="T49" fmla="*/ 394 h 915"/>
                  <a:gd name="T50" fmla="*/ 884 w 940"/>
                  <a:gd name="T51" fmla="*/ 337 h 915"/>
                  <a:gd name="T52" fmla="*/ 855 w 940"/>
                  <a:gd name="T53" fmla="*/ 281 h 915"/>
                  <a:gd name="T54" fmla="*/ 819 w 940"/>
                  <a:gd name="T55" fmla="*/ 228 h 915"/>
                  <a:gd name="T56" fmla="*/ 778 w 940"/>
                  <a:gd name="T57" fmla="*/ 177 h 915"/>
                  <a:gd name="T58" fmla="*/ 730 w 940"/>
                  <a:gd name="T59" fmla="*/ 131 h 915"/>
                  <a:gd name="T60" fmla="*/ 676 w 940"/>
                  <a:gd name="T61" fmla="*/ 88 h 915"/>
                  <a:gd name="T62" fmla="*/ 616 w 940"/>
                  <a:gd name="T63" fmla="*/ 48 h 915"/>
                  <a:gd name="T64" fmla="*/ 584 w 940"/>
                  <a:gd name="T65" fmla="*/ 29 h 915"/>
                  <a:gd name="T66" fmla="*/ 566 w 940"/>
                  <a:gd name="T67" fmla="*/ 22 h 915"/>
                  <a:gd name="T68" fmla="*/ 511 w 940"/>
                  <a:gd name="T69" fmla="*/ 10 h 915"/>
                  <a:gd name="T70" fmla="*/ 399 w 940"/>
                  <a:gd name="T71" fmla="*/ 0 h 915"/>
                  <a:gd name="T72" fmla="*/ 271 w 940"/>
                  <a:gd name="T73" fmla="*/ 2 h 915"/>
                  <a:gd name="T74" fmla="*/ 188 w 940"/>
                  <a:gd name="T75" fmla="*/ 13 h 915"/>
                  <a:gd name="T76" fmla="*/ 114 w 940"/>
                  <a:gd name="T77" fmla="*/ 28 h 915"/>
                  <a:gd name="T78" fmla="*/ 57 w 940"/>
                  <a:gd name="T79" fmla="*/ 51 h 915"/>
                  <a:gd name="T80" fmla="*/ 37 w 940"/>
                  <a:gd name="T81" fmla="*/ 66 h 915"/>
                  <a:gd name="T82" fmla="*/ 21 w 940"/>
                  <a:gd name="T83" fmla="*/ 83 h 915"/>
                  <a:gd name="T84" fmla="*/ 4 w 940"/>
                  <a:gd name="T85" fmla="*/ 129 h 915"/>
                  <a:gd name="T86" fmla="*/ 0 w 940"/>
                  <a:gd name="T87" fmla="*/ 185 h 915"/>
                  <a:gd name="T88" fmla="*/ 8 w 940"/>
                  <a:gd name="T89" fmla="*/ 245 h 915"/>
                  <a:gd name="T90" fmla="*/ 30 w 940"/>
                  <a:gd name="T91" fmla="*/ 331 h 915"/>
                  <a:gd name="T92" fmla="*/ 61 w 940"/>
                  <a:gd name="T93" fmla="*/ 407 h 915"/>
                  <a:gd name="T94" fmla="*/ 69 w 940"/>
                  <a:gd name="T95" fmla="*/ 411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0" h="915">
                    <a:moveTo>
                      <a:pt x="69" y="411"/>
                    </a:moveTo>
                    <a:lnTo>
                      <a:pt x="78" y="435"/>
                    </a:lnTo>
                    <a:lnTo>
                      <a:pt x="107" y="473"/>
                    </a:lnTo>
                    <a:lnTo>
                      <a:pt x="149" y="497"/>
                    </a:lnTo>
                    <a:lnTo>
                      <a:pt x="200" y="512"/>
                    </a:lnTo>
                    <a:lnTo>
                      <a:pt x="288" y="519"/>
                    </a:lnTo>
                    <a:lnTo>
                      <a:pt x="420" y="518"/>
                    </a:lnTo>
                    <a:lnTo>
                      <a:pt x="524" y="521"/>
                    </a:lnTo>
                    <a:lnTo>
                      <a:pt x="590" y="530"/>
                    </a:lnTo>
                    <a:lnTo>
                      <a:pt x="652" y="548"/>
                    </a:lnTo>
                    <a:lnTo>
                      <a:pt x="709" y="576"/>
                    </a:lnTo>
                    <a:lnTo>
                      <a:pt x="758" y="618"/>
                    </a:lnTo>
                    <a:lnTo>
                      <a:pt x="798" y="678"/>
                    </a:lnTo>
                    <a:lnTo>
                      <a:pt x="827" y="755"/>
                    </a:lnTo>
                    <a:lnTo>
                      <a:pt x="844" y="855"/>
                    </a:lnTo>
                    <a:lnTo>
                      <a:pt x="845" y="915"/>
                    </a:lnTo>
                    <a:lnTo>
                      <a:pt x="862" y="885"/>
                    </a:lnTo>
                    <a:lnTo>
                      <a:pt x="892" y="824"/>
                    </a:lnTo>
                    <a:lnTo>
                      <a:pt x="914" y="763"/>
                    </a:lnTo>
                    <a:lnTo>
                      <a:pt x="929" y="700"/>
                    </a:lnTo>
                    <a:lnTo>
                      <a:pt x="937" y="637"/>
                    </a:lnTo>
                    <a:lnTo>
                      <a:pt x="940" y="575"/>
                    </a:lnTo>
                    <a:lnTo>
                      <a:pt x="936" y="514"/>
                    </a:lnTo>
                    <a:lnTo>
                      <a:pt x="925" y="453"/>
                    </a:lnTo>
                    <a:lnTo>
                      <a:pt x="907" y="394"/>
                    </a:lnTo>
                    <a:lnTo>
                      <a:pt x="884" y="337"/>
                    </a:lnTo>
                    <a:lnTo>
                      <a:pt x="855" y="281"/>
                    </a:lnTo>
                    <a:lnTo>
                      <a:pt x="819" y="228"/>
                    </a:lnTo>
                    <a:lnTo>
                      <a:pt x="778" y="177"/>
                    </a:lnTo>
                    <a:lnTo>
                      <a:pt x="730" y="131"/>
                    </a:lnTo>
                    <a:lnTo>
                      <a:pt x="676" y="88"/>
                    </a:lnTo>
                    <a:lnTo>
                      <a:pt x="616" y="48"/>
                    </a:lnTo>
                    <a:lnTo>
                      <a:pt x="584" y="29"/>
                    </a:lnTo>
                    <a:lnTo>
                      <a:pt x="566" y="22"/>
                    </a:lnTo>
                    <a:lnTo>
                      <a:pt x="511" y="10"/>
                    </a:lnTo>
                    <a:lnTo>
                      <a:pt x="399" y="0"/>
                    </a:lnTo>
                    <a:lnTo>
                      <a:pt x="271" y="2"/>
                    </a:lnTo>
                    <a:lnTo>
                      <a:pt x="188" y="13"/>
                    </a:lnTo>
                    <a:lnTo>
                      <a:pt x="114" y="28"/>
                    </a:lnTo>
                    <a:lnTo>
                      <a:pt x="57" y="51"/>
                    </a:lnTo>
                    <a:lnTo>
                      <a:pt x="37" y="66"/>
                    </a:lnTo>
                    <a:lnTo>
                      <a:pt x="21" y="83"/>
                    </a:lnTo>
                    <a:lnTo>
                      <a:pt x="4" y="129"/>
                    </a:lnTo>
                    <a:lnTo>
                      <a:pt x="0" y="185"/>
                    </a:lnTo>
                    <a:lnTo>
                      <a:pt x="8" y="245"/>
                    </a:lnTo>
                    <a:lnTo>
                      <a:pt x="30" y="331"/>
                    </a:lnTo>
                    <a:lnTo>
                      <a:pt x="61" y="407"/>
                    </a:lnTo>
                    <a:lnTo>
                      <a:pt x="69" y="4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03477" y="2429912"/>
                <a:ext cx="115491" cy="247650"/>
              </a:xfrm>
              <a:custGeom>
                <a:avLst/>
                <a:gdLst>
                  <a:gd name="T0" fmla="*/ 92 w 384"/>
                  <a:gd name="T1" fmla="*/ 835 h 835"/>
                  <a:gd name="T2" fmla="*/ 77 w 384"/>
                  <a:gd name="T3" fmla="*/ 814 h 835"/>
                  <a:gd name="T4" fmla="*/ 53 w 384"/>
                  <a:gd name="T5" fmla="*/ 767 h 835"/>
                  <a:gd name="T6" fmla="*/ 25 w 384"/>
                  <a:gd name="T7" fmla="*/ 688 h 835"/>
                  <a:gd name="T8" fmla="*/ 6 w 384"/>
                  <a:gd name="T9" fmla="*/ 561 h 835"/>
                  <a:gd name="T10" fmla="*/ 0 w 384"/>
                  <a:gd name="T11" fmla="*/ 416 h 835"/>
                  <a:gd name="T12" fmla="*/ 0 w 384"/>
                  <a:gd name="T13" fmla="*/ 336 h 835"/>
                  <a:gd name="T14" fmla="*/ 1 w 384"/>
                  <a:gd name="T15" fmla="*/ 310 h 835"/>
                  <a:gd name="T16" fmla="*/ 14 w 384"/>
                  <a:gd name="T17" fmla="*/ 250 h 835"/>
                  <a:gd name="T18" fmla="*/ 40 w 384"/>
                  <a:gd name="T19" fmla="*/ 188 h 835"/>
                  <a:gd name="T20" fmla="*/ 76 w 384"/>
                  <a:gd name="T21" fmla="*/ 127 h 835"/>
                  <a:gd name="T22" fmla="*/ 121 w 384"/>
                  <a:gd name="T23" fmla="*/ 74 h 835"/>
                  <a:gd name="T24" fmla="*/ 173 w 384"/>
                  <a:gd name="T25" fmla="*/ 31 h 835"/>
                  <a:gd name="T26" fmla="*/ 230 w 384"/>
                  <a:gd name="T27" fmla="*/ 5 h 835"/>
                  <a:gd name="T28" fmla="*/ 276 w 384"/>
                  <a:gd name="T29" fmla="*/ 0 h 835"/>
                  <a:gd name="T30" fmla="*/ 308 w 384"/>
                  <a:gd name="T31" fmla="*/ 2 h 835"/>
                  <a:gd name="T32" fmla="*/ 324 w 384"/>
                  <a:gd name="T33" fmla="*/ 6 h 835"/>
                  <a:gd name="T34" fmla="*/ 334 w 384"/>
                  <a:gd name="T35" fmla="*/ 10 h 835"/>
                  <a:gd name="T36" fmla="*/ 352 w 384"/>
                  <a:gd name="T37" fmla="*/ 34 h 835"/>
                  <a:gd name="T38" fmla="*/ 372 w 384"/>
                  <a:gd name="T39" fmla="*/ 93 h 835"/>
                  <a:gd name="T40" fmla="*/ 384 w 384"/>
                  <a:gd name="T41" fmla="*/ 205 h 835"/>
                  <a:gd name="T42" fmla="*/ 384 w 384"/>
                  <a:gd name="T43" fmla="*/ 321 h 835"/>
                  <a:gd name="T44" fmla="*/ 381 w 384"/>
                  <a:gd name="T45" fmla="*/ 372 h 835"/>
                  <a:gd name="T46" fmla="*/ 377 w 384"/>
                  <a:gd name="T47" fmla="*/ 391 h 835"/>
                  <a:gd name="T48" fmla="*/ 359 w 384"/>
                  <a:gd name="T49" fmla="*/ 417 h 835"/>
                  <a:gd name="T50" fmla="*/ 312 w 384"/>
                  <a:gd name="T51" fmla="*/ 442 h 835"/>
                  <a:gd name="T52" fmla="*/ 251 w 384"/>
                  <a:gd name="T53" fmla="*/ 468 h 835"/>
                  <a:gd name="T54" fmla="*/ 210 w 384"/>
                  <a:gd name="T55" fmla="*/ 492 h 835"/>
                  <a:gd name="T56" fmla="*/ 171 w 384"/>
                  <a:gd name="T57" fmla="*/ 531 h 835"/>
                  <a:gd name="T58" fmla="*/ 140 w 384"/>
                  <a:gd name="T59" fmla="*/ 590 h 835"/>
                  <a:gd name="T60" fmla="*/ 128 w 384"/>
                  <a:gd name="T61" fmla="*/ 628 h 835"/>
                  <a:gd name="T62" fmla="*/ 116 w 384"/>
                  <a:gd name="T63" fmla="*/ 647 h 835"/>
                  <a:gd name="T64" fmla="*/ 103 w 384"/>
                  <a:gd name="T65" fmla="*/ 693 h 835"/>
                  <a:gd name="T66" fmla="*/ 95 w 384"/>
                  <a:gd name="T67" fmla="*/ 779 h 835"/>
                  <a:gd name="T68" fmla="*/ 92 w 384"/>
                  <a:gd name="T69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84" h="835">
                    <a:moveTo>
                      <a:pt x="92" y="835"/>
                    </a:moveTo>
                    <a:lnTo>
                      <a:pt x="77" y="814"/>
                    </a:lnTo>
                    <a:lnTo>
                      <a:pt x="53" y="767"/>
                    </a:lnTo>
                    <a:lnTo>
                      <a:pt x="25" y="688"/>
                    </a:lnTo>
                    <a:lnTo>
                      <a:pt x="6" y="561"/>
                    </a:lnTo>
                    <a:lnTo>
                      <a:pt x="0" y="416"/>
                    </a:lnTo>
                    <a:lnTo>
                      <a:pt x="0" y="336"/>
                    </a:lnTo>
                    <a:lnTo>
                      <a:pt x="1" y="310"/>
                    </a:lnTo>
                    <a:lnTo>
                      <a:pt x="14" y="250"/>
                    </a:lnTo>
                    <a:lnTo>
                      <a:pt x="40" y="188"/>
                    </a:lnTo>
                    <a:lnTo>
                      <a:pt x="76" y="127"/>
                    </a:lnTo>
                    <a:lnTo>
                      <a:pt x="121" y="74"/>
                    </a:lnTo>
                    <a:lnTo>
                      <a:pt x="173" y="31"/>
                    </a:lnTo>
                    <a:lnTo>
                      <a:pt x="230" y="5"/>
                    </a:lnTo>
                    <a:lnTo>
                      <a:pt x="276" y="0"/>
                    </a:lnTo>
                    <a:lnTo>
                      <a:pt x="308" y="2"/>
                    </a:lnTo>
                    <a:lnTo>
                      <a:pt x="324" y="6"/>
                    </a:lnTo>
                    <a:lnTo>
                      <a:pt x="334" y="10"/>
                    </a:lnTo>
                    <a:lnTo>
                      <a:pt x="352" y="34"/>
                    </a:lnTo>
                    <a:lnTo>
                      <a:pt x="372" y="93"/>
                    </a:lnTo>
                    <a:lnTo>
                      <a:pt x="384" y="205"/>
                    </a:lnTo>
                    <a:lnTo>
                      <a:pt x="384" y="321"/>
                    </a:lnTo>
                    <a:lnTo>
                      <a:pt x="381" y="372"/>
                    </a:lnTo>
                    <a:lnTo>
                      <a:pt x="377" y="391"/>
                    </a:lnTo>
                    <a:lnTo>
                      <a:pt x="359" y="417"/>
                    </a:lnTo>
                    <a:lnTo>
                      <a:pt x="312" y="442"/>
                    </a:lnTo>
                    <a:lnTo>
                      <a:pt x="251" y="468"/>
                    </a:lnTo>
                    <a:lnTo>
                      <a:pt x="210" y="492"/>
                    </a:lnTo>
                    <a:lnTo>
                      <a:pt x="171" y="531"/>
                    </a:lnTo>
                    <a:lnTo>
                      <a:pt x="140" y="590"/>
                    </a:lnTo>
                    <a:lnTo>
                      <a:pt x="128" y="628"/>
                    </a:lnTo>
                    <a:lnTo>
                      <a:pt x="116" y="647"/>
                    </a:lnTo>
                    <a:lnTo>
                      <a:pt x="103" y="693"/>
                    </a:lnTo>
                    <a:lnTo>
                      <a:pt x="95" y="779"/>
                    </a:lnTo>
                    <a:lnTo>
                      <a:pt x="92" y="8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143971" y="2832344"/>
                <a:ext cx="94060" cy="51197"/>
              </a:xfrm>
              <a:custGeom>
                <a:avLst/>
                <a:gdLst>
                  <a:gd name="T0" fmla="*/ 158 w 317"/>
                  <a:gd name="T1" fmla="*/ 173 h 173"/>
                  <a:gd name="T2" fmla="*/ 171 w 317"/>
                  <a:gd name="T3" fmla="*/ 172 h 173"/>
                  <a:gd name="T4" fmla="*/ 199 w 317"/>
                  <a:gd name="T5" fmla="*/ 166 h 173"/>
                  <a:gd name="T6" fmla="*/ 239 w 317"/>
                  <a:gd name="T7" fmla="*/ 144 h 173"/>
                  <a:gd name="T8" fmla="*/ 285 w 317"/>
                  <a:gd name="T9" fmla="*/ 97 h 173"/>
                  <a:gd name="T10" fmla="*/ 309 w 317"/>
                  <a:gd name="T11" fmla="*/ 52 h 173"/>
                  <a:gd name="T12" fmla="*/ 317 w 317"/>
                  <a:gd name="T13" fmla="*/ 18 h 173"/>
                  <a:gd name="T14" fmla="*/ 317 w 317"/>
                  <a:gd name="T15" fmla="*/ 0 h 173"/>
                  <a:gd name="T16" fmla="*/ 0 w 317"/>
                  <a:gd name="T17" fmla="*/ 0 h 173"/>
                  <a:gd name="T18" fmla="*/ 0 w 317"/>
                  <a:gd name="T19" fmla="*/ 18 h 173"/>
                  <a:gd name="T20" fmla="*/ 8 w 317"/>
                  <a:gd name="T21" fmla="*/ 52 h 173"/>
                  <a:gd name="T22" fmla="*/ 31 w 317"/>
                  <a:gd name="T23" fmla="*/ 97 h 173"/>
                  <a:gd name="T24" fmla="*/ 78 w 317"/>
                  <a:gd name="T25" fmla="*/ 144 h 173"/>
                  <a:gd name="T26" fmla="*/ 118 w 317"/>
                  <a:gd name="T27" fmla="*/ 166 h 173"/>
                  <a:gd name="T28" fmla="*/ 145 w 317"/>
                  <a:gd name="T29" fmla="*/ 172 h 173"/>
                  <a:gd name="T30" fmla="*/ 158 w 317"/>
                  <a:gd name="T31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7" h="173">
                    <a:moveTo>
                      <a:pt x="158" y="173"/>
                    </a:moveTo>
                    <a:lnTo>
                      <a:pt x="171" y="172"/>
                    </a:lnTo>
                    <a:lnTo>
                      <a:pt x="199" y="166"/>
                    </a:lnTo>
                    <a:lnTo>
                      <a:pt x="239" y="144"/>
                    </a:lnTo>
                    <a:lnTo>
                      <a:pt x="285" y="97"/>
                    </a:lnTo>
                    <a:lnTo>
                      <a:pt x="309" y="52"/>
                    </a:lnTo>
                    <a:lnTo>
                      <a:pt x="317" y="18"/>
                    </a:lnTo>
                    <a:lnTo>
                      <a:pt x="317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8" y="52"/>
                    </a:lnTo>
                    <a:lnTo>
                      <a:pt x="31" y="97"/>
                    </a:lnTo>
                    <a:lnTo>
                      <a:pt x="78" y="144"/>
                    </a:lnTo>
                    <a:lnTo>
                      <a:pt x="118" y="166"/>
                    </a:lnTo>
                    <a:lnTo>
                      <a:pt x="145" y="172"/>
                    </a:lnTo>
                    <a:lnTo>
                      <a:pt x="158" y="173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0" name="Freeform 306"/>
              <p:cNvSpPr>
                <a:spLocks/>
              </p:cNvSpPr>
              <p:nvPr/>
            </p:nvSpPr>
            <p:spPr bwMode="auto">
              <a:xfrm>
                <a:off x="5052418" y="3205009"/>
                <a:ext cx="9525" cy="3572"/>
              </a:xfrm>
              <a:custGeom>
                <a:avLst/>
                <a:gdLst>
                  <a:gd name="T0" fmla="*/ 0 w 33"/>
                  <a:gd name="T1" fmla="*/ 9 h 9"/>
                  <a:gd name="T2" fmla="*/ 16 w 33"/>
                  <a:gd name="T3" fmla="*/ 3 h 9"/>
                  <a:gd name="T4" fmla="*/ 33 w 33"/>
                  <a:gd name="T5" fmla="*/ 0 h 9"/>
                  <a:gd name="T6" fmla="*/ 29 w 33"/>
                  <a:gd name="T7" fmla="*/ 2 h 9"/>
                  <a:gd name="T8" fmla="*/ 24 w 33"/>
                  <a:gd name="T9" fmla="*/ 3 h 9"/>
                  <a:gd name="T10" fmla="*/ 13 w 33"/>
                  <a:gd name="T11" fmla="*/ 7 h 9"/>
                  <a:gd name="T12" fmla="*/ 0 w 33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9">
                    <a:moveTo>
                      <a:pt x="0" y="9"/>
                    </a:moveTo>
                    <a:lnTo>
                      <a:pt x="16" y="3"/>
                    </a:lnTo>
                    <a:lnTo>
                      <a:pt x="33" y="0"/>
                    </a:lnTo>
                    <a:lnTo>
                      <a:pt x="29" y="2"/>
                    </a:lnTo>
                    <a:lnTo>
                      <a:pt x="24" y="3"/>
                    </a:lnTo>
                    <a:lnTo>
                      <a:pt x="13" y="7"/>
                    </a:lnTo>
                    <a:lnTo>
                      <a:pt x="0" y="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1" name="Freeform 307"/>
              <p:cNvSpPr>
                <a:spLocks/>
              </p:cNvSpPr>
              <p:nvPr/>
            </p:nvSpPr>
            <p:spPr bwMode="auto">
              <a:xfrm>
                <a:off x="5086946" y="3200246"/>
                <a:ext cx="2381" cy="2381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6 h 7"/>
                  <a:gd name="T4" fmla="*/ 0 w 6"/>
                  <a:gd name="T5" fmla="*/ 4 h 7"/>
                  <a:gd name="T6" fmla="*/ 4 w 6"/>
                  <a:gd name="T7" fmla="*/ 2 h 7"/>
                  <a:gd name="T8" fmla="*/ 6 w 6"/>
                  <a:gd name="T9" fmla="*/ 0 h 7"/>
                  <a:gd name="T10" fmla="*/ 0 w 6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2" name="Freeform 313"/>
              <p:cNvSpPr>
                <a:spLocks/>
              </p:cNvSpPr>
              <p:nvPr/>
            </p:nvSpPr>
            <p:spPr bwMode="auto">
              <a:xfrm>
                <a:off x="5052418" y="2883540"/>
                <a:ext cx="433387" cy="428625"/>
              </a:xfrm>
              <a:custGeom>
                <a:avLst/>
                <a:gdLst>
                  <a:gd name="T0" fmla="*/ 0 w 1456"/>
                  <a:gd name="T1" fmla="*/ 1437 h 1437"/>
                  <a:gd name="T2" fmla="*/ 0 w 1456"/>
                  <a:gd name="T3" fmla="*/ 1088 h 1437"/>
                  <a:gd name="T4" fmla="*/ 1 w 1456"/>
                  <a:gd name="T5" fmla="*/ 1088 h 1437"/>
                  <a:gd name="T6" fmla="*/ 14 w 1456"/>
                  <a:gd name="T7" fmla="*/ 1086 h 1437"/>
                  <a:gd name="T8" fmla="*/ 25 w 1456"/>
                  <a:gd name="T9" fmla="*/ 1082 h 1437"/>
                  <a:gd name="T10" fmla="*/ 30 w 1456"/>
                  <a:gd name="T11" fmla="*/ 1081 h 1437"/>
                  <a:gd name="T12" fmla="*/ 34 w 1456"/>
                  <a:gd name="T13" fmla="*/ 1079 h 1437"/>
                  <a:gd name="T14" fmla="*/ 38 w 1456"/>
                  <a:gd name="T15" fmla="*/ 1078 h 1437"/>
                  <a:gd name="T16" fmla="*/ 40 w 1456"/>
                  <a:gd name="T17" fmla="*/ 1078 h 1437"/>
                  <a:gd name="T18" fmla="*/ 47 w 1456"/>
                  <a:gd name="T19" fmla="*/ 1079 h 1437"/>
                  <a:gd name="T20" fmla="*/ 53 w 1456"/>
                  <a:gd name="T21" fmla="*/ 1079 h 1437"/>
                  <a:gd name="T22" fmla="*/ 58 w 1456"/>
                  <a:gd name="T23" fmla="*/ 1081 h 1437"/>
                  <a:gd name="T24" fmla="*/ 64 w 1456"/>
                  <a:gd name="T25" fmla="*/ 1081 h 1437"/>
                  <a:gd name="T26" fmla="*/ 84 w 1456"/>
                  <a:gd name="T27" fmla="*/ 1079 h 1437"/>
                  <a:gd name="T28" fmla="*/ 117 w 1456"/>
                  <a:gd name="T29" fmla="*/ 1066 h 1437"/>
                  <a:gd name="T30" fmla="*/ 117 w 1456"/>
                  <a:gd name="T31" fmla="*/ 1068 h 1437"/>
                  <a:gd name="T32" fmla="*/ 117 w 1456"/>
                  <a:gd name="T33" fmla="*/ 1069 h 1437"/>
                  <a:gd name="T34" fmla="*/ 123 w 1456"/>
                  <a:gd name="T35" fmla="*/ 1062 h 1437"/>
                  <a:gd name="T36" fmla="*/ 166 w 1456"/>
                  <a:gd name="T37" fmla="*/ 1040 h 1437"/>
                  <a:gd name="T38" fmla="*/ 224 w 1456"/>
                  <a:gd name="T39" fmla="*/ 999 h 1437"/>
                  <a:gd name="T40" fmla="*/ 227 w 1456"/>
                  <a:gd name="T41" fmla="*/ 990 h 1437"/>
                  <a:gd name="T42" fmla="*/ 228 w 1456"/>
                  <a:gd name="T43" fmla="*/ 980 h 1437"/>
                  <a:gd name="T44" fmla="*/ 1456 w 1456"/>
                  <a:gd name="T45" fmla="*/ 0 h 1437"/>
                  <a:gd name="T46" fmla="*/ 1456 w 1456"/>
                  <a:gd name="T47" fmla="*/ 44 h 1437"/>
                  <a:gd name="T48" fmla="*/ 187 w 1456"/>
                  <a:gd name="T49" fmla="*/ 1091 h 1437"/>
                  <a:gd name="T50" fmla="*/ 197 w 1456"/>
                  <a:gd name="T51" fmla="*/ 1114 h 1437"/>
                  <a:gd name="T52" fmla="*/ 217 w 1456"/>
                  <a:gd name="T53" fmla="*/ 1177 h 1437"/>
                  <a:gd name="T54" fmla="*/ 230 w 1456"/>
                  <a:gd name="T55" fmla="*/ 1249 h 1437"/>
                  <a:gd name="T56" fmla="*/ 231 w 1456"/>
                  <a:gd name="T57" fmla="*/ 1318 h 1437"/>
                  <a:gd name="T58" fmla="*/ 224 w 1456"/>
                  <a:gd name="T59" fmla="*/ 1348 h 1437"/>
                  <a:gd name="T60" fmla="*/ 213 w 1456"/>
                  <a:gd name="T61" fmla="*/ 1355 h 1437"/>
                  <a:gd name="T62" fmla="*/ 201 w 1456"/>
                  <a:gd name="T63" fmla="*/ 1363 h 1437"/>
                  <a:gd name="T64" fmla="*/ 196 w 1456"/>
                  <a:gd name="T65" fmla="*/ 1367 h 1437"/>
                  <a:gd name="T66" fmla="*/ 187 w 1456"/>
                  <a:gd name="T67" fmla="*/ 1374 h 1437"/>
                  <a:gd name="T68" fmla="*/ 179 w 1456"/>
                  <a:gd name="T69" fmla="*/ 1379 h 1437"/>
                  <a:gd name="T70" fmla="*/ 175 w 1456"/>
                  <a:gd name="T71" fmla="*/ 1381 h 1437"/>
                  <a:gd name="T72" fmla="*/ 154 w 1456"/>
                  <a:gd name="T73" fmla="*/ 1394 h 1437"/>
                  <a:gd name="T74" fmla="*/ 138 w 1456"/>
                  <a:gd name="T75" fmla="*/ 1403 h 1437"/>
                  <a:gd name="T76" fmla="*/ 112 w 1456"/>
                  <a:gd name="T77" fmla="*/ 1416 h 1437"/>
                  <a:gd name="T78" fmla="*/ 75 w 1456"/>
                  <a:gd name="T79" fmla="*/ 1429 h 1437"/>
                  <a:gd name="T80" fmla="*/ 64 w 1456"/>
                  <a:gd name="T81" fmla="*/ 1429 h 1437"/>
                  <a:gd name="T82" fmla="*/ 58 w 1456"/>
                  <a:gd name="T83" fmla="*/ 1429 h 1437"/>
                  <a:gd name="T84" fmla="*/ 53 w 1456"/>
                  <a:gd name="T85" fmla="*/ 1428 h 1437"/>
                  <a:gd name="T86" fmla="*/ 47 w 1456"/>
                  <a:gd name="T87" fmla="*/ 1427 h 1437"/>
                  <a:gd name="T88" fmla="*/ 40 w 1456"/>
                  <a:gd name="T89" fmla="*/ 1427 h 1437"/>
                  <a:gd name="T90" fmla="*/ 20 w 1456"/>
                  <a:gd name="T91" fmla="*/ 1429 h 1437"/>
                  <a:gd name="T92" fmla="*/ 0 w 1456"/>
                  <a:gd name="T93" fmla="*/ 1437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56" h="1437">
                    <a:moveTo>
                      <a:pt x="0" y="1437"/>
                    </a:moveTo>
                    <a:lnTo>
                      <a:pt x="0" y="1088"/>
                    </a:lnTo>
                    <a:lnTo>
                      <a:pt x="1" y="1088"/>
                    </a:lnTo>
                    <a:lnTo>
                      <a:pt x="14" y="1086"/>
                    </a:lnTo>
                    <a:lnTo>
                      <a:pt x="25" y="1082"/>
                    </a:lnTo>
                    <a:lnTo>
                      <a:pt x="30" y="1081"/>
                    </a:lnTo>
                    <a:lnTo>
                      <a:pt x="34" y="1079"/>
                    </a:lnTo>
                    <a:lnTo>
                      <a:pt x="38" y="1078"/>
                    </a:lnTo>
                    <a:lnTo>
                      <a:pt x="40" y="1078"/>
                    </a:lnTo>
                    <a:lnTo>
                      <a:pt x="47" y="1079"/>
                    </a:lnTo>
                    <a:lnTo>
                      <a:pt x="53" y="1079"/>
                    </a:lnTo>
                    <a:lnTo>
                      <a:pt x="58" y="1081"/>
                    </a:lnTo>
                    <a:lnTo>
                      <a:pt x="64" y="1081"/>
                    </a:lnTo>
                    <a:lnTo>
                      <a:pt x="84" y="1079"/>
                    </a:lnTo>
                    <a:lnTo>
                      <a:pt x="117" y="1066"/>
                    </a:lnTo>
                    <a:lnTo>
                      <a:pt x="117" y="1068"/>
                    </a:lnTo>
                    <a:lnTo>
                      <a:pt x="117" y="1069"/>
                    </a:lnTo>
                    <a:lnTo>
                      <a:pt x="123" y="1062"/>
                    </a:lnTo>
                    <a:lnTo>
                      <a:pt x="166" y="1040"/>
                    </a:lnTo>
                    <a:lnTo>
                      <a:pt x="224" y="999"/>
                    </a:lnTo>
                    <a:lnTo>
                      <a:pt x="227" y="990"/>
                    </a:lnTo>
                    <a:lnTo>
                      <a:pt x="228" y="980"/>
                    </a:lnTo>
                    <a:lnTo>
                      <a:pt x="1456" y="0"/>
                    </a:lnTo>
                    <a:lnTo>
                      <a:pt x="1456" y="44"/>
                    </a:lnTo>
                    <a:lnTo>
                      <a:pt x="187" y="1091"/>
                    </a:lnTo>
                    <a:lnTo>
                      <a:pt x="197" y="1114"/>
                    </a:lnTo>
                    <a:lnTo>
                      <a:pt x="217" y="1177"/>
                    </a:lnTo>
                    <a:lnTo>
                      <a:pt x="230" y="1249"/>
                    </a:lnTo>
                    <a:lnTo>
                      <a:pt x="231" y="1318"/>
                    </a:lnTo>
                    <a:lnTo>
                      <a:pt x="224" y="1348"/>
                    </a:lnTo>
                    <a:lnTo>
                      <a:pt x="213" y="1355"/>
                    </a:lnTo>
                    <a:lnTo>
                      <a:pt x="201" y="1363"/>
                    </a:lnTo>
                    <a:lnTo>
                      <a:pt x="196" y="1367"/>
                    </a:lnTo>
                    <a:lnTo>
                      <a:pt x="187" y="1374"/>
                    </a:lnTo>
                    <a:lnTo>
                      <a:pt x="179" y="1379"/>
                    </a:lnTo>
                    <a:lnTo>
                      <a:pt x="175" y="1381"/>
                    </a:lnTo>
                    <a:lnTo>
                      <a:pt x="154" y="1394"/>
                    </a:lnTo>
                    <a:lnTo>
                      <a:pt x="138" y="1403"/>
                    </a:lnTo>
                    <a:lnTo>
                      <a:pt x="112" y="1416"/>
                    </a:lnTo>
                    <a:lnTo>
                      <a:pt x="75" y="1429"/>
                    </a:lnTo>
                    <a:lnTo>
                      <a:pt x="64" y="1429"/>
                    </a:lnTo>
                    <a:lnTo>
                      <a:pt x="58" y="1429"/>
                    </a:lnTo>
                    <a:lnTo>
                      <a:pt x="53" y="1428"/>
                    </a:lnTo>
                    <a:lnTo>
                      <a:pt x="47" y="1427"/>
                    </a:lnTo>
                    <a:lnTo>
                      <a:pt x="40" y="1427"/>
                    </a:lnTo>
                    <a:lnTo>
                      <a:pt x="20" y="1429"/>
                    </a:lnTo>
                    <a:lnTo>
                      <a:pt x="0" y="143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3" name="Freeform 316"/>
              <p:cNvSpPr>
                <a:spLocks/>
              </p:cNvSpPr>
              <p:nvPr/>
            </p:nvSpPr>
            <p:spPr bwMode="auto">
              <a:xfrm>
                <a:off x="5052418" y="3128809"/>
                <a:ext cx="67866" cy="79772"/>
              </a:xfrm>
              <a:custGeom>
                <a:avLst/>
                <a:gdLst>
                  <a:gd name="T0" fmla="*/ 0 w 231"/>
                  <a:gd name="T1" fmla="*/ 265 h 265"/>
                  <a:gd name="T2" fmla="*/ 0 w 231"/>
                  <a:gd name="T3" fmla="*/ 0 h 265"/>
                  <a:gd name="T4" fmla="*/ 36 w 231"/>
                  <a:gd name="T5" fmla="*/ 44 h 265"/>
                  <a:gd name="T6" fmla="*/ 87 w 231"/>
                  <a:gd name="T7" fmla="*/ 2 h 265"/>
                  <a:gd name="T8" fmla="*/ 90 w 231"/>
                  <a:gd name="T9" fmla="*/ 53 h 265"/>
                  <a:gd name="T10" fmla="*/ 108 w 231"/>
                  <a:gd name="T11" fmla="*/ 158 h 265"/>
                  <a:gd name="T12" fmla="*/ 112 w 231"/>
                  <a:gd name="T13" fmla="*/ 204 h 265"/>
                  <a:gd name="T14" fmla="*/ 113 w 231"/>
                  <a:gd name="T15" fmla="*/ 216 h 265"/>
                  <a:gd name="T16" fmla="*/ 127 w 231"/>
                  <a:gd name="T17" fmla="*/ 229 h 265"/>
                  <a:gd name="T18" fmla="*/ 138 w 231"/>
                  <a:gd name="T19" fmla="*/ 233 h 265"/>
                  <a:gd name="T20" fmla="*/ 175 w 231"/>
                  <a:gd name="T21" fmla="*/ 211 h 265"/>
                  <a:gd name="T22" fmla="*/ 224 w 231"/>
                  <a:gd name="T23" fmla="*/ 176 h 265"/>
                  <a:gd name="T24" fmla="*/ 230 w 231"/>
                  <a:gd name="T25" fmla="*/ 150 h 265"/>
                  <a:gd name="T26" fmla="*/ 231 w 231"/>
                  <a:gd name="T27" fmla="*/ 120 h 265"/>
                  <a:gd name="T28" fmla="*/ 231 w 231"/>
                  <a:gd name="T29" fmla="*/ 138 h 265"/>
                  <a:gd name="T30" fmla="*/ 228 w 231"/>
                  <a:gd name="T31" fmla="*/ 157 h 265"/>
                  <a:gd name="T32" fmla="*/ 227 w 231"/>
                  <a:gd name="T33" fmla="*/ 167 h 265"/>
                  <a:gd name="T34" fmla="*/ 224 w 231"/>
                  <a:gd name="T35" fmla="*/ 176 h 265"/>
                  <a:gd name="T36" fmla="*/ 166 w 231"/>
                  <a:gd name="T37" fmla="*/ 217 h 265"/>
                  <a:gd name="T38" fmla="*/ 123 w 231"/>
                  <a:gd name="T39" fmla="*/ 239 h 265"/>
                  <a:gd name="T40" fmla="*/ 121 w 231"/>
                  <a:gd name="T41" fmla="*/ 241 h 265"/>
                  <a:gd name="T42" fmla="*/ 117 w 231"/>
                  <a:gd name="T43" fmla="*/ 243 h 265"/>
                  <a:gd name="T44" fmla="*/ 84 w 231"/>
                  <a:gd name="T45" fmla="*/ 256 h 265"/>
                  <a:gd name="T46" fmla="*/ 64 w 231"/>
                  <a:gd name="T47" fmla="*/ 258 h 265"/>
                  <a:gd name="T48" fmla="*/ 58 w 231"/>
                  <a:gd name="T49" fmla="*/ 258 h 265"/>
                  <a:gd name="T50" fmla="*/ 53 w 231"/>
                  <a:gd name="T51" fmla="*/ 256 h 265"/>
                  <a:gd name="T52" fmla="*/ 47 w 231"/>
                  <a:gd name="T53" fmla="*/ 256 h 265"/>
                  <a:gd name="T54" fmla="*/ 40 w 231"/>
                  <a:gd name="T55" fmla="*/ 255 h 265"/>
                  <a:gd name="T56" fmla="*/ 38 w 231"/>
                  <a:gd name="T57" fmla="*/ 255 h 265"/>
                  <a:gd name="T58" fmla="*/ 34 w 231"/>
                  <a:gd name="T59" fmla="*/ 256 h 265"/>
                  <a:gd name="T60" fmla="*/ 17 w 231"/>
                  <a:gd name="T61" fmla="*/ 259 h 265"/>
                  <a:gd name="T62" fmla="*/ 1 w 231"/>
                  <a:gd name="T63" fmla="*/ 265 h 265"/>
                  <a:gd name="T64" fmla="*/ 0 w 231"/>
                  <a:gd name="T65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1" h="265">
                    <a:moveTo>
                      <a:pt x="0" y="265"/>
                    </a:moveTo>
                    <a:lnTo>
                      <a:pt x="0" y="0"/>
                    </a:lnTo>
                    <a:lnTo>
                      <a:pt x="36" y="44"/>
                    </a:lnTo>
                    <a:lnTo>
                      <a:pt x="87" y="2"/>
                    </a:lnTo>
                    <a:lnTo>
                      <a:pt x="90" y="53"/>
                    </a:lnTo>
                    <a:lnTo>
                      <a:pt x="108" y="158"/>
                    </a:lnTo>
                    <a:lnTo>
                      <a:pt x="112" y="204"/>
                    </a:lnTo>
                    <a:lnTo>
                      <a:pt x="113" y="216"/>
                    </a:lnTo>
                    <a:lnTo>
                      <a:pt x="127" y="229"/>
                    </a:lnTo>
                    <a:lnTo>
                      <a:pt x="138" y="233"/>
                    </a:lnTo>
                    <a:lnTo>
                      <a:pt x="175" y="211"/>
                    </a:lnTo>
                    <a:lnTo>
                      <a:pt x="224" y="176"/>
                    </a:lnTo>
                    <a:lnTo>
                      <a:pt x="230" y="150"/>
                    </a:lnTo>
                    <a:lnTo>
                      <a:pt x="231" y="120"/>
                    </a:lnTo>
                    <a:lnTo>
                      <a:pt x="231" y="138"/>
                    </a:lnTo>
                    <a:lnTo>
                      <a:pt x="228" y="157"/>
                    </a:lnTo>
                    <a:lnTo>
                      <a:pt x="227" y="167"/>
                    </a:lnTo>
                    <a:lnTo>
                      <a:pt x="224" y="176"/>
                    </a:lnTo>
                    <a:lnTo>
                      <a:pt x="166" y="217"/>
                    </a:lnTo>
                    <a:lnTo>
                      <a:pt x="123" y="239"/>
                    </a:lnTo>
                    <a:lnTo>
                      <a:pt x="121" y="241"/>
                    </a:lnTo>
                    <a:lnTo>
                      <a:pt x="117" y="243"/>
                    </a:lnTo>
                    <a:lnTo>
                      <a:pt x="84" y="256"/>
                    </a:lnTo>
                    <a:lnTo>
                      <a:pt x="64" y="258"/>
                    </a:lnTo>
                    <a:lnTo>
                      <a:pt x="58" y="258"/>
                    </a:lnTo>
                    <a:lnTo>
                      <a:pt x="53" y="256"/>
                    </a:lnTo>
                    <a:lnTo>
                      <a:pt x="47" y="256"/>
                    </a:lnTo>
                    <a:lnTo>
                      <a:pt x="40" y="255"/>
                    </a:lnTo>
                    <a:lnTo>
                      <a:pt x="38" y="255"/>
                    </a:lnTo>
                    <a:lnTo>
                      <a:pt x="34" y="256"/>
                    </a:lnTo>
                    <a:lnTo>
                      <a:pt x="17" y="259"/>
                    </a:lnTo>
                    <a:lnTo>
                      <a:pt x="1" y="265"/>
                    </a:lnTo>
                    <a:lnTo>
                      <a:pt x="0" y="26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4" name="Freeform 317"/>
              <p:cNvSpPr>
                <a:spLocks/>
              </p:cNvSpPr>
              <p:nvPr/>
            </p:nvSpPr>
            <p:spPr bwMode="auto">
              <a:xfrm>
                <a:off x="5052418" y="3121665"/>
                <a:ext cx="5953" cy="4763"/>
              </a:xfrm>
              <a:custGeom>
                <a:avLst/>
                <a:gdLst>
                  <a:gd name="T0" fmla="*/ 0 w 21"/>
                  <a:gd name="T1" fmla="*/ 17 h 17"/>
                  <a:gd name="T2" fmla="*/ 0 w 21"/>
                  <a:gd name="T3" fmla="*/ 10 h 17"/>
                  <a:gd name="T4" fmla="*/ 10 w 21"/>
                  <a:gd name="T5" fmla="*/ 5 h 17"/>
                  <a:gd name="T6" fmla="*/ 21 w 21"/>
                  <a:gd name="T7" fmla="*/ 0 h 17"/>
                  <a:gd name="T8" fmla="*/ 0 w 21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7">
                    <a:moveTo>
                      <a:pt x="0" y="17"/>
                    </a:moveTo>
                    <a:lnTo>
                      <a:pt x="0" y="10"/>
                    </a:lnTo>
                    <a:lnTo>
                      <a:pt x="10" y="5"/>
                    </a:lnTo>
                    <a:lnTo>
                      <a:pt x="21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6C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5" name="Freeform 318"/>
              <p:cNvSpPr>
                <a:spLocks/>
              </p:cNvSpPr>
              <p:nvPr/>
            </p:nvSpPr>
            <p:spPr bwMode="auto">
              <a:xfrm>
                <a:off x="5052418" y="3091900"/>
                <a:ext cx="34528" cy="32147"/>
              </a:xfrm>
              <a:custGeom>
                <a:avLst/>
                <a:gdLst>
                  <a:gd name="T0" fmla="*/ 0 w 118"/>
                  <a:gd name="T1" fmla="*/ 109 h 109"/>
                  <a:gd name="T2" fmla="*/ 0 w 118"/>
                  <a:gd name="T3" fmla="*/ 42 h 109"/>
                  <a:gd name="T4" fmla="*/ 13 w 118"/>
                  <a:gd name="T5" fmla="*/ 40 h 109"/>
                  <a:gd name="T6" fmla="*/ 25 w 118"/>
                  <a:gd name="T7" fmla="*/ 37 h 109"/>
                  <a:gd name="T8" fmla="*/ 96 w 118"/>
                  <a:gd name="T9" fmla="*/ 7 h 109"/>
                  <a:gd name="T10" fmla="*/ 114 w 118"/>
                  <a:gd name="T11" fmla="*/ 0 h 109"/>
                  <a:gd name="T12" fmla="*/ 114 w 118"/>
                  <a:gd name="T13" fmla="*/ 0 h 109"/>
                  <a:gd name="T14" fmla="*/ 115 w 118"/>
                  <a:gd name="T15" fmla="*/ 2 h 109"/>
                  <a:gd name="T16" fmla="*/ 118 w 118"/>
                  <a:gd name="T17" fmla="*/ 11 h 109"/>
                  <a:gd name="T18" fmla="*/ 117 w 118"/>
                  <a:gd name="T19" fmla="*/ 22 h 109"/>
                  <a:gd name="T20" fmla="*/ 21 w 118"/>
                  <a:gd name="T21" fmla="*/ 99 h 109"/>
                  <a:gd name="T22" fmla="*/ 10 w 118"/>
                  <a:gd name="T23" fmla="*/ 104 h 109"/>
                  <a:gd name="T24" fmla="*/ 0 w 118"/>
                  <a:gd name="T25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09">
                    <a:moveTo>
                      <a:pt x="0" y="109"/>
                    </a:moveTo>
                    <a:lnTo>
                      <a:pt x="0" y="42"/>
                    </a:lnTo>
                    <a:lnTo>
                      <a:pt x="13" y="40"/>
                    </a:lnTo>
                    <a:lnTo>
                      <a:pt x="25" y="37"/>
                    </a:lnTo>
                    <a:lnTo>
                      <a:pt x="96" y="7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5" y="2"/>
                    </a:lnTo>
                    <a:lnTo>
                      <a:pt x="118" y="11"/>
                    </a:lnTo>
                    <a:lnTo>
                      <a:pt x="117" y="22"/>
                    </a:lnTo>
                    <a:lnTo>
                      <a:pt x="21" y="99"/>
                    </a:lnTo>
                    <a:lnTo>
                      <a:pt x="10" y="104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EBD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6" name="Freeform 319"/>
              <p:cNvSpPr>
                <a:spLocks/>
              </p:cNvSpPr>
              <p:nvPr/>
            </p:nvSpPr>
            <p:spPr bwMode="auto">
              <a:xfrm>
                <a:off x="5052418" y="2764478"/>
                <a:ext cx="459581" cy="377429"/>
              </a:xfrm>
              <a:custGeom>
                <a:avLst/>
                <a:gdLst>
                  <a:gd name="T0" fmla="*/ 36 w 1544"/>
                  <a:gd name="T1" fmla="*/ 1269 h 1269"/>
                  <a:gd name="T2" fmla="*/ 0 w 1544"/>
                  <a:gd name="T3" fmla="*/ 1225 h 1269"/>
                  <a:gd name="T4" fmla="*/ 0 w 1544"/>
                  <a:gd name="T5" fmla="*/ 1216 h 1269"/>
                  <a:gd name="T6" fmla="*/ 21 w 1544"/>
                  <a:gd name="T7" fmla="*/ 1199 h 1269"/>
                  <a:gd name="T8" fmla="*/ 117 w 1544"/>
                  <a:gd name="T9" fmla="*/ 1122 h 1269"/>
                  <a:gd name="T10" fmla="*/ 1456 w 1544"/>
                  <a:gd name="T11" fmla="*/ 54 h 1269"/>
                  <a:gd name="T12" fmla="*/ 1478 w 1544"/>
                  <a:gd name="T13" fmla="*/ 36 h 1269"/>
                  <a:gd name="T14" fmla="*/ 1524 w 1544"/>
                  <a:gd name="T15" fmla="*/ 0 h 1269"/>
                  <a:gd name="T16" fmla="*/ 1544 w 1544"/>
                  <a:gd name="T17" fmla="*/ 26 h 1269"/>
                  <a:gd name="T18" fmla="*/ 1478 w 1544"/>
                  <a:gd name="T19" fmla="*/ 80 h 1269"/>
                  <a:gd name="T20" fmla="*/ 1456 w 1544"/>
                  <a:gd name="T21" fmla="*/ 98 h 1269"/>
                  <a:gd name="T22" fmla="*/ 187 w 1544"/>
                  <a:gd name="T23" fmla="*/ 1146 h 1269"/>
                  <a:gd name="T24" fmla="*/ 183 w 1544"/>
                  <a:gd name="T25" fmla="*/ 1138 h 1269"/>
                  <a:gd name="T26" fmla="*/ 179 w 1544"/>
                  <a:gd name="T27" fmla="*/ 1133 h 1269"/>
                  <a:gd name="T28" fmla="*/ 171 w 1544"/>
                  <a:gd name="T29" fmla="*/ 1125 h 1269"/>
                  <a:gd name="T30" fmla="*/ 156 w 1544"/>
                  <a:gd name="T31" fmla="*/ 1124 h 1269"/>
                  <a:gd name="T32" fmla="*/ 144 w 1544"/>
                  <a:gd name="T33" fmla="*/ 1125 h 1269"/>
                  <a:gd name="T34" fmla="*/ 131 w 1544"/>
                  <a:gd name="T35" fmla="*/ 1126 h 1269"/>
                  <a:gd name="T36" fmla="*/ 119 w 1544"/>
                  <a:gd name="T37" fmla="*/ 1137 h 1269"/>
                  <a:gd name="T38" fmla="*/ 103 w 1544"/>
                  <a:gd name="T39" fmla="*/ 1159 h 1269"/>
                  <a:gd name="T40" fmla="*/ 88 w 1544"/>
                  <a:gd name="T41" fmla="*/ 1197 h 1269"/>
                  <a:gd name="T42" fmla="*/ 87 w 1544"/>
                  <a:gd name="T43" fmla="*/ 1227 h 1269"/>
                  <a:gd name="T44" fmla="*/ 36 w 1544"/>
                  <a:gd name="T45" fmla="*/ 1269 h 1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44" h="1269">
                    <a:moveTo>
                      <a:pt x="36" y="1269"/>
                    </a:moveTo>
                    <a:lnTo>
                      <a:pt x="0" y="1225"/>
                    </a:lnTo>
                    <a:lnTo>
                      <a:pt x="0" y="1216"/>
                    </a:lnTo>
                    <a:lnTo>
                      <a:pt x="21" y="1199"/>
                    </a:lnTo>
                    <a:lnTo>
                      <a:pt x="117" y="1122"/>
                    </a:lnTo>
                    <a:lnTo>
                      <a:pt x="1456" y="54"/>
                    </a:lnTo>
                    <a:lnTo>
                      <a:pt x="1478" y="36"/>
                    </a:lnTo>
                    <a:lnTo>
                      <a:pt x="1524" y="0"/>
                    </a:lnTo>
                    <a:lnTo>
                      <a:pt x="1544" y="26"/>
                    </a:lnTo>
                    <a:lnTo>
                      <a:pt x="1478" y="80"/>
                    </a:lnTo>
                    <a:lnTo>
                      <a:pt x="1456" y="98"/>
                    </a:lnTo>
                    <a:lnTo>
                      <a:pt x="187" y="1146"/>
                    </a:lnTo>
                    <a:lnTo>
                      <a:pt x="183" y="1138"/>
                    </a:lnTo>
                    <a:lnTo>
                      <a:pt x="179" y="1133"/>
                    </a:lnTo>
                    <a:lnTo>
                      <a:pt x="171" y="1125"/>
                    </a:lnTo>
                    <a:lnTo>
                      <a:pt x="156" y="1124"/>
                    </a:lnTo>
                    <a:lnTo>
                      <a:pt x="144" y="1125"/>
                    </a:lnTo>
                    <a:lnTo>
                      <a:pt x="131" y="1126"/>
                    </a:lnTo>
                    <a:lnTo>
                      <a:pt x="119" y="1137"/>
                    </a:lnTo>
                    <a:lnTo>
                      <a:pt x="103" y="1159"/>
                    </a:lnTo>
                    <a:lnTo>
                      <a:pt x="88" y="1197"/>
                    </a:lnTo>
                    <a:lnTo>
                      <a:pt x="87" y="1227"/>
                    </a:lnTo>
                    <a:lnTo>
                      <a:pt x="36" y="12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  <p:sp>
            <p:nvSpPr>
              <p:cNvPr id="127" name="Freeform 320"/>
              <p:cNvSpPr>
                <a:spLocks/>
              </p:cNvSpPr>
              <p:nvPr/>
            </p:nvSpPr>
            <p:spPr bwMode="auto">
              <a:xfrm>
                <a:off x="5077421" y="3099044"/>
                <a:ext cx="42862" cy="100013"/>
              </a:xfrm>
              <a:custGeom>
                <a:avLst/>
                <a:gdLst>
                  <a:gd name="T0" fmla="*/ 51 w 144"/>
                  <a:gd name="T1" fmla="*/ 334 h 334"/>
                  <a:gd name="T2" fmla="*/ 40 w 144"/>
                  <a:gd name="T3" fmla="*/ 330 h 334"/>
                  <a:gd name="T4" fmla="*/ 26 w 144"/>
                  <a:gd name="T5" fmla="*/ 317 h 334"/>
                  <a:gd name="T6" fmla="*/ 25 w 144"/>
                  <a:gd name="T7" fmla="*/ 305 h 334"/>
                  <a:gd name="T8" fmla="*/ 21 w 144"/>
                  <a:gd name="T9" fmla="*/ 259 h 334"/>
                  <a:gd name="T10" fmla="*/ 3 w 144"/>
                  <a:gd name="T11" fmla="*/ 154 h 334"/>
                  <a:gd name="T12" fmla="*/ 0 w 144"/>
                  <a:gd name="T13" fmla="*/ 103 h 334"/>
                  <a:gd name="T14" fmla="*/ 1 w 144"/>
                  <a:gd name="T15" fmla="*/ 73 h 334"/>
                  <a:gd name="T16" fmla="*/ 16 w 144"/>
                  <a:gd name="T17" fmla="*/ 35 h 334"/>
                  <a:gd name="T18" fmla="*/ 32 w 144"/>
                  <a:gd name="T19" fmla="*/ 13 h 334"/>
                  <a:gd name="T20" fmla="*/ 44 w 144"/>
                  <a:gd name="T21" fmla="*/ 2 h 334"/>
                  <a:gd name="T22" fmla="*/ 57 w 144"/>
                  <a:gd name="T23" fmla="*/ 1 h 334"/>
                  <a:gd name="T24" fmla="*/ 69 w 144"/>
                  <a:gd name="T25" fmla="*/ 0 h 334"/>
                  <a:gd name="T26" fmla="*/ 84 w 144"/>
                  <a:gd name="T27" fmla="*/ 1 h 334"/>
                  <a:gd name="T28" fmla="*/ 92 w 144"/>
                  <a:gd name="T29" fmla="*/ 9 h 334"/>
                  <a:gd name="T30" fmla="*/ 96 w 144"/>
                  <a:gd name="T31" fmla="*/ 14 h 334"/>
                  <a:gd name="T32" fmla="*/ 100 w 144"/>
                  <a:gd name="T33" fmla="*/ 22 h 334"/>
                  <a:gd name="T34" fmla="*/ 102 w 144"/>
                  <a:gd name="T35" fmla="*/ 26 h 334"/>
                  <a:gd name="T36" fmla="*/ 105 w 144"/>
                  <a:gd name="T37" fmla="*/ 32 h 334"/>
                  <a:gd name="T38" fmla="*/ 119 w 144"/>
                  <a:gd name="T39" fmla="*/ 70 h 334"/>
                  <a:gd name="T40" fmla="*/ 141 w 144"/>
                  <a:gd name="T41" fmla="*/ 171 h 334"/>
                  <a:gd name="T42" fmla="*/ 144 w 144"/>
                  <a:gd name="T43" fmla="*/ 221 h 334"/>
                  <a:gd name="T44" fmla="*/ 143 w 144"/>
                  <a:gd name="T45" fmla="*/ 251 h 334"/>
                  <a:gd name="T46" fmla="*/ 137 w 144"/>
                  <a:gd name="T47" fmla="*/ 277 h 334"/>
                  <a:gd name="T48" fmla="*/ 88 w 144"/>
                  <a:gd name="T49" fmla="*/ 312 h 334"/>
                  <a:gd name="T50" fmla="*/ 51 w 144"/>
                  <a:gd name="T51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4" h="334">
                    <a:moveTo>
                      <a:pt x="51" y="334"/>
                    </a:moveTo>
                    <a:lnTo>
                      <a:pt x="40" y="330"/>
                    </a:lnTo>
                    <a:lnTo>
                      <a:pt x="26" y="317"/>
                    </a:lnTo>
                    <a:lnTo>
                      <a:pt x="25" y="305"/>
                    </a:lnTo>
                    <a:lnTo>
                      <a:pt x="21" y="259"/>
                    </a:lnTo>
                    <a:lnTo>
                      <a:pt x="3" y="154"/>
                    </a:lnTo>
                    <a:lnTo>
                      <a:pt x="0" y="103"/>
                    </a:lnTo>
                    <a:lnTo>
                      <a:pt x="1" y="73"/>
                    </a:lnTo>
                    <a:lnTo>
                      <a:pt x="16" y="35"/>
                    </a:lnTo>
                    <a:lnTo>
                      <a:pt x="32" y="13"/>
                    </a:lnTo>
                    <a:lnTo>
                      <a:pt x="44" y="2"/>
                    </a:lnTo>
                    <a:lnTo>
                      <a:pt x="57" y="1"/>
                    </a:lnTo>
                    <a:lnTo>
                      <a:pt x="69" y="0"/>
                    </a:lnTo>
                    <a:lnTo>
                      <a:pt x="84" y="1"/>
                    </a:lnTo>
                    <a:lnTo>
                      <a:pt x="92" y="9"/>
                    </a:lnTo>
                    <a:lnTo>
                      <a:pt x="96" y="14"/>
                    </a:lnTo>
                    <a:lnTo>
                      <a:pt x="100" y="22"/>
                    </a:lnTo>
                    <a:lnTo>
                      <a:pt x="102" y="26"/>
                    </a:lnTo>
                    <a:lnTo>
                      <a:pt x="105" y="32"/>
                    </a:lnTo>
                    <a:lnTo>
                      <a:pt x="119" y="70"/>
                    </a:lnTo>
                    <a:lnTo>
                      <a:pt x="141" y="171"/>
                    </a:lnTo>
                    <a:lnTo>
                      <a:pt x="144" y="221"/>
                    </a:lnTo>
                    <a:lnTo>
                      <a:pt x="143" y="251"/>
                    </a:lnTo>
                    <a:lnTo>
                      <a:pt x="137" y="277"/>
                    </a:lnTo>
                    <a:lnTo>
                      <a:pt x="88" y="312"/>
                    </a:lnTo>
                    <a:lnTo>
                      <a:pt x="51" y="334"/>
                    </a:lnTo>
                    <a:close/>
                  </a:path>
                </a:pathLst>
              </a:custGeom>
              <a:solidFill>
                <a:srgbClr val="E9C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+mj-lt"/>
                </a:endParaRPr>
              </a:p>
            </p:txBody>
          </p:sp>
        </p:grpSp>
      </p:grpSp>
      <p:grpSp>
        <p:nvGrpSpPr>
          <p:cNvPr id="129" name="Grupo 128"/>
          <p:cNvGrpSpPr/>
          <p:nvPr/>
        </p:nvGrpSpPr>
        <p:grpSpPr>
          <a:xfrm>
            <a:off x="119337" y="259218"/>
            <a:ext cx="3176865" cy="830939"/>
            <a:chOff x="201809" y="167228"/>
            <a:chExt cx="3176865" cy="830939"/>
          </a:xfrm>
        </p:grpSpPr>
        <p:grpSp>
          <p:nvGrpSpPr>
            <p:cNvPr id="130" name="Group 17"/>
            <p:cNvGrpSpPr/>
            <p:nvPr/>
          </p:nvGrpSpPr>
          <p:grpSpPr>
            <a:xfrm>
              <a:off x="201809" y="167228"/>
              <a:ext cx="3176865" cy="830939"/>
              <a:chOff x="1506828" y="650383"/>
              <a:chExt cx="9195515" cy="2215166"/>
            </a:xfrm>
          </p:grpSpPr>
          <p:sp>
            <p:nvSpPr>
              <p:cNvPr id="133" name="Freeform 19"/>
              <p:cNvSpPr/>
              <p:nvPr/>
            </p:nvSpPr>
            <p:spPr>
              <a:xfrm>
                <a:off x="1506828" y="650383"/>
                <a:ext cx="9195515" cy="2215166"/>
              </a:xfrm>
              <a:custGeom>
                <a:avLst/>
                <a:gdLst>
                  <a:gd name="connsiteX0" fmla="*/ 1107583 w 9195515"/>
                  <a:gd name="connsiteY0" fmla="*/ 0 h 2215166"/>
                  <a:gd name="connsiteX1" fmla="*/ 1890762 w 9195515"/>
                  <a:gd name="connsiteY1" fmla="*/ 324404 h 2215166"/>
                  <a:gd name="connsiteX2" fmla="*/ 1893527 w 9195515"/>
                  <a:gd name="connsiteY2" fmla="*/ 327755 h 2215166"/>
                  <a:gd name="connsiteX3" fmla="*/ 1910318 w 9195515"/>
                  <a:gd name="connsiteY3" fmla="*/ 342637 h 2215166"/>
                  <a:gd name="connsiteX4" fmla="*/ 2636331 w 9195515"/>
                  <a:gd name="connsiteY4" fmla="*/ 969406 h 2215166"/>
                  <a:gd name="connsiteX5" fmla="*/ 3387497 w 9195515"/>
                  <a:gd name="connsiteY5" fmla="*/ 252262 h 2215166"/>
                  <a:gd name="connsiteX6" fmla="*/ 3431297 w 9195515"/>
                  <a:gd name="connsiteY6" fmla="*/ 219439 h 2215166"/>
                  <a:gd name="connsiteX7" fmla="*/ 3503543 w 9195515"/>
                  <a:gd name="connsiteY7" fmla="*/ 159831 h 2215166"/>
                  <a:gd name="connsiteX8" fmla="*/ 4026793 w 9195515"/>
                  <a:gd name="connsiteY8" fmla="*/ 0 h 2215166"/>
                  <a:gd name="connsiteX9" fmla="*/ 8259652 w 9195515"/>
                  <a:gd name="connsiteY9" fmla="*/ 0 h 2215166"/>
                  <a:gd name="connsiteX10" fmla="*/ 9195515 w 9195515"/>
                  <a:gd name="connsiteY10" fmla="*/ 935863 h 2215166"/>
                  <a:gd name="connsiteX11" fmla="*/ 9195515 w 9195515"/>
                  <a:gd name="connsiteY11" fmla="*/ 1279303 h 2215166"/>
                  <a:gd name="connsiteX12" fmla="*/ 8259652 w 9195515"/>
                  <a:gd name="connsiteY12" fmla="*/ 2215166 h 2215166"/>
                  <a:gd name="connsiteX13" fmla="*/ 4026793 w 9195515"/>
                  <a:gd name="connsiteY13" fmla="*/ 2215166 h 2215166"/>
                  <a:gd name="connsiteX14" fmla="*/ 3503543 w 9195515"/>
                  <a:gd name="connsiteY14" fmla="*/ 2055335 h 2215166"/>
                  <a:gd name="connsiteX15" fmla="*/ 3461153 w 9195515"/>
                  <a:gd name="connsiteY15" fmla="*/ 2020360 h 2215166"/>
                  <a:gd name="connsiteX16" fmla="*/ 3387438 w 9195515"/>
                  <a:gd name="connsiteY16" fmla="*/ 1972233 h 2215166"/>
                  <a:gd name="connsiteX17" fmla="*/ 2662533 w 9195515"/>
                  <a:gd name="connsiteY17" fmla="*/ 1275952 h 2215166"/>
                  <a:gd name="connsiteX18" fmla="*/ 1944356 w 9195515"/>
                  <a:gd name="connsiteY18" fmla="*/ 1835839 h 2215166"/>
                  <a:gd name="connsiteX19" fmla="*/ 1906250 w 9195515"/>
                  <a:gd name="connsiteY19" fmla="*/ 1871991 h 2215166"/>
                  <a:gd name="connsiteX20" fmla="*/ 1890762 w 9195515"/>
                  <a:gd name="connsiteY20" fmla="*/ 1890762 h 2215166"/>
                  <a:gd name="connsiteX21" fmla="*/ 1107583 w 9195515"/>
                  <a:gd name="connsiteY21" fmla="*/ 2215166 h 2215166"/>
                  <a:gd name="connsiteX22" fmla="*/ 0 w 9195515"/>
                  <a:gd name="connsiteY22" fmla="*/ 1107583 h 2215166"/>
                  <a:gd name="connsiteX23" fmla="*/ 1107583 w 9195515"/>
                  <a:gd name="connsiteY23" fmla="*/ 0 h 2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195515" h="2215166">
                    <a:moveTo>
                      <a:pt x="1107583" y="0"/>
                    </a:moveTo>
                    <a:cubicBezTo>
                      <a:pt x="1413434" y="0"/>
                      <a:pt x="1690329" y="123971"/>
                      <a:pt x="1890762" y="324404"/>
                    </a:cubicBezTo>
                    <a:lnTo>
                      <a:pt x="1893527" y="327755"/>
                    </a:lnTo>
                    <a:lnTo>
                      <a:pt x="1910318" y="342637"/>
                    </a:lnTo>
                    <a:cubicBezTo>
                      <a:pt x="2138377" y="564106"/>
                      <a:pt x="2341280" y="975490"/>
                      <a:pt x="2636331" y="969406"/>
                    </a:cubicBezTo>
                    <a:cubicBezTo>
                      <a:pt x="2882207" y="964336"/>
                      <a:pt x="3086413" y="507771"/>
                      <a:pt x="3387497" y="252262"/>
                    </a:cubicBezTo>
                    <a:lnTo>
                      <a:pt x="3431297" y="219439"/>
                    </a:lnTo>
                    <a:lnTo>
                      <a:pt x="3503543" y="159831"/>
                    </a:lnTo>
                    <a:cubicBezTo>
                      <a:pt x="3652908" y="58922"/>
                      <a:pt x="3832970" y="0"/>
                      <a:pt x="4026793" y="0"/>
                    </a:cubicBezTo>
                    <a:lnTo>
                      <a:pt x="8259652" y="0"/>
                    </a:lnTo>
                    <a:cubicBezTo>
                      <a:pt x="8776515" y="0"/>
                      <a:pt x="9195515" y="419000"/>
                      <a:pt x="9195515" y="935863"/>
                    </a:cubicBezTo>
                    <a:lnTo>
                      <a:pt x="9195515" y="1279303"/>
                    </a:lnTo>
                    <a:cubicBezTo>
                      <a:pt x="9195515" y="1796166"/>
                      <a:pt x="8776515" y="2215166"/>
                      <a:pt x="8259652" y="2215166"/>
                    </a:cubicBezTo>
                    <a:lnTo>
                      <a:pt x="4026793" y="2215166"/>
                    </a:lnTo>
                    <a:cubicBezTo>
                      <a:pt x="3832970" y="2215166"/>
                      <a:pt x="3652908" y="2156244"/>
                      <a:pt x="3503543" y="2055335"/>
                    </a:cubicBezTo>
                    <a:lnTo>
                      <a:pt x="3461153" y="2020360"/>
                    </a:lnTo>
                    <a:lnTo>
                      <a:pt x="3387438" y="1972233"/>
                    </a:lnTo>
                    <a:cubicBezTo>
                      <a:pt x="3110503" y="1753314"/>
                      <a:pt x="2916085" y="1275952"/>
                      <a:pt x="2662533" y="1275952"/>
                    </a:cubicBezTo>
                    <a:cubicBezTo>
                      <a:pt x="2437153" y="1275952"/>
                      <a:pt x="2164147" y="1616555"/>
                      <a:pt x="1944356" y="1835839"/>
                    </a:cubicBezTo>
                    <a:lnTo>
                      <a:pt x="1906250" y="1871991"/>
                    </a:lnTo>
                    <a:lnTo>
                      <a:pt x="1890762" y="1890762"/>
                    </a:lnTo>
                    <a:cubicBezTo>
                      <a:pt x="1690329" y="2091196"/>
                      <a:pt x="1413434" y="2215166"/>
                      <a:pt x="1107583" y="2215166"/>
                    </a:cubicBezTo>
                    <a:cubicBezTo>
                      <a:pt x="495882" y="2215166"/>
                      <a:pt x="0" y="1719284"/>
                      <a:pt x="0" y="1107583"/>
                    </a:cubicBezTo>
                    <a:cubicBezTo>
                      <a:pt x="0" y="495882"/>
                      <a:pt x="495882" y="0"/>
                      <a:pt x="11075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4" name="Oval 20"/>
              <p:cNvSpPr/>
              <p:nvPr/>
            </p:nvSpPr>
            <p:spPr>
              <a:xfrm>
                <a:off x="1661374" y="804929"/>
                <a:ext cx="1906074" cy="1906074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 b="1" dirty="0">
                  <a:solidFill>
                    <a:schemeClr val="accent2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31" name="TextBox 18"/>
            <p:cNvSpPr txBox="1"/>
            <p:nvPr/>
          </p:nvSpPr>
          <p:spPr>
            <a:xfrm>
              <a:off x="1336658" y="351866"/>
              <a:ext cx="185876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OBJETIVOS</a:t>
              </a:r>
              <a:endParaRPr lang="en-US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2" name="CuadroTexto 131"/>
            <p:cNvSpPr txBox="1"/>
            <p:nvPr/>
          </p:nvSpPr>
          <p:spPr>
            <a:xfrm>
              <a:off x="255202" y="265484"/>
              <a:ext cx="677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1</a:t>
              </a:r>
              <a:endParaRPr lang="es-ES" sz="20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676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569980" y="2415704"/>
            <a:ext cx="8179327" cy="2271444"/>
            <a:chOff x="201809" y="74427"/>
            <a:chExt cx="3589141" cy="105049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" name="Freeform 19"/>
            <p:cNvSpPr/>
            <p:nvPr/>
          </p:nvSpPr>
          <p:spPr>
            <a:xfrm>
              <a:off x="201809" y="74427"/>
              <a:ext cx="3589141" cy="1029524"/>
            </a:xfrm>
            <a:custGeom>
              <a:avLst/>
              <a:gdLst>
                <a:gd name="connsiteX0" fmla="*/ 1107583 w 9195515"/>
                <a:gd name="connsiteY0" fmla="*/ 0 h 2215166"/>
                <a:gd name="connsiteX1" fmla="*/ 1890762 w 9195515"/>
                <a:gd name="connsiteY1" fmla="*/ 324404 h 2215166"/>
                <a:gd name="connsiteX2" fmla="*/ 1893527 w 9195515"/>
                <a:gd name="connsiteY2" fmla="*/ 327755 h 2215166"/>
                <a:gd name="connsiteX3" fmla="*/ 1910318 w 9195515"/>
                <a:gd name="connsiteY3" fmla="*/ 342637 h 2215166"/>
                <a:gd name="connsiteX4" fmla="*/ 2636331 w 9195515"/>
                <a:gd name="connsiteY4" fmla="*/ 969406 h 2215166"/>
                <a:gd name="connsiteX5" fmla="*/ 3387497 w 9195515"/>
                <a:gd name="connsiteY5" fmla="*/ 252262 h 2215166"/>
                <a:gd name="connsiteX6" fmla="*/ 3431297 w 9195515"/>
                <a:gd name="connsiteY6" fmla="*/ 219439 h 2215166"/>
                <a:gd name="connsiteX7" fmla="*/ 3503543 w 9195515"/>
                <a:gd name="connsiteY7" fmla="*/ 159831 h 2215166"/>
                <a:gd name="connsiteX8" fmla="*/ 4026793 w 9195515"/>
                <a:gd name="connsiteY8" fmla="*/ 0 h 2215166"/>
                <a:gd name="connsiteX9" fmla="*/ 8259652 w 9195515"/>
                <a:gd name="connsiteY9" fmla="*/ 0 h 2215166"/>
                <a:gd name="connsiteX10" fmla="*/ 9195515 w 9195515"/>
                <a:gd name="connsiteY10" fmla="*/ 935863 h 2215166"/>
                <a:gd name="connsiteX11" fmla="*/ 9195515 w 9195515"/>
                <a:gd name="connsiteY11" fmla="*/ 1279303 h 2215166"/>
                <a:gd name="connsiteX12" fmla="*/ 8259652 w 9195515"/>
                <a:gd name="connsiteY12" fmla="*/ 2215166 h 2215166"/>
                <a:gd name="connsiteX13" fmla="*/ 4026793 w 9195515"/>
                <a:gd name="connsiteY13" fmla="*/ 2215166 h 2215166"/>
                <a:gd name="connsiteX14" fmla="*/ 3503543 w 9195515"/>
                <a:gd name="connsiteY14" fmla="*/ 2055335 h 2215166"/>
                <a:gd name="connsiteX15" fmla="*/ 3461153 w 9195515"/>
                <a:gd name="connsiteY15" fmla="*/ 2020360 h 2215166"/>
                <a:gd name="connsiteX16" fmla="*/ 3387438 w 9195515"/>
                <a:gd name="connsiteY16" fmla="*/ 1972233 h 2215166"/>
                <a:gd name="connsiteX17" fmla="*/ 2662533 w 9195515"/>
                <a:gd name="connsiteY17" fmla="*/ 1275952 h 2215166"/>
                <a:gd name="connsiteX18" fmla="*/ 1944356 w 9195515"/>
                <a:gd name="connsiteY18" fmla="*/ 1835839 h 2215166"/>
                <a:gd name="connsiteX19" fmla="*/ 1906250 w 9195515"/>
                <a:gd name="connsiteY19" fmla="*/ 1871991 h 2215166"/>
                <a:gd name="connsiteX20" fmla="*/ 1890762 w 9195515"/>
                <a:gd name="connsiteY20" fmla="*/ 1890762 h 2215166"/>
                <a:gd name="connsiteX21" fmla="*/ 1107583 w 9195515"/>
                <a:gd name="connsiteY21" fmla="*/ 2215166 h 2215166"/>
                <a:gd name="connsiteX22" fmla="*/ 0 w 9195515"/>
                <a:gd name="connsiteY22" fmla="*/ 1107583 h 2215166"/>
                <a:gd name="connsiteX23" fmla="*/ 1107583 w 9195515"/>
                <a:gd name="connsiteY23" fmla="*/ 0 h 2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95515" h="2215166">
                  <a:moveTo>
                    <a:pt x="1107583" y="0"/>
                  </a:moveTo>
                  <a:cubicBezTo>
                    <a:pt x="1413434" y="0"/>
                    <a:pt x="1690329" y="123971"/>
                    <a:pt x="1890762" y="324404"/>
                  </a:cubicBezTo>
                  <a:lnTo>
                    <a:pt x="1893527" y="327755"/>
                  </a:lnTo>
                  <a:lnTo>
                    <a:pt x="1910318" y="342637"/>
                  </a:lnTo>
                  <a:cubicBezTo>
                    <a:pt x="2138377" y="564106"/>
                    <a:pt x="2341280" y="975490"/>
                    <a:pt x="2636331" y="969406"/>
                  </a:cubicBezTo>
                  <a:cubicBezTo>
                    <a:pt x="2882207" y="964336"/>
                    <a:pt x="3086413" y="507771"/>
                    <a:pt x="3387497" y="252262"/>
                  </a:cubicBezTo>
                  <a:lnTo>
                    <a:pt x="3431297" y="219439"/>
                  </a:lnTo>
                  <a:lnTo>
                    <a:pt x="3503543" y="159831"/>
                  </a:lnTo>
                  <a:cubicBezTo>
                    <a:pt x="3652908" y="58922"/>
                    <a:pt x="3832970" y="0"/>
                    <a:pt x="4026793" y="0"/>
                  </a:cubicBezTo>
                  <a:lnTo>
                    <a:pt x="8259652" y="0"/>
                  </a:lnTo>
                  <a:cubicBezTo>
                    <a:pt x="8776515" y="0"/>
                    <a:pt x="9195515" y="419000"/>
                    <a:pt x="9195515" y="935863"/>
                  </a:cubicBezTo>
                  <a:lnTo>
                    <a:pt x="9195515" y="1279303"/>
                  </a:lnTo>
                  <a:cubicBezTo>
                    <a:pt x="9195515" y="1796166"/>
                    <a:pt x="8776515" y="2215166"/>
                    <a:pt x="8259652" y="2215166"/>
                  </a:cubicBezTo>
                  <a:lnTo>
                    <a:pt x="4026793" y="2215166"/>
                  </a:lnTo>
                  <a:cubicBezTo>
                    <a:pt x="3832970" y="2215166"/>
                    <a:pt x="3652908" y="2156244"/>
                    <a:pt x="3503543" y="2055335"/>
                  </a:cubicBezTo>
                  <a:lnTo>
                    <a:pt x="3461153" y="2020360"/>
                  </a:lnTo>
                  <a:lnTo>
                    <a:pt x="3387438" y="1972233"/>
                  </a:lnTo>
                  <a:cubicBezTo>
                    <a:pt x="3110503" y="1753314"/>
                    <a:pt x="2916085" y="1275952"/>
                    <a:pt x="2662533" y="1275952"/>
                  </a:cubicBezTo>
                  <a:cubicBezTo>
                    <a:pt x="2437153" y="1275952"/>
                    <a:pt x="2164147" y="1616555"/>
                    <a:pt x="1944356" y="1835839"/>
                  </a:cubicBezTo>
                  <a:lnTo>
                    <a:pt x="1906250" y="1871991"/>
                  </a:lnTo>
                  <a:lnTo>
                    <a:pt x="1890762" y="1890762"/>
                  </a:lnTo>
                  <a:cubicBezTo>
                    <a:pt x="1690329" y="2091196"/>
                    <a:pt x="1413434" y="2215166"/>
                    <a:pt x="1107583" y="2215166"/>
                  </a:cubicBezTo>
                  <a:cubicBezTo>
                    <a:pt x="495882" y="2215166"/>
                    <a:pt x="0" y="1719284"/>
                    <a:pt x="0" y="1107583"/>
                  </a:cubicBezTo>
                  <a:cubicBezTo>
                    <a:pt x="0" y="495882"/>
                    <a:pt x="495882" y="0"/>
                    <a:pt x="110758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" name="Oval 20"/>
            <p:cNvSpPr/>
            <p:nvPr/>
          </p:nvSpPr>
          <p:spPr>
            <a:xfrm>
              <a:off x="262131" y="239055"/>
              <a:ext cx="743968" cy="8858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accent2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1480674" y="217972"/>
              <a:ext cx="2310276" cy="87316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RECOMENDACIONES</a:t>
              </a:r>
              <a:endParaRPr lang="en-US" sz="24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8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8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gra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7" y="1541565"/>
            <a:ext cx="958097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8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7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155" y="5735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222368" y="877079"/>
            <a:ext cx="3201170" cy="791142"/>
            <a:chOff x="201809" y="167228"/>
            <a:chExt cx="3176865" cy="830939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4" name="Group 17"/>
            <p:cNvGrpSpPr/>
            <p:nvPr/>
          </p:nvGrpSpPr>
          <p:grpSpPr>
            <a:xfrm>
              <a:off x="201809" y="167228"/>
              <a:ext cx="3176865" cy="830939"/>
              <a:chOff x="1506828" y="650383"/>
              <a:chExt cx="9195515" cy="2215166"/>
            </a:xfrm>
            <a:grpFill/>
          </p:grpSpPr>
          <p:sp>
            <p:nvSpPr>
              <p:cNvPr id="7" name="Freeform 19"/>
              <p:cNvSpPr/>
              <p:nvPr/>
            </p:nvSpPr>
            <p:spPr>
              <a:xfrm>
                <a:off x="1506828" y="650383"/>
                <a:ext cx="9195515" cy="2215166"/>
              </a:xfrm>
              <a:custGeom>
                <a:avLst/>
                <a:gdLst>
                  <a:gd name="connsiteX0" fmla="*/ 1107583 w 9195515"/>
                  <a:gd name="connsiteY0" fmla="*/ 0 h 2215166"/>
                  <a:gd name="connsiteX1" fmla="*/ 1890762 w 9195515"/>
                  <a:gd name="connsiteY1" fmla="*/ 324404 h 2215166"/>
                  <a:gd name="connsiteX2" fmla="*/ 1893527 w 9195515"/>
                  <a:gd name="connsiteY2" fmla="*/ 327755 h 2215166"/>
                  <a:gd name="connsiteX3" fmla="*/ 1910318 w 9195515"/>
                  <a:gd name="connsiteY3" fmla="*/ 342637 h 2215166"/>
                  <a:gd name="connsiteX4" fmla="*/ 2636331 w 9195515"/>
                  <a:gd name="connsiteY4" fmla="*/ 969406 h 2215166"/>
                  <a:gd name="connsiteX5" fmla="*/ 3387497 w 9195515"/>
                  <a:gd name="connsiteY5" fmla="*/ 252262 h 2215166"/>
                  <a:gd name="connsiteX6" fmla="*/ 3431297 w 9195515"/>
                  <a:gd name="connsiteY6" fmla="*/ 219439 h 2215166"/>
                  <a:gd name="connsiteX7" fmla="*/ 3503543 w 9195515"/>
                  <a:gd name="connsiteY7" fmla="*/ 159831 h 2215166"/>
                  <a:gd name="connsiteX8" fmla="*/ 4026793 w 9195515"/>
                  <a:gd name="connsiteY8" fmla="*/ 0 h 2215166"/>
                  <a:gd name="connsiteX9" fmla="*/ 8259652 w 9195515"/>
                  <a:gd name="connsiteY9" fmla="*/ 0 h 2215166"/>
                  <a:gd name="connsiteX10" fmla="*/ 9195515 w 9195515"/>
                  <a:gd name="connsiteY10" fmla="*/ 935863 h 2215166"/>
                  <a:gd name="connsiteX11" fmla="*/ 9195515 w 9195515"/>
                  <a:gd name="connsiteY11" fmla="*/ 1279303 h 2215166"/>
                  <a:gd name="connsiteX12" fmla="*/ 8259652 w 9195515"/>
                  <a:gd name="connsiteY12" fmla="*/ 2215166 h 2215166"/>
                  <a:gd name="connsiteX13" fmla="*/ 4026793 w 9195515"/>
                  <a:gd name="connsiteY13" fmla="*/ 2215166 h 2215166"/>
                  <a:gd name="connsiteX14" fmla="*/ 3503543 w 9195515"/>
                  <a:gd name="connsiteY14" fmla="*/ 2055335 h 2215166"/>
                  <a:gd name="connsiteX15" fmla="*/ 3461153 w 9195515"/>
                  <a:gd name="connsiteY15" fmla="*/ 2020360 h 2215166"/>
                  <a:gd name="connsiteX16" fmla="*/ 3387438 w 9195515"/>
                  <a:gd name="connsiteY16" fmla="*/ 1972233 h 2215166"/>
                  <a:gd name="connsiteX17" fmla="*/ 2662533 w 9195515"/>
                  <a:gd name="connsiteY17" fmla="*/ 1275952 h 2215166"/>
                  <a:gd name="connsiteX18" fmla="*/ 1944356 w 9195515"/>
                  <a:gd name="connsiteY18" fmla="*/ 1835839 h 2215166"/>
                  <a:gd name="connsiteX19" fmla="*/ 1906250 w 9195515"/>
                  <a:gd name="connsiteY19" fmla="*/ 1871991 h 2215166"/>
                  <a:gd name="connsiteX20" fmla="*/ 1890762 w 9195515"/>
                  <a:gd name="connsiteY20" fmla="*/ 1890762 h 2215166"/>
                  <a:gd name="connsiteX21" fmla="*/ 1107583 w 9195515"/>
                  <a:gd name="connsiteY21" fmla="*/ 2215166 h 2215166"/>
                  <a:gd name="connsiteX22" fmla="*/ 0 w 9195515"/>
                  <a:gd name="connsiteY22" fmla="*/ 1107583 h 2215166"/>
                  <a:gd name="connsiteX23" fmla="*/ 1107583 w 9195515"/>
                  <a:gd name="connsiteY23" fmla="*/ 0 h 2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195515" h="2215166">
                    <a:moveTo>
                      <a:pt x="1107583" y="0"/>
                    </a:moveTo>
                    <a:cubicBezTo>
                      <a:pt x="1413434" y="0"/>
                      <a:pt x="1690329" y="123971"/>
                      <a:pt x="1890762" y="324404"/>
                    </a:cubicBezTo>
                    <a:lnTo>
                      <a:pt x="1893527" y="327755"/>
                    </a:lnTo>
                    <a:lnTo>
                      <a:pt x="1910318" y="342637"/>
                    </a:lnTo>
                    <a:cubicBezTo>
                      <a:pt x="2138377" y="564106"/>
                      <a:pt x="2341280" y="975490"/>
                      <a:pt x="2636331" y="969406"/>
                    </a:cubicBezTo>
                    <a:cubicBezTo>
                      <a:pt x="2882207" y="964336"/>
                      <a:pt x="3086413" y="507771"/>
                      <a:pt x="3387497" y="252262"/>
                    </a:cubicBezTo>
                    <a:lnTo>
                      <a:pt x="3431297" y="219439"/>
                    </a:lnTo>
                    <a:lnTo>
                      <a:pt x="3503543" y="159831"/>
                    </a:lnTo>
                    <a:cubicBezTo>
                      <a:pt x="3652908" y="58922"/>
                      <a:pt x="3832970" y="0"/>
                      <a:pt x="4026793" y="0"/>
                    </a:cubicBezTo>
                    <a:lnTo>
                      <a:pt x="8259652" y="0"/>
                    </a:lnTo>
                    <a:cubicBezTo>
                      <a:pt x="8776515" y="0"/>
                      <a:pt x="9195515" y="419000"/>
                      <a:pt x="9195515" y="935863"/>
                    </a:cubicBezTo>
                    <a:lnTo>
                      <a:pt x="9195515" y="1279303"/>
                    </a:lnTo>
                    <a:cubicBezTo>
                      <a:pt x="9195515" y="1796166"/>
                      <a:pt x="8776515" y="2215166"/>
                      <a:pt x="8259652" y="2215166"/>
                    </a:cubicBezTo>
                    <a:lnTo>
                      <a:pt x="4026793" y="2215166"/>
                    </a:lnTo>
                    <a:cubicBezTo>
                      <a:pt x="3832970" y="2215166"/>
                      <a:pt x="3652908" y="2156244"/>
                      <a:pt x="3503543" y="2055335"/>
                    </a:cubicBezTo>
                    <a:lnTo>
                      <a:pt x="3461153" y="2020360"/>
                    </a:lnTo>
                    <a:lnTo>
                      <a:pt x="3387438" y="1972233"/>
                    </a:lnTo>
                    <a:cubicBezTo>
                      <a:pt x="3110503" y="1753314"/>
                      <a:pt x="2916085" y="1275952"/>
                      <a:pt x="2662533" y="1275952"/>
                    </a:cubicBezTo>
                    <a:cubicBezTo>
                      <a:pt x="2437153" y="1275952"/>
                      <a:pt x="2164147" y="1616555"/>
                      <a:pt x="1944356" y="1835839"/>
                    </a:cubicBezTo>
                    <a:lnTo>
                      <a:pt x="1906250" y="1871991"/>
                    </a:lnTo>
                    <a:lnTo>
                      <a:pt x="1890762" y="1890762"/>
                    </a:lnTo>
                    <a:cubicBezTo>
                      <a:pt x="1690329" y="2091196"/>
                      <a:pt x="1413434" y="2215166"/>
                      <a:pt x="1107583" y="2215166"/>
                    </a:cubicBezTo>
                    <a:cubicBezTo>
                      <a:pt x="495882" y="2215166"/>
                      <a:pt x="0" y="1719284"/>
                      <a:pt x="0" y="1107583"/>
                    </a:cubicBezTo>
                    <a:cubicBezTo>
                      <a:pt x="0" y="495882"/>
                      <a:pt x="495882" y="0"/>
                      <a:pt x="1107583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" name="Oval 20"/>
              <p:cNvSpPr/>
              <p:nvPr/>
            </p:nvSpPr>
            <p:spPr>
              <a:xfrm>
                <a:off x="1661374" y="804929"/>
                <a:ext cx="1906074" cy="1906074"/>
              </a:xfrm>
              <a:prstGeom prst="ellipse">
                <a:avLst/>
              </a:prstGeom>
              <a:solidFill>
                <a:schemeClr val="bg2"/>
              </a:solidFill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 b="1" dirty="0">
                  <a:solidFill>
                    <a:schemeClr val="accent2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5" name="TextBox 18"/>
            <p:cNvSpPr txBox="1"/>
            <p:nvPr/>
          </p:nvSpPr>
          <p:spPr>
            <a:xfrm>
              <a:off x="1336658" y="243277"/>
              <a:ext cx="1858768" cy="67884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CONCENTRACION DE MERCADO</a:t>
              </a:r>
              <a:endParaRPr lang="en-US" sz="14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236373" y="373698"/>
              <a:ext cx="677339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2</a:t>
              </a:r>
              <a:endParaRPr lang="es-ES" sz="20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276169" y="1797112"/>
            <a:ext cx="11139531" cy="4565051"/>
            <a:chOff x="661328" y="1394028"/>
            <a:chExt cx="8765779" cy="4392488"/>
          </a:xfrm>
        </p:grpSpPr>
        <p:sp>
          <p:nvSpPr>
            <p:cNvPr id="10" name="Shape 5967"/>
            <p:cNvSpPr/>
            <p:nvPr/>
          </p:nvSpPr>
          <p:spPr>
            <a:xfrm>
              <a:off x="2532525" y="3572568"/>
              <a:ext cx="6894582" cy="822"/>
            </a:xfrm>
            <a:prstGeom prst="line">
              <a:avLst/>
            </a:prstGeom>
            <a:ln w="19050">
              <a:solidFill>
                <a:srgbClr val="BFBFBF"/>
              </a:solidFill>
              <a:prstDash val="sysDash"/>
              <a:bevel/>
            </a:ln>
          </p:spPr>
          <p:txBody>
            <a:bodyPr lIns="0" tIns="0" rIns="0" bIns="0"/>
            <a:lstStyle/>
            <a:p>
              <a:pPr defTabSz="342900"/>
              <a:endParaRPr sz="900">
                <a:latin typeface="+mj-lt"/>
                <a:ea typeface="Helvetica"/>
                <a:cs typeface="Helvetica"/>
              </a:endParaRPr>
            </a:p>
          </p:txBody>
        </p:sp>
        <p:sp>
          <p:nvSpPr>
            <p:cNvPr id="11" name="Shape 5970"/>
            <p:cNvSpPr/>
            <p:nvPr/>
          </p:nvSpPr>
          <p:spPr>
            <a:xfrm flipV="1">
              <a:off x="8174295" y="2636786"/>
              <a:ext cx="2" cy="765477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13" name="Shape 5977"/>
            <p:cNvSpPr/>
            <p:nvPr/>
          </p:nvSpPr>
          <p:spPr>
            <a:xfrm>
              <a:off x="6909813" y="4481997"/>
              <a:ext cx="2505623" cy="2898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pPr algn="ctr"/>
              <a:endParaRPr lang="en-US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Shape 5990"/>
            <p:cNvSpPr/>
            <p:nvPr/>
          </p:nvSpPr>
          <p:spPr>
            <a:xfrm>
              <a:off x="7971702" y="3368281"/>
              <a:ext cx="405183" cy="395259"/>
            </a:xfrm>
            <a:prstGeom prst="diamond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5" name="Shape 5993"/>
            <p:cNvSpPr/>
            <p:nvPr/>
          </p:nvSpPr>
          <p:spPr>
            <a:xfrm>
              <a:off x="7537313" y="1394028"/>
              <a:ext cx="1273961" cy="124276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6" name="Shape 5968"/>
            <p:cNvSpPr/>
            <p:nvPr/>
          </p:nvSpPr>
          <p:spPr>
            <a:xfrm flipV="1">
              <a:off x="3429864" y="2640103"/>
              <a:ext cx="2" cy="762160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17" name="Shape 5974"/>
            <p:cNvSpPr/>
            <p:nvPr/>
          </p:nvSpPr>
          <p:spPr>
            <a:xfrm>
              <a:off x="661328" y="4780127"/>
              <a:ext cx="2131555" cy="1908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US" sz="900" dirty="0"/>
            </a:p>
          </p:txBody>
        </p:sp>
        <p:sp>
          <p:nvSpPr>
            <p:cNvPr id="18" name="Shape 5988"/>
            <p:cNvSpPr/>
            <p:nvPr/>
          </p:nvSpPr>
          <p:spPr>
            <a:xfrm>
              <a:off x="3227272" y="3368281"/>
              <a:ext cx="405183" cy="395259"/>
            </a:xfrm>
            <a:prstGeom prst="diamond">
              <a:avLst/>
            </a:prstGeom>
            <a:solidFill>
              <a:srgbClr val="9F785B"/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19" name="Shape 6003"/>
            <p:cNvSpPr/>
            <p:nvPr/>
          </p:nvSpPr>
          <p:spPr>
            <a:xfrm>
              <a:off x="2792883" y="1397345"/>
              <a:ext cx="1273961" cy="1242760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0" name="Shape 5969"/>
            <p:cNvSpPr/>
            <p:nvPr/>
          </p:nvSpPr>
          <p:spPr>
            <a:xfrm>
              <a:off x="5802079" y="3757249"/>
              <a:ext cx="2" cy="737994"/>
            </a:xfrm>
            <a:prstGeom prst="line">
              <a:avLst/>
            </a:prstGeom>
            <a:ln w="6350">
              <a:solidFill>
                <a:srgbClr val="A6A6A6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429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>
                <a:latin typeface="+mj-lt"/>
              </a:endParaRPr>
            </a:p>
          </p:txBody>
        </p:sp>
        <p:sp>
          <p:nvSpPr>
            <p:cNvPr id="22" name="Shape 5983"/>
            <p:cNvSpPr/>
            <p:nvPr/>
          </p:nvSpPr>
          <p:spPr>
            <a:xfrm>
              <a:off x="4549267" y="1933410"/>
              <a:ext cx="2505622" cy="2898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Shape 5989"/>
            <p:cNvSpPr/>
            <p:nvPr/>
          </p:nvSpPr>
          <p:spPr>
            <a:xfrm>
              <a:off x="5599487" y="3368281"/>
              <a:ext cx="405183" cy="395259"/>
            </a:xfrm>
            <a:prstGeom prst="diamon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4289" rIns="3428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4" name="Shape 6013"/>
            <p:cNvSpPr/>
            <p:nvPr/>
          </p:nvSpPr>
          <p:spPr>
            <a:xfrm>
              <a:off x="5165098" y="4543756"/>
              <a:ext cx="1273961" cy="124276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>
                <a:latin typeface="+mj-lt"/>
              </a:endParaRPr>
            </a:p>
          </p:txBody>
        </p:sp>
        <p:sp>
          <p:nvSpPr>
            <p:cNvPr id="25" name="Shape 2525"/>
            <p:cNvSpPr/>
            <p:nvPr/>
          </p:nvSpPr>
          <p:spPr>
            <a:xfrm>
              <a:off x="7823341" y="1672394"/>
              <a:ext cx="701902" cy="68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  <p:sp>
          <p:nvSpPr>
            <p:cNvPr id="26" name="Shape 2545"/>
            <p:cNvSpPr/>
            <p:nvPr/>
          </p:nvSpPr>
          <p:spPr>
            <a:xfrm>
              <a:off x="5476549" y="4847579"/>
              <a:ext cx="651058" cy="63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/>
            </a:p>
          </p:txBody>
        </p:sp>
      </p:grpSp>
      <p:pic>
        <p:nvPicPr>
          <p:cNvPr id="27" name="Picture 2" descr="Resultado de imagen para NUMERO DE COMPETIDO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53" y="1888646"/>
            <a:ext cx="1359024" cy="112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esultado de imagen para CAMBI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917" y="2017020"/>
            <a:ext cx="1397416" cy="102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esultado de imagen para TRABA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63" y="5126792"/>
            <a:ext cx="1139115" cy="117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44" name="Conector recto de flecha 6143"/>
          <p:cNvCxnSpPr/>
          <p:nvPr/>
        </p:nvCxnSpPr>
        <p:spPr>
          <a:xfrm>
            <a:off x="3827565" y="4262907"/>
            <a:ext cx="0" cy="631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8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sultado de imagen para EMPRE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57" y="2570839"/>
            <a:ext cx="2134595" cy="223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Resultado de imagen para MICROEMPRES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605" y="1075647"/>
            <a:ext cx="1896078" cy="103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955" y="2859978"/>
            <a:ext cx="1896079" cy="94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Resultado de imagen para EMPRESAS GRAN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570" y="4523705"/>
            <a:ext cx="1896079" cy="8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de flecha 5"/>
          <p:cNvCxnSpPr/>
          <p:nvPr/>
        </p:nvCxnSpPr>
        <p:spPr>
          <a:xfrm flipV="1">
            <a:off x="3977604" y="1853881"/>
            <a:ext cx="1300547" cy="1887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4031300" y="3641605"/>
            <a:ext cx="1266546" cy="47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031300" y="3732442"/>
            <a:ext cx="1398337" cy="1576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47"/>
          <p:cNvSpPr txBox="1"/>
          <p:nvPr/>
        </p:nvSpPr>
        <p:spPr>
          <a:xfrm>
            <a:off x="5833039" y="2087881"/>
            <a:ext cx="1511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 smtClean="0">
                <a:solidFill>
                  <a:schemeClr val="tx2"/>
                </a:solidFill>
              </a:rPr>
              <a:t>MICROEMPRESAS</a:t>
            </a:r>
            <a:endParaRPr lang="en-US" sz="1400" b="1" cap="all" dirty="0">
              <a:solidFill>
                <a:schemeClr val="tx2"/>
              </a:solidFill>
            </a:endParaRPr>
          </a:p>
        </p:txBody>
      </p:sp>
      <p:sp>
        <p:nvSpPr>
          <p:cNvPr id="10" name="TextBox 47"/>
          <p:cNvSpPr txBox="1"/>
          <p:nvPr/>
        </p:nvSpPr>
        <p:spPr>
          <a:xfrm>
            <a:off x="6085033" y="3826930"/>
            <a:ext cx="1007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 smtClean="0">
                <a:solidFill>
                  <a:schemeClr val="tx2"/>
                </a:solidFill>
              </a:rPr>
              <a:t>PEQUEÑAS</a:t>
            </a:r>
            <a:endParaRPr lang="en-US" sz="1400" b="1" cap="all" dirty="0">
              <a:solidFill>
                <a:schemeClr val="tx2"/>
              </a:solidFill>
            </a:endParaRPr>
          </a:p>
        </p:txBody>
      </p:sp>
      <p:sp>
        <p:nvSpPr>
          <p:cNvPr id="11" name="TextBox 47"/>
          <p:cNvSpPr txBox="1"/>
          <p:nvPr/>
        </p:nvSpPr>
        <p:spPr>
          <a:xfrm>
            <a:off x="6171099" y="5570490"/>
            <a:ext cx="912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 smtClean="0">
                <a:solidFill>
                  <a:schemeClr val="tx2"/>
                </a:solidFill>
              </a:rPr>
              <a:t>GRANDES</a:t>
            </a:r>
            <a:endParaRPr lang="en-US" sz="1400" b="1" cap="all" dirty="0">
              <a:solidFill>
                <a:schemeClr val="tx2"/>
              </a:solidFill>
            </a:endParaRPr>
          </a:p>
        </p:txBody>
      </p:sp>
      <p:pic>
        <p:nvPicPr>
          <p:cNvPr id="12" name="Picture 22" descr="Resultado de imagen para 20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91" y="5256271"/>
            <a:ext cx="936213" cy="93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3" y="0"/>
            <a:ext cx="12180212" cy="678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26" y="575599"/>
            <a:ext cx="11718229" cy="519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89774" y="3038178"/>
            <a:ext cx="2949262" cy="1022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EC" b="1" dirty="0"/>
              <a:t>Concentración del mercado cervecero en Ecuador </a:t>
            </a:r>
            <a:r>
              <a:rPr lang="es-EC" b="1" dirty="0" smtClean="0"/>
              <a:t>antes de la fusión 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847593404"/>
              </p:ext>
            </p:extLst>
          </p:nvPr>
        </p:nvGraphicFramePr>
        <p:xfrm>
          <a:off x="3574690" y="1395906"/>
          <a:ext cx="8266256" cy="430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41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39861" y="890386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Marcas de Cerveza en el </a:t>
            </a:r>
            <a:r>
              <a:rPr lang="es-EC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Ecuador</a:t>
            </a:r>
            <a:endParaRPr lang="es-EC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1769613"/>
              </p:ext>
            </p:extLst>
          </p:nvPr>
        </p:nvGraphicFramePr>
        <p:xfrm>
          <a:off x="3223737" y="1871003"/>
          <a:ext cx="7414070" cy="4016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36" y="117711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hape 5976"/>
          <p:cNvSpPr/>
          <p:nvPr/>
        </p:nvSpPr>
        <p:spPr>
          <a:xfrm>
            <a:off x="3577840" y="1070441"/>
            <a:ext cx="5000919" cy="346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4289" tIns="34289" rIns="34289" bIns="34289" numCol="1" anchor="t">
            <a:spAutoFit/>
          </a:bodyPr>
          <a:lstStyle/>
          <a:p>
            <a:pPr algn="ctr"/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Helvetica"/>
                <a:cs typeface="Helvetica"/>
                <a:sym typeface="Helvetica"/>
              </a:rPr>
              <a:t>MOTIVACIONES  QUE TUVIERON PARA FUSIONARSE</a:t>
            </a:r>
            <a:endParaRPr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Helvetica"/>
              <a:cs typeface="Helvetica"/>
              <a:sym typeface="Helvetica"/>
            </a:endParaRPr>
          </a:p>
        </p:txBody>
      </p:sp>
      <p:pic>
        <p:nvPicPr>
          <p:cNvPr id="25" name="Picture 2" descr="Resultado de imagen para TECNOLOG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3393" y="3121887"/>
            <a:ext cx="1518233" cy="100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Resultado de imagen para factor estrategi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07" y="2904496"/>
            <a:ext cx="1557315" cy="123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esultado de imagen para factor FINANCIER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97" y="3050992"/>
            <a:ext cx="1639592" cy="114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lecha izquierda 29"/>
          <p:cNvSpPr/>
          <p:nvPr/>
        </p:nvSpPr>
        <p:spPr>
          <a:xfrm>
            <a:off x="7136216" y="3442290"/>
            <a:ext cx="598452" cy="254123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1" name="Flecha izquierda 30"/>
          <p:cNvSpPr/>
          <p:nvPr/>
        </p:nvSpPr>
        <p:spPr>
          <a:xfrm>
            <a:off x="4297367" y="3540103"/>
            <a:ext cx="598452" cy="254123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Flecha derecha 1"/>
          <p:cNvSpPr/>
          <p:nvPr/>
        </p:nvSpPr>
        <p:spPr>
          <a:xfrm>
            <a:off x="1468191" y="4490541"/>
            <a:ext cx="9530366" cy="139091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b="1" dirty="0" smtClean="0">
                <a:solidFill>
                  <a:schemeClr val="tx1"/>
                </a:solidFill>
              </a:rPr>
              <a:t>HORIZONTAL</a:t>
            </a:r>
            <a:endParaRPr lang="es-EC" sz="3200" b="1" dirty="0">
              <a:solidFill>
                <a:schemeClr val="tx1"/>
              </a:solidFill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468191" y="1970765"/>
            <a:ext cx="9195515" cy="5022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33" name="Shape 5982"/>
          <p:cNvSpPr/>
          <p:nvPr/>
        </p:nvSpPr>
        <p:spPr>
          <a:xfrm>
            <a:off x="4550350" y="2138899"/>
            <a:ext cx="2585866" cy="3770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9" tIns="34289" rIns="34289" bIns="34289" numCol="1" anchor="t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Helvetica"/>
                <a:cs typeface="Helvetica"/>
              </a:rPr>
              <a:t>FUSION</a:t>
            </a:r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Helvetica"/>
                <a:cs typeface="Helvetica"/>
              </a:rPr>
              <a:t> </a:t>
            </a:r>
            <a:endParaRPr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05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XCABR~1\AppData\Local\Temp\PLANTILLAS SEGUNDAR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0" y="0"/>
            <a:ext cx="12176600" cy="709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1564782" y="874528"/>
            <a:ext cx="2949262" cy="1022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EC" b="1" dirty="0"/>
              <a:t>Concentración del mercado cervecero en Ecuador </a:t>
            </a:r>
            <a:r>
              <a:rPr lang="es-EC" b="1" dirty="0" smtClean="0"/>
              <a:t>después de la fusión </a:t>
            </a:r>
            <a:endParaRPr lang="es-EC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634069305"/>
              </p:ext>
            </p:extLst>
          </p:nvPr>
        </p:nvGraphicFramePr>
        <p:xfrm>
          <a:off x="609045" y="2616155"/>
          <a:ext cx="5494655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396017127"/>
              </p:ext>
            </p:extLst>
          </p:nvPr>
        </p:nvGraphicFramePr>
        <p:xfrm>
          <a:off x="6576050" y="2616155"/>
          <a:ext cx="5143600" cy="333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7939825" y="874528"/>
            <a:ext cx="2949262" cy="1022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EC" b="1" dirty="0"/>
              <a:t>Concentración del mercado cervecero en Ecuador </a:t>
            </a:r>
            <a:r>
              <a:rPr lang="es-EC" b="1" dirty="0" smtClean="0"/>
              <a:t>antes de la fusión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71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295</Words>
  <Application>Microsoft Office PowerPoint</Application>
  <PresentationFormat>Panorámica</PresentationFormat>
  <Paragraphs>86</Paragraphs>
  <Slides>21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Gill Sans</vt:lpstr>
      <vt:lpstr>Helvetica</vt:lpstr>
      <vt:lpstr>Open Sans</vt:lpstr>
      <vt:lpstr>Times New Roman</vt:lpstr>
      <vt:lpstr>Tema de Office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24</cp:revision>
  <dcterms:created xsi:type="dcterms:W3CDTF">2020-01-21T12:59:56Z</dcterms:created>
  <dcterms:modified xsi:type="dcterms:W3CDTF">2020-01-23T05:08:55Z</dcterms:modified>
</cp:coreProperties>
</file>