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69b3e667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23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769b3e667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75" tIns="47025" rIns="94075" bIns="47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69b3e6672_0_194:notes"/>
          <p:cNvSpPr txBox="1">
            <a:spLocks noGrp="1"/>
          </p:cNvSpPr>
          <p:nvPr>
            <p:ph type="sldNum" idx="12"/>
          </p:nvPr>
        </p:nvSpPr>
        <p:spPr>
          <a:xfrm>
            <a:off x="3884612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75" tIns="47025" rIns="94075" bIns="47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300"/>
              <a:t>1</a:t>
            </a:fld>
            <a:endParaRPr sz="1300"/>
          </a:p>
        </p:txBody>
      </p:sp>
      <p:sp>
        <p:nvSpPr>
          <p:cNvPr id="108" name="Google Shape;108;g769b3e6672_0_194:notes"/>
          <p:cNvSpPr txBox="1">
            <a:spLocks noGrp="1"/>
          </p:cNvSpPr>
          <p:nvPr>
            <p:ph type="ftr" idx="11"/>
          </p:nvPr>
        </p:nvSpPr>
        <p:spPr>
          <a:xfrm>
            <a:off x="0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75" tIns="47025" rIns="94075" bIns="470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/>
              <a:t>CÓDIGO: SGC.DI.269       VERSIÓN: 1.0        DICIEMBRE 13 2011</a:t>
            </a:r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69b3e6672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69b3e6672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69b3e6672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69b3e6672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69b3e6672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69b3e6672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69b3e6672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69b3e6672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69b3e6672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69b3e6672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23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69b3e667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769b3e667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30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69b3e667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769b3e667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923" y="686475"/>
            <a:ext cx="65922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69b3e6672_0_34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69b3e667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583" y="768350"/>
            <a:ext cx="68241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69b3e6672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69b3e6672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69b3e6672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69b3e6672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69b3e6672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69b3e6672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69b3e6672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69b3e6672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r="2680"/>
          <a:stretch/>
        </p:blipFill>
        <p:spPr>
          <a:xfrm>
            <a:off x="-19050" y="561975"/>
            <a:ext cx="6872288" cy="4020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3071813" y="1714500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 descr="pie de pagina esp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98169"/>
            <a:ext cx="6858001" cy="7989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385192" y="4245936"/>
            <a:ext cx="20265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388160" y="4246838"/>
            <a:ext cx="14478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7812360" y="4246838"/>
            <a:ext cx="874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VERSIÓN: </a:t>
            </a:r>
            <a:r>
              <a:rPr lang="es-419" b="0"/>
              <a:t>1.1</a:t>
            </a:r>
            <a:endParaRPr b="0"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02" y="166623"/>
            <a:ext cx="1673999" cy="43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385192" y="4992653"/>
            <a:ext cx="20265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7812360" y="4993556"/>
            <a:ext cx="874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/>
            </a:lvl1pPr>
            <a:lvl2pPr marL="0" lvl="1" indent="0" algn="ctr">
              <a:spcBef>
                <a:spcPts val="0"/>
              </a:spcBef>
              <a:buNone/>
              <a:defRPr b="1"/>
            </a:lvl2pPr>
            <a:lvl3pPr marL="0" lvl="2" indent="0" algn="ctr">
              <a:spcBef>
                <a:spcPts val="0"/>
              </a:spcBef>
              <a:buNone/>
              <a:defRPr b="1"/>
            </a:lvl3pPr>
            <a:lvl4pPr marL="0" lvl="3" indent="0" algn="ctr">
              <a:spcBef>
                <a:spcPts val="0"/>
              </a:spcBef>
              <a:buNone/>
              <a:defRPr b="1"/>
            </a:lvl4pPr>
            <a:lvl5pPr marL="0" lvl="4" indent="0" algn="ctr">
              <a:spcBef>
                <a:spcPts val="0"/>
              </a:spcBef>
              <a:buNone/>
              <a:defRPr b="1"/>
            </a:lvl5pPr>
            <a:lvl6pPr marL="0" lvl="5" indent="0" algn="ctr">
              <a:spcBef>
                <a:spcPts val="0"/>
              </a:spcBef>
              <a:buNone/>
              <a:defRPr b="1"/>
            </a:lvl6pPr>
            <a:lvl7pPr marL="0" lvl="6" indent="0" algn="ctr">
              <a:spcBef>
                <a:spcPts val="0"/>
              </a:spcBef>
              <a:buNone/>
              <a:defRPr b="1"/>
            </a:lvl7pPr>
            <a:lvl8pPr marL="0" lvl="7" indent="0" algn="ctr">
              <a:spcBef>
                <a:spcPts val="0"/>
              </a:spcBef>
              <a:buNone/>
              <a:defRPr b="1"/>
            </a:lvl8pPr>
            <a:lvl9pPr marL="0" lvl="8" indent="0" algn="ctr">
              <a:spcBef>
                <a:spcPts val="0"/>
              </a:spcBef>
              <a:buNone/>
              <a:defRPr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VERSIÓN: 1.0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388160" y="4993556"/>
            <a:ext cx="14478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465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 rot="10800000">
            <a:off x="-87" y="4731600"/>
            <a:ext cx="7885200" cy="411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3"/>
          <p:cNvCxnSpPr/>
          <p:nvPr/>
        </p:nvCxnSpPr>
        <p:spPr>
          <a:xfrm>
            <a:off x="25400" y="4676775"/>
            <a:ext cx="6659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3"/>
          <p:cNvCxnSpPr/>
          <p:nvPr/>
        </p:nvCxnSpPr>
        <p:spPr>
          <a:xfrm>
            <a:off x="25400" y="4712494"/>
            <a:ext cx="6659700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385192" y="4992653"/>
            <a:ext cx="20265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388160" y="4993556"/>
            <a:ext cx="14478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7812360" y="4993556"/>
            <a:ext cx="874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VERSIÓN: </a:t>
            </a:r>
            <a:r>
              <a:rPr lang="es-419" b="0"/>
              <a:t>1.1</a:t>
            </a:r>
            <a:endParaRPr b="0"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00214" y="4485877"/>
            <a:ext cx="1673999" cy="4323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ftr" idx="11"/>
          </p:nvPr>
        </p:nvSpPr>
        <p:spPr>
          <a:xfrm>
            <a:off x="4388160" y="4246838"/>
            <a:ext cx="14478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CÓDIGO: </a:t>
            </a:r>
            <a:r>
              <a:rPr lang="es-419"/>
              <a:t>GDI.3.1.004</a:t>
            </a: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1619672" y="951570"/>
            <a:ext cx="66966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</a:rPr>
              <a:t>ESTRATEGIAS PARA EL DESARROLLO TURÍSTICO DEL CANTÓN RUMIÑAHUI, PROVINCIA DE PICHINCHA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3252124" y="3651870"/>
            <a:ext cx="2272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Sangolqui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4388142" y="1848427"/>
            <a:ext cx="4464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</a:rPr>
              <a:t>Gabriela Alejandra Espinosa Cevallos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</a:rPr>
              <a:t>Johanna Elizabeth Pacheco Solis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Ing. </a:t>
            </a:r>
            <a:r>
              <a:rPr lang="es-419" sz="1800">
                <a:solidFill>
                  <a:schemeClr val="dk1"/>
                </a:solidFill>
              </a:rPr>
              <a:t>Doris Alexandra Velásquez Sandoval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537775" y="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ANÁLISIS DE RESULTADOS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457200" y="926625"/>
            <a:ext cx="2874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FACTOR SOCIAL</a:t>
            </a:r>
            <a:endParaRPr b="1"/>
          </a:p>
        </p:txBody>
      </p:sp>
      <p:sp>
        <p:nvSpPr>
          <p:cNvPr id="189" name="Google Shape;189;p35"/>
          <p:cNvSpPr txBox="1"/>
          <p:nvPr/>
        </p:nvSpPr>
        <p:spPr>
          <a:xfrm>
            <a:off x="252100" y="1473800"/>
            <a:ext cx="7668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9580" algn="just" rtl="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419">
                <a:solidFill>
                  <a:schemeClr val="dk1"/>
                </a:solidFill>
              </a:rPr>
              <a:t>el nivel educativo que prevalece entre la población del cantón Rumiñahui es la educación primaria, para el 25,69% y, en segunda instancia, la educación superior, representando el 25,33%, mientras que la educación secundaria alcanza un 23,88%. Añadido a esto, el nivel mínimo reconocido se encuentra en correspondencia con el centro de alfabetización (EBA), que solamente representa el 0.38% del total de este elemento (GAD Municipal Cantón Rumiñahui, 2014).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ANÁLISIS FODA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00974"/>
            <a:ext cx="7941726" cy="38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rgbClr val="000000"/>
                </a:solidFill>
              </a:rPr>
              <a:t>CONCLUSIONES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143539" y="606408"/>
            <a:ext cx="8686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s-419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La presente investigación fue realizada en el cantón Rumiñahui, teniendo como propósito fundamental la conformación de un conjunto de estrategias que posibiliten alcanzar un mayor desarrollo turístico de dicho territorio.</a:t>
            </a:r>
            <a:endParaRPr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s-419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Se realizó un diagnóstico de la situación actual del cantón Rumiñahui a través de la aplicación de diferentes técnicas de investigación, de modo que fueron determinadas varias falencias que se contraponen a la consecución de las metas estratégicas del cantón con respecto al fortalecimiento de su sector turístico.</a:t>
            </a:r>
            <a:endParaRPr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s-419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Se desarrolló una propuesta de desarrollo turístico para el cantón Rumiñahui consistente en cinco proyectos o líneas de acción que surgen de los objetivos, delineándose para cada uno los responsables de su ejecución, actividades a realizar, cronograma de ejecución y asignación de presupuesto.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RECOMENDACIONES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359250" y="674801"/>
            <a:ext cx="8425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419" dirty="0">
                <a:solidFill>
                  <a:schemeClr val="dk1"/>
                </a:solidFill>
              </a:rPr>
              <a:t>Implementar la propuesta de desarrollo turístico para el cantón Rumiñahui según establece el cronograma de ejecución y presupuesto de cada programa, incluyendo en dicho proceso a los grupos de interés involucrados.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419" dirty="0">
                <a:solidFill>
                  <a:schemeClr val="dk1"/>
                </a:solidFill>
              </a:rPr>
              <a:t>Establecer mecanismos de control acerca de la implementación de la propuesta de desarrollo turístico para el cantón Rumiñahui, estableciendo así un proceso de retroalimentación que permita realizar los ajustes pertinentes.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419" dirty="0">
                <a:solidFill>
                  <a:schemeClr val="dk1"/>
                </a:solidFill>
              </a:rPr>
              <a:t>Capacitar al talento humano del GAD Municipal del cantón Rumiñahui sobre la propuesta de desarrollo turístico, de manera que la aplicación de esta sea óptima y genere mínimos inconvenientes.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5962" y="-9845"/>
            <a:ext cx="82296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0">
                <a:solidFill>
                  <a:schemeClr val="dk1"/>
                </a:solidFill>
              </a:rPr>
              <a:t>Justificación y planteamiento del problema</a:t>
            </a:r>
            <a:endParaRPr sz="2800" b="0">
              <a:solidFill>
                <a:schemeClr val="dk1"/>
              </a:solidFill>
            </a:endParaRPr>
          </a:p>
        </p:txBody>
      </p:sp>
      <p:sp>
        <p:nvSpPr>
          <p:cNvPr id="119" name="Google Shape;119;p27"/>
          <p:cNvSpPr/>
          <p:nvPr/>
        </p:nvSpPr>
        <p:spPr>
          <a:xfrm>
            <a:off x="761550" y="707381"/>
            <a:ext cx="5993700" cy="1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419" sz="2800">
                <a:solidFill>
                  <a:schemeClr val="dk1"/>
                </a:solidFill>
              </a:rPr>
              <a:t>Estrategias de desarrollo turístico a través de proyectos de mejora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419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Potenciar </a:t>
            </a:r>
            <a:r>
              <a:rPr lang="es-419" sz="2800">
                <a:solidFill>
                  <a:schemeClr val="dk1"/>
                </a:solidFill>
              </a:rPr>
              <a:t>el cantón como destino turistico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7" descr="Resultado de imagen para privado vs publ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36" y="2571750"/>
            <a:ext cx="2558118" cy="1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5250" y="552447"/>
            <a:ext cx="1713346" cy="2558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535962" y="-9845"/>
            <a:ext cx="82296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0">
                <a:solidFill>
                  <a:schemeClr val="dk1"/>
                </a:solidFill>
              </a:rPr>
              <a:t>Antecedentes</a:t>
            </a:r>
            <a:endParaRPr sz="2800" b="0">
              <a:solidFill>
                <a:schemeClr val="dk1"/>
              </a:solidFill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17331" y="626782"/>
            <a:ext cx="203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</a:rPr>
              <a:t>Rumiñahui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3737039" y="1394956"/>
            <a:ext cx="2808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>
                <a:solidFill>
                  <a:schemeClr val="dk1"/>
                </a:solidFill>
              </a:rPr>
              <a:t>Cultura e historia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5528051" y="2520169"/>
            <a:ext cx="307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dk1"/>
                </a:solidFill>
              </a:rPr>
              <a:t>Cascada Condor Machay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8089"/>
            <a:ext cx="3044664" cy="218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941" y="1850428"/>
            <a:ext cx="2428118" cy="161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425" y="2877313"/>
            <a:ext cx="2428126" cy="16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434954" y="2436"/>
            <a:ext cx="8229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OBJETIVOS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735" y="1685048"/>
            <a:ext cx="2275699" cy="19698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/>
          <p:nvPr/>
        </p:nvSpPr>
        <p:spPr>
          <a:xfrm>
            <a:off x="192406" y="1477090"/>
            <a:ext cx="59172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3715" lvl="2" indent="-26733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-419"/>
              <a:t>Fundamentar la relación entre el turismo y el desarrollo local a través de bases teóricas.</a:t>
            </a:r>
            <a:endParaRPr/>
          </a:p>
          <a:p>
            <a:pPr marL="513715" lvl="2" indent="-267335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-419"/>
              <a:t>Diagnosticar el desarrollo turístico del cantón Rumiñahui a través de la observación de campo, entrevistas y encuestas, para determinar así sus falencias y puntos de mejoramiento.</a:t>
            </a:r>
            <a:endParaRPr/>
          </a:p>
          <a:p>
            <a:pPr marL="513715" lvl="2" indent="-267335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-419"/>
              <a:t>Establecer estrategias que contribuyan al desarrollo turístico del cantón Rumiñahui, Provincia de Pichincha.</a:t>
            </a:r>
            <a:endParaRPr/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154950" y="558694"/>
            <a:ext cx="8834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Proponer estrategias para el desarrollo turístico del Cantón Rumiñahui, Provincia de Pichincha.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434954" y="2436"/>
            <a:ext cx="8229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PLANTEAMIENTO DE PROBLEMA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500" y="616911"/>
            <a:ext cx="620077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771075" y="3626800"/>
            <a:ext cx="71802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9580" algn="just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419" sz="1200">
                <a:solidFill>
                  <a:schemeClr val="dk1"/>
                </a:solidFill>
              </a:rPr>
              <a:t>Rumiñahui carece de estrategias para obtener un desarrollo turístico eficiente y óptimo, lo que a su vez ha provocado que no exista una proyección holística que conlleve a lograr su crecimiento turístico, social y económico. 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MARCO TEÓRICO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0" y="1170953"/>
            <a:ext cx="282892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402875" y="738625"/>
            <a:ext cx="28290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u="sng">
                <a:solidFill>
                  <a:srgbClr val="FF0000"/>
                </a:solidFill>
              </a:rPr>
              <a:t>TEORÍA DE DESARROLLO SOSTENIBLE</a:t>
            </a:r>
            <a:endParaRPr b="1" u="sng">
              <a:solidFill>
                <a:srgbClr val="FF0000"/>
              </a:solidFill>
            </a:endParaRPr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4">
            <a:alphaModFix/>
          </a:blip>
          <a:srcRect l="40198" t="40295" r="15945" b="18852"/>
          <a:stretch/>
        </p:blipFill>
        <p:spPr>
          <a:xfrm>
            <a:off x="3894600" y="1573828"/>
            <a:ext cx="485775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/>
          <p:nvPr/>
        </p:nvSpPr>
        <p:spPr>
          <a:xfrm>
            <a:off x="6258125" y="1412650"/>
            <a:ext cx="2618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DIMENSIONES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METODOLOGÍA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362600" y="658050"/>
            <a:ext cx="82296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9580" algn="just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419">
                <a:solidFill>
                  <a:schemeClr val="dk1"/>
                </a:solidFill>
              </a:rPr>
              <a:t>La metodología a utilizar presenta un enfoque cuali-cuantitativo o mixto que, de acuerdo con Hernández, Fernández y Baptista (2016) toma elementos específicos y relevantes del enfoque cuantitativo y cualitativo sin ser excluyente.</a:t>
            </a:r>
            <a:endParaRPr/>
          </a:p>
        </p:txBody>
      </p:sp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950" y="1548950"/>
            <a:ext cx="2663248" cy="266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/>
        </p:nvSpPr>
        <p:spPr>
          <a:xfrm>
            <a:off x="993775" y="1839850"/>
            <a:ext cx="3578100" cy="21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INSTRUMENTOS DE RECOLECCIÓN DE DATOS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Entrevista a la Dirección de turismo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Entrevista a Prestadores de Servicios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Encuesta a visitantes del cantón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Focus group con la comunidad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ANÁLISIS DE RESULTADOS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0" name="Google Shape;170;p33"/>
          <p:cNvSpPr txBox="1"/>
          <p:nvPr/>
        </p:nvSpPr>
        <p:spPr>
          <a:xfrm>
            <a:off x="457200" y="926625"/>
            <a:ext cx="2874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FACTOR POLÍTICO</a:t>
            </a:r>
            <a:endParaRPr b="1"/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300" y="99840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3"/>
          <p:cNvSpPr txBox="1"/>
          <p:nvPr/>
        </p:nvSpPr>
        <p:spPr>
          <a:xfrm>
            <a:off x="-196800" y="1316025"/>
            <a:ext cx="6669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95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>
                <a:solidFill>
                  <a:schemeClr val="dk1"/>
                </a:solidFill>
              </a:rPr>
              <a:t>Funciones del Municipio</a:t>
            </a:r>
            <a:endParaRPr sz="1200" b="1">
              <a:solidFill>
                <a:schemeClr val="dk1"/>
              </a:solidFill>
            </a:endParaRPr>
          </a:p>
          <a:p>
            <a:pPr marL="899160" lvl="0" indent="-899160" algn="just" rtl="0">
              <a:lnSpc>
                <a:spcPct val="150000"/>
              </a:lnSpc>
              <a:spcBef>
                <a:spcPts val="800"/>
              </a:spcBef>
              <a:spcAft>
                <a:spcPts val="2400"/>
              </a:spcAft>
              <a:buNone/>
            </a:pPr>
            <a:r>
              <a:rPr lang="es-419" sz="1200">
                <a:solidFill>
                  <a:schemeClr val="dk1"/>
                </a:solidFill>
              </a:rPr>
              <a:t>               Regular, controlar y promover el desarrollo de la actividad turística cantonal en coordinación con los demás gobiernos autónomos descentralizados, promoviendo especialmente la creación y funcionamiento de organizaciones asociativas y empresas comunitarias de turismo. (Gobierno Nacional, 2015, p. 36)</a:t>
            </a:r>
            <a:endParaRPr sz="1200"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400" y="2896988"/>
            <a:ext cx="26860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150" y="3047675"/>
            <a:ext cx="2075070" cy="15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537775" y="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ANÁLISIS DE RESULTADOS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457200" y="926625"/>
            <a:ext cx="2874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FACTOR ECONÓMICO</a:t>
            </a:r>
            <a:endParaRPr b="1"/>
          </a:p>
        </p:txBody>
      </p:sp>
      <p:sp>
        <p:nvSpPr>
          <p:cNvPr id="181" name="Google Shape;181;p34"/>
          <p:cNvSpPr txBox="1"/>
          <p:nvPr/>
        </p:nvSpPr>
        <p:spPr>
          <a:xfrm>
            <a:off x="120850" y="1316025"/>
            <a:ext cx="8366700" cy="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958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Las actividades económicas en el cantón Rumiñahui que reúnen una mayor cantidad de personas son el comercio por mayor y menor y la industria manufacturera, donde la actividad turística asociada al alojamiento y gastronomía alcanza solamente el 6.2% dentro de las mismas (GAD Municipal Cantón Rumiñahui, 2014), </a:t>
            </a:r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275" y="2395250"/>
            <a:ext cx="5042146" cy="2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Presentación en pantalla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Noto Sans Symbols</vt:lpstr>
      <vt:lpstr>Simple Light</vt:lpstr>
      <vt:lpstr>Diseño predeterminado</vt:lpstr>
      <vt:lpstr>Presentación de PowerPoint</vt:lpstr>
      <vt:lpstr>Justificación y planteamiento del problema</vt:lpstr>
      <vt:lpstr>Antecedentes</vt:lpstr>
      <vt:lpstr>OBJETIVOS </vt:lpstr>
      <vt:lpstr>PLANTEAMIENTO DE PROBLEMA</vt:lpstr>
      <vt:lpstr>MARCO TEÓRICO</vt:lpstr>
      <vt:lpstr>METODOLOGÍA</vt:lpstr>
      <vt:lpstr>ANÁLISIS DE RESULTADOS</vt:lpstr>
      <vt:lpstr>ANÁLISIS DE RESULTADOS</vt:lpstr>
      <vt:lpstr>ANÁLISIS DE RESULTADOS</vt:lpstr>
      <vt:lpstr>ANÁLISIS FODA</vt:lpstr>
      <vt:lpstr>CONCLUSIONES 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casti</dc:creator>
  <cp:lastModifiedBy>Raquel Oviedo</cp:lastModifiedBy>
  <cp:revision>2</cp:revision>
  <dcterms:modified xsi:type="dcterms:W3CDTF">2020-01-27T16:43:22Z</dcterms:modified>
</cp:coreProperties>
</file>