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74" r:id="rId7"/>
    <p:sldId id="262" r:id="rId8"/>
    <p:sldId id="263" r:id="rId9"/>
    <p:sldId id="275" r:id="rId10"/>
    <p:sldId id="276" r:id="rId11"/>
    <p:sldId id="294" r:id="rId12"/>
    <p:sldId id="266" r:id="rId13"/>
    <p:sldId id="264" r:id="rId14"/>
    <p:sldId id="270" r:id="rId15"/>
    <p:sldId id="293" r:id="rId16"/>
    <p:sldId id="277" r:id="rId17"/>
    <p:sldId id="265" r:id="rId18"/>
    <p:sldId id="271" r:id="rId19"/>
    <p:sldId id="278" r:id="rId20"/>
    <p:sldId id="279" r:id="rId21"/>
    <p:sldId id="280" r:id="rId22"/>
    <p:sldId id="282" r:id="rId23"/>
    <p:sldId id="283" r:id="rId24"/>
    <p:sldId id="284" r:id="rId25"/>
    <p:sldId id="285" r:id="rId26"/>
    <p:sldId id="287" r:id="rId27"/>
    <p:sldId id="267" r:id="rId28"/>
    <p:sldId id="272" r:id="rId29"/>
    <p:sldId id="289" r:id="rId30"/>
    <p:sldId id="291" r:id="rId31"/>
    <p:sldId id="292" r:id="rId32"/>
    <p:sldId id="269" r:id="rId33"/>
    <p:sldId id="273" r:id="rId34"/>
    <p:sldId id="290" r:id="rId3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D757"/>
    <a:srgbClr val="77CF94"/>
    <a:srgbClr val="A7C1B1"/>
    <a:srgbClr val="19D145"/>
    <a:srgbClr val="7BF5CF"/>
    <a:srgbClr val="67F9A2"/>
    <a:srgbClr val="99F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Hoja1!$B$11:$B$13</c:f>
              <c:strCache>
                <c:ptCount val="3"/>
                <c:pt idx="0">
                  <c:v>Femenino</c:v>
                </c:pt>
                <c:pt idx="1">
                  <c:v>Masculino</c:v>
                </c:pt>
                <c:pt idx="2">
                  <c:v>Glbtiq</c:v>
                </c:pt>
              </c:strCache>
            </c:strRef>
          </c:cat>
          <c:val>
            <c:numRef>
              <c:f>Hoja1!$C$11:$C$13</c:f>
              <c:numCache>
                <c:formatCode>General</c:formatCode>
                <c:ptCount val="3"/>
                <c:pt idx="0">
                  <c:v>202</c:v>
                </c:pt>
                <c:pt idx="1">
                  <c:v>142</c:v>
                </c:pt>
                <c:pt idx="2">
                  <c:v>31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b"/>
      <c:layout/>
      <c:overlay val="0"/>
      <c:spPr>
        <a:no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Hoja1!$B$189:$B$190</c:f>
              <c:strCache>
                <c:ptCount val="2"/>
                <c:pt idx="0">
                  <c:v>Alto</c:v>
                </c:pt>
                <c:pt idx="1">
                  <c:v>Medio Alto</c:v>
                </c:pt>
              </c:strCache>
            </c:strRef>
          </c:cat>
          <c:val>
            <c:numRef>
              <c:f>Hoja1!$C$189:$C$190</c:f>
              <c:numCache>
                <c:formatCode>General</c:formatCode>
                <c:ptCount val="2"/>
                <c:pt idx="0">
                  <c:v>210</c:v>
                </c:pt>
                <c:pt idx="1">
                  <c:v>165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Hoja1!$B$199:$B$201</c:f>
              <c:strCache>
                <c:ptCount val="3"/>
                <c:pt idx="0">
                  <c:v>Efectivo</c:v>
                </c:pt>
                <c:pt idx="1">
                  <c:v>Pago con tarjeta de crédito</c:v>
                </c:pt>
                <c:pt idx="2">
                  <c:v>Transferencia bancaria</c:v>
                </c:pt>
              </c:strCache>
            </c:strRef>
          </c:cat>
          <c:val>
            <c:numRef>
              <c:f>Hoja1!$C$199:$C$201</c:f>
              <c:numCache>
                <c:formatCode>General</c:formatCode>
                <c:ptCount val="3"/>
                <c:pt idx="0">
                  <c:v>30</c:v>
                </c:pt>
                <c:pt idx="1">
                  <c:v>240</c:v>
                </c:pt>
                <c:pt idx="2">
                  <c:v>105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Hoja1!$B$210:$B$211</c:f>
              <c:strCache>
                <c:ptCount val="2"/>
                <c:pt idx="0">
                  <c:v>Satisfecho</c:v>
                </c:pt>
                <c:pt idx="1">
                  <c:v>Poco satisfecho</c:v>
                </c:pt>
              </c:strCache>
            </c:strRef>
          </c:cat>
          <c:val>
            <c:numRef>
              <c:f>Hoja1!$C$210:$C$211</c:f>
              <c:numCache>
                <c:formatCode>General</c:formatCode>
                <c:ptCount val="2"/>
                <c:pt idx="0">
                  <c:v>232</c:v>
                </c:pt>
                <c:pt idx="1">
                  <c:v>143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Hoja1!$B$210:$B$211</c:f>
              <c:strCache>
                <c:ptCount val="2"/>
                <c:pt idx="0">
                  <c:v>Satisfecho</c:v>
                </c:pt>
                <c:pt idx="1">
                  <c:v>Poco satisfecho</c:v>
                </c:pt>
              </c:strCache>
            </c:strRef>
          </c:cat>
          <c:val>
            <c:numRef>
              <c:f>Hoja1!$C$210:$C$211</c:f>
              <c:numCache>
                <c:formatCode>General</c:formatCode>
                <c:ptCount val="2"/>
                <c:pt idx="0">
                  <c:v>232</c:v>
                </c:pt>
                <c:pt idx="1">
                  <c:v>143</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Hoja1!$B$222:$B$225</c:f>
              <c:strCache>
                <c:ptCount val="4"/>
                <c:pt idx="0">
                  <c:v>Fan page</c:v>
                </c:pt>
                <c:pt idx="1">
                  <c:v>Redes sociales</c:v>
                </c:pt>
                <c:pt idx="2">
                  <c:v>Blogs especializados</c:v>
                </c:pt>
                <c:pt idx="3">
                  <c:v>Mails masivos</c:v>
                </c:pt>
              </c:strCache>
            </c:strRef>
          </c:cat>
          <c:val>
            <c:numRef>
              <c:f>Hoja1!$C$222:$C$225</c:f>
              <c:numCache>
                <c:formatCode>General</c:formatCode>
                <c:ptCount val="4"/>
                <c:pt idx="0">
                  <c:v>60</c:v>
                </c:pt>
                <c:pt idx="1">
                  <c:v>229</c:v>
                </c:pt>
                <c:pt idx="2">
                  <c:v>45</c:v>
                </c:pt>
                <c:pt idx="3">
                  <c:v>41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1.3888888888888888E-2"/>
          <c:w val="0.66678674540682414"/>
          <c:h val="0.89814814814814814"/>
        </c:manualLayout>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Pt>
            <c:idx val="3"/>
            <c:bubble3D val="0"/>
            <c:spPr>
              <a:solidFill>
                <a:schemeClr val="accent4"/>
              </a:solidFill>
              <a:ln>
                <a:noFill/>
              </a:ln>
              <a:effectLst>
                <a:outerShdw blurRad="254000" sx="102000" sy="102000" algn="ctr" rotWithShape="0">
                  <a:prstClr val="black">
                    <a:alpha val="20000"/>
                  </a:prstClr>
                </a:outerShdw>
              </a:effectLst>
              <a:sp3d/>
            </c:spPr>
          </c:dPt>
          <c:dLbls>
            <c:spPr>
              <a:noFill/>
              <a:ln>
                <a:noFill/>
              </a:ln>
              <a:effectLst>
                <a:outerShdw blurRad="50800" dist="38100" dir="2700000" algn="tl" rotWithShape="0">
                  <a:prstClr val="black">
                    <a:alpha val="40000"/>
                  </a:prstClr>
                </a:outerShdw>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Hoja1!$C$26:$C$29</c:f>
              <c:strCache>
                <c:ptCount val="4"/>
                <c:pt idx="0">
                  <c:v>200 a 400 dólares</c:v>
                </c:pt>
                <c:pt idx="1">
                  <c:v>401 a 800 dólares</c:v>
                </c:pt>
                <c:pt idx="2">
                  <c:v>801 a 1200 dólares</c:v>
                </c:pt>
                <c:pt idx="3">
                  <c:v>Más de 1200 dólares</c:v>
                </c:pt>
              </c:strCache>
            </c:strRef>
          </c:cat>
          <c:val>
            <c:numRef>
              <c:f>Hoja1!$D$26:$D$29</c:f>
              <c:numCache>
                <c:formatCode>General</c:formatCode>
                <c:ptCount val="4"/>
                <c:pt idx="0">
                  <c:v>97</c:v>
                </c:pt>
                <c:pt idx="1">
                  <c:v>135</c:v>
                </c:pt>
                <c:pt idx="2">
                  <c:v>95</c:v>
                </c:pt>
                <c:pt idx="3">
                  <c:v>57</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dLbl>
              <c:idx val="0"/>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Hoja1!$B$70:$B$75</c:f>
              <c:strCache>
                <c:ptCount val="6"/>
                <c:pt idx="0">
                  <c:v>Genérico </c:v>
                </c:pt>
                <c:pt idx="1">
                  <c:v>Premium</c:v>
                </c:pt>
                <c:pt idx="2">
                  <c:v>Super Premium</c:v>
                </c:pt>
                <c:pt idx="3">
                  <c:v>Medicado</c:v>
                </c:pt>
                <c:pt idx="4">
                  <c:v>Vitamínico</c:v>
                </c:pt>
                <c:pt idx="5">
                  <c:v>Bajo en grasas</c:v>
                </c:pt>
              </c:strCache>
            </c:strRef>
          </c:cat>
          <c:val>
            <c:numRef>
              <c:f>Hoja1!$C$70:$C$75</c:f>
              <c:numCache>
                <c:formatCode>General</c:formatCode>
                <c:ptCount val="6"/>
                <c:pt idx="0">
                  <c:v>0</c:v>
                </c:pt>
                <c:pt idx="1">
                  <c:v>165</c:v>
                </c:pt>
                <c:pt idx="2">
                  <c:v>109</c:v>
                </c:pt>
                <c:pt idx="3">
                  <c:v>41</c:v>
                </c:pt>
                <c:pt idx="4">
                  <c:v>60</c:v>
                </c:pt>
                <c:pt idx="5">
                  <c:v>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delete val="1"/>
      </c:legendEntry>
      <c:legendEntry>
        <c:idx val="5"/>
        <c:delete val="1"/>
      </c:legendEntry>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Hoja1!$B$82:$B$87</c:f>
              <c:strCache>
                <c:ptCount val="6"/>
                <c:pt idx="0">
                  <c:v>Collares </c:v>
                </c:pt>
                <c:pt idx="1">
                  <c:v>Juguetes</c:v>
                </c:pt>
                <c:pt idx="2">
                  <c:v>Camas</c:v>
                </c:pt>
                <c:pt idx="3">
                  <c:v>Cepillo</c:v>
                </c:pt>
                <c:pt idx="4">
                  <c:v>Shampoo</c:v>
                </c:pt>
                <c:pt idx="5">
                  <c:v>Ropa</c:v>
                </c:pt>
              </c:strCache>
            </c:strRef>
          </c:cat>
          <c:val>
            <c:numRef>
              <c:f>Hoja1!$C$82:$C$87</c:f>
              <c:numCache>
                <c:formatCode>General</c:formatCode>
                <c:ptCount val="6"/>
                <c:pt idx="0">
                  <c:v>75</c:v>
                </c:pt>
                <c:pt idx="1">
                  <c:v>157</c:v>
                </c:pt>
                <c:pt idx="2">
                  <c:v>0</c:v>
                </c:pt>
                <c:pt idx="3">
                  <c:v>0</c:v>
                </c:pt>
                <c:pt idx="4">
                  <c:v>22</c:v>
                </c:pt>
                <c:pt idx="5">
                  <c:v>121</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600">
          <a:solidFill>
            <a:schemeClr val="dk1"/>
          </a:solidFill>
          <a:latin typeface="+mn-lt"/>
          <a:ea typeface="+mn-ea"/>
          <a:cs typeface="+mn-cs"/>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40468148081206"/>
          <c:y val="0.13089201455646626"/>
          <c:w val="0.4191606321806618"/>
          <c:h val="0.8691079854435337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Hoja1!$B$95:$B$97</c:f>
              <c:strCache>
                <c:ptCount val="3"/>
                <c:pt idx="0">
                  <c:v>1 vez al mes</c:v>
                </c:pt>
                <c:pt idx="1">
                  <c:v>2 veces al mes</c:v>
                </c:pt>
                <c:pt idx="2">
                  <c:v>3 veces al mes</c:v>
                </c:pt>
              </c:strCache>
            </c:strRef>
          </c:cat>
          <c:val>
            <c:numRef>
              <c:f>Hoja1!$C$95:$C$97</c:f>
              <c:numCache>
                <c:formatCode>General</c:formatCode>
                <c:ptCount val="3"/>
                <c:pt idx="0">
                  <c:v>206</c:v>
                </c:pt>
                <c:pt idx="1">
                  <c:v>120</c:v>
                </c:pt>
                <c:pt idx="2">
                  <c:v>49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Hoja1!$B$107:$B$109</c:f>
              <c:strCache>
                <c:ptCount val="3"/>
                <c:pt idx="0">
                  <c:v>51 a 75 dólares</c:v>
                </c:pt>
                <c:pt idx="1">
                  <c:v>76 a 80 dólares</c:v>
                </c:pt>
                <c:pt idx="2">
                  <c:v>Más de 80 dólares</c:v>
                </c:pt>
              </c:strCache>
            </c:strRef>
          </c:cat>
          <c:val>
            <c:numRef>
              <c:f>Hoja1!$C$107:$C$109</c:f>
              <c:numCache>
                <c:formatCode>General</c:formatCode>
                <c:ptCount val="3"/>
                <c:pt idx="0">
                  <c:v>22</c:v>
                </c:pt>
                <c:pt idx="1">
                  <c:v>124</c:v>
                </c:pt>
                <c:pt idx="2">
                  <c:v>229</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dLbl>
              <c:idx val="2"/>
              <c:delete val="1"/>
              <c:extLst>
                <c:ext xmlns:c15="http://schemas.microsoft.com/office/drawing/2012/chart" uri="{CE6537A1-D6FC-4f65-9D91-7224C49458BB}"/>
              </c:extLst>
            </c:dLbl>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Hoja1!$B$150:$B$153</c:f>
              <c:strCache>
                <c:ptCount val="4"/>
                <c:pt idx="0">
                  <c:v>Locales  especializados de mascotas</c:v>
                </c:pt>
                <c:pt idx="1">
                  <c:v>Supermercados o similares</c:v>
                </c:pt>
                <c:pt idx="2">
                  <c:v>Tiendas de barrio / Bodegas de abastos</c:v>
                </c:pt>
                <c:pt idx="3">
                  <c:v>Internet</c:v>
                </c:pt>
              </c:strCache>
            </c:strRef>
          </c:cat>
          <c:val>
            <c:numRef>
              <c:f>Hoja1!$C$150:$C$153</c:f>
              <c:numCache>
                <c:formatCode>General</c:formatCode>
                <c:ptCount val="4"/>
                <c:pt idx="0">
                  <c:v>157</c:v>
                </c:pt>
                <c:pt idx="1">
                  <c:v>16</c:v>
                </c:pt>
                <c:pt idx="2">
                  <c:v>0</c:v>
                </c:pt>
                <c:pt idx="3">
                  <c:v>202</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Pt>
            <c:idx val="4"/>
            <c:bubble3D val="0"/>
            <c:spPr>
              <a:solidFill>
                <a:schemeClr val="accent5"/>
              </a:solidFill>
              <a:ln>
                <a:noFill/>
              </a:ln>
              <a:effectLst>
                <a:outerShdw blurRad="254000" sx="102000" sy="102000" algn="ctr" rotWithShape="0">
                  <a:prstClr val="black">
                    <a:alpha val="20000"/>
                  </a:prstClr>
                </a:outerShdw>
              </a:effectLst>
            </c:spPr>
          </c:dPt>
          <c:dPt>
            <c:idx val="5"/>
            <c:bubble3D val="0"/>
            <c:spPr>
              <a:solidFill>
                <a:schemeClr val="accent6"/>
              </a:solidFill>
              <a:ln>
                <a:noFill/>
              </a:ln>
              <a:effectLst>
                <a:outerShdw blurRad="254000" sx="102000" sy="102000" algn="ctr" rotWithShape="0">
                  <a:prstClr val="black">
                    <a:alpha val="20000"/>
                  </a:prstClr>
                </a:outerShdw>
              </a:effectLst>
            </c:spPr>
          </c:dPt>
          <c:dLbls>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Hoja1!$B$159:$B$164</c:f>
              <c:strCache>
                <c:ptCount val="6"/>
                <c:pt idx="0">
                  <c:v>Calidad</c:v>
                </c:pt>
                <c:pt idx="1">
                  <c:v>La ubicación</c:v>
                </c:pt>
                <c:pt idx="2">
                  <c:v>Surtido</c:v>
                </c:pt>
                <c:pt idx="3">
                  <c:v>Precio</c:v>
                </c:pt>
                <c:pt idx="4">
                  <c:v>Atención al cliente</c:v>
                </c:pt>
                <c:pt idx="5">
                  <c:v>Promociones/Descuentos</c:v>
                </c:pt>
              </c:strCache>
            </c:strRef>
          </c:cat>
          <c:val>
            <c:numRef>
              <c:f>Hoja1!$C$159:$C$164</c:f>
              <c:numCache>
                <c:formatCode>General</c:formatCode>
                <c:ptCount val="6"/>
                <c:pt idx="0">
                  <c:v>195</c:v>
                </c:pt>
                <c:pt idx="1">
                  <c:v>0</c:v>
                </c:pt>
                <c:pt idx="2">
                  <c:v>154</c:v>
                </c:pt>
                <c:pt idx="3">
                  <c:v>0</c:v>
                </c:pt>
                <c:pt idx="4">
                  <c:v>0</c:v>
                </c:pt>
                <c:pt idx="5">
                  <c:v>26</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1"/>
        <c:delete val="1"/>
      </c:legendEntry>
      <c:legendEntry>
        <c:idx val="3"/>
        <c:delete val="1"/>
      </c:legendEntry>
      <c:legendEntry>
        <c:idx val="4"/>
        <c:delete val="1"/>
      </c:legendEntry>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Lbls>
            <c:dLbl>
              <c:idx val="1"/>
              <c:delete val="1"/>
              <c:extLst>
                <c:ext xmlns:c15="http://schemas.microsoft.com/office/drawing/2012/chart" uri="{CE6537A1-D6FC-4f65-9D91-7224C49458BB}"/>
              </c:extLst>
            </c:dLbl>
            <c:spPr>
              <a:noFill/>
              <a:ln w="12700" cap="flat" cmpd="sng" algn="ctr">
                <a:noFill/>
                <a:prstDash val="solid"/>
                <a:miter lim="800000"/>
              </a:ln>
              <a:effectLst/>
            </c:spPr>
            <c:txPr>
              <a:bodyPr rot="0" vert="horz"/>
              <a:lstStyle/>
              <a:p>
                <a:pPr>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Hoja1!$B$182:$B$184</c:f>
              <c:strCache>
                <c:ptCount val="3"/>
                <c:pt idx="0">
                  <c:v>Servicios</c:v>
                </c:pt>
                <c:pt idx="1">
                  <c:v>Funcionamiento interno</c:v>
                </c:pt>
                <c:pt idx="2">
                  <c:v>Tiempo de atención</c:v>
                </c:pt>
              </c:strCache>
            </c:strRef>
          </c:cat>
          <c:val>
            <c:numRef>
              <c:f>Hoja1!$C$182:$C$184</c:f>
              <c:numCache>
                <c:formatCode>General</c:formatCode>
                <c:ptCount val="3"/>
                <c:pt idx="0">
                  <c:v>195</c:v>
                </c:pt>
                <c:pt idx="1">
                  <c:v>0</c:v>
                </c:pt>
                <c:pt idx="2">
                  <c:v>180</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1"/>
        <c:delete val="1"/>
      </c:legendEntry>
      <c:layout/>
      <c:overlay val="0"/>
      <c:spPr>
        <a:solidFill>
          <a:schemeClr val="lt1">
            <a:lumMod val="95000"/>
            <a:alpha val="39000"/>
          </a:schemeClr>
        </a:solidFill>
        <a:ln>
          <a:noFill/>
        </a:ln>
        <a:effectLst/>
      </c:spPr>
      <c:txPr>
        <a:bodyPr rot="0" vert="horz"/>
        <a:lstStyle/>
        <a:p>
          <a:pPr>
            <a:defRPr/>
          </a:pPr>
          <a:endParaRPr lang="es-EC"/>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400">
          <a:solidFill>
            <a:schemeClr val="dk1"/>
          </a:solidFill>
          <a:latin typeface="+mn-lt"/>
          <a:ea typeface="+mn-ea"/>
          <a:cs typeface="+mn-cs"/>
        </a:defRPr>
      </a:pPr>
      <a:endParaRPr lang="es-EC"/>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7.xml"/><Relationship Id="rId1" Type="http://schemas.openxmlformats.org/officeDocument/2006/relationships/slide" Target="../slides/slide3.xml"/><Relationship Id="rId5" Type="http://schemas.openxmlformats.org/officeDocument/2006/relationships/slide" Target="../slides/slide17.xml"/><Relationship Id="rId4" Type="http://schemas.openxmlformats.org/officeDocument/2006/relationships/slide" Target="../slides/slide27.xml"/></Relationships>
</file>

<file path=ppt/diagrams/_rels/data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 Id="rId4"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CE3DA5-B5A4-40A7-89CA-7CE82C7DDAF9}" type="doc">
      <dgm:prSet loTypeId="urn:microsoft.com/office/officeart/2005/8/layout/cycle6" loCatId="relationship" qsTypeId="urn:microsoft.com/office/officeart/2005/8/quickstyle/simple5" qsCatId="simple" csTypeId="urn:microsoft.com/office/officeart/2005/8/colors/accent0_3" csCatId="mainScheme" phldr="1"/>
      <dgm:spPr/>
      <dgm:t>
        <a:bodyPr/>
        <a:lstStyle/>
        <a:p>
          <a:endParaRPr lang="es-ES"/>
        </a:p>
      </dgm:t>
    </dgm:pt>
    <dgm:pt modelId="{2256B6E2-EC4F-422E-BCD2-1A2AE65DB216}">
      <dgm:prSet phldrT="[Texto]" custT="1"/>
      <dgm:spPr/>
      <dgm:t>
        <a:bodyPr/>
        <a:lstStyle/>
        <a:p>
          <a:r>
            <a:rPr lang="es-ES" sz="1400" dirty="0" smtClean="0"/>
            <a:t>CAPÍTULO </a:t>
          </a:r>
          <a:r>
            <a:rPr lang="es-ES" sz="1400" dirty="0"/>
            <a:t>I ASPECTOS GENERALES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48EE794-7870-48B7-B6A0-50E8D0EB85D9}" type="parTrans" cxnId="{C36A3010-1B78-49CD-A330-D01F6432B33B}">
      <dgm:prSet/>
      <dgm:spPr/>
      <dgm:t>
        <a:bodyPr/>
        <a:lstStyle/>
        <a:p>
          <a:endParaRPr lang="es-ES" sz="2400"/>
        </a:p>
      </dgm:t>
    </dgm:pt>
    <dgm:pt modelId="{A75343F2-AA14-46D5-903A-0DC1D91E7DB8}" type="sibTrans" cxnId="{C36A3010-1B78-49CD-A330-D01F6432B33B}">
      <dgm:prSet/>
      <dgm:spPr/>
      <dgm:t>
        <a:bodyPr/>
        <a:lstStyle/>
        <a:p>
          <a:endParaRPr lang="es-ES" sz="2400"/>
        </a:p>
      </dgm:t>
    </dgm:pt>
    <dgm:pt modelId="{D88B0E94-FC83-44A0-9AB8-F1A280542DB1}">
      <dgm:prSet phldrT="[Texto]" custT="1"/>
      <dgm:spPr/>
      <dgm:t>
        <a:bodyPr/>
        <a:lstStyle/>
        <a:p>
          <a:r>
            <a:rPr lang="es-ES" sz="1400" dirty="0" smtClean="0"/>
            <a:t>CAPÍTULO </a:t>
          </a:r>
          <a:r>
            <a:rPr lang="es-ES" sz="1400" dirty="0"/>
            <a:t>II MARCO </a:t>
          </a:r>
          <a:r>
            <a:rPr lang="es-ES" sz="1400" dirty="0" smtClean="0"/>
            <a:t>TEÓRICO</a:t>
          </a:r>
          <a:endParaRPr lang="es-ES" sz="1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52C1F47-EB12-4846-BB9E-AE3964AD300A}" type="parTrans" cxnId="{E35EE8E6-022C-4A89-A4A1-627C5D4EC765}">
      <dgm:prSet/>
      <dgm:spPr/>
      <dgm:t>
        <a:bodyPr/>
        <a:lstStyle/>
        <a:p>
          <a:endParaRPr lang="es-ES" sz="2400"/>
        </a:p>
      </dgm:t>
    </dgm:pt>
    <dgm:pt modelId="{2EF6AE3C-2E1F-4D15-B615-F1915893C01C}" type="sibTrans" cxnId="{E35EE8E6-022C-4A89-A4A1-627C5D4EC765}">
      <dgm:prSet/>
      <dgm:spPr/>
      <dgm:t>
        <a:bodyPr/>
        <a:lstStyle/>
        <a:p>
          <a:endParaRPr lang="es-ES" sz="2400"/>
        </a:p>
      </dgm:t>
    </dgm:pt>
    <dgm:pt modelId="{7FD4535E-86BD-4637-B99B-26AD92B60570}">
      <dgm:prSet phldrT="[Texto]" custT="1"/>
      <dgm:spPr/>
      <dgm:t>
        <a:bodyPr/>
        <a:lstStyle/>
        <a:p>
          <a:r>
            <a:rPr lang="es-ES" sz="1400" dirty="0" smtClean="0"/>
            <a:t>CAPÍTULO </a:t>
          </a:r>
          <a:r>
            <a:rPr lang="es-ES" sz="1400" dirty="0"/>
            <a:t>III </a:t>
          </a:r>
          <a:r>
            <a:rPr lang="es-ES" sz="1400" dirty="0" smtClean="0"/>
            <a:t>MARCO METODOLÓGICO</a:t>
          </a:r>
          <a:endParaRPr lang="es-ES" sz="14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B4527D71-05E7-45A0-8F23-93897D738BEC}" type="parTrans" cxnId="{E79D1D9C-D85F-4014-9D24-CE296F90EF9C}">
      <dgm:prSet/>
      <dgm:spPr/>
      <dgm:t>
        <a:bodyPr/>
        <a:lstStyle/>
        <a:p>
          <a:endParaRPr lang="es-ES" sz="2400"/>
        </a:p>
      </dgm:t>
    </dgm:pt>
    <dgm:pt modelId="{5B65A120-066B-41CC-9FE1-7035B1E6E9AB}" type="sibTrans" cxnId="{E79D1D9C-D85F-4014-9D24-CE296F90EF9C}">
      <dgm:prSet/>
      <dgm:spPr/>
      <dgm:t>
        <a:bodyPr/>
        <a:lstStyle/>
        <a:p>
          <a:endParaRPr lang="es-ES" sz="2400"/>
        </a:p>
      </dgm:t>
    </dgm:pt>
    <dgm:pt modelId="{20191B9C-240F-4B9E-BAD1-DEB193501B22}">
      <dgm:prSet custT="1"/>
      <dgm:spPr/>
      <dgm:t>
        <a:bodyPr/>
        <a:lstStyle/>
        <a:p>
          <a:r>
            <a:rPr lang="es-ES" sz="1400" dirty="0" smtClean="0"/>
            <a:t>CAPÍTULO V PROPUESTA</a:t>
          </a:r>
          <a:endParaRPr lang="es-ES" sz="14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480006E-B928-48D2-AE31-E857E6E1F211}" type="parTrans" cxnId="{36EE0C39-D30A-4D17-9A4E-A3F6056EF885}">
      <dgm:prSet/>
      <dgm:spPr/>
      <dgm:t>
        <a:bodyPr/>
        <a:lstStyle/>
        <a:p>
          <a:endParaRPr lang="es-ES" sz="2400"/>
        </a:p>
      </dgm:t>
    </dgm:pt>
    <dgm:pt modelId="{13361C68-F262-442A-AED8-360A3A2CBE85}" type="sibTrans" cxnId="{36EE0C39-D30A-4D17-9A4E-A3F6056EF885}">
      <dgm:prSet/>
      <dgm:spPr/>
      <dgm:t>
        <a:bodyPr/>
        <a:lstStyle/>
        <a:p>
          <a:endParaRPr lang="es-ES" sz="2400"/>
        </a:p>
      </dgm:t>
    </dgm:pt>
    <dgm:pt modelId="{AA6DC05A-F0E8-469E-98ED-9EC34C284D5E}">
      <dgm:prSet custT="1"/>
      <dgm:spPr/>
      <dgm:t>
        <a:bodyPr/>
        <a:lstStyle/>
        <a:p>
          <a:r>
            <a:rPr lang="es-ES" sz="1400" dirty="0" smtClean="0"/>
            <a:t>CAPÍTULO </a:t>
          </a:r>
          <a:r>
            <a:rPr lang="es-ES" sz="1400" dirty="0"/>
            <a:t>IV</a:t>
          </a:r>
        </a:p>
        <a:p>
          <a:r>
            <a:rPr lang="es-ES" sz="1400" dirty="0" smtClean="0"/>
            <a:t>RESULTADOS</a:t>
          </a:r>
          <a:endParaRPr lang="es-ES" sz="1400"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90BB4A0-316F-45E4-8820-0C2F3D0EF84C}" type="sibTrans" cxnId="{2884BBAD-AE8C-4878-A2DC-51CA1B630B22}">
      <dgm:prSet/>
      <dgm:spPr/>
      <dgm:t>
        <a:bodyPr/>
        <a:lstStyle/>
        <a:p>
          <a:endParaRPr lang="es-ES" sz="2400"/>
        </a:p>
      </dgm:t>
    </dgm:pt>
    <dgm:pt modelId="{5951F8D3-69A7-456D-9A71-D75525146D5A}" type="parTrans" cxnId="{2884BBAD-AE8C-4878-A2DC-51CA1B630B22}">
      <dgm:prSet/>
      <dgm:spPr/>
      <dgm:t>
        <a:bodyPr/>
        <a:lstStyle/>
        <a:p>
          <a:endParaRPr lang="es-ES" sz="2400"/>
        </a:p>
      </dgm:t>
    </dgm:pt>
    <dgm:pt modelId="{72759AE3-9AD4-4F9D-8767-C3CB0E87DA02}" type="pres">
      <dgm:prSet presAssocID="{A5CE3DA5-B5A4-40A7-89CA-7CE82C7DDAF9}" presName="cycle" presStyleCnt="0">
        <dgm:presLayoutVars>
          <dgm:dir/>
          <dgm:resizeHandles val="exact"/>
        </dgm:presLayoutVars>
      </dgm:prSet>
      <dgm:spPr/>
      <dgm:t>
        <a:bodyPr/>
        <a:lstStyle/>
        <a:p>
          <a:endParaRPr lang="es-ES"/>
        </a:p>
      </dgm:t>
    </dgm:pt>
    <dgm:pt modelId="{F78AB9AE-B09D-40B5-8FAA-89394788AA0D}" type="pres">
      <dgm:prSet presAssocID="{2256B6E2-EC4F-422E-BCD2-1A2AE65DB216}" presName="node" presStyleLbl="node1" presStyleIdx="0" presStyleCnt="5">
        <dgm:presLayoutVars>
          <dgm:bulletEnabled val="1"/>
        </dgm:presLayoutVars>
      </dgm:prSet>
      <dgm:spPr/>
      <dgm:t>
        <a:bodyPr/>
        <a:lstStyle/>
        <a:p>
          <a:endParaRPr lang="es-ES"/>
        </a:p>
      </dgm:t>
    </dgm:pt>
    <dgm:pt modelId="{596CB00D-61C5-4A33-9342-AB3380CA3275}" type="pres">
      <dgm:prSet presAssocID="{2256B6E2-EC4F-422E-BCD2-1A2AE65DB216}" presName="spNode" presStyleCnt="0"/>
      <dgm:spPr/>
      <dgm:t>
        <a:bodyPr/>
        <a:lstStyle/>
        <a:p>
          <a:endParaRPr lang="es-ES"/>
        </a:p>
      </dgm:t>
    </dgm:pt>
    <dgm:pt modelId="{B8B30D68-A788-4304-AB87-A3DDC531BB35}" type="pres">
      <dgm:prSet presAssocID="{A75343F2-AA14-46D5-903A-0DC1D91E7DB8}" presName="sibTrans" presStyleLbl="sibTrans1D1" presStyleIdx="0" presStyleCnt="5"/>
      <dgm:spPr/>
      <dgm:t>
        <a:bodyPr/>
        <a:lstStyle/>
        <a:p>
          <a:endParaRPr lang="es-ES"/>
        </a:p>
      </dgm:t>
    </dgm:pt>
    <dgm:pt modelId="{76C497D7-0492-4FEE-83D4-08608F11D84C}" type="pres">
      <dgm:prSet presAssocID="{D88B0E94-FC83-44A0-9AB8-F1A280542DB1}" presName="node" presStyleLbl="node1" presStyleIdx="1" presStyleCnt="5" custScaleX="110277">
        <dgm:presLayoutVars>
          <dgm:bulletEnabled val="1"/>
        </dgm:presLayoutVars>
      </dgm:prSet>
      <dgm:spPr/>
      <dgm:t>
        <a:bodyPr/>
        <a:lstStyle/>
        <a:p>
          <a:endParaRPr lang="es-ES"/>
        </a:p>
      </dgm:t>
    </dgm:pt>
    <dgm:pt modelId="{5AB6F3D6-ACAD-403A-B154-035D4E921BDE}" type="pres">
      <dgm:prSet presAssocID="{D88B0E94-FC83-44A0-9AB8-F1A280542DB1}" presName="spNode" presStyleCnt="0"/>
      <dgm:spPr/>
      <dgm:t>
        <a:bodyPr/>
        <a:lstStyle/>
        <a:p>
          <a:endParaRPr lang="es-ES"/>
        </a:p>
      </dgm:t>
    </dgm:pt>
    <dgm:pt modelId="{264489BC-D2E1-4193-A42C-C305737AF36C}" type="pres">
      <dgm:prSet presAssocID="{2EF6AE3C-2E1F-4D15-B615-F1915893C01C}" presName="sibTrans" presStyleLbl="sibTrans1D1" presStyleIdx="1" presStyleCnt="5"/>
      <dgm:spPr/>
      <dgm:t>
        <a:bodyPr/>
        <a:lstStyle/>
        <a:p>
          <a:endParaRPr lang="es-ES"/>
        </a:p>
      </dgm:t>
    </dgm:pt>
    <dgm:pt modelId="{BC9B333F-BABA-4C60-8293-C1063DAC64B7}" type="pres">
      <dgm:prSet presAssocID="{7FD4535E-86BD-4637-B99B-26AD92B60570}" presName="node" presStyleLbl="node1" presStyleIdx="2" presStyleCnt="5">
        <dgm:presLayoutVars>
          <dgm:bulletEnabled val="1"/>
        </dgm:presLayoutVars>
      </dgm:prSet>
      <dgm:spPr/>
      <dgm:t>
        <a:bodyPr/>
        <a:lstStyle/>
        <a:p>
          <a:endParaRPr lang="es-ES"/>
        </a:p>
      </dgm:t>
    </dgm:pt>
    <dgm:pt modelId="{CC7D220C-8AC3-42B1-9601-7DD4C8342610}" type="pres">
      <dgm:prSet presAssocID="{7FD4535E-86BD-4637-B99B-26AD92B60570}" presName="spNode" presStyleCnt="0"/>
      <dgm:spPr/>
      <dgm:t>
        <a:bodyPr/>
        <a:lstStyle/>
        <a:p>
          <a:endParaRPr lang="es-ES"/>
        </a:p>
      </dgm:t>
    </dgm:pt>
    <dgm:pt modelId="{BE8D2DC5-4241-432E-BF9D-845737E3E1C5}" type="pres">
      <dgm:prSet presAssocID="{5B65A120-066B-41CC-9FE1-7035B1E6E9AB}" presName="sibTrans" presStyleLbl="sibTrans1D1" presStyleIdx="2" presStyleCnt="5"/>
      <dgm:spPr/>
      <dgm:t>
        <a:bodyPr/>
        <a:lstStyle/>
        <a:p>
          <a:endParaRPr lang="es-ES"/>
        </a:p>
      </dgm:t>
    </dgm:pt>
    <dgm:pt modelId="{13C293BC-3560-4AC7-9208-7EB8455B6DE8}" type="pres">
      <dgm:prSet presAssocID="{AA6DC05A-F0E8-469E-98ED-9EC34C284D5E}" presName="node" presStyleLbl="node1" presStyleIdx="3" presStyleCnt="5">
        <dgm:presLayoutVars>
          <dgm:bulletEnabled val="1"/>
        </dgm:presLayoutVars>
      </dgm:prSet>
      <dgm:spPr/>
      <dgm:t>
        <a:bodyPr/>
        <a:lstStyle/>
        <a:p>
          <a:endParaRPr lang="es-ES"/>
        </a:p>
      </dgm:t>
    </dgm:pt>
    <dgm:pt modelId="{402E031D-7A27-4D68-8905-2F6941515073}" type="pres">
      <dgm:prSet presAssocID="{AA6DC05A-F0E8-469E-98ED-9EC34C284D5E}" presName="spNode" presStyleCnt="0"/>
      <dgm:spPr/>
      <dgm:t>
        <a:bodyPr/>
        <a:lstStyle/>
        <a:p>
          <a:endParaRPr lang="es-ES"/>
        </a:p>
      </dgm:t>
    </dgm:pt>
    <dgm:pt modelId="{199B3B85-47DA-418B-B1F7-3819E3FDE7F5}" type="pres">
      <dgm:prSet presAssocID="{890BB4A0-316F-45E4-8820-0C2F3D0EF84C}" presName="sibTrans" presStyleLbl="sibTrans1D1" presStyleIdx="3" presStyleCnt="5"/>
      <dgm:spPr/>
      <dgm:t>
        <a:bodyPr/>
        <a:lstStyle/>
        <a:p>
          <a:endParaRPr lang="es-ES"/>
        </a:p>
      </dgm:t>
    </dgm:pt>
    <dgm:pt modelId="{99F3AA51-FF59-4553-9790-F453EF771AFF}" type="pres">
      <dgm:prSet presAssocID="{20191B9C-240F-4B9E-BAD1-DEB193501B22}" presName="node" presStyleLbl="node1" presStyleIdx="4" presStyleCnt="5">
        <dgm:presLayoutVars>
          <dgm:bulletEnabled val="1"/>
        </dgm:presLayoutVars>
      </dgm:prSet>
      <dgm:spPr/>
      <dgm:t>
        <a:bodyPr/>
        <a:lstStyle/>
        <a:p>
          <a:endParaRPr lang="es-ES"/>
        </a:p>
      </dgm:t>
    </dgm:pt>
    <dgm:pt modelId="{16BC5FFA-F9DF-4774-BBE3-54491EA4D4F6}" type="pres">
      <dgm:prSet presAssocID="{20191B9C-240F-4B9E-BAD1-DEB193501B22}" presName="spNode" presStyleCnt="0"/>
      <dgm:spPr/>
      <dgm:t>
        <a:bodyPr/>
        <a:lstStyle/>
        <a:p>
          <a:endParaRPr lang="es-ES"/>
        </a:p>
      </dgm:t>
    </dgm:pt>
    <dgm:pt modelId="{7F094A53-A4C0-4AFB-99B7-FDA4D2E5FBF7}" type="pres">
      <dgm:prSet presAssocID="{13361C68-F262-442A-AED8-360A3A2CBE85}" presName="sibTrans" presStyleLbl="sibTrans1D1" presStyleIdx="4" presStyleCnt="5"/>
      <dgm:spPr/>
      <dgm:t>
        <a:bodyPr/>
        <a:lstStyle/>
        <a:p>
          <a:endParaRPr lang="es-ES"/>
        </a:p>
      </dgm:t>
    </dgm:pt>
  </dgm:ptLst>
  <dgm:cxnLst>
    <dgm:cxn modelId="{E35EE8E6-022C-4A89-A4A1-627C5D4EC765}" srcId="{A5CE3DA5-B5A4-40A7-89CA-7CE82C7DDAF9}" destId="{D88B0E94-FC83-44A0-9AB8-F1A280542DB1}" srcOrd="1" destOrd="0" parTransId="{A52C1F47-EB12-4846-BB9E-AE3964AD300A}" sibTransId="{2EF6AE3C-2E1F-4D15-B615-F1915893C01C}"/>
    <dgm:cxn modelId="{B3B43F44-AB60-495E-A944-2364C9CEC639}" type="presOf" srcId="{A5CE3DA5-B5A4-40A7-89CA-7CE82C7DDAF9}" destId="{72759AE3-9AD4-4F9D-8767-C3CB0E87DA02}" srcOrd="0" destOrd="0" presId="urn:microsoft.com/office/officeart/2005/8/layout/cycle6"/>
    <dgm:cxn modelId="{2884BBAD-AE8C-4878-A2DC-51CA1B630B22}" srcId="{A5CE3DA5-B5A4-40A7-89CA-7CE82C7DDAF9}" destId="{AA6DC05A-F0E8-469E-98ED-9EC34C284D5E}" srcOrd="3" destOrd="0" parTransId="{5951F8D3-69A7-456D-9A71-D75525146D5A}" sibTransId="{890BB4A0-316F-45E4-8820-0C2F3D0EF84C}"/>
    <dgm:cxn modelId="{CB18C72B-D5E0-4CC3-A30B-1640C89AF402}" type="presOf" srcId="{2EF6AE3C-2E1F-4D15-B615-F1915893C01C}" destId="{264489BC-D2E1-4193-A42C-C305737AF36C}" srcOrd="0" destOrd="0" presId="urn:microsoft.com/office/officeart/2005/8/layout/cycle6"/>
    <dgm:cxn modelId="{9F2AD67E-5767-4390-AE32-B91F8819A3F0}" type="presOf" srcId="{7FD4535E-86BD-4637-B99B-26AD92B60570}" destId="{BC9B333F-BABA-4C60-8293-C1063DAC64B7}" srcOrd="0" destOrd="0" presId="urn:microsoft.com/office/officeart/2005/8/layout/cycle6"/>
    <dgm:cxn modelId="{6DB65D2D-ECE4-4079-8647-B8289F198EAC}" type="presOf" srcId="{5B65A120-066B-41CC-9FE1-7035B1E6E9AB}" destId="{BE8D2DC5-4241-432E-BF9D-845737E3E1C5}" srcOrd="0" destOrd="0" presId="urn:microsoft.com/office/officeart/2005/8/layout/cycle6"/>
    <dgm:cxn modelId="{5D3F7F24-D9EF-46ED-A744-46AAD98F6EA7}" type="presOf" srcId="{D88B0E94-FC83-44A0-9AB8-F1A280542DB1}" destId="{76C497D7-0492-4FEE-83D4-08608F11D84C}" srcOrd="0" destOrd="0" presId="urn:microsoft.com/office/officeart/2005/8/layout/cycle6"/>
    <dgm:cxn modelId="{2FBD3C6C-CE2D-4962-8FBE-23D77CDC281B}" type="presOf" srcId="{A75343F2-AA14-46D5-903A-0DC1D91E7DB8}" destId="{B8B30D68-A788-4304-AB87-A3DDC531BB35}" srcOrd="0" destOrd="0" presId="urn:microsoft.com/office/officeart/2005/8/layout/cycle6"/>
    <dgm:cxn modelId="{07AD9040-4CF7-4107-8C22-24430CE511F7}" type="presOf" srcId="{890BB4A0-316F-45E4-8820-0C2F3D0EF84C}" destId="{199B3B85-47DA-418B-B1F7-3819E3FDE7F5}" srcOrd="0" destOrd="0" presId="urn:microsoft.com/office/officeart/2005/8/layout/cycle6"/>
    <dgm:cxn modelId="{DC8D0270-8508-4252-B6C3-182EE3368836}" type="presOf" srcId="{13361C68-F262-442A-AED8-360A3A2CBE85}" destId="{7F094A53-A4C0-4AFB-99B7-FDA4D2E5FBF7}" srcOrd="0" destOrd="0" presId="urn:microsoft.com/office/officeart/2005/8/layout/cycle6"/>
    <dgm:cxn modelId="{C36A3010-1B78-49CD-A330-D01F6432B33B}" srcId="{A5CE3DA5-B5A4-40A7-89CA-7CE82C7DDAF9}" destId="{2256B6E2-EC4F-422E-BCD2-1A2AE65DB216}" srcOrd="0" destOrd="0" parTransId="{348EE794-7870-48B7-B6A0-50E8D0EB85D9}" sibTransId="{A75343F2-AA14-46D5-903A-0DC1D91E7DB8}"/>
    <dgm:cxn modelId="{36EE0C39-D30A-4D17-9A4E-A3F6056EF885}" srcId="{A5CE3DA5-B5A4-40A7-89CA-7CE82C7DDAF9}" destId="{20191B9C-240F-4B9E-BAD1-DEB193501B22}" srcOrd="4" destOrd="0" parTransId="{3480006E-B928-48D2-AE31-E857E6E1F211}" sibTransId="{13361C68-F262-442A-AED8-360A3A2CBE85}"/>
    <dgm:cxn modelId="{E79D1D9C-D85F-4014-9D24-CE296F90EF9C}" srcId="{A5CE3DA5-B5A4-40A7-89CA-7CE82C7DDAF9}" destId="{7FD4535E-86BD-4637-B99B-26AD92B60570}" srcOrd="2" destOrd="0" parTransId="{B4527D71-05E7-45A0-8F23-93897D738BEC}" sibTransId="{5B65A120-066B-41CC-9FE1-7035B1E6E9AB}"/>
    <dgm:cxn modelId="{99F46AC7-8C1E-47E8-9BFD-ED68C3F01CCC}" type="presOf" srcId="{20191B9C-240F-4B9E-BAD1-DEB193501B22}" destId="{99F3AA51-FF59-4553-9790-F453EF771AFF}" srcOrd="0" destOrd="0" presId="urn:microsoft.com/office/officeart/2005/8/layout/cycle6"/>
    <dgm:cxn modelId="{FE95958D-BAB4-4FC2-9101-1A071010F9E9}" type="presOf" srcId="{AA6DC05A-F0E8-469E-98ED-9EC34C284D5E}" destId="{13C293BC-3560-4AC7-9208-7EB8455B6DE8}" srcOrd="0" destOrd="0" presId="urn:microsoft.com/office/officeart/2005/8/layout/cycle6"/>
    <dgm:cxn modelId="{20BBC03F-30F8-4F7B-ABF5-52435F3C116E}" type="presOf" srcId="{2256B6E2-EC4F-422E-BCD2-1A2AE65DB216}" destId="{F78AB9AE-B09D-40B5-8FAA-89394788AA0D}" srcOrd="0" destOrd="0" presId="urn:microsoft.com/office/officeart/2005/8/layout/cycle6"/>
    <dgm:cxn modelId="{2F7CAC5B-B75E-4CBC-BCC9-E100D143072A}" type="presParOf" srcId="{72759AE3-9AD4-4F9D-8767-C3CB0E87DA02}" destId="{F78AB9AE-B09D-40B5-8FAA-89394788AA0D}" srcOrd="0" destOrd="0" presId="urn:microsoft.com/office/officeart/2005/8/layout/cycle6"/>
    <dgm:cxn modelId="{CFC7170E-4B2B-403F-A554-E64F56F7F810}" type="presParOf" srcId="{72759AE3-9AD4-4F9D-8767-C3CB0E87DA02}" destId="{596CB00D-61C5-4A33-9342-AB3380CA3275}" srcOrd="1" destOrd="0" presId="urn:microsoft.com/office/officeart/2005/8/layout/cycle6"/>
    <dgm:cxn modelId="{9DA18E28-FA37-41E7-8482-C512D8D4492A}" type="presParOf" srcId="{72759AE3-9AD4-4F9D-8767-C3CB0E87DA02}" destId="{B8B30D68-A788-4304-AB87-A3DDC531BB35}" srcOrd="2" destOrd="0" presId="urn:microsoft.com/office/officeart/2005/8/layout/cycle6"/>
    <dgm:cxn modelId="{B51959C6-59F6-48D9-9BFF-58D9A4379C80}" type="presParOf" srcId="{72759AE3-9AD4-4F9D-8767-C3CB0E87DA02}" destId="{76C497D7-0492-4FEE-83D4-08608F11D84C}" srcOrd="3" destOrd="0" presId="urn:microsoft.com/office/officeart/2005/8/layout/cycle6"/>
    <dgm:cxn modelId="{E52A6D42-1AAC-4E13-B529-A7E774245FA9}" type="presParOf" srcId="{72759AE3-9AD4-4F9D-8767-C3CB0E87DA02}" destId="{5AB6F3D6-ACAD-403A-B154-035D4E921BDE}" srcOrd="4" destOrd="0" presId="urn:microsoft.com/office/officeart/2005/8/layout/cycle6"/>
    <dgm:cxn modelId="{031E2697-2B3D-4612-B44F-9F1A6B68EE75}" type="presParOf" srcId="{72759AE3-9AD4-4F9D-8767-C3CB0E87DA02}" destId="{264489BC-D2E1-4193-A42C-C305737AF36C}" srcOrd="5" destOrd="0" presId="urn:microsoft.com/office/officeart/2005/8/layout/cycle6"/>
    <dgm:cxn modelId="{EC56D346-3DF2-4F9F-BAFC-551C442875D4}" type="presParOf" srcId="{72759AE3-9AD4-4F9D-8767-C3CB0E87DA02}" destId="{BC9B333F-BABA-4C60-8293-C1063DAC64B7}" srcOrd="6" destOrd="0" presId="urn:microsoft.com/office/officeart/2005/8/layout/cycle6"/>
    <dgm:cxn modelId="{C47759B5-78B3-4A60-8FDC-9222BAA36B83}" type="presParOf" srcId="{72759AE3-9AD4-4F9D-8767-C3CB0E87DA02}" destId="{CC7D220C-8AC3-42B1-9601-7DD4C8342610}" srcOrd="7" destOrd="0" presId="urn:microsoft.com/office/officeart/2005/8/layout/cycle6"/>
    <dgm:cxn modelId="{0E29BA89-1A5E-4B55-A432-3C06E69A4104}" type="presParOf" srcId="{72759AE3-9AD4-4F9D-8767-C3CB0E87DA02}" destId="{BE8D2DC5-4241-432E-BF9D-845737E3E1C5}" srcOrd="8" destOrd="0" presId="urn:microsoft.com/office/officeart/2005/8/layout/cycle6"/>
    <dgm:cxn modelId="{EA2F5B62-FBAD-4214-90DF-459AAFCFAA67}" type="presParOf" srcId="{72759AE3-9AD4-4F9D-8767-C3CB0E87DA02}" destId="{13C293BC-3560-4AC7-9208-7EB8455B6DE8}" srcOrd="9" destOrd="0" presId="urn:microsoft.com/office/officeart/2005/8/layout/cycle6"/>
    <dgm:cxn modelId="{6E7BAC6C-DEEE-4B8F-9F46-71CD85BCB233}" type="presParOf" srcId="{72759AE3-9AD4-4F9D-8767-C3CB0E87DA02}" destId="{402E031D-7A27-4D68-8905-2F6941515073}" srcOrd="10" destOrd="0" presId="urn:microsoft.com/office/officeart/2005/8/layout/cycle6"/>
    <dgm:cxn modelId="{4B565F78-5EC5-424B-82C1-D402AB0AD48A}" type="presParOf" srcId="{72759AE3-9AD4-4F9D-8767-C3CB0E87DA02}" destId="{199B3B85-47DA-418B-B1F7-3819E3FDE7F5}" srcOrd="11" destOrd="0" presId="urn:microsoft.com/office/officeart/2005/8/layout/cycle6"/>
    <dgm:cxn modelId="{76EB148D-5D33-488A-90A8-A4FA973E4665}" type="presParOf" srcId="{72759AE3-9AD4-4F9D-8767-C3CB0E87DA02}" destId="{99F3AA51-FF59-4553-9790-F453EF771AFF}" srcOrd="12" destOrd="0" presId="urn:microsoft.com/office/officeart/2005/8/layout/cycle6"/>
    <dgm:cxn modelId="{867D1053-4507-4123-8C14-78B239E114FF}" type="presParOf" srcId="{72759AE3-9AD4-4F9D-8767-C3CB0E87DA02}" destId="{16BC5FFA-F9DF-4774-BBE3-54491EA4D4F6}" srcOrd="13" destOrd="0" presId="urn:microsoft.com/office/officeart/2005/8/layout/cycle6"/>
    <dgm:cxn modelId="{3D38F7BD-DB21-453E-BE24-6BE8979AE5CB}" type="presParOf" srcId="{72759AE3-9AD4-4F9D-8767-C3CB0E87DA02}" destId="{7F094A53-A4C0-4AFB-99B7-FDA4D2E5FBF7}"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CB360F-4091-420A-BA14-9B92EDAE5D92}"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1ABF1F0C-4E21-4242-BF75-EA6FBAE33DCE}">
      <dgm:prSet custT="1"/>
      <dgm:spPr/>
      <dgm:t>
        <a:bodyPr/>
        <a:lstStyle/>
        <a:p>
          <a:pPr rtl="0"/>
          <a:r>
            <a:rPr lang="es-MX" sz="2800" b="0" i="0" baseline="0" dirty="0"/>
            <a:t>1</a:t>
          </a:r>
        </a:p>
      </dgm:t>
    </dgm:pt>
    <dgm:pt modelId="{4AA5A182-D51C-45CE-BE2D-72CFBC1DFA85}" type="parTrans" cxnId="{D7CF71CB-97A6-4CA0-86A8-85B280C59516}">
      <dgm:prSet/>
      <dgm:spPr/>
      <dgm:t>
        <a:bodyPr/>
        <a:lstStyle/>
        <a:p>
          <a:endParaRPr lang="es-MX"/>
        </a:p>
      </dgm:t>
    </dgm:pt>
    <dgm:pt modelId="{73CBC539-B781-4FB9-9F94-24181B10E0EE}" type="sibTrans" cxnId="{D7CF71CB-97A6-4CA0-86A8-85B280C59516}">
      <dgm:prSet/>
      <dgm:spPr/>
      <dgm:t>
        <a:bodyPr/>
        <a:lstStyle/>
        <a:p>
          <a:endParaRPr lang="es-MX"/>
        </a:p>
      </dgm:t>
    </dgm:pt>
    <dgm:pt modelId="{D76BA78C-15D4-41F6-B084-76C6F0D26CD6}">
      <dgm:prSet custT="1"/>
      <dgm:spPr/>
      <dgm:t>
        <a:bodyPr/>
        <a:lstStyle/>
        <a:p>
          <a:pPr rtl="0"/>
          <a:r>
            <a:rPr lang="es-EC" sz="1400" dirty="0" smtClean="0"/>
            <a:t>Se descubrió que los veterinarios tienen una gran influencia en los dueños de mascotas, quienes descubrieron por primera vez que su primer alimento fue comprado de acuerdo con la prueba del veterinario, y el estudio encontró que muchos animales comienzan a sufrir cambios negativos en la salud después de 5 años de vida, y es entonces cuando el veterinario comienza a influir en el tipo de alimento que debe comprar una mascota, a menudo se visita cada vez que un perro desarrolla un enfermedad y, en general, la marca se elige del producto.</a:t>
          </a:r>
          <a:endParaRPr lang="es-MX" sz="1400" b="0" i="0" baseline="0" dirty="0"/>
        </a:p>
      </dgm:t>
    </dgm:pt>
    <dgm:pt modelId="{350D8B56-EC1C-444E-8DA4-443DC602C2CB}">
      <dgm:prSet custT="1"/>
      <dgm:spPr/>
      <dgm:t>
        <a:bodyPr/>
        <a:lstStyle/>
        <a:p>
          <a:pPr rtl="0"/>
          <a:r>
            <a:rPr lang="es-MX" sz="2800" b="0" i="0" baseline="0" dirty="0"/>
            <a:t>3</a:t>
          </a:r>
        </a:p>
      </dgm:t>
    </dgm:pt>
    <dgm:pt modelId="{F9D2BAC0-D40E-4974-BF88-41E570577D9D}" type="sibTrans" cxnId="{DB53DE1F-6EA5-4442-B7AE-3E5FE397E7BF}">
      <dgm:prSet/>
      <dgm:spPr/>
      <dgm:t>
        <a:bodyPr/>
        <a:lstStyle/>
        <a:p>
          <a:endParaRPr lang="es-MX"/>
        </a:p>
      </dgm:t>
    </dgm:pt>
    <dgm:pt modelId="{2783ECD4-9405-4D5F-B811-96F6E27887AA}" type="parTrans" cxnId="{DB53DE1F-6EA5-4442-B7AE-3E5FE397E7BF}">
      <dgm:prSet/>
      <dgm:spPr/>
      <dgm:t>
        <a:bodyPr/>
        <a:lstStyle/>
        <a:p>
          <a:endParaRPr lang="es-MX"/>
        </a:p>
      </dgm:t>
    </dgm:pt>
    <dgm:pt modelId="{CB265612-2BD2-459A-AA82-AA30E9D6AF49}" type="sibTrans" cxnId="{3163FEB8-55FC-414C-B4F9-11DE4F94CBDD}">
      <dgm:prSet/>
      <dgm:spPr/>
      <dgm:t>
        <a:bodyPr/>
        <a:lstStyle/>
        <a:p>
          <a:endParaRPr lang="es-MX"/>
        </a:p>
      </dgm:t>
    </dgm:pt>
    <dgm:pt modelId="{D8C79D5D-F6BB-4321-BC8C-F398887A403A}" type="parTrans" cxnId="{3163FEB8-55FC-414C-B4F9-11DE4F94CBDD}">
      <dgm:prSet/>
      <dgm:spPr/>
      <dgm:t>
        <a:bodyPr/>
        <a:lstStyle/>
        <a:p>
          <a:endParaRPr lang="es-MX"/>
        </a:p>
      </dgm:t>
    </dgm:pt>
    <dgm:pt modelId="{67AAEEA9-44F0-4BC1-A1DE-7740EA65D8B1}">
      <dgm:prSet custT="1"/>
      <dgm:spPr/>
      <dgm:t>
        <a:bodyPr/>
        <a:lstStyle/>
        <a:p>
          <a:pPr rtl="0"/>
          <a:r>
            <a:rPr lang="es-EC" sz="1400" dirty="0" smtClean="0"/>
            <a:t>Se encontró que los encuestados reconocieron principalmente la calidad de varios alimentos para mascotas en el mercado y, por lo tanto, a menudo compran productos de manera equilibrada.</a:t>
          </a:r>
          <a:endParaRPr lang="es-MX" sz="1400" b="0" i="0" baseline="0" dirty="0"/>
        </a:p>
      </dgm:t>
    </dgm:pt>
    <dgm:pt modelId="{09A32FE8-C93E-48D5-B74E-B46725E49FD8}">
      <dgm:prSet custT="1"/>
      <dgm:spPr/>
      <dgm:t>
        <a:bodyPr/>
        <a:lstStyle/>
        <a:p>
          <a:pPr rtl="0"/>
          <a:r>
            <a:rPr lang="es-MX" sz="2800" b="0" i="0" baseline="0" dirty="0"/>
            <a:t>2</a:t>
          </a:r>
        </a:p>
      </dgm:t>
    </dgm:pt>
    <dgm:pt modelId="{6D52B23A-5659-42EB-9776-3FFF20FBABAC}" type="sibTrans" cxnId="{F25FDB73-DAF9-4220-81AF-FF7816121592}">
      <dgm:prSet/>
      <dgm:spPr/>
      <dgm:t>
        <a:bodyPr/>
        <a:lstStyle/>
        <a:p>
          <a:endParaRPr lang="es-MX"/>
        </a:p>
      </dgm:t>
    </dgm:pt>
    <dgm:pt modelId="{57EF9320-2AC3-48CE-BC16-5207535A8734}" type="parTrans" cxnId="{F25FDB73-DAF9-4220-81AF-FF7816121592}">
      <dgm:prSet/>
      <dgm:spPr/>
      <dgm:t>
        <a:bodyPr/>
        <a:lstStyle/>
        <a:p>
          <a:endParaRPr lang="es-MX"/>
        </a:p>
      </dgm:t>
    </dgm:pt>
    <dgm:pt modelId="{45320A5B-9832-4A80-82CD-6073C7A81575}" type="sibTrans" cxnId="{E545E7B6-91F1-4695-813E-71AF6C2A8A17}">
      <dgm:prSet/>
      <dgm:spPr/>
      <dgm:t>
        <a:bodyPr/>
        <a:lstStyle/>
        <a:p>
          <a:endParaRPr lang="es-MX"/>
        </a:p>
      </dgm:t>
    </dgm:pt>
    <dgm:pt modelId="{4F5D654B-A962-47E9-815A-590FAACCED49}" type="parTrans" cxnId="{E545E7B6-91F1-4695-813E-71AF6C2A8A17}">
      <dgm:prSet/>
      <dgm:spPr/>
      <dgm:t>
        <a:bodyPr/>
        <a:lstStyle/>
        <a:p>
          <a:endParaRPr lang="es-MX"/>
        </a:p>
      </dgm:t>
    </dgm:pt>
    <dgm:pt modelId="{905A76C7-D72F-429B-9613-8D2A10492743}">
      <dgm:prSet custT="1"/>
      <dgm:spPr/>
      <dgm:t>
        <a:bodyPr/>
        <a:lstStyle/>
        <a:p>
          <a:pPr rtl="0"/>
          <a:r>
            <a:rPr lang="es-EC" sz="1400" dirty="0" smtClean="0"/>
            <a:t>Después de evaluar el perfil de los compradores de alimentos para perros, establecemos que tienen entre 21 y 35 años de edad, centrados en la compra de temas como el precio, las marcas, las cualidades y las recomendaciones de 'veterinario, por lo tanto, es intuitivamente claro que no tienen un alto poder adquisitivo, aunque son suficientes para consultar a un médico con un animal si es necesario.</a:t>
          </a:r>
          <a:endParaRPr lang="es-MX" sz="1400" b="0" i="0" baseline="0" dirty="0"/>
        </a:p>
      </dgm:t>
    </dgm:pt>
    <dgm:pt modelId="{FBB6D172-3457-4DCE-A3E2-7046F7774C4E}" type="sibTrans" cxnId="{07B2F694-AB20-48DC-842F-D09A9C78BBE8}">
      <dgm:prSet/>
      <dgm:spPr/>
      <dgm:t>
        <a:bodyPr/>
        <a:lstStyle/>
        <a:p>
          <a:endParaRPr lang="es-MX"/>
        </a:p>
      </dgm:t>
    </dgm:pt>
    <dgm:pt modelId="{51036808-0BCB-4FCC-851A-8FBF616EBB46}" type="parTrans" cxnId="{07B2F694-AB20-48DC-842F-D09A9C78BBE8}">
      <dgm:prSet/>
      <dgm:spPr/>
      <dgm:t>
        <a:bodyPr/>
        <a:lstStyle/>
        <a:p>
          <a:endParaRPr lang="es-MX"/>
        </a:p>
      </dgm:t>
    </dgm:pt>
    <dgm:pt modelId="{0373FDEE-C29B-4C1E-9D3C-5C3C648FD9CA}" type="pres">
      <dgm:prSet presAssocID="{DFCB360F-4091-420A-BA14-9B92EDAE5D92}" presName="linearFlow" presStyleCnt="0">
        <dgm:presLayoutVars>
          <dgm:dir/>
          <dgm:animLvl val="lvl"/>
          <dgm:resizeHandles val="exact"/>
        </dgm:presLayoutVars>
      </dgm:prSet>
      <dgm:spPr/>
      <dgm:t>
        <a:bodyPr/>
        <a:lstStyle/>
        <a:p>
          <a:endParaRPr lang="es-ES"/>
        </a:p>
      </dgm:t>
    </dgm:pt>
    <dgm:pt modelId="{6BCC8436-2B56-4526-9563-FD914F781654}" type="pres">
      <dgm:prSet presAssocID="{1ABF1F0C-4E21-4242-BF75-EA6FBAE33DCE}" presName="composite" presStyleCnt="0"/>
      <dgm:spPr/>
    </dgm:pt>
    <dgm:pt modelId="{8CB13080-4955-4A46-B1F4-A7E95C2CCEB0}" type="pres">
      <dgm:prSet presAssocID="{1ABF1F0C-4E21-4242-BF75-EA6FBAE33DCE}" presName="parentText" presStyleLbl="alignNode1" presStyleIdx="0" presStyleCnt="3" custScaleX="75846" custScaleY="89098">
        <dgm:presLayoutVars>
          <dgm:chMax val="1"/>
          <dgm:bulletEnabled val="1"/>
        </dgm:presLayoutVars>
      </dgm:prSet>
      <dgm:spPr/>
      <dgm:t>
        <a:bodyPr/>
        <a:lstStyle/>
        <a:p>
          <a:endParaRPr lang="es-ES"/>
        </a:p>
      </dgm:t>
    </dgm:pt>
    <dgm:pt modelId="{48C3CD2B-42D6-471A-8C68-503D32BD44B5}" type="pres">
      <dgm:prSet presAssocID="{1ABF1F0C-4E21-4242-BF75-EA6FBAE33DCE}" presName="descendantText" presStyleLbl="alignAcc1" presStyleIdx="0" presStyleCnt="3" custLinFactNeighborX="0" custLinFactNeighborY="2717">
        <dgm:presLayoutVars>
          <dgm:bulletEnabled val="1"/>
        </dgm:presLayoutVars>
      </dgm:prSet>
      <dgm:spPr/>
      <dgm:t>
        <a:bodyPr/>
        <a:lstStyle/>
        <a:p>
          <a:endParaRPr lang="es-ES"/>
        </a:p>
      </dgm:t>
    </dgm:pt>
    <dgm:pt modelId="{E91B2DF9-DF85-4BB1-BD4F-1EE5194EBF1A}" type="pres">
      <dgm:prSet presAssocID="{73CBC539-B781-4FB9-9F94-24181B10E0EE}" presName="sp" presStyleCnt="0"/>
      <dgm:spPr/>
    </dgm:pt>
    <dgm:pt modelId="{963F81F6-71A0-443E-BE67-2472140A585B}" type="pres">
      <dgm:prSet presAssocID="{09A32FE8-C93E-48D5-B74E-B46725E49FD8}" presName="composite" presStyleCnt="0"/>
      <dgm:spPr/>
    </dgm:pt>
    <dgm:pt modelId="{BA03681E-C269-4974-8E5E-32776DC199ED}" type="pres">
      <dgm:prSet presAssocID="{09A32FE8-C93E-48D5-B74E-B46725E49FD8}" presName="parentText" presStyleLbl="alignNode1" presStyleIdx="1" presStyleCnt="3" custScaleX="72205" custScaleY="87913">
        <dgm:presLayoutVars>
          <dgm:chMax val="1"/>
          <dgm:bulletEnabled val="1"/>
        </dgm:presLayoutVars>
      </dgm:prSet>
      <dgm:spPr/>
      <dgm:t>
        <a:bodyPr/>
        <a:lstStyle/>
        <a:p>
          <a:endParaRPr lang="es-ES"/>
        </a:p>
      </dgm:t>
    </dgm:pt>
    <dgm:pt modelId="{380135E6-980B-427B-9F40-959DFD570F67}" type="pres">
      <dgm:prSet presAssocID="{09A32FE8-C93E-48D5-B74E-B46725E49FD8}" presName="descendantText" presStyleLbl="alignAcc1" presStyleIdx="1" presStyleCnt="3">
        <dgm:presLayoutVars>
          <dgm:bulletEnabled val="1"/>
        </dgm:presLayoutVars>
      </dgm:prSet>
      <dgm:spPr/>
      <dgm:t>
        <a:bodyPr/>
        <a:lstStyle/>
        <a:p>
          <a:endParaRPr lang="es-ES"/>
        </a:p>
      </dgm:t>
    </dgm:pt>
    <dgm:pt modelId="{E907F4D8-BFF3-4B5F-B0CE-F8796C81CD64}" type="pres">
      <dgm:prSet presAssocID="{6D52B23A-5659-42EB-9776-3FFF20FBABAC}" presName="sp" presStyleCnt="0"/>
      <dgm:spPr/>
    </dgm:pt>
    <dgm:pt modelId="{ABB13377-81D8-4CEE-BCFB-090B786D2E64}" type="pres">
      <dgm:prSet presAssocID="{350D8B56-EC1C-444E-8DA4-443DC602C2CB}" presName="composite" presStyleCnt="0"/>
      <dgm:spPr/>
    </dgm:pt>
    <dgm:pt modelId="{510818AF-211E-4DBD-B93A-E4F25E60E1FA}" type="pres">
      <dgm:prSet presAssocID="{350D8B56-EC1C-444E-8DA4-443DC602C2CB}" presName="parentText" presStyleLbl="alignNode1" presStyleIdx="2" presStyleCnt="3" custScaleX="74295" custScaleY="89250" custLinFactNeighborY="0">
        <dgm:presLayoutVars>
          <dgm:chMax val="1"/>
          <dgm:bulletEnabled val="1"/>
        </dgm:presLayoutVars>
      </dgm:prSet>
      <dgm:spPr/>
      <dgm:t>
        <a:bodyPr/>
        <a:lstStyle/>
        <a:p>
          <a:endParaRPr lang="es-ES"/>
        </a:p>
      </dgm:t>
    </dgm:pt>
    <dgm:pt modelId="{6CAAAF42-4D03-4F08-8C1D-DAC6D6053D14}" type="pres">
      <dgm:prSet presAssocID="{350D8B56-EC1C-444E-8DA4-443DC602C2CB}" presName="descendantText" presStyleLbl="alignAcc1" presStyleIdx="2" presStyleCnt="3" custLinFactNeighborX="0">
        <dgm:presLayoutVars>
          <dgm:bulletEnabled val="1"/>
        </dgm:presLayoutVars>
      </dgm:prSet>
      <dgm:spPr/>
      <dgm:t>
        <a:bodyPr/>
        <a:lstStyle/>
        <a:p>
          <a:endParaRPr lang="es-ES"/>
        </a:p>
      </dgm:t>
    </dgm:pt>
  </dgm:ptLst>
  <dgm:cxnLst>
    <dgm:cxn modelId="{3536DCAF-D92E-4D49-BCE1-EB12B0E97693}" type="presOf" srcId="{67AAEEA9-44F0-4BC1-A1DE-7740EA65D8B1}" destId="{380135E6-980B-427B-9F40-959DFD570F67}" srcOrd="0" destOrd="0" presId="urn:microsoft.com/office/officeart/2005/8/layout/chevron2"/>
    <dgm:cxn modelId="{4FEDE9F6-7988-4023-A71C-36597058B519}" type="presOf" srcId="{D76BA78C-15D4-41F6-B084-76C6F0D26CD6}" destId="{6CAAAF42-4D03-4F08-8C1D-DAC6D6053D14}" srcOrd="0" destOrd="0" presId="urn:microsoft.com/office/officeart/2005/8/layout/chevron2"/>
    <dgm:cxn modelId="{07B2F694-AB20-48DC-842F-D09A9C78BBE8}" srcId="{1ABF1F0C-4E21-4242-BF75-EA6FBAE33DCE}" destId="{905A76C7-D72F-429B-9613-8D2A10492743}" srcOrd="0" destOrd="0" parTransId="{51036808-0BCB-4FCC-851A-8FBF616EBB46}" sibTransId="{FBB6D172-3457-4DCE-A3E2-7046F7774C4E}"/>
    <dgm:cxn modelId="{F25FDB73-DAF9-4220-81AF-FF7816121592}" srcId="{DFCB360F-4091-420A-BA14-9B92EDAE5D92}" destId="{09A32FE8-C93E-48D5-B74E-B46725E49FD8}" srcOrd="1" destOrd="0" parTransId="{57EF9320-2AC3-48CE-BC16-5207535A8734}" sibTransId="{6D52B23A-5659-42EB-9776-3FFF20FBABAC}"/>
    <dgm:cxn modelId="{E545E7B6-91F1-4695-813E-71AF6C2A8A17}" srcId="{09A32FE8-C93E-48D5-B74E-B46725E49FD8}" destId="{67AAEEA9-44F0-4BC1-A1DE-7740EA65D8B1}" srcOrd="0" destOrd="0" parTransId="{4F5D654B-A962-47E9-815A-590FAACCED49}" sibTransId="{45320A5B-9832-4A80-82CD-6073C7A81575}"/>
    <dgm:cxn modelId="{D65830E0-D8F8-420C-9BCD-710054D1150D}" type="presOf" srcId="{09A32FE8-C93E-48D5-B74E-B46725E49FD8}" destId="{BA03681E-C269-4974-8E5E-32776DC199ED}" srcOrd="0" destOrd="0" presId="urn:microsoft.com/office/officeart/2005/8/layout/chevron2"/>
    <dgm:cxn modelId="{DB53DE1F-6EA5-4442-B7AE-3E5FE397E7BF}" srcId="{DFCB360F-4091-420A-BA14-9B92EDAE5D92}" destId="{350D8B56-EC1C-444E-8DA4-443DC602C2CB}" srcOrd="2" destOrd="0" parTransId="{2783ECD4-9405-4D5F-B811-96F6E27887AA}" sibTransId="{F9D2BAC0-D40E-4974-BF88-41E570577D9D}"/>
    <dgm:cxn modelId="{3163FEB8-55FC-414C-B4F9-11DE4F94CBDD}" srcId="{350D8B56-EC1C-444E-8DA4-443DC602C2CB}" destId="{D76BA78C-15D4-41F6-B084-76C6F0D26CD6}" srcOrd="0" destOrd="0" parTransId="{D8C79D5D-F6BB-4321-BC8C-F398887A403A}" sibTransId="{CB265612-2BD2-459A-AA82-AA30E9D6AF49}"/>
    <dgm:cxn modelId="{E12D83E6-69E8-4D27-ACF1-A694DFEEAABE}" type="presOf" srcId="{905A76C7-D72F-429B-9613-8D2A10492743}" destId="{48C3CD2B-42D6-471A-8C68-503D32BD44B5}" srcOrd="0" destOrd="0" presId="urn:microsoft.com/office/officeart/2005/8/layout/chevron2"/>
    <dgm:cxn modelId="{D7CF71CB-97A6-4CA0-86A8-85B280C59516}" srcId="{DFCB360F-4091-420A-BA14-9B92EDAE5D92}" destId="{1ABF1F0C-4E21-4242-BF75-EA6FBAE33DCE}" srcOrd="0" destOrd="0" parTransId="{4AA5A182-D51C-45CE-BE2D-72CFBC1DFA85}" sibTransId="{73CBC539-B781-4FB9-9F94-24181B10E0EE}"/>
    <dgm:cxn modelId="{C7ED13C7-2FCD-4BDC-B83E-77030FC3D4F3}" type="presOf" srcId="{DFCB360F-4091-420A-BA14-9B92EDAE5D92}" destId="{0373FDEE-C29B-4C1E-9D3C-5C3C648FD9CA}" srcOrd="0" destOrd="0" presId="urn:microsoft.com/office/officeart/2005/8/layout/chevron2"/>
    <dgm:cxn modelId="{7373966D-A679-4E22-B94F-0FE3F2463376}" type="presOf" srcId="{350D8B56-EC1C-444E-8DA4-443DC602C2CB}" destId="{510818AF-211E-4DBD-B93A-E4F25E60E1FA}" srcOrd="0" destOrd="0" presId="urn:microsoft.com/office/officeart/2005/8/layout/chevron2"/>
    <dgm:cxn modelId="{2D8C7851-57D0-4EE6-8F6C-69B90C6BB18C}" type="presOf" srcId="{1ABF1F0C-4E21-4242-BF75-EA6FBAE33DCE}" destId="{8CB13080-4955-4A46-B1F4-A7E95C2CCEB0}" srcOrd="0" destOrd="0" presId="urn:microsoft.com/office/officeart/2005/8/layout/chevron2"/>
    <dgm:cxn modelId="{E233B537-F88A-49E2-B40B-734C73DE6A82}" type="presParOf" srcId="{0373FDEE-C29B-4C1E-9D3C-5C3C648FD9CA}" destId="{6BCC8436-2B56-4526-9563-FD914F781654}" srcOrd="0" destOrd="0" presId="urn:microsoft.com/office/officeart/2005/8/layout/chevron2"/>
    <dgm:cxn modelId="{D34DB5B0-2842-488B-9669-4FB0C0BD0E18}" type="presParOf" srcId="{6BCC8436-2B56-4526-9563-FD914F781654}" destId="{8CB13080-4955-4A46-B1F4-A7E95C2CCEB0}" srcOrd="0" destOrd="0" presId="urn:microsoft.com/office/officeart/2005/8/layout/chevron2"/>
    <dgm:cxn modelId="{3010C045-95DD-4B4E-A074-F358A3C933DE}" type="presParOf" srcId="{6BCC8436-2B56-4526-9563-FD914F781654}" destId="{48C3CD2B-42D6-471A-8C68-503D32BD44B5}" srcOrd="1" destOrd="0" presId="urn:microsoft.com/office/officeart/2005/8/layout/chevron2"/>
    <dgm:cxn modelId="{A8D491D5-D564-4704-A9E1-8B9C6E39CAAB}" type="presParOf" srcId="{0373FDEE-C29B-4C1E-9D3C-5C3C648FD9CA}" destId="{E91B2DF9-DF85-4BB1-BD4F-1EE5194EBF1A}" srcOrd="1" destOrd="0" presId="urn:microsoft.com/office/officeart/2005/8/layout/chevron2"/>
    <dgm:cxn modelId="{207576CD-496D-4744-A11B-B5F589663335}" type="presParOf" srcId="{0373FDEE-C29B-4C1E-9D3C-5C3C648FD9CA}" destId="{963F81F6-71A0-443E-BE67-2472140A585B}" srcOrd="2" destOrd="0" presId="urn:microsoft.com/office/officeart/2005/8/layout/chevron2"/>
    <dgm:cxn modelId="{FD9C248F-997E-4718-911B-151011C198D6}" type="presParOf" srcId="{963F81F6-71A0-443E-BE67-2472140A585B}" destId="{BA03681E-C269-4974-8E5E-32776DC199ED}" srcOrd="0" destOrd="0" presId="urn:microsoft.com/office/officeart/2005/8/layout/chevron2"/>
    <dgm:cxn modelId="{C7A8800F-E8DA-4286-87E8-0F74D67546E4}" type="presParOf" srcId="{963F81F6-71A0-443E-BE67-2472140A585B}" destId="{380135E6-980B-427B-9F40-959DFD570F67}" srcOrd="1" destOrd="0" presId="urn:microsoft.com/office/officeart/2005/8/layout/chevron2"/>
    <dgm:cxn modelId="{2E1DB3BA-BE3E-4416-B041-D313F9D7FC18}" type="presParOf" srcId="{0373FDEE-C29B-4C1E-9D3C-5C3C648FD9CA}" destId="{E907F4D8-BFF3-4B5F-B0CE-F8796C81CD64}" srcOrd="3" destOrd="0" presId="urn:microsoft.com/office/officeart/2005/8/layout/chevron2"/>
    <dgm:cxn modelId="{565B3513-3D89-4511-9EDA-E34EC415AE41}" type="presParOf" srcId="{0373FDEE-C29B-4C1E-9D3C-5C3C648FD9CA}" destId="{ABB13377-81D8-4CEE-BCFB-090B786D2E64}" srcOrd="4" destOrd="0" presId="urn:microsoft.com/office/officeart/2005/8/layout/chevron2"/>
    <dgm:cxn modelId="{3AA2B920-3F8F-4561-9C78-A04BC5B1FC7E}" type="presParOf" srcId="{ABB13377-81D8-4CEE-BCFB-090B786D2E64}" destId="{510818AF-211E-4DBD-B93A-E4F25E60E1FA}" srcOrd="0" destOrd="0" presId="urn:microsoft.com/office/officeart/2005/8/layout/chevron2"/>
    <dgm:cxn modelId="{1844653B-2673-4C35-9B5C-3E8F8E20A722}" type="presParOf" srcId="{ABB13377-81D8-4CEE-BCFB-090B786D2E64}" destId="{6CAAAF42-4D03-4F08-8C1D-DAC6D6053D1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DB5705E-2295-4EF8-905C-B3A76D798DE9}" type="doc">
      <dgm:prSet loTypeId="urn:microsoft.com/office/officeart/2005/8/layout/chevron2" loCatId="process" qsTypeId="urn:microsoft.com/office/officeart/2005/8/quickstyle/simple3" qsCatId="simple" csTypeId="urn:microsoft.com/office/officeart/2005/8/colors/colorful5" csCatId="colorful" phldr="1"/>
      <dgm:spPr/>
      <dgm:t>
        <a:bodyPr/>
        <a:lstStyle/>
        <a:p>
          <a:endParaRPr lang="es-MX"/>
        </a:p>
      </dgm:t>
    </dgm:pt>
    <dgm:pt modelId="{6B6772EA-3573-4269-8FB4-5B0D359A3C87}">
      <dgm:prSet custT="1"/>
      <dgm:spPr/>
      <dgm:t>
        <a:bodyPr/>
        <a:lstStyle/>
        <a:p>
          <a:pPr rtl="0"/>
          <a:r>
            <a:rPr lang="es-EC" sz="1400" dirty="0" smtClean="0"/>
            <a:t>Ampliar y fortalecer las técnicas de mercadotecnia dirigidas a la diversificación de la oferta de servicios de venta de alimentos para mascotas de los consumidores del segmento </a:t>
          </a:r>
          <a:r>
            <a:rPr lang="es-EC" sz="1400" dirty="0" err="1" smtClean="0"/>
            <a:t>millennials</a:t>
          </a:r>
          <a:r>
            <a:rPr lang="es-EC" sz="1400" dirty="0" smtClean="0"/>
            <a:t> del distrito metropolitano de Quito tomándose en cuenta que a pesar de que no poseen un alto poder adquisitivo priorizan la consulta a médicos veterinarios de ser necesario.</a:t>
          </a:r>
          <a:endParaRPr lang="es-MX" sz="1400" dirty="0"/>
        </a:p>
      </dgm:t>
    </dgm:pt>
    <dgm:pt modelId="{C67FC122-9156-484F-9AA3-89F510B1EBC5}" type="parTrans" cxnId="{138988CC-6519-4FCD-A55D-FE968D6C9AE2}">
      <dgm:prSet/>
      <dgm:spPr/>
      <dgm:t>
        <a:bodyPr/>
        <a:lstStyle/>
        <a:p>
          <a:endParaRPr lang="es-MX" sz="1400"/>
        </a:p>
      </dgm:t>
    </dgm:pt>
    <dgm:pt modelId="{315E2610-DE0F-4D54-8B66-09C4A2991211}" type="sibTrans" cxnId="{138988CC-6519-4FCD-A55D-FE968D6C9AE2}">
      <dgm:prSet/>
      <dgm:spPr/>
      <dgm:t>
        <a:bodyPr/>
        <a:lstStyle/>
        <a:p>
          <a:endParaRPr lang="es-MX" sz="1400"/>
        </a:p>
      </dgm:t>
    </dgm:pt>
    <dgm:pt modelId="{08224D90-A359-410B-A1C6-FC67306F8E91}">
      <dgm:prSet custT="1"/>
      <dgm:spPr/>
      <dgm:t>
        <a:bodyPr/>
        <a:lstStyle/>
        <a:p>
          <a:pPr rtl="0"/>
          <a:r>
            <a:rPr lang="es-EC" sz="1400" dirty="0" smtClean="0"/>
            <a:t>Incrementar la calidad en la oferta de los alimentos y accesorios para mascotas existentes en el mercado interno, recalcándose que la calidad es uno de los factores de influencia que valoran los consumidores del segmento </a:t>
          </a:r>
          <a:r>
            <a:rPr lang="es-EC" sz="1400" dirty="0" err="1" smtClean="0"/>
            <a:t>millennials</a:t>
          </a:r>
          <a:r>
            <a:rPr lang="es-EC" sz="1400" dirty="0" smtClean="0"/>
            <a:t> al momento de realizar una compra de alimentos y accesorios para mascotas situación que repercutirá positivamente en el incremento de la comercialización de dichos productos.</a:t>
          </a:r>
          <a:endParaRPr lang="es-MX" sz="1400" dirty="0"/>
        </a:p>
      </dgm:t>
    </dgm:pt>
    <dgm:pt modelId="{E05A512E-0370-4048-9D81-0BCC9187EB97}" type="parTrans" cxnId="{0348E6B3-BEE0-430E-9D6E-3AF052B6CCA7}">
      <dgm:prSet/>
      <dgm:spPr/>
      <dgm:t>
        <a:bodyPr/>
        <a:lstStyle/>
        <a:p>
          <a:endParaRPr lang="es-MX" sz="1400"/>
        </a:p>
      </dgm:t>
    </dgm:pt>
    <dgm:pt modelId="{E209A704-B2FF-4A0F-8EBC-0DD958FFEE45}" type="sibTrans" cxnId="{0348E6B3-BEE0-430E-9D6E-3AF052B6CCA7}">
      <dgm:prSet/>
      <dgm:spPr/>
      <dgm:t>
        <a:bodyPr/>
        <a:lstStyle/>
        <a:p>
          <a:endParaRPr lang="es-MX" sz="1400"/>
        </a:p>
      </dgm:t>
    </dgm:pt>
    <dgm:pt modelId="{2454F64A-5F62-4626-855F-D0521E4BC7C7}">
      <dgm:prSet custT="1"/>
      <dgm:spPr/>
      <dgm:t>
        <a:bodyPr/>
        <a:lstStyle/>
        <a:p>
          <a:pPr rtl="0"/>
          <a:r>
            <a:rPr lang="es-ES" sz="2800" b="1" dirty="0"/>
            <a:t>3</a:t>
          </a:r>
          <a:endParaRPr lang="es-MX" sz="2800" b="1" dirty="0"/>
        </a:p>
      </dgm:t>
    </dgm:pt>
    <dgm:pt modelId="{2EC14720-F1A5-4D19-B874-E9969B16E1D8}" type="parTrans" cxnId="{0B70327D-2246-452F-8121-072AD43B4BB6}">
      <dgm:prSet/>
      <dgm:spPr/>
      <dgm:t>
        <a:bodyPr/>
        <a:lstStyle/>
        <a:p>
          <a:endParaRPr lang="es-MX" sz="1400"/>
        </a:p>
      </dgm:t>
    </dgm:pt>
    <dgm:pt modelId="{FB11AA97-0875-428F-B0C7-D8512FA6224A}" type="sibTrans" cxnId="{0B70327D-2246-452F-8121-072AD43B4BB6}">
      <dgm:prSet/>
      <dgm:spPr/>
      <dgm:t>
        <a:bodyPr/>
        <a:lstStyle/>
        <a:p>
          <a:endParaRPr lang="es-MX" sz="1400"/>
        </a:p>
      </dgm:t>
    </dgm:pt>
    <dgm:pt modelId="{4AAF5CDA-F71C-4750-A211-C3B255FD78C3}">
      <dgm:prSet custT="1"/>
      <dgm:spPr/>
      <dgm:t>
        <a:bodyPr/>
        <a:lstStyle/>
        <a:p>
          <a:pPr rtl="0"/>
          <a:r>
            <a:rPr lang="es-MX" sz="2800" b="1" dirty="0"/>
            <a:t>1</a:t>
          </a:r>
        </a:p>
      </dgm:t>
    </dgm:pt>
    <dgm:pt modelId="{7F931C9B-9045-4476-9CE5-C6238247899E}" type="parTrans" cxnId="{848275CB-F232-475A-9109-469E0A234571}">
      <dgm:prSet/>
      <dgm:spPr/>
      <dgm:t>
        <a:bodyPr/>
        <a:lstStyle/>
        <a:p>
          <a:endParaRPr lang="es-MX" sz="1400"/>
        </a:p>
      </dgm:t>
    </dgm:pt>
    <dgm:pt modelId="{77453706-7C4B-411C-BB4C-BFC6EDD465A8}" type="sibTrans" cxnId="{848275CB-F232-475A-9109-469E0A234571}">
      <dgm:prSet/>
      <dgm:spPr/>
      <dgm:t>
        <a:bodyPr/>
        <a:lstStyle/>
        <a:p>
          <a:endParaRPr lang="es-MX" sz="1400"/>
        </a:p>
      </dgm:t>
    </dgm:pt>
    <dgm:pt modelId="{A04DEB1D-2B67-4006-A6B9-8BF4A318AFBD}">
      <dgm:prSet custT="1"/>
      <dgm:spPr/>
      <dgm:t>
        <a:bodyPr/>
        <a:lstStyle/>
        <a:p>
          <a:pPr rtl="0"/>
          <a:r>
            <a:rPr lang="es-MX" sz="2800" b="1" dirty="0"/>
            <a:t>2</a:t>
          </a:r>
        </a:p>
      </dgm:t>
    </dgm:pt>
    <dgm:pt modelId="{CF4C27BA-2944-46DC-B779-CF730EDA56E2}" type="parTrans" cxnId="{0646285B-4607-40BB-937A-27CFC08AEBF2}">
      <dgm:prSet/>
      <dgm:spPr/>
      <dgm:t>
        <a:bodyPr/>
        <a:lstStyle/>
        <a:p>
          <a:endParaRPr lang="es-MX" sz="1400"/>
        </a:p>
      </dgm:t>
    </dgm:pt>
    <dgm:pt modelId="{6D9B0B66-27CD-40A6-AA2A-B97B7646D782}" type="sibTrans" cxnId="{0646285B-4607-40BB-937A-27CFC08AEBF2}">
      <dgm:prSet/>
      <dgm:spPr/>
      <dgm:t>
        <a:bodyPr/>
        <a:lstStyle/>
        <a:p>
          <a:endParaRPr lang="es-MX" sz="1400"/>
        </a:p>
      </dgm:t>
    </dgm:pt>
    <dgm:pt modelId="{AE68E798-F7B9-4085-BF06-EFBAAE91C889}">
      <dgm:prSet custT="1"/>
      <dgm:spPr/>
      <dgm:t>
        <a:bodyPr/>
        <a:lstStyle/>
        <a:p>
          <a:pPr rtl="0"/>
          <a:r>
            <a:rPr lang="es-EC" sz="1400" dirty="0" smtClean="0"/>
            <a:t>Brindar una mayor información, capacitación y entrega de muestras gratis de alimentos y accesorios para mascotas a los médicos veterinarios como estrategia de mercadotecnia capaz de garantizar una constante difusión de la calidad y ventajas de los productos ofertados, destacando que la asesoría de los médicos veterinarios además se debe incrementar sistemáticamente la presentación de publicidad de alimentos y accesorios para mascotas en clínicas y consultorios veterinarios al ser los lugares más concurridos por los </a:t>
          </a:r>
          <a:r>
            <a:rPr lang="es-EC" sz="1400" dirty="0" err="1" smtClean="0"/>
            <a:t>millennials</a:t>
          </a:r>
          <a:r>
            <a:rPr lang="es-EC" sz="1400" dirty="0" smtClean="0"/>
            <a:t> en busca de asesoría para la alimentación y atención de las mascotas.  </a:t>
          </a:r>
          <a:endParaRPr lang="es-MX" sz="1400" dirty="0"/>
        </a:p>
      </dgm:t>
    </dgm:pt>
    <dgm:pt modelId="{ECEBEF28-1178-4EA5-96E8-FC0A8E4C71B0}" type="parTrans" cxnId="{86156B35-8FCA-42BB-AE41-0B6E3E0A6A28}">
      <dgm:prSet/>
      <dgm:spPr/>
      <dgm:t>
        <a:bodyPr/>
        <a:lstStyle/>
        <a:p>
          <a:endParaRPr lang="es-MX" sz="1400"/>
        </a:p>
      </dgm:t>
    </dgm:pt>
    <dgm:pt modelId="{9D45F0D8-1E6B-408F-AEC8-4117747C031A}" type="sibTrans" cxnId="{86156B35-8FCA-42BB-AE41-0B6E3E0A6A28}">
      <dgm:prSet/>
      <dgm:spPr/>
      <dgm:t>
        <a:bodyPr/>
        <a:lstStyle/>
        <a:p>
          <a:endParaRPr lang="es-MX" sz="1400"/>
        </a:p>
      </dgm:t>
    </dgm:pt>
    <dgm:pt modelId="{C20B7FAA-5CDF-406E-BD84-EE6121BCCA19}" type="pres">
      <dgm:prSet presAssocID="{ADB5705E-2295-4EF8-905C-B3A76D798DE9}" presName="linearFlow" presStyleCnt="0">
        <dgm:presLayoutVars>
          <dgm:dir/>
          <dgm:animLvl val="lvl"/>
          <dgm:resizeHandles val="exact"/>
        </dgm:presLayoutVars>
      </dgm:prSet>
      <dgm:spPr/>
      <dgm:t>
        <a:bodyPr/>
        <a:lstStyle/>
        <a:p>
          <a:endParaRPr lang="es-ES"/>
        </a:p>
      </dgm:t>
    </dgm:pt>
    <dgm:pt modelId="{FA63AB22-B5DF-45A7-8E36-4CD8C4048576}" type="pres">
      <dgm:prSet presAssocID="{4AAF5CDA-F71C-4750-A211-C3B255FD78C3}" presName="composite" presStyleCnt="0"/>
      <dgm:spPr/>
    </dgm:pt>
    <dgm:pt modelId="{50F3711A-994E-4371-B1CC-0BB00DC440F4}" type="pres">
      <dgm:prSet presAssocID="{4AAF5CDA-F71C-4750-A211-C3B255FD78C3}" presName="parentText" presStyleLbl="alignNode1" presStyleIdx="0" presStyleCnt="3" custScaleX="96463" custScaleY="110967" custLinFactNeighborY="0">
        <dgm:presLayoutVars>
          <dgm:chMax val="1"/>
          <dgm:bulletEnabled val="1"/>
        </dgm:presLayoutVars>
      </dgm:prSet>
      <dgm:spPr/>
      <dgm:t>
        <a:bodyPr/>
        <a:lstStyle/>
        <a:p>
          <a:endParaRPr lang="es-ES"/>
        </a:p>
      </dgm:t>
    </dgm:pt>
    <dgm:pt modelId="{10846059-5DD9-4289-ADA5-99205F498A20}" type="pres">
      <dgm:prSet presAssocID="{4AAF5CDA-F71C-4750-A211-C3B255FD78C3}" presName="descendantText" presStyleLbl="alignAcc1" presStyleIdx="0" presStyleCnt="3" custScaleX="99020" custLinFactNeighborX="438">
        <dgm:presLayoutVars>
          <dgm:bulletEnabled val="1"/>
        </dgm:presLayoutVars>
      </dgm:prSet>
      <dgm:spPr/>
      <dgm:t>
        <a:bodyPr/>
        <a:lstStyle/>
        <a:p>
          <a:endParaRPr lang="es-ES"/>
        </a:p>
      </dgm:t>
    </dgm:pt>
    <dgm:pt modelId="{79DB55DC-2C11-4429-AD80-2BDD1E4C550F}" type="pres">
      <dgm:prSet presAssocID="{77453706-7C4B-411C-BB4C-BFC6EDD465A8}" presName="sp" presStyleCnt="0"/>
      <dgm:spPr/>
    </dgm:pt>
    <dgm:pt modelId="{5FAB0DFD-3D0F-417C-BE11-E9DC5769A730}" type="pres">
      <dgm:prSet presAssocID="{A04DEB1D-2B67-4006-A6B9-8BF4A318AFBD}" presName="composite" presStyleCnt="0"/>
      <dgm:spPr/>
    </dgm:pt>
    <dgm:pt modelId="{D90F50FA-383B-4533-AD3B-EF2054127D95}" type="pres">
      <dgm:prSet presAssocID="{A04DEB1D-2B67-4006-A6B9-8BF4A318AFBD}" presName="parentText" presStyleLbl="alignNode1" presStyleIdx="1" presStyleCnt="3" custScaleX="107817" custScaleY="115284" custLinFactNeighborY="0">
        <dgm:presLayoutVars>
          <dgm:chMax val="1"/>
          <dgm:bulletEnabled val="1"/>
        </dgm:presLayoutVars>
      </dgm:prSet>
      <dgm:spPr/>
      <dgm:t>
        <a:bodyPr/>
        <a:lstStyle/>
        <a:p>
          <a:endParaRPr lang="es-ES"/>
        </a:p>
      </dgm:t>
    </dgm:pt>
    <dgm:pt modelId="{E1B91B70-EF9B-415D-8F79-3F1D56CFD5FD}" type="pres">
      <dgm:prSet presAssocID="{A04DEB1D-2B67-4006-A6B9-8BF4A318AFBD}" presName="descendantText" presStyleLbl="alignAcc1" presStyleIdx="1" presStyleCnt="3" custScaleX="96733" custScaleY="152067" custLinFactNeighborX="-723" custLinFactNeighborY="4377">
        <dgm:presLayoutVars>
          <dgm:bulletEnabled val="1"/>
        </dgm:presLayoutVars>
      </dgm:prSet>
      <dgm:spPr/>
      <dgm:t>
        <a:bodyPr/>
        <a:lstStyle/>
        <a:p>
          <a:endParaRPr lang="es-ES"/>
        </a:p>
      </dgm:t>
    </dgm:pt>
    <dgm:pt modelId="{05E0512B-368A-4331-BB6D-1C4819222699}" type="pres">
      <dgm:prSet presAssocID="{6D9B0B66-27CD-40A6-AA2A-B97B7646D782}" presName="sp" presStyleCnt="0"/>
      <dgm:spPr/>
    </dgm:pt>
    <dgm:pt modelId="{047771B6-2E8B-4951-81AA-DA9F1CBFEE49}" type="pres">
      <dgm:prSet presAssocID="{2454F64A-5F62-4626-855F-D0521E4BC7C7}" presName="composite" presStyleCnt="0"/>
      <dgm:spPr/>
    </dgm:pt>
    <dgm:pt modelId="{B7B30FD3-CE25-45DB-BDE0-31E0711C59EF}" type="pres">
      <dgm:prSet presAssocID="{2454F64A-5F62-4626-855F-D0521E4BC7C7}" presName="parentText" presStyleLbl="alignNode1" presStyleIdx="2" presStyleCnt="3" custScaleX="104083" custScaleY="127492" custLinFactNeighborX="4813">
        <dgm:presLayoutVars>
          <dgm:chMax val="1"/>
          <dgm:bulletEnabled val="1"/>
        </dgm:presLayoutVars>
      </dgm:prSet>
      <dgm:spPr/>
      <dgm:t>
        <a:bodyPr/>
        <a:lstStyle/>
        <a:p>
          <a:endParaRPr lang="es-ES"/>
        </a:p>
      </dgm:t>
    </dgm:pt>
    <dgm:pt modelId="{80204B92-9520-4F7B-BB5D-F78C13206747}" type="pres">
      <dgm:prSet presAssocID="{2454F64A-5F62-4626-855F-D0521E4BC7C7}" presName="descendantText" presStyleLbl="alignAcc1" presStyleIdx="2" presStyleCnt="3" custScaleX="96497" custScaleY="144250" custLinFactNeighborX="-482" custLinFactNeighborY="8724">
        <dgm:presLayoutVars>
          <dgm:bulletEnabled val="1"/>
        </dgm:presLayoutVars>
      </dgm:prSet>
      <dgm:spPr/>
      <dgm:t>
        <a:bodyPr/>
        <a:lstStyle/>
        <a:p>
          <a:endParaRPr lang="es-ES"/>
        </a:p>
      </dgm:t>
    </dgm:pt>
  </dgm:ptLst>
  <dgm:cxnLst>
    <dgm:cxn modelId="{D02500E4-7F0A-4EC3-9F2E-35F398347774}" type="presOf" srcId="{A04DEB1D-2B67-4006-A6B9-8BF4A318AFBD}" destId="{D90F50FA-383B-4533-AD3B-EF2054127D95}" srcOrd="0" destOrd="0" presId="urn:microsoft.com/office/officeart/2005/8/layout/chevron2"/>
    <dgm:cxn modelId="{D8EC2B67-7BD2-40A1-A36F-184087194196}" type="presOf" srcId="{08224D90-A359-410B-A1C6-FC67306F8E91}" destId="{E1B91B70-EF9B-415D-8F79-3F1D56CFD5FD}" srcOrd="0" destOrd="0" presId="urn:microsoft.com/office/officeart/2005/8/layout/chevron2"/>
    <dgm:cxn modelId="{86156B35-8FCA-42BB-AE41-0B6E3E0A6A28}" srcId="{2454F64A-5F62-4626-855F-D0521E4BC7C7}" destId="{AE68E798-F7B9-4085-BF06-EFBAAE91C889}" srcOrd="0" destOrd="0" parTransId="{ECEBEF28-1178-4EA5-96E8-FC0A8E4C71B0}" sibTransId="{9D45F0D8-1E6B-408F-AEC8-4117747C031A}"/>
    <dgm:cxn modelId="{1F3A7AED-35F9-494B-A0F5-9068F7644AE7}" type="presOf" srcId="{2454F64A-5F62-4626-855F-D0521E4BC7C7}" destId="{B7B30FD3-CE25-45DB-BDE0-31E0711C59EF}" srcOrd="0" destOrd="0" presId="urn:microsoft.com/office/officeart/2005/8/layout/chevron2"/>
    <dgm:cxn modelId="{96EC5DCF-103F-4B9A-A583-33177B565BE8}" type="presOf" srcId="{6B6772EA-3573-4269-8FB4-5B0D359A3C87}" destId="{10846059-5DD9-4289-ADA5-99205F498A20}" srcOrd="0" destOrd="0" presId="urn:microsoft.com/office/officeart/2005/8/layout/chevron2"/>
    <dgm:cxn modelId="{0348E6B3-BEE0-430E-9D6E-3AF052B6CCA7}" srcId="{A04DEB1D-2B67-4006-A6B9-8BF4A318AFBD}" destId="{08224D90-A359-410B-A1C6-FC67306F8E91}" srcOrd="0" destOrd="0" parTransId="{E05A512E-0370-4048-9D81-0BCC9187EB97}" sibTransId="{E209A704-B2FF-4A0F-8EBC-0DD958FFEE45}"/>
    <dgm:cxn modelId="{138988CC-6519-4FCD-A55D-FE968D6C9AE2}" srcId="{4AAF5CDA-F71C-4750-A211-C3B255FD78C3}" destId="{6B6772EA-3573-4269-8FB4-5B0D359A3C87}" srcOrd="0" destOrd="0" parTransId="{C67FC122-9156-484F-9AA3-89F510B1EBC5}" sibTransId="{315E2610-DE0F-4D54-8B66-09C4A2991211}"/>
    <dgm:cxn modelId="{0646285B-4607-40BB-937A-27CFC08AEBF2}" srcId="{ADB5705E-2295-4EF8-905C-B3A76D798DE9}" destId="{A04DEB1D-2B67-4006-A6B9-8BF4A318AFBD}" srcOrd="1" destOrd="0" parTransId="{CF4C27BA-2944-46DC-B779-CF730EDA56E2}" sibTransId="{6D9B0B66-27CD-40A6-AA2A-B97B7646D782}"/>
    <dgm:cxn modelId="{4BA9DBB5-DFEA-4691-A822-B8B352CFFC8A}" type="presOf" srcId="{4AAF5CDA-F71C-4750-A211-C3B255FD78C3}" destId="{50F3711A-994E-4371-B1CC-0BB00DC440F4}" srcOrd="0" destOrd="0" presId="urn:microsoft.com/office/officeart/2005/8/layout/chevron2"/>
    <dgm:cxn modelId="{848275CB-F232-475A-9109-469E0A234571}" srcId="{ADB5705E-2295-4EF8-905C-B3A76D798DE9}" destId="{4AAF5CDA-F71C-4750-A211-C3B255FD78C3}" srcOrd="0" destOrd="0" parTransId="{7F931C9B-9045-4476-9CE5-C6238247899E}" sibTransId="{77453706-7C4B-411C-BB4C-BFC6EDD465A8}"/>
    <dgm:cxn modelId="{7A48DD88-BDDF-4234-B89B-413528A26512}" type="presOf" srcId="{ADB5705E-2295-4EF8-905C-B3A76D798DE9}" destId="{C20B7FAA-5CDF-406E-BD84-EE6121BCCA19}" srcOrd="0" destOrd="0" presId="urn:microsoft.com/office/officeart/2005/8/layout/chevron2"/>
    <dgm:cxn modelId="{0B70327D-2246-452F-8121-072AD43B4BB6}" srcId="{ADB5705E-2295-4EF8-905C-B3A76D798DE9}" destId="{2454F64A-5F62-4626-855F-D0521E4BC7C7}" srcOrd="2" destOrd="0" parTransId="{2EC14720-F1A5-4D19-B874-E9969B16E1D8}" sibTransId="{FB11AA97-0875-428F-B0C7-D8512FA6224A}"/>
    <dgm:cxn modelId="{AB779BFF-B3AF-4817-A750-AE555E95E960}" type="presOf" srcId="{AE68E798-F7B9-4085-BF06-EFBAAE91C889}" destId="{80204B92-9520-4F7B-BB5D-F78C13206747}" srcOrd="0" destOrd="0" presId="urn:microsoft.com/office/officeart/2005/8/layout/chevron2"/>
    <dgm:cxn modelId="{4296B545-E8EE-42ED-81B1-68E00207E27B}" type="presParOf" srcId="{C20B7FAA-5CDF-406E-BD84-EE6121BCCA19}" destId="{FA63AB22-B5DF-45A7-8E36-4CD8C4048576}" srcOrd="0" destOrd="0" presId="urn:microsoft.com/office/officeart/2005/8/layout/chevron2"/>
    <dgm:cxn modelId="{3145F672-854C-4DB5-98E7-E4AF02C53FB9}" type="presParOf" srcId="{FA63AB22-B5DF-45A7-8E36-4CD8C4048576}" destId="{50F3711A-994E-4371-B1CC-0BB00DC440F4}" srcOrd="0" destOrd="0" presId="urn:microsoft.com/office/officeart/2005/8/layout/chevron2"/>
    <dgm:cxn modelId="{1E91675F-CEE9-4A93-8DC4-B61573603F44}" type="presParOf" srcId="{FA63AB22-B5DF-45A7-8E36-4CD8C4048576}" destId="{10846059-5DD9-4289-ADA5-99205F498A20}" srcOrd="1" destOrd="0" presId="urn:microsoft.com/office/officeart/2005/8/layout/chevron2"/>
    <dgm:cxn modelId="{82D089CA-3F07-4805-8E36-C010849FBE20}" type="presParOf" srcId="{C20B7FAA-5CDF-406E-BD84-EE6121BCCA19}" destId="{79DB55DC-2C11-4429-AD80-2BDD1E4C550F}" srcOrd="1" destOrd="0" presId="urn:microsoft.com/office/officeart/2005/8/layout/chevron2"/>
    <dgm:cxn modelId="{663BCD9D-2BB5-4C75-8981-4243EF355D51}" type="presParOf" srcId="{C20B7FAA-5CDF-406E-BD84-EE6121BCCA19}" destId="{5FAB0DFD-3D0F-417C-BE11-E9DC5769A730}" srcOrd="2" destOrd="0" presId="urn:microsoft.com/office/officeart/2005/8/layout/chevron2"/>
    <dgm:cxn modelId="{9561AB5F-3253-4599-A2F4-C4A984C3887D}" type="presParOf" srcId="{5FAB0DFD-3D0F-417C-BE11-E9DC5769A730}" destId="{D90F50FA-383B-4533-AD3B-EF2054127D95}" srcOrd="0" destOrd="0" presId="urn:microsoft.com/office/officeart/2005/8/layout/chevron2"/>
    <dgm:cxn modelId="{3D259638-A23F-44BD-A9F3-F4C3267C1909}" type="presParOf" srcId="{5FAB0DFD-3D0F-417C-BE11-E9DC5769A730}" destId="{E1B91B70-EF9B-415D-8F79-3F1D56CFD5FD}" srcOrd="1" destOrd="0" presId="urn:microsoft.com/office/officeart/2005/8/layout/chevron2"/>
    <dgm:cxn modelId="{93AA38A5-F8C3-475B-8DE5-75F93DEF1953}" type="presParOf" srcId="{C20B7FAA-5CDF-406E-BD84-EE6121BCCA19}" destId="{05E0512B-368A-4331-BB6D-1C4819222699}" srcOrd="3" destOrd="0" presId="urn:microsoft.com/office/officeart/2005/8/layout/chevron2"/>
    <dgm:cxn modelId="{F959D482-AFAF-4306-B09E-EFCDD9996407}" type="presParOf" srcId="{C20B7FAA-5CDF-406E-BD84-EE6121BCCA19}" destId="{047771B6-2E8B-4951-81AA-DA9F1CBFEE49}" srcOrd="4" destOrd="0" presId="urn:microsoft.com/office/officeart/2005/8/layout/chevron2"/>
    <dgm:cxn modelId="{AA793FE6-B771-4F98-960D-B4206AB41E32}" type="presParOf" srcId="{047771B6-2E8B-4951-81AA-DA9F1CBFEE49}" destId="{B7B30FD3-CE25-45DB-BDE0-31E0711C59EF}" srcOrd="0" destOrd="0" presId="urn:microsoft.com/office/officeart/2005/8/layout/chevron2"/>
    <dgm:cxn modelId="{9295F19A-64B3-4A5E-9370-68F597866F89}" type="presParOf" srcId="{047771B6-2E8B-4951-81AA-DA9F1CBFEE49}" destId="{80204B92-9520-4F7B-BB5D-F78C1320674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DA370-9DBB-4E9C-9376-B1270E5008E5}" type="doc">
      <dgm:prSet loTypeId="urn:microsoft.com/office/officeart/2005/8/layout/StepDownProcess" loCatId="process" qsTypeId="urn:microsoft.com/office/officeart/2005/8/quickstyle/simple5" qsCatId="simple" csTypeId="urn:microsoft.com/office/officeart/2005/8/colors/accent0_1" csCatId="mainScheme" phldr="1"/>
      <dgm:spPr/>
      <dgm:t>
        <a:bodyPr/>
        <a:lstStyle/>
        <a:p>
          <a:endParaRPr lang="es-ES"/>
        </a:p>
      </dgm:t>
    </dgm:pt>
    <dgm:pt modelId="{26242194-06B3-4C3B-9685-C518C777CF19}">
      <dgm:prSet phldrT="[Texto]" custT="1"/>
      <dgm:spPr>
        <a:solidFill>
          <a:schemeClr val="accent6">
            <a:lumMod val="40000"/>
            <a:lumOff val="60000"/>
          </a:schemeClr>
        </a:solidFill>
      </dgm:spPr>
      <dgm:t>
        <a:bodyPr/>
        <a:lstStyle/>
        <a:p>
          <a:r>
            <a:rPr lang="es-EC" sz="1600" dirty="0" smtClean="0"/>
            <a:t>Un mercado con crecimiento nacional en la comercialización de servicios y productos para mascotas. </a:t>
          </a:r>
          <a:endParaRPr lang="es-ES" sz="1600" dirty="0"/>
        </a:p>
      </dgm:t>
    </dgm:pt>
    <dgm:pt modelId="{1B6880D1-C5E4-4459-BA99-ACDF9381E931}" type="parTrans" cxnId="{A233EB2C-5462-42ED-AD98-00DF9A36BB18}">
      <dgm:prSet/>
      <dgm:spPr/>
      <dgm:t>
        <a:bodyPr/>
        <a:lstStyle/>
        <a:p>
          <a:endParaRPr lang="es-ES" sz="2400"/>
        </a:p>
      </dgm:t>
    </dgm:pt>
    <dgm:pt modelId="{8F36774F-201B-4406-855B-8732171DDA8B}" type="sibTrans" cxnId="{A233EB2C-5462-42ED-AD98-00DF9A36BB18}">
      <dgm:prSet/>
      <dgm:spPr/>
      <dgm:t>
        <a:bodyPr/>
        <a:lstStyle/>
        <a:p>
          <a:endParaRPr lang="es-ES" sz="2400"/>
        </a:p>
      </dgm:t>
    </dgm:pt>
    <dgm:pt modelId="{2272B246-8C7F-486D-8C63-5A3C1FB2EC3A}">
      <dgm:prSet phldrT="[Texto]" custT="1"/>
      <dgm:spPr>
        <a:solidFill>
          <a:schemeClr val="accent6">
            <a:lumMod val="40000"/>
            <a:lumOff val="60000"/>
          </a:schemeClr>
        </a:solidFill>
      </dgm:spPr>
      <dgm:t>
        <a:bodyPr/>
        <a:lstStyle/>
        <a:p>
          <a:r>
            <a:rPr lang="es-EC" sz="1600" dirty="0" smtClean="0"/>
            <a:t>Estudio profundo de la oferta y la demanda desde una perspectiva cuantitativa y cualitativa, permite minimizar riesgos en la toma de decisiones de inversión en el negocio</a:t>
          </a:r>
          <a:endParaRPr lang="es-ES" sz="1600" dirty="0"/>
        </a:p>
      </dgm:t>
    </dgm:pt>
    <dgm:pt modelId="{B22322C0-7704-4581-871E-D31396E06632}" type="parTrans" cxnId="{542B81C1-7510-4545-A17D-228B23C322A3}">
      <dgm:prSet/>
      <dgm:spPr/>
      <dgm:t>
        <a:bodyPr/>
        <a:lstStyle/>
        <a:p>
          <a:endParaRPr lang="es-ES" sz="2400"/>
        </a:p>
      </dgm:t>
    </dgm:pt>
    <dgm:pt modelId="{38BD15CC-BE9D-41F4-8E78-0A334C941C8C}" type="sibTrans" cxnId="{542B81C1-7510-4545-A17D-228B23C322A3}">
      <dgm:prSet/>
      <dgm:spPr/>
      <dgm:t>
        <a:bodyPr/>
        <a:lstStyle/>
        <a:p>
          <a:endParaRPr lang="es-ES" sz="2400"/>
        </a:p>
      </dgm:t>
    </dgm:pt>
    <dgm:pt modelId="{810A8859-BD64-4138-89A3-14DBF26DA395}">
      <dgm:prSet custT="1"/>
      <dgm:spPr>
        <a:solidFill>
          <a:schemeClr val="accent6">
            <a:lumMod val="40000"/>
            <a:lumOff val="60000"/>
          </a:schemeClr>
        </a:solidFill>
      </dgm:spPr>
      <dgm:t>
        <a:bodyPr/>
        <a:lstStyle/>
        <a:p>
          <a:r>
            <a:rPr lang="es-EC" sz="1600" b="1" dirty="0" smtClean="0"/>
            <a:t>Hay tres grupos de consumidores que tienen mascotas</a:t>
          </a:r>
          <a:endParaRPr lang="es-ES" sz="1600" b="1" dirty="0"/>
        </a:p>
      </dgm:t>
    </dgm:pt>
    <dgm:pt modelId="{B370D009-1A29-4612-9D8F-2893FD4887BB}" type="parTrans" cxnId="{656B592A-1DCB-4A6C-ADD8-978CFFDEBB72}">
      <dgm:prSet/>
      <dgm:spPr/>
      <dgm:t>
        <a:bodyPr/>
        <a:lstStyle/>
        <a:p>
          <a:endParaRPr lang="es-ES" sz="2400"/>
        </a:p>
      </dgm:t>
    </dgm:pt>
    <dgm:pt modelId="{B3837BDD-B8AD-4FF5-AEE6-02ABBB53F14F}" type="sibTrans" cxnId="{656B592A-1DCB-4A6C-ADD8-978CFFDEBB72}">
      <dgm:prSet/>
      <dgm:spPr/>
      <dgm:t>
        <a:bodyPr/>
        <a:lstStyle/>
        <a:p>
          <a:endParaRPr lang="es-ES" sz="2400"/>
        </a:p>
      </dgm:t>
    </dgm:pt>
    <dgm:pt modelId="{60FE35CD-4A44-45AC-92F7-B0C2BE30C1A2}" type="pres">
      <dgm:prSet presAssocID="{FEADA370-9DBB-4E9C-9376-B1270E5008E5}" presName="rootnode" presStyleCnt="0">
        <dgm:presLayoutVars>
          <dgm:chMax/>
          <dgm:chPref/>
          <dgm:dir/>
          <dgm:animLvl val="lvl"/>
        </dgm:presLayoutVars>
      </dgm:prSet>
      <dgm:spPr/>
      <dgm:t>
        <a:bodyPr/>
        <a:lstStyle/>
        <a:p>
          <a:endParaRPr lang="es-ES"/>
        </a:p>
      </dgm:t>
    </dgm:pt>
    <dgm:pt modelId="{81F08BDA-7651-42B2-A57D-A7440BC10675}" type="pres">
      <dgm:prSet presAssocID="{26242194-06B3-4C3B-9685-C518C777CF19}" presName="composite" presStyleCnt="0"/>
      <dgm:spPr/>
    </dgm:pt>
    <dgm:pt modelId="{D98524D4-11EA-4D3A-A8DC-E3866A2D78AC}" type="pres">
      <dgm:prSet presAssocID="{26242194-06B3-4C3B-9685-C518C777CF19}" presName="bentUpArrow1" presStyleLbl="alignImgPlace1" presStyleIdx="0" presStyleCnt="2" custLinFactX="-25242" custLinFactNeighborX="-100000" custLinFactNeighborY="9566"/>
      <dgm:spPr/>
    </dgm:pt>
    <dgm:pt modelId="{37ADD222-4A95-4BAC-B350-AE08E9AA4DAD}" type="pres">
      <dgm:prSet presAssocID="{26242194-06B3-4C3B-9685-C518C777CF19}" presName="ParentText" presStyleLbl="node1" presStyleIdx="0" presStyleCnt="3" custScaleX="304744" custLinFactNeighborX="11265" custLinFactNeighborY="-16063">
        <dgm:presLayoutVars>
          <dgm:chMax val="1"/>
          <dgm:chPref val="1"/>
          <dgm:bulletEnabled val="1"/>
        </dgm:presLayoutVars>
      </dgm:prSet>
      <dgm:spPr/>
      <dgm:t>
        <a:bodyPr/>
        <a:lstStyle/>
        <a:p>
          <a:endParaRPr lang="es-ES"/>
        </a:p>
      </dgm:t>
    </dgm:pt>
    <dgm:pt modelId="{3DD70044-1620-4984-AD77-F45F4DC52BF4}" type="pres">
      <dgm:prSet presAssocID="{26242194-06B3-4C3B-9685-C518C777CF19}" presName="ChildText" presStyleLbl="revTx" presStyleIdx="0" presStyleCnt="2">
        <dgm:presLayoutVars>
          <dgm:chMax val="0"/>
          <dgm:chPref val="0"/>
          <dgm:bulletEnabled val="1"/>
        </dgm:presLayoutVars>
      </dgm:prSet>
      <dgm:spPr/>
    </dgm:pt>
    <dgm:pt modelId="{E85B9745-37A2-488B-A977-AF3CE002D9BD}" type="pres">
      <dgm:prSet presAssocID="{8F36774F-201B-4406-855B-8732171DDA8B}" presName="sibTrans" presStyleCnt="0"/>
      <dgm:spPr/>
    </dgm:pt>
    <dgm:pt modelId="{8B786E71-72BA-45FC-A29A-CB0A7FEE2131}" type="pres">
      <dgm:prSet presAssocID="{2272B246-8C7F-486D-8C63-5A3C1FB2EC3A}" presName="composite" presStyleCnt="0"/>
      <dgm:spPr/>
    </dgm:pt>
    <dgm:pt modelId="{E20CA1F8-ADC9-4612-9326-AC1543D85C60}" type="pres">
      <dgm:prSet presAssocID="{2272B246-8C7F-486D-8C63-5A3C1FB2EC3A}" presName="bentUpArrow1" presStyleLbl="alignImgPlace1" presStyleIdx="1" presStyleCnt="2" custLinFactX="-45338" custLinFactNeighborX="-100000" custLinFactNeighborY="17384"/>
      <dgm:spPr/>
    </dgm:pt>
    <dgm:pt modelId="{490F5DD3-BE32-4574-927C-41A9A76DE6DB}" type="pres">
      <dgm:prSet presAssocID="{2272B246-8C7F-486D-8C63-5A3C1FB2EC3A}" presName="ParentText" presStyleLbl="node1" presStyleIdx="1" presStyleCnt="3" custScaleX="315171" custScaleY="125263" custLinFactNeighborX="-35291" custLinFactNeighborY="-3271">
        <dgm:presLayoutVars>
          <dgm:chMax val="1"/>
          <dgm:chPref val="1"/>
          <dgm:bulletEnabled val="1"/>
        </dgm:presLayoutVars>
      </dgm:prSet>
      <dgm:spPr/>
      <dgm:t>
        <a:bodyPr/>
        <a:lstStyle/>
        <a:p>
          <a:endParaRPr lang="es-ES"/>
        </a:p>
      </dgm:t>
    </dgm:pt>
    <dgm:pt modelId="{B0F54E3C-DCE3-475E-B7E9-16767FD2F0DB}" type="pres">
      <dgm:prSet presAssocID="{2272B246-8C7F-486D-8C63-5A3C1FB2EC3A}" presName="ChildText" presStyleLbl="revTx" presStyleIdx="1" presStyleCnt="2">
        <dgm:presLayoutVars>
          <dgm:chMax val="0"/>
          <dgm:chPref val="0"/>
          <dgm:bulletEnabled val="1"/>
        </dgm:presLayoutVars>
      </dgm:prSet>
      <dgm:spPr/>
    </dgm:pt>
    <dgm:pt modelId="{D9DC9409-592E-4201-AE53-5FE64F572138}" type="pres">
      <dgm:prSet presAssocID="{38BD15CC-BE9D-41F4-8E78-0A334C941C8C}" presName="sibTrans" presStyleCnt="0"/>
      <dgm:spPr/>
    </dgm:pt>
    <dgm:pt modelId="{7685135D-94FB-4FB1-AB40-67F8833A30C0}" type="pres">
      <dgm:prSet presAssocID="{810A8859-BD64-4138-89A3-14DBF26DA395}" presName="composite" presStyleCnt="0"/>
      <dgm:spPr/>
    </dgm:pt>
    <dgm:pt modelId="{38FC7562-01A7-4AB0-8C6E-B47F361F544C}" type="pres">
      <dgm:prSet presAssocID="{810A8859-BD64-4138-89A3-14DBF26DA395}" presName="ParentText" presStyleLbl="node1" presStyleIdx="2" presStyleCnt="3" custScaleX="251989" custScaleY="130558" custLinFactNeighborX="-29547" custLinFactNeighborY="29368">
        <dgm:presLayoutVars>
          <dgm:chMax val="1"/>
          <dgm:chPref val="1"/>
          <dgm:bulletEnabled val="1"/>
        </dgm:presLayoutVars>
      </dgm:prSet>
      <dgm:spPr/>
      <dgm:t>
        <a:bodyPr/>
        <a:lstStyle/>
        <a:p>
          <a:endParaRPr lang="es-ES"/>
        </a:p>
      </dgm:t>
    </dgm:pt>
  </dgm:ptLst>
  <dgm:cxnLst>
    <dgm:cxn modelId="{656B592A-1DCB-4A6C-ADD8-978CFFDEBB72}" srcId="{FEADA370-9DBB-4E9C-9376-B1270E5008E5}" destId="{810A8859-BD64-4138-89A3-14DBF26DA395}" srcOrd="2" destOrd="0" parTransId="{B370D009-1A29-4612-9D8F-2893FD4887BB}" sibTransId="{B3837BDD-B8AD-4FF5-AEE6-02ABBB53F14F}"/>
    <dgm:cxn modelId="{6CF250F3-00C0-4860-A173-13D21A0AF854}" type="presOf" srcId="{810A8859-BD64-4138-89A3-14DBF26DA395}" destId="{38FC7562-01A7-4AB0-8C6E-B47F361F544C}" srcOrd="0" destOrd="0" presId="urn:microsoft.com/office/officeart/2005/8/layout/StepDownProcess"/>
    <dgm:cxn modelId="{C47C0ADA-85E3-4EA5-A5B7-02EC0A1C623D}" type="presOf" srcId="{2272B246-8C7F-486D-8C63-5A3C1FB2EC3A}" destId="{490F5DD3-BE32-4574-927C-41A9A76DE6DB}" srcOrd="0" destOrd="0" presId="urn:microsoft.com/office/officeart/2005/8/layout/StepDownProcess"/>
    <dgm:cxn modelId="{2FBA5025-677A-4514-8FB3-722087CDF85F}" type="presOf" srcId="{FEADA370-9DBB-4E9C-9376-B1270E5008E5}" destId="{60FE35CD-4A44-45AC-92F7-B0C2BE30C1A2}" srcOrd="0" destOrd="0" presId="urn:microsoft.com/office/officeart/2005/8/layout/StepDownProcess"/>
    <dgm:cxn modelId="{A233EB2C-5462-42ED-AD98-00DF9A36BB18}" srcId="{FEADA370-9DBB-4E9C-9376-B1270E5008E5}" destId="{26242194-06B3-4C3B-9685-C518C777CF19}" srcOrd="0" destOrd="0" parTransId="{1B6880D1-C5E4-4459-BA99-ACDF9381E931}" sibTransId="{8F36774F-201B-4406-855B-8732171DDA8B}"/>
    <dgm:cxn modelId="{542B81C1-7510-4545-A17D-228B23C322A3}" srcId="{FEADA370-9DBB-4E9C-9376-B1270E5008E5}" destId="{2272B246-8C7F-486D-8C63-5A3C1FB2EC3A}" srcOrd="1" destOrd="0" parTransId="{B22322C0-7704-4581-871E-D31396E06632}" sibTransId="{38BD15CC-BE9D-41F4-8E78-0A334C941C8C}"/>
    <dgm:cxn modelId="{F3E593F6-49ED-4B73-9644-0328C09E04CD}" type="presOf" srcId="{26242194-06B3-4C3B-9685-C518C777CF19}" destId="{37ADD222-4A95-4BAC-B350-AE08E9AA4DAD}" srcOrd="0" destOrd="0" presId="urn:microsoft.com/office/officeart/2005/8/layout/StepDownProcess"/>
    <dgm:cxn modelId="{D036C1B1-62C7-44F4-824F-219FC75DF97D}" type="presParOf" srcId="{60FE35CD-4A44-45AC-92F7-B0C2BE30C1A2}" destId="{81F08BDA-7651-42B2-A57D-A7440BC10675}" srcOrd="0" destOrd="0" presId="urn:microsoft.com/office/officeart/2005/8/layout/StepDownProcess"/>
    <dgm:cxn modelId="{4477C20A-0B40-4A80-A3D0-1C88B71C96FC}" type="presParOf" srcId="{81F08BDA-7651-42B2-A57D-A7440BC10675}" destId="{D98524D4-11EA-4D3A-A8DC-E3866A2D78AC}" srcOrd="0" destOrd="0" presId="urn:microsoft.com/office/officeart/2005/8/layout/StepDownProcess"/>
    <dgm:cxn modelId="{BDDB41F5-E22B-46D4-9128-63BB32196D97}" type="presParOf" srcId="{81F08BDA-7651-42B2-A57D-A7440BC10675}" destId="{37ADD222-4A95-4BAC-B350-AE08E9AA4DAD}" srcOrd="1" destOrd="0" presId="urn:microsoft.com/office/officeart/2005/8/layout/StepDownProcess"/>
    <dgm:cxn modelId="{0892FBFE-CFDF-48A7-B361-0E087A8FB1EA}" type="presParOf" srcId="{81F08BDA-7651-42B2-A57D-A7440BC10675}" destId="{3DD70044-1620-4984-AD77-F45F4DC52BF4}" srcOrd="2" destOrd="0" presId="urn:microsoft.com/office/officeart/2005/8/layout/StepDownProcess"/>
    <dgm:cxn modelId="{DABB4AC7-2967-4763-8B37-D9B7B7C9D869}" type="presParOf" srcId="{60FE35CD-4A44-45AC-92F7-B0C2BE30C1A2}" destId="{E85B9745-37A2-488B-A977-AF3CE002D9BD}" srcOrd="1" destOrd="0" presId="urn:microsoft.com/office/officeart/2005/8/layout/StepDownProcess"/>
    <dgm:cxn modelId="{23DDF7C6-C489-4DFA-9C10-F29F2A59657F}" type="presParOf" srcId="{60FE35CD-4A44-45AC-92F7-B0C2BE30C1A2}" destId="{8B786E71-72BA-45FC-A29A-CB0A7FEE2131}" srcOrd="2" destOrd="0" presId="urn:microsoft.com/office/officeart/2005/8/layout/StepDownProcess"/>
    <dgm:cxn modelId="{D694E7B2-05CB-4364-ABC8-C9CB8D2F4710}" type="presParOf" srcId="{8B786E71-72BA-45FC-A29A-CB0A7FEE2131}" destId="{E20CA1F8-ADC9-4612-9326-AC1543D85C60}" srcOrd="0" destOrd="0" presId="urn:microsoft.com/office/officeart/2005/8/layout/StepDownProcess"/>
    <dgm:cxn modelId="{EF226E19-55C9-4B64-81DE-CBA00495A80A}" type="presParOf" srcId="{8B786E71-72BA-45FC-A29A-CB0A7FEE2131}" destId="{490F5DD3-BE32-4574-927C-41A9A76DE6DB}" srcOrd="1" destOrd="0" presId="urn:microsoft.com/office/officeart/2005/8/layout/StepDownProcess"/>
    <dgm:cxn modelId="{5F9BF6C5-B6AD-4F48-8699-19FC2E5A201C}" type="presParOf" srcId="{8B786E71-72BA-45FC-A29A-CB0A7FEE2131}" destId="{B0F54E3C-DCE3-475E-B7E9-16767FD2F0DB}" srcOrd="2" destOrd="0" presId="urn:microsoft.com/office/officeart/2005/8/layout/StepDownProcess"/>
    <dgm:cxn modelId="{4D170253-75EC-47B3-BC65-E1B212D6AD53}" type="presParOf" srcId="{60FE35CD-4A44-45AC-92F7-B0C2BE30C1A2}" destId="{D9DC9409-592E-4201-AE53-5FE64F572138}" srcOrd="3" destOrd="0" presId="urn:microsoft.com/office/officeart/2005/8/layout/StepDownProcess"/>
    <dgm:cxn modelId="{12E8FD3D-7AB6-4741-A499-612AC107133A}" type="presParOf" srcId="{60FE35CD-4A44-45AC-92F7-B0C2BE30C1A2}" destId="{7685135D-94FB-4FB1-AB40-67F8833A30C0}" srcOrd="4" destOrd="0" presId="urn:microsoft.com/office/officeart/2005/8/layout/StepDownProcess"/>
    <dgm:cxn modelId="{31C3FAF3-012E-4E20-87C9-3E8901A5C96F}" type="presParOf" srcId="{7685135D-94FB-4FB1-AB40-67F8833A30C0}" destId="{38FC7562-01A7-4AB0-8C6E-B47F361F544C}"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9351E-F472-400E-AF69-D91561695401}" type="doc">
      <dgm:prSet loTypeId="urn:microsoft.com/office/officeart/2008/layout/LinedList" loCatId="list" qsTypeId="urn:microsoft.com/office/officeart/2005/8/quickstyle/simple1" qsCatId="simple" csTypeId="urn:microsoft.com/office/officeart/2005/8/colors/colorful3" csCatId="colorful" phldr="1"/>
      <dgm:spPr/>
      <dgm:t>
        <a:bodyPr/>
        <a:lstStyle/>
        <a:p>
          <a:endParaRPr lang="es-EC"/>
        </a:p>
      </dgm:t>
    </dgm:pt>
    <dgm:pt modelId="{CE27EFF5-ECE5-41CA-9A95-1B890EC71A16}">
      <dgm:prSet phldrT="[Texto]" custT="1"/>
      <dgm:spPr>
        <a:solidFill>
          <a:schemeClr val="accent6"/>
        </a:solidFill>
      </dgm:spPr>
      <dgm:t>
        <a:bodyPr/>
        <a:lstStyle/>
        <a:p>
          <a:pPr algn="ctr"/>
          <a:r>
            <a:rPr lang="es-EC" sz="3200" b="1" dirty="0" smtClean="0"/>
            <a:t>Objetivo General</a:t>
          </a:r>
          <a:endParaRPr lang="es-EC" sz="3200" b="1" dirty="0"/>
        </a:p>
      </dgm:t>
    </dgm:pt>
    <dgm:pt modelId="{697AD218-5C28-4767-AAA3-5F7C8F84349D}" type="parTrans" cxnId="{B5CFC2A5-1E7E-47DA-A8AE-E83CC71253A5}">
      <dgm:prSet/>
      <dgm:spPr/>
      <dgm:t>
        <a:bodyPr/>
        <a:lstStyle/>
        <a:p>
          <a:endParaRPr lang="es-EC"/>
        </a:p>
      </dgm:t>
    </dgm:pt>
    <dgm:pt modelId="{39BAFCA9-B52E-4E0B-A867-467D7597CF7E}" type="sibTrans" cxnId="{B5CFC2A5-1E7E-47DA-A8AE-E83CC71253A5}">
      <dgm:prSet/>
      <dgm:spPr/>
      <dgm:t>
        <a:bodyPr/>
        <a:lstStyle/>
        <a:p>
          <a:endParaRPr lang="es-EC"/>
        </a:p>
      </dgm:t>
    </dgm:pt>
    <dgm:pt modelId="{CB9DDC3B-CC29-43D9-9A40-CE7304ECB1CD}">
      <dgm:prSet phldrT="[Texto]" custT="1"/>
      <dgm:spPr>
        <a:solidFill>
          <a:schemeClr val="accent6">
            <a:lumMod val="40000"/>
            <a:lumOff val="60000"/>
            <a:alpha val="90000"/>
          </a:schemeClr>
        </a:solidFill>
      </dgm:spPr>
      <dgm:t>
        <a:bodyPr/>
        <a:lstStyle/>
        <a:p>
          <a:pPr algn="just"/>
          <a:r>
            <a:rPr lang="es-ES" sz="1800" b="0" dirty="0" smtClean="0"/>
            <a:t>Analizar los factores que influyen en la decisión de compra de alimentos y accesorios para mascotas en los consumidores del segmento </a:t>
          </a:r>
          <a:r>
            <a:rPr lang="es-ES" sz="1800" b="0" dirty="0" err="1" smtClean="0"/>
            <a:t>millennials</a:t>
          </a:r>
          <a:r>
            <a:rPr lang="es-ES" sz="1800" b="0" dirty="0" smtClean="0"/>
            <a:t> del Distrito Metropolitano de Quito.</a:t>
          </a:r>
          <a:endParaRPr lang="es-EC" sz="1800" b="0" dirty="0"/>
        </a:p>
      </dgm:t>
    </dgm:pt>
    <dgm:pt modelId="{CC2080C3-A095-417C-B903-80A5F150C34A}" type="parTrans" cxnId="{71E3C743-3F87-4B54-81A0-56FD169E3A98}">
      <dgm:prSet/>
      <dgm:spPr/>
      <dgm:t>
        <a:bodyPr/>
        <a:lstStyle/>
        <a:p>
          <a:endParaRPr lang="es-EC"/>
        </a:p>
      </dgm:t>
    </dgm:pt>
    <dgm:pt modelId="{39AB3848-694A-4C07-8DAE-0FCB8D991EF8}" type="sibTrans" cxnId="{71E3C743-3F87-4B54-81A0-56FD169E3A98}">
      <dgm:prSet/>
      <dgm:spPr/>
      <dgm:t>
        <a:bodyPr/>
        <a:lstStyle/>
        <a:p>
          <a:endParaRPr lang="es-EC"/>
        </a:p>
      </dgm:t>
    </dgm:pt>
    <dgm:pt modelId="{3F89EB0E-DCE9-47CB-B041-8B3C6FCE4362}">
      <dgm:prSet phldrT="[Texto]" custT="1"/>
      <dgm:spPr>
        <a:solidFill>
          <a:schemeClr val="accent6">
            <a:lumMod val="60000"/>
            <a:lumOff val="40000"/>
          </a:schemeClr>
        </a:solidFill>
      </dgm:spPr>
      <dgm:t>
        <a:bodyPr/>
        <a:lstStyle/>
        <a:p>
          <a:pPr algn="ctr"/>
          <a:r>
            <a:rPr lang="es-EC" sz="3200" b="1" dirty="0" smtClean="0"/>
            <a:t>Objetivos Específicos</a:t>
          </a:r>
          <a:endParaRPr lang="es-EC" sz="3200" b="1" dirty="0"/>
        </a:p>
      </dgm:t>
    </dgm:pt>
    <dgm:pt modelId="{B78CC124-6127-42B0-BF39-73B7BDE74435}" type="parTrans" cxnId="{5CB8E0D4-45A3-485F-A415-DE4898277668}">
      <dgm:prSet/>
      <dgm:spPr/>
      <dgm:t>
        <a:bodyPr/>
        <a:lstStyle/>
        <a:p>
          <a:endParaRPr lang="es-EC"/>
        </a:p>
      </dgm:t>
    </dgm:pt>
    <dgm:pt modelId="{28745FEF-CFBB-4754-80D8-BE40B4E23877}" type="sibTrans" cxnId="{5CB8E0D4-45A3-485F-A415-DE4898277668}">
      <dgm:prSet/>
      <dgm:spPr/>
      <dgm:t>
        <a:bodyPr/>
        <a:lstStyle/>
        <a:p>
          <a:endParaRPr lang="es-EC"/>
        </a:p>
      </dgm:t>
    </dgm:pt>
    <dgm:pt modelId="{3C609DEF-DB6B-4DD9-A8F1-163699EB2EF0}">
      <dgm:prSet phldrT="[Texto]" custT="1"/>
      <dgm:spPr>
        <a:solidFill>
          <a:schemeClr val="accent6">
            <a:lumMod val="40000"/>
            <a:lumOff val="60000"/>
            <a:alpha val="90000"/>
          </a:schemeClr>
        </a:solidFill>
      </dgm:spPr>
      <dgm:t>
        <a:bodyPr/>
        <a:lstStyle/>
        <a:p>
          <a:pPr algn="just"/>
          <a:r>
            <a:rPr lang="es-ES" sz="1800" dirty="0" smtClean="0"/>
            <a:t>-Determinar las características demográficas y geográficas de los consumidores del segmento </a:t>
          </a:r>
          <a:r>
            <a:rPr lang="es-ES" sz="1800" dirty="0" err="1" smtClean="0"/>
            <a:t>millennialls</a:t>
          </a:r>
          <a:r>
            <a:rPr lang="es-ES" sz="1800" dirty="0" smtClean="0"/>
            <a:t> del distrito metropolitano de Quito </a:t>
          </a:r>
          <a:endParaRPr lang="es-EC" sz="1800" dirty="0"/>
        </a:p>
      </dgm:t>
    </dgm:pt>
    <dgm:pt modelId="{89E34316-FAF5-4628-9013-9399EB789A3D}" type="parTrans" cxnId="{5E6A0DCF-2465-411E-B62F-8CDA45F5E608}">
      <dgm:prSet/>
      <dgm:spPr/>
      <dgm:t>
        <a:bodyPr/>
        <a:lstStyle/>
        <a:p>
          <a:endParaRPr lang="es-EC"/>
        </a:p>
      </dgm:t>
    </dgm:pt>
    <dgm:pt modelId="{BCDF7A42-3170-43B0-9948-214866D9801B}" type="sibTrans" cxnId="{5E6A0DCF-2465-411E-B62F-8CDA45F5E608}">
      <dgm:prSet/>
      <dgm:spPr/>
      <dgm:t>
        <a:bodyPr/>
        <a:lstStyle/>
        <a:p>
          <a:endParaRPr lang="es-EC"/>
        </a:p>
      </dgm:t>
    </dgm:pt>
    <dgm:pt modelId="{130CD17E-1AD7-4F63-A998-28695BC038A6}">
      <dgm:prSet phldrT="[Texto]" custT="1"/>
      <dgm:spPr>
        <a:solidFill>
          <a:schemeClr val="accent6">
            <a:lumMod val="40000"/>
            <a:lumOff val="60000"/>
            <a:alpha val="90000"/>
          </a:schemeClr>
        </a:solidFill>
      </dgm:spPr>
      <dgm:t>
        <a:bodyPr/>
        <a:lstStyle/>
        <a:p>
          <a:pPr algn="just"/>
          <a:r>
            <a:rPr lang="es-ES" sz="1800" dirty="0" smtClean="0"/>
            <a:t>-Investigar cuales son los factores de influencia que valoran los consumidores del segmento </a:t>
          </a:r>
          <a:r>
            <a:rPr lang="es-ES" sz="1800" dirty="0" err="1" smtClean="0"/>
            <a:t>millennials</a:t>
          </a:r>
          <a:r>
            <a:rPr lang="es-ES" sz="1800" dirty="0" smtClean="0"/>
            <a:t> al momento de realizar una compra de alimentos y accesorios para mascotas</a:t>
          </a:r>
          <a:endParaRPr lang="es-EC" sz="1800" dirty="0"/>
        </a:p>
      </dgm:t>
    </dgm:pt>
    <dgm:pt modelId="{B85B5905-14E9-4720-9FD9-B7EBD006E39C}" type="parTrans" cxnId="{ADDC3C05-843B-41FE-BD03-B1728E0BB4FF}">
      <dgm:prSet/>
      <dgm:spPr/>
      <dgm:t>
        <a:bodyPr/>
        <a:lstStyle/>
        <a:p>
          <a:endParaRPr lang="es-EC"/>
        </a:p>
      </dgm:t>
    </dgm:pt>
    <dgm:pt modelId="{F4B6D8D2-56BE-4C42-951C-A2A7EFB379AF}" type="sibTrans" cxnId="{ADDC3C05-843B-41FE-BD03-B1728E0BB4FF}">
      <dgm:prSet/>
      <dgm:spPr/>
      <dgm:t>
        <a:bodyPr/>
        <a:lstStyle/>
        <a:p>
          <a:endParaRPr lang="es-EC"/>
        </a:p>
      </dgm:t>
    </dgm:pt>
    <dgm:pt modelId="{40D18432-46E6-4B8B-A352-9284026659DB}">
      <dgm:prSet phldrT="[Texto]" custT="1"/>
      <dgm:spPr>
        <a:solidFill>
          <a:schemeClr val="accent6">
            <a:lumMod val="40000"/>
            <a:lumOff val="60000"/>
            <a:alpha val="90000"/>
          </a:schemeClr>
        </a:solidFill>
      </dgm:spPr>
      <dgm:t>
        <a:bodyPr/>
        <a:lstStyle/>
        <a:p>
          <a:pPr algn="just"/>
          <a:r>
            <a:rPr lang="es-ES" sz="1800" dirty="0" smtClean="0"/>
            <a:t>-Conocer los beneficios que el consumidor del segmento </a:t>
          </a:r>
          <a:r>
            <a:rPr lang="es-ES" sz="1800" dirty="0" err="1" smtClean="0"/>
            <a:t>millennials</a:t>
          </a:r>
          <a:r>
            <a:rPr lang="es-ES" sz="1800" dirty="0" smtClean="0"/>
            <a:t> busca al momento de comprar alimentos y accesorios para mascotas</a:t>
          </a:r>
          <a:endParaRPr lang="es-EC" sz="1800" dirty="0"/>
        </a:p>
      </dgm:t>
    </dgm:pt>
    <dgm:pt modelId="{12ABF4D3-C37F-42CD-BAF5-D2417E8BEC2D}" type="parTrans" cxnId="{0921AD74-C483-44A7-8EB5-A82499154F9D}">
      <dgm:prSet/>
      <dgm:spPr/>
      <dgm:t>
        <a:bodyPr/>
        <a:lstStyle/>
        <a:p>
          <a:endParaRPr lang="es-EC"/>
        </a:p>
      </dgm:t>
    </dgm:pt>
    <dgm:pt modelId="{CA5E7BE8-0DEF-4E68-932D-E1C4632F73C6}" type="sibTrans" cxnId="{0921AD74-C483-44A7-8EB5-A82499154F9D}">
      <dgm:prSet/>
      <dgm:spPr/>
      <dgm:t>
        <a:bodyPr/>
        <a:lstStyle/>
        <a:p>
          <a:endParaRPr lang="es-EC"/>
        </a:p>
      </dgm:t>
    </dgm:pt>
    <dgm:pt modelId="{F75CAFE6-1757-4BDA-B0FA-B429D96162D6}">
      <dgm:prSet phldrT="[Texto]" custT="1"/>
      <dgm:spPr>
        <a:solidFill>
          <a:schemeClr val="accent6">
            <a:lumMod val="40000"/>
            <a:lumOff val="60000"/>
            <a:alpha val="90000"/>
          </a:schemeClr>
        </a:solidFill>
      </dgm:spPr>
      <dgm:t>
        <a:bodyPr/>
        <a:lstStyle/>
        <a:p>
          <a:pPr algn="just"/>
          <a:r>
            <a:rPr lang="es-ES" sz="1800" dirty="0" smtClean="0"/>
            <a:t>-Determinar cuál es la percepción del consumidor del segmento </a:t>
          </a:r>
          <a:r>
            <a:rPr lang="es-ES" sz="1800" dirty="0" err="1" smtClean="0"/>
            <a:t>millennials</a:t>
          </a:r>
          <a:r>
            <a:rPr lang="es-ES" sz="1800" dirty="0" smtClean="0"/>
            <a:t> sobre los establecimientos de venta de alimentos y accesorios para mascotas en el DMQ</a:t>
          </a:r>
          <a:endParaRPr lang="es-EC" sz="1800" dirty="0"/>
        </a:p>
      </dgm:t>
    </dgm:pt>
    <dgm:pt modelId="{61FA7BFA-90C4-4FCA-85CE-61A38CF94E1F}" type="parTrans" cxnId="{AAD1DF24-27D5-4449-A692-7876F2F7485F}">
      <dgm:prSet/>
      <dgm:spPr/>
      <dgm:t>
        <a:bodyPr/>
        <a:lstStyle/>
        <a:p>
          <a:endParaRPr lang="es-EC"/>
        </a:p>
      </dgm:t>
    </dgm:pt>
    <dgm:pt modelId="{066EC668-5A05-40AC-865C-AC3D074AFDFF}" type="sibTrans" cxnId="{AAD1DF24-27D5-4449-A692-7876F2F7485F}">
      <dgm:prSet/>
      <dgm:spPr/>
      <dgm:t>
        <a:bodyPr/>
        <a:lstStyle/>
        <a:p>
          <a:endParaRPr lang="es-EC"/>
        </a:p>
      </dgm:t>
    </dgm:pt>
    <dgm:pt modelId="{CCD7AA0D-D82A-475D-B7BF-862C776A0694}" type="pres">
      <dgm:prSet presAssocID="{93A9351E-F472-400E-AF69-D91561695401}" presName="vert0" presStyleCnt="0">
        <dgm:presLayoutVars>
          <dgm:dir/>
          <dgm:animOne val="branch"/>
          <dgm:animLvl val="lvl"/>
        </dgm:presLayoutVars>
      </dgm:prSet>
      <dgm:spPr/>
      <dgm:t>
        <a:bodyPr/>
        <a:lstStyle/>
        <a:p>
          <a:endParaRPr lang="es-EC"/>
        </a:p>
      </dgm:t>
    </dgm:pt>
    <dgm:pt modelId="{0A0283BF-70E9-4D97-8D58-9E6945EEDAD3}" type="pres">
      <dgm:prSet presAssocID="{CE27EFF5-ECE5-41CA-9A95-1B890EC71A16}" presName="thickLine" presStyleLbl="alignNode1" presStyleIdx="0" presStyleCnt="2"/>
      <dgm:spPr/>
    </dgm:pt>
    <dgm:pt modelId="{07BEEA61-3C5D-42DC-A4DB-CE8D8A7277EB}" type="pres">
      <dgm:prSet presAssocID="{CE27EFF5-ECE5-41CA-9A95-1B890EC71A16}" presName="horz1" presStyleCnt="0"/>
      <dgm:spPr/>
    </dgm:pt>
    <dgm:pt modelId="{D3970CB7-9BAA-4FC5-9F54-604E6D769789}" type="pres">
      <dgm:prSet presAssocID="{CE27EFF5-ECE5-41CA-9A95-1B890EC71A16}" presName="tx1" presStyleLbl="revTx" presStyleIdx="0" presStyleCnt="7" custScaleY="52963"/>
      <dgm:spPr/>
      <dgm:t>
        <a:bodyPr/>
        <a:lstStyle/>
        <a:p>
          <a:endParaRPr lang="es-EC"/>
        </a:p>
      </dgm:t>
    </dgm:pt>
    <dgm:pt modelId="{FF95634E-91B7-440E-8D25-FEEFC7033A29}" type="pres">
      <dgm:prSet presAssocID="{CE27EFF5-ECE5-41CA-9A95-1B890EC71A16}" presName="vert1" presStyleCnt="0"/>
      <dgm:spPr/>
    </dgm:pt>
    <dgm:pt modelId="{CE531B18-9DE4-4A63-BAFE-A1FC644A098C}" type="pres">
      <dgm:prSet presAssocID="{CB9DDC3B-CC29-43D9-9A40-CE7304ECB1CD}" presName="vertSpace2a" presStyleCnt="0"/>
      <dgm:spPr/>
    </dgm:pt>
    <dgm:pt modelId="{F2F98B3E-4580-439E-9970-6A1E9BC95A62}" type="pres">
      <dgm:prSet presAssocID="{CB9DDC3B-CC29-43D9-9A40-CE7304ECB1CD}" presName="horz2" presStyleCnt="0"/>
      <dgm:spPr/>
    </dgm:pt>
    <dgm:pt modelId="{316A0C6E-B78D-496F-BB02-03D09EDCA48F}" type="pres">
      <dgm:prSet presAssocID="{CB9DDC3B-CC29-43D9-9A40-CE7304ECB1CD}" presName="horzSpace2" presStyleCnt="0"/>
      <dgm:spPr/>
    </dgm:pt>
    <dgm:pt modelId="{63CC3B82-8356-4C2D-8BEB-A14E4F15EA61}" type="pres">
      <dgm:prSet presAssocID="{CB9DDC3B-CC29-43D9-9A40-CE7304ECB1CD}" presName="tx2" presStyleLbl="revTx" presStyleIdx="1" presStyleCnt="7" custScaleY="44422"/>
      <dgm:spPr/>
      <dgm:t>
        <a:bodyPr/>
        <a:lstStyle/>
        <a:p>
          <a:endParaRPr lang="es-EC"/>
        </a:p>
      </dgm:t>
    </dgm:pt>
    <dgm:pt modelId="{39AFD405-CCA5-49B8-AE4F-C19EB4738377}" type="pres">
      <dgm:prSet presAssocID="{CB9DDC3B-CC29-43D9-9A40-CE7304ECB1CD}" presName="vert2" presStyleCnt="0"/>
      <dgm:spPr/>
    </dgm:pt>
    <dgm:pt modelId="{D805F6BD-02A1-4291-BDE6-42C6E2ED7066}" type="pres">
      <dgm:prSet presAssocID="{CB9DDC3B-CC29-43D9-9A40-CE7304ECB1CD}" presName="thinLine2b" presStyleLbl="callout" presStyleIdx="0" presStyleCnt="5"/>
      <dgm:spPr/>
    </dgm:pt>
    <dgm:pt modelId="{D84E42C2-67DC-4E6F-AB9F-1AD7392418D2}" type="pres">
      <dgm:prSet presAssocID="{CB9DDC3B-CC29-43D9-9A40-CE7304ECB1CD}" presName="vertSpace2b" presStyleCnt="0"/>
      <dgm:spPr/>
    </dgm:pt>
    <dgm:pt modelId="{3540BE24-4CE6-4F30-B209-A07A15B02F0A}" type="pres">
      <dgm:prSet presAssocID="{3F89EB0E-DCE9-47CB-B041-8B3C6FCE4362}" presName="thickLine" presStyleLbl="alignNode1" presStyleIdx="1" presStyleCnt="2"/>
      <dgm:spPr/>
    </dgm:pt>
    <dgm:pt modelId="{8CE03189-7491-4299-A91F-D21FC82774AC}" type="pres">
      <dgm:prSet presAssocID="{3F89EB0E-DCE9-47CB-B041-8B3C6FCE4362}" presName="horz1" presStyleCnt="0"/>
      <dgm:spPr/>
    </dgm:pt>
    <dgm:pt modelId="{20D5ABCB-03F3-47E8-96BF-5C578951F10D}" type="pres">
      <dgm:prSet presAssocID="{3F89EB0E-DCE9-47CB-B041-8B3C6FCE4362}" presName="tx1" presStyleLbl="revTx" presStyleIdx="2" presStyleCnt="7"/>
      <dgm:spPr/>
      <dgm:t>
        <a:bodyPr/>
        <a:lstStyle/>
        <a:p>
          <a:endParaRPr lang="es-EC"/>
        </a:p>
      </dgm:t>
    </dgm:pt>
    <dgm:pt modelId="{3BB1FD9A-99DA-4604-BBBD-0F26849D3C52}" type="pres">
      <dgm:prSet presAssocID="{3F89EB0E-DCE9-47CB-B041-8B3C6FCE4362}" presName="vert1" presStyleCnt="0"/>
      <dgm:spPr/>
    </dgm:pt>
    <dgm:pt modelId="{ECA8B159-23D4-4CAD-93C6-EFA9767B7A0C}" type="pres">
      <dgm:prSet presAssocID="{3C609DEF-DB6B-4DD9-A8F1-163699EB2EF0}" presName="vertSpace2a" presStyleCnt="0"/>
      <dgm:spPr/>
    </dgm:pt>
    <dgm:pt modelId="{3B5EFC1D-EA9B-4254-9D92-D6A6C4A79A1A}" type="pres">
      <dgm:prSet presAssocID="{3C609DEF-DB6B-4DD9-A8F1-163699EB2EF0}" presName="horz2" presStyleCnt="0"/>
      <dgm:spPr/>
    </dgm:pt>
    <dgm:pt modelId="{3050361B-17A2-4F2B-BE58-4968ED6F35CD}" type="pres">
      <dgm:prSet presAssocID="{3C609DEF-DB6B-4DD9-A8F1-163699EB2EF0}" presName="horzSpace2" presStyleCnt="0"/>
      <dgm:spPr/>
    </dgm:pt>
    <dgm:pt modelId="{F0B7A05C-CC04-4297-95D0-9362AD2D3D17}" type="pres">
      <dgm:prSet presAssocID="{3C609DEF-DB6B-4DD9-A8F1-163699EB2EF0}" presName="tx2" presStyleLbl="revTx" presStyleIdx="3" presStyleCnt="7"/>
      <dgm:spPr/>
      <dgm:t>
        <a:bodyPr/>
        <a:lstStyle/>
        <a:p>
          <a:endParaRPr lang="es-EC"/>
        </a:p>
      </dgm:t>
    </dgm:pt>
    <dgm:pt modelId="{1B9FC3C7-FA40-4528-AF65-55F0449A54AE}" type="pres">
      <dgm:prSet presAssocID="{3C609DEF-DB6B-4DD9-A8F1-163699EB2EF0}" presName="vert2" presStyleCnt="0"/>
      <dgm:spPr/>
    </dgm:pt>
    <dgm:pt modelId="{F288539E-76C4-45FE-8CD2-97377C1030D3}" type="pres">
      <dgm:prSet presAssocID="{3C609DEF-DB6B-4DD9-A8F1-163699EB2EF0}" presName="thinLine2b" presStyleLbl="callout" presStyleIdx="1" presStyleCnt="5"/>
      <dgm:spPr/>
    </dgm:pt>
    <dgm:pt modelId="{191322F8-5C94-4C10-8B97-9C17EB15E3D2}" type="pres">
      <dgm:prSet presAssocID="{3C609DEF-DB6B-4DD9-A8F1-163699EB2EF0}" presName="vertSpace2b" presStyleCnt="0"/>
      <dgm:spPr/>
    </dgm:pt>
    <dgm:pt modelId="{4D5853F2-EB04-4CF4-8692-77A9F8045F17}" type="pres">
      <dgm:prSet presAssocID="{130CD17E-1AD7-4F63-A998-28695BC038A6}" presName="horz2" presStyleCnt="0"/>
      <dgm:spPr/>
    </dgm:pt>
    <dgm:pt modelId="{0AAF362F-A941-4F6D-AC0F-64708894BBF5}" type="pres">
      <dgm:prSet presAssocID="{130CD17E-1AD7-4F63-A998-28695BC038A6}" presName="horzSpace2" presStyleCnt="0"/>
      <dgm:spPr/>
    </dgm:pt>
    <dgm:pt modelId="{4658A338-4281-4A90-B0A3-013EE688A81F}" type="pres">
      <dgm:prSet presAssocID="{130CD17E-1AD7-4F63-A998-28695BC038A6}" presName="tx2" presStyleLbl="revTx" presStyleIdx="4" presStyleCnt="7"/>
      <dgm:spPr/>
      <dgm:t>
        <a:bodyPr/>
        <a:lstStyle/>
        <a:p>
          <a:endParaRPr lang="es-EC"/>
        </a:p>
      </dgm:t>
    </dgm:pt>
    <dgm:pt modelId="{3793191A-E05D-445A-B11D-8CCDE737B890}" type="pres">
      <dgm:prSet presAssocID="{130CD17E-1AD7-4F63-A998-28695BC038A6}" presName="vert2" presStyleCnt="0"/>
      <dgm:spPr/>
    </dgm:pt>
    <dgm:pt modelId="{1E37C27A-67DC-424D-8F4F-9CBFD6188AF6}" type="pres">
      <dgm:prSet presAssocID="{130CD17E-1AD7-4F63-A998-28695BC038A6}" presName="thinLine2b" presStyleLbl="callout" presStyleIdx="2" presStyleCnt="5"/>
      <dgm:spPr/>
    </dgm:pt>
    <dgm:pt modelId="{7443AE9A-188E-4AB0-8EE5-EF20B828E1EF}" type="pres">
      <dgm:prSet presAssocID="{130CD17E-1AD7-4F63-A998-28695BC038A6}" presName="vertSpace2b" presStyleCnt="0"/>
      <dgm:spPr/>
    </dgm:pt>
    <dgm:pt modelId="{97A5AECE-8B92-43EE-926C-FF1EF543D33B}" type="pres">
      <dgm:prSet presAssocID="{40D18432-46E6-4B8B-A352-9284026659DB}" presName="horz2" presStyleCnt="0"/>
      <dgm:spPr/>
    </dgm:pt>
    <dgm:pt modelId="{F1FA0EDA-7B86-43CD-AB9B-80D478783EB2}" type="pres">
      <dgm:prSet presAssocID="{40D18432-46E6-4B8B-A352-9284026659DB}" presName="horzSpace2" presStyleCnt="0"/>
      <dgm:spPr/>
    </dgm:pt>
    <dgm:pt modelId="{2C72E4E6-B71E-4C2B-9CB1-DB80563A5EE9}" type="pres">
      <dgm:prSet presAssocID="{40D18432-46E6-4B8B-A352-9284026659DB}" presName="tx2" presStyleLbl="revTx" presStyleIdx="5" presStyleCnt="7"/>
      <dgm:spPr/>
      <dgm:t>
        <a:bodyPr/>
        <a:lstStyle/>
        <a:p>
          <a:endParaRPr lang="es-EC"/>
        </a:p>
      </dgm:t>
    </dgm:pt>
    <dgm:pt modelId="{75867907-B8E0-49A0-ABC9-8D33036E908D}" type="pres">
      <dgm:prSet presAssocID="{40D18432-46E6-4B8B-A352-9284026659DB}" presName="vert2" presStyleCnt="0"/>
      <dgm:spPr/>
    </dgm:pt>
    <dgm:pt modelId="{595C51D4-6A06-4DE3-AF54-5511DE243EF7}" type="pres">
      <dgm:prSet presAssocID="{40D18432-46E6-4B8B-A352-9284026659DB}" presName="thinLine2b" presStyleLbl="callout" presStyleIdx="3" presStyleCnt="5"/>
      <dgm:spPr/>
    </dgm:pt>
    <dgm:pt modelId="{83E785BE-4429-4A47-9050-F0CF38A5655B}" type="pres">
      <dgm:prSet presAssocID="{40D18432-46E6-4B8B-A352-9284026659DB}" presName="vertSpace2b" presStyleCnt="0"/>
      <dgm:spPr/>
    </dgm:pt>
    <dgm:pt modelId="{662B803A-C531-4942-B369-A219B41B4639}" type="pres">
      <dgm:prSet presAssocID="{F75CAFE6-1757-4BDA-B0FA-B429D96162D6}" presName="horz2" presStyleCnt="0"/>
      <dgm:spPr/>
    </dgm:pt>
    <dgm:pt modelId="{76474A6F-D75C-425A-8AD6-6D9CCFA38ED6}" type="pres">
      <dgm:prSet presAssocID="{F75CAFE6-1757-4BDA-B0FA-B429D96162D6}" presName="horzSpace2" presStyleCnt="0"/>
      <dgm:spPr/>
    </dgm:pt>
    <dgm:pt modelId="{22D810F3-AF51-4833-A739-0F1650A98214}" type="pres">
      <dgm:prSet presAssocID="{F75CAFE6-1757-4BDA-B0FA-B429D96162D6}" presName="tx2" presStyleLbl="revTx" presStyleIdx="6" presStyleCnt="7"/>
      <dgm:spPr/>
      <dgm:t>
        <a:bodyPr/>
        <a:lstStyle/>
        <a:p>
          <a:endParaRPr lang="es-EC"/>
        </a:p>
      </dgm:t>
    </dgm:pt>
    <dgm:pt modelId="{24CFFE0D-476D-4328-8D12-043F0959C01A}" type="pres">
      <dgm:prSet presAssocID="{F75CAFE6-1757-4BDA-B0FA-B429D96162D6}" presName="vert2" presStyleCnt="0"/>
      <dgm:spPr/>
    </dgm:pt>
    <dgm:pt modelId="{EF44E9CC-4797-4334-91EF-7E1DECE2BD64}" type="pres">
      <dgm:prSet presAssocID="{F75CAFE6-1757-4BDA-B0FA-B429D96162D6}" presName="thinLine2b" presStyleLbl="callout" presStyleIdx="4" presStyleCnt="5"/>
      <dgm:spPr/>
    </dgm:pt>
    <dgm:pt modelId="{9E20BAF4-AB6D-4933-B8CA-13CB3DAB0B3C}" type="pres">
      <dgm:prSet presAssocID="{F75CAFE6-1757-4BDA-B0FA-B429D96162D6}" presName="vertSpace2b" presStyleCnt="0"/>
      <dgm:spPr/>
    </dgm:pt>
  </dgm:ptLst>
  <dgm:cxnLst>
    <dgm:cxn modelId="{ADDC3C05-843B-41FE-BD03-B1728E0BB4FF}" srcId="{3F89EB0E-DCE9-47CB-B041-8B3C6FCE4362}" destId="{130CD17E-1AD7-4F63-A998-28695BC038A6}" srcOrd="1" destOrd="0" parTransId="{B85B5905-14E9-4720-9FD9-B7EBD006E39C}" sibTransId="{F4B6D8D2-56BE-4C42-951C-A2A7EFB379AF}"/>
    <dgm:cxn modelId="{5E6A0DCF-2465-411E-B62F-8CDA45F5E608}" srcId="{3F89EB0E-DCE9-47CB-B041-8B3C6FCE4362}" destId="{3C609DEF-DB6B-4DD9-A8F1-163699EB2EF0}" srcOrd="0" destOrd="0" parTransId="{89E34316-FAF5-4628-9013-9399EB789A3D}" sibTransId="{BCDF7A42-3170-43B0-9948-214866D9801B}"/>
    <dgm:cxn modelId="{0921AD74-C483-44A7-8EB5-A82499154F9D}" srcId="{3F89EB0E-DCE9-47CB-B041-8B3C6FCE4362}" destId="{40D18432-46E6-4B8B-A352-9284026659DB}" srcOrd="2" destOrd="0" parTransId="{12ABF4D3-C37F-42CD-BAF5-D2417E8BEC2D}" sibTransId="{CA5E7BE8-0DEF-4E68-932D-E1C4632F73C6}"/>
    <dgm:cxn modelId="{82AC1F44-9EE7-492E-A977-D7682F270777}" type="presOf" srcId="{CE27EFF5-ECE5-41CA-9A95-1B890EC71A16}" destId="{D3970CB7-9BAA-4FC5-9F54-604E6D769789}" srcOrd="0" destOrd="0" presId="urn:microsoft.com/office/officeart/2008/layout/LinedList"/>
    <dgm:cxn modelId="{AAD1DF24-27D5-4449-A692-7876F2F7485F}" srcId="{3F89EB0E-DCE9-47CB-B041-8B3C6FCE4362}" destId="{F75CAFE6-1757-4BDA-B0FA-B429D96162D6}" srcOrd="3" destOrd="0" parTransId="{61FA7BFA-90C4-4FCA-85CE-61A38CF94E1F}" sibTransId="{066EC668-5A05-40AC-865C-AC3D074AFDFF}"/>
    <dgm:cxn modelId="{71E3C743-3F87-4B54-81A0-56FD169E3A98}" srcId="{CE27EFF5-ECE5-41CA-9A95-1B890EC71A16}" destId="{CB9DDC3B-CC29-43D9-9A40-CE7304ECB1CD}" srcOrd="0" destOrd="0" parTransId="{CC2080C3-A095-417C-B903-80A5F150C34A}" sibTransId="{39AB3848-694A-4C07-8DAE-0FCB8D991EF8}"/>
    <dgm:cxn modelId="{B5CFC2A5-1E7E-47DA-A8AE-E83CC71253A5}" srcId="{93A9351E-F472-400E-AF69-D91561695401}" destId="{CE27EFF5-ECE5-41CA-9A95-1B890EC71A16}" srcOrd="0" destOrd="0" parTransId="{697AD218-5C28-4767-AAA3-5F7C8F84349D}" sibTransId="{39BAFCA9-B52E-4E0B-A867-467D7597CF7E}"/>
    <dgm:cxn modelId="{1A903EFC-7D90-40E3-B874-E5665225A9D8}" type="presOf" srcId="{3F89EB0E-DCE9-47CB-B041-8B3C6FCE4362}" destId="{20D5ABCB-03F3-47E8-96BF-5C578951F10D}" srcOrd="0" destOrd="0" presId="urn:microsoft.com/office/officeart/2008/layout/LinedList"/>
    <dgm:cxn modelId="{99F4B647-BAC2-4D7F-A163-E77DE251C1BC}" type="presOf" srcId="{3C609DEF-DB6B-4DD9-A8F1-163699EB2EF0}" destId="{F0B7A05C-CC04-4297-95D0-9362AD2D3D17}" srcOrd="0" destOrd="0" presId="urn:microsoft.com/office/officeart/2008/layout/LinedList"/>
    <dgm:cxn modelId="{E8F2A7BE-FEBE-4715-9257-35559E1BEC12}" type="presOf" srcId="{CB9DDC3B-CC29-43D9-9A40-CE7304ECB1CD}" destId="{63CC3B82-8356-4C2D-8BEB-A14E4F15EA61}" srcOrd="0" destOrd="0" presId="urn:microsoft.com/office/officeart/2008/layout/LinedList"/>
    <dgm:cxn modelId="{5CB8E0D4-45A3-485F-A415-DE4898277668}" srcId="{93A9351E-F472-400E-AF69-D91561695401}" destId="{3F89EB0E-DCE9-47CB-B041-8B3C6FCE4362}" srcOrd="1" destOrd="0" parTransId="{B78CC124-6127-42B0-BF39-73B7BDE74435}" sibTransId="{28745FEF-CFBB-4754-80D8-BE40B4E23877}"/>
    <dgm:cxn modelId="{175B4980-0367-48FD-95DE-30C69EF79055}" type="presOf" srcId="{93A9351E-F472-400E-AF69-D91561695401}" destId="{CCD7AA0D-D82A-475D-B7BF-862C776A0694}" srcOrd="0" destOrd="0" presId="urn:microsoft.com/office/officeart/2008/layout/LinedList"/>
    <dgm:cxn modelId="{8E203E36-699E-4FD5-8F70-ED96592F2207}" type="presOf" srcId="{130CD17E-1AD7-4F63-A998-28695BC038A6}" destId="{4658A338-4281-4A90-B0A3-013EE688A81F}" srcOrd="0" destOrd="0" presId="urn:microsoft.com/office/officeart/2008/layout/LinedList"/>
    <dgm:cxn modelId="{2F909665-29DA-4D89-9935-762DF4FB75CA}" type="presOf" srcId="{40D18432-46E6-4B8B-A352-9284026659DB}" destId="{2C72E4E6-B71E-4C2B-9CB1-DB80563A5EE9}" srcOrd="0" destOrd="0" presId="urn:microsoft.com/office/officeart/2008/layout/LinedList"/>
    <dgm:cxn modelId="{640CB429-75B1-4ED6-9945-2B0405DB13BD}" type="presOf" srcId="{F75CAFE6-1757-4BDA-B0FA-B429D96162D6}" destId="{22D810F3-AF51-4833-A739-0F1650A98214}" srcOrd="0" destOrd="0" presId="urn:microsoft.com/office/officeart/2008/layout/LinedList"/>
    <dgm:cxn modelId="{C391168D-9699-484A-B4FB-21DD79FAC08B}" type="presParOf" srcId="{CCD7AA0D-D82A-475D-B7BF-862C776A0694}" destId="{0A0283BF-70E9-4D97-8D58-9E6945EEDAD3}" srcOrd="0" destOrd="0" presId="urn:microsoft.com/office/officeart/2008/layout/LinedList"/>
    <dgm:cxn modelId="{54A27D67-5786-4DCB-98CF-37BC3495CBBE}" type="presParOf" srcId="{CCD7AA0D-D82A-475D-B7BF-862C776A0694}" destId="{07BEEA61-3C5D-42DC-A4DB-CE8D8A7277EB}" srcOrd="1" destOrd="0" presId="urn:microsoft.com/office/officeart/2008/layout/LinedList"/>
    <dgm:cxn modelId="{78C3A851-A3B3-4F7A-B2C5-011D89E3EC3F}" type="presParOf" srcId="{07BEEA61-3C5D-42DC-A4DB-CE8D8A7277EB}" destId="{D3970CB7-9BAA-4FC5-9F54-604E6D769789}" srcOrd="0" destOrd="0" presId="urn:microsoft.com/office/officeart/2008/layout/LinedList"/>
    <dgm:cxn modelId="{C3C11D30-D21D-40CF-BD3A-7160C2802A49}" type="presParOf" srcId="{07BEEA61-3C5D-42DC-A4DB-CE8D8A7277EB}" destId="{FF95634E-91B7-440E-8D25-FEEFC7033A29}" srcOrd="1" destOrd="0" presId="urn:microsoft.com/office/officeart/2008/layout/LinedList"/>
    <dgm:cxn modelId="{C55ED476-B0FB-44D9-9302-FDF7F5AA580D}" type="presParOf" srcId="{FF95634E-91B7-440E-8D25-FEEFC7033A29}" destId="{CE531B18-9DE4-4A63-BAFE-A1FC644A098C}" srcOrd="0" destOrd="0" presId="urn:microsoft.com/office/officeart/2008/layout/LinedList"/>
    <dgm:cxn modelId="{96F488D5-82B9-4044-8A80-EE7E95E5950F}" type="presParOf" srcId="{FF95634E-91B7-440E-8D25-FEEFC7033A29}" destId="{F2F98B3E-4580-439E-9970-6A1E9BC95A62}" srcOrd="1" destOrd="0" presId="urn:microsoft.com/office/officeart/2008/layout/LinedList"/>
    <dgm:cxn modelId="{D5A8B56D-EBAF-444F-AEFF-2199242870FB}" type="presParOf" srcId="{F2F98B3E-4580-439E-9970-6A1E9BC95A62}" destId="{316A0C6E-B78D-496F-BB02-03D09EDCA48F}" srcOrd="0" destOrd="0" presId="urn:microsoft.com/office/officeart/2008/layout/LinedList"/>
    <dgm:cxn modelId="{4A557B27-A039-476B-ACBA-E439EB08FB0B}" type="presParOf" srcId="{F2F98B3E-4580-439E-9970-6A1E9BC95A62}" destId="{63CC3B82-8356-4C2D-8BEB-A14E4F15EA61}" srcOrd="1" destOrd="0" presId="urn:microsoft.com/office/officeart/2008/layout/LinedList"/>
    <dgm:cxn modelId="{706E3F38-8851-4975-BE88-5043E46A30AE}" type="presParOf" srcId="{F2F98B3E-4580-439E-9970-6A1E9BC95A62}" destId="{39AFD405-CCA5-49B8-AE4F-C19EB4738377}" srcOrd="2" destOrd="0" presId="urn:microsoft.com/office/officeart/2008/layout/LinedList"/>
    <dgm:cxn modelId="{60348815-E53B-4EBA-910C-F1B5FD803AED}" type="presParOf" srcId="{FF95634E-91B7-440E-8D25-FEEFC7033A29}" destId="{D805F6BD-02A1-4291-BDE6-42C6E2ED7066}" srcOrd="2" destOrd="0" presId="urn:microsoft.com/office/officeart/2008/layout/LinedList"/>
    <dgm:cxn modelId="{065F306E-CAE7-4BB1-B92A-8318A3A95C9F}" type="presParOf" srcId="{FF95634E-91B7-440E-8D25-FEEFC7033A29}" destId="{D84E42C2-67DC-4E6F-AB9F-1AD7392418D2}" srcOrd="3" destOrd="0" presId="urn:microsoft.com/office/officeart/2008/layout/LinedList"/>
    <dgm:cxn modelId="{B69681CA-1884-45AE-B301-A1BBE4D8C510}" type="presParOf" srcId="{CCD7AA0D-D82A-475D-B7BF-862C776A0694}" destId="{3540BE24-4CE6-4F30-B209-A07A15B02F0A}" srcOrd="2" destOrd="0" presId="urn:microsoft.com/office/officeart/2008/layout/LinedList"/>
    <dgm:cxn modelId="{82602CF3-9CE6-4DFD-908F-2293C218DAC6}" type="presParOf" srcId="{CCD7AA0D-D82A-475D-B7BF-862C776A0694}" destId="{8CE03189-7491-4299-A91F-D21FC82774AC}" srcOrd="3" destOrd="0" presId="urn:microsoft.com/office/officeart/2008/layout/LinedList"/>
    <dgm:cxn modelId="{C7B118E3-079F-4D1D-92BE-AFA0EC2CA3B7}" type="presParOf" srcId="{8CE03189-7491-4299-A91F-D21FC82774AC}" destId="{20D5ABCB-03F3-47E8-96BF-5C578951F10D}" srcOrd="0" destOrd="0" presId="urn:microsoft.com/office/officeart/2008/layout/LinedList"/>
    <dgm:cxn modelId="{668CD651-0A99-4737-9E7D-C70C1B8832CA}" type="presParOf" srcId="{8CE03189-7491-4299-A91F-D21FC82774AC}" destId="{3BB1FD9A-99DA-4604-BBBD-0F26849D3C52}" srcOrd="1" destOrd="0" presId="urn:microsoft.com/office/officeart/2008/layout/LinedList"/>
    <dgm:cxn modelId="{F0A10EF5-9326-4D4C-840D-52C055E292C0}" type="presParOf" srcId="{3BB1FD9A-99DA-4604-BBBD-0F26849D3C52}" destId="{ECA8B159-23D4-4CAD-93C6-EFA9767B7A0C}" srcOrd="0" destOrd="0" presId="urn:microsoft.com/office/officeart/2008/layout/LinedList"/>
    <dgm:cxn modelId="{FB01DBAE-23F6-4DFA-A845-A54A5EC73820}" type="presParOf" srcId="{3BB1FD9A-99DA-4604-BBBD-0F26849D3C52}" destId="{3B5EFC1D-EA9B-4254-9D92-D6A6C4A79A1A}" srcOrd="1" destOrd="0" presId="urn:microsoft.com/office/officeart/2008/layout/LinedList"/>
    <dgm:cxn modelId="{AAB5B7E9-89CA-4602-9DB5-052260819A23}" type="presParOf" srcId="{3B5EFC1D-EA9B-4254-9D92-D6A6C4A79A1A}" destId="{3050361B-17A2-4F2B-BE58-4968ED6F35CD}" srcOrd="0" destOrd="0" presId="urn:microsoft.com/office/officeart/2008/layout/LinedList"/>
    <dgm:cxn modelId="{2F06034C-8664-4B2F-8F17-85B1D1845336}" type="presParOf" srcId="{3B5EFC1D-EA9B-4254-9D92-D6A6C4A79A1A}" destId="{F0B7A05C-CC04-4297-95D0-9362AD2D3D17}" srcOrd="1" destOrd="0" presId="urn:microsoft.com/office/officeart/2008/layout/LinedList"/>
    <dgm:cxn modelId="{ACD1EE3B-9CB5-4064-8CE5-81428C660F9B}" type="presParOf" srcId="{3B5EFC1D-EA9B-4254-9D92-D6A6C4A79A1A}" destId="{1B9FC3C7-FA40-4528-AF65-55F0449A54AE}" srcOrd="2" destOrd="0" presId="urn:microsoft.com/office/officeart/2008/layout/LinedList"/>
    <dgm:cxn modelId="{FF5EDCEC-9D77-41EB-A924-6ECE03EA3C9D}" type="presParOf" srcId="{3BB1FD9A-99DA-4604-BBBD-0F26849D3C52}" destId="{F288539E-76C4-45FE-8CD2-97377C1030D3}" srcOrd="2" destOrd="0" presId="urn:microsoft.com/office/officeart/2008/layout/LinedList"/>
    <dgm:cxn modelId="{B12084E8-9638-4FF8-89C0-40FE0B0411BA}" type="presParOf" srcId="{3BB1FD9A-99DA-4604-BBBD-0F26849D3C52}" destId="{191322F8-5C94-4C10-8B97-9C17EB15E3D2}" srcOrd="3" destOrd="0" presId="urn:microsoft.com/office/officeart/2008/layout/LinedList"/>
    <dgm:cxn modelId="{61768F9B-CC0F-466A-86EC-E80296F53175}" type="presParOf" srcId="{3BB1FD9A-99DA-4604-BBBD-0F26849D3C52}" destId="{4D5853F2-EB04-4CF4-8692-77A9F8045F17}" srcOrd="4" destOrd="0" presId="urn:microsoft.com/office/officeart/2008/layout/LinedList"/>
    <dgm:cxn modelId="{893BE2D6-63EA-422D-B06E-2EC2E9ABDB79}" type="presParOf" srcId="{4D5853F2-EB04-4CF4-8692-77A9F8045F17}" destId="{0AAF362F-A941-4F6D-AC0F-64708894BBF5}" srcOrd="0" destOrd="0" presId="urn:microsoft.com/office/officeart/2008/layout/LinedList"/>
    <dgm:cxn modelId="{F4686A88-8E78-44F0-929D-BFB42A05FA0B}" type="presParOf" srcId="{4D5853F2-EB04-4CF4-8692-77A9F8045F17}" destId="{4658A338-4281-4A90-B0A3-013EE688A81F}" srcOrd="1" destOrd="0" presId="urn:microsoft.com/office/officeart/2008/layout/LinedList"/>
    <dgm:cxn modelId="{5306DF78-7D27-4336-A52E-BF91E4E13BD2}" type="presParOf" srcId="{4D5853F2-EB04-4CF4-8692-77A9F8045F17}" destId="{3793191A-E05D-445A-B11D-8CCDE737B890}" srcOrd="2" destOrd="0" presId="urn:microsoft.com/office/officeart/2008/layout/LinedList"/>
    <dgm:cxn modelId="{263B3A38-951B-44BC-A1AD-A5623EDA938E}" type="presParOf" srcId="{3BB1FD9A-99DA-4604-BBBD-0F26849D3C52}" destId="{1E37C27A-67DC-424D-8F4F-9CBFD6188AF6}" srcOrd="5" destOrd="0" presId="urn:microsoft.com/office/officeart/2008/layout/LinedList"/>
    <dgm:cxn modelId="{E7769649-D8C9-4630-8648-E881FBA47EC3}" type="presParOf" srcId="{3BB1FD9A-99DA-4604-BBBD-0F26849D3C52}" destId="{7443AE9A-188E-4AB0-8EE5-EF20B828E1EF}" srcOrd="6" destOrd="0" presId="urn:microsoft.com/office/officeart/2008/layout/LinedList"/>
    <dgm:cxn modelId="{FB4F75F0-BDA8-4E55-B26E-851124F9FF91}" type="presParOf" srcId="{3BB1FD9A-99DA-4604-BBBD-0F26849D3C52}" destId="{97A5AECE-8B92-43EE-926C-FF1EF543D33B}" srcOrd="7" destOrd="0" presId="urn:microsoft.com/office/officeart/2008/layout/LinedList"/>
    <dgm:cxn modelId="{E30E7080-9FFA-4D71-A318-1B04B7410C9B}" type="presParOf" srcId="{97A5AECE-8B92-43EE-926C-FF1EF543D33B}" destId="{F1FA0EDA-7B86-43CD-AB9B-80D478783EB2}" srcOrd="0" destOrd="0" presId="urn:microsoft.com/office/officeart/2008/layout/LinedList"/>
    <dgm:cxn modelId="{F06B17FB-56BD-4B3A-9DA3-BC00537268E1}" type="presParOf" srcId="{97A5AECE-8B92-43EE-926C-FF1EF543D33B}" destId="{2C72E4E6-B71E-4C2B-9CB1-DB80563A5EE9}" srcOrd="1" destOrd="0" presId="urn:microsoft.com/office/officeart/2008/layout/LinedList"/>
    <dgm:cxn modelId="{E06C32CC-C620-4E3D-8757-D8E997E36F7A}" type="presParOf" srcId="{97A5AECE-8B92-43EE-926C-FF1EF543D33B}" destId="{75867907-B8E0-49A0-ABC9-8D33036E908D}" srcOrd="2" destOrd="0" presId="urn:microsoft.com/office/officeart/2008/layout/LinedList"/>
    <dgm:cxn modelId="{920553F5-0CED-4421-8492-6FE4B8217F1E}" type="presParOf" srcId="{3BB1FD9A-99DA-4604-BBBD-0F26849D3C52}" destId="{595C51D4-6A06-4DE3-AF54-5511DE243EF7}" srcOrd="8" destOrd="0" presId="urn:microsoft.com/office/officeart/2008/layout/LinedList"/>
    <dgm:cxn modelId="{B29200B1-E647-4B39-8A60-E8FE20A7FDD6}" type="presParOf" srcId="{3BB1FD9A-99DA-4604-BBBD-0F26849D3C52}" destId="{83E785BE-4429-4A47-9050-F0CF38A5655B}" srcOrd="9" destOrd="0" presId="urn:microsoft.com/office/officeart/2008/layout/LinedList"/>
    <dgm:cxn modelId="{CD466DF9-D265-4E84-BCE7-109E8303350A}" type="presParOf" srcId="{3BB1FD9A-99DA-4604-BBBD-0F26849D3C52}" destId="{662B803A-C531-4942-B369-A219B41B4639}" srcOrd="10" destOrd="0" presId="urn:microsoft.com/office/officeart/2008/layout/LinedList"/>
    <dgm:cxn modelId="{A2A1D76E-2599-42EF-B914-AA139D7EAE6E}" type="presParOf" srcId="{662B803A-C531-4942-B369-A219B41B4639}" destId="{76474A6F-D75C-425A-8AD6-6D9CCFA38ED6}" srcOrd="0" destOrd="0" presId="urn:microsoft.com/office/officeart/2008/layout/LinedList"/>
    <dgm:cxn modelId="{20EACDB8-208B-4347-A090-368BAFD55A74}" type="presParOf" srcId="{662B803A-C531-4942-B369-A219B41B4639}" destId="{22D810F3-AF51-4833-A739-0F1650A98214}" srcOrd="1" destOrd="0" presId="urn:microsoft.com/office/officeart/2008/layout/LinedList"/>
    <dgm:cxn modelId="{B90A4558-5841-4CBB-ACE7-B3FB94E6E340}" type="presParOf" srcId="{662B803A-C531-4942-B369-A219B41B4639}" destId="{24CFFE0D-476D-4328-8D12-043F0959C01A}" srcOrd="2" destOrd="0" presId="urn:microsoft.com/office/officeart/2008/layout/LinedList"/>
    <dgm:cxn modelId="{464F240C-8110-4364-A1E1-9DDE466EF91C}" type="presParOf" srcId="{3BB1FD9A-99DA-4604-BBBD-0F26849D3C52}" destId="{EF44E9CC-4797-4334-91EF-7E1DECE2BD64}" srcOrd="11" destOrd="0" presId="urn:microsoft.com/office/officeart/2008/layout/LinedList"/>
    <dgm:cxn modelId="{FA8CF2C5-4422-42F5-AAEF-F4D8CE42DE9F}" type="presParOf" srcId="{3BB1FD9A-99DA-4604-BBBD-0F26849D3C52}" destId="{9E20BAF4-AB6D-4933-B8CA-13CB3DAB0B3C}"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78C354-DB43-45A4-8E91-F5A09AD100FE}" type="doc">
      <dgm:prSet loTypeId="urn:microsoft.com/office/officeart/2005/8/layout/lProcess3" loCatId="process" qsTypeId="urn:microsoft.com/office/officeart/2005/8/quickstyle/simple1" qsCatId="simple" csTypeId="urn:microsoft.com/office/officeart/2005/8/colors/colorful2" csCatId="colorful" phldr="1"/>
      <dgm:spPr/>
      <dgm:t>
        <a:bodyPr/>
        <a:lstStyle/>
        <a:p>
          <a:endParaRPr lang="es-EC"/>
        </a:p>
      </dgm:t>
    </dgm:pt>
    <dgm:pt modelId="{3B110163-8518-4640-B818-CCCF28F75B2C}">
      <dgm:prSet phldrT="[Texto]" custT="1"/>
      <dgm:spPr>
        <a:solidFill>
          <a:schemeClr val="accent6">
            <a:lumMod val="60000"/>
            <a:lumOff val="40000"/>
          </a:schemeClr>
        </a:solidFill>
      </dgm:spPr>
      <dgm:t>
        <a:bodyPr/>
        <a:lstStyle/>
        <a:p>
          <a:endParaRPr lang="es-EC" sz="1200" dirty="0" smtClean="0"/>
        </a:p>
        <a:p>
          <a:r>
            <a:rPr lang="es-EC" sz="1200" b="1" dirty="0" smtClean="0">
              <a:solidFill>
                <a:schemeClr val="tx1"/>
              </a:solidFill>
            </a:rPr>
            <a:t>COMPORTAMIENTO DEL CONSUMIDOR</a:t>
          </a:r>
          <a:endParaRPr lang="es-EC" sz="1200" b="1" dirty="0">
            <a:solidFill>
              <a:schemeClr val="tx1"/>
            </a:solidFill>
          </a:endParaRPr>
        </a:p>
      </dgm:t>
    </dgm:pt>
    <dgm:pt modelId="{5A19334B-E3CB-4475-B614-6B17A3158859}" type="parTrans" cxnId="{3824516A-E1A9-4CA8-929A-2894417C7BBC}">
      <dgm:prSet/>
      <dgm:spPr/>
      <dgm:t>
        <a:bodyPr/>
        <a:lstStyle/>
        <a:p>
          <a:endParaRPr lang="es-EC" sz="1200"/>
        </a:p>
      </dgm:t>
    </dgm:pt>
    <dgm:pt modelId="{997BE240-D229-4AD0-8047-849BD907A42A}" type="sibTrans" cxnId="{3824516A-E1A9-4CA8-929A-2894417C7BBC}">
      <dgm:prSet/>
      <dgm:spPr/>
      <dgm:t>
        <a:bodyPr/>
        <a:lstStyle/>
        <a:p>
          <a:endParaRPr lang="es-EC" sz="1200"/>
        </a:p>
      </dgm:t>
    </dgm:pt>
    <dgm:pt modelId="{37837476-02EE-4063-AA47-1497ECF5C3DA}">
      <dgm:prSet phldrT="[Texto]" custT="1"/>
      <dgm:spPr>
        <a:solidFill>
          <a:schemeClr val="accent5">
            <a:lumMod val="20000"/>
            <a:lumOff val="80000"/>
            <a:alpha val="90000"/>
          </a:schemeClr>
        </a:solidFill>
      </dgm:spPr>
      <dgm:t>
        <a:bodyPr/>
        <a:lstStyle/>
        <a:p>
          <a:r>
            <a:rPr lang="es-EC" sz="1400" b="0" dirty="0" smtClean="0"/>
            <a:t>(Chandler, 2010)</a:t>
          </a:r>
          <a:r>
            <a:rPr lang="es-EC" sz="1400" dirty="0" smtClean="0"/>
            <a:t>  Tendencia de la demanda de bienes, servicios u otros beneficios que pueden satisfacer los intereses y necesidades existentes.</a:t>
          </a:r>
          <a:endParaRPr lang="es-EC" sz="1400" dirty="0"/>
        </a:p>
      </dgm:t>
    </dgm:pt>
    <dgm:pt modelId="{AF3F4908-8D0D-4BAE-89DF-FA0A0B8D5B50}" type="parTrans" cxnId="{EA3E0667-6FC0-478A-A547-65B4F74DFB76}">
      <dgm:prSet/>
      <dgm:spPr/>
      <dgm:t>
        <a:bodyPr/>
        <a:lstStyle/>
        <a:p>
          <a:endParaRPr lang="es-EC" sz="1200"/>
        </a:p>
      </dgm:t>
    </dgm:pt>
    <dgm:pt modelId="{3AF7C0DA-82F8-4094-B5B0-3D79DEB6E8CE}" type="sibTrans" cxnId="{EA3E0667-6FC0-478A-A547-65B4F74DFB76}">
      <dgm:prSet/>
      <dgm:spPr/>
      <dgm:t>
        <a:bodyPr/>
        <a:lstStyle/>
        <a:p>
          <a:endParaRPr lang="es-EC" sz="1200"/>
        </a:p>
      </dgm:t>
    </dgm:pt>
    <dgm:pt modelId="{EB3E3F15-E7C8-461E-8FB9-A88240F254CA}">
      <dgm:prSet phldrT="[Texto]" custT="1"/>
      <dgm:spPr>
        <a:solidFill>
          <a:schemeClr val="accent6">
            <a:lumMod val="60000"/>
            <a:lumOff val="40000"/>
          </a:schemeClr>
        </a:solidFill>
      </dgm:spPr>
      <dgm:t>
        <a:bodyPr/>
        <a:lstStyle/>
        <a:p>
          <a:r>
            <a:rPr lang="es-EC" sz="1200" b="1" dirty="0" smtClean="0">
              <a:solidFill>
                <a:schemeClr val="tx1"/>
              </a:solidFill>
            </a:rPr>
            <a:t>COMPORTAMIENTO DEL CONSUMIDOR</a:t>
          </a:r>
          <a:endParaRPr lang="es-EC" sz="1200" b="1" dirty="0">
            <a:solidFill>
              <a:schemeClr val="tx1"/>
            </a:solidFill>
          </a:endParaRPr>
        </a:p>
      </dgm:t>
    </dgm:pt>
    <dgm:pt modelId="{4AB6285D-DCEB-406C-8AE2-CDC099C87EE3}" type="parTrans" cxnId="{69127C09-C867-413C-AF4C-C743D745A7F8}">
      <dgm:prSet/>
      <dgm:spPr/>
      <dgm:t>
        <a:bodyPr/>
        <a:lstStyle/>
        <a:p>
          <a:endParaRPr lang="es-EC" sz="1200"/>
        </a:p>
      </dgm:t>
    </dgm:pt>
    <dgm:pt modelId="{A6376694-EEAA-447A-8A38-9D5A7FB753DF}" type="sibTrans" cxnId="{69127C09-C867-413C-AF4C-C743D745A7F8}">
      <dgm:prSet/>
      <dgm:spPr/>
      <dgm:t>
        <a:bodyPr/>
        <a:lstStyle/>
        <a:p>
          <a:endParaRPr lang="es-EC" sz="1200"/>
        </a:p>
      </dgm:t>
    </dgm:pt>
    <dgm:pt modelId="{35B14F79-8987-482A-B15C-0C67A03E0EDD}">
      <dgm:prSet phldrT="[Texto]" custT="1"/>
      <dgm:spPr>
        <a:solidFill>
          <a:schemeClr val="accent6">
            <a:lumMod val="40000"/>
            <a:lumOff val="60000"/>
            <a:alpha val="90000"/>
          </a:schemeClr>
        </a:solidFill>
      </dgm:spPr>
      <dgm:t>
        <a:bodyPr/>
        <a:lstStyle/>
        <a:p>
          <a:r>
            <a:rPr lang="es-EC" sz="1400" dirty="0" smtClean="0"/>
            <a:t>(Álvarez, 2015) tres fases específicas: la primera fase de recepción, la segunda fase de consumo, en la que interactúa directamente con las características, capacidades, ventajas y desventajas del producto y la tercera fase, en las que el comprador excluye estos elementos del producto, como el embalaje, cubiertas y otros</a:t>
          </a:r>
          <a:endParaRPr lang="es-EC" sz="1400" dirty="0"/>
        </a:p>
      </dgm:t>
    </dgm:pt>
    <dgm:pt modelId="{1E338C50-046E-4B04-BDFA-36C22BFC83F5}" type="parTrans" cxnId="{4C97F7E3-CDE5-4E2F-841B-AF298C727A05}">
      <dgm:prSet/>
      <dgm:spPr/>
      <dgm:t>
        <a:bodyPr/>
        <a:lstStyle/>
        <a:p>
          <a:endParaRPr lang="es-EC" sz="1200"/>
        </a:p>
      </dgm:t>
    </dgm:pt>
    <dgm:pt modelId="{A3A32546-C8CF-4B6D-83DD-F67469232875}" type="sibTrans" cxnId="{4C97F7E3-CDE5-4E2F-841B-AF298C727A05}">
      <dgm:prSet/>
      <dgm:spPr/>
      <dgm:t>
        <a:bodyPr/>
        <a:lstStyle/>
        <a:p>
          <a:endParaRPr lang="es-EC" sz="1200"/>
        </a:p>
      </dgm:t>
    </dgm:pt>
    <dgm:pt modelId="{DB52D13A-1CBB-40A6-9969-1F55ECD79BDD}">
      <dgm:prSet custT="1"/>
      <dgm:spPr>
        <a:solidFill>
          <a:schemeClr val="accent6">
            <a:lumMod val="60000"/>
            <a:lumOff val="40000"/>
          </a:schemeClr>
        </a:solidFill>
      </dgm:spPr>
      <dgm:t>
        <a:bodyPr/>
        <a:lstStyle/>
        <a:p>
          <a:r>
            <a:rPr lang="es-EC" sz="1200" b="1" dirty="0" smtClean="0">
              <a:solidFill>
                <a:schemeClr val="tx1"/>
              </a:solidFill>
            </a:rPr>
            <a:t>LA CAJA NEGRA DEL CONSUMIDOR</a:t>
          </a:r>
          <a:endParaRPr lang="es-EC" sz="1200" b="1" dirty="0">
            <a:solidFill>
              <a:schemeClr val="tx1"/>
            </a:solidFill>
          </a:endParaRPr>
        </a:p>
      </dgm:t>
    </dgm:pt>
    <dgm:pt modelId="{79F77950-B064-49F6-A29B-1B076975DD1A}" type="parTrans" cxnId="{2455E9E4-F5CD-4B5D-A7BC-2EDAA30D5083}">
      <dgm:prSet/>
      <dgm:spPr/>
      <dgm:t>
        <a:bodyPr/>
        <a:lstStyle/>
        <a:p>
          <a:endParaRPr lang="es-EC" sz="1200"/>
        </a:p>
      </dgm:t>
    </dgm:pt>
    <dgm:pt modelId="{275DA042-062C-4F7C-89D2-522F3E575521}" type="sibTrans" cxnId="{2455E9E4-F5CD-4B5D-A7BC-2EDAA30D5083}">
      <dgm:prSet/>
      <dgm:spPr/>
      <dgm:t>
        <a:bodyPr/>
        <a:lstStyle/>
        <a:p>
          <a:endParaRPr lang="es-EC" sz="1200"/>
        </a:p>
      </dgm:t>
    </dgm:pt>
    <dgm:pt modelId="{71E7E3A5-CE64-48A8-B103-813279CBFFAC}">
      <dgm:prSet custT="1"/>
      <dgm:spPr>
        <a:solidFill>
          <a:srgbClr val="A7C1B1">
            <a:alpha val="89804"/>
          </a:srgbClr>
        </a:solidFill>
      </dgm:spPr>
      <dgm:t>
        <a:bodyPr/>
        <a:lstStyle/>
        <a:p>
          <a:r>
            <a:rPr lang="es-EC" sz="1400" dirty="0" smtClean="0"/>
            <a:t>(García, 2012) Memoria, deseo, la intención y la necesidad</a:t>
          </a:r>
          <a:endParaRPr lang="es-EC" sz="1400" dirty="0"/>
        </a:p>
      </dgm:t>
    </dgm:pt>
    <dgm:pt modelId="{4B4D3A8D-6575-46FF-861E-A66AF1CAD420}" type="parTrans" cxnId="{A67B020B-8F54-4AE5-B394-1F2C9E916FC1}">
      <dgm:prSet/>
      <dgm:spPr/>
      <dgm:t>
        <a:bodyPr/>
        <a:lstStyle/>
        <a:p>
          <a:endParaRPr lang="es-EC" sz="1200"/>
        </a:p>
      </dgm:t>
    </dgm:pt>
    <dgm:pt modelId="{D8BA8FB8-79AB-4198-B347-B41F0F144C01}" type="sibTrans" cxnId="{A67B020B-8F54-4AE5-B394-1F2C9E916FC1}">
      <dgm:prSet/>
      <dgm:spPr/>
      <dgm:t>
        <a:bodyPr/>
        <a:lstStyle/>
        <a:p>
          <a:endParaRPr lang="es-EC" sz="1200"/>
        </a:p>
      </dgm:t>
    </dgm:pt>
    <dgm:pt modelId="{1B10A022-7551-42AC-99B2-04E5B4290B37}">
      <dgm:prSet custT="1"/>
      <dgm:spPr>
        <a:solidFill>
          <a:srgbClr val="7BF5CF">
            <a:alpha val="89804"/>
          </a:srgbClr>
        </a:solidFill>
      </dgm:spPr>
      <dgm:t>
        <a:bodyPr/>
        <a:lstStyle/>
        <a:p>
          <a:r>
            <a:rPr lang="es-EC" sz="1400" dirty="0" smtClean="0"/>
            <a:t>(Hernández, 2012) Serie de necesidades básicas de los consumidores</a:t>
          </a:r>
        </a:p>
        <a:p>
          <a:r>
            <a:rPr lang="es-EC" sz="1400" dirty="0" smtClean="0"/>
            <a:t>Alto nivel de bienestar humano y también crecimiento, desarrollo y mantenimiento,</a:t>
          </a:r>
          <a:endParaRPr lang="es-EC" sz="1400" dirty="0"/>
        </a:p>
      </dgm:t>
    </dgm:pt>
    <dgm:pt modelId="{DEC623E4-25D2-4F8F-9316-1629FD311607}" type="parTrans" cxnId="{C722A508-C88B-4149-A481-272D20C98245}">
      <dgm:prSet/>
      <dgm:spPr/>
      <dgm:t>
        <a:bodyPr/>
        <a:lstStyle/>
        <a:p>
          <a:endParaRPr lang="es-EC" sz="1200"/>
        </a:p>
      </dgm:t>
    </dgm:pt>
    <dgm:pt modelId="{9F05D9BD-651F-43AD-970A-64BF119ADFE6}" type="sibTrans" cxnId="{C722A508-C88B-4149-A481-272D20C98245}">
      <dgm:prSet/>
      <dgm:spPr/>
      <dgm:t>
        <a:bodyPr/>
        <a:lstStyle/>
        <a:p>
          <a:endParaRPr lang="es-EC" sz="1200"/>
        </a:p>
      </dgm:t>
    </dgm:pt>
    <dgm:pt modelId="{01D9AACE-5718-4FA5-A396-72E4CBB49C31}">
      <dgm:prSet custT="1"/>
      <dgm:spPr>
        <a:solidFill>
          <a:schemeClr val="accent6">
            <a:lumMod val="60000"/>
            <a:lumOff val="40000"/>
          </a:schemeClr>
        </a:solidFill>
      </dgm:spPr>
      <dgm:t>
        <a:bodyPr/>
        <a:lstStyle/>
        <a:p>
          <a:r>
            <a:rPr lang="es-EC" sz="1200" b="1" dirty="0" smtClean="0">
              <a:solidFill>
                <a:schemeClr val="tx1"/>
              </a:solidFill>
            </a:rPr>
            <a:t>EL CONSUMIDOR COMO INDIVIDUO</a:t>
          </a:r>
          <a:endParaRPr lang="es-EC" sz="1200" b="1" dirty="0">
            <a:solidFill>
              <a:schemeClr val="tx1"/>
            </a:solidFill>
          </a:endParaRPr>
        </a:p>
      </dgm:t>
    </dgm:pt>
    <dgm:pt modelId="{7FEE2764-0A9F-4132-9B96-C0C559749E9D}" type="sibTrans" cxnId="{9C7C9D95-CC13-48F8-9E0F-ADB2FD6EEFE8}">
      <dgm:prSet/>
      <dgm:spPr/>
      <dgm:t>
        <a:bodyPr/>
        <a:lstStyle/>
        <a:p>
          <a:endParaRPr lang="es-EC" sz="1200"/>
        </a:p>
      </dgm:t>
    </dgm:pt>
    <dgm:pt modelId="{89483214-D8C0-4495-B411-7CF496A404FD}" type="parTrans" cxnId="{9C7C9D95-CC13-48F8-9E0F-ADB2FD6EEFE8}">
      <dgm:prSet/>
      <dgm:spPr/>
      <dgm:t>
        <a:bodyPr/>
        <a:lstStyle/>
        <a:p>
          <a:endParaRPr lang="es-EC" sz="1200"/>
        </a:p>
      </dgm:t>
    </dgm:pt>
    <dgm:pt modelId="{C90E8520-4FB3-4184-B213-8FD6F8FFC5C3}" type="pres">
      <dgm:prSet presAssocID="{FC78C354-DB43-45A4-8E91-F5A09AD100FE}" presName="Name0" presStyleCnt="0">
        <dgm:presLayoutVars>
          <dgm:chPref val="3"/>
          <dgm:dir/>
          <dgm:animLvl val="lvl"/>
          <dgm:resizeHandles/>
        </dgm:presLayoutVars>
      </dgm:prSet>
      <dgm:spPr/>
      <dgm:t>
        <a:bodyPr/>
        <a:lstStyle/>
        <a:p>
          <a:endParaRPr lang="es-EC"/>
        </a:p>
      </dgm:t>
    </dgm:pt>
    <dgm:pt modelId="{EA5BE297-CF1E-412A-ADE2-18A4BD829DEC}" type="pres">
      <dgm:prSet presAssocID="{3B110163-8518-4640-B818-CCCF28F75B2C}" presName="horFlow" presStyleCnt="0"/>
      <dgm:spPr/>
    </dgm:pt>
    <dgm:pt modelId="{751389FA-0E50-4CA9-9777-D9F2C1697A85}" type="pres">
      <dgm:prSet presAssocID="{3B110163-8518-4640-B818-CCCF28F75B2C}" presName="bigChev" presStyleLbl="node1" presStyleIdx="0" presStyleCnt="4" custScaleX="62833" custScaleY="62946" custLinFactNeighborX="-65501" custLinFactNeighborY="-287"/>
      <dgm:spPr/>
      <dgm:t>
        <a:bodyPr/>
        <a:lstStyle/>
        <a:p>
          <a:endParaRPr lang="es-EC"/>
        </a:p>
      </dgm:t>
    </dgm:pt>
    <dgm:pt modelId="{473C2B29-C364-443F-8C1E-B88669073B3B}" type="pres">
      <dgm:prSet presAssocID="{AF3F4908-8D0D-4BAE-89DF-FA0A0B8D5B50}" presName="parTrans" presStyleCnt="0"/>
      <dgm:spPr/>
    </dgm:pt>
    <dgm:pt modelId="{5569BF31-91B5-42BA-A19A-CA2FB21584E6}" type="pres">
      <dgm:prSet presAssocID="{37837476-02EE-4063-AA47-1497ECF5C3DA}" presName="node" presStyleLbl="alignAccFollowNode1" presStyleIdx="0" presStyleCnt="4" custScaleX="188323" custScaleY="90501" custLinFactNeighborX="-68758" custLinFactNeighborY="-967">
        <dgm:presLayoutVars>
          <dgm:bulletEnabled val="1"/>
        </dgm:presLayoutVars>
      </dgm:prSet>
      <dgm:spPr/>
      <dgm:t>
        <a:bodyPr/>
        <a:lstStyle/>
        <a:p>
          <a:endParaRPr lang="es-EC"/>
        </a:p>
      </dgm:t>
    </dgm:pt>
    <dgm:pt modelId="{785C60E9-9B9B-4B8E-A3B4-B0C134396B15}" type="pres">
      <dgm:prSet presAssocID="{3B110163-8518-4640-B818-CCCF28F75B2C}" presName="vSp" presStyleCnt="0"/>
      <dgm:spPr/>
    </dgm:pt>
    <dgm:pt modelId="{DF4AA6AB-D892-4DDE-968B-D7893AE653F5}" type="pres">
      <dgm:prSet presAssocID="{EB3E3F15-E7C8-461E-8FB9-A88240F254CA}" presName="horFlow" presStyleCnt="0"/>
      <dgm:spPr/>
    </dgm:pt>
    <dgm:pt modelId="{43FBE626-C067-4C1E-906E-27BF8BE16170}" type="pres">
      <dgm:prSet presAssocID="{EB3E3F15-E7C8-461E-8FB9-A88240F254CA}" presName="bigChev" presStyleLbl="node1" presStyleIdx="1" presStyleCnt="4" custScaleX="62602" custScaleY="63662" custLinFactNeighborX="-65504" custLinFactNeighborY="-11827"/>
      <dgm:spPr/>
      <dgm:t>
        <a:bodyPr/>
        <a:lstStyle/>
        <a:p>
          <a:endParaRPr lang="es-EC"/>
        </a:p>
      </dgm:t>
    </dgm:pt>
    <dgm:pt modelId="{E5DA45E0-EF57-47F9-8E5C-7A3E6181CF5D}" type="pres">
      <dgm:prSet presAssocID="{1E338C50-046E-4B04-BDFA-36C22BFC83F5}" presName="parTrans" presStyleCnt="0"/>
      <dgm:spPr/>
    </dgm:pt>
    <dgm:pt modelId="{2FCE5629-4EB1-4E31-9A9F-A13238EA8571}" type="pres">
      <dgm:prSet presAssocID="{35B14F79-8987-482A-B15C-0C67A03E0EDD}" presName="node" presStyleLbl="alignAccFollowNode1" presStyleIdx="1" presStyleCnt="4" custScaleX="184020" custScaleY="91005" custLinFactNeighborX="-63869" custLinFactNeighborY="-12832">
        <dgm:presLayoutVars>
          <dgm:bulletEnabled val="1"/>
        </dgm:presLayoutVars>
      </dgm:prSet>
      <dgm:spPr/>
      <dgm:t>
        <a:bodyPr/>
        <a:lstStyle/>
        <a:p>
          <a:endParaRPr lang="es-EC"/>
        </a:p>
      </dgm:t>
    </dgm:pt>
    <dgm:pt modelId="{50D590BF-3562-4A66-A50D-3D6F87600F74}" type="pres">
      <dgm:prSet presAssocID="{EB3E3F15-E7C8-461E-8FB9-A88240F254CA}" presName="vSp" presStyleCnt="0"/>
      <dgm:spPr/>
    </dgm:pt>
    <dgm:pt modelId="{9AED9F3E-EC8D-41B2-AE42-FB8CF852D5DF}" type="pres">
      <dgm:prSet presAssocID="{DB52D13A-1CBB-40A6-9969-1F55ECD79BDD}" presName="horFlow" presStyleCnt="0"/>
      <dgm:spPr/>
    </dgm:pt>
    <dgm:pt modelId="{CCCFA40A-E07D-4A27-973D-A925403CB8FA}" type="pres">
      <dgm:prSet presAssocID="{DB52D13A-1CBB-40A6-9969-1F55ECD79BDD}" presName="bigChev" presStyleLbl="node1" presStyleIdx="2" presStyleCnt="4" custScaleX="59591" custScaleY="67750" custLinFactNeighborX="-70352" custLinFactNeighborY="-18845"/>
      <dgm:spPr/>
      <dgm:t>
        <a:bodyPr/>
        <a:lstStyle/>
        <a:p>
          <a:endParaRPr lang="es-EC"/>
        </a:p>
      </dgm:t>
    </dgm:pt>
    <dgm:pt modelId="{7E87531A-5995-436B-8A78-036C57E31423}" type="pres">
      <dgm:prSet presAssocID="{4B4D3A8D-6575-46FF-861E-A66AF1CAD420}" presName="parTrans" presStyleCnt="0"/>
      <dgm:spPr/>
    </dgm:pt>
    <dgm:pt modelId="{2FD843F3-8A56-4DEC-9AD2-D25DA8051577}" type="pres">
      <dgm:prSet presAssocID="{71E7E3A5-CE64-48A8-B103-813279CBFFAC}" presName="node" presStyleLbl="alignAccFollowNode1" presStyleIdx="2" presStyleCnt="4" custScaleX="195098" custScaleY="84795" custLinFactNeighborX="-65411" custLinFactNeighborY="-23010">
        <dgm:presLayoutVars>
          <dgm:bulletEnabled val="1"/>
        </dgm:presLayoutVars>
      </dgm:prSet>
      <dgm:spPr/>
      <dgm:t>
        <a:bodyPr/>
        <a:lstStyle/>
        <a:p>
          <a:endParaRPr lang="es-EC"/>
        </a:p>
      </dgm:t>
    </dgm:pt>
    <dgm:pt modelId="{A6B4AD27-E0A9-4826-8C05-DB7CE395AECD}" type="pres">
      <dgm:prSet presAssocID="{DB52D13A-1CBB-40A6-9969-1F55ECD79BDD}" presName="vSp" presStyleCnt="0"/>
      <dgm:spPr/>
    </dgm:pt>
    <dgm:pt modelId="{965AF69E-FA58-4A52-BC7E-AB0803AC51AA}" type="pres">
      <dgm:prSet presAssocID="{01D9AACE-5718-4FA5-A396-72E4CBB49C31}" presName="horFlow" presStyleCnt="0"/>
      <dgm:spPr/>
    </dgm:pt>
    <dgm:pt modelId="{AFB6DFC5-6F6C-4748-B166-81CF7D8677DF}" type="pres">
      <dgm:prSet presAssocID="{01D9AACE-5718-4FA5-A396-72E4CBB49C31}" presName="bigChev" presStyleLbl="node1" presStyleIdx="3" presStyleCnt="4" custScaleX="63689" custScaleY="67038" custLinFactNeighborX="-72374" custLinFactNeighborY="-29174"/>
      <dgm:spPr/>
      <dgm:t>
        <a:bodyPr/>
        <a:lstStyle/>
        <a:p>
          <a:endParaRPr lang="es-EC"/>
        </a:p>
      </dgm:t>
    </dgm:pt>
    <dgm:pt modelId="{C711141E-5913-4C47-9EFD-4F6FCBAD4099}" type="pres">
      <dgm:prSet presAssocID="{DEC623E4-25D2-4F8F-9316-1629FD311607}" presName="parTrans" presStyleCnt="0"/>
      <dgm:spPr/>
    </dgm:pt>
    <dgm:pt modelId="{811AD3A1-5E2A-44B7-890D-26715B0C9863}" type="pres">
      <dgm:prSet presAssocID="{1B10A022-7551-42AC-99B2-04E5B4290B37}" presName="node" presStyleLbl="alignAccFollowNode1" presStyleIdx="3" presStyleCnt="4" custScaleX="192985" custScaleY="89178" custLinFactNeighborX="-70747" custLinFactNeighborY="-34096">
        <dgm:presLayoutVars>
          <dgm:bulletEnabled val="1"/>
        </dgm:presLayoutVars>
      </dgm:prSet>
      <dgm:spPr/>
      <dgm:t>
        <a:bodyPr/>
        <a:lstStyle/>
        <a:p>
          <a:endParaRPr lang="es-EC"/>
        </a:p>
      </dgm:t>
    </dgm:pt>
  </dgm:ptLst>
  <dgm:cxnLst>
    <dgm:cxn modelId="{3824516A-E1A9-4CA8-929A-2894417C7BBC}" srcId="{FC78C354-DB43-45A4-8E91-F5A09AD100FE}" destId="{3B110163-8518-4640-B818-CCCF28F75B2C}" srcOrd="0" destOrd="0" parTransId="{5A19334B-E3CB-4475-B614-6B17A3158859}" sibTransId="{997BE240-D229-4AD0-8047-849BD907A42A}"/>
    <dgm:cxn modelId="{7A579A11-7B43-4F26-9645-2C03C44CA93A}" type="presOf" srcId="{DB52D13A-1CBB-40A6-9969-1F55ECD79BDD}" destId="{CCCFA40A-E07D-4A27-973D-A925403CB8FA}" srcOrd="0" destOrd="0" presId="urn:microsoft.com/office/officeart/2005/8/layout/lProcess3"/>
    <dgm:cxn modelId="{F0D9E478-3168-4B6D-A648-709EDA53889D}" type="presOf" srcId="{FC78C354-DB43-45A4-8E91-F5A09AD100FE}" destId="{C90E8520-4FB3-4184-B213-8FD6F8FFC5C3}" srcOrd="0" destOrd="0" presId="urn:microsoft.com/office/officeart/2005/8/layout/lProcess3"/>
    <dgm:cxn modelId="{EA3E0667-6FC0-478A-A547-65B4F74DFB76}" srcId="{3B110163-8518-4640-B818-CCCF28F75B2C}" destId="{37837476-02EE-4063-AA47-1497ECF5C3DA}" srcOrd="0" destOrd="0" parTransId="{AF3F4908-8D0D-4BAE-89DF-FA0A0B8D5B50}" sibTransId="{3AF7C0DA-82F8-4094-B5B0-3D79DEB6E8CE}"/>
    <dgm:cxn modelId="{69127C09-C867-413C-AF4C-C743D745A7F8}" srcId="{FC78C354-DB43-45A4-8E91-F5A09AD100FE}" destId="{EB3E3F15-E7C8-461E-8FB9-A88240F254CA}" srcOrd="1" destOrd="0" parTransId="{4AB6285D-DCEB-406C-8AE2-CDC099C87EE3}" sibTransId="{A6376694-EEAA-447A-8A38-9D5A7FB753DF}"/>
    <dgm:cxn modelId="{2455E9E4-F5CD-4B5D-A7BC-2EDAA30D5083}" srcId="{FC78C354-DB43-45A4-8E91-F5A09AD100FE}" destId="{DB52D13A-1CBB-40A6-9969-1F55ECD79BDD}" srcOrd="2" destOrd="0" parTransId="{79F77950-B064-49F6-A29B-1B076975DD1A}" sibTransId="{275DA042-062C-4F7C-89D2-522F3E575521}"/>
    <dgm:cxn modelId="{1D45FE03-B6D2-476F-B65C-5AC3EF4C3CF0}" type="presOf" srcId="{EB3E3F15-E7C8-461E-8FB9-A88240F254CA}" destId="{43FBE626-C067-4C1E-906E-27BF8BE16170}" srcOrd="0" destOrd="0" presId="urn:microsoft.com/office/officeart/2005/8/layout/lProcess3"/>
    <dgm:cxn modelId="{F459F616-2018-4877-AEEF-904DD74F400B}" type="presOf" srcId="{01D9AACE-5718-4FA5-A396-72E4CBB49C31}" destId="{AFB6DFC5-6F6C-4748-B166-81CF7D8677DF}" srcOrd="0" destOrd="0" presId="urn:microsoft.com/office/officeart/2005/8/layout/lProcess3"/>
    <dgm:cxn modelId="{836E3FD3-BC0F-4B70-8BC7-3EBDE2590ECD}" type="presOf" srcId="{3B110163-8518-4640-B818-CCCF28F75B2C}" destId="{751389FA-0E50-4CA9-9777-D9F2C1697A85}" srcOrd="0" destOrd="0" presId="urn:microsoft.com/office/officeart/2005/8/layout/lProcess3"/>
    <dgm:cxn modelId="{E3F36168-07CC-4183-BE06-4A9088099934}" type="presOf" srcId="{35B14F79-8987-482A-B15C-0C67A03E0EDD}" destId="{2FCE5629-4EB1-4E31-9A9F-A13238EA8571}" srcOrd="0" destOrd="0" presId="urn:microsoft.com/office/officeart/2005/8/layout/lProcess3"/>
    <dgm:cxn modelId="{A67B020B-8F54-4AE5-B394-1F2C9E916FC1}" srcId="{DB52D13A-1CBB-40A6-9969-1F55ECD79BDD}" destId="{71E7E3A5-CE64-48A8-B103-813279CBFFAC}" srcOrd="0" destOrd="0" parTransId="{4B4D3A8D-6575-46FF-861E-A66AF1CAD420}" sibTransId="{D8BA8FB8-79AB-4198-B347-B41F0F144C01}"/>
    <dgm:cxn modelId="{EDFF9CAD-5151-4E44-B340-070D114B7E85}" type="presOf" srcId="{37837476-02EE-4063-AA47-1497ECF5C3DA}" destId="{5569BF31-91B5-42BA-A19A-CA2FB21584E6}" srcOrd="0" destOrd="0" presId="urn:microsoft.com/office/officeart/2005/8/layout/lProcess3"/>
    <dgm:cxn modelId="{4C97F7E3-CDE5-4E2F-841B-AF298C727A05}" srcId="{EB3E3F15-E7C8-461E-8FB9-A88240F254CA}" destId="{35B14F79-8987-482A-B15C-0C67A03E0EDD}" srcOrd="0" destOrd="0" parTransId="{1E338C50-046E-4B04-BDFA-36C22BFC83F5}" sibTransId="{A3A32546-C8CF-4B6D-83DD-F67469232875}"/>
    <dgm:cxn modelId="{CAE5A6EF-3A50-4CCE-9CF5-073BA2415C9A}" type="presOf" srcId="{71E7E3A5-CE64-48A8-B103-813279CBFFAC}" destId="{2FD843F3-8A56-4DEC-9AD2-D25DA8051577}" srcOrd="0" destOrd="0" presId="urn:microsoft.com/office/officeart/2005/8/layout/lProcess3"/>
    <dgm:cxn modelId="{6B4E4C46-ED43-47ED-AF4F-612BA6D5B09A}" type="presOf" srcId="{1B10A022-7551-42AC-99B2-04E5B4290B37}" destId="{811AD3A1-5E2A-44B7-890D-26715B0C9863}" srcOrd="0" destOrd="0" presId="urn:microsoft.com/office/officeart/2005/8/layout/lProcess3"/>
    <dgm:cxn modelId="{C722A508-C88B-4149-A481-272D20C98245}" srcId="{01D9AACE-5718-4FA5-A396-72E4CBB49C31}" destId="{1B10A022-7551-42AC-99B2-04E5B4290B37}" srcOrd="0" destOrd="0" parTransId="{DEC623E4-25D2-4F8F-9316-1629FD311607}" sibTransId="{9F05D9BD-651F-43AD-970A-64BF119ADFE6}"/>
    <dgm:cxn modelId="{9C7C9D95-CC13-48F8-9E0F-ADB2FD6EEFE8}" srcId="{FC78C354-DB43-45A4-8E91-F5A09AD100FE}" destId="{01D9AACE-5718-4FA5-A396-72E4CBB49C31}" srcOrd="3" destOrd="0" parTransId="{89483214-D8C0-4495-B411-7CF496A404FD}" sibTransId="{7FEE2764-0A9F-4132-9B96-C0C559749E9D}"/>
    <dgm:cxn modelId="{A4D5AD7A-6469-4C06-9816-E8D53067449D}" type="presParOf" srcId="{C90E8520-4FB3-4184-B213-8FD6F8FFC5C3}" destId="{EA5BE297-CF1E-412A-ADE2-18A4BD829DEC}" srcOrd="0" destOrd="0" presId="urn:microsoft.com/office/officeart/2005/8/layout/lProcess3"/>
    <dgm:cxn modelId="{5C39E9B9-A11D-479D-B2B1-54479BFF64D9}" type="presParOf" srcId="{EA5BE297-CF1E-412A-ADE2-18A4BD829DEC}" destId="{751389FA-0E50-4CA9-9777-D9F2C1697A85}" srcOrd="0" destOrd="0" presId="urn:microsoft.com/office/officeart/2005/8/layout/lProcess3"/>
    <dgm:cxn modelId="{2DBF2DE2-90B2-4FC3-BD51-584151BA93EA}" type="presParOf" srcId="{EA5BE297-CF1E-412A-ADE2-18A4BD829DEC}" destId="{473C2B29-C364-443F-8C1E-B88669073B3B}" srcOrd="1" destOrd="0" presId="urn:microsoft.com/office/officeart/2005/8/layout/lProcess3"/>
    <dgm:cxn modelId="{C5CC3B17-712C-4510-B211-46DFAD21686E}" type="presParOf" srcId="{EA5BE297-CF1E-412A-ADE2-18A4BD829DEC}" destId="{5569BF31-91B5-42BA-A19A-CA2FB21584E6}" srcOrd="2" destOrd="0" presId="urn:microsoft.com/office/officeart/2005/8/layout/lProcess3"/>
    <dgm:cxn modelId="{FFFF0625-6E2A-4DF1-8D0E-F4162D310312}" type="presParOf" srcId="{C90E8520-4FB3-4184-B213-8FD6F8FFC5C3}" destId="{785C60E9-9B9B-4B8E-A3B4-B0C134396B15}" srcOrd="1" destOrd="0" presId="urn:microsoft.com/office/officeart/2005/8/layout/lProcess3"/>
    <dgm:cxn modelId="{8668DF9D-57D0-4A81-890C-66BAE07F5D74}" type="presParOf" srcId="{C90E8520-4FB3-4184-B213-8FD6F8FFC5C3}" destId="{DF4AA6AB-D892-4DDE-968B-D7893AE653F5}" srcOrd="2" destOrd="0" presId="urn:microsoft.com/office/officeart/2005/8/layout/lProcess3"/>
    <dgm:cxn modelId="{BA8ACC75-73EE-4DD3-A6CD-01BEA603CD55}" type="presParOf" srcId="{DF4AA6AB-D892-4DDE-968B-D7893AE653F5}" destId="{43FBE626-C067-4C1E-906E-27BF8BE16170}" srcOrd="0" destOrd="0" presId="urn:microsoft.com/office/officeart/2005/8/layout/lProcess3"/>
    <dgm:cxn modelId="{38A7FAA9-E397-4AC6-AA5A-397D680CD9D3}" type="presParOf" srcId="{DF4AA6AB-D892-4DDE-968B-D7893AE653F5}" destId="{E5DA45E0-EF57-47F9-8E5C-7A3E6181CF5D}" srcOrd="1" destOrd="0" presId="urn:microsoft.com/office/officeart/2005/8/layout/lProcess3"/>
    <dgm:cxn modelId="{257D5D0F-865C-42ED-BBF0-55E3F8FEAC9E}" type="presParOf" srcId="{DF4AA6AB-D892-4DDE-968B-D7893AE653F5}" destId="{2FCE5629-4EB1-4E31-9A9F-A13238EA8571}" srcOrd="2" destOrd="0" presId="urn:microsoft.com/office/officeart/2005/8/layout/lProcess3"/>
    <dgm:cxn modelId="{813D0AD0-2A6E-46AB-9F43-56440FD9FE84}" type="presParOf" srcId="{C90E8520-4FB3-4184-B213-8FD6F8FFC5C3}" destId="{50D590BF-3562-4A66-A50D-3D6F87600F74}" srcOrd="3" destOrd="0" presId="urn:microsoft.com/office/officeart/2005/8/layout/lProcess3"/>
    <dgm:cxn modelId="{6BB912C1-969D-4DF6-A904-B4CD2002B28D}" type="presParOf" srcId="{C90E8520-4FB3-4184-B213-8FD6F8FFC5C3}" destId="{9AED9F3E-EC8D-41B2-AE42-FB8CF852D5DF}" srcOrd="4" destOrd="0" presId="urn:microsoft.com/office/officeart/2005/8/layout/lProcess3"/>
    <dgm:cxn modelId="{334C43D7-7464-44E5-A7CE-8254A396B5F3}" type="presParOf" srcId="{9AED9F3E-EC8D-41B2-AE42-FB8CF852D5DF}" destId="{CCCFA40A-E07D-4A27-973D-A925403CB8FA}" srcOrd="0" destOrd="0" presId="urn:microsoft.com/office/officeart/2005/8/layout/lProcess3"/>
    <dgm:cxn modelId="{71CDDDD3-6A8E-49E4-98C0-EF1F9F482336}" type="presParOf" srcId="{9AED9F3E-EC8D-41B2-AE42-FB8CF852D5DF}" destId="{7E87531A-5995-436B-8A78-036C57E31423}" srcOrd="1" destOrd="0" presId="urn:microsoft.com/office/officeart/2005/8/layout/lProcess3"/>
    <dgm:cxn modelId="{CDEC04B0-4ED9-49F6-AA06-B562E0BB851A}" type="presParOf" srcId="{9AED9F3E-EC8D-41B2-AE42-FB8CF852D5DF}" destId="{2FD843F3-8A56-4DEC-9AD2-D25DA8051577}" srcOrd="2" destOrd="0" presId="urn:microsoft.com/office/officeart/2005/8/layout/lProcess3"/>
    <dgm:cxn modelId="{9DC62E5B-A4CF-4830-8136-C3ECBFB79048}" type="presParOf" srcId="{C90E8520-4FB3-4184-B213-8FD6F8FFC5C3}" destId="{A6B4AD27-E0A9-4826-8C05-DB7CE395AECD}" srcOrd="5" destOrd="0" presId="urn:microsoft.com/office/officeart/2005/8/layout/lProcess3"/>
    <dgm:cxn modelId="{9771B912-F5DB-4279-8879-3EDD9AC8A9FE}" type="presParOf" srcId="{C90E8520-4FB3-4184-B213-8FD6F8FFC5C3}" destId="{965AF69E-FA58-4A52-BC7E-AB0803AC51AA}" srcOrd="6" destOrd="0" presId="urn:microsoft.com/office/officeart/2005/8/layout/lProcess3"/>
    <dgm:cxn modelId="{5604B0F9-9606-4015-BA7E-6B31F53F7C32}" type="presParOf" srcId="{965AF69E-FA58-4A52-BC7E-AB0803AC51AA}" destId="{AFB6DFC5-6F6C-4748-B166-81CF7D8677DF}" srcOrd="0" destOrd="0" presId="urn:microsoft.com/office/officeart/2005/8/layout/lProcess3"/>
    <dgm:cxn modelId="{17A3EB9F-9FD9-4720-9799-81F792514ECA}" type="presParOf" srcId="{965AF69E-FA58-4A52-BC7E-AB0803AC51AA}" destId="{C711141E-5913-4C47-9EFD-4F6FCBAD4099}" srcOrd="1" destOrd="0" presId="urn:microsoft.com/office/officeart/2005/8/layout/lProcess3"/>
    <dgm:cxn modelId="{186DE787-AF13-4852-943B-CA7BEA97F5F2}" type="presParOf" srcId="{965AF69E-FA58-4A52-BC7E-AB0803AC51AA}" destId="{811AD3A1-5E2A-44B7-890D-26715B0C986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5A2ECE-1BD1-44B0-9C2C-B57E3F0A535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A5A5C79F-3BF3-437E-BC3D-1A9BA2578910}">
      <dgm:prSet phldrT="[Texto]" custT="1"/>
      <dgm:spPr>
        <a:solidFill>
          <a:schemeClr val="accent6"/>
        </a:solidFill>
      </dgm:spPr>
      <dgm:t>
        <a:bodyPr/>
        <a:lstStyle/>
        <a:p>
          <a:pPr algn="ctr"/>
          <a:r>
            <a:rPr lang="es-EC" sz="2000" dirty="0" smtClean="0">
              <a:solidFill>
                <a:schemeClr val="tx1"/>
              </a:solidFill>
            </a:rPr>
            <a:t>1980-2000</a:t>
          </a:r>
        </a:p>
        <a:p>
          <a:pPr algn="ctr"/>
          <a:r>
            <a:rPr lang="es-EC" sz="2000" dirty="0" smtClean="0">
              <a:solidFill>
                <a:schemeClr val="tx1"/>
              </a:solidFill>
            </a:rPr>
            <a:t>Conocidos también como la generación “Y”</a:t>
          </a:r>
          <a:endParaRPr lang="es-EC" sz="2000" dirty="0">
            <a:solidFill>
              <a:schemeClr val="tx1"/>
            </a:solidFill>
          </a:endParaRPr>
        </a:p>
      </dgm:t>
    </dgm:pt>
    <dgm:pt modelId="{1ED4965A-2549-4465-8743-7BB5FC8E3C14}" type="parTrans" cxnId="{2103EE3B-D3CE-41E5-9AC0-A9DAC97E3E8F}">
      <dgm:prSet/>
      <dgm:spPr/>
      <dgm:t>
        <a:bodyPr/>
        <a:lstStyle/>
        <a:p>
          <a:endParaRPr lang="es-EC"/>
        </a:p>
      </dgm:t>
    </dgm:pt>
    <dgm:pt modelId="{F34D2DD7-EC1E-4B46-9E0A-1A451CEC55D3}" type="sibTrans" cxnId="{2103EE3B-D3CE-41E5-9AC0-A9DAC97E3E8F}">
      <dgm:prSet/>
      <dgm:spPr>
        <a:solidFill>
          <a:schemeClr val="accent6"/>
        </a:solidFill>
      </dgm:spPr>
      <dgm:t>
        <a:bodyPr/>
        <a:lstStyle/>
        <a:p>
          <a:endParaRPr lang="es-EC"/>
        </a:p>
      </dgm:t>
    </dgm:pt>
    <dgm:pt modelId="{9DEFB0F8-2CAB-48D2-9A64-7824ED351408}">
      <dgm:prSet phldrT="[Texto]" custT="1"/>
      <dgm:spPr>
        <a:solidFill>
          <a:schemeClr val="accent6"/>
        </a:solidFill>
      </dgm:spPr>
      <dgm:t>
        <a:bodyPr/>
        <a:lstStyle/>
        <a:p>
          <a:pPr algn="ctr"/>
          <a:r>
            <a:rPr lang="es-EC" sz="2000" dirty="0" smtClean="0">
              <a:solidFill>
                <a:schemeClr val="tx1"/>
              </a:solidFill>
            </a:rPr>
            <a:t>   Uso de la tecnología como medio principal</a:t>
          </a:r>
          <a:endParaRPr lang="es-EC" sz="2000" dirty="0">
            <a:solidFill>
              <a:schemeClr val="tx1"/>
            </a:solidFill>
          </a:endParaRPr>
        </a:p>
      </dgm:t>
    </dgm:pt>
    <dgm:pt modelId="{14127771-0906-4C95-AB4E-CC20DEE6EAC4}" type="parTrans" cxnId="{C82423AA-08BB-4DB5-AF63-2C5D2754F0BC}">
      <dgm:prSet/>
      <dgm:spPr/>
      <dgm:t>
        <a:bodyPr/>
        <a:lstStyle/>
        <a:p>
          <a:endParaRPr lang="es-EC"/>
        </a:p>
      </dgm:t>
    </dgm:pt>
    <dgm:pt modelId="{A9F2FD54-ADF9-4ED6-9E88-213EB7BA83B0}" type="sibTrans" cxnId="{C82423AA-08BB-4DB5-AF63-2C5D2754F0BC}">
      <dgm:prSet/>
      <dgm:spPr>
        <a:solidFill>
          <a:schemeClr val="accent6"/>
        </a:solidFill>
      </dgm:spPr>
      <dgm:t>
        <a:bodyPr/>
        <a:lstStyle/>
        <a:p>
          <a:endParaRPr lang="es-EC"/>
        </a:p>
      </dgm:t>
    </dgm:pt>
    <dgm:pt modelId="{B4BFAF53-90DF-452B-8746-29D54A3761DA}" type="pres">
      <dgm:prSet presAssocID="{215A2ECE-1BD1-44B0-9C2C-B57E3F0A5356}" presName="linear" presStyleCnt="0">
        <dgm:presLayoutVars>
          <dgm:dir/>
          <dgm:resizeHandles val="exact"/>
        </dgm:presLayoutVars>
      </dgm:prSet>
      <dgm:spPr/>
      <dgm:t>
        <a:bodyPr/>
        <a:lstStyle/>
        <a:p>
          <a:endParaRPr lang="es-EC"/>
        </a:p>
      </dgm:t>
    </dgm:pt>
    <dgm:pt modelId="{3AAE55CD-FA92-49B8-9907-02E3C28CEECB}" type="pres">
      <dgm:prSet presAssocID="{A5A5C79F-3BF3-437E-BC3D-1A9BA2578910}" presName="comp" presStyleCnt="0"/>
      <dgm:spPr/>
    </dgm:pt>
    <dgm:pt modelId="{0825B02B-6DDF-4DBE-81C5-E0CCD36E2550}" type="pres">
      <dgm:prSet presAssocID="{A5A5C79F-3BF3-437E-BC3D-1A9BA2578910}" presName="box" presStyleLbl="node1" presStyleIdx="0" presStyleCnt="2"/>
      <dgm:spPr/>
      <dgm:t>
        <a:bodyPr/>
        <a:lstStyle/>
        <a:p>
          <a:endParaRPr lang="es-EC"/>
        </a:p>
      </dgm:t>
    </dgm:pt>
    <dgm:pt modelId="{E4B34395-5FC2-4618-B70A-17243A61FE08}" type="pres">
      <dgm:prSet presAssocID="{A5A5C79F-3BF3-437E-BC3D-1A9BA2578910}" presName="img" presStyleLbl="fgImgPlace1" presStyleIdx="0" presStyleCnt="2" custScaleX="128091"/>
      <dgm:spPr>
        <a:blipFill rotWithShape="1">
          <a:blip xmlns:r="http://schemas.openxmlformats.org/officeDocument/2006/relationships" r:embed="rId1"/>
          <a:stretch>
            <a:fillRect/>
          </a:stretch>
        </a:blipFill>
      </dgm:spPr>
    </dgm:pt>
    <dgm:pt modelId="{E0934443-88BA-48AD-BFA7-B4BAE5AF9BD7}" type="pres">
      <dgm:prSet presAssocID="{A5A5C79F-3BF3-437E-BC3D-1A9BA2578910}" presName="text" presStyleLbl="node1" presStyleIdx="0" presStyleCnt="2">
        <dgm:presLayoutVars>
          <dgm:bulletEnabled val="1"/>
        </dgm:presLayoutVars>
      </dgm:prSet>
      <dgm:spPr/>
      <dgm:t>
        <a:bodyPr/>
        <a:lstStyle/>
        <a:p>
          <a:endParaRPr lang="es-EC"/>
        </a:p>
      </dgm:t>
    </dgm:pt>
    <dgm:pt modelId="{8D66FF4E-311E-4599-9B73-D4C40E76D40B}" type="pres">
      <dgm:prSet presAssocID="{F34D2DD7-EC1E-4B46-9E0A-1A451CEC55D3}" presName="spacer" presStyleCnt="0"/>
      <dgm:spPr/>
    </dgm:pt>
    <dgm:pt modelId="{0E1A3F73-F13E-4714-BE8E-D719F94E978C}" type="pres">
      <dgm:prSet presAssocID="{9DEFB0F8-2CAB-48D2-9A64-7824ED351408}" presName="comp" presStyleCnt="0"/>
      <dgm:spPr/>
    </dgm:pt>
    <dgm:pt modelId="{DA34194C-D6F8-483A-95A4-5136F967CB9B}" type="pres">
      <dgm:prSet presAssocID="{9DEFB0F8-2CAB-48D2-9A64-7824ED351408}" presName="box" presStyleLbl="node1" presStyleIdx="1" presStyleCnt="2"/>
      <dgm:spPr/>
      <dgm:t>
        <a:bodyPr/>
        <a:lstStyle/>
        <a:p>
          <a:endParaRPr lang="es-EC"/>
        </a:p>
      </dgm:t>
    </dgm:pt>
    <dgm:pt modelId="{9784BC8A-6E5D-43B7-9BB4-976EFCA575F5}" type="pres">
      <dgm:prSet presAssocID="{9DEFB0F8-2CAB-48D2-9A64-7824ED351408}" presName="img" presStyleLbl="fgImgPlace1" presStyleIdx="1" presStyleCnt="2" custScaleX="158242" custLinFactNeighborX="12061" custLinFactNeighborY="3682"/>
      <dgm:spPr>
        <a:blipFill rotWithShape="1">
          <a:blip xmlns:r="http://schemas.openxmlformats.org/officeDocument/2006/relationships" r:embed="rId2"/>
          <a:stretch>
            <a:fillRect/>
          </a:stretch>
        </a:blipFill>
      </dgm:spPr>
    </dgm:pt>
    <dgm:pt modelId="{448BEA77-8A90-48A4-8D5E-5CC313FF3DAE}" type="pres">
      <dgm:prSet presAssocID="{9DEFB0F8-2CAB-48D2-9A64-7824ED351408}" presName="text" presStyleLbl="node1" presStyleIdx="1" presStyleCnt="2">
        <dgm:presLayoutVars>
          <dgm:bulletEnabled val="1"/>
        </dgm:presLayoutVars>
      </dgm:prSet>
      <dgm:spPr/>
      <dgm:t>
        <a:bodyPr/>
        <a:lstStyle/>
        <a:p>
          <a:endParaRPr lang="es-EC"/>
        </a:p>
      </dgm:t>
    </dgm:pt>
  </dgm:ptLst>
  <dgm:cxnLst>
    <dgm:cxn modelId="{C7E2A23C-4B8F-48CC-B387-B242AE40BDC8}" type="presOf" srcId="{9DEFB0F8-2CAB-48D2-9A64-7824ED351408}" destId="{DA34194C-D6F8-483A-95A4-5136F967CB9B}" srcOrd="0" destOrd="0" presId="urn:microsoft.com/office/officeart/2005/8/layout/vList4"/>
    <dgm:cxn modelId="{2103EE3B-D3CE-41E5-9AC0-A9DAC97E3E8F}" srcId="{215A2ECE-1BD1-44B0-9C2C-B57E3F0A5356}" destId="{A5A5C79F-3BF3-437E-BC3D-1A9BA2578910}" srcOrd="0" destOrd="0" parTransId="{1ED4965A-2549-4465-8743-7BB5FC8E3C14}" sibTransId="{F34D2DD7-EC1E-4B46-9E0A-1A451CEC55D3}"/>
    <dgm:cxn modelId="{2AA3B2A3-AF85-4878-BBB9-E7C743AB5C8C}" type="presOf" srcId="{9DEFB0F8-2CAB-48D2-9A64-7824ED351408}" destId="{448BEA77-8A90-48A4-8D5E-5CC313FF3DAE}" srcOrd="1" destOrd="0" presId="urn:microsoft.com/office/officeart/2005/8/layout/vList4"/>
    <dgm:cxn modelId="{62E07B79-2911-4E7F-8A0A-9716EA56ACAA}" type="presOf" srcId="{A5A5C79F-3BF3-437E-BC3D-1A9BA2578910}" destId="{E0934443-88BA-48AD-BFA7-B4BAE5AF9BD7}" srcOrd="1" destOrd="0" presId="urn:microsoft.com/office/officeart/2005/8/layout/vList4"/>
    <dgm:cxn modelId="{A32FAFAE-4F94-4516-A278-67D0C1F8F6C9}" type="presOf" srcId="{215A2ECE-1BD1-44B0-9C2C-B57E3F0A5356}" destId="{B4BFAF53-90DF-452B-8746-29D54A3761DA}" srcOrd="0" destOrd="0" presId="urn:microsoft.com/office/officeart/2005/8/layout/vList4"/>
    <dgm:cxn modelId="{5DD7C403-A8F4-434C-8CDA-91772C30F6CA}" type="presOf" srcId="{A5A5C79F-3BF3-437E-BC3D-1A9BA2578910}" destId="{0825B02B-6DDF-4DBE-81C5-E0CCD36E2550}" srcOrd="0" destOrd="0" presId="urn:microsoft.com/office/officeart/2005/8/layout/vList4"/>
    <dgm:cxn modelId="{C82423AA-08BB-4DB5-AF63-2C5D2754F0BC}" srcId="{215A2ECE-1BD1-44B0-9C2C-B57E3F0A5356}" destId="{9DEFB0F8-2CAB-48D2-9A64-7824ED351408}" srcOrd="1" destOrd="0" parTransId="{14127771-0906-4C95-AB4E-CC20DEE6EAC4}" sibTransId="{A9F2FD54-ADF9-4ED6-9E88-213EB7BA83B0}"/>
    <dgm:cxn modelId="{E03778E1-304F-41D4-BAE0-175B3FB3B3A8}" type="presParOf" srcId="{B4BFAF53-90DF-452B-8746-29D54A3761DA}" destId="{3AAE55CD-FA92-49B8-9907-02E3C28CEECB}" srcOrd="0" destOrd="0" presId="urn:microsoft.com/office/officeart/2005/8/layout/vList4"/>
    <dgm:cxn modelId="{D6AB04E1-805B-493B-A594-F346F7D6849C}" type="presParOf" srcId="{3AAE55CD-FA92-49B8-9907-02E3C28CEECB}" destId="{0825B02B-6DDF-4DBE-81C5-E0CCD36E2550}" srcOrd="0" destOrd="0" presId="urn:microsoft.com/office/officeart/2005/8/layout/vList4"/>
    <dgm:cxn modelId="{CA66E9BE-C846-4D1A-9F5C-343328638DA7}" type="presParOf" srcId="{3AAE55CD-FA92-49B8-9907-02E3C28CEECB}" destId="{E4B34395-5FC2-4618-B70A-17243A61FE08}" srcOrd="1" destOrd="0" presId="urn:microsoft.com/office/officeart/2005/8/layout/vList4"/>
    <dgm:cxn modelId="{B66659A7-A3FB-4F32-A1C9-B06AF06127CF}" type="presParOf" srcId="{3AAE55CD-FA92-49B8-9907-02E3C28CEECB}" destId="{E0934443-88BA-48AD-BFA7-B4BAE5AF9BD7}" srcOrd="2" destOrd="0" presId="urn:microsoft.com/office/officeart/2005/8/layout/vList4"/>
    <dgm:cxn modelId="{4B652ABB-AAE2-4194-A709-65E728B99E90}" type="presParOf" srcId="{B4BFAF53-90DF-452B-8746-29D54A3761DA}" destId="{8D66FF4E-311E-4599-9B73-D4C40E76D40B}" srcOrd="1" destOrd="0" presId="urn:microsoft.com/office/officeart/2005/8/layout/vList4"/>
    <dgm:cxn modelId="{C302BE65-D4FE-4362-A668-E76DB017DDE0}" type="presParOf" srcId="{B4BFAF53-90DF-452B-8746-29D54A3761DA}" destId="{0E1A3F73-F13E-4714-BE8E-D719F94E978C}" srcOrd="2" destOrd="0" presId="urn:microsoft.com/office/officeart/2005/8/layout/vList4"/>
    <dgm:cxn modelId="{690A62B3-DE68-45DE-9646-E163A2FD18F5}" type="presParOf" srcId="{0E1A3F73-F13E-4714-BE8E-D719F94E978C}" destId="{DA34194C-D6F8-483A-95A4-5136F967CB9B}" srcOrd="0" destOrd="0" presId="urn:microsoft.com/office/officeart/2005/8/layout/vList4"/>
    <dgm:cxn modelId="{E899D02E-78A5-4144-AF1C-A2A41BA088C2}" type="presParOf" srcId="{0E1A3F73-F13E-4714-BE8E-D719F94E978C}" destId="{9784BC8A-6E5D-43B7-9BB4-976EFCA575F5}" srcOrd="1" destOrd="0" presId="urn:microsoft.com/office/officeart/2005/8/layout/vList4"/>
    <dgm:cxn modelId="{9E5DDAB2-E688-499B-BF3E-F8064D2007E6}" type="presParOf" srcId="{0E1A3F73-F13E-4714-BE8E-D719F94E978C}" destId="{448BEA77-8A90-48A4-8D5E-5CC313FF3DAE}" srcOrd="2" destOrd="0" presId="urn:microsoft.com/office/officeart/2005/8/layout/vList4"/>
  </dgm:cxnLst>
  <dgm:bg>
    <a:solidFill>
      <a:schemeClr val="accent6">
        <a:lumMod val="40000"/>
        <a:lumOff val="60000"/>
      </a:scheme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048918C-8DC9-43A9-A96D-F778DE2A7CC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4785E587-8FF7-4CC0-9B27-73EC9DBA881F}">
      <dgm:prSet phldrT="[Texto]" custT="1"/>
      <dgm:spPr>
        <a:solidFill>
          <a:schemeClr val="accent6">
            <a:lumMod val="60000"/>
            <a:lumOff val="40000"/>
          </a:schemeClr>
        </a:solidFill>
      </dgm:spPr>
      <dgm:t>
        <a:bodyPr/>
        <a:lstStyle/>
        <a:p>
          <a:r>
            <a:rPr lang="es-EC" sz="1800" b="1" dirty="0" smtClean="0">
              <a:solidFill>
                <a:schemeClr val="tx1"/>
              </a:solidFill>
            </a:rPr>
            <a:t>Comportamiento del consumidor en la investigación de precios en línea (Sánchez, 2012) </a:t>
          </a:r>
          <a:endParaRPr lang="es-EC" sz="1800" b="1" dirty="0">
            <a:solidFill>
              <a:schemeClr val="tx1"/>
            </a:solidFill>
          </a:endParaRPr>
        </a:p>
      </dgm:t>
    </dgm:pt>
    <dgm:pt modelId="{B9C5C26D-9E38-4EB4-B404-122A638497B4}" type="parTrans" cxnId="{9F642DA6-259A-4003-9BFC-636B9D30F0D7}">
      <dgm:prSet/>
      <dgm:spPr/>
      <dgm:t>
        <a:bodyPr/>
        <a:lstStyle/>
        <a:p>
          <a:endParaRPr lang="es-EC"/>
        </a:p>
      </dgm:t>
    </dgm:pt>
    <dgm:pt modelId="{F651D383-AB67-4B35-8224-D350F4788888}" type="sibTrans" cxnId="{9F642DA6-259A-4003-9BFC-636B9D30F0D7}">
      <dgm:prSet/>
      <dgm:spPr/>
      <dgm:t>
        <a:bodyPr/>
        <a:lstStyle/>
        <a:p>
          <a:endParaRPr lang="es-EC"/>
        </a:p>
      </dgm:t>
    </dgm:pt>
    <dgm:pt modelId="{22D1BF4A-AC15-4512-A298-7C55E6651A6F}">
      <dgm:prSet phldrT="[Texto]"/>
      <dgm:spPr>
        <a:solidFill>
          <a:schemeClr val="accent6">
            <a:lumMod val="20000"/>
            <a:lumOff val="80000"/>
            <a:alpha val="90000"/>
          </a:schemeClr>
        </a:solidFill>
      </dgm:spPr>
      <dgm:t>
        <a:bodyPr/>
        <a:lstStyle/>
        <a:p>
          <a:r>
            <a:rPr lang="es-EC" dirty="0" smtClean="0"/>
            <a:t>Tendencias de consumo han cambiado después de La revolución tecnológica desde finales de la década de 1980 hasta la actualidad, que revela Internet como una nueva plataforma para la comercialización de bienes y servicios que se pueden ofrecer permanentemente al consumidor</a:t>
          </a:r>
          <a:endParaRPr lang="es-EC" dirty="0"/>
        </a:p>
      </dgm:t>
    </dgm:pt>
    <dgm:pt modelId="{79709FAF-1179-416E-B284-72D98209A70A}" type="parTrans" cxnId="{F13C0762-22E3-467E-9B3D-1701F1D71E03}">
      <dgm:prSet/>
      <dgm:spPr/>
      <dgm:t>
        <a:bodyPr/>
        <a:lstStyle/>
        <a:p>
          <a:endParaRPr lang="es-EC"/>
        </a:p>
      </dgm:t>
    </dgm:pt>
    <dgm:pt modelId="{D95D5448-DB76-4A2F-8068-3D5AEF123044}" type="sibTrans" cxnId="{F13C0762-22E3-467E-9B3D-1701F1D71E03}">
      <dgm:prSet/>
      <dgm:spPr/>
      <dgm:t>
        <a:bodyPr/>
        <a:lstStyle/>
        <a:p>
          <a:endParaRPr lang="es-EC"/>
        </a:p>
      </dgm:t>
    </dgm:pt>
    <dgm:pt modelId="{5F0BAF09-9873-46A5-B026-C967794BAADF}">
      <dgm:prSet phldrT="[Texto]" custT="1"/>
      <dgm:spPr>
        <a:solidFill>
          <a:schemeClr val="accent6"/>
        </a:solidFill>
      </dgm:spPr>
      <dgm:t>
        <a:bodyPr/>
        <a:lstStyle/>
        <a:p>
          <a:r>
            <a:rPr lang="es-EC" sz="1800" b="1" dirty="0" smtClean="0">
              <a:solidFill>
                <a:schemeClr val="tx1"/>
              </a:solidFill>
            </a:rPr>
            <a:t>Análisis del comportamiento del consumidor de los centros comerciales El Bosque y Recreo(Oquendo, 2010) </a:t>
          </a:r>
          <a:endParaRPr lang="es-EC" sz="1800" b="1" dirty="0">
            <a:solidFill>
              <a:schemeClr val="tx1"/>
            </a:solidFill>
          </a:endParaRPr>
        </a:p>
      </dgm:t>
    </dgm:pt>
    <dgm:pt modelId="{B016CCFD-6C2F-4B31-8044-BB0C67387BF3}" type="parTrans" cxnId="{0BEA5A8F-5771-44AF-983B-4E8FC2937F44}">
      <dgm:prSet/>
      <dgm:spPr/>
      <dgm:t>
        <a:bodyPr/>
        <a:lstStyle/>
        <a:p>
          <a:endParaRPr lang="es-EC"/>
        </a:p>
      </dgm:t>
    </dgm:pt>
    <dgm:pt modelId="{53453CA5-E35F-45B2-A47A-0E60FD307488}" type="sibTrans" cxnId="{0BEA5A8F-5771-44AF-983B-4E8FC2937F44}">
      <dgm:prSet/>
      <dgm:spPr/>
      <dgm:t>
        <a:bodyPr/>
        <a:lstStyle/>
        <a:p>
          <a:endParaRPr lang="es-EC"/>
        </a:p>
      </dgm:t>
    </dgm:pt>
    <dgm:pt modelId="{108109CE-50F4-4A51-8ACE-CDBC32FE01B9}">
      <dgm:prSet phldrT="[Texto]"/>
      <dgm:spPr/>
      <dgm:t>
        <a:bodyPr/>
        <a:lstStyle/>
        <a:p>
          <a:r>
            <a:rPr lang="es-EC" dirty="0" smtClean="0"/>
            <a:t>Objetivo una serie de alternativas para difundir información sobre los productos y servicios ofrecidos teniendo en cuenta las necesidades, consumidores subdivididos en estratos económicos.</a:t>
          </a:r>
          <a:endParaRPr lang="es-EC" dirty="0"/>
        </a:p>
      </dgm:t>
    </dgm:pt>
    <dgm:pt modelId="{259E5209-594A-4050-BB98-57E4A2F76BE9}" type="parTrans" cxnId="{39353EBF-9472-4817-B13A-0A830BDAB894}">
      <dgm:prSet/>
      <dgm:spPr/>
      <dgm:t>
        <a:bodyPr/>
        <a:lstStyle/>
        <a:p>
          <a:endParaRPr lang="es-EC"/>
        </a:p>
      </dgm:t>
    </dgm:pt>
    <dgm:pt modelId="{40765617-3340-4D41-AAB3-368FAF18B4CA}" type="sibTrans" cxnId="{39353EBF-9472-4817-B13A-0A830BDAB894}">
      <dgm:prSet/>
      <dgm:spPr/>
      <dgm:t>
        <a:bodyPr/>
        <a:lstStyle/>
        <a:p>
          <a:endParaRPr lang="es-EC"/>
        </a:p>
      </dgm:t>
    </dgm:pt>
    <dgm:pt modelId="{BE10F39D-13AA-4E27-B501-FCDB08FEB029}">
      <dgm:prSet phldrT="[Texto]" custT="1"/>
      <dgm:spPr>
        <a:solidFill>
          <a:srgbClr val="99F999"/>
        </a:solidFill>
      </dgm:spPr>
      <dgm:t>
        <a:bodyPr/>
        <a:lstStyle/>
        <a:p>
          <a:r>
            <a:rPr lang="es-EC" sz="1800" b="1" dirty="0" smtClean="0">
              <a:solidFill>
                <a:schemeClr val="tx1"/>
              </a:solidFill>
            </a:rPr>
            <a:t>Estudio sobre el comportamiento de los consumidores de teléfonos inteligentes entre los jóvenes de 20 a 25 años en el Valle de Chillos(Bermúdez, 2015)</a:t>
          </a:r>
          <a:endParaRPr lang="es-EC" sz="1800" b="1" dirty="0">
            <a:solidFill>
              <a:schemeClr val="tx1"/>
            </a:solidFill>
          </a:endParaRPr>
        </a:p>
      </dgm:t>
    </dgm:pt>
    <dgm:pt modelId="{5177A3B4-BF4C-4F04-B90D-D77080E126FC}" type="parTrans" cxnId="{F9EC6930-1BB5-4BBD-AFB1-640286599E78}">
      <dgm:prSet/>
      <dgm:spPr/>
      <dgm:t>
        <a:bodyPr/>
        <a:lstStyle/>
        <a:p>
          <a:endParaRPr lang="es-EC"/>
        </a:p>
      </dgm:t>
    </dgm:pt>
    <dgm:pt modelId="{C28D44D9-B652-438A-A924-E15C15D21E99}" type="sibTrans" cxnId="{F9EC6930-1BB5-4BBD-AFB1-640286599E78}">
      <dgm:prSet/>
      <dgm:spPr/>
      <dgm:t>
        <a:bodyPr/>
        <a:lstStyle/>
        <a:p>
          <a:endParaRPr lang="es-EC"/>
        </a:p>
      </dgm:t>
    </dgm:pt>
    <dgm:pt modelId="{E720D9E7-6D1C-4002-9A79-B45309FB04D4}">
      <dgm:prSet phldrT="[Texto]"/>
      <dgm:spPr/>
      <dgm:t>
        <a:bodyPr/>
        <a:lstStyle/>
        <a:p>
          <a:r>
            <a:rPr lang="es-EC" dirty="0" smtClean="0"/>
            <a:t>La necesidad de una actualización constante. El comportamiento del consumidor ha sido transformado por una revolución tecnológica que ha afectado la economía y el comercio en todo el mundo</a:t>
          </a:r>
          <a:endParaRPr lang="es-EC" dirty="0"/>
        </a:p>
      </dgm:t>
    </dgm:pt>
    <dgm:pt modelId="{4E220D4E-7400-4580-8805-AB9DDE1327F1}" type="parTrans" cxnId="{4D04104F-EDEE-4882-A0FD-21865F19C27A}">
      <dgm:prSet/>
      <dgm:spPr/>
      <dgm:t>
        <a:bodyPr/>
        <a:lstStyle/>
        <a:p>
          <a:endParaRPr lang="es-EC"/>
        </a:p>
      </dgm:t>
    </dgm:pt>
    <dgm:pt modelId="{CBA65DCD-1A94-4BE9-A152-58ACF84EE4D3}" type="sibTrans" cxnId="{4D04104F-EDEE-4882-A0FD-21865F19C27A}">
      <dgm:prSet/>
      <dgm:spPr/>
      <dgm:t>
        <a:bodyPr/>
        <a:lstStyle/>
        <a:p>
          <a:endParaRPr lang="es-EC"/>
        </a:p>
      </dgm:t>
    </dgm:pt>
    <dgm:pt modelId="{C51120CF-9F57-428C-A7D9-3BED992B9654}" type="pres">
      <dgm:prSet presAssocID="{5048918C-8DC9-43A9-A96D-F778DE2A7CCC}" presName="Name0" presStyleCnt="0">
        <dgm:presLayoutVars>
          <dgm:dir/>
          <dgm:animLvl val="lvl"/>
          <dgm:resizeHandles val="exact"/>
        </dgm:presLayoutVars>
      </dgm:prSet>
      <dgm:spPr/>
      <dgm:t>
        <a:bodyPr/>
        <a:lstStyle/>
        <a:p>
          <a:endParaRPr lang="es-EC"/>
        </a:p>
      </dgm:t>
    </dgm:pt>
    <dgm:pt modelId="{C93F963B-3948-4D2A-B10B-3695638EBBB6}" type="pres">
      <dgm:prSet presAssocID="{4785E587-8FF7-4CC0-9B27-73EC9DBA881F}" presName="linNode" presStyleCnt="0"/>
      <dgm:spPr/>
    </dgm:pt>
    <dgm:pt modelId="{64CAF21F-86D7-4AFA-AC09-710166CCE63A}" type="pres">
      <dgm:prSet presAssocID="{4785E587-8FF7-4CC0-9B27-73EC9DBA881F}" presName="parentText" presStyleLbl="node1" presStyleIdx="0" presStyleCnt="3">
        <dgm:presLayoutVars>
          <dgm:chMax val="1"/>
          <dgm:bulletEnabled val="1"/>
        </dgm:presLayoutVars>
      </dgm:prSet>
      <dgm:spPr/>
      <dgm:t>
        <a:bodyPr/>
        <a:lstStyle/>
        <a:p>
          <a:endParaRPr lang="es-EC"/>
        </a:p>
      </dgm:t>
    </dgm:pt>
    <dgm:pt modelId="{D7437BB1-5AE7-47AE-8C05-51BB8673F440}" type="pres">
      <dgm:prSet presAssocID="{4785E587-8FF7-4CC0-9B27-73EC9DBA881F}" presName="descendantText" presStyleLbl="alignAccFollowNode1" presStyleIdx="0" presStyleCnt="3" custLinFactNeighborY="-2915">
        <dgm:presLayoutVars>
          <dgm:bulletEnabled val="1"/>
        </dgm:presLayoutVars>
      </dgm:prSet>
      <dgm:spPr/>
      <dgm:t>
        <a:bodyPr/>
        <a:lstStyle/>
        <a:p>
          <a:endParaRPr lang="es-EC"/>
        </a:p>
      </dgm:t>
    </dgm:pt>
    <dgm:pt modelId="{50859196-EB6A-420E-BD73-B5659D51DC9B}" type="pres">
      <dgm:prSet presAssocID="{F651D383-AB67-4B35-8224-D350F4788888}" presName="sp" presStyleCnt="0"/>
      <dgm:spPr/>
    </dgm:pt>
    <dgm:pt modelId="{8C10C450-6F4B-4BEA-AC28-F2C81990A2BE}" type="pres">
      <dgm:prSet presAssocID="{5F0BAF09-9873-46A5-B026-C967794BAADF}" presName="linNode" presStyleCnt="0"/>
      <dgm:spPr/>
    </dgm:pt>
    <dgm:pt modelId="{28820795-482A-4789-BF45-82419B14A8DF}" type="pres">
      <dgm:prSet presAssocID="{5F0BAF09-9873-46A5-B026-C967794BAADF}" presName="parentText" presStyleLbl="node1" presStyleIdx="1" presStyleCnt="3">
        <dgm:presLayoutVars>
          <dgm:chMax val="1"/>
          <dgm:bulletEnabled val="1"/>
        </dgm:presLayoutVars>
      </dgm:prSet>
      <dgm:spPr/>
      <dgm:t>
        <a:bodyPr/>
        <a:lstStyle/>
        <a:p>
          <a:endParaRPr lang="es-EC"/>
        </a:p>
      </dgm:t>
    </dgm:pt>
    <dgm:pt modelId="{5BB5D884-DEFC-4346-AB65-AB34DC7B7D57}" type="pres">
      <dgm:prSet presAssocID="{5F0BAF09-9873-46A5-B026-C967794BAADF}" presName="descendantText" presStyleLbl="alignAccFollowNode1" presStyleIdx="1" presStyleCnt="3">
        <dgm:presLayoutVars>
          <dgm:bulletEnabled val="1"/>
        </dgm:presLayoutVars>
      </dgm:prSet>
      <dgm:spPr/>
      <dgm:t>
        <a:bodyPr/>
        <a:lstStyle/>
        <a:p>
          <a:endParaRPr lang="es-EC"/>
        </a:p>
      </dgm:t>
    </dgm:pt>
    <dgm:pt modelId="{DB30CC0F-8584-471F-A7C5-9410DB7606CC}" type="pres">
      <dgm:prSet presAssocID="{53453CA5-E35F-45B2-A47A-0E60FD307488}" presName="sp" presStyleCnt="0"/>
      <dgm:spPr/>
    </dgm:pt>
    <dgm:pt modelId="{9C066218-C68C-4C04-B2FA-71395A56D48A}" type="pres">
      <dgm:prSet presAssocID="{BE10F39D-13AA-4E27-B501-FCDB08FEB029}" presName="linNode" presStyleCnt="0"/>
      <dgm:spPr/>
    </dgm:pt>
    <dgm:pt modelId="{011C5F00-3C7C-4B49-AD15-DEC47F10B929}" type="pres">
      <dgm:prSet presAssocID="{BE10F39D-13AA-4E27-B501-FCDB08FEB029}" presName="parentText" presStyleLbl="node1" presStyleIdx="2" presStyleCnt="3" custLinFactNeighborX="596" custLinFactNeighborY="5381">
        <dgm:presLayoutVars>
          <dgm:chMax val="1"/>
          <dgm:bulletEnabled val="1"/>
        </dgm:presLayoutVars>
      </dgm:prSet>
      <dgm:spPr/>
      <dgm:t>
        <a:bodyPr/>
        <a:lstStyle/>
        <a:p>
          <a:endParaRPr lang="es-EC"/>
        </a:p>
      </dgm:t>
    </dgm:pt>
    <dgm:pt modelId="{CBDF8BFC-6722-451A-ACF7-12E6CB6E11F3}" type="pres">
      <dgm:prSet presAssocID="{BE10F39D-13AA-4E27-B501-FCDB08FEB029}" presName="descendantText" presStyleLbl="alignAccFollowNode1" presStyleIdx="2" presStyleCnt="3" custLinFactNeighborY="0">
        <dgm:presLayoutVars>
          <dgm:bulletEnabled val="1"/>
        </dgm:presLayoutVars>
      </dgm:prSet>
      <dgm:spPr/>
      <dgm:t>
        <a:bodyPr/>
        <a:lstStyle/>
        <a:p>
          <a:endParaRPr lang="es-EC"/>
        </a:p>
      </dgm:t>
    </dgm:pt>
  </dgm:ptLst>
  <dgm:cxnLst>
    <dgm:cxn modelId="{F719A20A-EC84-414B-822C-E90EDC6D09D8}" type="presOf" srcId="{5048918C-8DC9-43A9-A96D-F778DE2A7CCC}" destId="{C51120CF-9F57-428C-A7D9-3BED992B9654}" srcOrd="0" destOrd="0" presId="urn:microsoft.com/office/officeart/2005/8/layout/vList5"/>
    <dgm:cxn modelId="{D55C2222-7329-4780-9AE7-6C2EB613A236}" type="presOf" srcId="{108109CE-50F4-4A51-8ACE-CDBC32FE01B9}" destId="{5BB5D884-DEFC-4346-AB65-AB34DC7B7D57}" srcOrd="0" destOrd="0" presId="urn:microsoft.com/office/officeart/2005/8/layout/vList5"/>
    <dgm:cxn modelId="{4D04104F-EDEE-4882-A0FD-21865F19C27A}" srcId="{BE10F39D-13AA-4E27-B501-FCDB08FEB029}" destId="{E720D9E7-6D1C-4002-9A79-B45309FB04D4}" srcOrd="0" destOrd="0" parTransId="{4E220D4E-7400-4580-8805-AB9DDE1327F1}" sibTransId="{CBA65DCD-1A94-4BE9-A152-58ACF84EE4D3}"/>
    <dgm:cxn modelId="{C027F2F3-D382-4D81-9F92-2D8CA07EF113}" type="presOf" srcId="{BE10F39D-13AA-4E27-B501-FCDB08FEB029}" destId="{011C5F00-3C7C-4B49-AD15-DEC47F10B929}" srcOrd="0" destOrd="0" presId="urn:microsoft.com/office/officeart/2005/8/layout/vList5"/>
    <dgm:cxn modelId="{A2565E7D-AB9D-4DEF-A77D-6670E9D9CCE8}" type="presOf" srcId="{22D1BF4A-AC15-4512-A298-7C55E6651A6F}" destId="{D7437BB1-5AE7-47AE-8C05-51BB8673F440}" srcOrd="0" destOrd="0" presId="urn:microsoft.com/office/officeart/2005/8/layout/vList5"/>
    <dgm:cxn modelId="{9F642DA6-259A-4003-9BFC-636B9D30F0D7}" srcId="{5048918C-8DC9-43A9-A96D-F778DE2A7CCC}" destId="{4785E587-8FF7-4CC0-9B27-73EC9DBA881F}" srcOrd="0" destOrd="0" parTransId="{B9C5C26D-9E38-4EB4-B404-122A638497B4}" sibTransId="{F651D383-AB67-4B35-8224-D350F4788888}"/>
    <dgm:cxn modelId="{D72C4373-C7FE-4F9C-9132-233172750B90}" type="presOf" srcId="{4785E587-8FF7-4CC0-9B27-73EC9DBA881F}" destId="{64CAF21F-86D7-4AFA-AC09-710166CCE63A}" srcOrd="0" destOrd="0" presId="urn:microsoft.com/office/officeart/2005/8/layout/vList5"/>
    <dgm:cxn modelId="{F13C0762-22E3-467E-9B3D-1701F1D71E03}" srcId="{4785E587-8FF7-4CC0-9B27-73EC9DBA881F}" destId="{22D1BF4A-AC15-4512-A298-7C55E6651A6F}" srcOrd="0" destOrd="0" parTransId="{79709FAF-1179-416E-B284-72D98209A70A}" sibTransId="{D95D5448-DB76-4A2F-8068-3D5AEF123044}"/>
    <dgm:cxn modelId="{459FDA53-A3F3-4BC1-9D6C-6BF305EA28B1}" type="presOf" srcId="{E720D9E7-6D1C-4002-9A79-B45309FB04D4}" destId="{CBDF8BFC-6722-451A-ACF7-12E6CB6E11F3}" srcOrd="0" destOrd="0" presId="urn:microsoft.com/office/officeart/2005/8/layout/vList5"/>
    <dgm:cxn modelId="{6EC174F6-06DF-4F4F-A74E-142D0F0013ED}" type="presOf" srcId="{5F0BAF09-9873-46A5-B026-C967794BAADF}" destId="{28820795-482A-4789-BF45-82419B14A8DF}" srcOrd="0" destOrd="0" presId="urn:microsoft.com/office/officeart/2005/8/layout/vList5"/>
    <dgm:cxn modelId="{F9EC6930-1BB5-4BBD-AFB1-640286599E78}" srcId="{5048918C-8DC9-43A9-A96D-F778DE2A7CCC}" destId="{BE10F39D-13AA-4E27-B501-FCDB08FEB029}" srcOrd="2" destOrd="0" parTransId="{5177A3B4-BF4C-4F04-B90D-D77080E126FC}" sibTransId="{C28D44D9-B652-438A-A924-E15C15D21E99}"/>
    <dgm:cxn modelId="{0BEA5A8F-5771-44AF-983B-4E8FC2937F44}" srcId="{5048918C-8DC9-43A9-A96D-F778DE2A7CCC}" destId="{5F0BAF09-9873-46A5-B026-C967794BAADF}" srcOrd="1" destOrd="0" parTransId="{B016CCFD-6C2F-4B31-8044-BB0C67387BF3}" sibTransId="{53453CA5-E35F-45B2-A47A-0E60FD307488}"/>
    <dgm:cxn modelId="{39353EBF-9472-4817-B13A-0A830BDAB894}" srcId="{5F0BAF09-9873-46A5-B026-C967794BAADF}" destId="{108109CE-50F4-4A51-8ACE-CDBC32FE01B9}" srcOrd="0" destOrd="0" parTransId="{259E5209-594A-4050-BB98-57E4A2F76BE9}" sibTransId="{40765617-3340-4D41-AAB3-368FAF18B4CA}"/>
    <dgm:cxn modelId="{560F2180-1332-4DF4-9B05-464079F5C3A8}" type="presParOf" srcId="{C51120CF-9F57-428C-A7D9-3BED992B9654}" destId="{C93F963B-3948-4D2A-B10B-3695638EBBB6}" srcOrd="0" destOrd="0" presId="urn:microsoft.com/office/officeart/2005/8/layout/vList5"/>
    <dgm:cxn modelId="{76F43886-D0BD-4310-919B-F2EF21CE2B56}" type="presParOf" srcId="{C93F963B-3948-4D2A-B10B-3695638EBBB6}" destId="{64CAF21F-86D7-4AFA-AC09-710166CCE63A}" srcOrd="0" destOrd="0" presId="urn:microsoft.com/office/officeart/2005/8/layout/vList5"/>
    <dgm:cxn modelId="{84A67BC2-4429-46B2-8F95-6F5602B7D9E2}" type="presParOf" srcId="{C93F963B-3948-4D2A-B10B-3695638EBBB6}" destId="{D7437BB1-5AE7-47AE-8C05-51BB8673F440}" srcOrd="1" destOrd="0" presId="urn:microsoft.com/office/officeart/2005/8/layout/vList5"/>
    <dgm:cxn modelId="{F48A1C14-8F8B-4AE2-9C2F-D0F3087EED35}" type="presParOf" srcId="{C51120CF-9F57-428C-A7D9-3BED992B9654}" destId="{50859196-EB6A-420E-BD73-B5659D51DC9B}" srcOrd="1" destOrd="0" presId="urn:microsoft.com/office/officeart/2005/8/layout/vList5"/>
    <dgm:cxn modelId="{69A2BF03-9CFB-489D-8A86-DAB959F95EF1}" type="presParOf" srcId="{C51120CF-9F57-428C-A7D9-3BED992B9654}" destId="{8C10C450-6F4B-4BEA-AC28-F2C81990A2BE}" srcOrd="2" destOrd="0" presId="urn:microsoft.com/office/officeart/2005/8/layout/vList5"/>
    <dgm:cxn modelId="{0CBF056B-9621-4752-B762-B3FC4901BCAD}" type="presParOf" srcId="{8C10C450-6F4B-4BEA-AC28-F2C81990A2BE}" destId="{28820795-482A-4789-BF45-82419B14A8DF}" srcOrd="0" destOrd="0" presId="urn:microsoft.com/office/officeart/2005/8/layout/vList5"/>
    <dgm:cxn modelId="{D52CB2F2-F41D-4ADD-A3FC-0B87BFD6A597}" type="presParOf" srcId="{8C10C450-6F4B-4BEA-AC28-F2C81990A2BE}" destId="{5BB5D884-DEFC-4346-AB65-AB34DC7B7D57}" srcOrd="1" destOrd="0" presId="urn:microsoft.com/office/officeart/2005/8/layout/vList5"/>
    <dgm:cxn modelId="{F21446FA-5744-418B-8885-216E4DB8D51B}" type="presParOf" srcId="{C51120CF-9F57-428C-A7D9-3BED992B9654}" destId="{DB30CC0F-8584-471F-A7C5-9410DB7606CC}" srcOrd="3" destOrd="0" presId="urn:microsoft.com/office/officeart/2005/8/layout/vList5"/>
    <dgm:cxn modelId="{8C373F94-E2F7-4AB0-91A9-DC86A027555A}" type="presParOf" srcId="{C51120CF-9F57-428C-A7D9-3BED992B9654}" destId="{9C066218-C68C-4C04-B2FA-71395A56D48A}" srcOrd="4" destOrd="0" presId="urn:microsoft.com/office/officeart/2005/8/layout/vList5"/>
    <dgm:cxn modelId="{733F7239-1A47-42FC-8195-A15A6AD1FEED}" type="presParOf" srcId="{9C066218-C68C-4C04-B2FA-71395A56D48A}" destId="{011C5F00-3C7C-4B49-AD15-DEC47F10B929}" srcOrd="0" destOrd="0" presId="urn:microsoft.com/office/officeart/2005/8/layout/vList5"/>
    <dgm:cxn modelId="{C2C61088-1675-4414-9765-DE5DA13AEBAB}" type="presParOf" srcId="{9C066218-C68C-4C04-B2FA-71395A56D48A}" destId="{CBDF8BFC-6722-451A-ACF7-12E6CB6E11F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CB360F-4091-420A-BA14-9B92EDAE5D92}" type="doc">
      <dgm:prSet loTypeId="urn:microsoft.com/office/officeart/2005/8/layout/hList7" loCatId="process" qsTypeId="urn:microsoft.com/office/officeart/2005/8/quickstyle/simple5" qsCatId="simple" csTypeId="urn:microsoft.com/office/officeart/2005/8/colors/colorful5" csCatId="colorful" phldr="1"/>
      <dgm:spPr/>
      <dgm:t>
        <a:bodyPr/>
        <a:lstStyle/>
        <a:p>
          <a:endParaRPr lang="es-MX"/>
        </a:p>
      </dgm:t>
    </dgm:pt>
    <dgm:pt modelId="{1ABF1F0C-4E21-4242-BF75-EA6FBAE33DCE}">
      <dgm:prSet custT="1"/>
      <dgm:spPr>
        <a:solidFill>
          <a:schemeClr val="accent6">
            <a:lumMod val="60000"/>
            <a:lumOff val="40000"/>
          </a:schemeClr>
        </a:solidFill>
      </dgm:spPr>
      <dgm:t>
        <a:bodyPr/>
        <a:lstStyle/>
        <a:p>
          <a:pPr algn="ctr" rtl="0"/>
          <a:r>
            <a:rPr lang="es-MX" sz="1600" b="1" i="0" baseline="0" dirty="0" smtClean="0">
              <a:solidFill>
                <a:schemeClr val="tx1"/>
              </a:solidFill>
            </a:rPr>
            <a:t>Perfil de consumidor efectivo</a:t>
          </a:r>
          <a:endParaRPr lang="es-MX" sz="1600" b="1" i="0" baseline="0" dirty="0">
            <a:solidFill>
              <a:schemeClr val="tx1"/>
            </a:solidFill>
          </a:endParaRPr>
        </a:p>
      </dgm:t>
    </dgm:pt>
    <dgm:pt modelId="{4AA5A182-D51C-45CE-BE2D-72CFBC1DFA85}" type="parTrans" cxnId="{D7CF71CB-97A6-4CA0-86A8-85B280C59516}">
      <dgm:prSet/>
      <dgm:spPr/>
      <dgm:t>
        <a:bodyPr/>
        <a:lstStyle/>
        <a:p>
          <a:endParaRPr lang="es-MX">
            <a:solidFill>
              <a:schemeClr val="tx1"/>
            </a:solidFill>
          </a:endParaRPr>
        </a:p>
      </dgm:t>
    </dgm:pt>
    <dgm:pt modelId="{73CBC539-B781-4FB9-9F94-24181B10E0EE}" type="sibTrans" cxnId="{D7CF71CB-97A6-4CA0-86A8-85B280C59516}">
      <dgm:prSet/>
      <dgm:spPr/>
      <dgm:t>
        <a:bodyPr/>
        <a:lstStyle/>
        <a:p>
          <a:endParaRPr lang="es-MX">
            <a:solidFill>
              <a:schemeClr val="tx1"/>
            </a:solidFill>
          </a:endParaRPr>
        </a:p>
      </dgm:t>
    </dgm:pt>
    <dgm:pt modelId="{350D8B56-EC1C-444E-8DA4-443DC602C2CB}">
      <dgm:prSet custT="1"/>
      <dgm:spPr/>
      <dgm:t>
        <a:bodyPr/>
        <a:lstStyle/>
        <a:p>
          <a:pPr algn="ctr" rtl="0"/>
          <a:r>
            <a:rPr lang="es-MX" sz="1600" b="1" i="0" baseline="0" dirty="0" smtClean="0">
              <a:solidFill>
                <a:schemeClr val="tx1"/>
              </a:solidFill>
            </a:rPr>
            <a:t>Perfil del consumidor indeciso </a:t>
          </a:r>
          <a:endParaRPr lang="es-MX" sz="1600" b="1" i="0" baseline="0" dirty="0">
            <a:solidFill>
              <a:schemeClr val="tx1"/>
            </a:solidFill>
          </a:endParaRPr>
        </a:p>
      </dgm:t>
    </dgm:pt>
    <dgm:pt modelId="{F9D2BAC0-D40E-4974-BF88-41E570577D9D}" type="sibTrans" cxnId="{DB53DE1F-6EA5-4442-B7AE-3E5FE397E7BF}">
      <dgm:prSet/>
      <dgm:spPr/>
      <dgm:t>
        <a:bodyPr/>
        <a:lstStyle/>
        <a:p>
          <a:endParaRPr lang="es-MX">
            <a:solidFill>
              <a:schemeClr val="tx1"/>
            </a:solidFill>
          </a:endParaRPr>
        </a:p>
      </dgm:t>
    </dgm:pt>
    <dgm:pt modelId="{2783ECD4-9405-4D5F-B811-96F6E27887AA}" type="parTrans" cxnId="{DB53DE1F-6EA5-4442-B7AE-3E5FE397E7BF}">
      <dgm:prSet/>
      <dgm:spPr/>
      <dgm:t>
        <a:bodyPr/>
        <a:lstStyle/>
        <a:p>
          <a:endParaRPr lang="es-MX">
            <a:solidFill>
              <a:schemeClr val="tx1"/>
            </a:solidFill>
          </a:endParaRPr>
        </a:p>
      </dgm:t>
    </dgm:pt>
    <dgm:pt modelId="{67AAEEA9-44F0-4BC1-A1DE-7740EA65D8B1}">
      <dgm:prSet custT="1"/>
      <dgm:spPr/>
      <dgm:t>
        <a:bodyPr/>
        <a:lstStyle/>
        <a:p>
          <a:pPr algn="just" rtl="0"/>
          <a:r>
            <a:rPr lang="es-EC" sz="1600" dirty="0" smtClean="0">
              <a:solidFill>
                <a:schemeClr val="tx1"/>
              </a:solidFill>
            </a:rPr>
            <a:t>Individuos independientes y aquellos que aún viven con sus familias, que contribuyen a los ingresos de las familias, que tienen un ingreso entre 801 a 1200 dólares</a:t>
          </a:r>
          <a:endParaRPr lang="es-MX" sz="1600" b="0" i="0" baseline="0" dirty="0">
            <a:solidFill>
              <a:schemeClr val="tx1"/>
            </a:solidFill>
          </a:endParaRPr>
        </a:p>
      </dgm:t>
    </dgm:pt>
    <dgm:pt modelId="{09A32FE8-C93E-48D5-B74E-B46725E49FD8}">
      <dgm:prSet custT="1"/>
      <dgm:spPr/>
      <dgm:t>
        <a:bodyPr/>
        <a:lstStyle/>
        <a:p>
          <a:pPr algn="ctr" rtl="0"/>
          <a:r>
            <a:rPr lang="es-MX" sz="1600" b="1" i="0" baseline="0" dirty="0" smtClean="0">
              <a:solidFill>
                <a:schemeClr val="tx1"/>
              </a:solidFill>
            </a:rPr>
            <a:t>Perfil de consumidor potencial </a:t>
          </a:r>
          <a:endParaRPr lang="es-MX" sz="1600" b="1" i="0" baseline="0" dirty="0">
            <a:solidFill>
              <a:schemeClr val="tx1"/>
            </a:solidFill>
          </a:endParaRPr>
        </a:p>
      </dgm:t>
    </dgm:pt>
    <dgm:pt modelId="{6D52B23A-5659-42EB-9776-3FFF20FBABAC}" type="sibTrans" cxnId="{F25FDB73-DAF9-4220-81AF-FF7816121592}">
      <dgm:prSet/>
      <dgm:spPr/>
      <dgm:t>
        <a:bodyPr/>
        <a:lstStyle/>
        <a:p>
          <a:endParaRPr lang="es-MX">
            <a:solidFill>
              <a:schemeClr val="tx1"/>
            </a:solidFill>
          </a:endParaRPr>
        </a:p>
      </dgm:t>
    </dgm:pt>
    <dgm:pt modelId="{57EF9320-2AC3-48CE-BC16-5207535A8734}" type="parTrans" cxnId="{F25FDB73-DAF9-4220-81AF-FF7816121592}">
      <dgm:prSet/>
      <dgm:spPr/>
      <dgm:t>
        <a:bodyPr/>
        <a:lstStyle/>
        <a:p>
          <a:endParaRPr lang="es-MX">
            <a:solidFill>
              <a:schemeClr val="tx1"/>
            </a:solidFill>
          </a:endParaRPr>
        </a:p>
      </dgm:t>
    </dgm:pt>
    <dgm:pt modelId="{45320A5B-9832-4A80-82CD-6073C7A81575}" type="sibTrans" cxnId="{E545E7B6-91F1-4695-813E-71AF6C2A8A17}">
      <dgm:prSet/>
      <dgm:spPr/>
      <dgm:t>
        <a:bodyPr/>
        <a:lstStyle/>
        <a:p>
          <a:endParaRPr lang="es-MX">
            <a:solidFill>
              <a:schemeClr val="tx1"/>
            </a:solidFill>
          </a:endParaRPr>
        </a:p>
      </dgm:t>
    </dgm:pt>
    <dgm:pt modelId="{4F5D654B-A962-47E9-815A-590FAACCED49}" type="parTrans" cxnId="{E545E7B6-91F1-4695-813E-71AF6C2A8A17}">
      <dgm:prSet/>
      <dgm:spPr/>
      <dgm:t>
        <a:bodyPr/>
        <a:lstStyle/>
        <a:p>
          <a:endParaRPr lang="es-MX">
            <a:solidFill>
              <a:schemeClr val="tx1"/>
            </a:solidFill>
          </a:endParaRPr>
        </a:p>
      </dgm:t>
    </dgm:pt>
    <dgm:pt modelId="{905A76C7-D72F-429B-9613-8D2A10492743}">
      <dgm:prSet custT="1"/>
      <dgm:spPr>
        <a:solidFill>
          <a:schemeClr val="accent6">
            <a:lumMod val="60000"/>
            <a:lumOff val="40000"/>
          </a:schemeClr>
        </a:solidFill>
      </dgm:spPr>
      <dgm:t>
        <a:bodyPr/>
        <a:lstStyle/>
        <a:p>
          <a:pPr algn="just" rtl="0"/>
          <a:r>
            <a:rPr lang="es-EC" sz="1600" dirty="0" smtClean="0">
              <a:solidFill>
                <a:schemeClr val="tx1"/>
              </a:solidFill>
            </a:rPr>
            <a:t>Ingreso promedio mensual de más de 1.200 dólares</a:t>
          </a:r>
          <a:endParaRPr lang="es-MX" sz="1600" b="0" i="0" baseline="0" dirty="0">
            <a:solidFill>
              <a:schemeClr val="tx1"/>
            </a:solidFill>
          </a:endParaRPr>
        </a:p>
      </dgm:t>
    </dgm:pt>
    <dgm:pt modelId="{FBB6D172-3457-4DCE-A3E2-7046F7774C4E}" type="sibTrans" cxnId="{07B2F694-AB20-48DC-842F-D09A9C78BBE8}">
      <dgm:prSet/>
      <dgm:spPr/>
      <dgm:t>
        <a:bodyPr/>
        <a:lstStyle/>
        <a:p>
          <a:endParaRPr lang="es-MX">
            <a:solidFill>
              <a:schemeClr val="tx1"/>
            </a:solidFill>
          </a:endParaRPr>
        </a:p>
      </dgm:t>
    </dgm:pt>
    <dgm:pt modelId="{51036808-0BCB-4FCC-851A-8FBF616EBB46}" type="parTrans" cxnId="{07B2F694-AB20-48DC-842F-D09A9C78BBE8}">
      <dgm:prSet/>
      <dgm:spPr/>
      <dgm:t>
        <a:bodyPr/>
        <a:lstStyle/>
        <a:p>
          <a:endParaRPr lang="es-MX">
            <a:solidFill>
              <a:schemeClr val="tx1"/>
            </a:solidFill>
          </a:endParaRPr>
        </a:p>
      </dgm:t>
    </dgm:pt>
    <dgm:pt modelId="{6C98E667-EF31-40AE-AE39-2E6EFAD6006A}">
      <dgm:prSet custT="1"/>
      <dgm:spPr>
        <a:solidFill>
          <a:schemeClr val="accent6">
            <a:lumMod val="60000"/>
            <a:lumOff val="40000"/>
          </a:schemeClr>
        </a:solidFill>
      </dgm:spPr>
      <dgm:t>
        <a:bodyPr/>
        <a:lstStyle/>
        <a:p>
          <a:pPr algn="just" rtl="0"/>
          <a:r>
            <a:rPr lang="es-EC" sz="1600" dirty="0" smtClean="0">
              <a:solidFill>
                <a:schemeClr val="tx1"/>
              </a:solidFill>
            </a:rPr>
            <a:t>Estudian los productos que compran para su hogar, buscan principalmente a las marcas certificadas y	 promocionadas en medios</a:t>
          </a:r>
          <a:endParaRPr lang="es-MX" sz="1600" b="0" i="0" baseline="0" dirty="0">
            <a:solidFill>
              <a:schemeClr val="tx1"/>
            </a:solidFill>
          </a:endParaRPr>
        </a:p>
      </dgm:t>
    </dgm:pt>
    <dgm:pt modelId="{D562AC8F-69F7-4A27-AECE-C9448539B00B}" type="parTrans" cxnId="{10D5966C-A2D0-447C-A087-66648A56F9B2}">
      <dgm:prSet/>
      <dgm:spPr/>
      <dgm:t>
        <a:bodyPr/>
        <a:lstStyle/>
        <a:p>
          <a:endParaRPr lang="es-EC">
            <a:solidFill>
              <a:schemeClr val="tx1"/>
            </a:solidFill>
          </a:endParaRPr>
        </a:p>
      </dgm:t>
    </dgm:pt>
    <dgm:pt modelId="{B584688D-F646-4AE3-87AB-E339C0EFA20C}" type="sibTrans" cxnId="{10D5966C-A2D0-447C-A087-66648A56F9B2}">
      <dgm:prSet/>
      <dgm:spPr/>
      <dgm:t>
        <a:bodyPr/>
        <a:lstStyle/>
        <a:p>
          <a:endParaRPr lang="es-EC">
            <a:solidFill>
              <a:schemeClr val="tx1"/>
            </a:solidFill>
          </a:endParaRPr>
        </a:p>
      </dgm:t>
    </dgm:pt>
    <dgm:pt modelId="{D67D16C0-9865-4F07-9D84-949730EF251A}">
      <dgm:prSet custT="1"/>
      <dgm:spPr/>
      <dgm:t>
        <a:bodyPr/>
        <a:lstStyle/>
        <a:p>
          <a:pPr algn="l" rtl="0"/>
          <a:endParaRPr lang="es-MX" sz="1600" b="0" i="0" baseline="0" dirty="0">
            <a:solidFill>
              <a:schemeClr val="tx1"/>
            </a:solidFill>
          </a:endParaRPr>
        </a:p>
      </dgm:t>
    </dgm:pt>
    <dgm:pt modelId="{0A251F6C-320E-42FD-8265-A5707C568984}" type="parTrans" cxnId="{B430CB75-A316-40F8-83CA-B4718B9350D8}">
      <dgm:prSet/>
      <dgm:spPr/>
      <dgm:t>
        <a:bodyPr/>
        <a:lstStyle/>
        <a:p>
          <a:endParaRPr lang="es-EC">
            <a:solidFill>
              <a:schemeClr val="tx1"/>
            </a:solidFill>
          </a:endParaRPr>
        </a:p>
      </dgm:t>
    </dgm:pt>
    <dgm:pt modelId="{87052ADE-73A3-41E3-998C-F1194C742815}" type="sibTrans" cxnId="{B430CB75-A316-40F8-83CA-B4718B9350D8}">
      <dgm:prSet/>
      <dgm:spPr/>
      <dgm:t>
        <a:bodyPr/>
        <a:lstStyle/>
        <a:p>
          <a:endParaRPr lang="es-EC">
            <a:solidFill>
              <a:schemeClr val="tx1"/>
            </a:solidFill>
          </a:endParaRPr>
        </a:p>
      </dgm:t>
    </dgm:pt>
    <dgm:pt modelId="{2A3651D6-67EE-421B-A7B4-C108C5B458BE}">
      <dgm:prSet custT="1"/>
      <dgm:spPr/>
      <dgm:t>
        <a:bodyPr/>
        <a:lstStyle/>
        <a:p>
          <a:pPr algn="l" rtl="0"/>
          <a:endParaRPr lang="es-MX" sz="1600" b="0" i="0" baseline="0" dirty="0">
            <a:solidFill>
              <a:schemeClr val="tx1"/>
            </a:solidFill>
          </a:endParaRPr>
        </a:p>
      </dgm:t>
    </dgm:pt>
    <dgm:pt modelId="{B2889E8D-BA1F-4B9E-B1AF-9D64594B49F5}" type="parTrans" cxnId="{0D477766-5958-4502-ADD1-3171EEF07906}">
      <dgm:prSet/>
      <dgm:spPr/>
      <dgm:t>
        <a:bodyPr/>
        <a:lstStyle/>
        <a:p>
          <a:endParaRPr lang="es-EC">
            <a:solidFill>
              <a:schemeClr val="tx1"/>
            </a:solidFill>
          </a:endParaRPr>
        </a:p>
      </dgm:t>
    </dgm:pt>
    <dgm:pt modelId="{72C96789-2D75-4137-94EA-E27739A55F9B}" type="sibTrans" cxnId="{0D477766-5958-4502-ADD1-3171EEF07906}">
      <dgm:prSet/>
      <dgm:spPr/>
      <dgm:t>
        <a:bodyPr/>
        <a:lstStyle/>
        <a:p>
          <a:endParaRPr lang="es-EC">
            <a:solidFill>
              <a:schemeClr val="tx1"/>
            </a:solidFill>
          </a:endParaRPr>
        </a:p>
      </dgm:t>
    </dgm:pt>
    <dgm:pt modelId="{63991025-B244-42C6-8EBB-06F5EE93CBC3}">
      <dgm:prSet custT="1"/>
      <dgm:spPr/>
      <dgm:t>
        <a:bodyPr/>
        <a:lstStyle/>
        <a:p>
          <a:pPr algn="l" rtl="0"/>
          <a:r>
            <a:rPr lang="es-EC" sz="1600" dirty="0" smtClean="0">
              <a:solidFill>
                <a:schemeClr val="tx1"/>
              </a:solidFill>
            </a:rPr>
            <a:t>Hombres y mujeres de 35 en adelante , casados con hijos o solteros, su ingreso mensual está en un rango entre 500 a 700 dólares</a:t>
          </a:r>
          <a:endParaRPr lang="es-MX" sz="1600" b="1" i="0" baseline="0" dirty="0">
            <a:solidFill>
              <a:schemeClr val="tx1"/>
            </a:solidFill>
          </a:endParaRPr>
        </a:p>
      </dgm:t>
    </dgm:pt>
    <dgm:pt modelId="{8B336A67-7FDD-4264-A0D6-D3F7B4BD5EB7}" type="parTrans" cxnId="{326F9611-F345-473C-AA81-EE5ADFF8CB7B}">
      <dgm:prSet/>
      <dgm:spPr/>
      <dgm:t>
        <a:bodyPr/>
        <a:lstStyle/>
        <a:p>
          <a:endParaRPr lang="es-EC">
            <a:solidFill>
              <a:schemeClr val="tx1"/>
            </a:solidFill>
          </a:endParaRPr>
        </a:p>
      </dgm:t>
    </dgm:pt>
    <dgm:pt modelId="{8E3563FC-C066-4F2A-B541-8ABA1E1B9756}" type="sibTrans" cxnId="{326F9611-F345-473C-AA81-EE5ADFF8CB7B}">
      <dgm:prSet/>
      <dgm:spPr/>
      <dgm:t>
        <a:bodyPr/>
        <a:lstStyle/>
        <a:p>
          <a:endParaRPr lang="es-EC">
            <a:solidFill>
              <a:schemeClr val="tx1"/>
            </a:solidFill>
          </a:endParaRPr>
        </a:p>
      </dgm:t>
    </dgm:pt>
    <dgm:pt modelId="{95513ADB-D159-43F5-97F9-0584CC8FCB5D}">
      <dgm:prSet custT="1"/>
      <dgm:spPr>
        <a:solidFill>
          <a:schemeClr val="accent6">
            <a:lumMod val="60000"/>
            <a:lumOff val="40000"/>
          </a:schemeClr>
        </a:solidFill>
      </dgm:spPr>
      <dgm:t>
        <a:bodyPr/>
        <a:lstStyle/>
        <a:p>
          <a:pPr algn="just" rtl="0"/>
          <a:r>
            <a:rPr lang="es-EC" sz="1600" dirty="0" smtClean="0">
              <a:solidFill>
                <a:schemeClr val="tx1"/>
              </a:solidFill>
            </a:rPr>
            <a:t>Tienen una profesión, principalmente mujeres jóvenes y activas, de 29 a 33 años que tienen uno o más hijos</a:t>
          </a:r>
          <a:endParaRPr lang="es-MX" sz="1600" b="0" i="0" baseline="0" dirty="0">
            <a:solidFill>
              <a:schemeClr val="tx1"/>
            </a:solidFill>
          </a:endParaRPr>
        </a:p>
      </dgm:t>
    </dgm:pt>
    <dgm:pt modelId="{1A5D8774-A9E1-44C0-B037-969CD75FE256}" type="parTrans" cxnId="{79C1D185-FBB1-46DF-8242-F9E8739E94DD}">
      <dgm:prSet/>
      <dgm:spPr/>
      <dgm:t>
        <a:bodyPr/>
        <a:lstStyle/>
        <a:p>
          <a:endParaRPr lang="es-EC"/>
        </a:p>
      </dgm:t>
    </dgm:pt>
    <dgm:pt modelId="{27AA30F9-B509-4801-AA8D-6C87EB6B2D04}" type="sibTrans" cxnId="{79C1D185-FBB1-46DF-8242-F9E8739E94DD}">
      <dgm:prSet/>
      <dgm:spPr/>
      <dgm:t>
        <a:bodyPr/>
        <a:lstStyle/>
        <a:p>
          <a:endParaRPr lang="es-EC"/>
        </a:p>
      </dgm:t>
    </dgm:pt>
    <dgm:pt modelId="{5A88EF35-A0E4-4B41-92DA-6CDC4CCCB64D}">
      <dgm:prSet custT="1"/>
      <dgm:spPr/>
      <dgm:t>
        <a:bodyPr/>
        <a:lstStyle/>
        <a:p>
          <a:pPr algn="just" rtl="0"/>
          <a:r>
            <a:rPr lang="es-EC" sz="1600" dirty="0" smtClean="0">
              <a:solidFill>
                <a:schemeClr val="tx1"/>
              </a:solidFill>
            </a:rPr>
            <a:t>Son principalmente profesionales, trabajan en el sector público o privado o son estudiantes.</a:t>
          </a:r>
          <a:endParaRPr lang="es-MX" sz="1600" b="0" i="0" baseline="0" dirty="0">
            <a:solidFill>
              <a:schemeClr val="tx1"/>
            </a:solidFill>
          </a:endParaRPr>
        </a:p>
      </dgm:t>
    </dgm:pt>
    <dgm:pt modelId="{D71A74AC-31F7-4E3D-AC76-592BECEBC787}" type="parTrans" cxnId="{6E99F3B9-47B3-4946-BC23-CF06A1E842B5}">
      <dgm:prSet/>
      <dgm:spPr/>
      <dgm:t>
        <a:bodyPr/>
        <a:lstStyle/>
        <a:p>
          <a:endParaRPr lang="es-EC"/>
        </a:p>
      </dgm:t>
    </dgm:pt>
    <dgm:pt modelId="{E2E5A7C0-C5BB-441C-A07A-0605E190D657}" type="sibTrans" cxnId="{6E99F3B9-47B3-4946-BC23-CF06A1E842B5}">
      <dgm:prSet/>
      <dgm:spPr/>
      <dgm:t>
        <a:bodyPr/>
        <a:lstStyle/>
        <a:p>
          <a:endParaRPr lang="es-EC"/>
        </a:p>
      </dgm:t>
    </dgm:pt>
    <dgm:pt modelId="{C07F06E0-F621-43F7-BF2B-7BB1BA801F2D}">
      <dgm:prSet custT="1"/>
      <dgm:spPr/>
      <dgm:t>
        <a:bodyPr/>
        <a:lstStyle/>
        <a:p>
          <a:pPr algn="just" rtl="0"/>
          <a:endParaRPr lang="es-MX" sz="1600" b="0" i="0" baseline="0" dirty="0">
            <a:solidFill>
              <a:schemeClr val="tx1"/>
            </a:solidFill>
          </a:endParaRPr>
        </a:p>
      </dgm:t>
    </dgm:pt>
    <dgm:pt modelId="{28314E63-AE89-400A-B8D4-B465D2226898}" type="parTrans" cxnId="{4CFB2EDE-1FE3-44FD-AB75-FB90EE5EA7A0}">
      <dgm:prSet/>
      <dgm:spPr/>
      <dgm:t>
        <a:bodyPr/>
        <a:lstStyle/>
        <a:p>
          <a:endParaRPr lang="es-EC"/>
        </a:p>
      </dgm:t>
    </dgm:pt>
    <dgm:pt modelId="{9B0C6F6C-0491-4CEF-A794-B80BCF4EFCFE}" type="sibTrans" cxnId="{4CFB2EDE-1FE3-44FD-AB75-FB90EE5EA7A0}">
      <dgm:prSet/>
      <dgm:spPr/>
      <dgm:t>
        <a:bodyPr/>
        <a:lstStyle/>
        <a:p>
          <a:endParaRPr lang="es-EC"/>
        </a:p>
      </dgm:t>
    </dgm:pt>
    <dgm:pt modelId="{ABD27501-9336-498A-BF88-87C3E4687E9C}">
      <dgm:prSet custT="1"/>
      <dgm:spPr>
        <a:solidFill>
          <a:schemeClr val="accent6">
            <a:lumMod val="60000"/>
            <a:lumOff val="40000"/>
          </a:schemeClr>
        </a:solidFill>
      </dgm:spPr>
      <dgm:t>
        <a:bodyPr/>
        <a:lstStyle/>
        <a:p>
          <a:pPr algn="just" rtl="0"/>
          <a:endParaRPr lang="es-MX" sz="1600" b="0" i="0" baseline="0" dirty="0">
            <a:solidFill>
              <a:schemeClr val="tx1"/>
            </a:solidFill>
          </a:endParaRPr>
        </a:p>
      </dgm:t>
    </dgm:pt>
    <dgm:pt modelId="{0A8348C6-C7CB-434B-A8DE-5AD7E48229A1}" type="parTrans" cxnId="{1BFE7DC6-10F7-4B85-B677-10D8E71CA810}">
      <dgm:prSet/>
      <dgm:spPr/>
      <dgm:t>
        <a:bodyPr/>
        <a:lstStyle/>
        <a:p>
          <a:endParaRPr lang="es-EC"/>
        </a:p>
      </dgm:t>
    </dgm:pt>
    <dgm:pt modelId="{85AFEA33-5300-40FF-9E10-BFE5D9FD81B8}" type="sibTrans" cxnId="{1BFE7DC6-10F7-4B85-B677-10D8E71CA810}">
      <dgm:prSet/>
      <dgm:spPr/>
      <dgm:t>
        <a:bodyPr/>
        <a:lstStyle/>
        <a:p>
          <a:endParaRPr lang="es-EC"/>
        </a:p>
      </dgm:t>
    </dgm:pt>
    <dgm:pt modelId="{27B04212-DD3A-4661-B4B5-5CA96D6565A5}">
      <dgm:prSet custT="1"/>
      <dgm:spPr>
        <a:solidFill>
          <a:schemeClr val="accent6">
            <a:lumMod val="60000"/>
            <a:lumOff val="40000"/>
          </a:schemeClr>
        </a:solidFill>
      </dgm:spPr>
      <dgm:t>
        <a:bodyPr/>
        <a:lstStyle/>
        <a:p>
          <a:pPr algn="just" rtl="0"/>
          <a:endParaRPr lang="es-MX" sz="1600" b="0" i="0" baseline="0" dirty="0">
            <a:solidFill>
              <a:schemeClr val="tx1"/>
            </a:solidFill>
          </a:endParaRPr>
        </a:p>
      </dgm:t>
    </dgm:pt>
    <dgm:pt modelId="{4D03C198-F451-4D1B-A824-F4EE387D05F1}" type="parTrans" cxnId="{54F72CDC-A740-4CE0-8D49-7BEA3D38B829}">
      <dgm:prSet/>
      <dgm:spPr/>
      <dgm:t>
        <a:bodyPr/>
        <a:lstStyle/>
        <a:p>
          <a:endParaRPr lang="es-EC"/>
        </a:p>
      </dgm:t>
    </dgm:pt>
    <dgm:pt modelId="{B90EE7D7-3418-42A7-BE9F-94F52761AD8C}" type="sibTrans" cxnId="{54F72CDC-A740-4CE0-8D49-7BEA3D38B829}">
      <dgm:prSet/>
      <dgm:spPr/>
      <dgm:t>
        <a:bodyPr/>
        <a:lstStyle/>
        <a:p>
          <a:endParaRPr lang="es-EC"/>
        </a:p>
      </dgm:t>
    </dgm:pt>
    <dgm:pt modelId="{68AE0B98-9C9F-4828-86CB-B431F71A6B40}">
      <dgm:prSet custT="1"/>
      <dgm:spPr/>
      <dgm:t>
        <a:bodyPr/>
        <a:lstStyle/>
        <a:p>
          <a:pPr algn="l" rtl="0"/>
          <a:r>
            <a:rPr lang="es-EC" sz="1600" dirty="0" smtClean="0">
              <a:solidFill>
                <a:schemeClr val="tx1"/>
              </a:solidFill>
            </a:rPr>
            <a:t>Se encuentran acostumbrados a ciertas marcas, por lo que su consumo a menudo está limitado por el deseo de probar algo nuevo sin la promesa de volver a comprar.</a:t>
          </a:r>
          <a:endParaRPr lang="es-MX" sz="1600" b="1" i="0" baseline="0" dirty="0">
            <a:solidFill>
              <a:schemeClr val="tx1"/>
            </a:solidFill>
          </a:endParaRPr>
        </a:p>
      </dgm:t>
    </dgm:pt>
    <dgm:pt modelId="{7DB7676C-B3A2-4071-907F-4D2D8C8CCDD7}" type="parTrans" cxnId="{207DA916-ECA3-4B5D-80B7-711559D496D7}">
      <dgm:prSet/>
      <dgm:spPr/>
      <dgm:t>
        <a:bodyPr/>
        <a:lstStyle/>
        <a:p>
          <a:endParaRPr lang="es-EC"/>
        </a:p>
      </dgm:t>
    </dgm:pt>
    <dgm:pt modelId="{FD632645-A6B8-4C7B-9355-35D61018E150}" type="sibTrans" cxnId="{207DA916-ECA3-4B5D-80B7-711559D496D7}">
      <dgm:prSet/>
      <dgm:spPr/>
      <dgm:t>
        <a:bodyPr/>
        <a:lstStyle/>
        <a:p>
          <a:endParaRPr lang="es-EC"/>
        </a:p>
      </dgm:t>
    </dgm:pt>
    <dgm:pt modelId="{34151A6D-AC9B-442F-9898-A86B74F37F6B}">
      <dgm:prSet custT="1"/>
      <dgm:spPr/>
      <dgm:t>
        <a:bodyPr/>
        <a:lstStyle/>
        <a:p>
          <a:pPr algn="l" rtl="0"/>
          <a:endParaRPr lang="es-MX" sz="1600" b="1" i="0" baseline="0" dirty="0">
            <a:solidFill>
              <a:schemeClr val="tx1"/>
            </a:solidFill>
          </a:endParaRPr>
        </a:p>
      </dgm:t>
    </dgm:pt>
    <dgm:pt modelId="{8FF748E0-E2DD-4BD8-AF01-6C842D107427}" type="parTrans" cxnId="{91F178D2-F559-4F48-8DEE-F9E69EA109C2}">
      <dgm:prSet/>
      <dgm:spPr/>
      <dgm:t>
        <a:bodyPr/>
        <a:lstStyle/>
        <a:p>
          <a:endParaRPr lang="es-EC"/>
        </a:p>
      </dgm:t>
    </dgm:pt>
    <dgm:pt modelId="{32AF91A9-B092-4C51-980F-3332B5D2376C}" type="sibTrans" cxnId="{91F178D2-F559-4F48-8DEE-F9E69EA109C2}">
      <dgm:prSet/>
      <dgm:spPr/>
      <dgm:t>
        <a:bodyPr/>
        <a:lstStyle/>
        <a:p>
          <a:endParaRPr lang="es-EC"/>
        </a:p>
      </dgm:t>
    </dgm:pt>
    <dgm:pt modelId="{CBC06CC9-C813-49C3-A2EA-2148740146B6}" type="pres">
      <dgm:prSet presAssocID="{DFCB360F-4091-420A-BA14-9B92EDAE5D92}" presName="Name0" presStyleCnt="0">
        <dgm:presLayoutVars>
          <dgm:dir/>
          <dgm:resizeHandles val="exact"/>
        </dgm:presLayoutVars>
      </dgm:prSet>
      <dgm:spPr/>
      <dgm:t>
        <a:bodyPr/>
        <a:lstStyle/>
        <a:p>
          <a:endParaRPr lang="es-EC"/>
        </a:p>
      </dgm:t>
    </dgm:pt>
    <dgm:pt modelId="{D58CC439-78B7-4A5A-9183-07CDC98AF41A}" type="pres">
      <dgm:prSet presAssocID="{DFCB360F-4091-420A-BA14-9B92EDAE5D92}" presName="fgShape" presStyleLbl="fgShp" presStyleIdx="0" presStyleCnt="1"/>
      <dgm:spPr>
        <a:noFill/>
      </dgm:spPr>
      <dgm:t>
        <a:bodyPr/>
        <a:lstStyle/>
        <a:p>
          <a:endParaRPr lang="es-EC"/>
        </a:p>
      </dgm:t>
    </dgm:pt>
    <dgm:pt modelId="{709B8DF8-C899-46B5-BE0F-CCF41992C444}" type="pres">
      <dgm:prSet presAssocID="{DFCB360F-4091-420A-BA14-9B92EDAE5D92}" presName="linComp" presStyleCnt="0"/>
      <dgm:spPr/>
    </dgm:pt>
    <dgm:pt modelId="{8BFA6E00-5AB4-444C-A61F-C871FA6C303C}" type="pres">
      <dgm:prSet presAssocID="{1ABF1F0C-4E21-4242-BF75-EA6FBAE33DCE}" presName="compNode" presStyleCnt="0"/>
      <dgm:spPr/>
    </dgm:pt>
    <dgm:pt modelId="{5B44E639-3ADD-417B-AAC4-8C01D7922FD7}" type="pres">
      <dgm:prSet presAssocID="{1ABF1F0C-4E21-4242-BF75-EA6FBAE33DCE}" presName="bkgdShape" presStyleLbl="node1" presStyleIdx="0" presStyleCnt="3"/>
      <dgm:spPr/>
      <dgm:t>
        <a:bodyPr/>
        <a:lstStyle/>
        <a:p>
          <a:endParaRPr lang="es-EC"/>
        </a:p>
      </dgm:t>
    </dgm:pt>
    <dgm:pt modelId="{EB5E3015-73BE-467C-80F9-C8400A0CB52E}" type="pres">
      <dgm:prSet presAssocID="{1ABF1F0C-4E21-4242-BF75-EA6FBAE33DCE}" presName="nodeTx" presStyleLbl="node1" presStyleIdx="0" presStyleCnt="3">
        <dgm:presLayoutVars>
          <dgm:bulletEnabled val="1"/>
        </dgm:presLayoutVars>
      </dgm:prSet>
      <dgm:spPr/>
      <dgm:t>
        <a:bodyPr/>
        <a:lstStyle/>
        <a:p>
          <a:endParaRPr lang="es-EC"/>
        </a:p>
      </dgm:t>
    </dgm:pt>
    <dgm:pt modelId="{62334D08-8E51-464C-815F-937C55C9E84F}" type="pres">
      <dgm:prSet presAssocID="{1ABF1F0C-4E21-4242-BF75-EA6FBAE33DCE}" presName="invisiNode" presStyleLbl="node1" presStyleIdx="0" presStyleCnt="3"/>
      <dgm:spPr/>
    </dgm:pt>
    <dgm:pt modelId="{31C28D7D-4F15-4023-9B18-F04A9FDA526B}" type="pres">
      <dgm:prSet presAssocID="{1ABF1F0C-4E21-4242-BF75-EA6FBAE33DCE}" presName="imagNode" presStyleLbl="fgImgPlace1" presStyleIdx="0" presStyleCnt="3"/>
      <dgm:spPr>
        <a:blipFill rotWithShape="1">
          <a:blip xmlns:r="http://schemas.openxmlformats.org/officeDocument/2006/relationships" r:embed="rId1"/>
          <a:stretch>
            <a:fillRect/>
          </a:stretch>
        </a:blipFill>
      </dgm:spPr>
      <dgm:t>
        <a:bodyPr/>
        <a:lstStyle/>
        <a:p>
          <a:endParaRPr lang="es-EC"/>
        </a:p>
      </dgm:t>
    </dgm:pt>
    <dgm:pt modelId="{6ABD8E43-C668-49A4-948F-6CD85C63816C}" type="pres">
      <dgm:prSet presAssocID="{73CBC539-B781-4FB9-9F94-24181B10E0EE}" presName="sibTrans" presStyleLbl="sibTrans2D1" presStyleIdx="0" presStyleCnt="0"/>
      <dgm:spPr/>
      <dgm:t>
        <a:bodyPr/>
        <a:lstStyle/>
        <a:p>
          <a:endParaRPr lang="es-EC"/>
        </a:p>
      </dgm:t>
    </dgm:pt>
    <dgm:pt modelId="{4F5219B0-C939-4210-A2D5-4DBDCB686515}" type="pres">
      <dgm:prSet presAssocID="{09A32FE8-C93E-48D5-B74E-B46725E49FD8}" presName="compNode" presStyleCnt="0"/>
      <dgm:spPr/>
    </dgm:pt>
    <dgm:pt modelId="{6B987CC8-CC88-4044-9EE8-043F4163B4A6}" type="pres">
      <dgm:prSet presAssocID="{09A32FE8-C93E-48D5-B74E-B46725E49FD8}" presName="bkgdShape" presStyleLbl="node1" presStyleIdx="1" presStyleCnt="3"/>
      <dgm:spPr/>
      <dgm:t>
        <a:bodyPr/>
        <a:lstStyle/>
        <a:p>
          <a:endParaRPr lang="es-EC"/>
        </a:p>
      </dgm:t>
    </dgm:pt>
    <dgm:pt modelId="{9DA647AD-D777-4C11-A983-59C63ACC5F68}" type="pres">
      <dgm:prSet presAssocID="{09A32FE8-C93E-48D5-B74E-B46725E49FD8}" presName="nodeTx" presStyleLbl="node1" presStyleIdx="1" presStyleCnt="3">
        <dgm:presLayoutVars>
          <dgm:bulletEnabled val="1"/>
        </dgm:presLayoutVars>
      </dgm:prSet>
      <dgm:spPr/>
      <dgm:t>
        <a:bodyPr/>
        <a:lstStyle/>
        <a:p>
          <a:endParaRPr lang="es-EC"/>
        </a:p>
      </dgm:t>
    </dgm:pt>
    <dgm:pt modelId="{5D54CBD6-B3B3-4A73-B3AD-2689CB732D2D}" type="pres">
      <dgm:prSet presAssocID="{09A32FE8-C93E-48D5-B74E-B46725E49FD8}" presName="invisiNode" presStyleLbl="node1" presStyleIdx="1" presStyleCnt="3"/>
      <dgm:spPr/>
    </dgm:pt>
    <dgm:pt modelId="{3CD206C2-059C-4B6A-94E4-A471799F9DF0}" type="pres">
      <dgm:prSet presAssocID="{09A32FE8-C93E-48D5-B74E-B46725E49FD8}" presName="imagNode" presStyleLbl="fgImgPlace1" presStyleIdx="1" presStyleCnt="3"/>
      <dgm:spPr>
        <a:blipFill rotWithShape="1">
          <a:blip xmlns:r="http://schemas.openxmlformats.org/officeDocument/2006/relationships" r:embed="rId2"/>
          <a:stretch>
            <a:fillRect/>
          </a:stretch>
        </a:blipFill>
      </dgm:spPr>
      <dgm:t>
        <a:bodyPr/>
        <a:lstStyle/>
        <a:p>
          <a:endParaRPr lang="es-EC"/>
        </a:p>
      </dgm:t>
    </dgm:pt>
    <dgm:pt modelId="{B442B0BE-30E3-4F1B-B3DC-DE8B92024A7D}" type="pres">
      <dgm:prSet presAssocID="{6D52B23A-5659-42EB-9776-3FFF20FBABAC}" presName="sibTrans" presStyleLbl="sibTrans2D1" presStyleIdx="0" presStyleCnt="0"/>
      <dgm:spPr/>
      <dgm:t>
        <a:bodyPr/>
        <a:lstStyle/>
        <a:p>
          <a:endParaRPr lang="es-EC"/>
        </a:p>
      </dgm:t>
    </dgm:pt>
    <dgm:pt modelId="{540BD046-520B-4F5E-BE53-5F8CCC617C2F}" type="pres">
      <dgm:prSet presAssocID="{350D8B56-EC1C-444E-8DA4-443DC602C2CB}" presName="compNode" presStyleCnt="0"/>
      <dgm:spPr/>
    </dgm:pt>
    <dgm:pt modelId="{8A8637B1-83F3-418C-B928-DFE2B825F226}" type="pres">
      <dgm:prSet presAssocID="{350D8B56-EC1C-444E-8DA4-443DC602C2CB}" presName="bkgdShape" presStyleLbl="node1" presStyleIdx="2" presStyleCnt="3"/>
      <dgm:spPr/>
      <dgm:t>
        <a:bodyPr/>
        <a:lstStyle/>
        <a:p>
          <a:endParaRPr lang="es-EC"/>
        </a:p>
      </dgm:t>
    </dgm:pt>
    <dgm:pt modelId="{BB5F3269-AF72-4D6A-9C32-4AE141D5B88C}" type="pres">
      <dgm:prSet presAssocID="{350D8B56-EC1C-444E-8DA4-443DC602C2CB}" presName="nodeTx" presStyleLbl="node1" presStyleIdx="2" presStyleCnt="3">
        <dgm:presLayoutVars>
          <dgm:bulletEnabled val="1"/>
        </dgm:presLayoutVars>
      </dgm:prSet>
      <dgm:spPr/>
      <dgm:t>
        <a:bodyPr/>
        <a:lstStyle/>
        <a:p>
          <a:endParaRPr lang="es-EC"/>
        </a:p>
      </dgm:t>
    </dgm:pt>
    <dgm:pt modelId="{4F397725-0673-401B-B25A-9D188CAAFEC2}" type="pres">
      <dgm:prSet presAssocID="{350D8B56-EC1C-444E-8DA4-443DC602C2CB}" presName="invisiNode" presStyleLbl="node1" presStyleIdx="2" presStyleCnt="3"/>
      <dgm:spPr/>
    </dgm:pt>
    <dgm:pt modelId="{86013845-8097-44CA-8C41-C4C90D5A942F}" type="pres">
      <dgm:prSet presAssocID="{350D8B56-EC1C-444E-8DA4-443DC602C2CB}" presName="imagNod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Lst>
  <dgm:cxnLst>
    <dgm:cxn modelId="{2AE07A6C-1364-4D84-A4D1-6AE5A7329843}" type="presOf" srcId="{63991025-B244-42C6-8EBB-06F5EE93CBC3}" destId="{BB5F3269-AF72-4D6A-9C32-4AE141D5B88C}" srcOrd="1" destOrd="1" presId="urn:microsoft.com/office/officeart/2005/8/layout/hList7"/>
    <dgm:cxn modelId="{B02BDEAD-3528-4886-AD86-43CA612847DE}" type="presOf" srcId="{68AE0B98-9C9F-4828-86CB-B431F71A6B40}" destId="{BB5F3269-AF72-4D6A-9C32-4AE141D5B88C}" srcOrd="1" destOrd="3" presId="urn:microsoft.com/office/officeart/2005/8/layout/hList7"/>
    <dgm:cxn modelId="{2D77E26A-A96C-4ACD-A8F0-68BEAEEA9E73}" type="presOf" srcId="{905A76C7-D72F-429B-9613-8D2A10492743}" destId="{5B44E639-3ADD-417B-AAC4-8C01D7922FD7}" srcOrd="0" destOrd="1" presId="urn:microsoft.com/office/officeart/2005/8/layout/hList7"/>
    <dgm:cxn modelId="{A9F001A6-3B64-49A8-87B6-D41EF7237468}" type="presOf" srcId="{27B04212-DD3A-4661-B4B5-5CA96D6565A5}" destId="{5B44E639-3ADD-417B-AAC4-8C01D7922FD7}" srcOrd="0" destOrd="4" presId="urn:microsoft.com/office/officeart/2005/8/layout/hList7"/>
    <dgm:cxn modelId="{E545E7B6-91F1-4695-813E-71AF6C2A8A17}" srcId="{09A32FE8-C93E-48D5-B74E-B46725E49FD8}" destId="{67AAEEA9-44F0-4BC1-A1DE-7740EA65D8B1}" srcOrd="0" destOrd="0" parTransId="{4F5D654B-A962-47E9-815A-590FAACCED49}" sibTransId="{45320A5B-9832-4A80-82CD-6073C7A81575}"/>
    <dgm:cxn modelId="{9706329E-A1E8-4722-9C61-31EA57BAB91B}" type="presOf" srcId="{67AAEEA9-44F0-4BC1-A1DE-7740EA65D8B1}" destId="{6B987CC8-CC88-4044-9EE8-043F4163B4A6}" srcOrd="0" destOrd="1" presId="urn:microsoft.com/office/officeart/2005/8/layout/hList7"/>
    <dgm:cxn modelId="{B430CB75-A316-40F8-83CA-B4718B9350D8}" srcId="{350D8B56-EC1C-444E-8DA4-443DC602C2CB}" destId="{D67D16C0-9865-4F07-9D84-949730EF251A}" srcOrd="4" destOrd="0" parTransId="{0A251F6C-320E-42FD-8265-A5707C568984}" sibTransId="{87052ADE-73A3-41E3-998C-F1194C742815}"/>
    <dgm:cxn modelId="{0CD9CD26-41F5-42FD-B85C-1BB9A6682E78}" type="presOf" srcId="{D67D16C0-9865-4F07-9D84-949730EF251A}" destId="{8A8637B1-83F3-418C-B928-DFE2B825F226}" srcOrd="0" destOrd="5" presId="urn:microsoft.com/office/officeart/2005/8/layout/hList7"/>
    <dgm:cxn modelId="{38B6411C-2C07-4026-B0F6-D52F43FD6110}" type="presOf" srcId="{63991025-B244-42C6-8EBB-06F5EE93CBC3}" destId="{8A8637B1-83F3-418C-B928-DFE2B825F226}" srcOrd="0" destOrd="1" presId="urn:microsoft.com/office/officeart/2005/8/layout/hList7"/>
    <dgm:cxn modelId="{D7CF71CB-97A6-4CA0-86A8-85B280C59516}" srcId="{DFCB360F-4091-420A-BA14-9B92EDAE5D92}" destId="{1ABF1F0C-4E21-4242-BF75-EA6FBAE33DCE}" srcOrd="0" destOrd="0" parTransId="{4AA5A182-D51C-45CE-BE2D-72CFBC1DFA85}" sibTransId="{73CBC539-B781-4FB9-9F94-24181B10E0EE}"/>
    <dgm:cxn modelId="{4687CB15-1F57-4D5C-8656-2747877D8A63}" type="presOf" srcId="{2A3651D6-67EE-421B-A7B4-C108C5B458BE}" destId="{8A8637B1-83F3-418C-B928-DFE2B825F226}" srcOrd="0" destOrd="4" presId="urn:microsoft.com/office/officeart/2005/8/layout/hList7"/>
    <dgm:cxn modelId="{F5D3477A-F798-4F10-8295-6A9DDC53249A}" type="presOf" srcId="{ABD27501-9336-498A-BF88-87C3E4687E9C}" destId="{EB5E3015-73BE-467C-80F9-C8400A0CB52E}" srcOrd="1" destOrd="2" presId="urn:microsoft.com/office/officeart/2005/8/layout/hList7"/>
    <dgm:cxn modelId="{088ABBA5-D708-4255-A717-C961A7613C1C}" type="presOf" srcId="{905A76C7-D72F-429B-9613-8D2A10492743}" destId="{EB5E3015-73BE-467C-80F9-C8400A0CB52E}" srcOrd="1" destOrd="1" presId="urn:microsoft.com/office/officeart/2005/8/layout/hList7"/>
    <dgm:cxn modelId="{4497799E-83D0-4E00-80E3-06FDC9EBFA01}" type="presOf" srcId="{5A88EF35-A0E4-4B41-92DA-6CDC4CCCB64D}" destId="{9DA647AD-D777-4C11-A983-59C63ACC5F68}" srcOrd="1" destOrd="3" presId="urn:microsoft.com/office/officeart/2005/8/layout/hList7"/>
    <dgm:cxn modelId="{07B2F694-AB20-48DC-842F-D09A9C78BBE8}" srcId="{1ABF1F0C-4E21-4242-BF75-EA6FBAE33DCE}" destId="{905A76C7-D72F-429B-9613-8D2A10492743}" srcOrd="0" destOrd="0" parTransId="{51036808-0BCB-4FCC-851A-8FBF616EBB46}" sibTransId="{FBB6D172-3457-4DCE-A3E2-7046F7774C4E}"/>
    <dgm:cxn modelId="{4CFB2EDE-1FE3-44FD-AB75-FB90EE5EA7A0}" srcId="{09A32FE8-C93E-48D5-B74E-B46725E49FD8}" destId="{C07F06E0-F621-43F7-BF2B-7BB1BA801F2D}" srcOrd="1" destOrd="0" parTransId="{28314E63-AE89-400A-B8D4-B465D2226898}" sibTransId="{9B0C6F6C-0491-4CEF-A794-B80BCF4EFCFE}"/>
    <dgm:cxn modelId="{76304530-A98C-4F6E-8DF8-925BC6574302}" type="presOf" srcId="{6C98E667-EF31-40AE-AE39-2E6EFAD6006A}" destId="{5B44E639-3ADD-417B-AAC4-8C01D7922FD7}" srcOrd="0" destOrd="5" presId="urn:microsoft.com/office/officeart/2005/8/layout/hList7"/>
    <dgm:cxn modelId="{207DA916-ECA3-4B5D-80B7-711559D496D7}" srcId="{350D8B56-EC1C-444E-8DA4-443DC602C2CB}" destId="{68AE0B98-9C9F-4828-86CB-B431F71A6B40}" srcOrd="2" destOrd="0" parTransId="{7DB7676C-B3A2-4071-907F-4D2D8C8CCDD7}" sibTransId="{FD632645-A6B8-4C7B-9355-35D61018E150}"/>
    <dgm:cxn modelId="{1BFE7DC6-10F7-4B85-B677-10D8E71CA810}" srcId="{1ABF1F0C-4E21-4242-BF75-EA6FBAE33DCE}" destId="{ABD27501-9336-498A-BF88-87C3E4687E9C}" srcOrd="1" destOrd="0" parTransId="{0A8348C6-C7CB-434B-A8DE-5AD7E48229A1}" sibTransId="{85AFEA33-5300-40FF-9E10-BFE5D9FD81B8}"/>
    <dgm:cxn modelId="{C0F9BB76-FCD7-4D5C-B4DE-1388BBDAEB99}" type="presOf" srcId="{6C98E667-EF31-40AE-AE39-2E6EFAD6006A}" destId="{EB5E3015-73BE-467C-80F9-C8400A0CB52E}" srcOrd="1" destOrd="5" presId="urn:microsoft.com/office/officeart/2005/8/layout/hList7"/>
    <dgm:cxn modelId="{2EA529F3-C4E3-4718-B179-5520ED7C89F3}" type="presOf" srcId="{68AE0B98-9C9F-4828-86CB-B431F71A6B40}" destId="{8A8637B1-83F3-418C-B928-DFE2B825F226}" srcOrd="0" destOrd="3" presId="urn:microsoft.com/office/officeart/2005/8/layout/hList7"/>
    <dgm:cxn modelId="{5BC85248-4995-4DC3-A697-FA7005D8A868}" type="presOf" srcId="{C07F06E0-F621-43F7-BF2B-7BB1BA801F2D}" destId="{6B987CC8-CC88-4044-9EE8-043F4163B4A6}" srcOrd="0" destOrd="2" presId="urn:microsoft.com/office/officeart/2005/8/layout/hList7"/>
    <dgm:cxn modelId="{1B54C155-5357-4C06-9E1B-85ED9F8FD85F}" type="presOf" srcId="{5A88EF35-A0E4-4B41-92DA-6CDC4CCCB64D}" destId="{6B987CC8-CC88-4044-9EE8-043F4163B4A6}" srcOrd="0" destOrd="3" presId="urn:microsoft.com/office/officeart/2005/8/layout/hList7"/>
    <dgm:cxn modelId="{3EF89780-4FF5-4ECF-9123-FE23E9229D89}" type="presOf" srcId="{DFCB360F-4091-420A-BA14-9B92EDAE5D92}" destId="{CBC06CC9-C813-49C3-A2EA-2148740146B6}" srcOrd="0" destOrd="0" presId="urn:microsoft.com/office/officeart/2005/8/layout/hList7"/>
    <dgm:cxn modelId="{90A16596-1DB3-4A0D-9D75-944EC282FFDF}" type="presOf" srcId="{ABD27501-9336-498A-BF88-87C3E4687E9C}" destId="{5B44E639-3ADD-417B-AAC4-8C01D7922FD7}" srcOrd="0" destOrd="2" presId="urn:microsoft.com/office/officeart/2005/8/layout/hList7"/>
    <dgm:cxn modelId="{0D477766-5958-4502-ADD1-3171EEF07906}" srcId="{350D8B56-EC1C-444E-8DA4-443DC602C2CB}" destId="{2A3651D6-67EE-421B-A7B4-C108C5B458BE}" srcOrd="3" destOrd="0" parTransId="{B2889E8D-BA1F-4B9E-B1AF-9D64594B49F5}" sibTransId="{72C96789-2D75-4137-94EA-E27739A55F9B}"/>
    <dgm:cxn modelId="{326F9611-F345-473C-AA81-EE5ADFF8CB7B}" srcId="{350D8B56-EC1C-444E-8DA4-443DC602C2CB}" destId="{63991025-B244-42C6-8EBB-06F5EE93CBC3}" srcOrd="0" destOrd="0" parTransId="{8B336A67-7FDD-4264-A0D6-D3F7B4BD5EB7}" sibTransId="{8E3563FC-C066-4F2A-B541-8ABA1E1B9756}"/>
    <dgm:cxn modelId="{0E1C918E-0EDF-473F-B05F-C5558E99A9A2}" type="presOf" srcId="{1ABF1F0C-4E21-4242-BF75-EA6FBAE33DCE}" destId="{5B44E639-3ADD-417B-AAC4-8C01D7922FD7}" srcOrd="0" destOrd="0" presId="urn:microsoft.com/office/officeart/2005/8/layout/hList7"/>
    <dgm:cxn modelId="{01E58188-C3D3-42CC-8B6A-A1FBDCC6EFB0}" type="presOf" srcId="{27B04212-DD3A-4661-B4B5-5CA96D6565A5}" destId="{EB5E3015-73BE-467C-80F9-C8400A0CB52E}" srcOrd="1" destOrd="4" presId="urn:microsoft.com/office/officeart/2005/8/layout/hList7"/>
    <dgm:cxn modelId="{F521ACFA-E042-478D-9586-2E55454E7F9D}" type="presOf" srcId="{350D8B56-EC1C-444E-8DA4-443DC602C2CB}" destId="{8A8637B1-83F3-418C-B928-DFE2B825F226}" srcOrd="0" destOrd="0" presId="urn:microsoft.com/office/officeart/2005/8/layout/hList7"/>
    <dgm:cxn modelId="{F6A62EBB-B991-4121-A747-761F97966350}" type="presOf" srcId="{09A32FE8-C93E-48D5-B74E-B46725E49FD8}" destId="{9DA647AD-D777-4C11-A983-59C63ACC5F68}" srcOrd="1" destOrd="0" presId="urn:microsoft.com/office/officeart/2005/8/layout/hList7"/>
    <dgm:cxn modelId="{DA7AD867-9F82-4E0B-8843-970DAEF97302}" type="presOf" srcId="{D67D16C0-9865-4F07-9D84-949730EF251A}" destId="{BB5F3269-AF72-4D6A-9C32-4AE141D5B88C}" srcOrd="1" destOrd="5" presId="urn:microsoft.com/office/officeart/2005/8/layout/hList7"/>
    <dgm:cxn modelId="{934DAA74-4A35-47E5-8D91-A147E4636CEA}" type="presOf" srcId="{95513ADB-D159-43F5-97F9-0584CC8FCB5D}" destId="{5B44E639-3ADD-417B-AAC4-8C01D7922FD7}" srcOrd="0" destOrd="3" presId="urn:microsoft.com/office/officeart/2005/8/layout/hList7"/>
    <dgm:cxn modelId="{6E99F3B9-47B3-4946-BC23-CF06A1E842B5}" srcId="{09A32FE8-C93E-48D5-B74E-B46725E49FD8}" destId="{5A88EF35-A0E4-4B41-92DA-6CDC4CCCB64D}" srcOrd="2" destOrd="0" parTransId="{D71A74AC-31F7-4E3D-AC76-592BECEBC787}" sibTransId="{E2E5A7C0-C5BB-441C-A07A-0605E190D657}"/>
    <dgm:cxn modelId="{F25FDB73-DAF9-4220-81AF-FF7816121592}" srcId="{DFCB360F-4091-420A-BA14-9B92EDAE5D92}" destId="{09A32FE8-C93E-48D5-B74E-B46725E49FD8}" srcOrd="1" destOrd="0" parTransId="{57EF9320-2AC3-48CE-BC16-5207535A8734}" sibTransId="{6D52B23A-5659-42EB-9776-3FFF20FBABAC}"/>
    <dgm:cxn modelId="{93855373-48B7-42C0-8192-645E1E564568}" type="presOf" srcId="{34151A6D-AC9B-442F-9898-A86B74F37F6B}" destId="{8A8637B1-83F3-418C-B928-DFE2B825F226}" srcOrd="0" destOrd="2" presId="urn:microsoft.com/office/officeart/2005/8/layout/hList7"/>
    <dgm:cxn modelId="{85201372-F12E-4EA0-9A30-F7E74BED8BF1}" type="presOf" srcId="{73CBC539-B781-4FB9-9F94-24181B10E0EE}" destId="{6ABD8E43-C668-49A4-948F-6CD85C63816C}" srcOrd="0" destOrd="0" presId="urn:microsoft.com/office/officeart/2005/8/layout/hList7"/>
    <dgm:cxn modelId="{4BB53729-BED2-45D5-9F4D-B9917575030B}" type="presOf" srcId="{C07F06E0-F621-43F7-BF2B-7BB1BA801F2D}" destId="{9DA647AD-D777-4C11-A983-59C63ACC5F68}" srcOrd="1" destOrd="2" presId="urn:microsoft.com/office/officeart/2005/8/layout/hList7"/>
    <dgm:cxn modelId="{7DCC940F-E2C0-498F-BDB0-A05FAAE07881}" type="presOf" srcId="{67AAEEA9-44F0-4BC1-A1DE-7740EA65D8B1}" destId="{9DA647AD-D777-4C11-A983-59C63ACC5F68}" srcOrd="1" destOrd="1" presId="urn:microsoft.com/office/officeart/2005/8/layout/hList7"/>
    <dgm:cxn modelId="{EC0CC327-6F7D-470B-940C-01D24D3DE71D}" type="presOf" srcId="{6D52B23A-5659-42EB-9776-3FFF20FBABAC}" destId="{B442B0BE-30E3-4F1B-B3DC-DE8B92024A7D}" srcOrd="0" destOrd="0" presId="urn:microsoft.com/office/officeart/2005/8/layout/hList7"/>
    <dgm:cxn modelId="{731CEB47-F750-4E28-A780-B62F8FA71566}" type="presOf" srcId="{1ABF1F0C-4E21-4242-BF75-EA6FBAE33DCE}" destId="{EB5E3015-73BE-467C-80F9-C8400A0CB52E}" srcOrd="1" destOrd="0" presId="urn:microsoft.com/office/officeart/2005/8/layout/hList7"/>
    <dgm:cxn modelId="{91F178D2-F559-4F48-8DEE-F9E69EA109C2}" srcId="{350D8B56-EC1C-444E-8DA4-443DC602C2CB}" destId="{34151A6D-AC9B-442F-9898-A86B74F37F6B}" srcOrd="1" destOrd="0" parTransId="{8FF748E0-E2DD-4BD8-AF01-6C842D107427}" sibTransId="{32AF91A9-B092-4C51-980F-3332B5D2376C}"/>
    <dgm:cxn modelId="{FF996C82-065A-4CF8-8D00-7B42FB166FA3}" type="presOf" srcId="{34151A6D-AC9B-442F-9898-A86B74F37F6B}" destId="{BB5F3269-AF72-4D6A-9C32-4AE141D5B88C}" srcOrd="1" destOrd="2" presId="urn:microsoft.com/office/officeart/2005/8/layout/hList7"/>
    <dgm:cxn modelId="{DB53DE1F-6EA5-4442-B7AE-3E5FE397E7BF}" srcId="{DFCB360F-4091-420A-BA14-9B92EDAE5D92}" destId="{350D8B56-EC1C-444E-8DA4-443DC602C2CB}" srcOrd="2" destOrd="0" parTransId="{2783ECD4-9405-4D5F-B811-96F6E27887AA}" sibTransId="{F9D2BAC0-D40E-4974-BF88-41E570577D9D}"/>
    <dgm:cxn modelId="{79C1D185-FBB1-46DF-8242-F9E8739E94DD}" srcId="{1ABF1F0C-4E21-4242-BF75-EA6FBAE33DCE}" destId="{95513ADB-D159-43F5-97F9-0584CC8FCB5D}" srcOrd="2" destOrd="0" parTransId="{1A5D8774-A9E1-44C0-B037-969CD75FE256}" sibTransId="{27AA30F9-B509-4801-AA8D-6C87EB6B2D04}"/>
    <dgm:cxn modelId="{D799210F-8F14-4B89-9D5C-54FDCE39C378}" type="presOf" srcId="{350D8B56-EC1C-444E-8DA4-443DC602C2CB}" destId="{BB5F3269-AF72-4D6A-9C32-4AE141D5B88C}" srcOrd="1" destOrd="0" presId="urn:microsoft.com/office/officeart/2005/8/layout/hList7"/>
    <dgm:cxn modelId="{D1CEE3BA-39DB-4691-B118-B615617BF13E}" type="presOf" srcId="{2A3651D6-67EE-421B-A7B4-C108C5B458BE}" destId="{BB5F3269-AF72-4D6A-9C32-4AE141D5B88C}" srcOrd="1" destOrd="4" presId="urn:microsoft.com/office/officeart/2005/8/layout/hList7"/>
    <dgm:cxn modelId="{54F72CDC-A740-4CE0-8D49-7BEA3D38B829}" srcId="{1ABF1F0C-4E21-4242-BF75-EA6FBAE33DCE}" destId="{27B04212-DD3A-4661-B4B5-5CA96D6565A5}" srcOrd="3" destOrd="0" parTransId="{4D03C198-F451-4D1B-A824-F4EE387D05F1}" sibTransId="{B90EE7D7-3418-42A7-BE9F-94F52761AD8C}"/>
    <dgm:cxn modelId="{1E62F702-D45A-4ABE-BD66-3712C828193B}" type="presOf" srcId="{95513ADB-D159-43F5-97F9-0584CC8FCB5D}" destId="{EB5E3015-73BE-467C-80F9-C8400A0CB52E}" srcOrd="1" destOrd="3" presId="urn:microsoft.com/office/officeart/2005/8/layout/hList7"/>
    <dgm:cxn modelId="{A29B7DCE-66CE-4E33-A1A6-7B80B129C01E}" type="presOf" srcId="{09A32FE8-C93E-48D5-B74E-B46725E49FD8}" destId="{6B987CC8-CC88-4044-9EE8-043F4163B4A6}" srcOrd="0" destOrd="0" presId="urn:microsoft.com/office/officeart/2005/8/layout/hList7"/>
    <dgm:cxn modelId="{10D5966C-A2D0-447C-A087-66648A56F9B2}" srcId="{1ABF1F0C-4E21-4242-BF75-EA6FBAE33DCE}" destId="{6C98E667-EF31-40AE-AE39-2E6EFAD6006A}" srcOrd="4" destOrd="0" parTransId="{D562AC8F-69F7-4A27-AECE-C9448539B00B}" sibTransId="{B584688D-F646-4AE3-87AB-E339C0EFA20C}"/>
    <dgm:cxn modelId="{45C5D831-46FC-4D8E-86B3-086839E2973D}" type="presParOf" srcId="{CBC06CC9-C813-49C3-A2EA-2148740146B6}" destId="{D58CC439-78B7-4A5A-9183-07CDC98AF41A}" srcOrd="0" destOrd="0" presId="urn:microsoft.com/office/officeart/2005/8/layout/hList7"/>
    <dgm:cxn modelId="{13AB8F4E-7BE2-41E3-9B00-00A4BD96F195}" type="presParOf" srcId="{CBC06CC9-C813-49C3-A2EA-2148740146B6}" destId="{709B8DF8-C899-46B5-BE0F-CCF41992C444}" srcOrd="1" destOrd="0" presId="urn:microsoft.com/office/officeart/2005/8/layout/hList7"/>
    <dgm:cxn modelId="{24A3E758-0A70-4B4E-B21F-EA9D3A3CD477}" type="presParOf" srcId="{709B8DF8-C899-46B5-BE0F-CCF41992C444}" destId="{8BFA6E00-5AB4-444C-A61F-C871FA6C303C}" srcOrd="0" destOrd="0" presId="urn:microsoft.com/office/officeart/2005/8/layout/hList7"/>
    <dgm:cxn modelId="{04FECF50-3A04-47E4-B0A9-9B9CDDCE3263}" type="presParOf" srcId="{8BFA6E00-5AB4-444C-A61F-C871FA6C303C}" destId="{5B44E639-3ADD-417B-AAC4-8C01D7922FD7}" srcOrd="0" destOrd="0" presId="urn:microsoft.com/office/officeart/2005/8/layout/hList7"/>
    <dgm:cxn modelId="{5CB01CE6-CE16-46F1-8FB5-6B51F147680E}" type="presParOf" srcId="{8BFA6E00-5AB4-444C-A61F-C871FA6C303C}" destId="{EB5E3015-73BE-467C-80F9-C8400A0CB52E}" srcOrd="1" destOrd="0" presId="urn:microsoft.com/office/officeart/2005/8/layout/hList7"/>
    <dgm:cxn modelId="{3BD57DB3-81A4-41A8-8AAB-09473A3DFA96}" type="presParOf" srcId="{8BFA6E00-5AB4-444C-A61F-C871FA6C303C}" destId="{62334D08-8E51-464C-815F-937C55C9E84F}" srcOrd="2" destOrd="0" presId="urn:microsoft.com/office/officeart/2005/8/layout/hList7"/>
    <dgm:cxn modelId="{D26B3EF9-CA71-467E-AA31-3BA3E834360F}" type="presParOf" srcId="{8BFA6E00-5AB4-444C-A61F-C871FA6C303C}" destId="{31C28D7D-4F15-4023-9B18-F04A9FDA526B}" srcOrd="3" destOrd="0" presId="urn:microsoft.com/office/officeart/2005/8/layout/hList7"/>
    <dgm:cxn modelId="{46B32795-59BB-4DEB-9809-FC15BB091FE6}" type="presParOf" srcId="{709B8DF8-C899-46B5-BE0F-CCF41992C444}" destId="{6ABD8E43-C668-49A4-948F-6CD85C63816C}" srcOrd="1" destOrd="0" presId="urn:microsoft.com/office/officeart/2005/8/layout/hList7"/>
    <dgm:cxn modelId="{E04794C1-8F06-4496-A0B8-0005A0FFCF6A}" type="presParOf" srcId="{709B8DF8-C899-46B5-BE0F-CCF41992C444}" destId="{4F5219B0-C939-4210-A2D5-4DBDCB686515}" srcOrd="2" destOrd="0" presId="urn:microsoft.com/office/officeart/2005/8/layout/hList7"/>
    <dgm:cxn modelId="{D20B7CE6-A8FB-4FAE-8F9E-94E0C42FF018}" type="presParOf" srcId="{4F5219B0-C939-4210-A2D5-4DBDCB686515}" destId="{6B987CC8-CC88-4044-9EE8-043F4163B4A6}" srcOrd="0" destOrd="0" presId="urn:microsoft.com/office/officeart/2005/8/layout/hList7"/>
    <dgm:cxn modelId="{650D8C5F-4C00-4AEE-88F9-7C68D6A7D628}" type="presParOf" srcId="{4F5219B0-C939-4210-A2D5-4DBDCB686515}" destId="{9DA647AD-D777-4C11-A983-59C63ACC5F68}" srcOrd="1" destOrd="0" presId="urn:microsoft.com/office/officeart/2005/8/layout/hList7"/>
    <dgm:cxn modelId="{1780D628-BFCE-4939-894C-6DD2B78972E8}" type="presParOf" srcId="{4F5219B0-C939-4210-A2D5-4DBDCB686515}" destId="{5D54CBD6-B3B3-4A73-B3AD-2689CB732D2D}" srcOrd="2" destOrd="0" presId="urn:microsoft.com/office/officeart/2005/8/layout/hList7"/>
    <dgm:cxn modelId="{980B82E5-97C7-41F9-A247-2E20E87D59B5}" type="presParOf" srcId="{4F5219B0-C939-4210-A2D5-4DBDCB686515}" destId="{3CD206C2-059C-4B6A-94E4-A471799F9DF0}" srcOrd="3" destOrd="0" presId="urn:microsoft.com/office/officeart/2005/8/layout/hList7"/>
    <dgm:cxn modelId="{05F32368-7510-429C-B39F-B97C2E28F990}" type="presParOf" srcId="{709B8DF8-C899-46B5-BE0F-CCF41992C444}" destId="{B442B0BE-30E3-4F1B-B3DC-DE8B92024A7D}" srcOrd="3" destOrd="0" presId="urn:microsoft.com/office/officeart/2005/8/layout/hList7"/>
    <dgm:cxn modelId="{8755A10C-761C-469B-B580-EFA238D69762}" type="presParOf" srcId="{709B8DF8-C899-46B5-BE0F-CCF41992C444}" destId="{540BD046-520B-4F5E-BE53-5F8CCC617C2F}" srcOrd="4" destOrd="0" presId="urn:microsoft.com/office/officeart/2005/8/layout/hList7"/>
    <dgm:cxn modelId="{CCFE4350-7DB7-4717-9D24-65BF045E4C0D}" type="presParOf" srcId="{540BD046-520B-4F5E-BE53-5F8CCC617C2F}" destId="{8A8637B1-83F3-418C-B928-DFE2B825F226}" srcOrd="0" destOrd="0" presId="urn:microsoft.com/office/officeart/2005/8/layout/hList7"/>
    <dgm:cxn modelId="{80F8B062-89C9-4477-B537-ADE6D12C66B5}" type="presParOf" srcId="{540BD046-520B-4F5E-BE53-5F8CCC617C2F}" destId="{BB5F3269-AF72-4D6A-9C32-4AE141D5B88C}" srcOrd="1" destOrd="0" presId="urn:microsoft.com/office/officeart/2005/8/layout/hList7"/>
    <dgm:cxn modelId="{F322E6B0-9CFD-41BE-83BC-CBD45DAF36D3}" type="presParOf" srcId="{540BD046-520B-4F5E-BE53-5F8CCC617C2F}" destId="{4F397725-0673-401B-B25A-9D188CAAFEC2}" srcOrd="2" destOrd="0" presId="urn:microsoft.com/office/officeart/2005/8/layout/hList7"/>
    <dgm:cxn modelId="{39C6C2AD-8487-459E-8CF0-A146ADD76392}" type="presParOf" srcId="{540BD046-520B-4F5E-BE53-5F8CCC617C2F}" destId="{86013845-8097-44CA-8C41-C4C90D5A942F}"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48918C-8DC9-43A9-A96D-F778DE2A7CCC}" type="doc">
      <dgm:prSet loTypeId="urn:microsoft.com/office/officeart/2005/8/layout/vList3" loCatId="list" qsTypeId="urn:microsoft.com/office/officeart/2005/8/quickstyle/3d3" qsCatId="3D" csTypeId="urn:microsoft.com/office/officeart/2005/8/colors/colorful5" csCatId="colorful" phldr="1"/>
      <dgm:spPr/>
      <dgm:t>
        <a:bodyPr/>
        <a:lstStyle/>
        <a:p>
          <a:endParaRPr lang="es-EC"/>
        </a:p>
      </dgm:t>
    </dgm:pt>
    <dgm:pt modelId="{4785E587-8FF7-4CC0-9B27-73EC9DBA881F}">
      <dgm:prSet phldrT="[Texto]" custT="1"/>
      <dgm:spPr>
        <a:solidFill>
          <a:schemeClr val="accent1">
            <a:lumMod val="60000"/>
            <a:lumOff val="40000"/>
          </a:schemeClr>
        </a:solidFill>
      </dgm:spPr>
      <dgm:t>
        <a:bodyPr/>
        <a:lstStyle/>
        <a:p>
          <a:pPr algn="ctr"/>
          <a:r>
            <a:rPr lang="es-EC" sz="1800" b="1" dirty="0" smtClean="0">
              <a:solidFill>
                <a:schemeClr val="tx1"/>
              </a:solidFill>
            </a:rPr>
            <a:t>Plan de descuento</a:t>
          </a:r>
          <a:endParaRPr lang="es-EC" sz="1800" b="1" dirty="0">
            <a:solidFill>
              <a:schemeClr val="tx1"/>
            </a:solidFill>
          </a:endParaRPr>
        </a:p>
      </dgm:t>
    </dgm:pt>
    <dgm:pt modelId="{B9C5C26D-9E38-4EB4-B404-122A638497B4}" type="parTrans" cxnId="{9F642DA6-259A-4003-9BFC-636B9D30F0D7}">
      <dgm:prSet/>
      <dgm:spPr/>
      <dgm:t>
        <a:bodyPr/>
        <a:lstStyle/>
        <a:p>
          <a:endParaRPr lang="es-EC"/>
        </a:p>
      </dgm:t>
    </dgm:pt>
    <dgm:pt modelId="{F651D383-AB67-4B35-8224-D350F4788888}" type="sibTrans" cxnId="{9F642DA6-259A-4003-9BFC-636B9D30F0D7}">
      <dgm:prSet/>
      <dgm:spPr/>
      <dgm:t>
        <a:bodyPr/>
        <a:lstStyle/>
        <a:p>
          <a:endParaRPr lang="es-EC"/>
        </a:p>
      </dgm:t>
    </dgm:pt>
    <dgm:pt modelId="{799AE4C7-FEE7-47C8-B224-53F3C9261196}">
      <dgm:prSet phldrT="[Texto]" custT="1"/>
      <dgm:spPr>
        <a:solidFill>
          <a:schemeClr val="accent1">
            <a:lumMod val="60000"/>
            <a:lumOff val="40000"/>
          </a:schemeClr>
        </a:solidFill>
      </dgm:spPr>
      <dgm:t>
        <a:bodyPr/>
        <a:lstStyle/>
        <a:p>
          <a:pPr algn="l"/>
          <a:endParaRPr lang="es-EC" sz="1800" dirty="0"/>
        </a:p>
      </dgm:t>
    </dgm:pt>
    <dgm:pt modelId="{568A83B6-877E-4E01-A2AC-83463B1946B9}" type="parTrans" cxnId="{B4A003DE-15F3-4B49-8518-4DB02331822C}">
      <dgm:prSet/>
      <dgm:spPr/>
      <dgm:t>
        <a:bodyPr/>
        <a:lstStyle/>
        <a:p>
          <a:endParaRPr lang="es-EC"/>
        </a:p>
      </dgm:t>
    </dgm:pt>
    <dgm:pt modelId="{049A8CB1-C6A1-4DFA-B70F-9B22F62136B7}" type="sibTrans" cxnId="{B4A003DE-15F3-4B49-8518-4DB02331822C}">
      <dgm:prSet/>
      <dgm:spPr/>
      <dgm:t>
        <a:bodyPr/>
        <a:lstStyle/>
        <a:p>
          <a:endParaRPr lang="es-EC"/>
        </a:p>
      </dgm:t>
    </dgm:pt>
    <dgm:pt modelId="{EAC1146D-DA0E-42D8-88D5-DD2369119DBF}">
      <dgm:prSet phldrT="[Texto]" custT="1"/>
      <dgm:spPr/>
      <dgm:t>
        <a:bodyPr/>
        <a:lstStyle/>
        <a:p>
          <a:r>
            <a:rPr lang="es-EC" sz="1800" b="1" dirty="0" smtClean="0">
              <a:solidFill>
                <a:schemeClr val="tx1"/>
              </a:solidFill>
            </a:rPr>
            <a:t>Entrega de uniformes a los empleados</a:t>
          </a:r>
          <a:endParaRPr lang="es-EC" sz="1800" b="1" dirty="0">
            <a:solidFill>
              <a:schemeClr val="tx1"/>
            </a:solidFill>
          </a:endParaRPr>
        </a:p>
      </dgm:t>
    </dgm:pt>
    <dgm:pt modelId="{CFD8F7CE-3F7D-48AC-AEB9-D31FA5189D99}" type="parTrans" cxnId="{FA9C45FF-F9E1-4665-A92F-1A4480AA78E0}">
      <dgm:prSet/>
      <dgm:spPr/>
      <dgm:t>
        <a:bodyPr/>
        <a:lstStyle/>
        <a:p>
          <a:endParaRPr lang="es-EC"/>
        </a:p>
      </dgm:t>
    </dgm:pt>
    <dgm:pt modelId="{BAED30AC-3CB3-45FC-9BAB-070A2309BF31}" type="sibTrans" cxnId="{FA9C45FF-F9E1-4665-A92F-1A4480AA78E0}">
      <dgm:prSet/>
      <dgm:spPr/>
      <dgm:t>
        <a:bodyPr/>
        <a:lstStyle/>
        <a:p>
          <a:endParaRPr lang="es-EC"/>
        </a:p>
      </dgm:t>
    </dgm:pt>
    <dgm:pt modelId="{C0D33681-40EA-4F5F-B1F8-F2417509E2F3}">
      <dgm:prSet custT="1"/>
      <dgm:spPr/>
      <dgm:t>
        <a:bodyPr/>
        <a:lstStyle/>
        <a:p>
          <a:r>
            <a:rPr lang="es-EC" sz="1800" b="1" dirty="0" err="1" smtClean="0">
              <a:solidFill>
                <a:schemeClr val="tx1"/>
              </a:solidFill>
            </a:rPr>
            <a:t>Merchandising</a:t>
          </a:r>
          <a:endParaRPr lang="es-EC" sz="1800" b="1" dirty="0">
            <a:solidFill>
              <a:schemeClr val="tx1"/>
            </a:solidFill>
          </a:endParaRPr>
        </a:p>
      </dgm:t>
    </dgm:pt>
    <dgm:pt modelId="{7B84768E-150E-45CD-B779-B58DA16F7BCD}" type="parTrans" cxnId="{D2BCE9C6-F75C-4B1B-B17C-4D83B5F66B5C}">
      <dgm:prSet/>
      <dgm:spPr/>
      <dgm:t>
        <a:bodyPr/>
        <a:lstStyle/>
        <a:p>
          <a:endParaRPr lang="es-EC"/>
        </a:p>
      </dgm:t>
    </dgm:pt>
    <dgm:pt modelId="{F80AE093-9764-4399-A4A0-633099DFDB85}" type="sibTrans" cxnId="{D2BCE9C6-F75C-4B1B-B17C-4D83B5F66B5C}">
      <dgm:prSet/>
      <dgm:spPr/>
      <dgm:t>
        <a:bodyPr/>
        <a:lstStyle/>
        <a:p>
          <a:endParaRPr lang="es-EC"/>
        </a:p>
      </dgm:t>
    </dgm:pt>
    <dgm:pt modelId="{291CE510-964D-40CA-AFBD-86016FF030CC}">
      <dgm:prSet custT="1"/>
      <dgm:spPr>
        <a:solidFill>
          <a:schemeClr val="accent6">
            <a:lumMod val="60000"/>
            <a:lumOff val="40000"/>
          </a:schemeClr>
        </a:solidFill>
      </dgm:spPr>
      <dgm:t>
        <a:bodyPr/>
        <a:lstStyle/>
        <a:p>
          <a:r>
            <a:rPr lang="es-EC" sz="1800" b="1" dirty="0" smtClean="0">
              <a:solidFill>
                <a:schemeClr val="tx1"/>
              </a:solidFill>
            </a:rPr>
            <a:t>Es esencial que todos estos planes tengan como objetivo adquirir productos de valor agregado y aumentar la rentabilidad, es decir, preferiblemente con productos </a:t>
          </a:r>
          <a:r>
            <a:rPr lang="es-EC" sz="1800" b="1" dirty="0" err="1" smtClean="0">
              <a:solidFill>
                <a:schemeClr val="tx1"/>
              </a:solidFill>
            </a:rPr>
            <a:t>premium</a:t>
          </a:r>
          <a:r>
            <a:rPr lang="es-EC" sz="1800" b="1" dirty="0" smtClean="0">
              <a:solidFill>
                <a:schemeClr val="tx1"/>
              </a:solidFill>
            </a:rPr>
            <a:t>.</a:t>
          </a:r>
          <a:endParaRPr lang="es-EC" sz="1800" b="1" dirty="0">
            <a:solidFill>
              <a:schemeClr val="tx1"/>
            </a:solidFill>
          </a:endParaRPr>
        </a:p>
      </dgm:t>
    </dgm:pt>
    <dgm:pt modelId="{08168987-9F1D-423D-A4E9-E280B95ADA15}" type="parTrans" cxnId="{CD9CDDA5-EF6E-4F91-AF52-BB85DD343D65}">
      <dgm:prSet/>
      <dgm:spPr/>
      <dgm:t>
        <a:bodyPr/>
        <a:lstStyle/>
        <a:p>
          <a:endParaRPr lang="es-EC"/>
        </a:p>
      </dgm:t>
    </dgm:pt>
    <dgm:pt modelId="{E6F263A4-AB25-4797-BE6A-23A006195525}" type="sibTrans" cxnId="{CD9CDDA5-EF6E-4F91-AF52-BB85DD343D65}">
      <dgm:prSet/>
      <dgm:spPr/>
      <dgm:t>
        <a:bodyPr/>
        <a:lstStyle/>
        <a:p>
          <a:endParaRPr lang="es-EC"/>
        </a:p>
      </dgm:t>
    </dgm:pt>
    <dgm:pt modelId="{779CB0D9-86C8-4761-851D-0AD5A5C5B4A8}" type="pres">
      <dgm:prSet presAssocID="{5048918C-8DC9-43A9-A96D-F778DE2A7CCC}" presName="linearFlow" presStyleCnt="0">
        <dgm:presLayoutVars>
          <dgm:dir/>
          <dgm:resizeHandles val="exact"/>
        </dgm:presLayoutVars>
      </dgm:prSet>
      <dgm:spPr/>
      <dgm:t>
        <a:bodyPr/>
        <a:lstStyle/>
        <a:p>
          <a:endParaRPr lang="es-EC"/>
        </a:p>
      </dgm:t>
    </dgm:pt>
    <dgm:pt modelId="{35E62047-0DDD-4C69-ACE2-11B9012E343E}" type="pres">
      <dgm:prSet presAssocID="{4785E587-8FF7-4CC0-9B27-73EC9DBA881F}" presName="composite" presStyleCnt="0"/>
      <dgm:spPr/>
      <dgm:t>
        <a:bodyPr/>
        <a:lstStyle/>
        <a:p>
          <a:endParaRPr lang="es-EC"/>
        </a:p>
      </dgm:t>
    </dgm:pt>
    <dgm:pt modelId="{D1E45698-C4DA-4B50-9F27-7004E94D4A8B}" type="pres">
      <dgm:prSet presAssocID="{4785E587-8FF7-4CC0-9B27-73EC9DBA881F}" presName="imgShp" presStyleLbl="fgImgPlace1" presStyleIdx="0" presStyleCnt="4" custScaleX="175051" custScaleY="142665"/>
      <dgm:spPr>
        <a:blipFill rotWithShape="1">
          <a:blip xmlns:r="http://schemas.openxmlformats.org/officeDocument/2006/relationships" r:embed="rId1"/>
          <a:stretch>
            <a:fillRect/>
          </a:stretch>
        </a:blipFill>
      </dgm:spPr>
      <dgm:t>
        <a:bodyPr/>
        <a:lstStyle/>
        <a:p>
          <a:endParaRPr lang="es-EC"/>
        </a:p>
      </dgm:t>
    </dgm:pt>
    <dgm:pt modelId="{5E9526ED-C57B-41B3-9F09-5C2858FC2D42}" type="pres">
      <dgm:prSet presAssocID="{4785E587-8FF7-4CC0-9B27-73EC9DBA881F}" presName="txShp" presStyleLbl="node1" presStyleIdx="0" presStyleCnt="4">
        <dgm:presLayoutVars>
          <dgm:bulletEnabled val="1"/>
        </dgm:presLayoutVars>
      </dgm:prSet>
      <dgm:spPr/>
      <dgm:t>
        <a:bodyPr/>
        <a:lstStyle/>
        <a:p>
          <a:endParaRPr lang="es-EC"/>
        </a:p>
      </dgm:t>
    </dgm:pt>
    <dgm:pt modelId="{8020AC69-F477-4172-BD33-368CDC29077C}" type="pres">
      <dgm:prSet presAssocID="{F651D383-AB67-4B35-8224-D350F4788888}" presName="spacing" presStyleCnt="0"/>
      <dgm:spPr/>
      <dgm:t>
        <a:bodyPr/>
        <a:lstStyle/>
        <a:p>
          <a:endParaRPr lang="es-EC"/>
        </a:p>
      </dgm:t>
    </dgm:pt>
    <dgm:pt modelId="{7BFEC369-EB55-4A9B-ABF4-F44AE5648456}" type="pres">
      <dgm:prSet presAssocID="{EAC1146D-DA0E-42D8-88D5-DD2369119DBF}" presName="composite" presStyleCnt="0"/>
      <dgm:spPr/>
      <dgm:t>
        <a:bodyPr/>
        <a:lstStyle/>
        <a:p>
          <a:endParaRPr lang="es-EC"/>
        </a:p>
      </dgm:t>
    </dgm:pt>
    <dgm:pt modelId="{6C52473A-9A18-4E6F-949A-6A0796B90407}" type="pres">
      <dgm:prSet presAssocID="{EAC1146D-DA0E-42D8-88D5-DD2369119DBF}" presName="imgShp" presStyleLbl="fgImgPlace1" presStyleIdx="1" presStyleCnt="4" custScaleX="196495" custScaleY="145146"/>
      <dgm:spPr>
        <a:blipFill rotWithShape="1">
          <a:blip xmlns:r="http://schemas.openxmlformats.org/officeDocument/2006/relationships" r:embed="rId2"/>
          <a:stretch>
            <a:fillRect/>
          </a:stretch>
        </a:blipFill>
      </dgm:spPr>
      <dgm:t>
        <a:bodyPr/>
        <a:lstStyle/>
        <a:p>
          <a:endParaRPr lang="es-EC"/>
        </a:p>
      </dgm:t>
    </dgm:pt>
    <dgm:pt modelId="{5CA8D009-768C-493A-8381-8B6A5F45950B}" type="pres">
      <dgm:prSet presAssocID="{EAC1146D-DA0E-42D8-88D5-DD2369119DBF}" presName="txShp" presStyleLbl="node1" presStyleIdx="1" presStyleCnt="4">
        <dgm:presLayoutVars>
          <dgm:bulletEnabled val="1"/>
        </dgm:presLayoutVars>
      </dgm:prSet>
      <dgm:spPr/>
      <dgm:t>
        <a:bodyPr/>
        <a:lstStyle/>
        <a:p>
          <a:endParaRPr lang="es-EC"/>
        </a:p>
      </dgm:t>
    </dgm:pt>
    <dgm:pt modelId="{7AF5D1E4-F7B5-4A08-8B58-00ADD038339E}" type="pres">
      <dgm:prSet presAssocID="{BAED30AC-3CB3-45FC-9BAB-070A2309BF31}" presName="spacing" presStyleCnt="0"/>
      <dgm:spPr/>
      <dgm:t>
        <a:bodyPr/>
        <a:lstStyle/>
        <a:p>
          <a:endParaRPr lang="es-EC"/>
        </a:p>
      </dgm:t>
    </dgm:pt>
    <dgm:pt modelId="{A4B154FD-BBCA-45C4-9E27-D1187B439E3A}" type="pres">
      <dgm:prSet presAssocID="{C0D33681-40EA-4F5F-B1F8-F2417509E2F3}" presName="composite" presStyleCnt="0"/>
      <dgm:spPr/>
      <dgm:t>
        <a:bodyPr/>
        <a:lstStyle/>
        <a:p>
          <a:endParaRPr lang="es-EC"/>
        </a:p>
      </dgm:t>
    </dgm:pt>
    <dgm:pt modelId="{9E9041E8-10D9-4FB9-BD69-4ACEA3AB85E6}" type="pres">
      <dgm:prSet presAssocID="{C0D33681-40EA-4F5F-B1F8-F2417509E2F3}" presName="imgShp" presStyleLbl="fgImgPlace1" presStyleIdx="2" presStyleCnt="4" custScaleX="176292" custScaleY="167622"/>
      <dgm:spPr>
        <a:blipFill rotWithShape="1">
          <a:blip xmlns:r="http://schemas.openxmlformats.org/officeDocument/2006/relationships" r:embed="rId3"/>
          <a:stretch>
            <a:fillRect/>
          </a:stretch>
        </a:blipFill>
      </dgm:spPr>
      <dgm:t>
        <a:bodyPr/>
        <a:lstStyle/>
        <a:p>
          <a:endParaRPr lang="es-EC"/>
        </a:p>
      </dgm:t>
    </dgm:pt>
    <dgm:pt modelId="{35BFE111-14E9-4736-9A43-215AC141186E}" type="pres">
      <dgm:prSet presAssocID="{C0D33681-40EA-4F5F-B1F8-F2417509E2F3}" presName="txShp" presStyleLbl="node1" presStyleIdx="2" presStyleCnt="4">
        <dgm:presLayoutVars>
          <dgm:bulletEnabled val="1"/>
        </dgm:presLayoutVars>
      </dgm:prSet>
      <dgm:spPr/>
      <dgm:t>
        <a:bodyPr/>
        <a:lstStyle/>
        <a:p>
          <a:endParaRPr lang="es-EC"/>
        </a:p>
      </dgm:t>
    </dgm:pt>
    <dgm:pt modelId="{76535A4A-80AB-4196-8716-94E86FF7FA08}" type="pres">
      <dgm:prSet presAssocID="{F80AE093-9764-4399-A4A0-633099DFDB85}" presName="spacing" presStyleCnt="0"/>
      <dgm:spPr/>
      <dgm:t>
        <a:bodyPr/>
        <a:lstStyle/>
        <a:p>
          <a:endParaRPr lang="es-EC"/>
        </a:p>
      </dgm:t>
    </dgm:pt>
    <dgm:pt modelId="{9DC5EB96-949E-4C93-A992-612E3A95C2BE}" type="pres">
      <dgm:prSet presAssocID="{291CE510-964D-40CA-AFBD-86016FF030CC}" presName="composite" presStyleCnt="0"/>
      <dgm:spPr/>
      <dgm:t>
        <a:bodyPr/>
        <a:lstStyle/>
        <a:p>
          <a:endParaRPr lang="es-EC"/>
        </a:p>
      </dgm:t>
    </dgm:pt>
    <dgm:pt modelId="{152C957F-912A-419B-B360-9DBABCFC60E1}" type="pres">
      <dgm:prSet presAssocID="{291CE510-964D-40CA-AFBD-86016FF030CC}" presName="imgShp" presStyleLbl="fgImgPlace1" presStyleIdx="3" presStyleCnt="4" custScaleX="194644" custScaleY="155243"/>
      <dgm:spPr>
        <a:blipFill rotWithShape="1">
          <a:blip xmlns:r="http://schemas.openxmlformats.org/officeDocument/2006/relationships" r:embed="rId4"/>
          <a:stretch>
            <a:fillRect/>
          </a:stretch>
        </a:blipFill>
      </dgm:spPr>
      <dgm:t>
        <a:bodyPr/>
        <a:lstStyle/>
        <a:p>
          <a:endParaRPr lang="es-EC"/>
        </a:p>
      </dgm:t>
    </dgm:pt>
    <dgm:pt modelId="{4B0BADA2-ADAF-4450-B1A7-A5B8155E1E3E}" type="pres">
      <dgm:prSet presAssocID="{291CE510-964D-40CA-AFBD-86016FF030CC}" presName="txShp" presStyleLbl="node1" presStyleIdx="3" presStyleCnt="4">
        <dgm:presLayoutVars>
          <dgm:bulletEnabled val="1"/>
        </dgm:presLayoutVars>
      </dgm:prSet>
      <dgm:spPr/>
      <dgm:t>
        <a:bodyPr/>
        <a:lstStyle/>
        <a:p>
          <a:endParaRPr lang="es-EC"/>
        </a:p>
      </dgm:t>
    </dgm:pt>
  </dgm:ptLst>
  <dgm:cxnLst>
    <dgm:cxn modelId="{35AE5A00-DAC1-47C7-A9BB-D8A65266937F}" type="presOf" srcId="{291CE510-964D-40CA-AFBD-86016FF030CC}" destId="{4B0BADA2-ADAF-4450-B1A7-A5B8155E1E3E}" srcOrd="0" destOrd="0" presId="urn:microsoft.com/office/officeart/2005/8/layout/vList3"/>
    <dgm:cxn modelId="{D2BCE9C6-F75C-4B1B-B17C-4D83B5F66B5C}" srcId="{5048918C-8DC9-43A9-A96D-F778DE2A7CCC}" destId="{C0D33681-40EA-4F5F-B1F8-F2417509E2F3}" srcOrd="2" destOrd="0" parTransId="{7B84768E-150E-45CD-B779-B58DA16F7BCD}" sibTransId="{F80AE093-9764-4399-A4A0-633099DFDB85}"/>
    <dgm:cxn modelId="{266A85F6-2D5B-4F2B-BD11-0AED966DBD33}" type="presOf" srcId="{5048918C-8DC9-43A9-A96D-F778DE2A7CCC}" destId="{779CB0D9-86C8-4761-851D-0AD5A5C5B4A8}" srcOrd="0" destOrd="0" presId="urn:microsoft.com/office/officeart/2005/8/layout/vList3"/>
    <dgm:cxn modelId="{03B0E4DE-1A40-4C48-898D-2CCC8E54928E}" type="presOf" srcId="{C0D33681-40EA-4F5F-B1F8-F2417509E2F3}" destId="{35BFE111-14E9-4736-9A43-215AC141186E}" srcOrd="0" destOrd="0" presId="urn:microsoft.com/office/officeart/2005/8/layout/vList3"/>
    <dgm:cxn modelId="{B4A003DE-15F3-4B49-8518-4DB02331822C}" srcId="{4785E587-8FF7-4CC0-9B27-73EC9DBA881F}" destId="{799AE4C7-FEE7-47C8-B224-53F3C9261196}" srcOrd="0" destOrd="0" parTransId="{568A83B6-877E-4E01-A2AC-83463B1946B9}" sibTransId="{049A8CB1-C6A1-4DFA-B70F-9B22F62136B7}"/>
    <dgm:cxn modelId="{9F642DA6-259A-4003-9BFC-636B9D30F0D7}" srcId="{5048918C-8DC9-43A9-A96D-F778DE2A7CCC}" destId="{4785E587-8FF7-4CC0-9B27-73EC9DBA881F}" srcOrd="0" destOrd="0" parTransId="{B9C5C26D-9E38-4EB4-B404-122A638497B4}" sibTransId="{F651D383-AB67-4B35-8224-D350F4788888}"/>
    <dgm:cxn modelId="{76B02C39-C056-4923-9A4D-A4DA250FF322}" type="presOf" srcId="{4785E587-8FF7-4CC0-9B27-73EC9DBA881F}" destId="{5E9526ED-C57B-41B3-9F09-5C2858FC2D42}" srcOrd="0" destOrd="0" presId="urn:microsoft.com/office/officeart/2005/8/layout/vList3"/>
    <dgm:cxn modelId="{FA9C45FF-F9E1-4665-A92F-1A4480AA78E0}" srcId="{5048918C-8DC9-43A9-A96D-F778DE2A7CCC}" destId="{EAC1146D-DA0E-42D8-88D5-DD2369119DBF}" srcOrd="1" destOrd="0" parTransId="{CFD8F7CE-3F7D-48AC-AEB9-D31FA5189D99}" sibTransId="{BAED30AC-3CB3-45FC-9BAB-070A2309BF31}"/>
    <dgm:cxn modelId="{BA299B4E-33FD-4BAB-89D0-4FFAD46A21BD}" type="presOf" srcId="{EAC1146D-DA0E-42D8-88D5-DD2369119DBF}" destId="{5CA8D009-768C-493A-8381-8B6A5F45950B}" srcOrd="0" destOrd="0" presId="urn:microsoft.com/office/officeart/2005/8/layout/vList3"/>
    <dgm:cxn modelId="{CD9CDDA5-EF6E-4F91-AF52-BB85DD343D65}" srcId="{5048918C-8DC9-43A9-A96D-F778DE2A7CCC}" destId="{291CE510-964D-40CA-AFBD-86016FF030CC}" srcOrd="3" destOrd="0" parTransId="{08168987-9F1D-423D-A4E9-E280B95ADA15}" sibTransId="{E6F263A4-AB25-4797-BE6A-23A006195525}"/>
    <dgm:cxn modelId="{D890EB72-AC7B-472F-BF96-D3C0B4988389}" type="presOf" srcId="{799AE4C7-FEE7-47C8-B224-53F3C9261196}" destId="{5E9526ED-C57B-41B3-9F09-5C2858FC2D42}" srcOrd="0" destOrd="1" presId="urn:microsoft.com/office/officeart/2005/8/layout/vList3"/>
    <dgm:cxn modelId="{9FACF43A-91B9-4820-8085-F44B7DDF7B8A}" type="presParOf" srcId="{779CB0D9-86C8-4761-851D-0AD5A5C5B4A8}" destId="{35E62047-0DDD-4C69-ACE2-11B9012E343E}" srcOrd="0" destOrd="0" presId="urn:microsoft.com/office/officeart/2005/8/layout/vList3"/>
    <dgm:cxn modelId="{DA91905C-44E9-4635-B218-ABFC7DACB11D}" type="presParOf" srcId="{35E62047-0DDD-4C69-ACE2-11B9012E343E}" destId="{D1E45698-C4DA-4B50-9F27-7004E94D4A8B}" srcOrd="0" destOrd="0" presId="urn:microsoft.com/office/officeart/2005/8/layout/vList3"/>
    <dgm:cxn modelId="{0C4966B0-A95D-49C4-85F8-8D6EF94687CA}" type="presParOf" srcId="{35E62047-0DDD-4C69-ACE2-11B9012E343E}" destId="{5E9526ED-C57B-41B3-9F09-5C2858FC2D42}" srcOrd="1" destOrd="0" presId="urn:microsoft.com/office/officeart/2005/8/layout/vList3"/>
    <dgm:cxn modelId="{AF2BB437-AC18-4937-A2C3-FA87590004B5}" type="presParOf" srcId="{779CB0D9-86C8-4761-851D-0AD5A5C5B4A8}" destId="{8020AC69-F477-4172-BD33-368CDC29077C}" srcOrd="1" destOrd="0" presId="urn:microsoft.com/office/officeart/2005/8/layout/vList3"/>
    <dgm:cxn modelId="{95286D7D-C0D2-4735-963A-64623E337BF3}" type="presParOf" srcId="{779CB0D9-86C8-4761-851D-0AD5A5C5B4A8}" destId="{7BFEC369-EB55-4A9B-ABF4-F44AE5648456}" srcOrd="2" destOrd="0" presId="urn:microsoft.com/office/officeart/2005/8/layout/vList3"/>
    <dgm:cxn modelId="{7D2B5637-4111-46EA-BFDC-26393ECFD12E}" type="presParOf" srcId="{7BFEC369-EB55-4A9B-ABF4-F44AE5648456}" destId="{6C52473A-9A18-4E6F-949A-6A0796B90407}" srcOrd="0" destOrd="0" presId="urn:microsoft.com/office/officeart/2005/8/layout/vList3"/>
    <dgm:cxn modelId="{2403DB00-7894-4DE0-BF9D-FB0A08F0F6E9}" type="presParOf" srcId="{7BFEC369-EB55-4A9B-ABF4-F44AE5648456}" destId="{5CA8D009-768C-493A-8381-8B6A5F45950B}" srcOrd="1" destOrd="0" presId="urn:microsoft.com/office/officeart/2005/8/layout/vList3"/>
    <dgm:cxn modelId="{325ABF10-D8EF-49A6-9751-EF8CE51B0C14}" type="presParOf" srcId="{779CB0D9-86C8-4761-851D-0AD5A5C5B4A8}" destId="{7AF5D1E4-F7B5-4A08-8B58-00ADD038339E}" srcOrd="3" destOrd="0" presId="urn:microsoft.com/office/officeart/2005/8/layout/vList3"/>
    <dgm:cxn modelId="{CCDEE75A-B336-4667-AF96-AACC67C5B134}" type="presParOf" srcId="{779CB0D9-86C8-4761-851D-0AD5A5C5B4A8}" destId="{A4B154FD-BBCA-45C4-9E27-D1187B439E3A}" srcOrd="4" destOrd="0" presId="urn:microsoft.com/office/officeart/2005/8/layout/vList3"/>
    <dgm:cxn modelId="{45CF536C-9DDD-40BE-8926-769F8DF9BECA}" type="presParOf" srcId="{A4B154FD-BBCA-45C4-9E27-D1187B439E3A}" destId="{9E9041E8-10D9-4FB9-BD69-4ACEA3AB85E6}" srcOrd="0" destOrd="0" presId="urn:microsoft.com/office/officeart/2005/8/layout/vList3"/>
    <dgm:cxn modelId="{9036DFEB-2B6D-4B77-86A4-A5DA8CEB82FD}" type="presParOf" srcId="{A4B154FD-BBCA-45C4-9E27-D1187B439E3A}" destId="{35BFE111-14E9-4736-9A43-215AC141186E}" srcOrd="1" destOrd="0" presId="urn:microsoft.com/office/officeart/2005/8/layout/vList3"/>
    <dgm:cxn modelId="{1F22269F-03A9-49BD-8534-B5ACC99D663B}" type="presParOf" srcId="{779CB0D9-86C8-4761-851D-0AD5A5C5B4A8}" destId="{76535A4A-80AB-4196-8716-94E86FF7FA08}" srcOrd="5" destOrd="0" presId="urn:microsoft.com/office/officeart/2005/8/layout/vList3"/>
    <dgm:cxn modelId="{58C5CAE2-5B43-43C6-B1E7-DC3330B31BA5}" type="presParOf" srcId="{779CB0D9-86C8-4761-851D-0AD5A5C5B4A8}" destId="{9DC5EB96-949E-4C93-A992-612E3A95C2BE}" srcOrd="6" destOrd="0" presId="urn:microsoft.com/office/officeart/2005/8/layout/vList3"/>
    <dgm:cxn modelId="{4FBBE322-F0B1-41ED-BF6F-934DBADF470A}" type="presParOf" srcId="{9DC5EB96-949E-4C93-A992-612E3A95C2BE}" destId="{152C957F-912A-419B-B360-9DBABCFC60E1}" srcOrd="0" destOrd="0" presId="urn:microsoft.com/office/officeart/2005/8/layout/vList3"/>
    <dgm:cxn modelId="{DC62D5C1-D761-4E01-89E9-80ECD0155AC0}" type="presParOf" srcId="{9DC5EB96-949E-4C93-A992-612E3A95C2BE}" destId="{4B0BADA2-ADAF-4450-B1A7-A5B8155E1E3E}"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CB360F-4091-420A-BA14-9B92EDAE5D92}" type="doc">
      <dgm:prSet loTypeId="urn:microsoft.com/office/officeart/2005/8/layout/pyramid2" loCatId="pyramid" qsTypeId="urn:microsoft.com/office/officeart/2005/8/quickstyle/simple5" qsCatId="simple" csTypeId="urn:microsoft.com/office/officeart/2005/8/colors/colorful5" csCatId="colorful" phldr="1"/>
      <dgm:spPr/>
      <dgm:t>
        <a:bodyPr/>
        <a:lstStyle/>
        <a:p>
          <a:endParaRPr lang="es-MX"/>
        </a:p>
      </dgm:t>
    </dgm:pt>
    <dgm:pt modelId="{09A32FE8-C93E-48D5-B74E-B46725E49FD8}">
      <dgm:prSet custT="1"/>
      <dgm:spPr>
        <a:solidFill>
          <a:schemeClr val="bg1"/>
        </a:solidFill>
      </dgm:spPr>
      <dgm:t>
        <a:bodyPr/>
        <a:lstStyle/>
        <a:p>
          <a:pPr rtl="0"/>
          <a:r>
            <a:rPr lang="es-EC" sz="1800" dirty="0" smtClean="0"/>
            <a:t>Fortalecer el manejo veterinario</a:t>
          </a:r>
          <a:endParaRPr lang="es-MX" sz="1800" b="0" i="0" baseline="0" dirty="0"/>
        </a:p>
      </dgm:t>
    </dgm:pt>
    <dgm:pt modelId="{6D52B23A-5659-42EB-9776-3FFF20FBABAC}" type="sibTrans" cxnId="{F25FDB73-DAF9-4220-81AF-FF7816121592}">
      <dgm:prSet/>
      <dgm:spPr/>
      <dgm:t>
        <a:bodyPr/>
        <a:lstStyle/>
        <a:p>
          <a:endParaRPr lang="es-MX"/>
        </a:p>
      </dgm:t>
    </dgm:pt>
    <dgm:pt modelId="{57EF9320-2AC3-48CE-BC16-5207535A8734}" type="parTrans" cxnId="{F25FDB73-DAF9-4220-81AF-FF7816121592}">
      <dgm:prSet/>
      <dgm:spPr/>
      <dgm:t>
        <a:bodyPr/>
        <a:lstStyle/>
        <a:p>
          <a:endParaRPr lang="es-MX"/>
        </a:p>
      </dgm:t>
    </dgm:pt>
    <dgm:pt modelId="{6001AA3F-1C0D-4374-ACE8-8993BB8D7AF1}">
      <dgm:prSet custT="1"/>
      <dgm:spPr/>
      <dgm:t>
        <a:bodyPr/>
        <a:lstStyle/>
        <a:p>
          <a:r>
            <a:rPr lang="es-EC" sz="1800" dirty="0" smtClean="0"/>
            <a:t>Participación especialistas veterinarios en el desarrollo de productos</a:t>
          </a:r>
          <a:endParaRPr lang="es-EC" sz="1800" dirty="0"/>
        </a:p>
      </dgm:t>
    </dgm:pt>
    <dgm:pt modelId="{54F20C65-C010-4A91-8FFD-867D709FF7D7}" type="parTrans" cxnId="{445D2740-2B1A-46DF-BF2C-0074C3FA1198}">
      <dgm:prSet/>
      <dgm:spPr/>
      <dgm:t>
        <a:bodyPr/>
        <a:lstStyle/>
        <a:p>
          <a:endParaRPr lang="es-EC"/>
        </a:p>
      </dgm:t>
    </dgm:pt>
    <dgm:pt modelId="{2AD39721-0D82-41F2-AB24-F8EE1415537C}" type="sibTrans" cxnId="{445D2740-2B1A-46DF-BF2C-0074C3FA1198}">
      <dgm:prSet/>
      <dgm:spPr/>
      <dgm:t>
        <a:bodyPr/>
        <a:lstStyle/>
        <a:p>
          <a:endParaRPr lang="es-EC"/>
        </a:p>
      </dgm:t>
    </dgm:pt>
    <dgm:pt modelId="{8A482F47-3E04-410F-A169-DF6B69D15EF0}">
      <dgm:prSet custT="1"/>
      <dgm:spPr/>
      <dgm:t>
        <a:bodyPr/>
        <a:lstStyle/>
        <a:p>
          <a:r>
            <a:rPr lang="es-EC" sz="1800" dirty="0" smtClean="0"/>
            <a:t>Creación del Instituto </a:t>
          </a:r>
          <a:r>
            <a:rPr lang="es-EC" sz="1800" dirty="0" err="1" smtClean="0"/>
            <a:t>Pet</a:t>
          </a:r>
          <a:r>
            <a:rPr lang="es-EC" sz="1800" dirty="0" smtClean="0"/>
            <a:t> </a:t>
          </a:r>
          <a:r>
            <a:rPr lang="es-EC" sz="1800" dirty="0" err="1" smtClean="0"/>
            <a:t>Food</a:t>
          </a:r>
          <a:r>
            <a:rPr lang="es-EC" sz="1800" dirty="0" smtClean="0"/>
            <a:t> que apoya e integra el desarrollo de este mercado en Ecuador</a:t>
          </a:r>
          <a:endParaRPr lang="es-EC" sz="1800" dirty="0"/>
        </a:p>
      </dgm:t>
    </dgm:pt>
    <dgm:pt modelId="{311952AA-6E43-4E7A-A218-B17491D0094B}" type="parTrans" cxnId="{52F2E5F1-D8EE-4B08-B623-8DE265C14492}">
      <dgm:prSet/>
      <dgm:spPr/>
      <dgm:t>
        <a:bodyPr/>
        <a:lstStyle/>
        <a:p>
          <a:endParaRPr lang="es-EC"/>
        </a:p>
      </dgm:t>
    </dgm:pt>
    <dgm:pt modelId="{4CC7385D-A075-429B-ABF4-2F0004AC9C09}" type="sibTrans" cxnId="{52F2E5F1-D8EE-4B08-B623-8DE265C14492}">
      <dgm:prSet/>
      <dgm:spPr/>
      <dgm:t>
        <a:bodyPr/>
        <a:lstStyle/>
        <a:p>
          <a:endParaRPr lang="es-EC"/>
        </a:p>
      </dgm:t>
    </dgm:pt>
    <dgm:pt modelId="{28CA2AF8-A870-4ADA-84C0-87C7652E3E7B}" type="pres">
      <dgm:prSet presAssocID="{DFCB360F-4091-420A-BA14-9B92EDAE5D92}" presName="compositeShape" presStyleCnt="0">
        <dgm:presLayoutVars>
          <dgm:dir/>
          <dgm:resizeHandles/>
        </dgm:presLayoutVars>
      </dgm:prSet>
      <dgm:spPr/>
      <dgm:t>
        <a:bodyPr/>
        <a:lstStyle/>
        <a:p>
          <a:endParaRPr lang="es-EC"/>
        </a:p>
      </dgm:t>
    </dgm:pt>
    <dgm:pt modelId="{3DA6C5F0-E8B0-41DE-89F1-F8B1EC13A302}" type="pres">
      <dgm:prSet presAssocID="{DFCB360F-4091-420A-BA14-9B92EDAE5D92}" presName="pyramid" presStyleLbl="node1" presStyleIdx="0" presStyleCnt="1"/>
      <dgm:spPr>
        <a:solidFill>
          <a:srgbClr val="00B050"/>
        </a:solidFill>
      </dgm:spPr>
      <dgm:t>
        <a:bodyPr/>
        <a:lstStyle/>
        <a:p>
          <a:endParaRPr lang="es-EC"/>
        </a:p>
      </dgm:t>
    </dgm:pt>
    <dgm:pt modelId="{F5EE2223-916B-4B9A-A2E2-07F25C5818A4}" type="pres">
      <dgm:prSet presAssocID="{DFCB360F-4091-420A-BA14-9B92EDAE5D92}" presName="theList" presStyleCnt="0"/>
      <dgm:spPr/>
    </dgm:pt>
    <dgm:pt modelId="{D2049955-FEAA-4162-B832-A8B5F6257778}" type="pres">
      <dgm:prSet presAssocID="{09A32FE8-C93E-48D5-B74E-B46725E49FD8}" presName="aNode" presStyleLbl="fgAcc1" presStyleIdx="0" presStyleCnt="3" custScaleX="117929" custScaleY="116310">
        <dgm:presLayoutVars>
          <dgm:bulletEnabled val="1"/>
        </dgm:presLayoutVars>
      </dgm:prSet>
      <dgm:spPr/>
      <dgm:t>
        <a:bodyPr/>
        <a:lstStyle/>
        <a:p>
          <a:endParaRPr lang="es-EC"/>
        </a:p>
      </dgm:t>
    </dgm:pt>
    <dgm:pt modelId="{DBABAAC5-1A20-4138-9729-39F6E9C17B51}" type="pres">
      <dgm:prSet presAssocID="{09A32FE8-C93E-48D5-B74E-B46725E49FD8}" presName="aSpace" presStyleCnt="0"/>
      <dgm:spPr/>
    </dgm:pt>
    <dgm:pt modelId="{01F944B6-8923-4787-BF06-8105075017F7}" type="pres">
      <dgm:prSet presAssocID="{6001AA3F-1C0D-4374-ACE8-8993BB8D7AF1}" presName="aNode" presStyleLbl="fgAcc1" presStyleIdx="1" presStyleCnt="3" custScaleX="119652" custScaleY="117100">
        <dgm:presLayoutVars>
          <dgm:bulletEnabled val="1"/>
        </dgm:presLayoutVars>
      </dgm:prSet>
      <dgm:spPr/>
      <dgm:t>
        <a:bodyPr/>
        <a:lstStyle/>
        <a:p>
          <a:endParaRPr lang="es-EC"/>
        </a:p>
      </dgm:t>
    </dgm:pt>
    <dgm:pt modelId="{8C25C78E-B681-4268-8F82-302B647D6CB2}" type="pres">
      <dgm:prSet presAssocID="{6001AA3F-1C0D-4374-ACE8-8993BB8D7AF1}" presName="aSpace" presStyleCnt="0"/>
      <dgm:spPr/>
    </dgm:pt>
    <dgm:pt modelId="{B905A357-3066-465C-A6BE-90B5EF1003E8}" type="pres">
      <dgm:prSet presAssocID="{8A482F47-3E04-410F-A169-DF6B69D15EF0}" presName="aNode" presStyleLbl="fgAcc1" presStyleIdx="2" presStyleCnt="3" custScaleX="135061" custScaleY="111335" custLinFactNeighborX="2155" custLinFactNeighborY="-21446">
        <dgm:presLayoutVars>
          <dgm:bulletEnabled val="1"/>
        </dgm:presLayoutVars>
      </dgm:prSet>
      <dgm:spPr/>
      <dgm:t>
        <a:bodyPr/>
        <a:lstStyle/>
        <a:p>
          <a:endParaRPr lang="es-EC"/>
        </a:p>
      </dgm:t>
    </dgm:pt>
    <dgm:pt modelId="{50114DBB-369C-4B18-BE44-EDC03C561839}" type="pres">
      <dgm:prSet presAssocID="{8A482F47-3E04-410F-A169-DF6B69D15EF0}" presName="aSpace" presStyleCnt="0"/>
      <dgm:spPr/>
    </dgm:pt>
  </dgm:ptLst>
  <dgm:cxnLst>
    <dgm:cxn modelId="{52F2E5F1-D8EE-4B08-B623-8DE265C14492}" srcId="{DFCB360F-4091-420A-BA14-9B92EDAE5D92}" destId="{8A482F47-3E04-410F-A169-DF6B69D15EF0}" srcOrd="2" destOrd="0" parTransId="{311952AA-6E43-4E7A-A218-B17491D0094B}" sibTransId="{4CC7385D-A075-429B-ABF4-2F0004AC9C09}"/>
    <dgm:cxn modelId="{FC0F32AB-5DB1-44B0-9621-48FBFB0957A9}" type="presOf" srcId="{09A32FE8-C93E-48D5-B74E-B46725E49FD8}" destId="{D2049955-FEAA-4162-B832-A8B5F6257778}" srcOrd="0" destOrd="0" presId="urn:microsoft.com/office/officeart/2005/8/layout/pyramid2"/>
    <dgm:cxn modelId="{F25FDB73-DAF9-4220-81AF-FF7816121592}" srcId="{DFCB360F-4091-420A-BA14-9B92EDAE5D92}" destId="{09A32FE8-C93E-48D5-B74E-B46725E49FD8}" srcOrd="0" destOrd="0" parTransId="{57EF9320-2AC3-48CE-BC16-5207535A8734}" sibTransId="{6D52B23A-5659-42EB-9776-3FFF20FBABAC}"/>
    <dgm:cxn modelId="{80F3745F-DC16-47CB-A862-B786B19E3AF3}" type="presOf" srcId="{6001AA3F-1C0D-4374-ACE8-8993BB8D7AF1}" destId="{01F944B6-8923-4787-BF06-8105075017F7}" srcOrd="0" destOrd="0" presId="urn:microsoft.com/office/officeart/2005/8/layout/pyramid2"/>
    <dgm:cxn modelId="{445D2740-2B1A-46DF-BF2C-0074C3FA1198}" srcId="{DFCB360F-4091-420A-BA14-9B92EDAE5D92}" destId="{6001AA3F-1C0D-4374-ACE8-8993BB8D7AF1}" srcOrd="1" destOrd="0" parTransId="{54F20C65-C010-4A91-8FFD-867D709FF7D7}" sibTransId="{2AD39721-0D82-41F2-AB24-F8EE1415537C}"/>
    <dgm:cxn modelId="{C3E75D00-A843-4E69-ACC7-995B2AB3846C}" type="presOf" srcId="{8A482F47-3E04-410F-A169-DF6B69D15EF0}" destId="{B905A357-3066-465C-A6BE-90B5EF1003E8}" srcOrd="0" destOrd="0" presId="urn:microsoft.com/office/officeart/2005/8/layout/pyramid2"/>
    <dgm:cxn modelId="{81BB53A9-F1E9-4A7A-A3AA-F190D7FF124B}" type="presOf" srcId="{DFCB360F-4091-420A-BA14-9B92EDAE5D92}" destId="{28CA2AF8-A870-4ADA-84C0-87C7652E3E7B}" srcOrd="0" destOrd="0" presId="urn:microsoft.com/office/officeart/2005/8/layout/pyramid2"/>
    <dgm:cxn modelId="{3F392B68-2930-4F9F-9403-8093D2330F59}" type="presParOf" srcId="{28CA2AF8-A870-4ADA-84C0-87C7652E3E7B}" destId="{3DA6C5F0-E8B0-41DE-89F1-F8B1EC13A302}" srcOrd="0" destOrd="0" presId="urn:microsoft.com/office/officeart/2005/8/layout/pyramid2"/>
    <dgm:cxn modelId="{2AA34685-311E-4AD2-AB9A-F9D7AB130845}" type="presParOf" srcId="{28CA2AF8-A870-4ADA-84C0-87C7652E3E7B}" destId="{F5EE2223-916B-4B9A-A2E2-07F25C5818A4}" srcOrd="1" destOrd="0" presId="urn:microsoft.com/office/officeart/2005/8/layout/pyramid2"/>
    <dgm:cxn modelId="{315ADE58-0DAB-4437-BC44-92DD956F2458}" type="presParOf" srcId="{F5EE2223-916B-4B9A-A2E2-07F25C5818A4}" destId="{D2049955-FEAA-4162-B832-A8B5F6257778}" srcOrd="0" destOrd="0" presId="urn:microsoft.com/office/officeart/2005/8/layout/pyramid2"/>
    <dgm:cxn modelId="{0D483278-9D86-4634-812E-5CF522D7848B}" type="presParOf" srcId="{F5EE2223-916B-4B9A-A2E2-07F25C5818A4}" destId="{DBABAAC5-1A20-4138-9729-39F6E9C17B51}" srcOrd="1" destOrd="0" presId="urn:microsoft.com/office/officeart/2005/8/layout/pyramid2"/>
    <dgm:cxn modelId="{1539E4EF-044A-4405-A7E2-E0039537DB73}" type="presParOf" srcId="{F5EE2223-916B-4B9A-A2E2-07F25C5818A4}" destId="{01F944B6-8923-4787-BF06-8105075017F7}" srcOrd="2" destOrd="0" presId="urn:microsoft.com/office/officeart/2005/8/layout/pyramid2"/>
    <dgm:cxn modelId="{78A08690-233E-4D50-98E1-8BEC5D8D5EBF}" type="presParOf" srcId="{F5EE2223-916B-4B9A-A2E2-07F25C5818A4}" destId="{8C25C78E-B681-4268-8F82-302B647D6CB2}" srcOrd="3" destOrd="0" presId="urn:microsoft.com/office/officeart/2005/8/layout/pyramid2"/>
    <dgm:cxn modelId="{64BE052D-7564-4579-874A-7EA26F5FA307}" type="presParOf" srcId="{F5EE2223-916B-4B9A-A2E2-07F25C5818A4}" destId="{B905A357-3066-465C-A6BE-90B5EF1003E8}" srcOrd="4" destOrd="0" presId="urn:microsoft.com/office/officeart/2005/8/layout/pyramid2"/>
    <dgm:cxn modelId="{C547CE0F-B5AF-4E10-8D79-5824B53F2A3B}" type="presParOf" srcId="{F5EE2223-916B-4B9A-A2E2-07F25C5818A4}" destId="{50114DBB-369C-4B18-BE44-EDC03C561839}"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13080-4955-4A46-B1F4-A7E95C2CCEB0}">
      <dsp:nvSpPr>
        <dsp:cNvPr id="0" name=""/>
        <dsp:cNvSpPr/>
      </dsp:nvSpPr>
      <dsp:spPr>
        <a:xfrm rot="5400000">
          <a:off x="-346128" y="508675"/>
          <a:ext cx="1713020" cy="1020763"/>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dirty="0"/>
            <a:t>1</a:t>
          </a:r>
        </a:p>
      </dsp:txBody>
      <dsp:txXfrm rot="-5400000">
        <a:off x="1" y="672929"/>
        <a:ext cx="1020763" cy="692257"/>
      </dsp:txXfrm>
    </dsp:sp>
    <dsp:sp modelId="{48C3CD2B-42D6-471A-8C68-503D32BD44B5}">
      <dsp:nvSpPr>
        <dsp:cNvPr id="0" name=""/>
        <dsp:cNvSpPr/>
      </dsp:nvSpPr>
      <dsp:spPr>
        <a:xfrm rot="5400000">
          <a:off x="5605299" y="-4062959"/>
          <a:ext cx="1249706" cy="9768630"/>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C" sz="1400" kern="1200" dirty="0" smtClean="0"/>
            <a:t>Después de evaluar el perfil de los compradores de alimentos para perros, establecemos que tienen entre 21 y 35 años de edad, centrados en la compra de temas como el precio, las marcas, las cualidades y las recomendaciones de 'veterinario, por lo tanto, es intuitivamente claro que no tienen un alto poder adquisitivo, aunque son suficientes para consultar a un médico con un animal si es necesario.</a:t>
          </a:r>
          <a:endParaRPr lang="es-MX" sz="1400" b="0" i="0" kern="1200" baseline="0" dirty="0"/>
        </a:p>
      </dsp:txBody>
      <dsp:txXfrm rot="-5400000">
        <a:off x="1345837" y="257509"/>
        <a:ext cx="9707624" cy="1127694"/>
      </dsp:txXfrm>
    </dsp:sp>
    <dsp:sp modelId="{BA03681E-C269-4974-8E5E-32776DC199ED}">
      <dsp:nvSpPr>
        <dsp:cNvPr id="0" name=""/>
        <dsp:cNvSpPr/>
      </dsp:nvSpPr>
      <dsp:spPr>
        <a:xfrm rot="5400000">
          <a:off x="-359237" y="2030263"/>
          <a:ext cx="1690237" cy="971761"/>
        </a:xfrm>
        <a:prstGeom prst="chevron">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dirty="0"/>
            <a:t>2</a:t>
          </a:r>
        </a:p>
      </dsp:txBody>
      <dsp:txXfrm rot="-5400000">
        <a:off x="2" y="2156906"/>
        <a:ext cx="971761" cy="718476"/>
      </dsp:txXfrm>
    </dsp:sp>
    <dsp:sp modelId="{380135E6-980B-427B-9F40-959DFD570F67}">
      <dsp:nvSpPr>
        <dsp:cNvPr id="0" name=""/>
        <dsp:cNvSpPr/>
      </dsp:nvSpPr>
      <dsp:spPr>
        <a:xfrm rot="5400000">
          <a:off x="5605299" y="-2588436"/>
          <a:ext cx="1249706" cy="9768630"/>
        </a:xfrm>
        <a:prstGeom prst="round2Same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C" sz="1400" kern="1200" dirty="0" smtClean="0"/>
            <a:t>Se encontró que los encuestados reconocieron principalmente la calidad de varios alimentos para mascotas en el mercado y, por lo tanto, a menudo compran productos de manera equilibrada.</a:t>
          </a:r>
          <a:endParaRPr lang="es-MX" sz="1400" b="0" i="0" kern="1200" baseline="0" dirty="0"/>
        </a:p>
      </dsp:txBody>
      <dsp:txXfrm rot="-5400000">
        <a:off x="1345837" y="1732032"/>
        <a:ext cx="9707624" cy="1127694"/>
      </dsp:txXfrm>
    </dsp:sp>
    <dsp:sp modelId="{510818AF-211E-4DBD-B93A-E4F25E60E1FA}">
      <dsp:nvSpPr>
        <dsp:cNvPr id="0" name=""/>
        <dsp:cNvSpPr/>
      </dsp:nvSpPr>
      <dsp:spPr>
        <a:xfrm rot="5400000">
          <a:off x="-358026" y="3514747"/>
          <a:ext cx="1715942" cy="999889"/>
        </a:xfrm>
        <a:prstGeom prst="chevron">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0" i="0" kern="1200" baseline="0" dirty="0"/>
            <a:t>3</a:t>
          </a:r>
        </a:p>
      </dsp:txBody>
      <dsp:txXfrm rot="-5400000">
        <a:off x="1" y="3656666"/>
        <a:ext cx="999889" cy="716053"/>
      </dsp:txXfrm>
    </dsp:sp>
    <dsp:sp modelId="{6CAAAF42-4D03-4F08-8C1D-DAC6D6053D14}">
      <dsp:nvSpPr>
        <dsp:cNvPr id="0" name=""/>
        <dsp:cNvSpPr/>
      </dsp:nvSpPr>
      <dsp:spPr>
        <a:xfrm rot="5400000">
          <a:off x="5605299" y="-1102740"/>
          <a:ext cx="1249706" cy="9768630"/>
        </a:xfrm>
        <a:prstGeom prst="round2Same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C" sz="1400" kern="1200" dirty="0" smtClean="0"/>
            <a:t>Se descubrió que los veterinarios tienen una gran influencia en los dueños de mascotas, quienes descubrieron por primera vez que su primer alimento fue comprado de acuerdo con la prueba del veterinario, y el estudio encontró que muchos animales comienzan a sufrir cambios negativos en la salud después de 5 años de vida, y es entonces cuando el veterinario comienza a influir en el tipo de alimento que debe comprar una mascota, a menudo se visita cada vez que un perro desarrolla un enfermedad y, en general, la marca se elige del producto.</a:t>
          </a:r>
          <a:endParaRPr lang="es-MX" sz="1400" b="0" i="0" kern="1200" baseline="0" dirty="0"/>
        </a:p>
      </dsp:txBody>
      <dsp:txXfrm rot="-5400000">
        <a:off x="1345837" y="3217728"/>
        <a:ext cx="9707624" cy="11276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F3711A-994E-4371-B1CC-0BB00DC440F4}">
      <dsp:nvSpPr>
        <dsp:cNvPr id="0" name=""/>
        <dsp:cNvSpPr/>
      </dsp:nvSpPr>
      <dsp:spPr>
        <a:xfrm rot="5400000">
          <a:off x="-285440" y="320454"/>
          <a:ext cx="1475619" cy="837162"/>
        </a:xfrm>
        <a:prstGeom prst="chevron">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1" kern="1200" dirty="0"/>
            <a:t>1</a:t>
          </a:r>
        </a:p>
      </dsp:txBody>
      <dsp:txXfrm rot="-5400000">
        <a:off x="33789" y="419806"/>
        <a:ext cx="837162" cy="638457"/>
      </dsp:txXfrm>
    </dsp:sp>
    <dsp:sp modelId="{10846059-5DD9-4289-ADA5-99205F498A20}">
      <dsp:nvSpPr>
        <dsp:cNvPr id="0" name=""/>
        <dsp:cNvSpPr/>
      </dsp:nvSpPr>
      <dsp:spPr>
        <a:xfrm rot="5400000">
          <a:off x="5808181" y="-4761722"/>
          <a:ext cx="882544" cy="10554277"/>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C" sz="1400" kern="1200" dirty="0" smtClean="0"/>
            <a:t>Ampliar y fortalecer las técnicas de mercadotecnia dirigidas a la diversificación de la oferta de servicios de venta de alimentos para mascotas de los consumidores del segmento </a:t>
          </a:r>
          <a:r>
            <a:rPr lang="es-EC" sz="1400" kern="1200" dirty="0" err="1" smtClean="0"/>
            <a:t>millennials</a:t>
          </a:r>
          <a:r>
            <a:rPr lang="es-EC" sz="1400" kern="1200" dirty="0" smtClean="0"/>
            <a:t> del distrito metropolitano de Quito tomándose en cuenta que a pesar de que no poseen un alto poder adquisitivo priorizan la consulta a médicos veterinarios de ser necesario.</a:t>
          </a:r>
          <a:endParaRPr lang="es-MX" sz="1400" kern="1200" dirty="0"/>
        </a:p>
      </dsp:txBody>
      <dsp:txXfrm rot="-5400000">
        <a:off x="972315" y="117226"/>
        <a:ext cx="10511195" cy="796380"/>
      </dsp:txXfrm>
    </dsp:sp>
    <dsp:sp modelId="{D90F50FA-383B-4533-AD3B-EF2054127D95}">
      <dsp:nvSpPr>
        <dsp:cNvPr id="0" name=""/>
        <dsp:cNvSpPr/>
      </dsp:nvSpPr>
      <dsp:spPr>
        <a:xfrm rot="5400000">
          <a:off x="-264875" y="1746490"/>
          <a:ext cx="1533026" cy="935699"/>
        </a:xfrm>
        <a:prstGeom prst="chevron">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MX" sz="2800" b="1" kern="1200" dirty="0"/>
            <a:t>2</a:t>
          </a:r>
        </a:p>
      </dsp:txBody>
      <dsp:txXfrm rot="-5400000">
        <a:off x="33789" y="1915677"/>
        <a:ext cx="935699" cy="597327"/>
      </dsp:txXfrm>
    </dsp:sp>
    <dsp:sp modelId="{E1B91B70-EF9B-415D-8F79-3F1D56CFD5FD}">
      <dsp:nvSpPr>
        <dsp:cNvPr id="0" name=""/>
        <dsp:cNvSpPr/>
      </dsp:nvSpPr>
      <dsp:spPr>
        <a:xfrm rot="5400000">
          <a:off x="5516841" y="-3125905"/>
          <a:ext cx="1342058" cy="10310512"/>
        </a:xfrm>
        <a:prstGeom prst="round2Same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C" sz="1400" kern="1200" dirty="0" smtClean="0"/>
            <a:t>Incrementar la calidad en la oferta de los alimentos y accesorios para mascotas existentes en el mercado interno, recalcándose que la calidad es uno de los factores de influencia que valoran los consumidores del segmento </a:t>
          </a:r>
          <a:r>
            <a:rPr lang="es-EC" sz="1400" kern="1200" dirty="0" err="1" smtClean="0"/>
            <a:t>millennials</a:t>
          </a:r>
          <a:r>
            <a:rPr lang="es-EC" sz="1400" kern="1200" dirty="0" smtClean="0"/>
            <a:t> al momento de realizar una compra de alimentos y accesorios para mascotas situación que repercutirá positivamente en el incremento de la comercialización de dichos productos.</a:t>
          </a:r>
          <a:endParaRPr lang="es-MX" sz="1400" kern="1200" dirty="0"/>
        </a:p>
      </dsp:txBody>
      <dsp:txXfrm rot="-5400000">
        <a:off x="1032614" y="1423836"/>
        <a:ext cx="10244998" cy="1211030"/>
      </dsp:txXfrm>
    </dsp:sp>
    <dsp:sp modelId="{B7B30FD3-CE25-45DB-BDE0-31E0711C59EF}">
      <dsp:nvSpPr>
        <dsp:cNvPr id="0" name=""/>
        <dsp:cNvSpPr/>
      </dsp:nvSpPr>
      <dsp:spPr>
        <a:xfrm rot="5400000">
          <a:off x="-320478" y="3232207"/>
          <a:ext cx="1695365" cy="903293"/>
        </a:xfrm>
        <a:prstGeom prst="chevron">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s-ES" sz="2800" b="1" kern="1200" dirty="0"/>
            <a:t>3</a:t>
          </a:r>
          <a:endParaRPr lang="es-MX" sz="2800" b="1" kern="1200" dirty="0"/>
        </a:p>
      </dsp:txBody>
      <dsp:txXfrm rot="-5400000">
        <a:off x="75559" y="3287818"/>
        <a:ext cx="903293" cy="792072"/>
      </dsp:txXfrm>
    </dsp:sp>
    <dsp:sp modelId="{80204B92-9520-4F7B-BB5D-F78C13206747}">
      <dsp:nvSpPr>
        <dsp:cNvPr id="0" name=""/>
        <dsp:cNvSpPr/>
      </dsp:nvSpPr>
      <dsp:spPr>
        <a:xfrm rot="5400000">
          <a:off x="5560820" y="-1605450"/>
          <a:ext cx="1273069" cy="10285357"/>
        </a:xfrm>
        <a:prstGeom prst="round2Same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s-EC" sz="1400" kern="1200" dirty="0" smtClean="0"/>
            <a:t>Brindar una mayor información, capacitación y entrega de muestras gratis de alimentos y accesorios para mascotas a los médicos veterinarios como estrategia de mercadotecnia capaz de garantizar una constante difusión de la calidad y ventajas de los productos ofertados, destacando que la asesoría de los médicos veterinarios además se debe incrementar sistemáticamente la presentación de publicidad de alimentos y accesorios para mascotas en clínicas y consultorios veterinarios al ser los lugares más concurridos por los </a:t>
          </a:r>
          <a:r>
            <a:rPr lang="es-EC" sz="1400" kern="1200" dirty="0" err="1" smtClean="0"/>
            <a:t>millennials</a:t>
          </a:r>
          <a:r>
            <a:rPr lang="es-EC" sz="1400" kern="1200" dirty="0" smtClean="0"/>
            <a:t> en busca de asesoría para la alimentación y atención de las mascotas.  </a:t>
          </a:r>
          <a:endParaRPr lang="es-MX" sz="1400" kern="1200" dirty="0"/>
        </a:p>
      </dsp:txBody>
      <dsp:txXfrm rot="-5400000">
        <a:off x="1054676" y="2962840"/>
        <a:ext cx="10223211" cy="11487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24D4-11EA-4D3A-A8DC-E3866A2D78AC}">
      <dsp:nvSpPr>
        <dsp:cNvPr id="0" name=""/>
        <dsp:cNvSpPr/>
      </dsp:nvSpPr>
      <dsp:spPr>
        <a:xfrm rot="5400000">
          <a:off x="506623" y="1166019"/>
          <a:ext cx="895019" cy="1018948"/>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7ADD222-4A95-4BAC-B350-AE08E9AA4DAD}">
      <dsp:nvSpPr>
        <dsp:cNvPr id="0" name=""/>
        <dsp:cNvSpPr/>
      </dsp:nvSpPr>
      <dsp:spPr>
        <a:xfrm>
          <a:off x="172952" y="0"/>
          <a:ext cx="4591536" cy="1054631"/>
        </a:xfrm>
        <a:prstGeom prst="roundRect">
          <a:avLst>
            <a:gd name="adj" fmla="val 1667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Un mercado con crecimiento nacional en la comercialización de servicios y productos para mascotas. </a:t>
          </a:r>
          <a:endParaRPr lang="es-ES" sz="1600" kern="1200" dirty="0"/>
        </a:p>
      </dsp:txBody>
      <dsp:txXfrm>
        <a:off x="224444" y="51492"/>
        <a:ext cx="4488552" cy="951647"/>
      </dsp:txXfrm>
    </dsp:sp>
    <dsp:sp modelId="{3DD70044-1620-4984-AD77-F45F4DC52BF4}">
      <dsp:nvSpPr>
        <dsp:cNvPr id="0" name=""/>
        <dsp:cNvSpPr/>
      </dsp:nvSpPr>
      <dsp:spPr>
        <a:xfrm>
          <a:off x="3052335" y="188837"/>
          <a:ext cx="1095820" cy="852399"/>
        </a:xfrm>
        <a:prstGeom prst="rect">
          <a:avLst/>
        </a:prstGeom>
        <a:noFill/>
        <a:ln>
          <a:noFill/>
        </a:ln>
        <a:effectLst/>
      </dsp:spPr>
      <dsp:style>
        <a:lnRef idx="0">
          <a:scrgbClr r="0" g="0" b="0"/>
        </a:lnRef>
        <a:fillRef idx="0">
          <a:scrgbClr r="0" g="0" b="0"/>
        </a:fillRef>
        <a:effectRef idx="0">
          <a:scrgbClr r="0" g="0" b="0"/>
        </a:effectRef>
        <a:fontRef idx="minor"/>
      </dsp:style>
    </dsp:sp>
    <dsp:sp modelId="{E20CA1F8-ADC9-4612-9326-AC1543D85C60}">
      <dsp:nvSpPr>
        <dsp:cNvPr id="0" name=""/>
        <dsp:cNvSpPr/>
      </dsp:nvSpPr>
      <dsp:spPr>
        <a:xfrm rot="5400000">
          <a:off x="2584344" y="2553907"/>
          <a:ext cx="895019" cy="1018948"/>
        </a:xfrm>
        <a:prstGeom prst="bentUpArrow">
          <a:avLst>
            <a:gd name="adj1" fmla="val 32840"/>
            <a:gd name="adj2" fmla="val 25000"/>
            <a:gd name="adj3" fmla="val 35780"/>
          </a:avLst>
        </a:prstGeom>
        <a:solidFill>
          <a:schemeClr val="dk1">
            <a:tint val="4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90F5DD3-BE32-4574-927C-41A9A76DE6DB}">
      <dsp:nvSpPr>
        <dsp:cNvPr id="0" name=""/>
        <dsp:cNvSpPr/>
      </dsp:nvSpPr>
      <dsp:spPr>
        <a:xfrm>
          <a:off x="1675437" y="1238456"/>
          <a:ext cx="4748639" cy="1321063"/>
        </a:xfrm>
        <a:prstGeom prst="roundRect">
          <a:avLst>
            <a:gd name="adj" fmla="val 1667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Estudio profundo de la oferta y la demanda desde una perspectiva cuantitativa y cualitativa, permite minimizar riesgos en la toma de decisiones de inversión en el negocio</a:t>
          </a:r>
          <a:endParaRPr lang="es-ES" sz="1600" kern="1200" dirty="0"/>
        </a:p>
      </dsp:txBody>
      <dsp:txXfrm>
        <a:off x="1739938" y="1302957"/>
        <a:ext cx="4619637" cy="1192061"/>
      </dsp:txXfrm>
    </dsp:sp>
    <dsp:sp modelId="{B0F54E3C-DCE3-475E-B7E9-16767FD2F0DB}">
      <dsp:nvSpPr>
        <dsp:cNvPr id="0" name=""/>
        <dsp:cNvSpPr/>
      </dsp:nvSpPr>
      <dsp:spPr>
        <a:xfrm>
          <a:off x="5334824" y="1506752"/>
          <a:ext cx="1095820" cy="852399"/>
        </a:xfrm>
        <a:prstGeom prst="rect">
          <a:avLst/>
        </a:prstGeom>
        <a:noFill/>
        <a:ln>
          <a:noFill/>
        </a:ln>
        <a:effectLst/>
      </dsp:spPr>
      <dsp:style>
        <a:lnRef idx="0">
          <a:scrgbClr r="0" g="0" b="0"/>
        </a:lnRef>
        <a:fillRef idx="0">
          <a:scrgbClr r="0" g="0" b="0"/>
        </a:fillRef>
        <a:effectRef idx="0">
          <a:scrgbClr r="0" g="0" b="0"/>
        </a:effectRef>
        <a:fontRef idx="minor"/>
      </dsp:style>
    </dsp:sp>
    <dsp:sp modelId="{38FC7562-01A7-4AB0-8C6E-B47F361F544C}">
      <dsp:nvSpPr>
        <dsp:cNvPr id="0" name=""/>
        <dsp:cNvSpPr/>
      </dsp:nvSpPr>
      <dsp:spPr>
        <a:xfrm>
          <a:off x="3965918" y="2679122"/>
          <a:ext cx="3796684" cy="1376906"/>
        </a:xfrm>
        <a:prstGeom prst="roundRect">
          <a:avLst>
            <a:gd name="adj" fmla="val 16670"/>
          </a:avLst>
        </a:prstGeom>
        <a:solidFill>
          <a:schemeClr val="accent6">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1" kern="1200" dirty="0" smtClean="0"/>
            <a:t>Hay tres grupos de consumidores que tienen mascotas</a:t>
          </a:r>
          <a:endParaRPr lang="es-ES" sz="1600" b="1" kern="1200" dirty="0"/>
        </a:p>
      </dsp:txBody>
      <dsp:txXfrm>
        <a:off x="4033145" y="2746349"/>
        <a:ext cx="3662230" cy="1242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283BF-70E9-4D97-8D58-9E6945EEDAD3}">
      <dsp:nvSpPr>
        <dsp:cNvPr id="0" name=""/>
        <dsp:cNvSpPr/>
      </dsp:nvSpPr>
      <dsp:spPr>
        <a:xfrm>
          <a:off x="0" y="463"/>
          <a:ext cx="1080537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70CB7-9BAA-4FC5-9F54-604E6D769789}">
      <dsp:nvSpPr>
        <dsp:cNvPr id="0" name=""/>
        <dsp:cNvSpPr/>
      </dsp:nvSpPr>
      <dsp:spPr>
        <a:xfrm>
          <a:off x="0" y="463"/>
          <a:ext cx="2161074" cy="1788624"/>
        </a:xfrm>
        <a:prstGeom prst="rect">
          <a:avLst/>
        </a:prstGeom>
        <a:solidFill>
          <a:schemeClr val="accent6"/>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s-EC" sz="3200" b="1" kern="1200" dirty="0" smtClean="0"/>
            <a:t>Objetivo General</a:t>
          </a:r>
          <a:endParaRPr lang="es-EC" sz="3200" b="1" kern="1200" dirty="0"/>
        </a:p>
      </dsp:txBody>
      <dsp:txXfrm>
        <a:off x="0" y="463"/>
        <a:ext cx="2161074" cy="1788624"/>
      </dsp:txXfrm>
    </dsp:sp>
    <dsp:sp modelId="{63CC3B82-8356-4C2D-8BEB-A14E4F15EA61}">
      <dsp:nvSpPr>
        <dsp:cNvPr id="0" name=""/>
        <dsp:cNvSpPr/>
      </dsp:nvSpPr>
      <dsp:spPr>
        <a:xfrm>
          <a:off x="2323155" y="169319"/>
          <a:ext cx="8482218" cy="1500184"/>
        </a:xfrm>
        <a:prstGeom prst="rect">
          <a:avLst/>
        </a:prstGeom>
        <a:solidFill>
          <a:schemeClr val="accent6">
            <a:lumMod val="40000"/>
            <a:lumOff val="6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b="0" kern="1200" dirty="0" smtClean="0"/>
            <a:t>Analizar los factores que influyen en la decisión de compra de alimentos y accesorios para mascotas en los consumidores del segmento </a:t>
          </a:r>
          <a:r>
            <a:rPr lang="es-ES" sz="1800" b="0" kern="1200" dirty="0" err="1" smtClean="0"/>
            <a:t>millennials</a:t>
          </a:r>
          <a:r>
            <a:rPr lang="es-ES" sz="1800" b="0" kern="1200" dirty="0" smtClean="0"/>
            <a:t> del Distrito Metropolitano de Quito.</a:t>
          </a:r>
          <a:endParaRPr lang="es-EC" sz="1800" b="0" kern="1200" dirty="0"/>
        </a:p>
      </dsp:txBody>
      <dsp:txXfrm>
        <a:off x="2323155" y="169319"/>
        <a:ext cx="8482218" cy="1500184"/>
      </dsp:txXfrm>
    </dsp:sp>
    <dsp:sp modelId="{D805F6BD-02A1-4291-BDE6-42C6E2ED7066}">
      <dsp:nvSpPr>
        <dsp:cNvPr id="0" name=""/>
        <dsp:cNvSpPr/>
      </dsp:nvSpPr>
      <dsp:spPr>
        <a:xfrm>
          <a:off x="2161074" y="1669504"/>
          <a:ext cx="8644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40BE24-4CE6-4F30-B209-A07A15B02F0A}">
      <dsp:nvSpPr>
        <dsp:cNvPr id="0" name=""/>
        <dsp:cNvSpPr/>
      </dsp:nvSpPr>
      <dsp:spPr>
        <a:xfrm>
          <a:off x="0" y="1838360"/>
          <a:ext cx="10805374" cy="0"/>
        </a:xfrm>
        <a:prstGeom prst="line">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5ABCB-03F3-47E8-96BF-5C578951F10D}">
      <dsp:nvSpPr>
        <dsp:cNvPr id="0" name=""/>
        <dsp:cNvSpPr/>
      </dsp:nvSpPr>
      <dsp:spPr>
        <a:xfrm>
          <a:off x="0" y="1838360"/>
          <a:ext cx="2161074" cy="3377119"/>
        </a:xfrm>
        <a:prstGeom prst="rect">
          <a:avLst/>
        </a:prstGeom>
        <a:solidFill>
          <a:schemeClr val="accent6">
            <a:lumMod val="60000"/>
            <a:lumOff val="4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s-EC" sz="3200" b="1" kern="1200" dirty="0" smtClean="0"/>
            <a:t>Objetivos Específicos</a:t>
          </a:r>
          <a:endParaRPr lang="es-EC" sz="3200" b="1" kern="1200" dirty="0"/>
        </a:p>
      </dsp:txBody>
      <dsp:txXfrm>
        <a:off x="0" y="1838360"/>
        <a:ext cx="2161074" cy="3377119"/>
      </dsp:txXfrm>
    </dsp:sp>
    <dsp:sp modelId="{F0B7A05C-CC04-4297-95D0-9362AD2D3D17}">
      <dsp:nvSpPr>
        <dsp:cNvPr id="0" name=""/>
        <dsp:cNvSpPr/>
      </dsp:nvSpPr>
      <dsp:spPr>
        <a:xfrm>
          <a:off x="2323155" y="1878059"/>
          <a:ext cx="8482218" cy="793985"/>
        </a:xfrm>
        <a:prstGeom prst="rect">
          <a:avLst/>
        </a:prstGeom>
        <a:solidFill>
          <a:schemeClr val="accent6">
            <a:lumMod val="40000"/>
            <a:lumOff val="6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smtClean="0"/>
            <a:t>-Determinar las características demográficas y geográficas de los consumidores del segmento </a:t>
          </a:r>
          <a:r>
            <a:rPr lang="es-ES" sz="1800" kern="1200" dirty="0" err="1" smtClean="0"/>
            <a:t>millennialls</a:t>
          </a:r>
          <a:r>
            <a:rPr lang="es-ES" sz="1800" kern="1200" dirty="0" smtClean="0"/>
            <a:t> del distrito metropolitano de Quito </a:t>
          </a:r>
          <a:endParaRPr lang="es-EC" sz="1800" kern="1200" dirty="0"/>
        </a:p>
      </dsp:txBody>
      <dsp:txXfrm>
        <a:off x="2323155" y="1878059"/>
        <a:ext cx="8482218" cy="793985"/>
      </dsp:txXfrm>
    </dsp:sp>
    <dsp:sp modelId="{F288539E-76C4-45FE-8CD2-97377C1030D3}">
      <dsp:nvSpPr>
        <dsp:cNvPr id="0" name=""/>
        <dsp:cNvSpPr/>
      </dsp:nvSpPr>
      <dsp:spPr>
        <a:xfrm>
          <a:off x="2161074" y="2672045"/>
          <a:ext cx="8644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58A338-4281-4A90-B0A3-013EE688A81F}">
      <dsp:nvSpPr>
        <dsp:cNvPr id="0" name=""/>
        <dsp:cNvSpPr/>
      </dsp:nvSpPr>
      <dsp:spPr>
        <a:xfrm>
          <a:off x="2323155" y="2711744"/>
          <a:ext cx="8482218" cy="793985"/>
        </a:xfrm>
        <a:prstGeom prst="rect">
          <a:avLst/>
        </a:prstGeom>
        <a:solidFill>
          <a:schemeClr val="accent6">
            <a:lumMod val="40000"/>
            <a:lumOff val="6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smtClean="0"/>
            <a:t>-Investigar cuales son los factores de influencia que valoran los consumidores del segmento </a:t>
          </a:r>
          <a:r>
            <a:rPr lang="es-ES" sz="1800" kern="1200" dirty="0" err="1" smtClean="0"/>
            <a:t>millennials</a:t>
          </a:r>
          <a:r>
            <a:rPr lang="es-ES" sz="1800" kern="1200" dirty="0" smtClean="0"/>
            <a:t> al momento de realizar una compra de alimentos y accesorios para mascotas</a:t>
          </a:r>
          <a:endParaRPr lang="es-EC" sz="1800" kern="1200" dirty="0"/>
        </a:p>
      </dsp:txBody>
      <dsp:txXfrm>
        <a:off x="2323155" y="2711744"/>
        <a:ext cx="8482218" cy="793985"/>
      </dsp:txXfrm>
    </dsp:sp>
    <dsp:sp modelId="{1E37C27A-67DC-424D-8F4F-9CBFD6188AF6}">
      <dsp:nvSpPr>
        <dsp:cNvPr id="0" name=""/>
        <dsp:cNvSpPr/>
      </dsp:nvSpPr>
      <dsp:spPr>
        <a:xfrm>
          <a:off x="2161074" y="3505730"/>
          <a:ext cx="8644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72E4E6-B71E-4C2B-9CB1-DB80563A5EE9}">
      <dsp:nvSpPr>
        <dsp:cNvPr id="0" name=""/>
        <dsp:cNvSpPr/>
      </dsp:nvSpPr>
      <dsp:spPr>
        <a:xfrm>
          <a:off x="2323155" y="3545429"/>
          <a:ext cx="8482218" cy="793985"/>
        </a:xfrm>
        <a:prstGeom prst="rect">
          <a:avLst/>
        </a:prstGeom>
        <a:solidFill>
          <a:schemeClr val="accent6">
            <a:lumMod val="40000"/>
            <a:lumOff val="6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smtClean="0"/>
            <a:t>-Conocer los beneficios que el consumidor del segmento </a:t>
          </a:r>
          <a:r>
            <a:rPr lang="es-ES" sz="1800" kern="1200" dirty="0" err="1" smtClean="0"/>
            <a:t>millennials</a:t>
          </a:r>
          <a:r>
            <a:rPr lang="es-ES" sz="1800" kern="1200" dirty="0" smtClean="0"/>
            <a:t> busca al momento de comprar alimentos y accesorios para mascotas</a:t>
          </a:r>
          <a:endParaRPr lang="es-EC" sz="1800" kern="1200" dirty="0"/>
        </a:p>
      </dsp:txBody>
      <dsp:txXfrm>
        <a:off x="2323155" y="3545429"/>
        <a:ext cx="8482218" cy="793985"/>
      </dsp:txXfrm>
    </dsp:sp>
    <dsp:sp modelId="{595C51D4-6A06-4DE3-AF54-5511DE243EF7}">
      <dsp:nvSpPr>
        <dsp:cNvPr id="0" name=""/>
        <dsp:cNvSpPr/>
      </dsp:nvSpPr>
      <dsp:spPr>
        <a:xfrm>
          <a:off x="2161074" y="4339415"/>
          <a:ext cx="8644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D810F3-AF51-4833-A739-0F1650A98214}">
      <dsp:nvSpPr>
        <dsp:cNvPr id="0" name=""/>
        <dsp:cNvSpPr/>
      </dsp:nvSpPr>
      <dsp:spPr>
        <a:xfrm>
          <a:off x="2323155" y="4379115"/>
          <a:ext cx="8482218" cy="793985"/>
        </a:xfrm>
        <a:prstGeom prst="rect">
          <a:avLst/>
        </a:prstGeom>
        <a:solidFill>
          <a:schemeClr val="accent6">
            <a:lumMod val="40000"/>
            <a:lumOff val="60000"/>
            <a:alpha val="9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just" defTabSz="800100">
            <a:lnSpc>
              <a:spcPct val="90000"/>
            </a:lnSpc>
            <a:spcBef>
              <a:spcPct val="0"/>
            </a:spcBef>
            <a:spcAft>
              <a:spcPct val="35000"/>
            </a:spcAft>
          </a:pPr>
          <a:r>
            <a:rPr lang="es-ES" sz="1800" kern="1200" dirty="0" smtClean="0"/>
            <a:t>-Determinar cuál es la percepción del consumidor del segmento </a:t>
          </a:r>
          <a:r>
            <a:rPr lang="es-ES" sz="1800" kern="1200" dirty="0" err="1" smtClean="0"/>
            <a:t>millennials</a:t>
          </a:r>
          <a:r>
            <a:rPr lang="es-ES" sz="1800" kern="1200" dirty="0" smtClean="0"/>
            <a:t> sobre los establecimientos de venta de alimentos y accesorios para mascotas en el DMQ</a:t>
          </a:r>
          <a:endParaRPr lang="es-EC" sz="1800" kern="1200" dirty="0"/>
        </a:p>
      </dsp:txBody>
      <dsp:txXfrm>
        <a:off x="2323155" y="4379115"/>
        <a:ext cx="8482218" cy="793985"/>
      </dsp:txXfrm>
    </dsp:sp>
    <dsp:sp modelId="{EF44E9CC-4797-4334-91EF-7E1DECE2BD64}">
      <dsp:nvSpPr>
        <dsp:cNvPr id="0" name=""/>
        <dsp:cNvSpPr/>
      </dsp:nvSpPr>
      <dsp:spPr>
        <a:xfrm>
          <a:off x="2161074" y="5173101"/>
          <a:ext cx="8644299" cy="0"/>
        </a:xfrm>
        <a:prstGeom prst="line">
          <a:avLst/>
        </a:prstGeom>
        <a:solidFill>
          <a:schemeClr val="accent3">
            <a:hueOff val="0"/>
            <a:satOff val="0"/>
            <a:lumOff val="0"/>
            <a:alphaOff val="0"/>
          </a:schemeClr>
        </a:solidFill>
        <a:ln w="12700" cap="flat" cmpd="sng" algn="ctr">
          <a:solidFill>
            <a:schemeClr val="accent3">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389FA-0E50-4CA9-9777-D9F2C1697A85}">
      <dsp:nvSpPr>
        <dsp:cNvPr id="0" name=""/>
        <dsp:cNvSpPr/>
      </dsp:nvSpPr>
      <dsp:spPr>
        <a:xfrm>
          <a:off x="826236" y="111753"/>
          <a:ext cx="2966197" cy="118861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endParaRPr lang="es-EC" sz="1200" kern="1200" dirty="0" smtClean="0"/>
        </a:p>
        <a:p>
          <a:pPr lvl="0" algn="ctr" defTabSz="533400">
            <a:lnSpc>
              <a:spcPct val="90000"/>
            </a:lnSpc>
            <a:spcBef>
              <a:spcPct val="0"/>
            </a:spcBef>
            <a:spcAft>
              <a:spcPct val="35000"/>
            </a:spcAft>
          </a:pPr>
          <a:r>
            <a:rPr lang="es-EC" sz="1200" b="1" kern="1200" dirty="0" smtClean="0">
              <a:solidFill>
                <a:schemeClr val="tx1"/>
              </a:solidFill>
            </a:rPr>
            <a:t>COMPORTAMIENTO DEL CONSUMIDOR</a:t>
          </a:r>
          <a:endParaRPr lang="es-EC" sz="1200" b="1" kern="1200" dirty="0">
            <a:solidFill>
              <a:schemeClr val="tx1"/>
            </a:solidFill>
          </a:endParaRPr>
        </a:p>
      </dsp:txBody>
      <dsp:txXfrm>
        <a:off x="1420542" y="111753"/>
        <a:ext cx="1777585" cy="1188612"/>
      </dsp:txXfrm>
    </dsp:sp>
    <dsp:sp modelId="{5569BF31-91B5-42BA-A19A-CA2FB21584E6}">
      <dsp:nvSpPr>
        <dsp:cNvPr id="0" name=""/>
        <dsp:cNvSpPr/>
      </dsp:nvSpPr>
      <dsp:spPr>
        <a:xfrm>
          <a:off x="3158745" y="0"/>
          <a:ext cx="7378934" cy="1418416"/>
        </a:xfrm>
        <a:prstGeom prst="chevron">
          <a:avLst/>
        </a:prstGeom>
        <a:solidFill>
          <a:schemeClr val="accent5">
            <a:lumMod val="20000"/>
            <a:lumOff val="8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b="0" kern="1200" dirty="0" smtClean="0"/>
            <a:t>(Chandler, 2010)</a:t>
          </a:r>
          <a:r>
            <a:rPr lang="es-EC" sz="1400" kern="1200" dirty="0" smtClean="0"/>
            <a:t>  Tendencia de la demanda de bienes, servicios u otros beneficios que pueden satisfacer los intereses y necesidades existentes.</a:t>
          </a:r>
          <a:endParaRPr lang="es-EC" sz="1400" kern="1200" dirty="0"/>
        </a:p>
      </dsp:txBody>
      <dsp:txXfrm>
        <a:off x="3867953" y="0"/>
        <a:ext cx="5960518" cy="1418416"/>
      </dsp:txXfrm>
    </dsp:sp>
    <dsp:sp modelId="{43FBE626-C067-4C1E-906E-27BF8BE16170}">
      <dsp:nvSpPr>
        <dsp:cNvPr id="0" name=""/>
        <dsp:cNvSpPr/>
      </dsp:nvSpPr>
      <dsp:spPr>
        <a:xfrm>
          <a:off x="826217" y="1573811"/>
          <a:ext cx="2955292" cy="120213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COMPORTAMIENTO DEL CONSUMIDOR</a:t>
          </a:r>
          <a:endParaRPr lang="es-EC" sz="1200" b="1" kern="1200" dirty="0">
            <a:solidFill>
              <a:schemeClr val="tx1"/>
            </a:solidFill>
          </a:endParaRPr>
        </a:p>
      </dsp:txBody>
      <dsp:txXfrm>
        <a:off x="1427283" y="1573811"/>
        <a:ext cx="1753160" cy="1202132"/>
      </dsp:txXfrm>
    </dsp:sp>
    <dsp:sp modelId="{2FCE5629-4EB1-4E31-9A9F-A13238EA8571}">
      <dsp:nvSpPr>
        <dsp:cNvPr id="0" name=""/>
        <dsp:cNvSpPr/>
      </dsp:nvSpPr>
      <dsp:spPr>
        <a:xfrm>
          <a:off x="3177844" y="1483934"/>
          <a:ext cx="7210333" cy="1426315"/>
        </a:xfrm>
        <a:prstGeom prst="chevron">
          <a:avLst/>
        </a:prstGeom>
        <a:solidFill>
          <a:schemeClr val="accent6">
            <a:lumMod val="40000"/>
            <a:lumOff val="60000"/>
            <a:alpha val="9000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kern="1200" dirty="0" smtClean="0"/>
            <a:t>(Álvarez, 2015) tres fases específicas: la primera fase de recepción, la segunda fase de consumo, en la que interactúa directamente con las características, capacidades, ventajas y desventajas del producto y la tercera fase, en las que el comprador excluye estos elementos del producto, como el embalaje, cubiertas y otros</a:t>
          </a:r>
          <a:endParaRPr lang="es-EC" sz="1400" kern="1200" dirty="0"/>
        </a:p>
      </dsp:txBody>
      <dsp:txXfrm>
        <a:off x="3891002" y="1483934"/>
        <a:ext cx="5784018" cy="1426315"/>
      </dsp:txXfrm>
    </dsp:sp>
    <dsp:sp modelId="{CCCFA40A-E07D-4A27-973D-A925403CB8FA}">
      <dsp:nvSpPr>
        <dsp:cNvPr id="0" name=""/>
        <dsp:cNvSpPr/>
      </dsp:nvSpPr>
      <dsp:spPr>
        <a:xfrm>
          <a:off x="796465" y="3044706"/>
          <a:ext cx="2813150" cy="1279326"/>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LA CAJA NEGRA DEL CONSUMIDOR</a:t>
          </a:r>
          <a:endParaRPr lang="es-EC" sz="1200" b="1" kern="1200" dirty="0">
            <a:solidFill>
              <a:schemeClr val="tx1"/>
            </a:solidFill>
          </a:endParaRPr>
        </a:p>
      </dsp:txBody>
      <dsp:txXfrm>
        <a:off x="1436128" y="3044706"/>
        <a:ext cx="1533824" cy="1279326"/>
      </dsp:txXfrm>
    </dsp:sp>
    <dsp:sp modelId="{2FD843F3-8A56-4DEC-9AD2-D25DA8051577}">
      <dsp:nvSpPr>
        <dsp:cNvPr id="0" name=""/>
        <dsp:cNvSpPr/>
      </dsp:nvSpPr>
      <dsp:spPr>
        <a:xfrm>
          <a:off x="3026239" y="3015093"/>
          <a:ext cx="7644395" cy="1328986"/>
        </a:xfrm>
        <a:prstGeom prst="chevron">
          <a:avLst/>
        </a:prstGeom>
        <a:solidFill>
          <a:srgbClr val="A7C1B1">
            <a:alpha val="89804"/>
          </a:srgb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kern="1200" dirty="0" smtClean="0"/>
            <a:t>(García, 2012) Memoria, deseo, la intención y la necesidad</a:t>
          </a:r>
          <a:endParaRPr lang="es-EC" sz="1400" kern="1200" dirty="0"/>
        </a:p>
      </dsp:txBody>
      <dsp:txXfrm>
        <a:off x="3690732" y="3015093"/>
        <a:ext cx="6315409" cy="1328986"/>
      </dsp:txXfrm>
    </dsp:sp>
    <dsp:sp modelId="{AFB6DFC5-6F6C-4748-B166-81CF7D8677DF}">
      <dsp:nvSpPr>
        <dsp:cNvPr id="0" name=""/>
        <dsp:cNvSpPr/>
      </dsp:nvSpPr>
      <dsp:spPr>
        <a:xfrm>
          <a:off x="784056" y="4484082"/>
          <a:ext cx="3006606" cy="1265882"/>
        </a:xfrm>
        <a:prstGeom prst="chevron">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EL CONSUMIDOR COMO INDIVIDUO</a:t>
          </a:r>
          <a:endParaRPr lang="es-EC" sz="1200" b="1" kern="1200" dirty="0">
            <a:solidFill>
              <a:schemeClr val="tx1"/>
            </a:solidFill>
          </a:endParaRPr>
        </a:p>
      </dsp:txBody>
      <dsp:txXfrm>
        <a:off x="1416997" y="4484082"/>
        <a:ext cx="1740724" cy="1265882"/>
      </dsp:txXfrm>
    </dsp:sp>
    <dsp:sp modelId="{811AD3A1-5E2A-44B7-890D-26715B0C9863}">
      <dsp:nvSpPr>
        <dsp:cNvPr id="0" name=""/>
        <dsp:cNvSpPr/>
      </dsp:nvSpPr>
      <dsp:spPr>
        <a:xfrm>
          <a:off x="3186949" y="4434692"/>
          <a:ext cx="7561602" cy="1397680"/>
        </a:xfrm>
        <a:prstGeom prst="chevron">
          <a:avLst/>
        </a:prstGeom>
        <a:solidFill>
          <a:srgbClr val="7BF5CF">
            <a:alpha val="89804"/>
          </a:srgb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s-EC" sz="1400" kern="1200" dirty="0" smtClean="0"/>
            <a:t>(Hernández, 2012) Serie de necesidades básicas de los consumidores</a:t>
          </a:r>
        </a:p>
        <a:p>
          <a:pPr lvl="0" algn="ctr" defTabSz="622300">
            <a:lnSpc>
              <a:spcPct val="90000"/>
            </a:lnSpc>
            <a:spcBef>
              <a:spcPct val="0"/>
            </a:spcBef>
            <a:spcAft>
              <a:spcPct val="35000"/>
            </a:spcAft>
          </a:pPr>
          <a:r>
            <a:rPr lang="es-EC" sz="1400" kern="1200" dirty="0" smtClean="0"/>
            <a:t>Alto nivel de bienestar humano y también crecimiento, desarrollo y mantenimiento,</a:t>
          </a:r>
          <a:endParaRPr lang="es-EC" sz="1400" kern="1200" dirty="0"/>
        </a:p>
      </dsp:txBody>
      <dsp:txXfrm>
        <a:off x="3885789" y="4434692"/>
        <a:ext cx="6163922" cy="13976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5B02B-6DDF-4DBE-81C5-E0CCD36E2550}">
      <dsp:nvSpPr>
        <dsp:cNvPr id="0" name=""/>
        <dsp:cNvSpPr/>
      </dsp:nvSpPr>
      <dsp:spPr>
        <a:xfrm>
          <a:off x="0" y="0"/>
          <a:ext cx="4395304" cy="163663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1980-2000</a:t>
          </a:r>
        </a:p>
        <a:p>
          <a:pPr lvl="0" algn="ctr" defTabSz="889000">
            <a:lnSpc>
              <a:spcPct val="90000"/>
            </a:lnSpc>
            <a:spcBef>
              <a:spcPct val="0"/>
            </a:spcBef>
            <a:spcAft>
              <a:spcPct val="35000"/>
            </a:spcAft>
          </a:pPr>
          <a:r>
            <a:rPr lang="es-EC" sz="2000" kern="1200" dirty="0" smtClean="0">
              <a:solidFill>
                <a:schemeClr val="tx1"/>
              </a:solidFill>
            </a:rPr>
            <a:t>Conocidos también como la generación “Y”</a:t>
          </a:r>
          <a:endParaRPr lang="es-EC" sz="2000" kern="1200" dirty="0">
            <a:solidFill>
              <a:schemeClr val="tx1"/>
            </a:solidFill>
          </a:endParaRPr>
        </a:p>
      </dsp:txBody>
      <dsp:txXfrm>
        <a:off x="1042723" y="0"/>
        <a:ext cx="3352580" cy="1636631"/>
      </dsp:txXfrm>
    </dsp:sp>
    <dsp:sp modelId="{E4B34395-5FC2-4618-B70A-17243A61FE08}">
      <dsp:nvSpPr>
        <dsp:cNvPr id="0" name=""/>
        <dsp:cNvSpPr/>
      </dsp:nvSpPr>
      <dsp:spPr>
        <a:xfrm>
          <a:off x="40194" y="163663"/>
          <a:ext cx="1125997" cy="1309305"/>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34194C-D6F8-483A-95A4-5136F967CB9B}">
      <dsp:nvSpPr>
        <dsp:cNvPr id="0" name=""/>
        <dsp:cNvSpPr/>
      </dsp:nvSpPr>
      <dsp:spPr>
        <a:xfrm>
          <a:off x="46164" y="1800294"/>
          <a:ext cx="4395304" cy="1636631"/>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   Uso de la tecnología como medio principal</a:t>
          </a:r>
          <a:endParaRPr lang="es-EC" sz="2000" kern="1200" dirty="0">
            <a:solidFill>
              <a:schemeClr val="tx1"/>
            </a:solidFill>
          </a:endParaRPr>
        </a:p>
      </dsp:txBody>
      <dsp:txXfrm>
        <a:off x="1088888" y="1800294"/>
        <a:ext cx="3352580" cy="1636631"/>
      </dsp:txXfrm>
    </dsp:sp>
    <dsp:sp modelId="{9784BC8A-6E5D-43B7-9BB4-976EFCA575F5}">
      <dsp:nvSpPr>
        <dsp:cNvPr id="0" name=""/>
        <dsp:cNvSpPr/>
      </dsp:nvSpPr>
      <dsp:spPr>
        <a:xfrm>
          <a:off x="59859" y="2012166"/>
          <a:ext cx="1391043" cy="1309305"/>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437BB1-5AE7-47AE-8C05-51BB8673F440}">
      <dsp:nvSpPr>
        <dsp:cNvPr id="0" name=""/>
        <dsp:cNvSpPr/>
      </dsp:nvSpPr>
      <dsp:spPr>
        <a:xfrm rot="5400000">
          <a:off x="6236491" y="-2459454"/>
          <a:ext cx="1311532" cy="6486830"/>
        </a:xfrm>
        <a:prstGeom prst="round2SameRect">
          <a:avLst/>
        </a:prstGeom>
        <a:solidFill>
          <a:schemeClr val="accent6">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Tendencias de consumo han cambiado después de La revolución tecnológica desde finales de la década de 1980 hasta la actualidad, que revela Internet como una nueva plataforma para la comercialización de bienes y servicios que se pueden ofrecer permanentemente al consumidor</a:t>
          </a:r>
          <a:endParaRPr lang="es-EC" sz="1600" kern="1200" dirty="0"/>
        </a:p>
      </dsp:txBody>
      <dsp:txXfrm rot="-5400000">
        <a:off x="3648842" y="192219"/>
        <a:ext cx="6422806" cy="1183484"/>
      </dsp:txXfrm>
    </dsp:sp>
    <dsp:sp modelId="{64CAF21F-86D7-4AFA-AC09-710166CCE63A}">
      <dsp:nvSpPr>
        <dsp:cNvPr id="0" name=""/>
        <dsp:cNvSpPr/>
      </dsp:nvSpPr>
      <dsp:spPr>
        <a:xfrm>
          <a:off x="0" y="2483"/>
          <a:ext cx="3648842" cy="1639415"/>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Comportamiento del consumidor en la investigación de precios en línea (Sánchez, 2012) </a:t>
          </a:r>
          <a:endParaRPr lang="es-EC" sz="1800" b="1" kern="1200" dirty="0">
            <a:solidFill>
              <a:schemeClr val="tx1"/>
            </a:solidFill>
          </a:endParaRPr>
        </a:p>
      </dsp:txBody>
      <dsp:txXfrm>
        <a:off x="80030" y="82513"/>
        <a:ext cx="3488782" cy="1479355"/>
      </dsp:txXfrm>
    </dsp:sp>
    <dsp:sp modelId="{5BB5D884-DEFC-4346-AB65-AB34DC7B7D57}">
      <dsp:nvSpPr>
        <dsp:cNvPr id="0" name=""/>
        <dsp:cNvSpPr/>
      </dsp:nvSpPr>
      <dsp:spPr>
        <a:xfrm rot="5400000">
          <a:off x="6236491" y="-699837"/>
          <a:ext cx="1311532" cy="6486830"/>
        </a:xfrm>
        <a:prstGeom prst="round2Same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Objetivo una serie de alternativas para difundir información sobre los productos y servicios ofrecidos teniendo en cuenta las necesidades, consumidores subdivididos en estratos económicos.</a:t>
          </a:r>
          <a:endParaRPr lang="es-EC" sz="1600" kern="1200" dirty="0"/>
        </a:p>
      </dsp:txBody>
      <dsp:txXfrm rot="-5400000">
        <a:off x="3648842" y="1951836"/>
        <a:ext cx="6422806" cy="1183484"/>
      </dsp:txXfrm>
    </dsp:sp>
    <dsp:sp modelId="{28820795-482A-4789-BF45-82419B14A8DF}">
      <dsp:nvSpPr>
        <dsp:cNvPr id="0" name=""/>
        <dsp:cNvSpPr/>
      </dsp:nvSpPr>
      <dsp:spPr>
        <a:xfrm>
          <a:off x="0" y="1723869"/>
          <a:ext cx="3648842" cy="1639415"/>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Análisis del comportamiento del consumidor de los centros comerciales El Bosque y Recreo(Oquendo, 2010) </a:t>
          </a:r>
          <a:endParaRPr lang="es-EC" sz="1800" b="1" kern="1200" dirty="0">
            <a:solidFill>
              <a:schemeClr val="tx1"/>
            </a:solidFill>
          </a:endParaRPr>
        </a:p>
      </dsp:txBody>
      <dsp:txXfrm>
        <a:off x="80030" y="1803899"/>
        <a:ext cx="3488782" cy="1479355"/>
      </dsp:txXfrm>
    </dsp:sp>
    <dsp:sp modelId="{CBDF8BFC-6722-451A-ACF7-12E6CB6E11F3}">
      <dsp:nvSpPr>
        <dsp:cNvPr id="0" name=""/>
        <dsp:cNvSpPr/>
      </dsp:nvSpPr>
      <dsp:spPr>
        <a:xfrm rot="5400000">
          <a:off x="6236491" y="1021548"/>
          <a:ext cx="1311532" cy="6486830"/>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La necesidad de una actualización constante. El comportamiento del consumidor ha sido transformado por una revolución tecnológica que ha afectado la economía y el comercio en todo el mundo</a:t>
          </a:r>
          <a:endParaRPr lang="es-EC" sz="1600" kern="1200" dirty="0"/>
        </a:p>
      </dsp:txBody>
      <dsp:txXfrm rot="-5400000">
        <a:off x="3648842" y="3673221"/>
        <a:ext cx="6422806" cy="1183484"/>
      </dsp:txXfrm>
    </dsp:sp>
    <dsp:sp modelId="{011C5F00-3C7C-4B49-AD15-DEC47F10B929}">
      <dsp:nvSpPr>
        <dsp:cNvPr id="0" name=""/>
        <dsp:cNvSpPr/>
      </dsp:nvSpPr>
      <dsp:spPr>
        <a:xfrm>
          <a:off x="38661" y="3447739"/>
          <a:ext cx="3648842" cy="1639415"/>
        </a:xfrm>
        <a:prstGeom prst="roundRect">
          <a:avLst/>
        </a:prstGeom>
        <a:solidFill>
          <a:srgbClr val="99F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Estudio sobre el comportamiento de los consumidores de teléfonos inteligentes entre los jóvenes de 20 a 25 años en el Valle de Chillos(Bermúdez, 2015)</a:t>
          </a:r>
          <a:endParaRPr lang="es-EC" sz="1800" b="1" kern="1200" dirty="0">
            <a:solidFill>
              <a:schemeClr val="tx1"/>
            </a:solidFill>
          </a:endParaRPr>
        </a:p>
      </dsp:txBody>
      <dsp:txXfrm>
        <a:off x="118691" y="3527769"/>
        <a:ext cx="3488782" cy="14793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4E639-3ADD-417B-AAC4-8C01D7922FD7}">
      <dsp:nvSpPr>
        <dsp:cNvPr id="0" name=""/>
        <dsp:cNvSpPr/>
      </dsp:nvSpPr>
      <dsp:spPr>
        <a:xfrm>
          <a:off x="2344" y="0"/>
          <a:ext cx="3647481" cy="5257980"/>
        </a:xfrm>
        <a:prstGeom prst="roundRect">
          <a:avLst>
            <a:gd name="adj" fmla="val 10000"/>
          </a:avLst>
        </a:prstGeom>
        <a:solidFill>
          <a:schemeClr val="accent6">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rtl="0">
            <a:lnSpc>
              <a:spcPct val="90000"/>
            </a:lnSpc>
            <a:spcBef>
              <a:spcPct val="0"/>
            </a:spcBef>
            <a:spcAft>
              <a:spcPct val="35000"/>
            </a:spcAft>
          </a:pPr>
          <a:r>
            <a:rPr lang="es-MX" sz="1600" b="1" i="0" kern="1200" baseline="0" dirty="0" smtClean="0">
              <a:solidFill>
                <a:schemeClr val="tx1"/>
              </a:solidFill>
            </a:rPr>
            <a:t>Perfil de consumidor efectivo</a:t>
          </a:r>
          <a:endParaRPr lang="es-MX" sz="1600" b="1" i="0" kern="1200" baseline="0" dirty="0">
            <a:solidFill>
              <a:schemeClr val="tx1"/>
            </a:solidFill>
          </a:endParaRPr>
        </a:p>
        <a:p>
          <a:pPr marL="171450" lvl="1" indent="-171450" algn="just" defTabSz="711200" rtl="0">
            <a:lnSpc>
              <a:spcPct val="90000"/>
            </a:lnSpc>
            <a:spcBef>
              <a:spcPct val="0"/>
            </a:spcBef>
            <a:spcAft>
              <a:spcPct val="15000"/>
            </a:spcAft>
            <a:buChar char="••"/>
          </a:pPr>
          <a:r>
            <a:rPr lang="es-EC" sz="1600" kern="1200" dirty="0" smtClean="0">
              <a:solidFill>
                <a:schemeClr val="tx1"/>
              </a:solidFill>
            </a:rPr>
            <a:t>Ingreso promedio mensual de más de 1.200 dólares</a:t>
          </a:r>
          <a:endParaRPr lang="es-MX" sz="1600" b="0" i="0" kern="1200" baseline="0" dirty="0">
            <a:solidFill>
              <a:schemeClr val="tx1"/>
            </a:solidFill>
          </a:endParaRPr>
        </a:p>
        <a:p>
          <a:pPr marL="171450" lvl="1" indent="-171450" algn="just" defTabSz="711200" rtl="0">
            <a:lnSpc>
              <a:spcPct val="90000"/>
            </a:lnSpc>
            <a:spcBef>
              <a:spcPct val="0"/>
            </a:spcBef>
            <a:spcAft>
              <a:spcPct val="15000"/>
            </a:spcAft>
            <a:buChar char="••"/>
          </a:pPr>
          <a:endParaRPr lang="es-MX" sz="1600" b="0" i="0" kern="1200" baseline="0" dirty="0">
            <a:solidFill>
              <a:schemeClr val="tx1"/>
            </a:solidFill>
          </a:endParaRPr>
        </a:p>
        <a:p>
          <a:pPr marL="171450" lvl="1" indent="-171450" algn="just" defTabSz="711200" rtl="0">
            <a:lnSpc>
              <a:spcPct val="90000"/>
            </a:lnSpc>
            <a:spcBef>
              <a:spcPct val="0"/>
            </a:spcBef>
            <a:spcAft>
              <a:spcPct val="15000"/>
            </a:spcAft>
            <a:buChar char="••"/>
          </a:pPr>
          <a:r>
            <a:rPr lang="es-EC" sz="1600" kern="1200" dirty="0" smtClean="0">
              <a:solidFill>
                <a:schemeClr val="tx1"/>
              </a:solidFill>
            </a:rPr>
            <a:t>Tienen una profesión, principalmente mujeres jóvenes y activas, de 29 a 33 años que tienen uno o más hijos</a:t>
          </a:r>
          <a:endParaRPr lang="es-MX" sz="1600" b="0" i="0" kern="1200" baseline="0" dirty="0">
            <a:solidFill>
              <a:schemeClr val="tx1"/>
            </a:solidFill>
          </a:endParaRPr>
        </a:p>
        <a:p>
          <a:pPr marL="171450" lvl="1" indent="-171450" algn="just" defTabSz="711200" rtl="0">
            <a:lnSpc>
              <a:spcPct val="90000"/>
            </a:lnSpc>
            <a:spcBef>
              <a:spcPct val="0"/>
            </a:spcBef>
            <a:spcAft>
              <a:spcPct val="15000"/>
            </a:spcAft>
            <a:buChar char="••"/>
          </a:pPr>
          <a:endParaRPr lang="es-MX" sz="1600" b="0" i="0" kern="1200" baseline="0" dirty="0">
            <a:solidFill>
              <a:schemeClr val="tx1"/>
            </a:solidFill>
          </a:endParaRPr>
        </a:p>
        <a:p>
          <a:pPr marL="171450" lvl="1" indent="-171450" algn="just" defTabSz="711200" rtl="0">
            <a:lnSpc>
              <a:spcPct val="90000"/>
            </a:lnSpc>
            <a:spcBef>
              <a:spcPct val="0"/>
            </a:spcBef>
            <a:spcAft>
              <a:spcPct val="15000"/>
            </a:spcAft>
            <a:buChar char="••"/>
          </a:pPr>
          <a:r>
            <a:rPr lang="es-EC" sz="1600" kern="1200" dirty="0" smtClean="0">
              <a:solidFill>
                <a:schemeClr val="tx1"/>
              </a:solidFill>
            </a:rPr>
            <a:t>Estudian los productos que compran para su hogar, buscan principalmente a las marcas certificadas y	 promocionadas en medios</a:t>
          </a:r>
          <a:endParaRPr lang="es-MX" sz="1600" b="0" i="0" kern="1200" baseline="0" dirty="0">
            <a:solidFill>
              <a:schemeClr val="tx1"/>
            </a:solidFill>
          </a:endParaRPr>
        </a:p>
      </dsp:txBody>
      <dsp:txXfrm>
        <a:off x="2344" y="2103192"/>
        <a:ext cx="3647481" cy="2103192"/>
      </dsp:txXfrm>
    </dsp:sp>
    <dsp:sp modelId="{31C28D7D-4F15-4023-9B18-F04A9FDA526B}">
      <dsp:nvSpPr>
        <dsp:cNvPr id="0" name=""/>
        <dsp:cNvSpPr/>
      </dsp:nvSpPr>
      <dsp:spPr>
        <a:xfrm>
          <a:off x="950631" y="315478"/>
          <a:ext cx="1750907" cy="1750907"/>
        </a:xfrm>
        <a:prstGeom prst="ellipse">
          <a:avLst/>
        </a:prstGeom>
        <a:blipFill rotWithShape="1">
          <a:blip xmlns:r="http://schemas.openxmlformats.org/officeDocument/2006/relationships" r:embed="rId1"/>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B987CC8-CC88-4044-9EE8-043F4163B4A6}">
      <dsp:nvSpPr>
        <dsp:cNvPr id="0" name=""/>
        <dsp:cNvSpPr/>
      </dsp:nvSpPr>
      <dsp:spPr>
        <a:xfrm>
          <a:off x="3759250" y="0"/>
          <a:ext cx="3647481" cy="5257980"/>
        </a:xfrm>
        <a:prstGeom prst="roundRect">
          <a:avLst>
            <a:gd name="adj" fmla="val 1000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rtl="0">
            <a:lnSpc>
              <a:spcPct val="90000"/>
            </a:lnSpc>
            <a:spcBef>
              <a:spcPct val="0"/>
            </a:spcBef>
            <a:spcAft>
              <a:spcPct val="35000"/>
            </a:spcAft>
          </a:pPr>
          <a:r>
            <a:rPr lang="es-MX" sz="1600" b="1" i="0" kern="1200" baseline="0" dirty="0" smtClean="0">
              <a:solidFill>
                <a:schemeClr val="tx1"/>
              </a:solidFill>
            </a:rPr>
            <a:t>Perfil de consumidor potencial </a:t>
          </a:r>
          <a:endParaRPr lang="es-MX" sz="1600" b="1" i="0" kern="1200" baseline="0" dirty="0">
            <a:solidFill>
              <a:schemeClr val="tx1"/>
            </a:solidFill>
          </a:endParaRPr>
        </a:p>
        <a:p>
          <a:pPr marL="171450" lvl="1" indent="-171450" algn="just" defTabSz="711200" rtl="0">
            <a:lnSpc>
              <a:spcPct val="90000"/>
            </a:lnSpc>
            <a:spcBef>
              <a:spcPct val="0"/>
            </a:spcBef>
            <a:spcAft>
              <a:spcPct val="15000"/>
            </a:spcAft>
            <a:buChar char="••"/>
          </a:pPr>
          <a:r>
            <a:rPr lang="es-EC" sz="1600" kern="1200" dirty="0" smtClean="0">
              <a:solidFill>
                <a:schemeClr val="tx1"/>
              </a:solidFill>
            </a:rPr>
            <a:t>Individuos independientes y aquellos que aún viven con sus familias, que contribuyen a los ingresos de las familias, que tienen un ingreso entre 801 a 1200 dólares</a:t>
          </a:r>
          <a:endParaRPr lang="es-MX" sz="1600" b="0" i="0" kern="1200" baseline="0" dirty="0">
            <a:solidFill>
              <a:schemeClr val="tx1"/>
            </a:solidFill>
          </a:endParaRPr>
        </a:p>
        <a:p>
          <a:pPr marL="171450" lvl="1" indent="-171450" algn="just" defTabSz="711200" rtl="0">
            <a:lnSpc>
              <a:spcPct val="90000"/>
            </a:lnSpc>
            <a:spcBef>
              <a:spcPct val="0"/>
            </a:spcBef>
            <a:spcAft>
              <a:spcPct val="15000"/>
            </a:spcAft>
            <a:buChar char="••"/>
          </a:pPr>
          <a:endParaRPr lang="es-MX" sz="1600" b="0" i="0" kern="1200" baseline="0" dirty="0">
            <a:solidFill>
              <a:schemeClr val="tx1"/>
            </a:solidFill>
          </a:endParaRPr>
        </a:p>
        <a:p>
          <a:pPr marL="171450" lvl="1" indent="-171450" algn="just" defTabSz="711200" rtl="0">
            <a:lnSpc>
              <a:spcPct val="90000"/>
            </a:lnSpc>
            <a:spcBef>
              <a:spcPct val="0"/>
            </a:spcBef>
            <a:spcAft>
              <a:spcPct val="15000"/>
            </a:spcAft>
            <a:buChar char="••"/>
          </a:pPr>
          <a:r>
            <a:rPr lang="es-EC" sz="1600" kern="1200" dirty="0" smtClean="0">
              <a:solidFill>
                <a:schemeClr val="tx1"/>
              </a:solidFill>
            </a:rPr>
            <a:t>Son principalmente profesionales, trabajan en el sector público o privado o son estudiantes.</a:t>
          </a:r>
          <a:endParaRPr lang="es-MX" sz="1600" b="0" i="0" kern="1200" baseline="0" dirty="0">
            <a:solidFill>
              <a:schemeClr val="tx1"/>
            </a:solidFill>
          </a:endParaRPr>
        </a:p>
      </dsp:txBody>
      <dsp:txXfrm>
        <a:off x="3759250" y="2103192"/>
        <a:ext cx="3647481" cy="2103192"/>
      </dsp:txXfrm>
    </dsp:sp>
    <dsp:sp modelId="{3CD206C2-059C-4B6A-94E4-A471799F9DF0}">
      <dsp:nvSpPr>
        <dsp:cNvPr id="0" name=""/>
        <dsp:cNvSpPr/>
      </dsp:nvSpPr>
      <dsp:spPr>
        <a:xfrm>
          <a:off x="4707537" y="315478"/>
          <a:ext cx="1750907" cy="1750907"/>
        </a:xfrm>
        <a:prstGeom prst="ellipse">
          <a:avLst/>
        </a:prstGeom>
        <a:blipFill rotWithShape="1">
          <a:blip xmlns:r="http://schemas.openxmlformats.org/officeDocument/2006/relationships" r:embed="rId2"/>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8A8637B1-83F3-418C-B928-DFE2B825F226}">
      <dsp:nvSpPr>
        <dsp:cNvPr id="0" name=""/>
        <dsp:cNvSpPr/>
      </dsp:nvSpPr>
      <dsp:spPr>
        <a:xfrm>
          <a:off x="7516156" y="0"/>
          <a:ext cx="3647481" cy="5257980"/>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1">
          <a:noAutofit/>
        </a:bodyPr>
        <a:lstStyle/>
        <a:p>
          <a:pPr lvl="0" algn="ctr" defTabSz="711200" rtl="0">
            <a:lnSpc>
              <a:spcPct val="90000"/>
            </a:lnSpc>
            <a:spcBef>
              <a:spcPct val="0"/>
            </a:spcBef>
            <a:spcAft>
              <a:spcPct val="35000"/>
            </a:spcAft>
          </a:pPr>
          <a:r>
            <a:rPr lang="es-MX" sz="1600" b="1" i="0" kern="1200" baseline="0" dirty="0" smtClean="0">
              <a:solidFill>
                <a:schemeClr val="tx1"/>
              </a:solidFill>
            </a:rPr>
            <a:t>Perfil del consumidor indeciso </a:t>
          </a:r>
          <a:endParaRPr lang="es-MX" sz="1600" b="1" i="0" kern="1200" baseline="0" dirty="0">
            <a:solidFill>
              <a:schemeClr val="tx1"/>
            </a:solidFill>
          </a:endParaRPr>
        </a:p>
        <a:p>
          <a:pPr marL="171450" lvl="1" indent="-171450" algn="l" defTabSz="711200" rtl="0">
            <a:lnSpc>
              <a:spcPct val="90000"/>
            </a:lnSpc>
            <a:spcBef>
              <a:spcPct val="0"/>
            </a:spcBef>
            <a:spcAft>
              <a:spcPct val="15000"/>
            </a:spcAft>
            <a:buChar char="••"/>
          </a:pPr>
          <a:r>
            <a:rPr lang="es-EC" sz="1600" kern="1200" dirty="0" smtClean="0">
              <a:solidFill>
                <a:schemeClr val="tx1"/>
              </a:solidFill>
            </a:rPr>
            <a:t>Hombres y mujeres de 35 en adelante , casados con hijos o solteros, su ingreso mensual está en un rango entre 500 a 700 dólares</a:t>
          </a:r>
          <a:endParaRPr lang="es-MX" sz="1600" b="1" i="0" kern="1200" baseline="0" dirty="0">
            <a:solidFill>
              <a:schemeClr val="tx1"/>
            </a:solidFill>
          </a:endParaRPr>
        </a:p>
        <a:p>
          <a:pPr marL="171450" lvl="1" indent="-171450" algn="l" defTabSz="711200" rtl="0">
            <a:lnSpc>
              <a:spcPct val="90000"/>
            </a:lnSpc>
            <a:spcBef>
              <a:spcPct val="0"/>
            </a:spcBef>
            <a:spcAft>
              <a:spcPct val="15000"/>
            </a:spcAft>
            <a:buChar char="••"/>
          </a:pPr>
          <a:endParaRPr lang="es-MX" sz="1600" b="1" i="0" kern="1200" baseline="0" dirty="0">
            <a:solidFill>
              <a:schemeClr val="tx1"/>
            </a:solidFill>
          </a:endParaRPr>
        </a:p>
        <a:p>
          <a:pPr marL="171450" lvl="1" indent="-171450" algn="l" defTabSz="711200" rtl="0">
            <a:lnSpc>
              <a:spcPct val="90000"/>
            </a:lnSpc>
            <a:spcBef>
              <a:spcPct val="0"/>
            </a:spcBef>
            <a:spcAft>
              <a:spcPct val="15000"/>
            </a:spcAft>
            <a:buChar char="••"/>
          </a:pPr>
          <a:r>
            <a:rPr lang="es-EC" sz="1600" kern="1200" dirty="0" smtClean="0">
              <a:solidFill>
                <a:schemeClr val="tx1"/>
              </a:solidFill>
            </a:rPr>
            <a:t>Se encuentran acostumbrados a ciertas marcas, por lo que su consumo a menudo está limitado por el deseo de probar algo nuevo sin la promesa de volver a comprar.</a:t>
          </a:r>
          <a:endParaRPr lang="es-MX" sz="1600" b="1" i="0" kern="1200" baseline="0" dirty="0">
            <a:solidFill>
              <a:schemeClr val="tx1"/>
            </a:solidFill>
          </a:endParaRPr>
        </a:p>
        <a:p>
          <a:pPr marL="171450" lvl="1" indent="-171450" algn="l" defTabSz="711200" rtl="0">
            <a:lnSpc>
              <a:spcPct val="90000"/>
            </a:lnSpc>
            <a:spcBef>
              <a:spcPct val="0"/>
            </a:spcBef>
            <a:spcAft>
              <a:spcPct val="15000"/>
            </a:spcAft>
            <a:buChar char="••"/>
          </a:pPr>
          <a:endParaRPr lang="es-MX" sz="1600" b="0" i="0" kern="1200" baseline="0" dirty="0">
            <a:solidFill>
              <a:schemeClr val="tx1"/>
            </a:solidFill>
          </a:endParaRPr>
        </a:p>
        <a:p>
          <a:pPr marL="171450" lvl="1" indent="-171450" algn="l" defTabSz="711200" rtl="0">
            <a:lnSpc>
              <a:spcPct val="90000"/>
            </a:lnSpc>
            <a:spcBef>
              <a:spcPct val="0"/>
            </a:spcBef>
            <a:spcAft>
              <a:spcPct val="15000"/>
            </a:spcAft>
            <a:buChar char="••"/>
          </a:pPr>
          <a:endParaRPr lang="es-MX" sz="1600" b="0" i="0" kern="1200" baseline="0" dirty="0">
            <a:solidFill>
              <a:schemeClr val="tx1"/>
            </a:solidFill>
          </a:endParaRPr>
        </a:p>
      </dsp:txBody>
      <dsp:txXfrm>
        <a:off x="7516156" y="2103192"/>
        <a:ext cx="3647481" cy="2103192"/>
      </dsp:txXfrm>
    </dsp:sp>
    <dsp:sp modelId="{86013845-8097-44CA-8C41-C4C90D5A942F}">
      <dsp:nvSpPr>
        <dsp:cNvPr id="0" name=""/>
        <dsp:cNvSpPr/>
      </dsp:nvSpPr>
      <dsp:spPr>
        <a:xfrm>
          <a:off x="8464443" y="315478"/>
          <a:ext cx="1750907" cy="1750907"/>
        </a:xfrm>
        <a:prstGeom prst="ellipse">
          <a:avLst/>
        </a:prstGeom>
        <a:blipFill rotWithShape="1">
          <a:blip xmlns:r="http://schemas.openxmlformats.org/officeDocument/2006/relationships" r:embed="rId3"/>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58CC439-78B7-4A5A-9183-07CDC98AF41A}">
      <dsp:nvSpPr>
        <dsp:cNvPr id="0" name=""/>
        <dsp:cNvSpPr/>
      </dsp:nvSpPr>
      <dsp:spPr>
        <a:xfrm>
          <a:off x="446639" y="4206384"/>
          <a:ext cx="10272703" cy="788697"/>
        </a:xfrm>
        <a:prstGeom prst="leftRightArrow">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526ED-C57B-41B3-9F09-5C2858FC2D42}">
      <dsp:nvSpPr>
        <dsp:cNvPr id="0" name=""/>
        <dsp:cNvSpPr/>
      </dsp:nvSpPr>
      <dsp:spPr>
        <a:xfrm rot="10800000">
          <a:off x="2045630" y="171309"/>
          <a:ext cx="6740222" cy="794979"/>
        </a:xfrm>
        <a:prstGeom prst="homePlate">
          <a:avLst/>
        </a:prstGeom>
        <a:solidFill>
          <a:schemeClr val="accent1">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0564" tIns="68580" rIns="128016" bIns="68580" numCol="1" spcCol="1270" anchor="t" anchorCtr="0">
          <a:noAutofit/>
        </a:bodyPr>
        <a:lstStyle/>
        <a:p>
          <a:pPr lvl="0" algn="ctr" defTabSz="800100">
            <a:lnSpc>
              <a:spcPct val="90000"/>
            </a:lnSpc>
            <a:spcBef>
              <a:spcPct val="0"/>
            </a:spcBef>
            <a:spcAft>
              <a:spcPct val="35000"/>
            </a:spcAft>
          </a:pPr>
          <a:r>
            <a:rPr lang="es-EC" sz="1800" b="1" kern="1200" dirty="0" smtClean="0">
              <a:solidFill>
                <a:schemeClr val="tx1"/>
              </a:solidFill>
            </a:rPr>
            <a:t>Plan de descuento</a:t>
          </a:r>
          <a:endParaRPr lang="es-EC" sz="1800" b="1" kern="1200" dirty="0">
            <a:solidFill>
              <a:schemeClr val="tx1"/>
            </a:solidFill>
          </a:endParaRPr>
        </a:p>
        <a:p>
          <a:pPr marL="171450" lvl="1" indent="-171450" algn="l" defTabSz="800100">
            <a:lnSpc>
              <a:spcPct val="90000"/>
            </a:lnSpc>
            <a:spcBef>
              <a:spcPct val="0"/>
            </a:spcBef>
            <a:spcAft>
              <a:spcPct val="15000"/>
            </a:spcAft>
            <a:buChar char="••"/>
          </a:pPr>
          <a:endParaRPr lang="es-EC" sz="1800" kern="1200" dirty="0"/>
        </a:p>
      </dsp:txBody>
      <dsp:txXfrm rot="10800000">
        <a:off x="2244375" y="171309"/>
        <a:ext cx="6541477" cy="794979"/>
      </dsp:txXfrm>
    </dsp:sp>
    <dsp:sp modelId="{D1E45698-C4DA-4B50-9F27-7004E94D4A8B}">
      <dsp:nvSpPr>
        <dsp:cNvPr id="0" name=""/>
        <dsp:cNvSpPr/>
      </dsp:nvSpPr>
      <dsp:spPr>
        <a:xfrm>
          <a:off x="1349820" y="1720"/>
          <a:ext cx="1391619" cy="1134157"/>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CA8D009-768C-493A-8381-8B6A5F45950B}">
      <dsp:nvSpPr>
        <dsp:cNvPr id="0" name=""/>
        <dsp:cNvSpPr/>
      </dsp:nvSpPr>
      <dsp:spPr>
        <a:xfrm rot="10800000">
          <a:off x="2088249" y="1552636"/>
          <a:ext cx="6740222" cy="794979"/>
        </a:xfrm>
        <a:prstGeom prst="homePlate">
          <a:avLst/>
        </a:prstGeom>
        <a:solidFill>
          <a:schemeClr val="accent5">
            <a:hueOff val="-2451115"/>
            <a:satOff val="-3409"/>
            <a:lumOff val="-130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0564" tIns="68580" rIns="128016"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Entrega de uniformes a los empleados</a:t>
          </a:r>
          <a:endParaRPr lang="es-EC" sz="1800" b="1" kern="1200" dirty="0">
            <a:solidFill>
              <a:schemeClr val="tx1"/>
            </a:solidFill>
          </a:endParaRPr>
        </a:p>
      </dsp:txBody>
      <dsp:txXfrm rot="10800000">
        <a:off x="2286994" y="1552636"/>
        <a:ext cx="6541477" cy="794979"/>
      </dsp:txXfrm>
    </dsp:sp>
    <dsp:sp modelId="{6C52473A-9A18-4E6F-949A-6A0796B90407}">
      <dsp:nvSpPr>
        <dsp:cNvPr id="0" name=""/>
        <dsp:cNvSpPr/>
      </dsp:nvSpPr>
      <dsp:spPr>
        <a:xfrm>
          <a:off x="1307201" y="1373185"/>
          <a:ext cx="1562095" cy="1153881"/>
        </a:xfrm>
        <a:prstGeom prst="ellipse">
          <a:avLst/>
        </a:prstGeom>
        <a:blipFill rotWithShape="1">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5BFE111-14E9-4736-9A43-215AC141186E}">
      <dsp:nvSpPr>
        <dsp:cNvPr id="0" name=""/>
        <dsp:cNvSpPr/>
      </dsp:nvSpPr>
      <dsp:spPr>
        <a:xfrm rot="10800000">
          <a:off x="2048096" y="3033164"/>
          <a:ext cx="6740222" cy="794979"/>
        </a:xfrm>
        <a:prstGeom prst="homePlate">
          <a:avLst/>
        </a:prstGeom>
        <a:solidFill>
          <a:schemeClr val="accent5">
            <a:hueOff val="-4902230"/>
            <a:satOff val="-6819"/>
            <a:lumOff val="-261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0564" tIns="68580" rIns="128016" bIns="68580" numCol="1" spcCol="1270" anchor="ctr" anchorCtr="0">
          <a:noAutofit/>
        </a:bodyPr>
        <a:lstStyle/>
        <a:p>
          <a:pPr lvl="0" algn="ctr" defTabSz="800100">
            <a:lnSpc>
              <a:spcPct val="90000"/>
            </a:lnSpc>
            <a:spcBef>
              <a:spcPct val="0"/>
            </a:spcBef>
            <a:spcAft>
              <a:spcPct val="35000"/>
            </a:spcAft>
          </a:pPr>
          <a:r>
            <a:rPr lang="es-EC" sz="1800" b="1" kern="1200" dirty="0" err="1" smtClean="0">
              <a:solidFill>
                <a:schemeClr val="tx1"/>
              </a:solidFill>
            </a:rPr>
            <a:t>Merchandising</a:t>
          </a:r>
          <a:endParaRPr lang="es-EC" sz="1800" b="1" kern="1200" dirty="0">
            <a:solidFill>
              <a:schemeClr val="tx1"/>
            </a:solidFill>
          </a:endParaRPr>
        </a:p>
      </dsp:txBody>
      <dsp:txXfrm rot="10800000">
        <a:off x="2246841" y="3033164"/>
        <a:ext cx="6541477" cy="794979"/>
      </dsp:txXfrm>
    </dsp:sp>
    <dsp:sp modelId="{9E9041E8-10D9-4FB9-BD69-4ACEA3AB85E6}">
      <dsp:nvSpPr>
        <dsp:cNvPr id="0" name=""/>
        <dsp:cNvSpPr/>
      </dsp:nvSpPr>
      <dsp:spPr>
        <a:xfrm>
          <a:off x="1347353" y="2764374"/>
          <a:ext cx="1401485" cy="1332560"/>
        </a:xfrm>
        <a:prstGeom prst="ellipse">
          <a:avLst/>
        </a:prstGeom>
        <a:blipFill rotWithShape="1">
          <a:blip xmlns:r="http://schemas.openxmlformats.org/officeDocument/2006/relationships" r:embed="rId3"/>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B0BADA2-ADAF-4450-B1A7-A5B8155E1E3E}">
      <dsp:nvSpPr>
        <dsp:cNvPr id="0" name=""/>
        <dsp:cNvSpPr/>
      </dsp:nvSpPr>
      <dsp:spPr>
        <a:xfrm rot="10800000">
          <a:off x="2084570" y="4553827"/>
          <a:ext cx="6740222" cy="794979"/>
        </a:xfrm>
        <a:prstGeom prst="homePlate">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0564" tIns="68580" rIns="128016" bIns="6858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Es esencial que todos estos planes tengan como objetivo adquirir productos de valor agregado y aumentar la rentabilidad, es decir, preferiblemente con productos </a:t>
          </a:r>
          <a:r>
            <a:rPr lang="es-EC" sz="1800" b="1" kern="1200" dirty="0" err="1" smtClean="0">
              <a:solidFill>
                <a:schemeClr val="tx1"/>
              </a:solidFill>
            </a:rPr>
            <a:t>premium</a:t>
          </a:r>
          <a:r>
            <a:rPr lang="es-EC" sz="1800" b="1" kern="1200" dirty="0" smtClean="0">
              <a:solidFill>
                <a:schemeClr val="tx1"/>
              </a:solidFill>
            </a:rPr>
            <a:t>.</a:t>
          </a:r>
          <a:endParaRPr lang="es-EC" sz="1800" b="1" kern="1200" dirty="0">
            <a:solidFill>
              <a:schemeClr val="tx1"/>
            </a:solidFill>
          </a:endParaRPr>
        </a:p>
      </dsp:txBody>
      <dsp:txXfrm rot="10800000">
        <a:off x="2283315" y="4553827"/>
        <a:ext cx="6541477" cy="794979"/>
      </dsp:txXfrm>
    </dsp:sp>
    <dsp:sp modelId="{152C957F-912A-419B-B360-9DBABCFC60E1}">
      <dsp:nvSpPr>
        <dsp:cNvPr id="0" name=""/>
        <dsp:cNvSpPr/>
      </dsp:nvSpPr>
      <dsp:spPr>
        <a:xfrm>
          <a:off x="1310880" y="4334242"/>
          <a:ext cx="1547380" cy="1234150"/>
        </a:xfrm>
        <a:prstGeom prst="ellipse">
          <a:avLst/>
        </a:prstGeom>
        <a:blipFill rotWithShape="1">
          <a:blip xmlns:r="http://schemas.openxmlformats.org/officeDocument/2006/relationships" r:embed="rId4"/>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6C5F0-E8B0-41DE-89F1-F8B1EC13A302}">
      <dsp:nvSpPr>
        <dsp:cNvPr id="0" name=""/>
        <dsp:cNvSpPr/>
      </dsp:nvSpPr>
      <dsp:spPr>
        <a:xfrm>
          <a:off x="2681912" y="0"/>
          <a:ext cx="4597758" cy="4597758"/>
        </a:xfrm>
        <a:prstGeom prst="triangle">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2049955-FEAA-4162-B832-A8B5F6257778}">
      <dsp:nvSpPr>
        <dsp:cNvPr id="0" name=""/>
        <dsp:cNvSpPr/>
      </dsp:nvSpPr>
      <dsp:spPr>
        <a:xfrm>
          <a:off x="4712883" y="462460"/>
          <a:ext cx="3524358" cy="1117575"/>
        </a:xfrm>
        <a:prstGeom prst="roundRect">
          <a:avLst/>
        </a:prstGeom>
        <a:solidFill>
          <a:schemeClr val="bg1"/>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C" sz="1800" kern="1200" dirty="0" smtClean="0"/>
            <a:t>Fortalecer el manejo veterinario</a:t>
          </a:r>
          <a:endParaRPr lang="es-MX" sz="1800" b="0" i="0" kern="1200" baseline="0" dirty="0"/>
        </a:p>
      </dsp:txBody>
      <dsp:txXfrm>
        <a:off x="4767439" y="517016"/>
        <a:ext cx="3415246" cy="1008463"/>
      </dsp:txXfrm>
    </dsp:sp>
    <dsp:sp modelId="{01F944B6-8923-4787-BF06-8105075017F7}">
      <dsp:nvSpPr>
        <dsp:cNvPr id="0" name=""/>
        <dsp:cNvSpPr/>
      </dsp:nvSpPr>
      <dsp:spPr>
        <a:xfrm>
          <a:off x="4687137" y="1700143"/>
          <a:ext cx="3575851" cy="1125166"/>
        </a:xfrm>
        <a:prstGeom prst="round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Participación especialistas veterinarios en el desarrollo de productos</a:t>
          </a:r>
          <a:endParaRPr lang="es-EC" sz="1800" kern="1200" dirty="0"/>
        </a:p>
      </dsp:txBody>
      <dsp:txXfrm>
        <a:off x="4742063" y="1755069"/>
        <a:ext cx="3465999" cy="1015314"/>
      </dsp:txXfrm>
    </dsp:sp>
    <dsp:sp modelId="{B905A357-3066-465C-A6BE-90B5EF1003E8}">
      <dsp:nvSpPr>
        <dsp:cNvPr id="0" name=""/>
        <dsp:cNvSpPr/>
      </dsp:nvSpPr>
      <dsp:spPr>
        <a:xfrm>
          <a:off x="4521288" y="2919659"/>
          <a:ext cx="4036355" cy="1069773"/>
        </a:xfrm>
        <a:prstGeom prst="round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Creación del Instituto </a:t>
          </a:r>
          <a:r>
            <a:rPr lang="es-EC" sz="1800" kern="1200" dirty="0" err="1" smtClean="0"/>
            <a:t>Pet</a:t>
          </a:r>
          <a:r>
            <a:rPr lang="es-EC" sz="1800" kern="1200" dirty="0" smtClean="0"/>
            <a:t> </a:t>
          </a:r>
          <a:r>
            <a:rPr lang="es-EC" sz="1800" kern="1200" dirty="0" err="1" smtClean="0"/>
            <a:t>Food</a:t>
          </a:r>
          <a:r>
            <a:rPr lang="es-EC" sz="1800" kern="1200" dirty="0" smtClean="0"/>
            <a:t> que apoya e integra el desarrollo de este mercado en Ecuador</a:t>
          </a:r>
          <a:endParaRPr lang="es-EC" sz="1800" kern="1200" dirty="0"/>
        </a:p>
      </dsp:txBody>
      <dsp:txXfrm>
        <a:off x="4573510" y="2971881"/>
        <a:ext cx="3931911" cy="965329"/>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7EBA80-93E5-41EE-8A00-2824B8334391}" type="datetimeFigureOut">
              <a:rPr lang="es-EC" smtClean="0"/>
              <a:t>03/02/2020</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E81C4-1295-48EA-9AF5-E5164F268C92}" type="slidenum">
              <a:rPr lang="es-EC" smtClean="0"/>
              <a:t>‹Nº›</a:t>
            </a:fld>
            <a:endParaRPr lang="es-EC" dirty="0"/>
          </a:p>
        </p:txBody>
      </p:sp>
    </p:spTree>
    <p:extLst>
      <p:ext uri="{BB962C8B-B14F-4D97-AF65-F5344CB8AC3E}">
        <p14:creationId xmlns:p14="http://schemas.microsoft.com/office/powerpoint/2010/main" val="247996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3453490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108071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205650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25832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329429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1546630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427377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279315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1955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3247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461CB0F5-5005-404A-81C0-1BABBAFA83C6}" type="datetimeFigureOut">
              <a:rPr lang="es-EC" smtClean="0"/>
              <a:t>03/02/2020</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1D7583EC-4FB7-4F15-82F0-3B213CF5B5C9}" type="slidenum">
              <a:rPr lang="es-EC" smtClean="0"/>
              <a:t>‹Nº›</a:t>
            </a:fld>
            <a:endParaRPr lang="es-EC" dirty="0"/>
          </a:p>
        </p:txBody>
      </p:sp>
    </p:spTree>
    <p:extLst>
      <p:ext uri="{BB962C8B-B14F-4D97-AF65-F5344CB8AC3E}">
        <p14:creationId xmlns:p14="http://schemas.microsoft.com/office/powerpoint/2010/main" val="85841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1143">
              <a:srgbClr val="D7D7D7"/>
            </a:gs>
            <a:gs pos="39823">
              <a:schemeClr val="accent3">
                <a:lumMod val="5000"/>
                <a:lumOff val="95000"/>
              </a:schemeClr>
            </a:gs>
            <a:gs pos="48000">
              <a:schemeClr val="accent3">
                <a:lumMod val="5000"/>
                <a:lumOff val="95000"/>
              </a:schemeClr>
            </a:gs>
            <a:gs pos="100000">
              <a:schemeClr val="accent3">
                <a:lumMod val="45000"/>
                <a:lumOff val="55000"/>
              </a:schemeClr>
            </a:gs>
            <a:gs pos="100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CB0F5-5005-404A-81C0-1BABBAFA83C6}" type="datetimeFigureOut">
              <a:rPr lang="es-EC" smtClean="0"/>
              <a:t>03/02/2020</a:t>
            </a:fld>
            <a:endParaRPr lang="es-EC"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583EC-4FB7-4F15-82F0-3B213CF5B5C9}" type="slidenum">
              <a:rPr lang="es-EC" smtClean="0"/>
              <a:t>‹Nº›</a:t>
            </a:fld>
            <a:endParaRPr lang="es-EC" dirty="0"/>
          </a:p>
        </p:txBody>
      </p:sp>
    </p:spTree>
    <p:extLst>
      <p:ext uri="{BB962C8B-B14F-4D97-AF65-F5344CB8AC3E}">
        <p14:creationId xmlns:p14="http://schemas.microsoft.com/office/powerpoint/2010/main" val="2594340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3.jpeg"/><Relationship Id="rId7" Type="http://schemas.openxmlformats.org/officeDocument/2006/relationships/diagramLayout" Target="../diagrams/layout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Data" Target="../diagrams/data5.xml"/><Relationship Id="rId5" Type="http://schemas.openxmlformats.org/officeDocument/2006/relationships/image" Target="../media/image15.jpeg"/><Relationship Id="rId10" Type="http://schemas.microsoft.com/office/2007/relationships/diagramDrawing" Target="../diagrams/drawing5.xml"/><Relationship Id="rId4" Type="http://schemas.openxmlformats.org/officeDocument/2006/relationships/image" Target="../media/image14.jpeg"/><Relationship Id="rId9" Type="http://schemas.openxmlformats.org/officeDocument/2006/relationships/diagramColors" Target="../diagrams/colors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 Id="rId9"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8.xml"/><Relationship Id="rId7" Type="http://schemas.openxmlformats.org/officeDocument/2006/relationships/image" Target="../media/image48.pn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diagramLayout" Target="../diagrams/layout9.xml"/><Relationship Id="rId7" Type="http://schemas.openxmlformats.org/officeDocument/2006/relationships/image" Target="../media/image1.jpeg"/><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51.png"/><Relationship Id="rId4" Type="http://schemas.openxmlformats.org/officeDocument/2006/relationships/diagramQuickStyle" Target="../diagrams/quickStyle9.xml"/><Relationship Id="rId9" Type="http://schemas.openxmlformats.org/officeDocument/2006/relationships/image" Target="../media/image50.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jpeg"/><Relationship Id="rId2" Type="http://schemas.openxmlformats.org/officeDocument/2006/relationships/diagramData" Target="../diagrams/data11.xml"/><Relationship Id="rId1" Type="http://schemas.openxmlformats.org/officeDocument/2006/relationships/slideLayout" Target="../slideLayouts/slideLayout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5.png"/><Relationship Id="rId4" Type="http://schemas.openxmlformats.org/officeDocument/2006/relationships/diagramQuickStyle" Target="../diagrams/quickStyle2.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openxmlformats.org/officeDocument/2006/relationships/image" Target="../media/image10.jpeg"/><Relationship Id="rId5" Type="http://schemas.openxmlformats.org/officeDocument/2006/relationships/diagramColors" Target="../diagrams/colors4.xml"/><Relationship Id="rId10" Type="http://schemas.openxmlformats.org/officeDocument/2006/relationships/image" Target="../media/image9.jpeg"/><Relationship Id="rId4" Type="http://schemas.openxmlformats.org/officeDocument/2006/relationships/diagramQuickStyle" Target="../diagrams/quickStyle4.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4894085" y="4920318"/>
            <a:ext cx="6048672" cy="369332"/>
          </a:xfrm>
          <a:prstGeom prst="rect">
            <a:avLst/>
          </a:prstGeom>
          <a:noFill/>
        </p:spPr>
        <p:txBody>
          <a:bodyPr wrap="square">
            <a:spAutoFit/>
          </a:bodyPr>
          <a:lstStyle/>
          <a:p>
            <a:pPr algn="ctr" eaLnBrk="0" hangingPunct="0">
              <a:defRPr/>
            </a:pPr>
            <a:r>
              <a:rPr lang="es-ES" b="1" dirty="0">
                <a:latin typeface="Calibri" pitchFamily="34" charset="0"/>
                <a:cs typeface="Times New Roman" pitchFamily="18" charset="0"/>
              </a:rPr>
              <a:t> DIRECTORA:  ING. </a:t>
            </a:r>
            <a:r>
              <a:rPr lang="it-IT" b="1" dirty="0"/>
              <a:t>BLACIO JARA ROSA ELENA, MSc.</a:t>
            </a:r>
            <a:endParaRPr lang="es-EC" b="1" dirty="0">
              <a:latin typeface="Calibri" pitchFamily="34" charset="0"/>
              <a:cs typeface="Times New Roman" pitchFamily="18" charset="0"/>
            </a:endParaRPr>
          </a:p>
        </p:txBody>
      </p:sp>
      <p:pic>
        <p:nvPicPr>
          <p:cNvPr id="307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223234" y="36842"/>
            <a:ext cx="4533900" cy="1071546"/>
          </a:xfrm>
          <a:prstGeom prst="rect">
            <a:avLst/>
          </a:prstGeom>
          <a:noFill/>
          <a:ln w="9525">
            <a:noFill/>
            <a:miter lim="800000"/>
            <a:headEnd/>
            <a:tailEnd/>
          </a:ln>
        </p:spPr>
      </p:pic>
      <p:pic>
        <p:nvPicPr>
          <p:cNvPr id="3075" name="Picture 3" descr="65b3fa4491761c849f7ad453da4ec7fe"/>
          <p:cNvPicPr>
            <a:picLocks noChangeAspect="1" noChangeArrowheads="1"/>
          </p:cNvPicPr>
          <p:nvPr/>
        </p:nvPicPr>
        <p:blipFill>
          <a:blip r:embed="rId3" cstate="print"/>
          <a:srcRect/>
          <a:stretch>
            <a:fillRect/>
          </a:stretch>
        </p:blipFill>
        <p:spPr bwMode="auto">
          <a:xfrm>
            <a:off x="930665" y="3478741"/>
            <a:ext cx="3355885" cy="3205909"/>
          </a:xfrm>
          <a:prstGeom prst="rect">
            <a:avLst/>
          </a:prstGeom>
          <a:noFill/>
          <a:ln w="9525">
            <a:noFill/>
            <a:miter lim="800000"/>
            <a:headEnd/>
            <a:tailEnd/>
          </a:ln>
        </p:spPr>
      </p:pic>
      <p:sp>
        <p:nvSpPr>
          <p:cNvPr id="14" name="1 CuadroTexto"/>
          <p:cNvSpPr txBox="1">
            <a:spLocks noChangeArrowheads="1"/>
          </p:cNvSpPr>
          <p:nvPr/>
        </p:nvSpPr>
        <p:spPr bwMode="auto">
          <a:xfrm>
            <a:off x="3091453" y="1128272"/>
            <a:ext cx="8552939" cy="523220"/>
          </a:xfrm>
          <a:prstGeom prst="rect">
            <a:avLst/>
          </a:prstGeom>
          <a:noFill/>
          <a:ln w="9525">
            <a:noFill/>
            <a:miter lim="800000"/>
            <a:headEnd/>
            <a:tailEnd/>
          </a:ln>
        </p:spPr>
        <p:txBody>
          <a:bodyPr wrap="square">
            <a:spAutoFit/>
          </a:bodyPr>
          <a:lstStyle/>
          <a:p>
            <a:pPr algn="ctr"/>
            <a:r>
              <a:rPr lang="es-ES" sz="2800" b="1" dirty="0">
                <a:latin typeface="Calibri" pitchFamily="34" charset="0"/>
                <a:cs typeface="Times New Roman" pitchFamily="18" charset="0"/>
              </a:rPr>
              <a:t>UNIVERSIDAD DE LAS FUERZAS ARMADAS  - ESPE </a:t>
            </a:r>
            <a:endParaRPr lang="es-EC" sz="2800" b="1" dirty="0">
              <a:latin typeface="Calibri" pitchFamily="34" charset="0"/>
              <a:cs typeface="Times New Roman" pitchFamily="18" charset="0"/>
            </a:endParaRPr>
          </a:p>
        </p:txBody>
      </p:sp>
      <p:sp>
        <p:nvSpPr>
          <p:cNvPr id="15" name="Rectangle 3"/>
          <p:cNvSpPr>
            <a:spLocks noChangeArrowheads="1"/>
          </p:cNvSpPr>
          <p:nvPr/>
        </p:nvSpPr>
        <p:spPr bwMode="auto">
          <a:xfrm>
            <a:off x="4046056" y="1826549"/>
            <a:ext cx="6643734" cy="646331"/>
          </a:xfrm>
          <a:prstGeom prst="rect">
            <a:avLst/>
          </a:prstGeom>
          <a:noFill/>
          <a:ln w="9525">
            <a:noFill/>
            <a:miter lim="800000"/>
            <a:headEnd/>
            <a:tailEnd/>
          </a:ln>
        </p:spPr>
        <p:txBody>
          <a:bodyPr wrap="square" anchor="ctr">
            <a:spAutoFit/>
          </a:bodyPr>
          <a:lstStyle/>
          <a:p>
            <a:pPr algn="ctr" eaLnBrk="0" hangingPunct="0"/>
            <a:r>
              <a:rPr lang="es-ES_tradnl" b="1" dirty="0">
                <a:latin typeface="Calibri" pitchFamily="34" charset="0"/>
                <a:cs typeface="Times New Roman" pitchFamily="18" charset="0"/>
              </a:rPr>
              <a:t>DEPARTAMENTO DE CIENCIAS ECONÓMICAS, ADMINISTRATIVAS Y DE COMERCIO</a:t>
            </a:r>
            <a:endParaRPr lang="es-ES_tradnl" sz="2400" dirty="0">
              <a:latin typeface="Calibri" pitchFamily="34" charset="0"/>
              <a:cs typeface="Times New Roman" pitchFamily="18" charset="0"/>
            </a:endParaRPr>
          </a:p>
        </p:txBody>
      </p:sp>
      <p:sp>
        <p:nvSpPr>
          <p:cNvPr id="16" name="Rectangle 4"/>
          <p:cNvSpPr>
            <a:spLocks noChangeArrowheads="1"/>
          </p:cNvSpPr>
          <p:nvPr/>
        </p:nvSpPr>
        <p:spPr bwMode="auto">
          <a:xfrm>
            <a:off x="4478998" y="3515515"/>
            <a:ext cx="6463759" cy="1200329"/>
          </a:xfrm>
          <a:prstGeom prst="rect">
            <a:avLst/>
          </a:prstGeom>
          <a:noFill/>
          <a:ln w="9525">
            <a:noFill/>
            <a:miter lim="800000"/>
            <a:headEnd/>
            <a:tailEnd/>
          </a:ln>
        </p:spPr>
        <p:txBody>
          <a:bodyPr wrap="square" anchor="ctr">
            <a:spAutoFit/>
          </a:bodyPr>
          <a:lstStyle/>
          <a:p>
            <a:pPr algn="ctr"/>
            <a:r>
              <a:rPr lang="es-ES" b="1" dirty="0"/>
              <a:t>“FACTORES QUE INFLUYEN EN LA DECISIÓN DE COMPRA DE ALIMENTOS Y ACCESORIOS PARA MASCOTAS EN LOS CONSUMIDORES DEL SEGMENTO MILLENNIALS EN EL DISTRITO METROPOLITANO DE QUITO”</a:t>
            </a:r>
            <a:endParaRPr lang="es-EC" dirty="0"/>
          </a:p>
        </p:txBody>
      </p:sp>
      <p:sp>
        <p:nvSpPr>
          <p:cNvPr id="17" name="Rectangle 5"/>
          <p:cNvSpPr>
            <a:spLocks noChangeArrowheads="1"/>
          </p:cNvSpPr>
          <p:nvPr/>
        </p:nvSpPr>
        <p:spPr bwMode="auto">
          <a:xfrm>
            <a:off x="5666462" y="5612587"/>
            <a:ext cx="4805712" cy="369332"/>
          </a:xfrm>
          <a:prstGeom prst="rect">
            <a:avLst/>
          </a:prstGeom>
          <a:noFill/>
          <a:ln w="9525">
            <a:noFill/>
            <a:miter lim="800000"/>
            <a:headEnd/>
            <a:tailEnd/>
          </a:ln>
        </p:spPr>
        <p:txBody>
          <a:bodyPr wrap="square" anchor="ctr">
            <a:spAutoFit/>
          </a:bodyPr>
          <a:lstStyle/>
          <a:p>
            <a:r>
              <a:rPr lang="es-EC" b="1" dirty="0" smtClean="0"/>
              <a:t>AUTOR: ESTÉVEZ </a:t>
            </a:r>
            <a:r>
              <a:rPr lang="es-EC" b="1" dirty="0"/>
              <a:t>ALBÁN CARLOS ALBERTO</a:t>
            </a:r>
            <a:endParaRPr lang="es-MX" dirty="0"/>
          </a:p>
        </p:txBody>
      </p:sp>
      <p:sp>
        <p:nvSpPr>
          <p:cNvPr id="18" name="Rectangle 6"/>
          <p:cNvSpPr>
            <a:spLocks noChangeArrowheads="1"/>
          </p:cNvSpPr>
          <p:nvPr/>
        </p:nvSpPr>
        <p:spPr bwMode="auto">
          <a:xfrm>
            <a:off x="6390536" y="6235954"/>
            <a:ext cx="3357563" cy="338554"/>
          </a:xfrm>
          <a:prstGeom prst="rect">
            <a:avLst/>
          </a:prstGeom>
          <a:noFill/>
          <a:ln w="9525">
            <a:noFill/>
            <a:miter lim="800000"/>
            <a:headEnd/>
            <a:tailEnd/>
          </a:ln>
        </p:spPr>
        <p:txBody>
          <a:bodyPr anchor="ctr">
            <a:spAutoFit/>
          </a:bodyPr>
          <a:lstStyle/>
          <a:p>
            <a:pPr algn="ctr" eaLnBrk="0" hangingPunct="0"/>
            <a:r>
              <a:rPr lang="es-ES_tradnl" sz="1600" b="1" dirty="0">
                <a:latin typeface="Calibri" pitchFamily="34" charset="0"/>
                <a:cs typeface="Times New Roman" pitchFamily="18" charset="0"/>
              </a:rPr>
              <a:t>SANGOLQUÍ, </a:t>
            </a:r>
            <a:r>
              <a:rPr lang="es-ES_tradnl" sz="1600" b="1" dirty="0" smtClean="0">
                <a:latin typeface="Calibri" pitchFamily="34" charset="0"/>
                <a:cs typeface="Times New Roman" pitchFamily="18" charset="0"/>
              </a:rPr>
              <a:t>FEBRERO 2020</a:t>
            </a:r>
            <a:endParaRPr lang="es-ES_tradnl" sz="1600" dirty="0">
              <a:latin typeface="Calibri" pitchFamily="34" charset="0"/>
              <a:cs typeface="Times New Roman" pitchFamily="18" charset="0"/>
            </a:endParaRPr>
          </a:p>
        </p:txBody>
      </p:sp>
      <p:sp>
        <p:nvSpPr>
          <p:cNvPr id="19" name="18 Rectángulo"/>
          <p:cNvSpPr/>
          <p:nvPr/>
        </p:nvSpPr>
        <p:spPr>
          <a:xfrm>
            <a:off x="4757134" y="2648370"/>
            <a:ext cx="5715040" cy="923330"/>
          </a:xfrm>
          <a:prstGeom prst="rect">
            <a:avLst/>
          </a:prstGeom>
        </p:spPr>
        <p:txBody>
          <a:bodyPr wrap="square">
            <a:spAutoFit/>
          </a:bodyPr>
          <a:lstStyle/>
          <a:p>
            <a:pPr algn="ctr"/>
            <a:r>
              <a:rPr lang="es-ES" b="1" dirty="0" smtClean="0">
                <a:latin typeface="Calibri" pitchFamily="34" charset="0"/>
                <a:cs typeface="Times New Roman" pitchFamily="18" charset="0"/>
              </a:rPr>
              <a:t>TESIS PREVIA </a:t>
            </a:r>
            <a:r>
              <a:rPr lang="es-ES" b="1" dirty="0">
                <a:latin typeface="Calibri" pitchFamily="34" charset="0"/>
                <a:cs typeface="Times New Roman" pitchFamily="18" charset="0"/>
              </a:rPr>
              <a:t>A LA OBTENCIÓN DEL TÍTULO </a:t>
            </a:r>
            <a:r>
              <a:rPr lang="es-EC" b="1" dirty="0">
                <a:latin typeface="Calibri" pitchFamily="34" charset="0"/>
                <a:cs typeface="Times New Roman" pitchFamily="18" charset="0"/>
              </a:rPr>
              <a:t>DE</a:t>
            </a:r>
            <a:r>
              <a:rPr lang="es-EC" b="1" dirty="0"/>
              <a:t> INGENIERÍA EN MERCADOTECNIA</a:t>
            </a:r>
          </a:p>
          <a:p>
            <a:pPr algn="ctr"/>
            <a:endParaRPr lang="es-MX" dirty="0"/>
          </a:p>
        </p:txBody>
      </p:sp>
    </p:spTree>
    <p:extLst>
      <p:ext uri="{BB962C8B-B14F-4D97-AF65-F5344CB8AC3E}">
        <p14:creationId xmlns:p14="http://schemas.microsoft.com/office/powerpoint/2010/main" val="235922657"/>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532471" y="1299243"/>
            <a:ext cx="8405842" cy="410669"/>
            <a:chOff x="0" y="1271030"/>
            <a:chExt cx="8405842" cy="410669"/>
          </a:xfrm>
          <a:solidFill>
            <a:schemeClr val="accent6"/>
          </a:solidFill>
        </p:grpSpPr>
        <p:sp>
          <p:nvSpPr>
            <p:cNvPr id="5" name="Rectángulo redondeado 4"/>
            <p:cNvSpPr/>
            <p:nvPr/>
          </p:nvSpPr>
          <p:spPr>
            <a:xfrm>
              <a:off x="0" y="1271030"/>
              <a:ext cx="8405842" cy="410669"/>
            </a:xfrm>
            <a:prstGeom prst="roundRect">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 name="Rectángulo 5"/>
            <p:cNvSpPr/>
            <p:nvPr/>
          </p:nvSpPr>
          <p:spPr>
            <a:xfrm>
              <a:off x="20047" y="1291077"/>
              <a:ext cx="8365748" cy="3705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El proceso de toma de decisiones del consumidor</a:t>
              </a:r>
              <a:endParaRPr lang="es-EC" sz="1800" kern="1200" dirty="0"/>
            </a:p>
          </p:txBody>
        </p:sp>
      </p:grpSp>
      <p:sp>
        <p:nvSpPr>
          <p:cNvPr id="9" name="Rectángulo 8"/>
          <p:cNvSpPr/>
          <p:nvPr/>
        </p:nvSpPr>
        <p:spPr>
          <a:xfrm>
            <a:off x="1249136" y="1965539"/>
            <a:ext cx="6096000" cy="2416046"/>
          </a:xfrm>
          <a:prstGeom prst="rect">
            <a:avLst/>
          </a:prstGeom>
        </p:spPr>
        <p:txBody>
          <a:bodyPr>
            <a:spAutoFit/>
          </a:bodyPr>
          <a:lstStyle/>
          <a:p>
            <a:pPr algn="just">
              <a:spcBef>
                <a:spcPts val="1200"/>
              </a:spcBef>
              <a:spcAft>
                <a:spcPts val="1800"/>
              </a:spcAft>
            </a:pPr>
            <a:r>
              <a:rPr lang="es-EC" dirty="0" smtClean="0">
                <a:effectLst/>
                <a:ea typeface="Calibri" panose="020F0502020204030204" pitchFamily="34" charset="0"/>
                <a:cs typeface="Times New Roman" panose="02020603050405020304" pitchFamily="18" charset="0"/>
              </a:rPr>
              <a:t>El proceso de toma de decisiones por parte de un consumidor está determinado por cosas como la necesidad de satisfacer deseos o necesidades vitales para el desarrollo y mantenimiento de un individuo. La adopción de tales decisiones debe comenzar con el reconocimiento de una necesidad vital o una necesidad superficial </a:t>
            </a:r>
          </a:p>
          <a:p>
            <a:pPr algn="just">
              <a:spcBef>
                <a:spcPts val="1200"/>
              </a:spcBef>
              <a:spcAft>
                <a:spcPts val="1800"/>
              </a:spcAft>
            </a:pPr>
            <a:r>
              <a:rPr lang="es-EC" dirty="0" smtClean="0">
                <a:effectLst/>
                <a:ea typeface="Calibri" panose="020F0502020204030204" pitchFamily="34" charset="0"/>
                <a:cs typeface="Times New Roman" panose="02020603050405020304" pitchFamily="18" charset="0"/>
              </a:rPr>
              <a:t>(Fischer &amp; Espejo, 2010).</a:t>
            </a:r>
            <a:endParaRPr lang="es-EC" sz="1600" dirty="0">
              <a:effectLst/>
              <a:ea typeface="Calibri" panose="020F0502020204030204" pitchFamily="34" charset="0"/>
              <a:cs typeface="Times New Roman" panose="02020603050405020304" pitchFamily="18" charset="0"/>
            </a:endParaRPr>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7601347" y="1729959"/>
            <a:ext cx="4407535" cy="4184015"/>
          </a:xfrm>
          <a:prstGeom prst="rect">
            <a:avLst/>
          </a:prstGeom>
          <a:noFill/>
          <a:ln>
            <a:noFill/>
          </a:ln>
        </p:spPr>
      </p:pic>
      <p:pic>
        <p:nvPicPr>
          <p:cNvPr id="11"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2" name="Rectángulo 1"/>
          <p:cNvSpPr/>
          <p:nvPr/>
        </p:nvSpPr>
        <p:spPr>
          <a:xfrm>
            <a:off x="6800873" y="5913974"/>
            <a:ext cx="5177058" cy="369332"/>
          </a:xfrm>
          <a:prstGeom prst="rect">
            <a:avLst/>
          </a:prstGeom>
        </p:spPr>
        <p:txBody>
          <a:bodyPr wrap="none">
            <a:spAutoFit/>
          </a:bodyPr>
          <a:lstStyle/>
          <a:p>
            <a:pPr marL="810260">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   Factores </a:t>
            </a:r>
            <a:r>
              <a:rPr lang="es-EC" dirty="0">
                <a:latin typeface="Times New Roman" panose="02020603050405020304" pitchFamily="18" charset="0"/>
                <a:ea typeface="Calibri" panose="020F0502020204030204" pitchFamily="34" charset="0"/>
                <a:cs typeface="Times New Roman" panose="02020603050405020304" pitchFamily="18" charset="0"/>
              </a:rPr>
              <a:t>decisivos en el proceso de compra</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987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642512" y="1325994"/>
            <a:ext cx="5996825" cy="5405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smtClean="0">
                <a:latin typeface="Arial" panose="020B0604020202020204" pitchFamily="34" charset="0"/>
                <a:cs typeface="Arial" panose="020B0604020202020204" pitchFamily="34" charset="0"/>
              </a:rPr>
              <a:t>FACTORES QUE INFLUYEN EN EL COMPORTAMIENTO DEL CONSUMIDOR</a:t>
            </a:r>
            <a:endParaRPr lang="es-EC" sz="2000" b="1" dirty="0">
              <a:latin typeface="Arial" panose="020B0604020202020204" pitchFamily="34" charset="0"/>
              <a:cs typeface="Arial" panose="020B0604020202020204" pitchFamily="34" charset="0"/>
            </a:endParaRPr>
          </a:p>
        </p:txBody>
      </p:sp>
      <p:sp>
        <p:nvSpPr>
          <p:cNvPr id="5" name="2 Título"/>
          <p:cNvSpPr txBox="1">
            <a:spLocks/>
          </p:cNvSpPr>
          <p:nvPr/>
        </p:nvSpPr>
        <p:spPr>
          <a:xfrm>
            <a:off x="7496954" y="1224975"/>
            <a:ext cx="4182039" cy="5405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000" b="1" dirty="0" smtClean="0">
                <a:latin typeface="Arial" panose="020B0604020202020204" pitchFamily="34" charset="0"/>
                <a:cs typeface="Arial" panose="020B0604020202020204" pitchFamily="34" charset="0"/>
              </a:rPr>
              <a:t>MILLENNIALS</a:t>
            </a:r>
            <a:endParaRPr lang="es-EC" sz="2000" b="1" dirty="0">
              <a:latin typeface="Arial" panose="020B0604020202020204" pitchFamily="34" charset="0"/>
              <a:cs typeface="Arial" panose="020B0604020202020204" pitchFamily="34" charset="0"/>
            </a:endParaRPr>
          </a:p>
        </p:txBody>
      </p:sp>
      <p:grpSp>
        <p:nvGrpSpPr>
          <p:cNvPr id="6" name="Grupo 5"/>
          <p:cNvGrpSpPr/>
          <p:nvPr/>
        </p:nvGrpSpPr>
        <p:grpSpPr>
          <a:xfrm>
            <a:off x="750732" y="2148876"/>
            <a:ext cx="2476949" cy="908293"/>
            <a:chOff x="0" y="2483"/>
            <a:chExt cx="3648842" cy="1639415"/>
          </a:xfrm>
        </p:grpSpPr>
        <p:sp>
          <p:nvSpPr>
            <p:cNvPr id="7" name="Rectángulo redondeado 6"/>
            <p:cNvSpPr/>
            <p:nvPr/>
          </p:nvSpPr>
          <p:spPr>
            <a:xfrm>
              <a:off x="0" y="2483"/>
              <a:ext cx="3648842" cy="1639415"/>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8" name="Rectángulo 7"/>
            <p:cNvSpPr/>
            <p:nvPr/>
          </p:nvSpPr>
          <p:spPr>
            <a:xfrm>
              <a:off x="80030" y="82513"/>
              <a:ext cx="3488782" cy="1479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b="1" dirty="0" smtClean="0">
                  <a:solidFill>
                    <a:schemeClr val="tx1"/>
                  </a:solidFill>
                </a:rPr>
                <a:t>Cultura</a:t>
              </a:r>
              <a:endParaRPr lang="es-EC" sz="1800" b="1" kern="1200" dirty="0">
                <a:solidFill>
                  <a:schemeClr val="tx1"/>
                </a:solidFill>
              </a:endParaRPr>
            </a:p>
          </p:txBody>
        </p:sp>
      </p:grpSp>
      <p:pic>
        <p:nvPicPr>
          <p:cNvPr id="9"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grpSp>
        <p:nvGrpSpPr>
          <p:cNvPr id="10" name="Grupo 9"/>
          <p:cNvGrpSpPr/>
          <p:nvPr/>
        </p:nvGrpSpPr>
        <p:grpSpPr>
          <a:xfrm>
            <a:off x="750606" y="3799123"/>
            <a:ext cx="2477199" cy="970533"/>
            <a:chOff x="0" y="2483"/>
            <a:chExt cx="3648842" cy="1639415"/>
          </a:xfrm>
        </p:grpSpPr>
        <p:sp>
          <p:nvSpPr>
            <p:cNvPr id="11" name="Rectángulo redondeado 10"/>
            <p:cNvSpPr/>
            <p:nvPr/>
          </p:nvSpPr>
          <p:spPr>
            <a:xfrm>
              <a:off x="0" y="2483"/>
              <a:ext cx="3648842" cy="1639415"/>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2" name="Rectángulo 11"/>
            <p:cNvSpPr/>
            <p:nvPr/>
          </p:nvSpPr>
          <p:spPr>
            <a:xfrm>
              <a:off x="80030" y="82513"/>
              <a:ext cx="3488782" cy="1479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Subcultura</a:t>
              </a:r>
              <a:endParaRPr lang="es-EC" sz="1800" b="1" kern="1200" dirty="0">
                <a:solidFill>
                  <a:schemeClr val="tx1"/>
                </a:solidFill>
              </a:endParaRPr>
            </a:p>
          </p:txBody>
        </p:sp>
      </p:grpSp>
      <p:grpSp>
        <p:nvGrpSpPr>
          <p:cNvPr id="13" name="Grupo 12"/>
          <p:cNvGrpSpPr/>
          <p:nvPr/>
        </p:nvGrpSpPr>
        <p:grpSpPr>
          <a:xfrm>
            <a:off x="750488" y="5511610"/>
            <a:ext cx="2422866" cy="900892"/>
            <a:chOff x="0" y="2483"/>
            <a:chExt cx="3648842" cy="1639415"/>
          </a:xfrm>
        </p:grpSpPr>
        <p:sp>
          <p:nvSpPr>
            <p:cNvPr id="14" name="Rectángulo redondeado 13"/>
            <p:cNvSpPr/>
            <p:nvPr/>
          </p:nvSpPr>
          <p:spPr>
            <a:xfrm>
              <a:off x="0" y="2483"/>
              <a:ext cx="3648842" cy="1639415"/>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5" name="Rectángulo 14"/>
            <p:cNvSpPr/>
            <p:nvPr/>
          </p:nvSpPr>
          <p:spPr>
            <a:xfrm>
              <a:off x="80030" y="82513"/>
              <a:ext cx="3488782" cy="14793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rPr>
                <a:t>Forma de Vida</a:t>
              </a:r>
              <a:endParaRPr lang="es-EC" sz="1800" b="1" kern="1200" dirty="0">
                <a:solidFill>
                  <a:schemeClr val="tx1"/>
                </a:solidFill>
              </a:endParaRPr>
            </a:p>
          </p:txBody>
        </p:sp>
      </p:grpSp>
      <p:pic>
        <p:nvPicPr>
          <p:cNvPr id="1026" name="Picture 2" descr="Resultado de imagen para que es cuktura&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0925" y="1943411"/>
            <a:ext cx="1810165" cy="1821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subcultura&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925" y="3799123"/>
            <a:ext cx="2001705" cy="140744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formas de vida&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0925" y="5398559"/>
            <a:ext cx="1916437" cy="14594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a 15"/>
          <p:cNvGraphicFramePr/>
          <p:nvPr>
            <p:extLst>
              <p:ext uri="{D42A27DB-BD31-4B8C-83A1-F6EECF244321}">
                <p14:modId xmlns:p14="http://schemas.microsoft.com/office/powerpoint/2010/main" val="893211076"/>
              </p:ext>
            </p:extLst>
          </p:nvPr>
        </p:nvGraphicFramePr>
        <p:xfrm>
          <a:off x="7063409" y="2272227"/>
          <a:ext cx="4395304" cy="343776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7039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Marcador de contenido"/>
          <p:cNvGraphicFramePr>
            <a:graphicFrameLocks/>
          </p:cNvGraphicFramePr>
          <p:nvPr>
            <p:extLst>
              <p:ext uri="{D42A27DB-BD31-4B8C-83A1-F6EECF244321}">
                <p14:modId xmlns:p14="http://schemas.microsoft.com/office/powerpoint/2010/main" val="2453138020"/>
              </p:ext>
            </p:extLst>
          </p:nvPr>
        </p:nvGraphicFramePr>
        <p:xfrm>
          <a:off x="1068946" y="1596981"/>
          <a:ext cx="10135673" cy="5087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Título"/>
          <p:cNvSpPr txBox="1">
            <a:spLocks/>
          </p:cNvSpPr>
          <p:nvPr/>
        </p:nvSpPr>
        <p:spPr>
          <a:xfrm>
            <a:off x="2540733" y="773364"/>
            <a:ext cx="8381260" cy="5405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800" b="1" dirty="0" smtClean="0">
                <a:latin typeface="Arial" panose="020B0604020202020204" pitchFamily="34" charset="0"/>
                <a:cs typeface="Arial" panose="020B0604020202020204" pitchFamily="34" charset="0"/>
              </a:rPr>
              <a:t>MARCO REFERENCIAL</a:t>
            </a:r>
            <a:endParaRPr lang="es-EC" sz="2800" b="1" dirty="0">
              <a:latin typeface="Arial" panose="020B0604020202020204" pitchFamily="34" charset="0"/>
              <a:cs typeface="Arial" panose="020B0604020202020204" pitchFamily="34" charset="0"/>
            </a:endParaRPr>
          </a:p>
        </p:txBody>
      </p:sp>
      <p:pic>
        <p:nvPicPr>
          <p:cNvPr id="9"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99392"/>
            <a:ext cx="3428992" cy="1143008"/>
          </a:xfrm>
          <a:prstGeom prst="rect">
            <a:avLst/>
          </a:prstGeom>
          <a:noFill/>
          <a:ln w="9525">
            <a:noFill/>
            <a:miter lim="800000"/>
            <a:headEnd/>
            <a:tailEnd/>
          </a:ln>
        </p:spPr>
      </p:pic>
    </p:spTree>
    <p:extLst>
      <p:ext uri="{BB962C8B-B14F-4D97-AF65-F5344CB8AC3E}">
        <p14:creationId xmlns:p14="http://schemas.microsoft.com/office/powerpoint/2010/main" val="93234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79741" y="1716892"/>
            <a:ext cx="9842438" cy="2308324"/>
          </a:xfrm>
          <a:prstGeom prst="rect">
            <a:avLst/>
          </a:prstGeom>
        </p:spPr>
        <p:txBody>
          <a:bodyPr wrap="none">
            <a:spAutoFit/>
          </a:bodyPr>
          <a:lstStyle/>
          <a:p>
            <a:pPr algn="ctr"/>
            <a:r>
              <a:rPr lang="es-ES" sz="7200" b="1" dirty="0" smtClean="0">
                <a:ln w="0"/>
                <a:gradFill>
                  <a:gsLst>
                    <a:gs pos="21000">
                      <a:srgbClr val="53575C"/>
                    </a:gs>
                    <a:gs pos="88000">
                      <a:srgbClr val="C5C7CA"/>
                    </a:gs>
                  </a:gsLst>
                  <a:lin ang="5400000"/>
                </a:gradFill>
              </a:rPr>
              <a:t>CAPÍTULO III</a:t>
            </a:r>
          </a:p>
          <a:p>
            <a:pPr algn="ctr"/>
            <a:r>
              <a:rPr lang="es-ES" sz="7200" b="1" dirty="0" smtClean="0">
                <a:ln w="0"/>
                <a:gradFill>
                  <a:gsLst>
                    <a:gs pos="21000">
                      <a:srgbClr val="53575C"/>
                    </a:gs>
                    <a:gs pos="88000">
                      <a:srgbClr val="C5C7CA"/>
                    </a:gs>
                  </a:gsLst>
                  <a:lin ang="5400000"/>
                </a:gradFill>
              </a:rPr>
              <a:t>MARCO METODOLÓGICO</a:t>
            </a:r>
            <a:endParaRPr lang="es-EC" sz="7200" dirty="0"/>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6" name="Picture 3" descr="65b3fa4491761c849f7ad453da4ec7fe"/>
          <p:cNvPicPr>
            <a:picLocks noChangeAspect="1" noChangeArrowheads="1"/>
          </p:cNvPicPr>
          <p:nvPr/>
        </p:nvPicPr>
        <p:blipFill>
          <a:blip r:embed="rId3" cstate="print"/>
          <a:srcRect/>
          <a:stretch>
            <a:fillRect/>
          </a:stretch>
        </p:blipFill>
        <p:spPr bwMode="auto">
          <a:xfrm>
            <a:off x="9230205" y="4025216"/>
            <a:ext cx="2729976" cy="2607972"/>
          </a:xfrm>
          <a:prstGeom prst="rect">
            <a:avLst/>
          </a:prstGeom>
          <a:noFill/>
          <a:ln w="9525">
            <a:noFill/>
            <a:miter lim="800000"/>
            <a:headEnd/>
            <a:tailEnd/>
          </a:ln>
        </p:spPr>
      </p:pic>
    </p:spTree>
    <p:extLst>
      <p:ext uri="{BB962C8B-B14F-4D97-AF65-F5344CB8AC3E}">
        <p14:creationId xmlns:p14="http://schemas.microsoft.com/office/powerpoint/2010/main" val="1143254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9 Tabla"/>
          <p:cNvGraphicFramePr>
            <a:graphicFrameLocks noGrp="1"/>
          </p:cNvGraphicFramePr>
          <p:nvPr>
            <p:extLst>
              <p:ext uri="{D42A27DB-BD31-4B8C-83A1-F6EECF244321}">
                <p14:modId xmlns:p14="http://schemas.microsoft.com/office/powerpoint/2010/main" val="3185793143"/>
              </p:ext>
            </p:extLst>
          </p:nvPr>
        </p:nvGraphicFramePr>
        <p:xfrm>
          <a:off x="77271" y="1205916"/>
          <a:ext cx="12011697" cy="6162075"/>
        </p:xfrm>
        <a:graphic>
          <a:graphicData uri="http://schemas.openxmlformats.org/drawingml/2006/table">
            <a:tbl>
              <a:tblPr/>
              <a:tblGrid>
                <a:gridCol w="4002957"/>
                <a:gridCol w="4004370"/>
                <a:gridCol w="4004370"/>
              </a:tblGrid>
              <a:tr h="0">
                <a:tc>
                  <a:txBody>
                    <a:bodyPr/>
                    <a:lstStyle/>
                    <a:p>
                      <a:pPr algn="ctr">
                        <a:lnSpc>
                          <a:spcPct val="107000"/>
                        </a:lnSpc>
                        <a:spcAft>
                          <a:spcPts val="0"/>
                        </a:spcAft>
                      </a:pPr>
                      <a:r>
                        <a:rPr lang="es-EC" sz="1600" b="1" dirty="0">
                          <a:solidFill>
                            <a:srgbClr val="000000"/>
                          </a:solidFill>
                          <a:latin typeface="+mn-lt"/>
                          <a:ea typeface="Times New Roman"/>
                          <a:cs typeface="Times New Roman"/>
                        </a:rPr>
                        <a:t>Aspectos</a:t>
                      </a:r>
                      <a:endParaRPr lang="es-EC" sz="1600" dirty="0">
                        <a:solidFill>
                          <a:srgbClr val="000000"/>
                        </a:solidFill>
                        <a:latin typeface="+mn-lt"/>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s-EC" sz="1400" b="1">
                          <a:solidFill>
                            <a:srgbClr val="000000"/>
                          </a:solidFill>
                          <a:latin typeface="+mn-lt"/>
                          <a:ea typeface="Times New Roman"/>
                          <a:cs typeface="Times New Roman"/>
                        </a:rPr>
                        <a:t>Tipología</a:t>
                      </a:r>
                      <a:endParaRPr lang="es-EC" sz="1400">
                        <a:solidFill>
                          <a:srgbClr val="000000"/>
                        </a:solidFill>
                        <a:latin typeface="+mn-lt"/>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c>
                  <a:txBody>
                    <a:bodyPr/>
                    <a:lstStyle/>
                    <a:p>
                      <a:pPr algn="ctr">
                        <a:lnSpc>
                          <a:spcPct val="107000"/>
                        </a:lnSpc>
                        <a:spcAft>
                          <a:spcPts val="0"/>
                        </a:spcAft>
                      </a:pPr>
                      <a:r>
                        <a:rPr lang="es-EC" sz="1400" b="1" dirty="0">
                          <a:solidFill>
                            <a:srgbClr val="000000"/>
                          </a:solidFill>
                          <a:latin typeface="+mn-lt"/>
                          <a:ea typeface="Times New Roman"/>
                          <a:cs typeface="Times New Roman"/>
                        </a:rPr>
                        <a:t>Descripción</a:t>
                      </a:r>
                      <a:endParaRPr lang="es-EC" sz="1400" dirty="0">
                        <a:solidFill>
                          <a:srgbClr val="000000"/>
                        </a:solidFill>
                        <a:latin typeface="+mn-lt"/>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w="12700" cap="flat" cmpd="sng" algn="ctr">
                      <a:solidFill>
                        <a:srgbClr val="70AD47"/>
                      </a:solidFill>
                      <a:prstDash val="solid"/>
                      <a:round/>
                      <a:headEnd type="none" w="med" len="med"/>
                      <a:tailEnd type="none" w="med" len="med"/>
                    </a:lnB>
                  </a:tcPr>
                </a:tc>
              </a:tr>
              <a:tr h="1143086">
                <a:tc>
                  <a:txBody>
                    <a:bodyPr/>
                    <a:lstStyle/>
                    <a:p>
                      <a:pPr algn="ctr">
                        <a:lnSpc>
                          <a:spcPct val="107000"/>
                        </a:lnSpc>
                        <a:spcAft>
                          <a:spcPts val="0"/>
                        </a:spcAft>
                      </a:pPr>
                      <a:r>
                        <a:rPr lang="es-EC" sz="1600" b="1" dirty="0">
                          <a:solidFill>
                            <a:srgbClr val="000000"/>
                          </a:solidFill>
                          <a:latin typeface="+mn-lt"/>
                          <a:ea typeface="Times New Roman"/>
                          <a:cs typeface="Times New Roman"/>
                        </a:rPr>
                        <a:t>Por su finalidad</a:t>
                      </a:r>
                      <a:endParaRPr lang="es-EC" sz="1600" dirty="0">
                        <a:solidFill>
                          <a:srgbClr val="000000"/>
                        </a:solidFill>
                        <a:latin typeface="+mn-lt"/>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a:noFill/>
                    </a:lnB>
                    <a:solidFill>
                      <a:srgbClr val="DBEBD0"/>
                    </a:solidFill>
                  </a:tcPr>
                </a:tc>
                <a:tc>
                  <a:txBody>
                    <a:bodyPr/>
                    <a:lstStyle/>
                    <a:p>
                      <a:pPr algn="ctr">
                        <a:lnSpc>
                          <a:spcPct val="107000"/>
                        </a:lnSpc>
                        <a:spcAft>
                          <a:spcPts val="0"/>
                        </a:spcAft>
                      </a:pPr>
                      <a:r>
                        <a:rPr lang="es-EC" sz="1400" dirty="0">
                          <a:solidFill>
                            <a:srgbClr val="000000"/>
                          </a:solidFill>
                          <a:latin typeface="+mn-lt"/>
                          <a:ea typeface="Times New Roman"/>
                          <a:cs typeface="Times New Roman"/>
                        </a:rPr>
                        <a:t>Aplicada</a:t>
                      </a:r>
                      <a:endParaRPr lang="es-EC" sz="1400" dirty="0">
                        <a:solidFill>
                          <a:srgbClr val="000000"/>
                        </a:solidFill>
                        <a:latin typeface="+mn-lt"/>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a:noFill/>
                    </a:lnB>
                    <a:solidFill>
                      <a:srgbClr val="DBEBD0"/>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C" sz="1400" kern="1200" dirty="0" smtClean="0">
                          <a:solidFill>
                            <a:schemeClr val="tx1"/>
                          </a:solidFill>
                          <a:effectLst/>
                          <a:latin typeface="+mn-lt"/>
                          <a:ea typeface="+mn-ea"/>
                          <a:cs typeface="+mn-cs"/>
                        </a:rPr>
                        <a:t>La investigación posee un carácter aplicado dado que de la misma se derivan un conjunto de propuestas de solución dirigidas a la conformación de estrategias a través de las cuales se logre un análisis específico del comportamiento los consumidores </a:t>
                      </a:r>
                      <a:r>
                        <a:rPr lang="es-EC" sz="1400" kern="1200" dirty="0" err="1" smtClean="0">
                          <a:solidFill>
                            <a:schemeClr val="tx1"/>
                          </a:solidFill>
                          <a:effectLst/>
                          <a:latin typeface="+mn-lt"/>
                          <a:ea typeface="+mn-ea"/>
                          <a:cs typeface="+mn-cs"/>
                        </a:rPr>
                        <a:t>millennials</a:t>
                      </a:r>
                      <a:r>
                        <a:rPr lang="es-EC" sz="1400" kern="1200" dirty="0" smtClean="0">
                          <a:solidFill>
                            <a:schemeClr val="tx1"/>
                          </a:solidFill>
                          <a:effectLst/>
                          <a:latin typeface="+mn-lt"/>
                          <a:ea typeface="+mn-ea"/>
                          <a:cs typeface="+mn-cs"/>
                        </a:rPr>
                        <a:t> para la compra de alimentos y accesorios de mascotas del</a:t>
                      </a:r>
                      <a:r>
                        <a:rPr lang="es-EC" sz="1400" kern="1200" baseline="0" dirty="0" smtClean="0">
                          <a:solidFill>
                            <a:schemeClr val="tx1"/>
                          </a:solidFill>
                          <a:effectLst/>
                          <a:latin typeface="+mn-lt"/>
                          <a:ea typeface="+mn-ea"/>
                          <a:cs typeface="+mn-cs"/>
                        </a:rPr>
                        <a:t> DMQ</a:t>
                      </a:r>
                      <a:endParaRPr lang="es-EC" sz="1400" dirty="0">
                        <a:solidFill>
                          <a:srgbClr val="000000"/>
                        </a:solidFill>
                        <a:latin typeface="+mn-lt"/>
                        <a:ea typeface="Calibri"/>
                        <a:cs typeface="Times New Roman"/>
                      </a:endParaRPr>
                    </a:p>
                  </a:txBody>
                  <a:tcPr marL="38845" marR="38845" marT="0" marB="0">
                    <a:lnL>
                      <a:noFill/>
                    </a:lnL>
                    <a:lnR>
                      <a:noFill/>
                    </a:lnR>
                    <a:lnT w="12700" cap="flat" cmpd="sng" algn="ctr">
                      <a:solidFill>
                        <a:srgbClr val="70AD47"/>
                      </a:solidFill>
                      <a:prstDash val="solid"/>
                      <a:round/>
                      <a:headEnd type="none" w="med" len="med"/>
                      <a:tailEnd type="none" w="med" len="med"/>
                    </a:lnT>
                    <a:lnB>
                      <a:noFill/>
                    </a:lnB>
                    <a:solidFill>
                      <a:srgbClr val="DBEBD0"/>
                    </a:solidFill>
                  </a:tcPr>
                </a:tc>
              </a:tr>
              <a:tr h="1237648">
                <a:tc>
                  <a:txBody>
                    <a:bodyPr/>
                    <a:lstStyle/>
                    <a:p>
                      <a:pPr algn="ctr">
                        <a:lnSpc>
                          <a:spcPct val="107000"/>
                        </a:lnSpc>
                        <a:spcAft>
                          <a:spcPts val="0"/>
                        </a:spcAft>
                      </a:pPr>
                      <a:r>
                        <a:rPr lang="es-EC" sz="1600" b="1" dirty="0">
                          <a:solidFill>
                            <a:srgbClr val="000000"/>
                          </a:solidFill>
                          <a:latin typeface="+mn-lt"/>
                          <a:ea typeface="Times New Roman"/>
                          <a:cs typeface="Times New Roman"/>
                        </a:rPr>
                        <a:t>Por sus </a:t>
                      </a:r>
                      <a:r>
                        <a:rPr lang="es-EC" sz="1600" b="1" dirty="0" smtClean="0">
                          <a:solidFill>
                            <a:srgbClr val="000000"/>
                          </a:solidFill>
                          <a:latin typeface="+mn-lt"/>
                          <a:ea typeface="Times New Roman"/>
                          <a:cs typeface="Times New Roman"/>
                        </a:rPr>
                        <a:t>fuentes</a:t>
                      </a:r>
                      <a:endParaRPr lang="es-EC" sz="1600" dirty="0">
                        <a:solidFill>
                          <a:srgbClr val="000000"/>
                        </a:solidFill>
                        <a:latin typeface="+mn-lt"/>
                        <a:ea typeface="Calibri"/>
                        <a:cs typeface="Times New Roman"/>
                      </a:endParaRPr>
                    </a:p>
                  </a:txBody>
                  <a:tcPr marL="38845" marR="38845" marT="0" marB="0">
                    <a:lnL>
                      <a:noFill/>
                    </a:lnL>
                    <a:lnR>
                      <a:noFill/>
                    </a:lnR>
                    <a:lnT>
                      <a:noFill/>
                    </a:lnT>
                    <a:lnB>
                      <a:noFill/>
                    </a:lnB>
                    <a:solidFill>
                      <a:schemeClr val="accent6">
                        <a:lumMod val="60000"/>
                        <a:lumOff val="40000"/>
                      </a:schemeClr>
                    </a:solidFill>
                  </a:tcPr>
                </a:tc>
                <a:tc>
                  <a:txBody>
                    <a:bodyPr/>
                    <a:lstStyle/>
                    <a:p>
                      <a:pPr algn="ctr">
                        <a:lnSpc>
                          <a:spcPct val="107000"/>
                        </a:lnSpc>
                        <a:spcAft>
                          <a:spcPts val="0"/>
                        </a:spcAft>
                      </a:pPr>
                      <a:r>
                        <a:rPr lang="es-EC" sz="1600" dirty="0">
                          <a:solidFill>
                            <a:srgbClr val="000000"/>
                          </a:solidFill>
                          <a:latin typeface="+mn-lt"/>
                          <a:ea typeface="Times New Roman"/>
                          <a:cs typeface="Times New Roman"/>
                        </a:rPr>
                        <a:t>Mixta</a:t>
                      </a:r>
                      <a:endParaRPr lang="es-EC" sz="1600" dirty="0">
                        <a:solidFill>
                          <a:srgbClr val="000000"/>
                        </a:solidFill>
                        <a:latin typeface="+mn-lt"/>
                        <a:ea typeface="Calibri"/>
                        <a:cs typeface="Times New Roman"/>
                      </a:endParaRPr>
                    </a:p>
                  </a:txBody>
                  <a:tcPr marL="38845" marR="38845" marT="0" marB="0">
                    <a:lnL>
                      <a:noFill/>
                    </a:lnL>
                    <a:lnR>
                      <a:noFill/>
                    </a:lnR>
                    <a:lnT>
                      <a:noFill/>
                    </a:lnT>
                    <a:lnB>
                      <a:noFill/>
                    </a:lnB>
                    <a:solidFill>
                      <a:schemeClr val="accent6">
                        <a:lumMod val="60000"/>
                        <a:lumOff val="40000"/>
                      </a:schemeClr>
                    </a:solidFill>
                  </a:tcPr>
                </a:tc>
                <a:tc>
                  <a:txBody>
                    <a:bodyPr/>
                    <a:lstStyle/>
                    <a:p>
                      <a:pPr algn="ctr">
                        <a:lnSpc>
                          <a:spcPct val="107000"/>
                        </a:lnSpc>
                        <a:spcAft>
                          <a:spcPts val="0"/>
                        </a:spcAft>
                      </a:pPr>
                      <a:r>
                        <a:rPr lang="es-EC" sz="1400" dirty="0">
                          <a:solidFill>
                            <a:srgbClr val="000000"/>
                          </a:solidFill>
                          <a:latin typeface="+mn-lt"/>
                          <a:ea typeface="Times New Roman"/>
                          <a:cs typeface="Times New Roman"/>
                        </a:rPr>
                        <a:t>La </a:t>
                      </a:r>
                      <a:r>
                        <a:rPr lang="es-EC" sz="1400" dirty="0" smtClean="0">
                          <a:solidFill>
                            <a:srgbClr val="000000"/>
                          </a:solidFill>
                          <a:latin typeface="+mn-lt"/>
                          <a:ea typeface="Times New Roman"/>
                          <a:cs typeface="Times New Roman"/>
                        </a:rPr>
                        <a:t>presente </a:t>
                      </a:r>
                      <a:r>
                        <a:rPr lang="es-EC" sz="1400" dirty="0">
                          <a:solidFill>
                            <a:srgbClr val="000000"/>
                          </a:solidFill>
                          <a:latin typeface="+mn-lt"/>
                          <a:ea typeface="Times New Roman"/>
                          <a:cs typeface="Times New Roman"/>
                        </a:rPr>
                        <a:t>investigación se basará en dos fuentes de información; la primera corresponderá a las encuestas realizadas a los consumidores del </a:t>
                      </a:r>
                      <a:r>
                        <a:rPr lang="es-EC" sz="1400" dirty="0" smtClean="0">
                          <a:solidFill>
                            <a:srgbClr val="000000"/>
                          </a:solidFill>
                          <a:latin typeface="+mn-lt"/>
                          <a:ea typeface="Times New Roman"/>
                          <a:cs typeface="Times New Roman"/>
                        </a:rPr>
                        <a:t>DMQ </a:t>
                      </a:r>
                      <a:r>
                        <a:rPr lang="es-EC" sz="1400" dirty="0">
                          <a:solidFill>
                            <a:srgbClr val="000000"/>
                          </a:solidFill>
                          <a:latin typeface="+mn-lt"/>
                          <a:ea typeface="Times New Roman"/>
                          <a:cs typeface="Times New Roman"/>
                        </a:rPr>
                        <a:t>y la secundaria corresponde a las fuentes bibliográficas </a:t>
                      </a:r>
                      <a:r>
                        <a:rPr lang="es-EC" sz="1400" dirty="0" smtClean="0">
                          <a:solidFill>
                            <a:srgbClr val="000000"/>
                          </a:solidFill>
                          <a:latin typeface="+mn-lt"/>
                          <a:ea typeface="Times New Roman"/>
                          <a:cs typeface="Times New Roman"/>
                        </a:rPr>
                        <a:t>consideradas </a:t>
                      </a:r>
                      <a:r>
                        <a:rPr lang="es-EC" sz="1400" dirty="0">
                          <a:solidFill>
                            <a:srgbClr val="000000"/>
                          </a:solidFill>
                          <a:latin typeface="+mn-lt"/>
                          <a:ea typeface="Times New Roman"/>
                          <a:cs typeface="Times New Roman"/>
                        </a:rPr>
                        <a:t>como base documental.</a:t>
                      </a:r>
                      <a:endParaRPr lang="es-EC" sz="1400" dirty="0">
                        <a:solidFill>
                          <a:srgbClr val="000000"/>
                        </a:solidFill>
                        <a:latin typeface="+mn-lt"/>
                        <a:ea typeface="Calibri"/>
                        <a:cs typeface="Times New Roman"/>
                      </a:endParaRPr>
                    </a:p>
                  </a:txBody>
                  <a:tcPr marL="38845" marR="38845" marT="0" marB="0">
                    <a:lnL>
                      <a:noFill/>
                    </a:lnL>
                    <a:lnR>
                      <a:noFill/>
                    </a:lnR>
                    <a:lnT>
                      <a:noFill/>
                    </a:lnT>
                    <a:lnB>
                      <a:noFill/>
                    </a:lnB>
                    <a:solidFill>
                      <a:schemeClr val="accent6">
                        <a:lumMod val="60000"/>
                        <a:lumOff val="40000"/>
                      </a:schemeClr>
                    </a:solidFill>
                  </a:tcPr>
                </a:tc>
              </a:tr>
              <a:tr h="1223493">
                <a:tc>
                  <a:txBody>
                    <a:bodyPr/>
                    <a:lstStyle/>
                    <a:p>
                      <a:pPr algn="ctr">
                        <a:lnSpc>
                          <a:spcPct val="107000"/>
                        </a:lnSpc>
                        <a:spcAft>
                          <a:spcPts val="0"/>
                        </a:spcAft>
                      </a:pPr>
                      <a:r>
                        <a:rPr lang="es-EC" sz="1600" b="1" dirty="0">
                          <a:solidFill>
                            <a:srgbClr val="000000"/>
                          </a:solidFill>
                          <a:latin typeface="+mn-lt"/>
                          <a:ea typeface="Times New Roman"/>
                          <a:cs typeface="Times New Roman"/>
                        </a:rPr>
                        <a:t>Por </a:t>
                      </a:r>
                      <a:r>
                        <a:rPr lang="es-EC" sz="1600" b="1" dirty="0" smtClean="0">
                          <a:solidFill>
                            <a:srgbClr val="000000"/>
                          </a:solidFill>
                          <a:latin typeface="+mn-lt"/>
                          <a:ea typeface="Times New Roman"/>
                          <a:cs typeface="Times New Roman"/>
                        </a:rPr>
                        <a:t>el</a:t>
                      </a:r>
                      <a:r>
                        <a:rPr lang="es-EC" sz="1600" b="1" baseline="0" dirty="0" smtClean="0">
                          <a:solidFill>
                            <a:srgbClr val="000000"/>
                          </a:solidFill>
                          <a:latin typeface="+mn-lt"/>
                          <a:ea typeface="Times New Roman"/>
                          <a:cs typeface="Times New Roman"/>
                        </a:rPr>
                        <a:t> control de las variables</a:t>
                      </a:r>
                      <a:endParaRPr lang="es-EC" sz="1600" dirty="0">
                        <a:solidFill>
                          <a:srgbClr val="000000"/>
                        </a:solidFill>
                        <a:latin typeface="+mn-lt"/>
                        <a:ea typeface="Calibri"/>
                        <a:cs typeface="Times New Roman"/>
                      </a:endParaRPr>
                    </a:p>
                  </a:txBody>
                  <a:tcPr marL="38845" marR="38845" marT="0" marB="0">
                    <a:lnL>
                      <a:noFill/>
                    </a:lnL>
                    <a:lnR>
                      <a:noFill/>
                    </a:lnR>
                    <a:lnT>
                      <a:noFill/>
                    </a:lnT>
                    <a:lnB>
                      <a:noFill/>
                    </a:lnB>
                    <a:solidFill>
                      <a:schemeClr val="bg1"/>
                    </a:solidFill>
                  </a:tcPr>
                </a:tc>
                <a:tc>
                  <a:txBody>
                    <a:bodyPr/>
                    <a:lstStyle/>
                    <a:p>
                      <a:pPr algn="ctr">
                        <a:lnSpc>
                          <a:spcPct val="107000"/>
                        </a:lnSpc>
                        <a:spcAft>
                          <a:spcPts val="0"/>
                        </a:spcAft>
                      </a:pPr>
                      <a:r>
                        <a:rPr lang="es-EC" sz="1600" dirty="0" smtClean="0">
                          <a:solidFill>
                            <a:srgbClr val="000000"/>
                          </a:solidFill>
                          <a:latin typeface="+mn-lt"/>
                          <a:ea typeface="Calibri"/>
                          <a:cs typeface="Times New Roman"/>
                        </a:rPr>
                        <a:t>Experimental</a:t>
                      </a:r>
                      <a:endParaRPr lang="es-EC" sz="1600" dirty="0">
                        <a:solidFill>
                          <a:srgbClr val="000000"/>
                        </a:solidFill>
                        <a:latin typeface="+mn-lt"/>
                        <a:ea typeface="Calibri"/>
                        <a:cs typeface="Times New Roman"/>
                      </a:endParaRPr>
                    </a:p>
                  </a:txBody>
                  <a:tcPr marL="38845" marR="38845" marT="0" marB="0">
                    <a:lnL>
                      <a:noFill/>
                    </a:lnL>
                    <a:lnR>
                      <a:noFill/>
                    </a:lnR>
                    <a:lnT>
                      <a:noFill/>
                    </a:lnT>
                    <a:lnB>
                      <a:noFill/>
                    </a:lnB>
                    <a:solidFill>
                      <a:schemeClr val="bg1"/>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C" sz="1400" kern="1200" dirty="0" smtClean="0">
                          <a:solidFill>
                            <a:schemeClr val="tx1"/>
                          </a:solidFill>
                          <a:effectLst/>
                          <a:latin typeface="+mn-lt"/>
                          <a:ea typeface="+mn-ea"/>
                          <a:cs typeface="+mn-cs"/>
                        </a:rPr>
                        <a:t>La investigación posee un carácter experimental al respaldarse en un análisis crítico del comportamiento</a:t>
                      </a:r>
                      <a:r>
                        <a:rPr lang="es-EC" sz="1400" kern="1200" baseline="0" dirty="0" smtClean="0">
                          <a:solidFill>
                            <a:schemeClr val="tx1"/>
                          </a:solidFill>
                          <a:effectLst/>
                          <a:latin typeface="+mn-lt"/>
                          <a:ea typeface="+mn-ea"/>
                          <a:cs typeface="+mn-cs"/>
                        </a:rPr>
                        <a:t> de</a:t>
                      </a:r>
                      <a:r>
                        <a:rPr lang="es-EC" sz="1400" kern="1200" dirty="0" smtClean="0">
                          <a:solidFill>
                            <a:schemeClr val="tx1"/>
                          </a:solidFill>
                          <a:effectLst/>
                          <a:latin typeface="+mn-lt"/>
                          <a:ea typeface="+mn-ea"/>
                          <a:cs typeface="+mn-cs"/>
                        </a:rPr>
                        <a:t> los consumidores </a:t>
                      </a:r>
                      <a:r>
                        <a:rPr lang="es-EC" sz="1400" kern="1200" dirty="0" err="1" smtClean="0">
                          <a:solidFill>
                            <a:schemeClr val="tx1"/>
                          </a:solidFill>
                          <a:effectLst/>
                          <a:latin typeface="+mn-lt"/>
                          <a:ea typeface="+mn-ea"/>
                          <a:cs typeface="+mn-cs"/>
                        </a:rPr>
                        <a:t>millennials</a:t>
                      </a:r>
                      <a:r>
                        <a:rPr lang="es-EC" sz="1400" kern="1200" dirty="0" smtClean="0">
                          <a:solidFill>
                            <a:schemeClr val="tx1"/>
                          </a:solidFill>
                          <a:effectLst/>
                          <a:latin typeface="+mn-lt"/>
                          <a:ea typeface="+mn-ea"/>
                          <a:cs typeface="+mn-cs"/>
                        </a:rPr>
                        <a:t> para la compra de alimentos y accesorios de mascotas del DMQ</a:t>
                      </a:r>
                      <a:r>
                        <a:rPr lang="es-EC" sz="1400" kern="1200" baseline="0" dirty="0" smtClean="0">
                          <a:solidFill>
                            <a:schemeClr val="tx1"/>
                          </a:solidFill>
                          <a:effectLst/>
                          <a:latin typeface="+mn-lt"/>
                          <a:ea typeface="+mn-ea"/>
                          <a:cs typeface="+mn-cs"/>
                        </a:rPr>
                        <a:t> </a:t>
                      </a:r>
                      <a:r>
                        <a:rPr lang="es-EC" sz="1400" kern="1200" dirty="0" smtClean="0">
                          <a:solidFill>
                            <a:schemeClr val="tx1"/>
                          </a:solidFill>
                          <a:effectLst/>
                          <a:latin typeface="+mn-lt"/>
                          <a:ea typeface="+mn-ea"/>
                          <a:cs typeface="+mn-cs"/>
                        </a:rPr>
                        <a:t>en el período Junio – Diciembre del 2019</a:t>
                      </a:r>
                      <a:r>
                        <a:rPr lang="es-EC" sz="1800" kern="1200" dirty="0" smtClean="0">
                          <a:solidFill>
                            <a:schemeClr val="tx1"/>
                          </a:solidFill>
                          <a:effectLst/>
                          <a:latin typeface="+mn-lt"/>
                          <a:ea typeface="+mn-ea"/>
                          <a:cs typeface="+mn-cs"/>
                        </a:rPr>
                        <a:t>.</a:t>
                      </a:r>
                    </a:p>
                    <a:p>
                      <a:pPr algn="ctr">
                        <a:lnSpc>
                          <a:spcPct val="107000"/>
                        </a:lnSpc>
                        <a:spcAft>
                          <a:spcPts val="0"/>
                        </a:spcAft>
                      </a:pPr>
                      <a:endParaRPr lang="es-EC" sz="1600" dirty="0">
                        <a:solidFill>
                          <a:srgbClr val="000000"/>
                        </a:solidFill>
                        <a:latin typeface="+mn-lt"/>
                        <a:ea typeface="Calibri"/>
                        <a:cs typeface="Times New Roman"/>
                      </a:endParaRPr>
                    </a:p>
                  </a:txBody>
                  <a:tcPr marL="38845" marR="38845" marT="0" marB="0">
                    <a:lnL>
                      <a:noFill/>
                    </a:lnL>
                    <a:lnR>
                      <a:noFill/>
                    </a:lnR>
                    <a:lnT>
                      <a:noFill/>
                    </a:lnT>
                    <a:lnB>
                      <a:noFill/>
                    </a:lnB>
                    <a:solidFill>
                      <a:schemeClr val="bg1"/>
                    </a:solidFill>
                  </a:tcPr>
                </a:tc>
              </a:tr>
              <a:tr h="857315">
                <a:tc>
                  <a:txBody>
                    <a:bodyPr/>
                    <a:lstStyle/>
                    <a:p>
                      <a:pPr algn="ctr">
                        <a:lnSpc>
                          <a:spcPct val="107000"/>
                        </a:lnSpc>
                        <a:spcAft>
                          <a:spcPts val="0"/>
                        </a:spcAft>
                      </a:pPr>
                      <a:r>
                        <a:rPr lang="es-EC" sz="1600" b="1" dirty="0">
                          <a:solidFill>
                            <a:srgbClr val="000000"/>
                          </a:solidFill>
                          <a:latin typeface="+mn-lt"/>
                          <a:ea typeface="Times New Roman"/>
                          <a:cs typeface="Times New Roman"/>
                        </a:rPr>
                        <a:t>Por </a:t>
                      </a:r>
                      <a:r>
                        <a:rPr lang="es-EC" sz="1600" b="1" dirty="0" smtClean="0">
                          <a:solidFill>
                            <a:srgbClr val="000000"/>
                          </a:solidFill>
                          <a:latin typeface="+mn-lt"/>
                          <a:ea typeface="Times New Roman"/>
                          <a:cs typeface="Times New Roman"/>
                        </a:rPr>
                        <a:t>el</a:t>
                      </a:r>
                      <a:r>
                        <a:rPr lang="es-EC" sz="1600" b="1" baseline="0" dirty="0" smtClean="0">
                          <a:solidFill>
                            <a:srgbClr val="000000"/>
                          </a:solidFill>
                          <a:latin typeface="+mn-lt"/>
                          <a:ea typeface="Times New Roman"/>
                          <a:cs typeface="Times New Roman"/>
                        </a:rPr>
                        <a:t> alcance</a:t>
                      </a:r>
                      <a:endParaRPr lang="es-EC" sz="1600" dirty="0">
                        <a:solidFill>
                          <a:srgbClr val="000000"/>
                        </a:solidFill>
                        <a:latin typeface="+mn-lt"/>
                        <a:ea typeface="Calibri"/>
                        <a:cs typeface="Times New Roman"/>
                      </a:endParaRPr>
                    </a:p>
                  </a:txBody>
                  <a:tcPr marL="38845" marR="38845" marT="0" marB="0">
                    <a:lnL>
                      <a:noFill/>
                    </a:lnL>
                    <a:lnR>
                      <a:noFill/>
                    </a:lnR>
                    <a:lnT>
                      <a:noFill/>
                    </a:lnT>
                    <a:lnB w="12700" cap="flat" cmpd="sng" algn="ctr">
                      <a:solidFill>
                        <a:srgbClr val="70AD47"/>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s-EC" sz="1600" dirty="0" smtClean="0">
                          <a:solidFill>
                            <a:srgbClr val="000000"/>
                          </a:solidFill>
                          <a:latin typeface="+mn-lt"/>
                          <a:ea typeface="Times New Roman"/>
                          <a:cs typeface="Times New Roman"/>
                        </a:rPr>
                        <a:t>Descriptivo</a:t>
                      </a:r>
                      <a:endParaRPr lang="es-EC" sz="1600" dirty="0">
                        <a:solidFill>
                          <a:srgbClr val="000000"/>
                        </a:solidFill>
                        <a:latin typeface="+mn-lt"/>
                        <a:ea typeface="Calibri"/>
                        <a:cs typeface="Times New Roman"/>
                      </a:endParaRPr>
                    </a:p>
                  </a:txBody>
                  <a:tcPr marL="38845" marR="38845" marT="0" marB="0">
                    <a:lnL>
                      <a:noFill/>
                    </a:lnL>
                    <a:lnR>
                      <a:noFill/>
                    </a:lnR>
                    <a:lnT>
                      <a:noFill/>
                    </a:lnT>
                    <a:lnB w="12700" cap="flat" cmpd="sng" algn="ctr">
                      <a:solidFill>
                        <a:srgbClr val="70AD47"/>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C" sz="1400" kern="1200" dirty="0" smtClean="0">
                          <a:solidFill>
                            <a:schemeClr val="tx1"/>
                          </a:solidFill>
                          <a:effectLst/>
                          <a:latin typeface="+mn-lt"/>
                          <a:ea typeface="+mn-ea"/>
                          <a:cs typeface="+mn-cs"/>
                        </a:rPr>
                        <a:t>Al detallarse un conjunto de alternativas que contribuirán al análisis crítico del comportamiento los consumidores </a:t>
                      </a:r>
                      <a:r>
                        <a:rPr lang="es-EC" sz="1400" kern="1200" dirty="0" err="1" smtClean="0">
                          <a:solidFill>
                            <a:schemeClr val="tx1"/>
                          </a:solidFill>
                          <a:effectLst/>
                          <a:latin typeface="+mn-lt"/>
                          <a:ea typeface="+mn-ea"/>
                          <a:cs typeface="+mn-cs"/>
                        </a:rPr>
                        <a:t>millennials</a:t>
                      </a:r>
                      <a:r>
                        <a:rPr lang="es-EC" sz="1400" kern="1200" dirty="0" smtClean="0">
                          <a:solidFill>
                            <a:schemeClr val="tx1"/>
                          </a:solidFill>
                          <a:effectLst/>
                          <a:latin typeface="+mn-lt"/>
                          <a:ea typeface="+mn-ea"/>
                          <a:cs typeface="+mn-cs"/>
                        </a:rPr>
                        <a:t> para la compra de alimentos y accesorios de mascotas del DMQ</a:t>
                      </a:r>
                      <a:r>
                        <a:rPr lang="es-EC" sz="1400" kern="1200" baseline="0" dirty="0" smtClean="0">
                          <a:solidFill>
                            <a:schemeClr val="tx1"/>
                          </a:solidFill>
                          <a:effectLst/>
                          <a:latin typeface="+mn-lt"/>
                          <a:ea typeface="+mn-ea"/>
                          <a:cs typeface="+mn-cs"/>
                        </a:rPr>
                        <a:t> </a:t>
                      </a:r>
                      <a:r>
                        <a:rPr lang="es-EC" sz="1400" kern="1200" dirty="0" smtClean="0">
                          <a:solidFill>
                            <a:schemeClr val="tx1"/>
                          </a:solidFill>
                          <a:effectLst/>
                          <a:latin typeface="+mn-lt"/>
                          <a:ea typeface="+mn-ea"/>
                          <a:cs typeface="+mn-cs"/>
                        </a:rPr>
                        <a:t>respaldándose en el marco referencial métodos y teorías utilizadas durante el proceso de investigación.</a:t>
                      </a:r>
                    </a:p>
                    <a:p>
                      <a:pPr algn="ctr">
                        <a:lnSpc>
                          <a:spcPct val="107000"/>
                        </a:lnSpc>
                        <a:spcAft>
                          <a:spcPts val="0"/>
                        </a:spcAft>
                      </a:pPr>
                      <a:endParaRPr lang="es-EC" sz="1400" dirty="0">
                        <a:solidFill>
                          <a:srgbClr val="000000"/>
                        </a:solidFill>
                        <a:latin typeface="+mn-lt"/>
                        <a:ea typeface="Calibri"/>
                        <a:cs typeface="Times New Roman"/>
                      </a:endParaRPr>
                    </a:p>
                  </a:txBody>
                  <a:tcPr marL="38845" marR="38845" marT="0" marB="0">
                    <a:lnL>
                      <a:noFill/>
                    </a:lnL>
                    <a:lnR>
                      <a:noFill/>
                    </a:lnR>
                    <a:lnT>
                      <a:noFill/>
                    </a:lnT>
                    <a:lnB w="12700" cap="flat" cmpd="sng" algn="ctr">
                      <a:solidFill>
                        <a:srgbClr val="70AD47"/>
                      </a:solidFill>
                      <a:prstDash val="solid"/>
                      <a:round/>
                      <a:headEnd type="none" w="med" len="med"/>
                      <a:tailEnd type="none" w="med" len="med"/>
                    </a:lnB>
                    <a:solidFill>
                      <a:schemeClr val="accent6">
                        <a:lumMod val="20000"/>
                        <a:lumOff val="80000"/>
                      </a:schemeClr>
                    </a:solidFill>
                  </a:tcPr>
                </a:tc>
              </a:tr>
            </a:tbl>
          </a:graphicData>
        </a:graphic>
      </p:graphicFrame>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Tree>
    <p:extLst>
      <p:ext uri="{BB962C8B-B14F-4D97-AF65-F5344CB8AC3E}">
        <p14:creationId xmlns:p14="http://schemas.microsoft.com/office/powerpoint/2010/main" val="2772306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graphicFrame>
        <p:nvGraphicFramePr>
          <p:cNvPr id="5" name="Tabla 4"/>
          <p:cNvGraphicFramePr>
            <a:graphicFrameLocks noGrp="1"/>
          </p:cNvGraphicFramePr>
          <p:nvPr>
            <p:extLst>
              <p:ext uri="{D42A27DB-BD31-4B8C-83A1-F6EECF244321}">
                <p14:modId xmlns:p14="http://schemas.microsoft.com/office/powerpoint/2010/main" val="3151272390"/>
              </p:ext>
            </p:extLst>
          </p:nvPr>
        </p:nvGraphicFramePr>
        <p:xfrm>
          <a:off x="1431234" y="1043616"/>
          <a:ext cx="9325010" cy="3131064"/>
        </p:xfrm>
        <a:graphic>
          <a:graphicData uri="http://schemas.openxmlformats.org/drawingml/2006/table">
            <a:tbl>
              <a:tblPr firstRow="1" firstCol="1" bandRow="1">
                <a:tableStyleId>{5940675A-B579-460E-94D1-54222C63F5DA}</a:tableStyleId>
              </a:tblPr>
              <a:tblGrid>
                <a:gridCol w="4738970"/>
                <a:gridCol w="2118642"/>
                <a:gridCol w="2467398"/>
              </a:tblGrid>
              <a:tr h="225168">
                <a:tc gridSpan="3">
                  <a:txBody>
                    <a:bodyPr/>
                    <a:lstStyle/>
                    <a:p>
                      <a:pPr algn="ctr">
                        <a:lnSpc>
                          <a:spcPct val="107000"/>
                        </a:lnSpc>
                        <a:spcAft>
                          <a:spcPts val="0"/>
                        </a:spcAft>
                      </a:pPr>
                      <a:r>
                        <a:rPr lang="es-ES" sz="1600" b="1" dirty="0">
                          <a:effectLst/>
                        </a:rPr>
                        <a:t>POBLACION TOTAL SEGÚN GRUPOS DE EDAD EN EL DMQ</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225168">
                <a:tc gridSpan="3">
                  <a:txBody>
                    <a:bodyPr/>
                    <a:lstStyle/>
                    <a:p>
                      <a:pPr algn="ctr">
                        <a:lnSpc>
                          <a:spcPct val="107000"/>
                        </a:lnSpc>
                        <a:spcAft>
                          <a:spcPts val="0"/>
                        </a:spcAft>
                      </a:pPr>
                      <a:r>
                        <a:rPr lang="es-ES" sz="1600" b="1" dirty="0" smtClean="0">
                          <a:effectLst/>
                        </a:rPr>
                        <a:t>POR CONDICIÓN DE ACTIVIDAD</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225168">
                <a:tc>
                  <a:txBody>
                    <a:bodyPr/>
                    <a:lstStyle/>
                    <a:p>
                      <a:pPr algn="ctr">
                        <a:lnSpc>
                          <a:spcPct val="107000"/>
                        </a:lnSpc>
                        <a:spcAft>
                          <a:spcPts val="0"/>
                        </a:spcAft>
                      </a:pPr>
                      <a:r>
                        <a:rPr lang="es-ES" sz="1600" b="1" dirty="0">
                          <a:effectLst/>
                        </a:rPr>
                        <a:t>AÑOS</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b="1" dirty="0">
                          <a:effectLst/>
                          <a:latin typeface="+mn-lt"/>
                        </a:rPr>
                        <a:t>2018</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b="1" dirty="0">
                          <a:effectLst/>
                          <a:latin typeface="+mn-lt"/>
                        </a:rPr>
                        <a:t>PORCENTAJE</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r h="225168">
                <a:tc>
                  <a:txBody>
                    <a:bodyPr/>
                    <a:lstStyle/>
                    <a:p>
                      <a:pPr algn="ctr">
                        <a:lnSpc>
                          <a:spcPct val="107000"/>
                        </a:lnSpc>
                        <a:spcAft>
                          <a:spcPts val="0"/>
                        </a:spcAft>
                      </a:pPr>
                      <a:r>
                        <a:rPr lang="es-ES" sz="1600" b="1" dirty="0">
                          <a:effectLst/>
                        </a:rPr>
                        <a:t>GRUPOS DE EDAD</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endParaRPr lang="es-EC" sz="1600">
                        <a:solidFill>
                          <a:srgbClr val="000000"/>
                        </a:solidFill>
                        <a:effectLst/>
                        <a:latin typeface="+mn-lt"/>
                        <a:cs typeface="Times New Roman" panose="02020603050405020304" pitchFamily="18" charset="0"/>
                      </a:endParaRPr>
                    </a:p>
                  </a:txBody>
                  <a:tcPr marL="68580" marR="68580" marT="0" marB="0"/>
                </a:tc>
                <a:tc>
                  <a:txBody>
                    <a:bodyPr/>
                    <a:lstStyle/>
                    <a:p>
                      <a:pPr algn="ctr"/>
                      <a:endParaRPr lang="es-EC" sz="1600" dirty="0">
                        <a:solidFill>
                          <a:srgbClr val="000000"/>
                        </a:solidFill>
                        <a:effectLst/>
                        <a:latin typeface="+mn-lt"/>
                        <a:cs typeface="Times New Roman" panose="02020603050405020304" pitchFamily="18" charset="0"/>
                      </a:endParaRPr>
                    </a:p>
                  </a:txBody>
                  <a:tcPr marL="68580" marR="68580" marT="0" marB="0"/>
                </a:tc>
              </a:tr>
              <a:tr h="225168">
                <a:tc>
                  <a:txBody>
                    <a:bodyPr/>
                    <a:lstStyle/>
                    <a:p>
                      <a:pPr algn="ctr">
                        <a:lnSpc>
                          <a:spcPct val="107000"/>
                        </a:lnSpc>
                        <a:spcAft>
                          <a:spcPts val="0"/>
                        </a:spcAft>
                      </a:pPr>
                      <a:r>
                        <a:rPr lang="es-ES" sz="1600" b="1" dirty="0">
                          <a:effectLst/>
                        </a:rPr>
                        <a:t>Menores de 10 años</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latin typeface="+mn-lt"/>
                        </a:rPr>
                        <a:t>255887</a:t>
                      </a:r>
                      <a:endParaRPr lang="es-EC"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latin typeface="+mn-lt"/>
                        </a:rPr>
                        <a:t>16%</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r h="225168">
                <a:tc>
                  <a:txBody>
                    <a:bodyPr/>
                    <a:lstStyle/>
                    <a:p>
                      <a:pPr algn="ctr">
                        <a:lnSpc>
                          <a:spcPct val="107000"/>
                        </a:lnSpc>
                        <a:spcAft>
                          <a:spcPts val="0"/>
                        </a:spcAft>
                      </a:pPr>
                      <a:r>
                        <a:rPr lang="es-ES" sz="1600" b="1" dirty="0">
                          <a:effectLst/>
                        </a:rPr>
                        <a:t>10 a 17</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latin typeface="+mn-lt"/>
                        </a:rPr>
                        <a:t>245638</a:t>
                      </a:r>
                      <a:endParaRPr lang="es-EC"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latin typeface="+mn-lt"/>
                        </a:rPr>
                        <a:t>16%</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r h="225168">
                <a:tc>
                  <a:txBody>
                    <a:bodyPr/>
                    <a:lstStyle/>
                    <a:p>
                      <a:pPr algn="ctr">
                        <a:lnSpc>
                          <a:spcPct val="107000"/>
                        </a:lnSpc>
                        <a:spcAft>
                          <a:spcPts val="0"/>
                        </a:spcAft>
                      </a:pPr>
                      <a:r>
                        <a:rPr lang="es-ES" sz="1600" b="1" dirty="0">
                          <a:effectLst/>
                        </a:rPr>
                        <a:t>18 a 29</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ES" sz="1600" dirty="0">
                          <a:effectLst/>
                          <a:latin typeface="+mn-lt"/>
                        </a:rPr>
                        <a:t>360915</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EC" sz="1600" dirty="0">
                          <a:effectLst/>
                          <a:latin typeface="+mn-lt"/>
                        </a:rPr>
                        <a:t>23%</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225168">
                <a:tc>
                  <a:txBody>
                    <a:bodyPr/>
                    <a:lstStyle/>
                    <a:p>
                      <a:pPr algn="ctr">
                        <a:lnSpc>
                          <a:spcPct val="107000"/>
                        </a:lnSpc>
                        <a:spcAft>
                          <a:spcPts val="0"/>
                        </a:spcAft>
                      </a:pPr>
                      <a:r>
                        <a:rPr lang="es-ES" sz="1600" b="1" dirty="0">
                          <a:effectLst/>
                        </a:rPr>
                        <a:t>30 a 39</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ES" sz="1600" dirty="0">
                          <a:effectLst/>
                          <a:latin typeface="+mn-lt"/>
                        </a:rPr>
                        <a:t>201758</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07000"/>
                        </a:lnSpc>
                        <a:spcAft>
                          <a:spcPts val="0"/>
                        </a:spcAft>
                      </a:pPr>
                      <a:r>
                        <a:rPr lang="es-EC" sz="1600" dirty="0">
                          <a:effectLst/>
                          <a:latin typeface="+mn-lt"/>
                        </a:rPr>
                        <a:t>13%</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r>
              <a:tr h="225168">
                <a:tc>
                  <a:txBody>
                    <a:bodyPr/>
                    <a:lstStyle/>
                    <a:p>
                      <a:pPr algn="ctr">
                        <a:lnSpc>
                          <a:spcPct val="107000"/>
                        </a:lnSpc>
                        <a:spcAft>
                          <a:spcPts val="0"/>
                        </a:spcAft>
                      </a:pPr>
                      <a:r>
                        <a:rPr lang="es-ES" sz="1600" b="1" dirty="0">
                          <a:effectLst/>
                        </a:rPr>
                        <a:t>40 a 49</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latin typeface="+mn-lt"/>
                        </a:rPr>
                        <a:t>201764</a:t>
                      </a:r>
                      <a:endParaRPr lang="es-EC"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latin typeface="+mn-lt"/>
                        </a:rPr>
                        <a:t>13%</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r h="225168">
                <a:tc>
                  <a:txBody>
                    <a:bodyPr/>
                    <a:lstStyle/>
                    <a:p>
                      <a:pPr algn="ctr">
                        <a:lnSpc>
                          <a:spcPct val="107000"/>
                        </a:lnSpc>
                        <a:spcAft>
                          <a:spcPts val="0"/>
                        </a:spcAft>
                      </a:pPr>
                      <a:r>
                        <a:rPr lang="es-ES" sz="1600" b="1" dirty="0">
                          <a:effectLst/>
                        </a:rPr>
                        <a:t>50 a 64</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latin typeface="+mn-lt"/>
                        </a:rPr>
                        <a:t>202119</a:t>
                      </a:r>
                      <a:endParaRPr lang="es-EC"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latin typeface="+mn-lt"/>
                        </a:rPr>
                        <a:t>13%</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r h="225168">
                <a:tc>
                  <a:txBody>
                    <a:bodyPr/>
                    <a:lstStyle/>
                    <a:p>
                      <a:pPr algn="ctr">
                        <a:lnSpc>
                          <a:spcPct val="107000"/>
                        </a:lnSpc>
                        <a:spcAft>
                          <a:spcPts val="0"/>
                        </a:spcAft>
                      </a:pPr>
                      <a:r>
                        <a:rPr lang="es-ES" sz="1600" b="1" dirty="0">
                          <a:effectLst/>
                        </a:rPr>
                        <a:t>65 años y más</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600">
                          <a:effectLst/>
                          <a:latin typeface="+mn-lt"/>
                        </a:rPr>
                        <a:t>105671</a:t>
                      </a:r>
                      <a:endParaRPr lang="es-EC"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latin typeface="+mn-lt"/>
                        </a:rPr>
                        <a:t>7%</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r h="225168">
                <a:tc>
                  <a:txBody>
                    <a:bodyPr/>
                    <a:lstStyle/>
                    <a:p>
                      <a:pPr algn="ctr">
                        <a:lnSpc>
                          <a:spcPct val="107000"/>
                        </a:lnSpc>
                        <a:spcAft>
                          <a:spcPts val="0"/>
                        </a:spcAft>
                      </a:pPr>
                      <a:r>
                        <a:rPr lang="es-EC" sz="1600" b="1" dirty="0">
                          <a:effectLst/>
                        </a:rPr>
                        <a:t>TOTAL</a:t>
                      </a:r>
                      <a:endParaRPr lang="es-EC" sz="1600" b="1"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a:effectLst/>
                          <a:latin typeface="+mn-lt"/>
                        </a:rPr>
                        <a:t>1573752</a:t>
                      </a:r>
                      <a:endParaRPr lang="es-EC" sz="16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C" sz="1600" dirty="0">
                          <a:effectLst/>
                          <a:latin typeface="+mn-lt"/>
                        </a:rPr>
                        <a:t>100%</a:t>
                      </a:r>
                      <a:endParaRPr lang="es-EC" sz="1600" dirty="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1224542" y="4300006"/>
            <a:ext cx="2204450" cy="388696"/>
          </a:xfrm>
          <a:prstGeom prst="rect">
            <a:avLst/>
          </a:prstGeom>
        </p:spPr>
        <p:txBody>
          <a:bodyPr wrap="none">
            <a:spAutoFit/>
          </a:bodyPr>
          <a:lstStyle/>
          <a:p>
            <a:pPr algn="just">
              <a:lnSpc>
                <a:spcPct val="107000"/>
              </a:lnSpc>
              <a:spcAft>
                <a:spcPts val="1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Fuente: INEC (2019) </a:t>
            </a:r>
            <a:endParaRPr lang="es-EC"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Resultado de imagen para grupos de millenni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9731" y="4872905"/>
            <a:ext cx="2901561" cy="181944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menores de 10 a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56" y="4872905"/>
            <a:ext cx="2738291" cy="181944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sultado de imagen para jovenes de 10 a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2182" y="4885579"/>
            <a:ext cx="2710155" cy="180677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para jovenes de 18 a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2003" y="4885577"/>
            <a:ext cx="3212036" cy="1806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722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3" name="Título 1"/>
          <p:cNvSpPr txBox="1">
            <a:spLocks/>
          </p:cNvSpPr>
          <p:nvPr/>
        </p:nvSpPr>
        <p:spPr>
          <a:xfrm>
            <a:off x="4403495" y="472112"/>
            <a:ext cx="3890499" cy="634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MUESTRA </a:t>
            </a:r>
            <a:endParaRPr lang="es-ES" sz="2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ángulo 3"/>
              <p:cNvSpPr/>
              <p:nvPr/>
            </p:nvSpPr>
            <p:spPr>
              <a:xfrm>
                <a:off x="449739" y="1662647"/>
                <a:ext cx="3296093" cy="861672"/>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1">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𝑁</m:t>
                          </m:r>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1">
                                  <a:latin typeface="Cambria Math" panose="02040503050406030204" pitchFamily="18" charset="0"/>
                                </a:rPr>
                                <m:t>2</m:t>
                              </m:r>
                            </m:sup>
                          </m:sSup>
                          <m:r>
                            <a:rPr lang="es-EC" i="1">
                              <a:latin typeface="Cambria Math" panose="02040503050406030204" pitchFamily="18" charset="0"/>
                            </a:rPr>
                            <m:t>𝑝</m:t>
                          </m:r>
                          <m:r>
                            <a:rPr lang="es-EC" i="1">
                              <a:latin typeface="Cambria Math" panose="02040503050406030204" pitchFamily="18" charset="0"/>
                            </a:rPr>
                            <m:t>∗</m:t>
                          </m:r>
                          <m:r>
                            <a:rPr lang="es-EC" i="1">
                              <a:latin typeface="Cambria Math" panose="02040503050406030204" pitchFamily="18" charset="0"/>
                            </a:rPr>
                            <m:t>𝑞</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i="1">
                                  <a:latin typeface="Cambria Math" panose="02040503050406030204" pitchFamily="18" charset="0"/>
                                </a:rPr>
                                <m:t>2</m:t>
                              </m:r>
                            </m:sup>
                          </m:sSup>
                          <m:r>
                            <a:rPr lang="es-EC" i="1">
                              <a:latin typeface="Cambria Math" panose="02040503050406030204" pitchFamily="18" charset="0"/>
                            </a:rPr>
                            <m:t>∗</m:t>
                          </m:r>
                          <m:d>
                            <m:dPr>
                              <m:ctrlPr>
                                <a:rPr lang="es-EC" i="1">
                                  <a:latin typeface="Cambria Math" panose="02040503050406030204" pitchFamily="18" charset="0"/>
                                </a:rPr>
                              </m:ctrlPr>
                            </m:dPr>
                            <m:e>
                              <m:r>
                                <a:rPr lang="es-EC" i="1">
                                  <a:latin typeface="Cambria Math" panose="02040503050406030204" pitchFamily="18" charset="0"/>
                                </a:rPr>
                                <m:t>𝑁</m:t>
                              </m:r>
                              <m:r>
                                <a:rPr lang="es-EC" i="1">
                                  <a:latin typeface="Cambria Math" panose="02040503050406030204" pitchFamily="18" charset="0"/>
                                </a:rPr>
                                <m:t>−1</m:t>
                              </m:r>
                            </m:e>
                          </m:d>
                          <m:r>
                            <a:rPr lang="es-EC" i="1">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i="1">
                                  <a:latin typeface="Cambria Math" panose="02040503050406030204" pitchFamily="18" charset="0"/>
                                </a:rPr>
                                <m:t>2</m:t>
                              </m:r>
                            </m:sup>
                          </m:sSup>
                          <m:r>
                            <a:rPr lang="es-EC" i="1">
                              <a:latin typeface="Cambria Math" panose="02040503050406030204" pitchFamily="18" charset="0"/>
                            </a:rPr>
                            <m:t>∗</m:t>
                          </m:r>
                          <m:r>
                            <a:rPr lang="es-EC" i="1">
                              <a:latin typeface="Cambria Math" panose="02040503050406030204" pitchFamily="18" charset="0"/>
                            </a:rPr>
                            <m:t>𝑝</m:t>
                          </m:r>
                          <m:r>
                            <a:rPr lang="es-EC" i="1">
                              <a:latin typeface="Cambria Math" panose="02040503050406030204" pitchFamily="18" charset="0"/>
                            </a:rPr>
                            <m:t>∗</m:t>
                          </m:r>
                          <m:r>
                            <a:rPr lang="es-EC" i="1">
                              <a:latin typeface="Cambria Math" panose="02040503050406030204" pitchFamily="18" charset="0"/>
                            </a:rPr>
                            <m:t>𝑞</m:t>
                          </m:r>
                        </m:den>
                      </m:f>
                    </m:oMath>
                  </m:oMathPara>
                </a14:m>
                <a:endParaRPr lang="es-EC" dirty="0">
                  <a:latin typeface="Times New Roman" panose="02020603050405020304" pitchFamily="18" charset="0"/>
                  <a:cs typeface="Times New Roman" panose="02020603050405020304" pitchFamily="18" charset="0"/>
                </a:endParaRPr>
              </a:p>
            </p:txBody>
          </p:sp>
        </mc:Choice>
        <mc:Fallback xmlns="">
          <p:sp>
            <p:nvSpPr>
              <p:cNvPr id="5" name="Rectángulo 3"/>
              <p:cNvSpPr>
                <a:spLocks noRot="1" noChangeAspect="1" noMove="1" noResize="1" noEditPoints="1" noAdjustHandles="1" noChangeArrowheads="1" noChangeShapeType="1" noTextEdit="1"/>
              </p:cNvSpPr>
              <p:nvPr/>
            </p:nvSpPr>
            <p:spPr>
              <a:xfrm>
                <a:off x="449739" y="1662647"/>
                <a:ext cx="3296093" cy="861672"/>
              </a:xfrm>
              <a:prstGeom prst="rect">
                <a:avLst/>
              </a:prstGeom>
              <a:blipFill rotWithShape="0">
                <a:blip r:embed="rId3"/>
                <a:stretch>
                  <a:fillRect/>
                </a:stretch>
              </a:blipFill>
            </p:spPr>
            <p:txBody>
              <a:bodyPr/>
              <a:lstStyle/>
              <a:p>
                <a:r>
                  <a:rPr lang="es-EC">
                    <a:noFill/>
                  </a:rPr>
                  <a:t> </a:t>
                </a:r>
              </a:p>
            </p:txBody>
          </p:sp>
        </mc:Fallback>
      </mc:AlternateContent>
      <p:sp>
        <p:nvSpPr>
          <p:cNvPr id="2" name="Rectángulo 1"/>
          <p:cNvSpPr/>
          <p:nvPr/>
        </p:nvSpPr>
        <p:spPr>
          <a:xfrm>
            <a:off x="601014" y="3025310"/>
            <a:ext cx="6096000" cy="2739211"/>
          </a:xfrm>
          <a:prstGeom prst="rect">
            <a:avLst/>
          </a:prstGeom>
        </p:spPr>
        <p:txBody>
          <a:bodyPr>
            <a:spAutoFit/>
          </a:bodyPr>
          <a:lstStyle/>
          <a:p>
            <a:pPr algn="just">
              <a:lnSpc>
                <a:spcPct val="150000"/>
              </a:lnSpc>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n = Muestra </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N= Población o Universo (</a:t>
            </a:r>
            <a:r>
              <a:rPr lang="es-EC" dirty="0" smtClean="0">
                <a:latin typeface="Times New Roman" panose="02020603050405020304" pitchFamily="18" charset="0"/>
                <a:ea typeface="Calibri" panose="020F0502020204030204" pitchFamily="34" charset="0"/>
                <a:cs typeface="Times New Roman" panose="02020603050405020304" pitchFamily="18" charset="0"/>
              </a:rPr>
              <a:t>562.673)</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z = Coeficiente de confianza  (95%  1.96)</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p </a:t>
            </a:r>
            <a:r>
              <a:rPr lang="es-EC" dirty="0">
                <a:latin typeface="Times New Roman" panose="02020603050405020304" pitchFamily="18" charset="0"/>
                <a:ea typeface="Calibri" panose="020F0502020204030204" pitchFamily="34" charset="0"/>
                <a:cs typeface="Times New Roman" panose="02020603050405020304" pitchFamily="18" charset="0"/>
              </a:rPr>
              <a:t>= Probabilidad de éxito (50%    </a:t>
            </a:r>
            <a:r>
              <a:rPr lang="es-EC" dirty="0" smtClean="0">
                <a:latin typeface="Times New Roman" panose="02020603050405020304" pitchFamily="18" charset="0"/>
                <a:ea typeface="Calibri" panose="020F0502020204030204" pitchFamily="34" charset="0"/>
                <a:cs typeface="Times New Roman" panose="02020603050405020304" pitchFamily="18" charset="0"/>
              </a:rPr>
              <a:t>0.5)</a:t>
            </a:r>
            <a:endParaRPr lang="es-EC" sz="16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q </a:t>
            </a:r>
            <a:r>
              <a:rPr lang="es-EC" dirty="0">
                <a:latin typeface="Times New Roman" panose="02020603050405020304" pitchFamily="18" charset="0"/>
                <a:ea typeface="Calibri" panose="020F0502020204030204" pitchFamily="34" charset="0"/>
                <a:cs typeface="Times New Roman" panose="02020603050405020304" pitchFamily="18" charset="0"/>
              </a:rPr>
              <a:t>= Probabilidad de fracaso (50%    0.5)</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s-EC" dirty="0">
                <a:latin typeface="Times New Roman" panose="02020603050405020304" pitchFamily="18" charset="0"/>
                <a:ea typeface="Calibri" panose="020F0502020204030204" pitchFamily="34" charset="0"/>
                <a:cs typeface="Times New Roman" panose="02020603050405020304" pitchFamily="18" charset="0"/>
              </a:rPr>
              <a:t>e = Margen de error (5%  0.05)</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3390437118"/>
              </p:ext>
            </p:extLst>
          </p:nvPr>
        </p:nvGraphicFramePr>
        <p:xfrm>
          <a:off x="5267541" y="1300765"/>
          <a:ext cx="5756775" cy="5479362"/>
        </p:xfrm>
        <a:graphic>
          <a:graphicData uri="http://schemas.openxmlformats.org/drawingml/2006/table">
            <a:tbl>
              <a:tblPr firstRow="1" firstCol="1" bandRow="1">
                <a:tableStyleId>{93296810-A885-4BE3-A3E7-6D5BEEA58F35}</a:tableStyleId>
              </a:tblPr>
              <a:tblGrid>
                <a:gridCol w="1113765"/>
                <a:gridCol w="1577835"/>
                <a:gridCol w="1113765"/>
                <a:gridCol w="1951410"/>
              </a:tblGrid>
              <a:tr h="184076">
                <a:tc>
                  <a:txBody>
                    <a:bodyPr/>
                    <a:lstStyle/>
                    <a:p>
                      <a:pPr algn="l">
                        <a:lnSpc>
                          <a:spcPct val="107000"/>
                        </a:lnSpc>
                        <a:spcAft>
                          <a:spcPts val="0"/>
                        </a:spcAft>
                      </a:pPr>
                      <a:r>
                        <a:rPr lang="es-EC" sz="1600" dirty="0">
                          <a:effectLst/>
                        </a:rPr>
                        <a:t>p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spcAft>
                          <a:spcPts val="0"/>
                        </a:spcAft>
                      </a:pPr>
                      <a:r>
                        <a:rPr lang="es-EC" sz="1600">
                          <a:effectLst/>
                        </a:rPr>
                        <a:t>q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50</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76313">
                <a:tc>
                  <a:txBody>
                    <a:bodyPr/>
                    <a:lstStyle/>
                    <a:p>
                      <a:pPr algn="l">
                        <a:lnSpc>
                          <a:spcPct val="107000"/>
                        </a:lnSpc>
                        <a:spcAft>
                          <a:spcPts val="0"/>
                        </a:spcAft>
                      </a:pPr>
                      <a:r>
                        <a:rPr lang="es-EC" sz="1600">
                          <a:effectLst/>
                        </a:rPr>
                        <a:t>E²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25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-------&gt;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76313">
                <a:tc>
                  <a:txBody>
                    <a:bodyPr/>
                    <a:lstStyle/>
                    <a:p>
                      <a:pPr algn="l">
                        <a:lnSpc>
                          <a:spcPct val="107000"/>
                        </a:lnSpc>
                        <a:spcAft>
                          <a:spcPts val="0"/>
                        </a:spcAft>
                      </a:pPr>
                      <a:r>
                        <a:rPr lang="es-EC" sz="1600">
                          <a:effectLst/>
                        </a:rPr>
                        <a:t>σ²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3,8416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-------&gt;</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a:effectLst/>
                        </a:rPr>
                        <a:t>95%</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spcAft>
                          <a:spcPts val="0"/>
                        </a:spcAft>
                      </a:pPr>
                      <a:r>
                        <a:rPr lang="es-EC" sz="1600">
                          <a:effectLst/>
                        </a:rPr>
                        <a:t>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562.673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spcAft>
                          <a:spcPts val="0"/>
                        </a:spcAft>
                      </a:pPr>
                      <a:r>
                        <a:rPr lang="es-EC" sz="1600">
                          <a:effectLst/>
                        </a:rPr>
                        <a:t>N - 1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a:effectLst/>
                        </a:rPr>
                        <a:t>562672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07000"/>
                        </a:lnSpc>
                        <a:spcAft>
                          <a:spcPts val="0"/>
                        </a:spcAft>
                      </a:pPr>
                      <a:r>
                        <a:rPr lang="es-EC" sz="1600">
                          <a:effectLst/>
                        </a:rPr>
                        <a:t>(3,8416) x (50) x (50) x (562.673)</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176313">
                <a:tc>
                  <a:txBody>
                    <a:bodyPr/>
                    <a:lstStyle/>
                    <a:p>
                      <a:pPr algn="ctr">
                        <a:lnSpc>
                          <a:spcPct val="107000"/>
                        </a:lnSpc>
                        <a:spcAft>
                          <a:spcPts val="0"/>
                        </a:spcAft>
                      </a:pPr>
                      <a:r>
                        <a:rPr lang="es-EC" sz="1600">
                          <a:effectLst/>
                        </a:rPr>
                        <a:t>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07000"/>
                        </a:lnSpc>
                        <a:spcAft>
                          <a:spcPts val="0"/>
                        </a:spcAft>
                      </a:pPr>
                      <a:r>
                        <a:rPr lang="es-EC" sz="1600" dirty="0" smtClean="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07000"/>
                        </a:lnSpc>
                        <a:spcAft>
                          <a:spcPts val="0"/>
                        </a:spcAft>
                      </a:pPr>
                      <a:r>
                        <a:rPr lang="es-EC" sz="1600" dirty="0">
                          <a:effectLst/>
                        </a:rPr>
                        <a:t>{25 (562.672)] + [(3,8416) x (50) x (50)]}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gridSpan="3">
                  <a:txBody>
                    <a:bodyPr/>
                    <a:lstStyle/>
                    <a:p>
                      <a:pPr algn="ctr">
                        <a:lnSpc>
                          <a:spcPct val="107000"/>
                        </a:lnSpc>
                        <a:spcAft>
                          <a:spcPts val="0"/>
                        </a:spcAft>
                      </a:pPr>
                      <a:r>
                        <a:rPr lang="es-EC" sz="1600" dirty="0">
                          <a:effectLst/>
                        </a:rPr>
                        <a:t>5403911492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176313">
                <a:tc>
                  <a:txBody>
                    <a:bodyPr/>
                    <a:lstStyle/>
                    <a:p>
                      <a:pPr algn="ctr">
                        <a:lnSpc>
                          <a:spcPct val="107000"/>
                        </a:lnSpc>
                        <a:spcAft>
                          <a:spcPts val="0"/>
                        </a:spcAft>
                      </a:pPr>
                      <a:r>
                        <a:rPr lang="es-EC" sz="1600">
                          <a:effectLst/>
                        </a:rPr>
                        <a:t>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3">
                  <a:txBody>
                    <a:bodyPr/>
                    <a:lstStyle/>
                    <a:p>
                      <a:pPr algn="l">
                        <a:lnSpc>
                          <a:spcPct val="107000"/>
                        </a:lnSpc>
                        <a:spcAft>
                          <a:spcPts val="0"/>
                        </a:spcAft>
                      </a:pPr>
                      <a:r>
                        <a:rPr lang="es-EC" sz="1600" dirty="0" smtClean="0">
                          <a:effectLst/>
                        </a:rPr>
                        <a:t>            </a:t>
                      </a:r>
                      <a:r>
                        <a:rPr lang="es-EC" sz="1600" baseline="0" dirty="0" smtClean="0">
                          <a:effectLst/>
                        </a:rPr>
                        <a:t>    </a:t>
                      </a:r>
                      <a:r>
                        <a:rPr lang="es-EC" sz="1600" dirty="0" smtClean="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smtClean="0">
                          <a:effectLst/>
                        </a:rPr>
                        <a:t>       14066800</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600" dirty="0" smtClean="0">
                          <a:effectLst/>
                        </a:rPr>
                        <a:t>9604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r">
                        <a:lnSpc>
                          <a:spcPct val="107000"/>
                        </a:lnSpc>
                        <a:spcAft>
                          <a:spcPts val="0"/>
                        </a:spcAft>
                      </a:pPr>
                      <a:r>
                        <a:rPr lang="es-EC" sz="1600" dirty="0">
                          <a:effectLst/>
                        </a:rPr>
                        <a:t>5403911492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ctr">
                        <a:lnSpc>
                          <a:spcPct val="107000"/>
                        </a:lnSpc>
                        <a:spcAft>
                          <a:spcPts val="0"/>
                        </a:spcAft>
                      </a:pPr>
                      <a:r>
                        <a:rPr lang="es-EC" sz="1600">
                          <a:effectLst/>
                        </a:rPr>
                        <a:t>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spcAft>
                          <a:spcPts val="0"/>
                        </a:spcAft>
                      </a:pPr>
                      <a:r>
                        <a:rPr lang="es-EC" sz="1600" dirty="0" smtClean="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smtClean="0">
                          <a:effectLst/>
                        </a:rPr>
                        <a:t>       14076404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r>
              <a:tr h="195327">
                <a:tc>
                  <a:txBody>
                    <a:bodyPr/>
                    <a:lstStyle/>
                    <a:p>
                      <a:pPr algn="ctr">
                        <a:lnSpc>
                          <a:spcPct val="107000"/>
                        </a:lnSpc>
                        <a:spcAft>
                          <a:spcPts val="0"/>
                        </a:spcAft>
                      </a:pPr>
                      <a:r>
                        <a:rPr lang="es-EC" sz="1600">
                          <a:effectLst/>
                        </a:rPr>
                        <a:t>n =</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EC" sz="1600" dirty="0">
                          <a:effectLst/>
                        </a:rPr>
                        <a:t>384</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107000"/>
                        </a:lnSpc>
                      </a:pPr>
                      <a:endParaRPr lang="es-EC" sz="1600" dirty="0">
                        <a:effectLst/>
                        <a:latin typeface="Calibri" panose="020F0502020204030204" pitchFamily="34" charset="0"/>
                        <a:cs typeface="Times New Roman" panose="02020603050405020304" pitchFamily="18" charset="0"/>
                      </a:endParaRPr>
                    </a:p>
                  </a:txBody>
                  <a:tcPr marL="44450" marR="44450" marT="0" marB="0" anchor="b"/>
                </a:tc>
              </a:tr>
            </a:tbl>
          </a:graphicData>
        </a:graphic>
      </p:graphicFrame>
    </p:spTree>
    <p:extLst>
      <p:ext uri="{BB962C8B-B14F-4D97-AF65-F5344CB8AC3E}">
        <p14:creationId xmlns:p14="http://schemas.microsoft.com/office/powerpoint/2010/main" val="1494701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48001" y="2088404"/>
            <a:ext cx="6096000" cy="2308324"/>
          </a:xfrm>
          <a:prstGeom prst="rect">
            <a:avLst/>
          </a:prstGeom>
        </p:spPr>
        <p:txBody>
          <a:bodyPr>
            <a:spAutoFit/>
          </a:bodyPr>
          <a:lstStyle/>
          <a:p>
            <a:pPr algn="ctr"/>
            <a:r>
              <a:rPr lang="es-ES" sz="7200" b="1" dirty="0" smtClean="0">
                <a:ln w="0"/>
                <a:gradFill>
                  <a:gsLst>
                    <a:gs pos="21000">
                      <a:srgbClr val="53575C"/>
                    </a:gs>
                    <a:gs pos="88000">
                      <a:srgbClr val="C5C7CA"/>
                    </a:gs>
                  </a:gsLst>
                  <a:lin ang="5400000"/>
                </a:gradFill>
              </a:rPr>
              <a:t>CAPÍTULO IV</a:t>
            </a:r>
          </a:p>
          <a:p>
            <a:pPr algn="ctr"/>
            <a:r>
              <a:rPr lang="es-ES" sz="7200" b="1" dirty="0" smtClean="0">
                <a:ln w="0"/>
                <a:gradFill>
                  <a:gsLst>
                    <a:gs pos="21000">
                      <a:srgbClr val="53575C"/>
                    </a:gs>
                    <a:gs pos="88000">
                      <a:srgbClr val="C5C7CA"/>
                    </a:gs>
                  </a:gsLst>
                  <a:lin ang="5400000"/>
                </a:gradFill>
              </a:rPr>
              <a:t>RESULTADOS</a:t>
            </a:r>
            <a:endParaRPr lang="es-EC" sz="7200" dirty="0"/>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6" name="Picture 3" descr="65b3fa4491761c849f7ad453da4ec7fe"/>
          <p:cNvPicPr>
            <a:picLocks noChangeAspect="1" noChangeArrowheads="1"/>
          </p:cNvPicPr>
          <p:nvPr/>
        </p:nvPicPr>
        <p:blipFill>
          <a:blip r:embed="rId3" cstate="print"/>
          <a:srcRect/>
          <a:stretch>
            <a:fillRect/>
          </a:stretch>
        </p:blipFill>
        <p:spPr bwMode="auto">
          <a:xfrm>
            <a:off x="9144001" y="4031087"/>
            <a:ext cx="2729976" cy="2607972"/>
          </a:xfrm>
          <a:prstGeom prst="rect">
            <a:avLst/>
          </a:prstGeom>
          <a:noFill/>
          <a:ln w="9525">
            <a:noFill/>
            <a:miter lim="800000"/>
            <a:headEnd/>
            <a:tailEnd/>
          </a:ln>
        </p:spPr>
      </p:pic>
    </p:spTree>
    <p:extLst>
      <p:ext uri="{BB962C8B-B14F-4D97-AF65-F5344CB8AC3E}">
        <p14:creationId xmlns:p14="http://schemas.microsoft.com/office/powerpoint/2010/main" val="2247943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5" name="Título 1"/>
          <p:cNvSpPr txBox="1">
            <a:spLocks/>
          </p:cNvSpPr>
          <p:nvPr/>
        </p:nvSpPr>
        <p:spPr>
          <a:xfrm>
            <a:off x="4403495" y="261644"/>
            <a:ext cx="4070804" cy="634752"/>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ANÁLISIS UNIVARIADO</a:t>
            </a:r>
            <a:endParaRPr lang="es-ES" sz="2800" b="1" dirty="0">
              <a:latin typeface="Arial" panose="020B0604020202020204" pitchFamily="34" charset="0"/>
              <a:cs typeface="Arial" panose="020B0604020202020204" pitchFamily="34" charset="0"/>
            </a:endParaRPr>
          </a:p>
        </p:txBody>
      </p:sp>
      <p:graphicFrame>
        <p:nvGraphicFramePr>
          <p:cNvPr id="8" name="Gráfico 7"/>
          <p:cNvGraphicFramePr/>
          <p:nvPr>
            <p:extLst>
              <p:ext uri="{D42A27DB-BD31-4B8C-83A1-F6EECF244321}">
                <p14:modId xmlns:p14="http://schemas.microsoft.com/office/powerpoint/2010/main" val="3696736010"/>
              </p:ext>
            </p:extLst>
          </p:nvPr>
        </p:nvGraphicFramePr>
        <p:xfrm>
          <a:off x="959644" y="1513035"/>
          <a:ext cx="4024479" cy="206428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ángulo 8"/>
          <p:cNvSpPr/>
          <p:nvPr/>
        </p:nvSpPr>
        <p:spPr>
          <a:xfrm>
            <a:off x="2256924" y="1205257"/>
            <a:ext cx="750462" cy="307777"/>
          </a:xfrm>
          <a:prstGeom prst="rect">
            <a:avLst/>
          </a:prstGeom>
        </p:spPr>
        <p:txBody>
          <a:bodyPr wrap="none">
            <a:spAutoFit/>
          </a:bodyPr>
          <a:lstStyle/>
          <a:p>
            <a:r>
              <a:rPr lang="es-EC" sz="1400" b="1" dirty="0">
                <a:latin typeface="Times New Roman" panose="02020603050405020304" pitchFamily="18" charset="0"/>
                <a:ea typeface="Calibri" panose="020F0502020204030204" pitchFamily="34" charset="0"/>
              </a:rPr>
              <a:t>Género</a:t>
            </a:r>
            <a:endParaRPr lang="es-EC" sz="1400" dirty="0"/>
          </a:p>
        </p:txBody>
      </p:sp>
      <p:sp>
        <p:nvSpPr>
          <p:cNvPr id="12" name="Rectángulo 11"/>
          <p:cNvSpPr/>
          <p:nvPr/>
        </p:nvSpPr>
        <p:spPr>
          <a:xfrm>
            <a:off x="7955209" y="1601281"/>
            <a:ext cx="3081228" cy="307777"/>
          </a:xfrm>
          <a:prstGeom prst="rect">
            <a:avLst/>
          </a:prstGeom>
        </p:spPr>
        <p:txBody>
          <a:bodyPr wrap="none">
            <a:spAutoFit/>
          </a:bodyPr>
          <a:lstStyle/>
          <a:p>
            <a:r>
              <a:rPr lang="es-EC" sz="1400" b="1" dirty="0">
                <a:latin typeface="Times New Roman" panose="02020603050405020304" pitchFamily="18" charset="0"/>
                <a:ea typeface="Calibri" panose="020F0502020204030204" pitchFamily="34" charset="0"/>
              </a:rPr>
              <a:t>¿Cuál es su nivel de ingresos en USD?</a:t>
            </a:r>
            <a:endParaRPr lang="es-EC" sz="1400" dirty="0"/>
          </a:p>
        </p:txBody>
      </p:sp>
      <p:graphicFrame>
        <p:nvGraphicFramePr>
          <p:cNvPr id="13" name="Gráfico 12"/>
          <p:cNvGraphicFramePr/>
          <p:nvPr>
            <p:extLst>
              <p:ext uri="{D42A27DB-BD31-4B8C-83A1-F6EECF244321}">
                <p14:modId xmlns:p14="http://schemas.microsoft.com/office/powerpoint/2010/main" val="902778630"/>
              </p:ext>
            </p:extLst>
          </p:nvPr>
        </p:nvGraphicFramePr>
        <p:xfrm>
          <a:off x="7480478" y="2087398"/>
          <a:ext cx="4574148" cy="2073735"/>
        </p:xfrm>
        <a:graphic>
          <a:graphicData uri="http://schemas.openxmlformats.org/drawingml/2006/chart">
            <c:chart xmlns:c="http://schemas.openxmlformats.org/drawingml/2006/chart" xmlns:r="http://schemas.openxmlformats.org/officeDocument/2006/relationships" r:id="rId4"/>
          </a:graphicData>
        </a:graphic>
      </p:graphicFrame>
      <p:pic>
        <p:nvPicPr>
          <p:cNvPr id="3074" name="Picture 2" descr="Resultado de imagen para genero huma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84053" y="1513034"/>
            <a:ext cx="1892166" cy="189216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genero human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3152" y="3709115"/>
            <a:ext cx="2890343" cy="298161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nivel de ingres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6423" y="4340259"/>
            <a:ext cx="3268663" cy="2176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536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672622" y="873244"/>
            <a:ext cx="4616970" cy="415498"/>
          </a:xfrm>
          <a:prstGeom prst="rect">
            <a:avLst/>
          </a:prstGeom>
        </p:spPr>
        <p:txBody>
          <a:bodyPr wrap="none">
            <a:spAutoFit/>
          </a:bodyPr>
          <a:lstStyle/>
          <a:p>
            <a:pPr algn="just">
              <a:lnSpc>
                <a:spcPct val="150000"/>
              </a:lnSpc>
              <a:spcBef>
                <a:spcPts val="1200"/>
              </a:spcBef>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¿Qué alimento para mascotas compra o compraría usted?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273416729"/>
              </p:ext>
            </p:extLst>
          </p:nvPr>
        </p:nvGraphicFramePr>
        <p:xfrm>
          <a:off x="770657" y="1355556"/>
          <a:ext cx="4420899" cy="2366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p:cNvGraphicFramePr/>
          <p:nvPr>
            <p:extLst>
              <p:ext uri="{D42A27DB-BD31-4B8C-83A1-F6EECF244321}">
                <p14:modId xmlns:p14="http://schemas.microsoft.com/office/powerpoint/2010/main" val="105577641"/>
              </p:ext>
            </p:extLst>
          </p:nvPr>
        </p:nvGraphicFramePr>
        <p:xfrm>
          <a:off x="6716376" y="1390886"/>
          <a:ext cx="4528982" cy="23794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6603453" y="835867"/>
            <a:ext cx="4754828" cy="415498"/>
          </a:xfrm>
          <a:prstGeom prst="rect">
            <a:avLst/>
          </a:prstGeom>
        </p:spPr>
        <p:txBody>
          <a:bodyPr wrap="none">
            <a:spAutoFit/>
          </a:bodyPr>
          <a:lstStyle/>
          <a:p>
            <a:pPr algn="just">
              <a:lnSpc>
                <a:spcPct val="150000"/>
              </a:lnSpc>
              <a:spcBef>
                <a:spcPts val="1200"/>
              </a:spcBef>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¿Cuál accesorio  para mascotas compra o compraría usted?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agen 1" descr="http://blogs.espe.edu.ec/wp-content/uploads/2013/07/Comunicado-2-1.jpg"/>
          <p:cNvPicPr>
            <a:picLocks noChangeAspect="1" noChangeArrowheads="1"/>
          </p:cNvPicPr>
          <p:nvPr/>
        </p:nvPicPr>
        <p:blipFill>
          <a:blip r:embed="rId4"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15" name="Rectángulo 14"/>
          <p:cNvSpPr/>
          <p:nvPr/>
        </p:nvSpPr>
        <p:spPr>
          <a:xfrm>
            <a:off x="672622" y="3826186"/>
            <a:ext cx="4616970" cy="523220"/>
          </a:xfrm>
          <a:prstGeom prst="rect">
            <a:avLst/>
          </a:prstGeom>
        </p:spPr>
        <p:txBody>
          <a:bodyPr wrap="square">
            <a:spAutoFit/>
          </a:bodyPr>
          <a:lstStyle/>
          <a:p>
            <a:pPr algn="just"/>
            <a:r>
              <a:rPr lang="es-EC" sz="1400" b="1" dirty="0">
                <a:latin typeface="Times New Roman" panose="02020603050405020304" pitchFamily="18" charset="0"/>
                <a:ea typeface="Calibri" panose="020F0502020204030204" pitchFamily="34" charset="0"/>
                <a:cs typeface="Times New Roman" panose="02020603050405020304" pitchFamily="18" charset="0"/>
              </a:rPr>
              <a:t>¿Con qué frecuencia compra o compraría alimentos y </a:t>
            </a:r>
            <a:endParaRPr lang="es-EC" sz="1400" b="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accesorios </a:t>
            </a:r>
            <a:r>
              <a:rPr lang="es-EC" sz="1400" b="1" dirty="0">
                <a:latin typeface="Times New Roman" panose="02020603050405020304" pitchFamily="18" charset="0"/>
                <a:ea typeface="Calibri" panose="020F0502020204030204" pitchFamily="34" charset="0"/>
                <a:cs typeface="Times New Roman" panose="02020603050405020304" pitchFamily="18" charset="0"/>
              </a:rPr>
              <a:t>para mascotas?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p:cNvGraphicFramePr/>
          <p:nvPr>
            <p:extLst>
              <p:ext uri="{D42A27DB-BD31-4B8C-83A1-F6EECF244321}">
                <p14:modId xmlns:p14="http://schemas.microsoft.com/office/powerpoint/2010/main" val="821837836"/>
              </p:ext>
            </p:extLst>
          </p:nvPr>
        </p:nvGraphicFramePr>
        <p:xfrm>
          <a:off x="827169" y="4439849"/>
          <a:ext cx="4425950" cy="2134584"/>
        </p:xfrm>
        <a:graphic>
          <a:graphicData uri="http://schemas.openxmlformats.org/drawingml/2006/chart">
            <c:chart xmlns:c="http://schemas.openxmlformats.org/drawingml/2006/chart" xmlns:r="http://schemas.openxmlformats.org/officeDocument/2006/relationships" r:id="rId5"/>
          </a:graphicData>
        </a:graphic>
      </p:graphicFrame>
      <p:sp>
        <p:nvSpPr>
          <p:cNvPr id="17" name="Rectángulo 16"/>
          <p:cNvSpPr/>
          <p:nvPr/>
        </p:nvSpPr>
        <p:spPr>
          <a:xfrm>
            <a:off x="6643529" y="3933907"/>
            <a:ext cx="4714752" cy="307777"/>
          </a:xfrm>
          <a:prstGeom prst="rect">
            <a:avLst/>
          </a:prstGeom>
        </p:spPr>
        <p:txBody>
          <a:bodyPr wrap="none">
            <a:spAutoFit/>
          </a:bodyPr>
          <a:lstStyle/>
          <a:p>
            <a:r>
              <a:rPr lang="es-EC" sz="1400" b="1" dirty="0">
                <a:latin typeface="Times New Roman" panose="02020603050405020304" pitchFamily="18" charset="0"/>
                <a:ea typeface="Calibri" panose="020F0502020204030204" pitchFamily="34" charset="0"/>
              </a:rPr>
              <a:t>¿Cuánto gasta o gastaría al mes en accesorios y alimentos? </a:t>
            </a:r>
            <a:endParaRPr lang="es-EC" sz="1400" dirty="0"/>
          </a:p>
        </p:txBody>
      </p:sp>
      <p:graphicFrame>
        <p:nvGraphicFramePr>
          <p:cNvPr id="18" name="Gráfico 17"/>
          <p:cNvGraphicFramePr/>
          <p:nvPr>
            <p:extLst>
              <p:ext uri="{D42A27DB-BD31-4B8C-83A1-F6EECF244321}">
                <p14:modId xmlns:p14="http://schemas.microsoft.com/office/powerpoint/2010/main" val="3952138352"/>
              </p:ext>
            </p:extLst>
          </p:nvPr>
        </p:nvGraphicFramePr>
        <p:xfrm>
          <a:off x="6822948" y="4461662"/>
          <a:ext cx="4535333" cy="2055047"/>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ángulo 1"/>
          <p:cNvSpPr/>
          <p:nvPr/>
        </p:nvSpPr>
        <p:spPr>
          <a:xfrm>
            <a:off x="4539940" y="312647"/>
            <a:ext cx="4207177" cy="523220"/>
          </a:xfrm>
          <a:prstGeom prst="rect">
            <a:avLst/>
          </a:prstGeom>
        </p:spPr>
        <p:txBody>
          <a:bodyPr wrap="none">
            <a:spAutoFit/>
          </a:bodyPr>
          <a:lstStyle/>
          <a:p>
            <a:r>
              <a:rPr lang="es-ES" sz="2800" b="1" dirty="0">
                <a:latin typeface="Arial" panose="020B0604020202020204" pitchFamily="34" charset="0"/>
                <a:cs typeface="Arial" panose="020B0604020202020204" pitchFamily="34" charset="0"/>
              </a:rPr>
              <a:t>ANÁLISIS UNIVARIADO</a:t>
            </a:r>
          </a:p>
        </p:txBody>
      </p:sp>
    </p:spTree>
    <p:extLst>
      <p:ext uri="{BB962C8B-B14F-4D97-AF65-F5344CB8AC3E}">
        <p14:creationId xmlns:p14="http://schemas.microsoft.com/office/powerpoint/2010/main" val="1504929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941589186"/>
              </p:ext>
            </p:extLst>
          </p:nvPr>
        </p:nvGraphicFramePr>
        <p:xfrm>
          <a:off x="1603803" y="857205"/>
          <a:ext cx="8640960" cy="466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6" name="Picture 3" descr="65b3fa4491761c849f7ad453da4ec7fe"/>
          <p:cNvPicPr>
            <a:picLocks noChangeAspect="1" noChangeArrowheads="1"/>
          </p:cNvPicPr>
          <p:nvPr/>
        </p:nvPicPr>
        <p:blipFill>
          <a:blip r:embed="rId8" cstate="print"/>
          <a:srcRect/>
          <a:stretch>
            <a:fillRect/>
          </a:stretch>
        </p:blipFill>
        <p:spPr bwMode="auto">
          <a:xfrm>
            <a:off x="9067936" y="3850782"/>
            <a:ext cx="2729976" cy="2607972"/>
          </a:xfrm>
          <a:prstGeom prst="rect">
            <a:avLst/>
          </a:prstGeom>
          <a:noFill/>
          <a:ln w="9525">
            <a:noFill/>
            <a:miter lim="800000"/>
            <a:headEnd/>
            <a:tailEnd/>
          </a:ln>
        </p:spPr>
      </p:pic>
    </p:spTree>
    <p:extLst>
      <p:ext uri="{BB962C8B-B14F-4D97-AF65-F5344CB8AC3E}">
        <p14:creationId xmlns:p14="http://schemas.microsoft.com/office/powerpoint/2010/main" val="3431309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693311" y="1043616"/>
            <a:ext cx="5138671" cy="738664"/>
          </a:xfrm>
          <a:prstGeom prst="rect">
            <a:avLst/>
          </a:prstGeom>
        </p:spPr>
        <p:txBody>
          <a:bodyPr wrap="square">
            <a:spAutoFit/>
          </a:bodyPr>
          <a:lstStyle/>
          <a:p>
            <a:pPr algn="just">
              <a:lnSpc>
                <a:spcPct val="150000"/>
              </a:lnSpc>
              <a:spcBef>
                <a:spcPts val="1200"/>
              </a:spcBef>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¿En qué lugar realiza la compra de alimentos y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accesorios </a:t>
            </a:r>
            <a:r>
              <a:rPr lang="es-EC" sz="1400" b="1" dirty="0">
                <a:latin typeface="Times New Roman" panose="02020603050405020304" pitchFamily="18" charset="0"/>
                <a:ea typeface="Calibri" panose="020F0502020204030204" pitchFamily="34" charset="0"/>
                <a:cs typeface="Times New Roman" panose="02020603050405020304" pitchFamily="18" charset="0"/>
              </a:rPr>
              <a:t>para sus mascotas con mayor frecuencia?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Gráfico 8"/>
          <p:cNvGraphicFramePr/>
          <p:nvPr>
            <p:extLst>
              <p:ext uri="{D42A27DB-BD31-4B8C-83A1-F6EECF244321}">
                <p14:modId xmlns:p14="http://schemas.microsoft.com/office/powerpoint/2010/main" val="1140899976"/>
              </p:ext>
            </p:extLst>
          </p:nvPr>
        </p:nvGraphicFramePr>
        <p:xfrm>
          <a:off x="894044" y="1898163"/>
          <a:ext cx="4424931" cy="2004136"/>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ángulo 9"/>
          <p:cNvSpPr/>
          <p:nvPr/>
        </p:nvSpPr>
        <p:spPr>
          <a:xfrm>
            <a:off x="6967470" y="1043616"/>
            <a:ext cx="6096000" cy="415498"/>
          </a:xfrm>
          <a:prstGeom prst="rect">
            <a:avLst/>
          </a:prstGeom>
        </p:spPr>
        <p:txBody>
          <a:bodyPr>
            <a:spAutoFit/>
          </a:bodyPr>
          <a:lstStyle/>
          <a:p>
            <a:pPr algn="just">
              <a:lnSpc>
                <a:spcPct val="150000"/>
              </a:lnSpc>
              <a:spcBef>
                <a:spcPts val="1200"/>
              </a:spcBef>
              <a:spcAft>
                <a:spcPts val="8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Qué factor considera usted que influyan en su decisión de compra?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510137268"/>
              </p:ext>
            </p:extLst>
          </p:nvPr>
        </p:nvGraphicFramePr>
        <p:xfrm>
          <a:off x="6967470" y="1901270"/>
          <a:ext cx="4584700" cy="1994535"/>
        </p:xfrm>
        <a:graphic>
          <a:graphicData uri="http://schemas.openxmlformats.org/drawingml/2006/chart">
            <c:chart xmlns:c="http://schemas.openxmlformats.org/drawingml/2006/chart" xmlns:r="http://schemas.openxmlformats.org/officeDocument/2006/relationships" r:id="rId3"/>
          </a:graphicData>
        </a:graphic>
      </p:graphicFrame>
      <p:pic>
        <p:nvPicPr>
          <p:cNvPr id="12" name="Imagen 1" descr="http://blogs.espe.edu.ec/wp-content/uploads/2013/07/Comunicado-2-1.jpg"/>
          <p:cNvPicPr>
            <a:picLocks noChangeAspect="1" noChangeArrowheads="1"/>
          </p:cNvPicPr>
          <p:nvPr/>
        </p:nvPicPr>
        <p:blipFill>
          <a:blip r:embed="rId4"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13" name="Rectángulo 12"/>
          <p:cNvSpPr/>
          <p:nvPr/>
        </p:nvSpPr>
        <p:spPr>
          <a:xfrm>
            <a:off x="693311" y="4005757"/>
            <a:ext cx="4898265" cy="738664"/>
          </a:xfrm>
          <a:prstGeom prst="rect">
            <a:avLst/>
          </a:prstGeom>
        </p:spPr>
        <p:txBody>
          <a:bodyPr wrap="square">
            <a:spAutoFit/>
          </a:bodyPr>
          <a:lstStyle/>
          <a:p>
            <a:pPr algn="just">
              <a:lnSpc>
                <a:spcPct val="150000"/>
              </a:lnSpc>
              <a:spcBef>
                <a:spcPts val="1200"/>
              </a:spcBef>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¿Qué factores valora usted como más importantes al momento de asistir a tienda especializada en mascotas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Gráfico 13"/>
          <p:cNvGraphicFramePr/>
          <p:nvPr>
            <p:extLst>
              <p:ext uri="{D42A27DB-BD31-4B8C-83A1-F6EECF244321}">
                <p14:modId xmlns:p14="http://schemas.microsoft.com/office/powerpoint/2010/main" val="122563524"/>
              </p:ext>
            </p:extLst>
          </p:nvPr>
        </p:nvGraphicFramePr>
        <p:xfrm>
          <a:off x="841419" y="4762295"/>
          <a:ext cx="4593376" cy="1844466"/>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ángulo 14"/>
          <p:cNvSpPr/>
          <p:nvPr/>
        </p:nvSpPr>
        <p:spPr>
          <a:xfrm>
            <a:off x="6967469" y="4006184"/>
            <a:ext cx="4584879" cy="738664"/>
          </a:xfrm>
          <a:prstGeom prst="rect">
            <a:avLst/>
          </a:prstGeom>
        </p:spPr>
        <p:txBody>
          <a:bodyPr wrap="square">
            <a:spAutoFit/>
          </a:bodyPr>
          <a:lstStyle/>
          <a:p>
            <a:pPr algn="just">
              <a:lnSpc>
                <a:spcPct val="150000"/>
              </a:lnSpc>
              <a:spcBef>
                <a:spcPts val="1200"/>
              </a:spcBef>
              <a:spcAft>
                <a:spcPts val="8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¿Los </a:t>
            </a:r>
            <a:r>
              <a:rPr lang="es-EC" sz="1400" b="1" dirty="0">
                <a:latin typeface="Times New Roman" panose="02020603050405020304" pitchFamily="18" charset="0"/>
                <a:ea typeface="Calibri" panose="020F0502020204030204" pitchFamily="34" charset="0"/>
                <a:cs typeface="Times New Roman" panose="02020603050405020304" pitchFamily="18" charset="0"/>
              </a:rPr>
              <a:t>precios que paga por los alimentos y accesorios para sus mascotas son?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p:cNvGraphicFramePr/>
          <p:nvPr>
            <p:extLst>
              <p:ext uri="{D42A27DB-BD31-4B8C-83A1-F6EECF244321}">
                <p14:modId xmlns:p14="http://schemas.microsoft.com/office/powerpoint/2010/main" val="3835362683"/>
              </p:ext>
            </p:extLst>
          </p:nvPr>
        </p:nvGraphicFramePr>
        <p:xfrm>
          <a:off x="6967469" y="4744421"/>
          <a:ext cx="4584879" cy="1772289"/>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ángulo 16"/>
          <p:cNvSpPr/>
          <p:nvPr/>
        </p:nvSpPr>
        <p:spPr>
          <a:xfrm>
            <a:off x="4501304" y="472112"/>
            <a:ext cx="4207177" cy="523220"/>
          </a:xfrm>
          <a:prstGeom prst="rect">
            <a:avLst/>
          </a:prstGeom>
        </p:spPr>
        <p:txBody>
          <a:bodyPr wrap="none">
            <a:spAutoFit/>
          </a:bodyPr>
          <a:lstStyle/>
          <a:p>
            <a:r>
              <a:rPr lang="es-ES" sz="2800" b="1" dirty="0">
                <a:latin typeface="Arial" panose="020B0604020202020204" pitchFamily="34" charset="0"/>
                <a:cs typeface="Arial" panose="020B0604020202020204" pitchFamily="34" charset="0"/>
              </a:rPr>
              <a:t>ANÁLISIS UNIVARIADO</a:t>
            </a:r>
          </a:p>
        </p:txBody>
      </p:sp>
    </p:spTree>
    <p:extLst>
      <p:ext uri="{BB962C8B-B14F-4D97-AF65-F5344CB8AC3E}">
        <p14:creationId xmlns:p14="http://schemas.microsoft.com/office/powerpoint/2010/main" val="530197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13" name="Rectángulo 12"/>
          <p:cNvSpPr/>
          <p:nvPr/>
        </p:nvSpPr>
        <p:spPr>
          <a:xfrm>
            <a:off x="841411" y="1043616"/>
            <a:ext cx="5175162" cy="738664"/>
          </a:xfrm>
          <a:prstGeom prst="rect">
            <a:avLst/>
          </a:prstGeom>
        </p:spPr>
        <p:txBody>
          <a:bodyPr wrap="square">
            <a:spAutoFit/>
          </a:bodyPr>
          <a:lstStyle/>
          <a:p>
            <a:pPr algn="just">
              <a:lnSpc>
                <a:spcPct val="150000"/>
              </a:lnSpc>
              <a:spcBef>
                <a:spcPts val="1200"/>
              </a:spcBef>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¿Cuáles son los métodos de pago de su preferencia al adquirir alimentos y accesorios para sus mascotas?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Gráfico 13"/>
          <p:cNvGraphicFramePr/>
          <p:nvPr>
            <p:extLst>
              <p:ext uri="{D42A27DB-BD31-4B8C-83A1-F6EECF244321}">
                <p14:modId xmlns:p14="http://schemas.microsoft.com/office/powerpoint/2010/main" val="4020275632"/>
              </p:ext>
            </p:extLst>
          </p:nvPr>
        </p:nvGraphicFramePr>
        <p:xfrm>
          <a:off x="936034" y="1877210"/>
          <a:ext cx="4408698" cy="1986452"/>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ángulo 14"/>
          <p:cNvSpPr/>
          <p:nvPr/>
        </p:nvSpPr>
        <p:spPr>
          <a:xfrm>
            <a:off x="7094112" y="1043616"/>
            <a:ext cx="4679323" cy="957826"/>
          </a:xfrm>
          <a:prstGeom prst="rect">
            <a:avLst/>
          </a:prstGeom>
        </p:spPr>
        <p:txBody>
          <a:bodyPr wrap="square">
            <a:spAutoFit/>
          </a:bodyPr>
          <a:lstStyle/>
          <a:p>
            <a:pPr lvl="0" algn="just">
              <a:lnSpc>
                <a:spcPct val="150000"/>
              </a:lnSpc>
              <a:spcBef>
                <a:spcPts val="1200"/>
              </a:spcBef>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¿Califique el nivel de satisfacción de los locales en los que adquiere alimentos y accesorios para mascotas?</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p:cNvGraphicFramePr/>
          <p:nvPr>
            <p:extLst>
              <p:ext uri="{D42A27DB-BD31-4B8C-83A1-F6EECF244321}">
                <p14:modId xmlns:p14="http://schemas.microsoft.com/office/powerpoint/2010/main" val="3856496735"/>
              </p:ext>
            </p:extLst>
          </p:nvPr>
        </p:nvGraphicFramePr>
        <p:xfrm>
          <a:off x="7094112" y="1881266"/>
          <a:ext cx="4488536" cy="1866486"/>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ángulo 16"/>
          <p:cNvSpPr/>
          <p:nvPr/>
        </p:nvSpPr>
        <p:spPr>
          <a:xfrm>
            <a:off x="841411" y="3919744"/>
            <a:ext cx="4679323" cy="957826"/>
          </a:xfrm>
          <a:prstGeom prst="rect">
            <a:avLst/>
          </a:prstGeom>
        </p:spPr>
        <p:txBody>
          <a:bodyPr wrap="square">
            <a:spAutoFit/>
          </a:bodyPr>
          <a:lstStyle/>
          <a:p>
            <a:pPr lvl="0" algn="just">
              <a:lnSpc>
                <a:spcPct val="150000"/>
              </a:lnSpc>
              <a:spcBef>
                <a:spcPts val="1200"/>
              </a:spcBef>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¿Califique el nivel de satisfacción de los locales en los que adquiere alimentos y accesorios para mascotas?</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8" name="Gráfico 17"/>
          <p:cNvGraphicFramePr/>
          <p:nvPr>
            <p:extLst>
              <p:ext uri="{D42A27DB-BD31-4B8C-83A1-F6EECF244321}">
                <p14:modId xmlns:p14="http://schemas.microsoft.com/office/powerpoint/2010/main" val="1091596504"/>
              </p:ext>
            </p:extLst>
          </p:nvPr>
        </p:nvGraphicFramePr>
        <p:xfrm>
          <a:off x="936034" y="4697433"/>
          <a:ext cx="4408698" cy="1973823"/>
        </p:xfrm>
        <a:graphic>
          <a:graphicData uri="http://schemas.openxmlformats.org/drawingml/2006/chart">
            <c:chart xmlns:c="http://schemas.openxmlformats.org/drawingml/2006/chart" xmlns:r="http://schemas.openxmlformats.org/officeDocument/2006/relationships" r:id="rId5"/>
          </a:graphicData>
        </a:graphic>
      </p:graphicFrame>
      <p:sp>
        <p:nvSpPr>
          <p:cNvPr id="19" name="Rectángulo 18"/>
          <p:cNvSpPr/>
          <p:nvPr/>
        </p:nvSpPr>
        <p:spPr>
          <a:xfrm>
            <a:off x="7094112" y="3919744"/>
            <a:ext cx="4488536" cy="307777"/>
          </a:xfrm>
          <a:prstGeom prst="rect">
            <a:avLst/>
          </a:prstGeom>
        </p:spPr>
        <p:txBody>
          <a:bodyPr wrap="none">
            <a:spAutoFit/>
          </a:bodyPr>
          <a:lstStyle/>
          <a:p>
            <a:r>
              <a:rPr lang="es-EC" sz="1400" b="1" dirty="0">
                <a:latin typeface="Times New Roman" panose="02020603050405020304" pitchFamily="18" charset="0"/>
                <a:ea typeface="Calibri" panose="020F0502020204030204" pitchFamily="34" charset="0"/>
              </a:rPr>
              <a:t>¿Por qué medios recibe información de estos productos?</a:t>
            </a:r>
            <a:endParaRPr lang="es-EC" sz="1400" dirty="0"/>
          </a:p>
        </p:txBody>
      </p:sp>
      <p:graphicFrame>
        <p:nvGraphicFramePr>
          <p:cNvPr id="20" name="Gráfico 19"/>
          <p:cNvGraphicFramePr/>
          <p:nvPr>
            <p:extLst>
              <p:ext uri="{D42A27DB-BD31-4B8C-83A1-F6EECF244321}">
                <p14:modId xmlns:p14="http://schemas.microsoft.com/office/powerpoint/2010/main" val="709658418"/>
              </p:ext>
            </p:extLst>
          </p:nvPr>
        </p:nvGraphicFramePr>
        <p:xfrm>
          <a:off x="7094112" y="4560775"/>
          <a:ext cx="4584700" cy="2063750"/>
        </p:xfrm>
        <a:graphic>
          <a:graphicData uri="http://schemas.openxmlformats.org/drawingml/2006/chart">
            <c:chart xmlns:c="http://schemas.openxmlformats.org/drawingml/2006/chart" xmlns:r="http://schemas.openxmlformats.org/officeDocument/2006/relationships" r:id="rId6"/>
          </a:graphicData>
        </a:graphic>
      </p:graphicFrame>
      <p:sp>
        <p:nvSpPr>
          <p:cNvPr id="11" name="Rectángulo 10"/>
          <p:cNvSpPr/>
          <p:nvPr/>
        </p:nvSpPr>
        <p:spPr>
          <a:xfrm>
            <a:off x="4506531" y="520396"/>
            <a:ext cx="4207177" cy="523220"/>
          </a:xfrm>
          <a:prstGeom prst="rect">
            <a:avLst/>
          </a:prstGeom>
        </p:spPr>
        <p:txBody>
          <a:bodyPr wrap="none">
            <a:spAutoFit/>
          </a:bodyPr>
          <a:lstStyle/>
          <a:p>
            <a:r>
              <a:rPr lang="es-ES" sz="2800" b="1" dirty="0">
                <a:latin typeface="Arial" panose="020B0604020202020204" pitchFamily="34" charset="0"/>
                <a:cs typeface="Arial" panose="020B0604020202020204" pitchFamily="34" charset="0"/>
              </a:rPr>
              <a:t>ANÁLISIS UNIVARIADO</a:t>
            </a:r>
          </a:p>
        </p:txBody>
      </p:sp>
    </p:spTree>
    <p:extLst>
      <p:ext uri="{BB962C8B-B14F-4D97-AF65-F5344CB8AC3E}">
        <p14:creationId xmlns:p14="http://schemas.microsoft.com/office/powerpoint/2010/main" val="174975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5" name="Rectángulo 4"/>
          <p:cNvSpPr/>
          <p:nvPr/>
        </p:nvSpPr>
        <p:spPr>
          <a:xfrm>
            <a:off x="4630032" y="566001"/>
            <a:ext cx="4642757" cy="523220"/>
          </a:xfrm>
          <a:prstGeom prst="rect">
            <a:avLst/>
          </a:prstGeom>
        </p:spPr>
        <p:txBody>
          <a:bodyPr wrap="square">
            <a:spAutoFit/>
          </a:bodyPr>
          <a:lstStyle/>
          <a:p>
            <a:r>
              <a:rPr lang="es-ES" sz="2800" b="1" dirty="0">
                <a:latin typeface="Arial" panose="020B0604020202020204" pitchFamily="34" charset="0"/>
                <a:cs typeface="Arial" panose="020B0604020202020204" pitchFamily="34" charset="0"/>
              </a:rPr>
              <a:t>ANÁLISIS </a:t>
            </a:r>
            <a:r>
              <a:rPr lang="es-ES" sz="2800" b="1" dirty="0" smtClean="0">
                <a:latin typeface="Arial" panose="020B0604020202020204" pitchFamily="34" charset="0"/>
                <a:cs typeface="Arial" panose="020B0604020202020204" pitchFamily="34" charset="0"/>
              </a:rPr>
              <a:t>BIVARIADO</a:t>
            </a:r>
            <a:endParaRPr lang="es-ES" sz="2800" b="1" dirty="0">
              <a:latin typeface="Arial" panose="020B0604020202020204" pitchFamily="34" charset="0"/>
              <a:cs typeface="Arial" panose="020B0604020202020204" pitchFamily="34" charset="0"/>
            </a:endParaRPr>
          </a:p>
        </p:txBody>
      </p:sp>
      <p:sp>
        <p:nvSpPr>
          <p:cNvPr id="6" name="Rectángulo 5"/>
          <p:cNvSpPr/>
          <p:nvPr/>
        </p:nvSpPr>
        <p:spPr>
          <a:xfrm>
            <a:off x="808359" y="1043055"/>
            <a:ext cx="2847959" cy="369332"/>
          </a:xfrm>
          <a:prstGeom prst="rect">
            <a:avLst/>
          </a:prstGeom>
        </p:spPr>
        <p:txBody>
          <a:bodyPr wrap="none">
            <a:spAutoFit/>
          </a:bodyPr>
          <a:lstStyle/>
          <a:p>
            <a:pPr>
              <a:spcAft>
                <a:spcPts val="0"/>
              </a:spcAft>
            </a:pPr>
            <a:r>
              <a:rPr lang="es-EC" i="1" dirty="0">
                <a:latin typeface="Times New Roman" panose="02020603050405020304" pitchFamily="18" charset="0"/>
                <a:ea typeface="Calibri" panose="020F0502020204030204" pitchFamily="34" charset="0"/>
                <a:cs typeface="Times New Roman" panose="02020603050405020304" pitchFamily="18" charset="0"/>
              </a:rPr>
              <a:t>Tabla cruzada Edad*Género</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3911388141"/>
              </p:ext>
            </p:extLst>
          </p:nvPr>
        </p:nvGraphicFramePr>
        <p:xfrm>
          <a:off x="158809" y="1471906"/>
          <a:ext cx="6058504" cy="1597981"/>
        </p:xfrm>
        <a:graphic>
          <a:graphicData uri="http://schemas.openxmlformats.org/drawingml/2006/table">
            <a:tbl>
              <a:tblPr>
                <a:tableStyleId>{5C22544A-7EE6-4342-B048-85BDC9FD1C3A}</a:tableStyleId>
              </a:tblPr>
              <a:tblGrid>
                <a:gridCol w="1801434"/>
                <a:gridCol w="1058590"/>
                <a:gridCol w="844674"/>
                <a:gridCol w="844674"/>
                <a:gridCol w="754566"/>
                <a:gridCol w="754566"/>
              </a:tblGrid>
              <a:tr h="0">
                <a:tc rowSpan="2" gridSpan="2">
                  <a:txBody>
                    <a:bodyPr/>
                    <a:lstStyle/>
                    <a:p>
                      <a:pP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L="38100" marR="38100" algn="ctr">
                        <a:lnSpc>
                          <a:spcPct val="107000"/>
                        </a:lnSpc>
                        <a:spcAft>
                          <a:spcPts val="0"/>
                        </a:spcAft>
                      </a:pPr>
                      <a:r>
                        <a:rPr lang="es-EC" sz="1400">
                          <a:effectLst/>
                        </a:rPr>
                        <a:t>Género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L="38100" marR="38100" algn="ctr">
                        <a:lnSpc>
                          <a:spcPct val="107000"/>
                        </a:lnSpc>
                        <a:spcAft>
                          <a:spcPts val="0"/>
                        </a:spcAft>
                      </a:pPr>
                      <a:r>
                        <a:rPr lang="es-EC" sz="14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0">
                <a:tc gridSpan="2" vMerge="1">
                  <a:txBody>
                    <a:bodyPr/>
                    <a:lstStyle/>
                    <a:p>
                      <a:endParaRPr lang="es-EC"/>
                    </a:p>
                  </a:txBody>
                  <a:tcPr/>
                </a:tc>
                <a:tc hMerge="1" vMerge="1">
                  <a:txBody>
                    <a:bodyPr/>
                    <a:lstStyle/>
                    <a:p>
                      <a:endParaRPr lang="es-EC"/>
                    </a:p>
                  </a:txBody>
                  <a:tcPr/>
                </a:tc>
                <a:tc>
                  <a:txBody>
                    <a:bodyPr/>
                    <a:lstStyle/>
                    <a:p>
                      <a:pPr marL="38100" marR="38100" algn="ctr">
                        <a:lnSpc>
                          <a:spcPct val="107000"/>
                        </a:lnSpc>
                        <a:spcAft>
                          <a:spcPts val="0"/>
                        </a:spcAft>
                      </a:pPr>
                      <a:r>
                        <a:rPr lang="es-EC" sz="1400">
                          <a:effectLst/>
                        </a:rPr>
                        <a:t>Masculino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Femenino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LGBTI</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0">
                <a:tc rowSpan="4">
                  <a:txBody>
                    <a:bodyPr/>
                    <a:lstStyle/>
                    <a:p>
                      <a:pPr marL="38100" marR="38100">
                        <a:lnSpc>
                          <a:spcPct val="107000"/>
                        </a:lnSpc>
                        <a:spcAft>
                          <a:spcPts val="0"/>
                        </a:spcAft>
                      </a:pPr>
                      <a:r>
                        <a:rPr lang="es-EC" sz="1400">
                          <a:effectLst/>
                        </a:rPr>
                        <a:t>¿Qué edad tiene actualmente?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ct val="107000"/>
                        </a:lnSpc>
                        <a:spcAft>
                          <a:spcPts val="0"/>
                        </a:spcAft>
                      </a:pPr>
                      <a:r>
                        <a:rPr lang="es-EC" sz="1400">
                          <a:effectLst/>
                        </a:rPr>
                        <a:t>18 a 22 años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47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nSpc>
                          <a:spcPct val="107000"/>
                        </a:lnSpc>
                        <a:spcAft>
                          <a:spcPts val="0"/>
                        </a:spcAft>
                      </a:pPr>
                      <a:r>
                        <a:rPr lang="es-EC" sz="1400">
                          <a:effectLst/>
                        </a:rPr>
                        <a:t>23 a  28 años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71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nSpc>
                          <a:spcPct val="107000"/>
                        </a:lnSpc>
                        <a:spcAft>
                          <a:spcPts val="0"/>
                        </a:spcAft>
                      </a:pPr>
                      <a:r>
                        <a:rPr lang="es-EC" sz="1400">
                          <a:effectLst/>
                        </a:rPr>
                        <a:t>29 a 33 años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93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105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198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nSpc>
                          <a:spcPct val="107000"/>
                        </a:lnSpc>
                        <a:spcAft>
                          <a:spcPts val="0"/>
                        </a:spcAft>
                      </a:pPr>
                      <a:r>
                        <a:rPr lang="es-EC" sz="1400">
                          <a:effectLst/>
                        </a:rPr>
                        <a:t>34 a  39 años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37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68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gridSpan="2">
                  <a:txBody>
                    <a:bodyPr/>
                    <a:lstStyle/>
                    <a:p>
                      <a:pPr marL="38100" marR="38100">
                        <a:lnSpc>
                          <a:spcPct val="107000"/>
                        </a:lnSpc>
                        <a:spcAft>
                          <a:spcPts val="0"/>
                        </a:spcAft>
                      </a:pPr>
                      <a:r>
                        <a:rPr lang="es-EC" sz="14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ct val="107000"/>
                        </a:lnSpc>
                        <a:spcAft>
                          <a:spcPts val="0"/>
                        </a:spcAft>
                      </a:pPr>
                      <a:r>
                        <a:rPr lang="es-EC" sz="1400">
                          <a:effectLst/>
                        </a:rPr>
                        <a:t>211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142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31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dirty="0">
                          <a:effectLst/>
                        </a:rPr>
                        <a:t>384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903659170"/>
              </p:ext>
            </p:extLst>
          </p:nvPr>
        </p:nvGraphicFramePr>
        <p:xfrm>
          <a:off x="6612144" y="1412387"/>
          <a:ext cx="5353654" cy="2147215"/>
        </p:xfrm>
        <a:graphic>
          <a:graphicData uri="http://schemas.openxmlformats.org/drawingml/2006/table">
            <a:tbl>
              <a:tblPr>
                <a:tableStyleId>{5C22544A-7EE6-4342-B048-85BDC9FD1C3A}</a:tableStyleId>
              </a:tblPr>
              <a:tblGrid>
                <a:gridCol w="2180987"/>
                <a:gridCol w="953572"/>
                <a:gridCol w="911921"/>
                <a:gridCol w="1307174"/>
              </a:tblGrid>
              <a:tr h="777518">
                <a:tc>
                  <a:txBody>
                    <a:bodyPr/>
                    <a:lstStyle/>
                    <a:p>
                      <a:pP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dirty="0">
                          <a:effectLst/>
                        </a:rPr>
                        <a:t>Valor</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gl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Significación asintótica (bilateral)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187840">
                <a:tc>
                  <a:txBody>
                    <a:bodyPr/>
                    <a:lstStyle/>
                    <a:p>
                      <a:pPr marL="38100" marR="38100">
                        <a:lnSpc>
                          <a:spcPct val="107000"/>
                        </a:lnSpc>
                        <a:spcAft>
                          <a:spcPts val="0"/>
                        </a:spcAft>
                      </a:pPr>
                      <a:r>
                        <a:rPr lang="es-EC" sz="1400">
                          <a:effectLst/>
                        </a:rPr>
                        <a:t>Chi-cuadrado de Pearson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290,323</a:t>
                      </a:r>
                      <a:r>
                        <a:rPr lang="es-EC" sz="1400" baseline="30000">
                          <a:effectLst/>
                        </a:rPr>
                        <a: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7840">
                <a:tc>
                  <a:txBody>
                    <a:bodyPr/>
                    <a:lstStyle/>
                    <a:p>
                      <a:pPr marL="38100" marR="38100">
                        <a:lnSpc>
                          <a:spcPct val="107000"/>
                        </a:lnSpc>
                        <a:spcAft>
                          <a:spcPts val="0"/>
                        </a:spcAft>
                      </a:pPr>
                      <a:r>
                        <a:rPr lang="es-EC" sz="1400">
                          <a:effectLst/>
                        </a:rPr>
                        <a:t>Razón de verosimilitud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323,751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7840">
                <a:tc>
                  <a:txBody>
                    <a:bodyPr/>
                    <a:lstStyle/>
                    <a:p>
                      <a:pPr marL="38100" marR="38100">
                        <a:lnSpc>
                          <a:spcPct val="107000"/>
                        </a:lnSpc>
                        <a:spcAft>
                          <a:spcPts val="0"/>
                        </a:spcAft>
                      </a:pPr>
                      <a:r>
                        <a:rPr lang="es-EC" sz="1400">
                          <a:effectLst/>
                        </a:rPr>
                        <a:t>Asociación lineal por lineal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182,014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87840">
                <a:tc>
                  <a:txBody>
                    <a:bodyPr/>
                    <a:lstStyle/>
                    <a:p>
                      <a:pPr marL="38100" marR="38100">
                        <a:lnSpc>
                          <a:spcPct val="107000"/>
                        </a:lnSpc>
                        <a:spcAft>
                          <a:spcPts val="0"/>
                        </a:spcAft>
                      </a:pPr>
                      <a:r>
                        <a:rPr lang="es-EC" sz="1400">
                          <a:effectLst/>
                        </a:rPr>
                        <a:t>N de casos válidos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384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84372">
                <a:tc gridSpan="4">
                  <a:txBody>
                    <a:bodyPr/>
                    <a:lstStyle/>
                    <a:p>
                      <a:pPr marL="38100" marR="38100">
                        <a:lnSpc>
                          <a:spcPct val="107000"/>
                        </a:lnSpc>
                        <a:spcAft>
                          <a:spcPts val="0"/>
                        </a:spcAft>
                      </a:pPr>
                      <a:r>
                        <a:rPr lang="es-EC" sz="1400" dirty="0">
                          <a:effectLst/>
                        </a:rPr>
                        <a:t>a. 1 casillas (8,3%) han esperado un recuento menor que 5. El recuento mínimo esperado es 3,79.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9" name="Imagen 8"/>
          <p:cNvPicPr/>
          <p:nvPr/>
        </p:nvPicPr>
        <p:blipFill>
          <a:blip r:embed="rId3">
            <a:extLst>
              <a:ext uri="{28A0092B-C50C-407E-A947-70E740481C1C}">
                <a14:useLocalDpi xmlns:a14="http://schemas.microsoft.com/office/drawing/2010/main" val="0"/>
              </a:ext>
            </a:extLst>
          </a:blip>
          <a:srcRect/>
          <a:stretch>
            <a:fillRect/>
          </a:stretch>
        </p:blipFill>
        <p:spPr bwMode="auto">
          <a:xfrm>
            <a:off x="928985" y="3232597"/>
            <a:ext cx="5000013" cy="3625403"/>
          </a:xfrm>
          <a:prstGeom prst="rect">
            <a:avLst/>
          </a:prstGeom>
          <a:noFill/>
          <a:ln w="12700">
            <a:solidFill>
              <a:schemeClr val="tx1"/>
            </a:solidFill>
          </a:ln>
        </p:spPr>
      </p:pic>
      <p:sp>
        <p:nvSpPr>
          <p:cNvPr id="10" name="Rectángulo 9"/>
          <p:cNvSpPr/>
          <p:nvPr/>
        </p:nvSpPr>
        <p:spPr>
          <a:xfrm>
            <a:off x="6096000" y="3665756"/>
            <a:ext cx="5855594" cy="2308324"/>
          </a:xfrm>
          <a:prstGeom prst="rect">
            <a:avLst/>
          </a:prstGeom>
        </p:spPr>
        <p:txBody>
          <a:bodyPr wrap="square">
            <a:spAutoFit/>
          </a:bodyPr>
          <a:lstStyle/>
          <a:p>
            <a:pPr algn="just">
              <a:lnSpc>
                <a:spcPct val="200000"/>
              </a:lnSpc>
              <a:spcBef>
                <a:spcPts val="1200"/>
              </a:spcBef>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La información anterior detalla que la mayoría de los encuestados poseen edades que oscilan entre 29 a 33 años, evidenciándose del mismo modo que la mayoría de los encuestados pertenecen al género femenino.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74898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5" name="Rectángulo 4"/>
          <p:cNvSpPr/>
          <p:nvPr/>
        </p:nvSpPr>
        <p:spPr>
          <a:xfrm>
            <a:off x="549499" y="890669"/>
            <a:ext cx="6096000" cy="646331"/>
          </a:xfrm>
          <a:prstGeom prst="rect">
            <a:avLst/>
          </a:prstGeom>
        </p:spPr>
        <p:txBody>
          <a:bodyPr>
            <a:spAutoFit/>
          </a:bodyPr>
          <a:lstStyle/>
          <a:p>
            <a:r>
              <a:rPr lang="es-EC" i="1" dirty="0">
                <a:latin typeface="Times New Roman" panose="02020603050405020304" pitchFamily="18" charset="0"/>
                <a:ea typeface="Calibri" panose="020F0502020204030204" pitchFamily="34" charset="0"/>
              </a:rPr>
              <a:t>Tabla cruzada Razón de compra*Influencia en decisión de compra alimentos</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1959779834"/>
              </p:ext>
            </p:extLst>
          </p:nvPr>
        </p:nvGraphicFramePr>
        <p:xfrm>
          <a:off x="333241" y="1537000"/>
          <a:ext cx="6528516" cy="2282827"/>
        </p:xfrm>
        <a:graphic>
          <a:graphicData uri="http://schemas.openxmlformats.org/drawingml/2006/table">
            <a:tbl>
              <a:tblPr>
                <a:tableStyleId>{5C22544A-7EE6-4342-B048-85BDC9FD1C3A}</a:tableStyleId>
              </a:tblPr>
              <a:tblGrid>
                <a:gridCol w="1548564"/>
                <a:gridCol w="1548564"/>
                <a:gridCol w="928355"/>
                <a:gridCol w="928355"/>
                <a:gridCol w="928355"/>
                <a:gridCol w="646323"/>
              </a:tblGrid>
              <a:tr h="0">
                <a:tc rowSpan="2" gridSpan="2">
                  <a:txBody>
                    <a:bodyPr/>
                    <a:lstStyle/>
                    <a:p>
                      <a:pPr>
                        <a:lnSpc>
                          <a:spcPct val="107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L="38100" marR="38100" algn="ctr">
                        <a:lnSpc>
                          <a:spcPct val="107000"/>
                        </a:lnSpc>
                        <a:spcAft>
                          <a:spcPts val="0"/>
                        </a:spcAft>
                      </a:pPr>
                      <a:r>
                        <a:rPr lang="es-EC" sz="1400">
                          <a:effectLst/>
                        </a:rPr>
                        <a:t>¿Quién influye en  la decisión de compra  de alimentos para mascotas?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L="38100" marR="38100" algn="ctr">
                        <a:lnSpc>
                          <a:spcPct val="107000"/>
                        </a:lnSpc>
                        <a:spcAft>
                          <a:spcPts val="0"/>
                        </a:spcAft>
                      </a:pPr>
                      <a:r>
                        <a:rPr lang="es-EC" sz="1400">
                          <a:effectLst/>
                        </a:rPr>
                        <a:t>Total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0">
                <a:tc gridSpan="2" vMerge="1">
                  <a:txBody>
                    <a:bodyPr/>
                    <a:lstStyle/>
                    <a:p>
                      <a:endParaRPr lang="es-EC"/>
                    </a:p>
                  </a:txBody>
                  <a:tcPr/>
                </a:tc>
                <a:tc hMerge="1" vMerge="1">
                  <a:txBody>
                    <a:bodyPr/>
                    <a:lstStyle/>
                    <a:p>
                      <a:endParaRPr lang="es-EC"/>
                    </a:p>
                  </a:txBody>
                  <a:tcPr/>
                </a:tc>
                <a:tc>
                  <a:txBody>
                    <a:bodyPr/>
                    <a:lstStyle/>
                    <a:p>
                      <a:pPr marL="38100" marR="38100" algn="ctr">
                        <a:lnSpc>
                          <a:spcPct val="107000"/>
                        </a:lnSpc>
                        <a:spcAft>
                          <a:spcPts val="0"/>
                        </a:spcAft>
                      </a:pPr>
                      <a:r>
                        <a:rPr lang="es-EC" sz="1400">
                          <a:effectLst/>
                        </a:rPr>
                        <a:t>Veterinario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Familiares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dirty="0">
                          <a:effectLst/>
                        </a:rPr>
                        <a:t>Amigos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0">
                <a:tc rowSpan="2">
                  <a:txBody>
                    <a:bodyPr/>
                    <a:lstStyle/>
                    <a:p>
                      <a:pPr marL="38100" marR="38100">
                        <a:lnSpc>
                          <a:spcPct val="107000"/>
                        </a:lnSpc>
                        <a:spcAft>
                          <a:spcPts val="0"/>
                        </a:spcAft>
                      </a:pPr>
                      <a:r>
                        <a:rPr lang="es-EC" sz="1400">
                          <a:effectLst/>
                        </a:rPr>
                        <a:t>¿Cuál es la razón por la que  compra o compraría alimentos para sus mascotas?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ct val="107000"/>
                        </a:lnSpc>
                        <a:spcAft>
                          <a:spcPts val="0"/>
                        </a:spcAft>
                      </a:pPr>
                      <a:r>
                        <a:rPr lang="es-EC" sz="1400">
                          <a:effectLst/>
                        </a:rPr>
                        <a:t>Mejorar la nutrición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211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30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dirty="0">
                          <a:effectLst/>
                        </a:rPr>
                        <a:t>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241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vMerge="1">
                  <a:txBody>
                    <a:bodyPr/>
                    <a:lstStyle/>
                    <a:p>
                      <a:endParaRPr lang="es-EC"/>
                    </a:p>
                  </a:txBody>
                  <a:tcPr/>
                </a:tc>
                <a:tc>
                  <a:txBody>
                    <a:bodyPr/>
                    <a:lstStyle/>
                    <a:p>
                      <a:pPr marL="38100" marR="38100">
                        <a:lnSpc>
                          <a:spcPct val="107000"/>
                        </a:lnSpc>
                        <a:spcAft>
                          <a:spcPts val="0"/>
                        </a:spcAft>
                      </a:pPr>
                      <a:r>
                        <a:rPr lang="es-EC" sz="1400">
                          <a:effectLst/>
                        </a:rPr>
                        <a:t>Reducción de enfermedades gastrointestinales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116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dirty="0">
                          <a:effectLst/>
                        </a:rPr>
                        <a:t>27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143</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0">
                <a:tc gridSpan="2">
                  <a:txBody>
                    <a:bodyPr/>
                    <a:lstStyle/>
                    <a:p>
                      <a:pPr marL="38100" marR="38100">
                        <a:lnSpc>
                          <a:spcPct val="107000"/>
                        </a:lnSpc>
                        <a:spcAft>
                          <a:spcPts val="0"/>
                        </a:spcAft>
                      </a:pPr>
                      <a:r>
                        <a:rPr lang="es-EC" sz="1400" dirty="0">
                          <a:effectLst/>
                        </a:rPr>
                        <a:t>Total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ct val="107000"/>
                        </a:lnSpc>
                        <a:spcAft>
                          <a:spcPts val="0"/>
                        </a:spcAft>
                      </a:pPr>
                      <a:r>
                        <a:rPr lang="es-EC" sz="1400">
                          <a:effectLst/>
                        </a:rPr>
                        <a:t>211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146</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27</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dirty="0">
                          <a:effectLst/>
                        </a:rPr>
                        <a:t>384</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90760565"/>
              </p:ext>
            </p:extLst>
          </p:nvPr>
        </p:nvGraphicFramePr>
        <p:xfrm>
          <a:off x="356318" y="3971108"/>
          <a:ext cx="4395987" cy="2575241"/>
        </p:xfrm>
        <a:graphic>
          <a:graphicData uri="http://schemas.openxmlformats.org/drawingml/2006/table">
            <a:tbl>
              <a:tblPr>
                <a:tableStyleId>{5C22544A-7EE6-4342-B048-85BDC9FD1C3A}</a:tableStyleId>
              </a:tblPr>
              <a:tblGrid>
                <a:gridCol w="1790850"/>
                <a:gridCol w="782997"/>
                <a:gridCol w="748795"/>
                <a:gridCol w="1073345"/>
              </a:tblGrid>
              <a:tr h="708995">
                <a:tc>
                  <a:txBody>
                    <a:bodyPr/>
                    <a:lstStyle/>
                    <a:p>
                      <a:pPr>
                        <a:lnSpc>
                          <a:spcPct val="107000"/>
                        </a:lnSpc>
                        <a:spcAft>
                          <a:spcPts val="80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Valor</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gl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400">
                          <a:effectLst/>
                        </a:rPr>
                        <a:t>Significación asintótica (bilateral)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411181">
                <a:tc>
                  <a:txBody>
                    <a:bodyPr/>
                    <a:lstStyle/>
                    <a:p>
                      <a:pPr marL="38100" marR="38100">
                        <a:lnSpc>
                          <a:spcPct val="107000"/>
                        </a:lnSpc>
                        <a:spcAft>
                          <a:spcPts val="0"/>
                        </a:spcAft>
                      </a:pPr>
                      <a:r>
                        <a:rPr lang="es-EC" sz="1400">
                          <a:effectLst/>
                        </a:rPr>
                        <a:t>Chi-cuadrado de Pearson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282,015</a:t>
                      </a:r>
                      <a:r>
                        <a:rPr lang="es-EC" sz="1400" baseline="30000">
                          <a:effectLst/>
                        </a:rPr>
                        <a:t>a</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05591">
                <a:tc>
                  <a:txBody>
                    <a:bodyPr/>
                    <a:lstStyle/>
                    <a:p>
                      <a:pPr marL="38100" marR="38100">
                        <a:lnSpc>
                          <a:spcPct val="107000"/>
                        </a:lnSpc>
                        <a:spcAft>
                          <a:spcPts val="0"/>
                        </a:spcAft>
                      </a:pPr>
                      <a:r>
                        <a:rPr lang="es-EC" sz="1400">
                          <a:effectLst/>
                        </a:rPr>
                        <a:t>Razón de verosimilitud</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358,739</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11181">
                <a:tc>
                  <a:txBody>
                    <a:bodyPr/>
                    <a:lstStyle/>
                    <a:p>
                      <a:pPr marL="38100" marR="38100">
                        <a:lnSpc>
                          <a:spcPct val="107000"/>
                        </a:lnSpc>
                        <a:spcAft>
                          <a:spcPts val="0"/>
                        </a:spcAft>
                      </a:pPr>
                      <a:r>
                        <a:rPr lang="es-EC" sz="1400">
                          <a:effectLst/>
                        </a:rPr>
                        <a:t>Asociación lineal por lineal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211,838</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400">
                          <a:effectLst/>
                        </a:rPr>
                        <a:t>,000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268268">
                <a:tc>
                  <a:txBody>
                    <a:bodyPr/>
                    <a:lstStyle/>
                    <a:p>
                      <a:pPr marL="38100" marR="38100">
                        <a:lnSpc>
                          <a:spcPct val="107000"/>
                        </a:lnSpc>
                        <a:spcAft>
                          <a:spcPts val="0"/>
                        </a:spcAft>
                      </a:pPr>
                      <a:r>
                        <a:rPr lang="es-EC" sz="1400">
                          <a:effectLst/>
                        </a:rPr>
                        <a:t>N de casos válidos</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400">
                          <a:effectLst/>
                        </a:rPr>
                        <a:t>384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400">
                          <a:effectLst/>
                        </a:rPr>
                        <a:t> </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11599">
                <a:tc gridSpan="4">
                  <a:txBody>
                    <a:bodyPr/>
                    <a:lstStyle/>
                    <a:p>
                      <a:pPr marL="38100" marR="38100">
                        <a:lnSpc>
                          <a:spcPct val="107000"/>
                        </a:lnSpc>
                        <a:spcAft>
                          <a:spcPts val="0"/>
                        </a:spcAft>
                      </a:pPr>
                      <a:r>
                        <a:rPr lang="es-EC" sz="1400" dirty="0">
                          <a:effectLst/>
                        </a:rPr>
                        <a:t>a. 0 casillas (0,0%) han esperado un recuento menor que 5. El recuento mínimo esperado es 10,05.</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7085634" y="1043616"/>
            <a:ext cx="4801566" cy="4237150"/>
          </a:xfrm>
          <a:prstGeom prst="rect">
            <a:avLst/>
          </a:prstGeom>
          <a:noFill/>
          <a:ln w="12700">
            <a:solidFill>
              <a:schemeClr val="tx1"/>
            </a:solidFill>
          </a:ln>
        </p:spPr>
      </p:pic>
      <p:sp>
        <p:nvSpPr>
          <p:cNvPr id="9" name="Rectángulo 8"/>
          <p:cNvSpPr/>
          <p:nvPr/>
        </p:nvSpPr>
        <p:spPr>
          <a:xfrm>
            <a:off x="5997262" y="5103609"/>
            <a:ext cx="6096000" cy="1754391"/>
          </a:xfrm>
          <a:prstGeom prst="rect">
            <a:avLst/>
          </a:prstGeom>
        </p:spPr>
        <p:txBody>
          <a:bodyPr>
            <a:spAutoFit/>
          </a:bodyPr>
          <a:lstStyle/>
          <a:p>
            <a:pPr algn="just">
              <a:lnSpc>
                <a:spcPct val="200000"/>
              </a:lnSpc>
              <a:spcBef>
                <a:spcPts val="1200"/>
              </a:spcBef>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La información evidencia que la mayoría de los encuestados adquieren alimentos para las mascotas asesorados por veterinarios coincidiendo esta información con la tendencia a la adquisición de alimentos con la finalidad de disminuir o erradicar la posibilidad de que las mascotas desarrollen enfermedades gastrointestinales.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4578516" y="308295"/>
            <a:ext cx="4642757" cy="523220"/>
          </a:xfrm>
          <a:prstGeom prst="rect">
            <a:avLst/>
          </a:prstGeom>
        </p:spPr>
        <p:txBody>
          <a:bodyPr wrap="square">
            <a:spAutoFit/>
          </a:bodyPr>
          <a:lstStyle/>
          <a:p>
            <a:r>
              <a:rPr lang="es-ES" sz="2800" b="1" dirty="0">
                <a:latin typeface="Arial" panose="020B0604020202020204" pitchFamily="34" charset="0"/>
                <a:cs typeface="Arial" panose="020B0604020202020204" pitchFamily="34" charset="0"/>
              </a:rPr>
              <a:t>ANÁLISIS </a:t>
            </a:r>
            <a:r>
              <a:rPr lang="es-ES" sz="2800" b="1" dirty="0" smtClean="0">
                <a:latin typeface="Arial" panose="020B0604020202020204" pitchFamily="34" charset="0"/>
                <a:cs typeface="Arial" panose="020B0604020202020204" pitchFamily="34" charset="0"/>
              </a:rPr>
              <a:t>BIVARIADO</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9927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97983" y="674896"/>
            <a:ext cx="6096000" cy="923330"/>
          </a:xfrm>
          <a:prstGeom prst="rect">
            <a:avLst/>
          </a:prstGeom>
        </p:spPr>
        <p:txBody>
          <a:bodyPr>
            <a:spAutoFit/>
          </a:bodyPr>
          <a:lstStyle/>
          <a:p>
            <a:pPr>
              <a:spcAft>
                <a:spcPts val="0"/>
              </a:spcAft>
            </a:pPr>
            <a:r>
              <a:rPr lang="es-EC" b="1" dirty="0">
                <a:latin typeface="Times New Roman" panose="02020603050405020304" pitchFamily="18" charset="0"/>
                <a:ea typeface="Calibri" panose="020F0502020204030204" pitchFamily="34" charset="0"/>
                <a:cs typeface="Times New Roman" panose="02020603050405020304" pitchFamily="18" charset="0"/>
              </a:rPr>
              <a:t/>
            </a:r>
            <a:br>
              <a:rPr lang="es-EC" b="1" dirty="0">
                <a:latin typeface="Times New Roman" panose="02020603050405020304" pitchFamily="18" charset="0"/>
                <a:ea typeface="Calibri" panose="020F0502020204030204" pitchFamily="34" charset="0"/>
                <a:cs typeface="Times New Roman" panose="02020603050405020304" pitchFamily="18" charset="0"/>
              </a:rPr>
            </a:br>
            <a:r>
              <a:rPr lang="es-EC" i="1" dirty="0">
                <a:latin typeface="Times New Roman" panose="02020603050405020304" pitchFamily="18" charset="0"/>
                <a:ea typeface="Calibri" panose="020F0502020204030204" pitchFamily="34" charset="0"/>
                <a:cs typeface="Times New Roman" panose="02020603050405020304" pitchFamily="18" charset="0"/>
              </a:rPr>
              <a:t>Tabla cruzada Razón de compra*Influencia en decisión de compra accesorios</a:t>
            </a:r>
            <a:endParaRPr lang="es-EC"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graphicFrame>
        <p:nvGraphicFramePr>
          <p:cNvPr id="6" name="Tabla 5"/>
          <p:cNvGraphicFramePr>
            <a:graphicFrameLocks noGrp="1"/>
          </p:cNvGraphicFramePr>
          <p:nvPr>
            <p:extLst>
              <p:ext uri="{D42A27DB-BD31-4B8C-83A1-F6EECF244321}">
                <p14:modId xmlns:p14="http://schemas.microsoft.com/office/powerpoint/2010/main" val="911294885"/>
              </p:ext>
            </p:extLst>
          </p:nvPr>
        </p:nvGraphicFramePr>
        <p:xfrm>
          <a:off x="114299" y="1622510"/>
          <a:ext cx="6003165" cy="2345191"/>
        </p:xfrm>
        <a:graphic>
          <a:graphicData uri="http://schemas.openxmlformats.org/drawingml/2006/table">
            <a:tbl>
              <a:tblPr>
                <a:tableStyleId>{5C22544A-7EE6-4342-B048-85BDC9FD1C3A}</a:tableStyleId>
              </a:tblPr>
              <a:tblGrid>
                <a:gridCol w="1423951"/>
                <a:gridCol w="1423951"/>
                <a:gridCol w="853650"/>
                <a:gridCol w="853650"/>
                <a:gridCol w="853650"/>
                <a:gridCol w="594313"/>
              </a:tblGrid>
              <a:tr h="317108">
                <a:tc rowSpan="2" gridSpan="2">
                  <a:txBody>
                    <a:bodyPr/>
                    <a:lstStyle/>
                    <a:p>
                      <a:pPr>
                        <a:lnSpc>
                          <a:spcPct val="107000"/>
                        </a:lnSpc>
                        <a:spcAft>
                          <a:spcPts val="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rowSpan="2" hMerge="1">
                  <a:txBody>
                    <a:bodyPr/>
                    <a:lstStyle/>
                    <a:p>
                      <a:endParaRPr lang="es-EC"/>
                    </a:p>
                  </a:txBody>
                  <a:tcPr/>
                </a:tc>
                <a:tc gridSpan="3">
                  <a:txBody>
                    <a:bodyPr/>
                    <a:lstStyle/>
                    <a:p>
                      <a:pPr marL="38100" marR="38100" algn="ctr">
                        <a:lnSpc>
                          <a:spcPct val="107000"/>
                        </a:lnSpc>
                        <a:spcAft>
                          <a:spcPts val="0"/>
                        </a:spcAft>
                      </a:pPr>
                      <a:r>
                        <a:rPr lang="es-EC" sz="1200">
                          <a:effectLst/>
                        </a:rPr>
                        <a:t>¿Quién influye  en la decisión de compra de accesorios?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hMerge="1">
                  <a:txBody>
                    <a:bodyPr/>
                    <a:lstStyle/>
                    <a:p>
                      <a:endParaRPr lang="es-EC"/>
                    </a:p>
                  </a:txBody>
                  <a:tcPr/>
                </a:tc>
                <a:tc hMerge="1">
                  <a:txBody>
                    <a:bodyPr/>
                    <a:lstStyle/>
                    <a:p>
                      <a:endParaRPr lang="es-EC"/>
                    </a:p>
                  </a:txBody>
                  <a:tcPr/>
                </a:tc>
                <a:tc rowSpan="2">
                  <a:txBody>
                    <a:bodyPr/>
                    <a:lstStyle/>
                    <a:p>
                      <a:pPr marL="38100" marR="38100" algn="ctr">
                        <a:lnSpc>
                          <a:spcPct val="107000"/>
                        </a:lnSpc>
                        <a:spcAft>
                          <a:spcPts val="0"/>
                        </a:spcAft>
                      </a:pPr>
                      <a:r>
                        <a:rPr lang="es-EC" sz="12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317108">
                <a:tc gridSpan="2" vMerge="1">
                  <a:txBody>
                    <a:bodyPr/>
                    <a:lstStyle/>
                    <a:p>
                      <a:endParaRPr lang="es-EC"/>
                    </a:p>
                  </a:txBody>
                  <a:tcPr/>
                </a:tc>
                <a:tc hMerge="1" vMerge="1">
                  <a:txBody>
                    <a:bodyPr/>
                    <a:lstStyle/>
                    <a:p>
                      <a:endParaRPr lang="es-EC"/>
                    </a:p>
                  </a:txBody>
                  <a:tcPr/>
                </a:tc>
                <a:tc>
                  <a:txBody>
                    <a:bodyPr/>
                    <a:lstStyle/>
                    <a:p>
                      <a:pPr marL="38100" marR="38100" algn="ctr">
                        <a:lnSpc>
                          <a:spcPct val="107000"/>
                        </a:lnSpc>
                        <a:spcAft>
                          <a:spcPts val="0"/>
                        </a:spcAft>
                      </a:pPr>
                      <a:r>
                        <a:rPr lang="es-EC" sz="1200" dirty="0">
                          <a:effectLst/>
                        </a:rPr>
                        <a:t>Veterinario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200">
                          <a:effectLst/>
                        </a:rPr>
                        <a:t>Familiares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200">
                          <a:effectLst/>
                        </a:rPr>
                        <a:t>Amigos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vMerge="1">
                  <a:txBody>
                    <a:bodyPr/>
                    <a:lstStyle/>
                    <a:p>
                      <a:endParaRPr lang="es-EC"/>
                    </a:p>
                  </a:txBody>
                  <a:tcPr/>
                </a:tc>
              </a:tr>
              <a:tr h="462427">
                <a:tc rowSpan="3">
                  <a:txBody>
                    <a:bodyPr/>
                    <a:lstStyle/>
                    <a:p>
                      <a:pPr marL="38100" marR="38100">
                        <a:lnSpc>
                          <a:spcPct val="107000"/>
                        </a:lnSpc>
                        <a:spcAft>
                          <a:spcPts val="0"/>
                        </a:spcAft>
                      </a:pPr>
                      <a:r>
                        <a:rPr lang="es-EC" sz="1200">
                          <a:effectLst/>
                        </a:rPr>
                        <a:t>¿Cuál es la razón por la que compra o compraría accesorios para sus mascotas?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nSpc>
                          <a:spcPct val="107000"/>
                        </a:lnSpc>
                        <a:spcAft>
                          <a:spcPts val="0"/>
                        </a:spcAft>
                      </a:pPr>
                      <a:r>
                        <a:rPr lang="es-EC" sz="1200">
                          <a:effectLst/>
                        </a:rPr>
                        <a:t>Mejorar calidad de vida de la mascota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200">
                          <a:effectLst/>
                        </a:rPr>
                        <a:t>193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dirty="0">
                          <a:effectLst/>
                        </a:rPr>
                        <a:t>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200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17108">
                <a:tc vMerge="1">
                  <a:txBody>
                    <a:bodyPr/>
                    <a:lstStyle/>
                    <a:p>
                      <a:endParaRPr lang="es-EC"/>
                    </a:p>
                  </a:txBody>
                  <a:tcPr/>
                </a:tc>
                <a:tc>
                  <a:txBody>
                    <a:bodyPr/>
                    <a:lstStyle/>
                    <a:p>
                      <a:pPr marL="38100" marR="38100">
                        <a:lnSpc>
                          <a:spcPct val="107000"/>
                        </a:lnSpc>
                        <a:spcAft>
                          <a:spcPts val="0"/>
                        </a:spcAft>
                      </a:pPr>
                      <a:r>
                        <a:rPr lang="es-EC" sz="1200">
                          <a:effectLst/>
                        </a:rPr>
                        <a:t>Entretenimiento de la mascota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dirty="0">
                          <a:effectLst/>
                        </a:rPr>
                        <a:t>37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27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64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475663">
                <a:tc vMerge="1">
                  <a:txBody>
                    <a:bodyPr/>
                    <a:lstStyle/>
                    <a:p>
                      <a:endParaRPr lang="es-EC"/>
                    </a:p>
                  </a:txBody>
                  <a:tcPr/>
                </a:tc>
                <a:tc>
                  <a:txBody>
                    <a:bodyPr/>
                    <a:lstStyle/>
                    <a:p>
                      <a:pPr marL="38100" marR="38100">
                        <a:lnSpc>
                          <a:spcPct val="107000"/>
                        </a:lnSpc>
                        <a:spcAft>
                          <a:spcPts val="0"/>
                        </a:spcAft>
                      </a:pPr>
                      <a:r>
                        <a:rPr lang="es-EC" sz="1200" dirty="0">
                          <a:effectLst/>
                        </a:rPr>
                        <a:t>Estimular el intercambio con la mascota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120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120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58554">
                <a:tc gridSpan="2">
                  <a:txBody>
                    <a:bodyPr/>
                    <a:lstStyle/>
                    <a:p>
                      <a:pPr marL="38100" marR="38100">
                        <a:lnSpc>
                          <a:spcPct val="107000"/>
                        </a:lnSpc>
                        <a:spcAft>
                          <a:spcPts val="0"/>
                        </a:spcAft>
                      </a:pPr>
                      <a:r>
                        <a:rPr lang="es-EC" sz="12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a:txBody>
                    <a:bodyPr/>
                    <a:lstStyle/>
                    <a:p>
                      <a:pPr marL="38100" marR="38100" algn="r">
                        <a:lnSpc>
                          <a:spcPct val="107000"/>
                        </a:lnSpc>
                        <a:spcAft>
                          <a:spcPts val="0"/>
                        </a:spcAft>
                      </a:pPr>
                      <a:r>
                        <a:rPr lang="es-EC" sz="1200">
                          <a:effectLst/>
                        </a:rPr>
                        <a:t>193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157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dirty="0">
                          <a:effectLst/>
                        </a:rPr>
                        <a:t>384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19654752"/>
              </p:ext>
            </p:extLst>
          </p:nvPr>
        </p:nvGraphicFramePr>
        <p:xfrm>
          <a:off x="164198" y="4211152"/>
          <a:ext cx="6043420" cy="2060265"/>
        </p:xfrm>
        <a:graphic>
          <a:graphicData uri="http://schemas.openxmlformats.org/drawingml/2006/table">
            <a:tbl>
              <a:tblPr>
                <a:tableStyleId>{5C22544A-7EE6-4342-B048-85BDC9FD1C3A}</a:tableStyleId>
              </a:tblPr>
              <a:tblGrid>
                <a:gridCol w="2745490"/>
                <a:gridCol w="792926"/>
                <a:gridCol w="1029413"/>
                <a:gridCol w="1475591"/>
              </a:tblGrid>
              <a:tr h="486198">
                <a:tc>
                  <a:txBody>
                    <a:bodyPr/>
                    <a:lstStyle/>
                    <a:p>
                      <a:pPr>
                        <a:lnSpc>
                          <a:spcPct val="107000"/>
                        </a:lnSpc>
                        <a:spcAft>
                          <a:spcPts val="800"/>
                        </a:spcAft>
                      </a:pPr>
                      <a:r>
                        <a:rPr lang="es-EC" sz="12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200">
                          <a:effectLst/>
                        </a:rPr>
                        <a:t>Valor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200" dirty="0" err="1">
                          <a:effectLst/>
                        </a:rPr>
                        <a:t>gl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Aft>
                          <a:spcPts val="0"/>
                        </a:spcAft>
                      </a:pPr>
                      <a:r>
                        <a:rPr lang="es-EC" sz="1200">
                          <a:effectLst/>
                        </a:rPr>
                        <a:t>Significación asintótica (bilateral)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r>
              <a:tr h="328982">
                <a:tc>
                  <a:txBody>
                    <a:bodyPr/>
                    <a:lstStyle/>
                    <a:p>
                      <a:pPr marL="38100" marR="38100">
                        <a:lnSpc>
                          <a:spcPct val="107000"/>
                        </a:lnSpc>
                        <a:spcAft>
                          <a:spcPts val="0"/>
                        </a:spcAft>
                      </a:pPr>
                      <a:r>
                        <a:rPr lang="es-EC" sz="1200">
                          <a:effectLst/>
                        </a:rPr>
                        <a:t>Chi-cuadrado de Pearson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200">
                          <a:effectLst/>
                        </a:rPr>
                        <a:t>463,796</a:t>
                      </a:r>
                      <a:r>
                        <a:rPr lang="es-EC" sz="1200" baseline="30000">
                          <a:effectLst/>
                        </a:rPr>
                        <a:t>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8982">
                <a:tc>
                  <a:txBody>
                    <a:bodyPr/>
                    <a:lstStyle/>
                    <a:p>
                      <a:pPr marL="38100" marR="38100">
                        <a:lnSpc>
                          <a:spcPct val="107000"/>
                        </a:lnSpc>
                        <a:spcAft>
                          <a:spcPts val="0"/>
                        </a:spcAft>
                      </a:pPr>
                      <a:r>
                        <a:rPr lang="es-EC" sz="1200">
                          <a:effectLst/>
                        </a:rPr>
                        <a:t>Razón de verosimilitud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200">
                          <a:effectLst/>
                        </a:rPr>
                        <a:t>563,402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8982">
                <a:tc>
                  <a:txBody>
                    <a:bodyPr/>
                    <a:lstStyle/>
                    <a:p>
                      <a:pPr marL="38100" marR="38100">
                        <a:lnSpc>
                          <a:spcPct val="107000"/>
                        </a:lnSpc>
                        <a:spcAft>
                          <a:spcPts val="0"/>
                        </a:spcAft>
                      </a:pPr>
                      <a:r>
                        <a:rPr lang="es-EC" sz="1200">
                          <a:effectLst/>
                        </a:rPr>
                        <a:t>Asociación lineal por lineal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200">
                          <a:effectLst/>
                        </a:rPr>
                        <a:t>72,476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r">
                        <a:lnSpc>
                          <a:spcPct val="107000"/>
                        </a:lnSpc>
                        <a:spcAft>
                          <a:spcPts val="0"/>
                        </a:spcAft>
                      </a:pPr>
                      <a:r>
                        <a:rPr lang="es-EC" sz="1200">
                          <a:effectLst/>
                        </a:rPr>
                        <a:t>,000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64491">
                <a:tc>
                  <a:txBody>
                    <a:bodyPr/>
                    <a:lstStyle/>
                    <a:p>
                      <a:pPr marL="38100" marR="38100">
                        <a:lnSpc>
                          <a:spcPct val="107000"/>
                        </a:lnSpc>
                        <a:spcAft>
                          <a:spcPts val="0"/>
                        </a:spcAft>
                      </a:pPr>
                      <a:r>
                        <a:rPr lang="es-EC" sz="1200">
                          <a:effectLst/>
                        </a:rPr>
                        <a:t>N de casos válidos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r">
                        <a:lnSpc>
                          <a:spcPct val="107000"/>
                        </a:lnSpc>
                        <a:spcAft>
                          <a:spcPts val="0"/>
                        </a:spcAft>
                      </a:pPr>
                      <a:r>
                        <a:rPr lang="es-EC" sz="1200">
                          <a:effectLst/>
                        </a:rPr>
                        <a:t>384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es-EC" sz="12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321707">
                <a:tc gridSpan="4">
                  <a:txBody>
                    <a:bodyPr/>
                    <a:lstStyle/>
                    <a:p>
                      <a:pPr marL="38100" marR="38100">
                        <a:lnSpc>
                          <a:spcPct val="107000"/>
                        </a:lnSpc>
                        <a:spcAft>
                          <a:spcPts val="0"/>
                        </a:spcAft>
                      </a:pPr>
                      <a:r>
                        <a:rPr lang="es-EC" sz="1200" dirty="0">
                          <a:effectLst/>
                        </a:rPr>
                        <a:t>a. 0 casillas (0,0%) han esperado un recuento menor que 5. El recuento mínimo esperado es 5,67.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pic>
        <p:nvPicPr>
          <p:cNvPr id="8" name="Imagen 7"/>
          <p:cNvPicPr/>
          <p:nvPr/>
        </p:nvPicPr>
        <p:blipFill>
          <a:blip r:embed="rId3">
            <a:extLst>
              <a:ext uri="{28A0092B-C50C-407E-A947-70E740481C1C}">
                <a14:useLocalDpi xmlns:a14="http://schemas.microsoft.com/office/drawing/2010/main" val="0"/>
              </a:ext>
            </a:extLst>
          </a:blip>
          <a:srcRect/>
          <a:stretch>
            <a:fillRect/>
          </a:stretch>
        </p:blipFill>
        <p:spPr bwMode="auto">
          <a:xfrm>
            <a:off x="6473781" y="1140076"/>
            <a:ext cx="5718219" cy="3782874"/>
          </a:xfrm>
          <a:prstGeom prst="rect">
            <a:avLst/>
          </a:prstGeom>
          <a:noFill/>
          <a:ln w="12700">
            <a:solidFill>
              <a:schemeClr val="tx1"/>
            </a:solidFill>
          </a:ln>
        </p:spPr>
      </p:pic>
      <p:sp>
        <p:nvSpPr>
          <p:cNvPr id="9" name="Rectángulo 8"/>
          <p:cNvSpPr/>
          <p:nvPr/>
        </p:nvSpPr>
        <p:spPr>
          <a:xfrm>
            <a:off x="6593983" y="5042118"/>
            <a:ext cx="5280338" cy="1815882"/>
          </a:xfrm>
          <a:prstGeom prst="rect">
            <a:avLst/>
          </a:prstGeom>
        </p:spPr>
        <p:txBody>
          <a:bodyPr wrap="square">
            <a:spAutoFit/>
          </a:bodyPr>
          <a:lstStyle/>
          <a:p>
            <a:pPr algn="just">
              <a:lnSpc>
                <a:spcPct val="20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Queda de manifiesto en la información expuesta que la mayoría de los encuestados son influenciados en su decisión de adquirir accesorios está dada por la opinión de veterinarios, coincidiendo esta decisión con el deseo de mejora sistemática de la calidad de vida de las mascotas.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4690133" y="304111"/>
            <a:ext cx="4642757" cy="523220"/>
          </a:xfrm>
          <a:prstGeom prst="rect">
            <a:avLst/>
          </a:prstGeom>
        </p:spPr>
        <p:txBody>
          <a:bodyPr wrap="square">
            <a:spAutoFit/>
          </a:bodyPr>
          <a:lstStyle/>
          <a:p>
            <a:r>
              <a:rPr lang="es-ES" sz="2800" b="1" dirty="0">
                <a:latin typeface="Arial" panose="020B0604020202020204" pitchFamily="34" charset="0"/>
                <a:cs typeface="Arial" panose="020B0604020202020204" pitchFamily="34" charset="0"/>
              </a:rPr>
              <a:t>ANÁLISIS </a:t>
            </a:r>
            <a:r>
              <a:rPr lang="es-ES" sz="2800" b="1" dirty="0" smtClean="0">
                <a:latin typeface="Arial" panose="020B0604020202020204" pitchFamily="34" charset="0"/>
                <a:cs typeface="Arial" panose="020B0604020202020204" pitchFamily="34" charset="0"/>
              </a:rPr>
              <a:t>BIVARIADO</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450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5" name="Rectángulo 4"/>
          <p:cNvSpPr/>
          <p:nvPr/>
        </p:nvSpPr>
        <p:spPr>
          <a:xfrm>
            <a:off x="380992" y="929305"/>
            <a:ext cx="6096000" cy="646331"/>
          </a:xfrm>
          <a:prstGeom prst="rect">
            <a:avLst/>
          </a:prstGeom>
        </p:spPr>
        <p:txBody>
          <a:bodyPr>
            <a:spAutoFit/>
          </a:bodyPr>
          <a:lstStyle/>
          <a:p>
            <a:r>
              <a:rPr lang="es-EC" i="1" dirty="0">
                <a:latin typeface="Times New Roman" panose="02020603050405020304" pitchFamily="18" charset="0"/>
                <a:ea typeface="Calibri" panose="020F0502020204030204" pitchFamily="34" charset="0"/>
              </a:rPr>
              <a:t>Tabla cruzada Calidad de alimentos*Factores de decisión de compra</a:t>
            </a:r>
            <a:endParaRPr lang="es-EC" dirty="0"/>
          </a:p>
        </p:txBody>
      </p:sp>
      <p:pic>
        <p:nvPicPr>
          <p:cNvPr id="10" name="Imagen 9"/>
          <p:cNvPicPr>
            <a:picLocks noChangeAspect="1"/>
          </p:cNvPicPr>
          <p:nvPr/>
        </p:nvPicPr>
        <p:blipFill>
          <a:blip r:embed="rId3"/>
          <a:stretch>
            <a:fillRect/>
          </a:stretch>
        </p:blipFill>
        <p:spPr>
          <a:xfrm>
            <a:off x="23071" y="1563954"/>
            <a:ext cx="6644416" cy="1896424"/>
          </a:xfrm>
          <a:prstGeom prst="rect">
            <a:avLst/>
          </a:prstGeom>
        </p:spPr>
      </p:pic>
      <p:pic>
        <p:nvPicPr>
          <p:cNvPr id="11" name="Imagen 10"/>
          <p:cNvPicPr>
            <a:picLocks noChangeAspect="1"/>
          </p:cNvPicPr>
          <p:nvPr/>
        </p:nvPicPr>
        <p:blipFill>
          <a:blip r:embed="rId4"/>
          <a:stretch>
            <a:fillRect/>
          </a:stretch>
        </p:blipFill>
        <p:spPr>
          <a:xfrm>
            <a:off x="504947" y="3420068"/>
            <a:ext cx="4985205" cy="1869452"/>
          </a:xfrm>
          <a:prstGeom prst="rect">
            <a:avLst/>
          </a:prstGeom>
        </p:spPr>
      </p:pic>
      <p:pic>
        <p:nvPicPr>
          <p:cNvPr id="12" name="Imagen 11"/>
          <p:cNvPicPr/>
          <p:nvPr/>
        </p:nvPicPr>
        <p:blipFill>
          <a:blip r:embed="rId5">
            <a:extLst>
              <a:ext uri="{28A0092B-C50C-407E-A947-70E740481C1C}">
                <a14:useLocalDpi xmlns:a14="http://schemas.microsoft.com/office/drawing/2010/main" val="0"/>
              </a:ext>
            </a:extLst>
          </a:blip>
          <a:srcRect/>
          <a:stretch>
            <a:fillRect/>
          </a:stretch>
        </p:blipFill>
        <p:spPr bwMode="auto">
          <a:xfrm>
            <a:off x="6834913" y="916853"/>
            <a:ext cx="4866101" cy="4032929"/>
          </a:xfrm>
          <a:prstGeom prst="rect">
            <a:avLst/>
          </a:prstGeom>
          <a:noFill/>
          <a:ln w="12700">
            <a:solidFill>
              <a:schemeClr val="tx1"/>
            </a:solidFill>
          </a:ln>
        </p:spPr>
      </p:pic>
      <p:sp>
        <p:nvSpPr>
          <p:cNvPr id="13" name="Rectángulo 12"/>
          <p:cNvSpPr/>
          <p:nvPr/>
        </p:nvSpPr>
        <p:spPr>
          <a:xfrm>
            <a:off x="5945746" y="4821344"/>
            <a:ext cx="6096000" cy="2485360"/>
          </a:xfrm>
          <a:prstGeom prst="rect">
            <a:avLst/>
          </a:prstGeom>
        </p:spPr>
        <p:txBody>
          <a:bodyPr>
            <a:spAutoFit/>
          </a:bodyPr>
          <a:lstStyle/>
          <a:p>
            <a:pPr algn="just">
              <a:lnSpc>
                <a:spcPct val="200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Se puede afirmar a partir de la información expuesta que el factor de influencia en la decisión de compra de alimentos para mascotas está dado por la calidad del producto ofertado, coincidiendo este factor con el deseo e intensión de compra de los propietarios de mascotas por la adquisición de un producto de excelente calidad.</a:t>
            </a:r>
            <a:endParaRPr lang="es-EC" sz="1400" dirty="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625206" y="271057"/>
            <a:ext cx="4642757" cy="523220"/>
          </a:xfrm>
          <a:prstGeom prst="rect">
            <a:avLst/>
          </a:prstGeom>
        </p:spPr>
        <p:txBody>
          <a:bodyPr wrap="square">
            <a:spAutoFit/>
          </a:bodyPr>
          <a:lstStyle/>
          <a:p>
            <a:r>
              <a:rPr lang="es-ES" sz="2800" b="1" dirty="0">
                <a:latin typeface="Arial" panose="020B0604020202020204" pitchFamily="34" charset="0"/>
                <a:cs typeface="Arial" panose="020B0604020202020204" pitchFamily="34" charset="0"/>
              </a:rPr>
              <a:t>ANÁLISIS </a:t>
            </a:r>
            <a:r>
              <a:rPr lang="es-ES" sz="2800" b="1" dirty="0" smtClean="0">
                <a:latin typeface="Arial" panose="020B0604020202020204" pitchFamily="34" charset="0"/>
                <a:cs typeface="Arial" panose="020B0604020202020204" pitchFamily="34" charset="0"/>
              </a:rPr>
              <a:t>BIVARIADO</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4046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80992" y="985235"/>
            <a:ext cx="6096000" cy="646331"/>
          </a:xfrm>
          <a:prstGeom prst="rect">
            <a:avLst/>
          </a:prstGeom>
        </p:spPr>
        <p:txBody>
          <a:bodyPr>
            <a:spAutoFit/>
          </a:bodyPr>
          <a:lstStyle/>
          <a:p>
            <a:r>
              <a:rPr lang="es-EC" i="1" dirty="0">
                <a:latin typeface="Times New Roman" panose="02020603050405020304" pitchFamily="18" charset="0"/>
                <a:ea typeface="Calibri" panose="020F0502020204030204" pitchFamily="34" charset="0"/>
              </a:rPr>
              <a:t>Tabla cruzada Nivel de satisfacción*Factores importantes </a:t>
            </a:r>
            <a:r>
              <a:rPr lang="es-EC" i="1" dirty="0" err="1">
                <a:latin typeface="Times New Roman" panose="02020603050405020304" pitchFamily="18" charset="0"/>
                <a:ea typeface="Calibri" panose="020F0502020204030204" pitchFamily="34" charset="0"/>
              </a:rPr>
              <a:t>Pet</a:t>
            </a:r>
            <a:r>
              <a:rPr lang="es-EC" i="1" dirty="0">
                <a:latin typeface="Times New Roman" panose="02020603050405020304" pitchFamily="18" charset="0"/>
                <a:ea typeface="Calibri" panose="020F0502020204030204" pitchFamily="34" charset="0"/>
              </a:rPr>
              <a:t> Shop</a:t>
            </a:r>
            <a:endParaRPr lang="es-EC" dirty="0"/>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6" name="Imagen 5"/>
          <p:cNvPicPr>
            <a:picLocks noChangeAspect="1"/>
          </p:cNvPicPr>
          <p:nvPr/>
        </p:nvPicPr>
        <p:blipFill>
          <a:blip r:embed="rId3"/>
          <a:stretch>
            <a:fillRect/>
          </a:stretch>
        </p:blipFill>
        <p:spPr>
          <a:xfrm>
            <a:off x="193183" y="1790588"/>
            <a:ext cx="6656217" cy="1598048"/>
          </a:xfrm>
          <a:prstGeom prst="rect">
            <a:avLst/>
          </a:prstGeom>
        </p:spPr>
      </p:pic>
      <p:pic>
        <p:nvPicPr>
          <p:cNvPr id="7" name="Imagen 6"/>
          <p:cNvPicPr>
            <a:picLocks noChangeAspect="1"/>
          </p:cNvPicPr>
          <p:nvPr/>
        </p:nvPicPr>
        <p:blipFill>
          <a:blip r:embed="rId4"/>
          <a:stretch>
            <a:fillRect/>
          </a:stretch>
        </p:blipFill>
        <p:spPr>
          <a:xfrm>
            <a:off x="758366" y="3547658"/>
            <a:ext cx="4671550" cy="1681163"/>
          </a:xfrm>
          <a:prstGeom prst="rect">
            <a:avLst/>
          </a:prstGeom>
        </p:spPr>
      </p:pic>
      <p:pic>
        <p:nvPicPr>
          <p:cNvPr id="8" name="Imagen 7"/>
          <p:cNvPicPr/>
          <p:nvPr/>
        </p:nvPicPr>
        <p:blipFill>
          <a:blip r:embed="rId5">
            <a:extLst>
              <a:ext uri="{28A0092B-C50C-407E-A947-70E740481C1C}">
                <a14:useLocalDpi xmlns:a14="http://schemas.microsoft.com/office/drawing/2010/main" val="0"/>
              </a:ext>
            </a:extLst>
          </a:blip>
          <a:srcRect/>
          <a:stretch>
            <a:fillRect/>
          </a:stretch>
        </p:blipFill>
        <p:spPr bwMode="auto">
          <a:xfrm>
            <a:off x="6959935" y="862883"/>
            <a:ext cx="4961608" cy="4008941"/>
          </a:xfrm>
          <a:prstGeom prst="rect">
            <a:avLst/>
          </a:prstGeom>
          <a:noFill/>
          <a:ln w="12700">
            <a:solidFill>
              <a:schemeClr val="tx1"/>
            </a:solidFill>
          </a:ln>
        </p:spPr>
      </p:pic>
      <p:sp>
        <p:nvSpPr>
          <p:cNvPr id="9" name="Rectángulo 8"/>
          <p:cNvSpPr/>
          <p:nvPr/>
        </p:nvSpPr>
        <p:spPr>
          <a:xfrm>
            <a:off x="6185071" y="4774605"/>
            <a:ext cx="6096000" cy="2185278"/>
          </a:xfrm>
          <a:prstGeom prst="rect">
            <a:avLst/>
          </a:prstGeom>
        </p:spPr>
        <p:txBody>
          <a:bodyPr>
            <a:spAutoFit/>
          </a:bodyPr>
          <a:lstStyle/>
          <a:p>
            <a:pPr algn="just">
              <a:lnSpc>
                <a:spcPct val="200000"/>
              </a:lnSpc>
              <a:spcBef>
                <a:spcPts val="1200"/>
              </a:spcBef>
              <a:spcAft>
                <a:spcPts val="8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Se verifica a partir de la información anteriormente expuesta la existencia una tendencia de satisfacción en la atención percibida por los propietarios de mascotas con respecto a los alimentos y accesorios adquiridos en las </a:t>
            </a:r>
            <a:r>
              <a:rPr lang="es-EC" sz="1400" dirty="0" err="1">
                <a:latin typeface="Times New Roman" panose="02020603050405020304" pitchFamily="18" charset="0"/>
                <a:ea typeface="Calibri" panose="020F0502020204030204" pitchFamily="34" charset="0"/>
                <a:cs typeface="Times New Roman" panose="02020603050405020304" pitchFamily="18" charset="0"/>
              </a:rPr>
              <a:t>Pet</a:t>
            </a:r>
            <a:r>
              <a:rPr lang="es-EC" sz="1400" dirty="0">
                <a:latin typeface="Times New Roman" panose="02020603050405020304" pitchFamily="18" charset="0"/>
                <a:ea typeface="Calibri" panose="020F0502020204030204" pitchFamily="34" charset="0"/>
                <a:cs typeface="Times New Roman" panose="02020603050405020304" pitchFamily="18" charset="0"/>
              </a:rPr>
              <a:t> shop destacándose del mismo modo que el factor que consideran más importante para la adquisición de los alimentos y accesorios es el servicio ofertado en las </a:t>
            </a:r>
            <a:r>
              <a:rPr lang="es-EC" sz="1400" dirty="0" err="1">
                <a:latin typeface="Times New Roman" panose="02020603050405020304" pitchFamily="18" charset="0"/>
                <a:ea typeface="Calibri" panose="020F0502020204030204" pitchFamily="34" charset="0"/>
                <a:cs typeface="Times New Roman" panose="02020603050405020304" pitchFamily="18" charset="0"/>
              </a:rPr>
              <a:t>Pet</a:t>
            </a:r>
            <a:r>
              <a:rPr lang="es-EC" sz="1400" dirty="0">
                <a:latin typeface="Times New Roman" panose="02020603050405020304" pitchFamily="18" charset="0"/>
                <a:ea typeface="Calibri" panose="020F0502020204030204" pitchFamily="34" charset="0"/>
                <a:cs typeface="Times New Roman" panose="02020603050405020304" pitchFamily="18" charset="0"/>
              </a:rPr>
              <a:t> shop.</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a:off x="4590314" y="260152"/>
            <a:ext cx="4642757" cy="523220"/>
          </a:xfrm>
          <a:prstGeom prst="rect">
            <a:avLst/>
          </a:prstGeom>
        </p:spPr>
        <p:txBody>
          <a:bodyPr wrap="square">
            <a:spAutoFit/>
          </a:bodyPr>
          <a:lstStyle/>
          <a:p>
            <a:r>
              <a:rPr lang="es-ES" sz="2800" b="1" dirty="0">
                <a:latin typeface="Arial" panose="020B0604020202020204" pitchFamily="34" charset="0"/>
                <a:cs typeface="Arial" panose="020B0604020202020204" pitchFamily="34" charset="0"/>
              </a:rPr>
              <a:t>ANÁLISIS </a:t>
            </a:r>
            <a:r>
              <a:rPr lang="es-ES" sz="2800" b="1" dirty="0" smtClean="0">
                <a:latin typeface="Arial" panose="020B0604020202020204" pitchFamily="34" charset="0"/>
                <a:cs typeface="Arial" panose="020B0604020202020204" pitchFamily="34" charset="0"/>
              </a:rPr>
              <a:t>BIVARIADO</a:t>
            </a:r>
            <a:endParaRPr lang="es-E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668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69810" y="1671247"/>
            <a:ext cx="6096000" cy="2308324"/>
          </a:xfrm>
          <a:prstGeom prst="rect">
            <a:avLst/>
          </a:prstGeom>
        </p:spPr>
        <p:txBody>
          <a:bodyPr>
            <a:spAutoFit/>
          </a:bodyPr>
          <a:lstStyle/>
          <a:p>
            <a:pPr algn="ctr"/>
            <a:r>
              <a:rPr lang="es-ES" sz="7200" b="1" dirty="0" smtClean="0">
                <a:ln w="0"/>
                <a:gradFill>
                  <a:gsLst>
                    <a:gs pos="21000">
                      <a:srgbClr val="53575C"/>
                    </a:gs>
                    <a:gs pos="88000">
                      <a:srgbClr val="C5C7CA"/>
                    </a:gs>
                  </a:gsLst>
                  <a:lin ang="5400000"/>
                </a:gradFill>
              </a:rPr>
              <a:t>CAPÍTULO V</a:t>
            </a:r>
          </a:p>
          <a:p>
            <a:pPr algn="ctr"/>
            <a:r>
              <a:rPr lang="es-ES" sz="7200" b="1" dirty="0" smtClean="0">
                <a:ln w="0"/>
                <a:gradFill>
                  <a:gsLst>
                    <a:gs pos="21000">
                      <a:srgbClr val="53575C"/>
                    </a:gs>
                    <a:gs pos="88000">
                      <a:srgbClr val="C5C7CA"/>
                    </a:gs>
                  </a:gsLst>
                  <a:lin ang="5400000"/>
                </a:gradFill>
              </a:rPr>
              <a:t>PROPUESTA</a:t>
            </a:r>
            <a:endParaRPr lang="es-EC" sz="7200" dirty="0"/>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6" name="Picture 3" descr="65b3fa4491761c849f7ad453da4ec7fe"/>
          <p:cNvPicPr>
            <a:picLocks noChangeAspect="1" noChangeArrowheads="1"/>
          </p:cNvPicPr>
          <p:nvPr/>
        </p:nvPicPr>
        <p:blipFill>
          <a:blip r:embed="rId3" cstate="print"/>
          <a:srcRect/>
          <a:stretch>
            <a:fillRect/>
          </a:stretch>
        </p:blipFill>
        <p:spPr bwMode="auto">
          <a:xfrm>
            <a:off x="9165810" y="3979571"/>
            <a:ext cx="2729976" cy="2607972"/>
          </a:xfrm>
          <a:prstGeom prst="rect">
            <a:avLst/>
          </a:prstGeom>
          <a:noFill/>
          <a:ln w="9525">
            <a:noFill/>
            <a:miter lim="800000"/>
            <a:headEnd/>
            <a:tailEnd/>
          </a:ln>
        </p:spPr>
      </p:pic>
    </p:spTree>
    <p:extLst>
      <p:ext uri="{BB962C8B-B14F-4D97-AF65-F5344CB8AC3E}">
        <p14:creationId xmlns:p14="http://schemas.microsoft.com/office/powerpoint/2010/main" val="2647517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graphicFrame>
        <p:nvGraphicFramePr>
          <p:cNvPr id="9" name="10 Diagrama"/>
          <p:cNvGraphicFramePr/>
          <p:nvPr>
            <p:extLst>
              <p:ext uri="{D42A27DB-BD31-4B8C-83A1-F6EECF244321}">
                <p14:modId xmlns:p14="http://schemas.microsoft.com/office/powerpoint/2010/main" val="1687975115"/>
              </p:ext>
            </p:extLst>
          </p:nvPr>
        </p:nvGraphicFramePr>
        <p:xfrm>
          <a:off x="502276" y="1451913"/>
          <a:ext cx="11165982" cy="5257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377780" y="928693"/>
            <a:ext cx="12569780" cy="523220"/>
          </a:xfrm>
          <a:prstGeom prst="rect">
            <a:avLst/>
          </a:prstGeom>
        </p:spPr>
        <p:txBody>
          <a:bodyPr wrap="square">
            <a:spAutoFit/>
          </a:bodyPr>
          <a:lstStyle/>
          <a:p>
            <a:pPr lvl="2" algn="ctr">
              <a:spcBef>
                <a:spcPts val="1200"/>
              </a:spcBef>
              <a:spcAft>
                <a:spcPts val="1800"/>
              </a:spcAft>
            </a:pPr>
            <a:r>
              <a:rPr lang="es-EC" sz="2800" b="1" dirty="0" smtClean="0">
                <a:latin typeface="Arial" panose="020B0604020202020204" pitchFamily="34" charset="0"/>
                <a:ea typeface="Times New Roman" panose="02020603050405020304" pitchFamily="18" charset="0"/>
                <a:cs typeface="Arial" panose="020B0604020202020204" pitchFamily="34" charset="0"/>
              </a:rPr>
              <a:t>Perfiles de consumidores que se determinaron en la Investigación</a:t>
            </a:r>
            <a:endParaRPr lang="es-EC" sz="28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52985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grpSp>
        <p:nvGrpSpPr>
          <p:cNvPr id="3" name="Grupo 2"/>
          <p:cNvGrpSpPr/>
          <p:nvPr/>
        </p:nvGrpSpPr>
        <p:grpSpPr>
          <a:xfrm>
            <a:off x="117129" y="1365160"/>
            <a:ext cx="6113053" cy="5434885"/>
            <a:chOff x="5260" y="1"/>
            <a:chExt cx="5061516" cy="4608512"/>
          </a:xfrm>
          <a:solidFill>
            <a:srgbClr val="77CF94"/>
          </a:solidFill>
        </p:grpSpPr>
        <p:sp>
          <p:nvSpPr>
            <p:cNvPr id="5" name="Operación manual 4"/>
            <p:cNvSpPr/>
            <p:nvPr/>
          </p:nvSpPr>
          <p:spPr>
            <a:xfrm rot="16200000">
              <a:off x="231763" y="-226501"/>
              <a:ext cx="4608512" cy="5061515"/>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peración manual 4"/>
            <p:cNvSpPr/>
            <p:nvPr/>
          </p:nvSpPr>
          <p:spPr>
            <a:xfrm>
              <a:off x="5260" y="921700"/>
              <a:ext cx="5061516" cy="27651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0" tIns="0" rIns="137790" bIns="0" numCol="1" spcCol="1270" anchor="ctr" anchorCtr="0">
              <a:noAutofit/>
            </a:bodyPr>
            <a:lstStyle/>
            <a:p>
              <a:pPr lvl="0" algn="ctr" defTabSz="977900">
                <a:lnSpc>
                  <a:spcPct val="90000"/>
                </a:lnSpc>
                <a:spcBef>
                  <a:spcPct val="0"/>
                </a:spcBef>
                <a:spcAft>
                  <a:spcPct val="35000"/>
                </a:spcAft>
              </a:pPr>
              <a:endParaRPr lang="es-ES" sz="2200" b="1" kern="1200" dirty="0" smtClean="0">
                <a:solidFill>
                  <a:schemeClr val="tx1"/>
                </a:solidFill>
              </a:endParaRPr>
            </a:p>
            <a:p>
              <a:pPr lvl="0" algn="ctr" defTabSz="977900">
                <a:lnSpc>
                  <a:spcPct val="90000"/>
                </a:lnSpc>
                <a:spcBef>
                  <a:spcPct val="0"/>
                </a:spcBef>
                <a:spcAft>
                  <a:spcPct val="35000"/>
                </a:spcAft>
              </a:pPr>
              <a:endParaRPr lang="es-ES" sz="2200" b="1" dirty="0">
                <a:solidFill>
                  <a:schemeClr val="tx1"/>
                </a:solidFill>
              </a:endParaRPr>
            </a:p>
            <a:p>
              <a:pPr lvl="0" defTabSz="977900">
                <a:lnSpc>
                  <a:spcPct val="90000"/>
                </a:lnSpc>
                <a:spcBef>
                  <a:spcPct val="0"/>
                </a:spcBef>
                <a:spcAft>
                  <a:spcPct val="35000"/>
                </a:spcAft>
              </a:pPr>
              <a:endParaRPr lang="es-ES" sz="2200" b="1" kern="1200" dirty="0" smtClean="0">
                <a:solidFill>
                  <a:schemeClr val="tx1"/>
                </a:solidFill>
              </a:endParaRPr>
            </a:p>
            <a:p>
              <a:pPr lvl="0" algn="ctr" defTabSz="977900">
                <a:lnSpc>
                  <a:spcPct val="90000"/>
                </a:lnSpc>
                <a:spcBef>
                  <a:spcPct val="0"/>
                </a:spcBef>
                <a:spcAft>
                  <a:spcPct val="35000"/>
                </a:spcAft>
              </a:pPr>
              <a:endParaRPr lang="es-ES" sz="2200" b="1" dirty="0">
                <a:solidFill>
                  <a:schemeClr val="tx1"/>
                </a:solidFill>
              </a:endParaRPr>
            </a:p>
            <a:p>
              <a:pPr lvl="0" algn="ctr" defTabSz="977900">
                <a:lnSpc>
                  <a:spcPct val="90000"/>
                </a:lnSpc>
                <a:spcBef>
                  <a:spcPct val="0"/>
                </a:spcBef>
                <a:spcAft>
                  <a:spcPct val="35000"/>
                </a:spcAft>
              </a:pPr>
              <a:endParaRPr lang="es-ES" sz="2200" b="1" kern="1200" dirty="0" smtClean="0">
                <a:solidFill>
                  <a:schemeClr val="tx1"/>
                </a:solidFill>
              </a:endParaRPr>
            </a:p>
            <a:p>
              <a:pPr lvl="0" algn="ctr" defTabSz="977900">
                <a:lnSpc>
                  <a:spcPct val="90000"/>
                </a:lnSpc>
                <a:spcBef>
                  <a:spcPct val="0"/>
                </a:spcBef>
                <a:spcAft>
                  <a:spcPct val="35000"/>
                </a:spcAft>
              </a:pPr>
              <a:endParaRPr lang="es-ES" sz="2200" b="1" dirty="0">
                <a:solidFill>
                  <a:schemeClr val="tx1"/>
                </a:solidFill>
              </a:endParaRPr>
            </a:p>
            <a:p>
              <a:pPr lvl="0" algn="ctr" defTabSz="977900">
                <a:lnSpc>
                  <a:spcPct val="90000"/>
                </a:lnSpc>
                <a:spcBef>
                  <a:spcPct val="0"/>
                </a:spcBef>
                <a:spcAft>
                  <a:spcPct val="35000"/>
                </a:spcAft>
              </a:pPr>
              <a:endParaRPr lang="es-ES" sz="2200" b="1" kern="1200" dirty="0" smtClean="0">
                <a:solidFill>
                  <a:schemeClr val="tx1"/>
                </a:solidFill>
              </a:endParaRPr>
            </a:p>
            <a:p>
              <a:pPr lvl="0" algn="ctr" defTabSz="977900">
                <a:lnSpc>
                  <a:spcPct val="90000"/>
                </a:lnSpc>
                <a:spcBef>
                  <a:spcPct val="0"/>
                </a:spcBef>
                <a:spcAft>
                  <a:spcPct val="35000"/>
                </a:spcAft>
              </a:pPr>
              <a:endParaRPr lang="es-ES" sz="2200" b="1" kern="1200" dirty="0" smtClean="0">
                <a:solidFill>
                  <a:schemeClr val="tx1"/>
                </a:solidFill>
              </a:endParaRPr>
            </a:p>
            <a:p>
              <a:pPr lvl="0" algn="ctr" defTabSz="977900">
                <a:lnSpc>
                  <a:spcPct val="90000"/>
                </a:lnSpc>
                <a:spcBef>
                  <a:spcPct val="0"/>
                </a:spcBef>
                <a:spcAft>
                  <a:spcPct val="35000"/>
                </a:spcAft>
              </a:pPr>
              <a:r>
                <a:rPr lang="es-ES" sz="2200" b="1" kern="1200" dirty="0" smtClean="0">
                  <a:solidFill>
                    <a:schemeClr val="tx1"/>
                  </a:solidFill>
                </a:rPr>
                <a:t>PRODUCTOS ESTÁNDAR</a:t>
              </a:r>
            </a:p>
            <a:p>
              <a:pPr lvl="0" algn="ctr" defTabSz="977900">
                <a:lnSpc>
                  <a:spcPct val="90000"/>
                </a:lnSpc>
                <a:spcBef>
                  <a:spcPct val="0"/>
                </a:spcBef>
                <a:spcAft>
                  <a:spcPct val="35000"/>
                </a:spcAft>
              </a:pPr>
              <a:r>
                <a:rPr lang="es-EC" dirty="0" smtClean="0">
                  <a:solidFill>
                    <a:schemeClr val="tx1"/>
                  </a:solidFill>
                </a:rPr>
                <a:t>Los </a:t>
              </a:r>
              <a:r>
                <a:rPr lang="es-EC" dirty="0">
                  <a:solidFill>
                    <a:schemeClr val="tx1"/>
                  </a:solidFill>
                </a:rPr>
                <a:t>trabajadores del almacén puedan diferenciar e informar simultáneamente a sus clientes de las restricciones que los alimentos balanceados representan en el segmento económico</a:t>
              </a:r>
              <a:endParaRPr lang="es-ES" b="1" kern="1200" dirty="0" smtClean="0">
                <a:solidFill>
                  <a:schemeClr val="tx1"/>
                </a:solidFill>
              </a:endParaRPr>
            </a:p>
            <a:p>
              <a:pPr lvl="0" algn="ctr" defTabSz="977900">
                <a:lnSpc>
                  <a:spcPct val="90000"/>
                </a:lnSpc>
                <a:spcBef>
                  <a:spcPct val="0"/>
                </a:spcBef>
                <a:spcAft>
                  <a:spcPct val="35000"/>
                </a:spcAft>
              </a:pPr>
              <a:endParaRPr lang="es-ES" b="1" dirty="0">
                <a:solidFill>
                  <a:schemeClr val="tx1"/>
                </a:solidFill>
              </a:endParaRPr>
            </a:p>
            <a:p>
              <a:pPr lvl="0" algn="ctr" defTabSz="977900">
                <a:lnSpc>
                  <a:spcPct val="90000"/>
                </a:lnSpc>
                <a:spcBef>
                  <a:spcPct val="0"/>
                </a:spcBef>
                <a:spcAft>
                  <a:spcPct val="35000"/>
                </a:spcAft>
              </a:pPr>
              <a:endParaRPr lang="es-ES" sz="2200" b="1" kern="1200" dirty="0" smtClean="0">
                <a:solidFill>
                  <a:schemeClr val="tx1"/>
                </a:solidFill>
              </a:endParaRPr>
            </a:p>
            <a:p>
              <a:pPr lvl="0" algn="ctr" defTabSz="977900">
                <a:lnSpc>
                  <a:spcPct val="90000"/>
                </a:lnSpc>
                <a:spcBef>
                  <a:spcPct val="0"/>
                </a:spcBef>
                <a:spcAft>
                  <a:spcPct val="35000"/>
                </a:spcAft>
              </a:pPr>
              <a:endParaRPr lang="es-ES" sz="2200" kern="1200" dirty="0" smtClean="0">
                <a:solidFill>
                  <a:schemeClr val="tx1"/>
                </a:solidFill>
              </a:endParaRPr>
            </a:p>
            <a:p>
              <a:pPr lvl="0" algn="ctr" defTabSz="977900">
                <a:lnSpc>
                  <a:spcPct val="90000"/>
                </a:lnSpc>
                <a:spcBef>
                  <a:spcPct val="0"/>
                </a:spcBef>
                <a:spcAft>
                  <a:spcPct val="35000"/>
                </a:spcAft>
              </a:pPr>
              <a:endParaRPr lang="es-ES" sz="2200" kern="1200" dirty="0" smtClean="0">
                <a:solidFill>
                  <a:schemeClr val="tx1"/>
                </a:solidFill>
              </a:endParaRPr>
            </a:p>
            <a:p>
              <a:pPr lvl="0" algn="ctr" defTabSz="977900">
                <a:lnSpc>
                  <a:spcPct val="90000"/>
                </a:lnSpc>
                <a:spcBef>
                  <a:spcPct val="0"/>
                </a:spcBef>
                <a:spcAft>
                  <a:spcPct val="35000"/>
                </a:spcAft>
              </a:pPr>
              <a:endParaRPr lang="es-ES" sz="2200" kern="1200" dirty="0" smtClean="0">
                <a:solidFill>
                  <a:schemeClr val="tx1"/>
                </a:solidFill>
              </a:endParaRPr>
            </a:p>
            <a:p>
              <a:pPr lvl="0" algn="ctr" defTabSz="977900">
                <a:lnSpc>
                  <a:spcPct val="90000"/>
                </a:lnSpc>
                <a:spcBef>
                  <a:spcPct val="0"/>
                </a:spcBef>
                <a:spcAft>
                  <a:spcPct val="35000"/>
                </a:spcAft>
              </a:pPr>
              <a:endParaRPr lang="es-ES" sz="2200" dirty="0">
                <a:solidFill>
                  <a:schemeClr val="tx1"/>
                </a:solidFill>
              </a:endParaRPr>
            </a:p>
            <a:p>
              <a:pPr lvl="0" algn="ctr" defTabSz="977900">
                <a:lnSpc>
                  <a:spcPct val="90000"/>
                </a:lnSpc>
                <a:spcBef>
                  <a:spcPct val="0"/>
                </a:spcBef>
                <a:spcAft>
                  <a:spcPct val="35000"/>
                </a:spcAft>
              </a:pPr>
              <a:endParaRPr lang="es-ES" sz="2200" kern="1200" dirty="0" smtClean="0">
                <a:solidFill>
                  <a:schemeClr val="tx1"/>
                </a:solidFill>
              </a:endParaRPr>
            </a:p>
            <a:p>
              <a:pPr lvl="0" algn="ctr" defTabSz="977900">
                <a:lnSpc>
                  <a:spcPct val="90000"/>
                </a:lnSpc>
                <a:spcBef>
                  <a:spcPct val="0"/>
                </a:spcBef>
                <a:spcAft>
                  <a:spcPct val="35000"/>
                </a:spcAft>
              </a:pPr>
              <a:endParaRPr lang="es-ES" sz="2200" dirty="0">
                <a:solidFill>
                  <a:schemeClr val="tx1"/>
                </a:solidFill>
              </a:endParaRPr>
            </a:p>
            <a:p>
              <a:pPr lvl="0" algn="ctr" defTabSz="977900">
                <a:lnSpc>
                  <a:spcPct val="90000"/>
                </a:lnSpc>
                <a:spcBef>
                  <a:spcPct val="0"/>
                </a:spcBef>
                <a:spcAft>
                  <a:spcPct val="35000"/>
                </a:spcAft>
              </a:pPr>
              <a:r>
                <a:rPr lang="es-ES" sz="2200" kern="1200" dirty="0" smtClean="0">
                  <a:solidFill>
                    <a:schemeClr val="tx1"/>
                  </a:solidFill>
                </a:rPr>
                <a:t> </a:t>
              </a:r>
              <a:endParaRPr lang="en-US" sz="2200" kern="1200" dirty="0">
                <a:solidFill>
                  <a:schemeClr val="tx1"/>
                </a:solidFill>
              </a:endParaRPr>
            </a:p>
          </p:txBody>
        </p:sp>
      </p:grpSp>
      <p:grpSp>
        <p:nvGrpSpPr>
          <p:cNvPr id="7" name="Grupo 6"/>
          <p:cNvGrpSpPr/>
          <p:nvPr/>
        </p:nvGrpSpPr>
        <p:grpSpPr>
          <a:xfrm>
            <a:off x="6545773" y="1674251"/>
            <a:ext cx="5720906" cy="5112912"/>
            <a:chOff x="28051" y="-1"/>
            <a:chExt cx="5061515" cy="4608512"/>
          </a:xfrm>
          <a:solidFill>
            <a:srgbClr val="69D757"/>
          </a:solidFill>
        </p:grpSpPr>
        <p:sp>
          <p:nvSpPr>
            <p:cNvPr id="8" name="Operación manual 7"/>
            <p:cNvSpPr/>
            <p:nvPr/>
          </p:nvSpPr>
          <p:spPr>
            <a:xfrm rot="16200000">
              <a:off x="254553" y="-226503"/>
              <a:ext cx="4608512" cy="5061515"/>
            </a:xfrm>
            <a:prstGeom prst="flowChartManualOperation">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peración manual 4"/>
            <p:cNvSpPr/>
            <p:nvPr/>
          </p:nvSpPr>
          <p:spPr>
            <a:xfrm>
              <a:off x="106145" y="908358"/>
              <a:ext cx="4576413" cy="219877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9700" tIns="0" rIns="137790" bIns="0" numCol="1" spcCol="1270" anchor="ctr" anchorCtr="0">
              <a:noAutofit/>
            </a:bodyPr>
            <a:lstStyle/>
            <a:p>
              <a:pPr lvl="0" algn="ctr" defTabSz="977900">
                <a:lnSpc>
                  <a:spcPct val="90000"/>
                </a:lnSpc>
                <a:spcBef>
                  <a:spcPct val="0"/>
                </a:spcBef>
                <a:spcAft>
                  <a:spcPct val="35000"/>
                </a:spcAft>
              </a:pPr>
              <a:endParaRPr lang="es-ES" sz="2200" kern="1200" dirty="0" smtClean="0"/>
            </a:p>
            <a:p>
              <a:pPr lvl="0" algn="ctr" defTabSz="977900">
                <a:lnSpc>
                  <a:spcPct val="90000"/>
                </a:lnSpc>
                <a:spcBef>
                  <a:spcPct val="0"/>
                </a:spcBef>
                <a:spcAft>
                  <a:spcPct val="35000"/>
                </a:spcAft>
              </a:pPr>
              <a:r>
                <a:rPr lang="es-ES" sz="2200" kern="1200" dirty="0" smtClean="0"/>
                <a:t> </a:t>
              </a:r>
            </a:p>
            <a:p>
              <a:pPr lvl="0" algn="ctr" defTabSz="977900">
                <a:lnSpc>
                  <a:spcPct val="90000"/>
                </a:lnSpc>
                <a:spcBef>
                  <a:spcPct val="0"/>
                </a:spcBef>
                <a:spcAft>
                  <a:spcPct val="35000"/>
                </a:spcAft>
              </a:pPr>
              <a:endParaRPr lang="es-ES" sz="2200" b="1" dirty="0">
                <a:solidFill>
                  <a:schemeClr val="tx1"/>
                </a:solidFill>
              </a:endParaRPr>
            </a:p>
            <a:p>
              <a:pPr lvl="0" algn="ctr" defTabSz="977900">
                <a:lnSpc>
                  <a:spcPct val="90000"/>
                </a:lnSpc>
                <a:spcBef>
                  <a:spcPct val="0"/>
                </a:spcBef>
                <a:spcAft>
                  <a:spcPct val="35000"/>
                </a:spcAft>
              </a:pPr>
              <a:endParaRPr lang="es-ES" sz="2200" b="1" dirty="0" smtClean="0">
                <a:solidFill>
                  <a:schemeClr val="tx1"/>
                </a:solidFill>
              </a:endParaRPr>
            </a:p>
            <a:p>
              <a:pPr lvl="0" algn="ctr" defTabSz="977900">
                <a:lnSpc>
                  <a:spcPct val="90000"/>
                </a:lnSpc>
                <a:spcBef>
                  <a:spcPct val="0"/>
                </a:spcBef>
                <a:spcAft>
                  <a:spcPct val="35000"/>
                </a:spcAft>
              </a:pPr>
              <a:r>
                <a:rPr lang="es-ES" sz="2200" b="1" dirty="0" smtClean="0">
                  <a:solidFill>
                    <a:schemeClr val="tx1"/>
                  </a:solidFill>
                </a:rPr>
                <a:t>PRODUCTOS ESPECIALIZADOS</a:t>
              </a:r>
            </a:p>
            <a:p>
              <a:pPr lvl="0" algn="ctr" defTabSz="977900">
                <a:lnSpc>
                  <a:spcPct val="90000"/>
                </a:lnSpc>
                <a:spcBef>
                  <a:spcPct val="0"/>
                </a:spcBef>
                <a:spcAft>
                  <a:spcPct val="35000"/>
                </a:spcAft>
              </a:pPr>
              <a:r>
                <a:rPr lang="es-EC" dirty="0" smtClean="0">
                  <a:solidFill>
                    <a:schemeClr val="tx1"/>
                  </a:solidFill>
                </a:rPr>
                <a:t>Los </a:t>
              </a:r>
              <a:r>
                <a:rPr lang="es-EC" dirty="0">
                  <a:solidFill>
                    <a:schemeClr val="tx1"/>
                  </a:solidFill>
                </a:rPr>
                <a:t>clientes de este segmento están más cerca del buen trato de sus mascotas y se convierten en partidarios del uso de productos y servicios que determinan las tendencias en sus comunidades </a:t>
              </a:r>
              <a:r>
                <a:rPr lang="es-EC" dirty="0" err="1">
                  <a:solidFill>
                    <a:schemeClr val="tx1"/>
                  </a:solidFill>
                </a:rPr>
                <a:t>millennialls</a:t>
              </a:r>
              <a:r>
                <a:rPr lang="es-EC" dirty="0">
                  <a:solidFill>
                    <a:schemeClr val="tx1"/>
                  </a:solidFill>
                </a:rPr>
                <a:t>.</a:t>
              </a:r>
              <a:endParaRPr lang="es-ES" dirty="0" smtClean="0">
                <a:solidFill>
                  <a:schemeClr val="tx1"/>
                </a:solidFill>
              </a:endParaRPr>
            </a:p>
            <a:p>
              <a:pPr lvl="0" algn="ctr" defTabSz="977900">
                <a:lnSpc>
                  <a:spcPct val="90000"/>
                </a:lnSpc>
                <a:spcBef>
                  <a:spcPct val="0"/>
                </a:spcBef>
                <a:spcAft>
                  <a:spcPct val="35000"/>
                </a:spcAft>
              </a:pPr>
              <a:endParaRPr lang="es-ES" kern="1200" dirty="0">
                <a:solidFill>
                  <a:schemeClr val="tx1"/>
                </a:solidFill>
              </a:endParaRPr>
            </a:p>
            <a:p>
              <a:pPr lvl="0" algn="ctr" defTabSz="977900">
                <a:lnSpc>
                  <a:spcPct val="90000"/>
                </a:lnSpc>
                <a:spcBef>
                  <a:spcPct val="0"/>
                </a:spcBef>
                <a:spcAft>
                  <a:spcPct val="35000"/>
                </a:spcAft>
              </a:pPr>
              <a:endParaRPr lang="es-ES" sz="2000" dirty="0" smtClean="0">
                <a:solidFill>
                  <a:schemeClr val="tx1"/>
                </a:solidFill>
              </a:endParaRPr>
            </a:p>
            <a:p>
              <a:pPr lvl="0" algn="ctr" defTabSz="977900">
                <a:lnSpc>
                  <a:spcPct val="90000"/>
                </a:lnSpc>
                <a:spcBef>
                  <a:spcPct val="0"/>
                </a:spcBef>
                <a:spcAft>
                  <a:spcPct val="35000"/>
                </a:spcAft>
              </a:pPr>
              <a:endParaRPr lang="es-ES" kern="1200" dirty="0">
                <a:solidFill>
                  <a:schemeClr val="tx1"/>
                </a:solidFill>
              </a:endParaRPr>
            </a:p>
            <a:p>
              <a:pPr lvl="0" algn="ctr" defTabSz="977900">
                <a:lnSpc>
                  <a:spcPct val="90000"/>
                </a:lnSpc>
                <a:spcBef>
                  <a:spcPct val="0"/>
                </a:spcBef>
                <a:spcAft>
                  <a:spcPct val="35000"/>
                </a:spcAft>
              </a:pPr>
              <a:endParaRPr lang="en-US" kern="1200" dirty="0">
                <a:solidFill>
                  <a:schemeClr val="tx1"/>
                </a:solidFill>
              </a:endParaRPr>
            </a:p>
          </p:txBody>
        </p:sp>
      </p:grpSp>
      <p:sp>
        <p:nvSpPr>
          <p:cNvPr id="10" name="Rectángulo 9"/>
          <p:cNvSpPr/>
          <p:nvPr/>
        </p:nvSpPr>
        <p:spPr>
          <a:xfrm>
            <a:off x="323193" y="790564"/>
            <a:ext cx="11720645" cy="1200329"/>
          </a:xfrm>
          <a:prstGeom prst="rect">
            <a:avLst/>
          </a:prstGeom>
        </p:spPr>
        <p:txBody>
          <a:bodyPr wrap="square">
            <a:spAutoFit/>
          </a:bodyPr>
          <a:lstStyle/>
          <a:p>
            <a:pPr marL="0" lvl="1" algn="ctr"/>
            <a:r>
              <a:rPr lang="es-EC" sz="2400" b="1" dirty="0"/>
              <a:t>Estrategias diferenciadoras de acuerdo al perfil del consumidor </a:t>
            </a:r>
            <a:r>
              <a:rPr lang="es-EC" sz="2400" b="1" dirty="0" err="1"/>
              <a:t>millennial</a:t>
            </a:r>
            <a:r>
              <a:rPr lang="es-EC" sz="2400" b="1" dirty="0"/>
              <a:t> de alimentos y accesorios de mascotas del Distrito Metropolitano de Quito</a:t>
            </a:r>
          </a:p>
          <a:p>
            <a:pPr algn="ctr"/>
            <a:endParaRPr lang="es-ES" sz="2400" b="1" dirty="0"/>
          </a:p>
        </p:txBody>
      </p:sp>
      <p:pic>
        <p:nvPicPr>
          <p:cNvPr id="1030" name="Picture 6" descr="Resultado de imagen de comida barata para perro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361" y="4992562"/>
            <a:ext cx="2599584" cy="13153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de procan buen can&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844" y="4249212"/>
            <a:ext cx="2297532" cy="22975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procan buen ca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7152" y="4739160"/>
            <a:ext cx="1572304" cy="13176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de plato con comida para perro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828" y="1797834"/>
            <a:ext cx="1377952" cy="12446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accesorios para perro&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2748" y="4992562"/>
            <a:ext cx="2240640" cy="149376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Resultado de imagen de silueta perro feliz&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7908" y="2041449"/>
            <a:ext cx="1395443" cy="1000987"/>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ultado de imagen de pelotas para perros&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30437" y="4583240"/>
            <a:ext cx="1156202" cy="1156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97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257578" y="1751339"/>
            <a:ext cx="11565227" cy="2917722"/>
          </a:xfrm>
          <a:prstGeom prst="rect">
            <a:avLst/>
          </a:prstGeom>
          <a:noFill/>
        </p:spPr>
        <p:txBody>
          <a:bodyPr wrap="square" lIns="91440" tIns="45720" rIns="91440" bIns="45720">
            <a:spAutoFit/>
          </a:bodyPr>
          <a:lstStyle/>
          <a:p>
            <a:pPr algn="ctr"/>
            <a:r>
              <a:rPr lang="es-ES" sz="6600" b="1" dirty="0" smtClean="0">
                <a:ln w="0"/>
                <a:gradFill>
                  <a:gsLst>
                    <a:gs pos="21000">
                      <a:srgbClr val="53575C"/>
                    </a:gs>
                    <a:gs pos="88000">
                      <a:srgbClr val="C5C7CA"/>
                    </a:gs>
                  </a:gsLst>
                  <a:lin ang="5400000"/>
                </a:gradFill>
                <a:latin typeface="+mn-lt"/>
              </a:rPr>
              <a:t>CAPÍTULO I </a:t>
            </a:r>
            <a:br>
              <a:rPr lang="es-ES" sz="6600" b="1" dirty="0" smtClean="0">
                <a:ln w="0"/>
                <a:gradFill>
                  <a:gsLst>
                    <a:gs pos="21000">
                      <a:srgbClr val="53575C"/>
                    </a:gs>
                    <a:gs pos="88000">
                      <a:srgbClr val="C5C7CA"/>
                    </a:gs>
                  </a:gsLst>
                  <a:lin ang="5400000"/>
                </a:gradFill>
                <a:latin typeface="+mn-lt"/>
              </a:rPr>
            </a:br>
            <a:r>
              <a:rPr lang="es-ES" sz="6600" b="1" dirty="0" smtClean="0">
                <a:ln w="0"/>
                <a:gradFill>
                  <a:gsLst>
                    <a:gs pos="21000">
                      <a:srgbClr val="53575C"/>
                    </a:gs>
                    <a:gs pos="88000">
                      <a:srgbClr val="C5C7CA"/>
                    </a:gs>
                  </a:gsLst>
                  <a:lin ang="5400000"/>
                </a:gradFill>
                <a:latin typeface="+mn-lt"/>
              </a:rPr>
              <a:t>ASPECTOS GENERALES</a:t>
            </a:r>
            <a:endParaRPr lang="es-ES" sz="6600" b="1" dirty="0">
              <a:ln w="0"/>
              <a:gradFill>
                <a:gsLst>
                  <a:gs pos="21000">
                    <a:srgbClr val="53575C"/>
                  </a:gs>
                  <a:gs pos="88000">
                    <a:srgbClr val="C5C7CA"/>
                  </a:gs>
                </a:gsLst>
                <a:lin ang="5400000"/>
              </a:gradFill>
              <a:latin typeface="+mn-lt"/>
            </a:endParaRPr>
          </a:p>
          <a:p>
            <a:pPr algn="ctr"/>
            <a:endParaRPr lang="es-ES" sz="7200" b="1" cap="none" spc="0" dirty="0">
              <a:ln w="0"/>
              <a:gradFill>
                <a:gsLst>
                  <a:gs pos="21000">
                    <a:srgbClr val="53575C"/>
                  </a:gs>
                  <a:gs pos="88000">
                    <a:srgbClr val="C5C7CA"/>
                  </a:gs>
                </a:gsLst>
                <a:lin ang="5400000"/>
              </a:gradFill>
              <a:effectLst/>
              <a:latin typeface="Arial Black" panose="020B0A04020102020204" pitchFamily="34" charset="0"/>
            </a:endParaRPr>
          </a:p>
        </p:txBody>
      </p:sp>
      <p:pic>
        <p:nvPicPr>
          <p:cNvPr id="7"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4" name="Picture 3" descr="65b3fa4491761c849f7ad453da4ec7fe"/>
          <p:cNvPicPr>
            <a:picLocks noChangeAspect="1" noChangeArrowheads="1"/>
          </p:cNvPicPr>
          <p:nvPr/>
        </p:nvPicPr>
        <p:blipFill>
          <a:blip r:embed="rId3" cstate="print"/>
          <a:srcRect/>
          <a:stretch>
            <a:fillRect/>
          </a:stretch>
        </p:blipFill>
        <p:spPr bwMode="auto">
          <a:xfrm>
            <a:off x="9092829" y="3969767"/>
            <a:ext cx="2729976" cy="2607972"/>
          </a:xfrm>
          <a:prstGeom prst="rect">
            <a:avLst/>
          </a:prstGeom>
          <a:noFill/>
          <a:ln w="9525">
            <a:noFill/>
            <a:miter lim="800000"/>
            <a:headEnd/>
            <a:tailEnd/>
          </a:ln>
        </p:spPr>
      </p:pic>
    </p:spTree>
    <p:extLst>
      <p:ext uri="{BB962C8B-B14F-4D97-AF65-F5344CB8AC3E}">
        <p14:creationId xmlns:p14="http://schemas.microsoft.com/office/powerpoint/2010/main" val="2888281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4 Marcador de contenido"/>
          <p:cNvGraphicFramePr>
            <a:graphicFrameLocks/>
          </p:cNvGraphicFramePr>
          <p:nvPr>
            <p:extLst>
              <p:ext uri="{D42A27DB-BD31-4B8C-83A1-F6EECF244321}">
                <p14:modId xmlns:p14="http://schemas.microsoft.com/office/powerpoint/2010/main" val="1997201717"/>
              </p:ext>
            </p:extLst>
          </p:nvPr>
        </p:nvGraphicFramePr>
        <p:xfrm>
          <a:off x="983087" y="1043616"/>
          <a:ext cx="10135673" cy="5570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p:nvPr/>
        </p:nvPicPr>
        <p:blipFill>
          <a:blip r:embed="rId7">
            <a:extLst>
              <a:ext uri="{28A0092B-C50C-407E-A947-70E740481C1C}">
                <a14:useLocalDpi xmlns:a14="http://schemas.microsoft.com/office/drawing/2010/main" val="0"/>
              </a:ext>
            </a:extLst>
          </a:blip>
          <a:srcRect/>
          <a:stretch>
            <a:fillRect/>
          </a:stretch>
        </p:blipFill>
        <p:spPr bwMode="auto">
          <a:xfrm>
            <a:off x="9866219" y="2348688"/>
            <a:ext cx="1943708" cy="1811188"/>
          </a:xfrm>
          <a:prstGeom prst="rect">
            <a:avLst/>
          </a:prstGeom>
          <a:noFill/>
          <a:ln w="19050">
            <a:solidFill>
              <a:schemeClr val="tx1"/>
            </a:solidFill>
          </a:ln>
          <a:effectLst>
            <a:softEdge rad="12700"/>
          </a:effectLst>
        </p:spPr>
      </p:pic>
      <p:sp>
        <p:nvSpPr>
          <p:cNvPr id="9" name="Título 1"/>
          <p:cNvSpPr txBox="1">
            <a:spLocks/>
          </p:cNvSpPr>
          <p:nvPr/>
        </p:nvSpPr>
        <p:spPr>
          <a:xfrm>
            <a:off x="3232599" y="280075"/>
            <a:ext cx="8577328" cy="63475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Estrategia Manejo Racional del Promociones</a:t>
            </a:r>
            <a:endParaRPr lang="es-ES" sz="2800" b="1" dirty="0">
              <a:latin typeface="Arial" panose="020B0604020202020204" pitchFamily="34" charset="0"/>
              <a:cs typeface="Arial" panose="020B0604020202020204" pitchFamily="34" charset="0"/>
            </a:endParaRPr>
          </a:p>
        </p:txBody>
      </p:sp>
      <p:pic>
        <p:nvPicPr>
          <p:cNvPr id="5" name="Imagen 1" descr="http://blogs.espe.edu.ec/wp-content/uploads/2013/07/Comunicado-2-1.jpg"/>
          <p:cNvPicPr>
            <a:picLocks noChangeAspect="1" noChangeArrowheads="1"/>
          </p:cNvPicPr>
          <p:nvPr/>
        </p:nvPicPr>
        <p:blipFill>
          <a:blip r:embed="rId8" cstate="print"/>
          <a:srcRect l="9164" t="34450" r="10048" b="25359"/>
          <a:stretch>
            <a:fillRect/>
          </a:stretch>
        </p:blipFill>
        <p:spPr bwMode="auto">
          <a:xfrm>
            <a:off x="0" y="-99392"/>
            <a:ext cx="3428992" cy="1143008"/>
          </a:xfrm>
          <a:prstGeom prst="rect">
            <a:avLst/>
          </a:prstGeom>
          <a:noFill/>
          <a:ln w="9525">
            <a:noFill/>
            <a:miter lim="800000"/>
            <a:headEnd/>
            <a:tailEnd/>
          </a:ln>
        </p:spPr>
      </p:pic>
    </p:spTree>
    <p:extLst>
      <p:ext uri="{BB962C8B-B14F-4D97-AF65-F5344CB8AC3E}">
        <p14:creationId xmlns:p14="http://schemas.microsoft.com/office/powerpoint/2010/main" val="3471324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ext uri="{D42A27DB-BD31-4B8C-83A1-F6EECF244321}">
                <p14:modId xmlns:p14="http://schemas.microsoft.com/office/powerpoint/2010/main" val="457937171"/>
              </p:ext>
            </p:extLst>
          </p:nvPr>
        </p:nvGraphicFramePr>
        <p:xfrm>
          <a:off x="591845" y="1925391"/>
          <a:ext cx="11175153" cy="4597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ángulo 11"/>
          <p:cNvSpPr/>
          <p:nvPr/>
        </p:nvSpPr>
        <p:spPr>
          <a:xfrm>
            <a:off x="-309093" y="901521"/>
            <a:ext cx="12192000" cy="954107"/>
          </a:xfrm>
          <a:prstGeom prst="rect">
            <a:avLst/>
          </a:prstGeom>
        </p:spPr>
        <p:txBody>
          <a:bodyPr wrap="square">
            <a:spAutoFit/>
          </a:bodyPr>
          <a:lstStyle/>
          <a:p>
            <a:pPr lvl="2" algn="just">
              <a:spcBef>
                <a:spcPts val="1200"/>
              </a:spcBef>
              <a:spcAft>
                <a:spcPts val="1800"/>
              </a:spcAft>
            </a:pPr>
            <a:r>
              <a:rPr lang="es-EC" sz="2800" b="1" dirty="0">
                <a:latin typeface="Arial" panose="020B0604020202020204" pitchFamily="34" charset="0"/>
                <a:ea typeface="Times New Roman" panose="02020603050405020304" pitchFamily="18" charset="0"/>
                <a:cs typeface="Arial" panose="020B0604020202020204" pitchFamily="34" charset="0"/>
              </a:rPr>
              <a:t>Estrategia involucramiento de veterinarios en el desarrollo y promoción de los productos del Mercado </a:t>
            </a:r>
            <a:r>
              <a:rPr lang="es-EC" sz="2800" b="1" dirty="0" err="1">
                <a:latin typeface="Arial" panose="020B0604020202020204" pitchFamily="34" charset="0"/>
                <a:ea typeface="Times New Roman" panose="02020603050405020304" pitchFamily="18" charset="0"/>
                <a:cs typeface="Arial" panose="020B0604020202020204" pitchFamily="34" charset="0"/>
              </a:rPr>
              <a:t>Pet</a:t>
            </a:r>
            <a:r>
              <a:rPr lang="es-EC" sz="2800" b="1" dirty="0">
                <a:latin typeface="Arial" panose="020B0604020202020204" pitchFamily="34" charset="0"/>
                <a:ea typeface="Times New Roman" panose="02020603050405020304" pitchFamily="18" charset="0"/>
                <a:cs typeface="Arial" panose="020B0604020202020204" pitchFamily="34" charset="0"/>
              </a:rPr>
              <a:t> </a:t>
            </a:r>
            <a:r>
              <a:rPr lang="es-EC" sz="2800" b="1" dirty="0" err="1">
                <a:latin typeface="Arial" panose="020B0604020202020204" pitchFamily="34" charset="0"/>
                <a:ea typeface="Times New Roman" panose="02020603050405020304" pitchFamily="18" charset="0"/>
                <a:cs typeface="Arial" panose="020B0604020202020204" pitchFamily="34" charset="0"/>
              </a:rPr>
              <a:t>Food</a:t>
            </a:r>
            <a:endParaRPr lang="es-EC" sz="2800" b="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2050" name="Picture 2" descr="Resultado de imagen para manejo veterinari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07264" y="2369713"/>
            <a:ext cx="2443455" cy="1218287"/>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esultado de imagen para alimentos veterinari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8" name="Picture 10" descr="Resultado de imagen para nutricion mascota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82062" y="3588000"/>
            <a:ext cx="1321099" cy="114568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Resultado de imagen para instituto mascota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79501" y="4733683"/>
            <a:ext cx="2445957" cy="144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575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0 Diagrama"/>
          <p:cNvGraphicFramePr/>
          <p:nvPr>
            <p:extLst>
              <p:ext uri="{D42A27DB-BD31-4B8C-83A1-F6EECF244321}">
                <p14:modId xmlns:p14="http://schemas.microsoft.com/office/powerpoint/2010/main" val="3180542355"/>
              </p:ext>
            </p:extLst>
          </p:nvPr>
        </p:nvGraphicFramePr>
        <p:xfrm>
          <a:off x="579549" y="1339830"/>
          <a:ext cx="11114468" cy="5035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4699709" y="408864"/>
            <a:ext cx="3195039" cy="634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CONCLUSIONES</a:t>
            </a:r>
            <a:r>
              <a:rPr lang="es-ES" sz="2800" dirty="0" smtClean="0">
                <a:latin typeface="Arial" panose="020B0604020202020204" pitchFamily="34" charset="0"/>
                <a:cs typeface="Arial" panose="020B0604020202020204" pitchFamily="34" charset="0"/>
              </a:rPr>
              <a:t> </a:t>
            </a:r>
            <a:endParaRPr lang="es-ES" sz="2800" dirty="0">
              <a:latin typeface="Arial" panose="020B0604020202020204" pitchFamily="34" charset="0"/>
              <a:cs typeface="Arial" panose="020B0604020202020204" pitchFamily="34" charset="0"/>
            </a:endParaRPr>
          </a:p>
        </p:txBody>
      </p:sp>
      <p:pic>
        <p:nvPicPr>
          <p:cNvPr id="6"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99392"/>
            <a:ext cx="3428992" cy="1143008"/>
          </a:xfrm>
          <a:prstGeom prst="rect">
            <a:avLst/>
          </a:prstGeom>
          <a:noFill/>
          <a:ln w="9525">
            <a:noFill/>
            <a:miter lim="800000"/>
            <a:headEnd/>
            <a:tailEnd/>
          </a:ln>
        </p:spPr>
      </p:pic>
    </p:spTree>
    <p:extLst>
      <p:ext uri="{BB962C8B-B14F-4D97-AF65-F5344CB8AC3E}">
        <p14:creationId xmlns:p14="http://schemas.microsoft.com/office/powerpoint/2010/main" val="3343876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35316" y="364120"/>
            <a:ext cx="3967771" cy="76922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RECOMENDACIONES </a:t>
            </a:r>
            <a:endParaRPr lang="es-ES" sz="2800" b="1" dirty="0">
              <a:latin typeface="Arial" panose="020B0604020202020204" pitchFamily="34" charset="0"/>
              <a:cs typeface="Arial" panose="020B0604020202020204" pitchFamily="34" charset="0"/>
            </a:endParaRPr>
          </a:p>
        </p:txBody>
      </p:sp>
      <p:graphicFrame>
        <p:nvGraphicFramePr>
          <p:cNvPr id="5" name="4 Diagrama"/>
          <p:cNvGraphicFramePr/>
          <p:nvPr>
            <p:extLst>
              <p:ext uri="{D42A27DB-BD31-4B8C-83A1-F6EECF244321}">
                <p14:modId xmlns:p14="http://schemas.microsoft.com/office/powerpoint/2010/main" val="2267584315"/>
              </p:ext>
            </p:extLst>
          </p:nvPr>
        </p:nvGraphicFramePr>
        <p:xfrm>
          <a:off x="283335" y="1481069"/>
          <a:ext cx="11526592" cy="453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99392"/>
            <a:ext cx="3428992" cy="1143008"/>
          </a:xfrm>
          <a:prstGeom prst="rect">
            <a:avLst/>
          </a:prstGeom>
          <a:noFill/>
          <a:ln w="9525">
            <a:noFill/>
            <a:miter lim="800000"/>
            <a:headEnd/>
            <a:tailEnd/>
          </a:ln>
        </p:spPr>
      </p:pic>
    </p:spTree>
    <p:extLst>
      <p:ext uri="{BB962C8B-B14F-4D97-AF65-F5344CB8AC3E}">
        <p14:creationId xmlns:p14="http://schemas.microsoft.com/office/powerpoint/2010/main" val="20155557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5" name="Picture 2" descr="Resultado de imagen para libros con niños gif con movimient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14848" y="2649829"/>
            <a:ext cx="3428999" cy="2971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2004811" y="1288315"/>
            <a:ext cx="8684653" cy="1107996"/>
          </a:xfrm>
          <a:prstGeom prst="rect">
            <a:avLst/>
          </a:prstGeom>
        </p:spPr>
        <p:txBody>
          <a:bodyPr wrap="square">
            <a:spAutoFit/>
          </a:bodyPr>
          <a:lstStyle/>
          <a:p>
            <a:pPr algn="ctr"/>
            <a:r>
              <a:rPr lang="es-ES" sz="6600" b="1" dirty="0" smtClean="0">
                <a:ln w="0"/>
                <a:gradFill>
                  <a:gsLst>
                    <a:gs pos="21000">
                      <a:srgbClr val="53575C"/>
                    </a:gs>
                    <a:gs pos="88000">
                      <a:srgbClr val="C5C7CA"/>
                    </a:gs>
                  </a:gsLst>
                  <a:lin ang="5400000"/>
                </a:gradFill>
              </a:rPr>
              <a:t>MUCHAS GRACIAS</a:t>
            </a:r>
            <a:endParaRPr lang="es-EC" sz="6600" dirty="0"/>
          </a:p>
        </p:txBody>
      </p:sp>
      <p:pic>
        <p:nvPicPr>
          <p:cNvPr id="7" name="Picture 3" descr="65b3fa4491761c849f7ad453da4ec7fe"/>
          <p:cNvPicPr>
            <a:picLocks noChangeAspect="1" noChangeArrowheads="1"/>
          </p:cNvPicPr>
          <p:nvPr/>
        </p:nvPicPr>
        <p:blipFill>
          <a:blip r:embed="rId4" cstate="print"/>
          <a:srcRect/>
          <a:stretch>
            <a:fillRect/>
          </a:stretch>
        </p:blipFill>
        <p:spPr bwMode="auto">
          <a:xfrm>
            <a:off x="9031647" y="3734874"/>
            <a:ext cx="2729976" cy="2607972"/>
          </a:xfrm>
          <a:prstGeom prst="rect">
            <a:avLst/>
          </a:prstGeom>
          <a:noFill/>
          <a:ln w="9525">
            <a:noFill/>
            <a:miter lim="800000"/>
            <a:headEnd/>
            <a:tailEnd/>
          </a:ln>
        </p:spPr>
      </p:pic>
    </p:spTree>
    <p:extLst>
      <p:ext uri="{BB962C8B-B14F-4D97-AF65-F5344CB8AC3E}">
        <p14:creationId xmlns:p14="http://schemas.microsoft.com/office/powerpoint/2010/main" val="372904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570091088"/>
              </p:ext>
            </p:extLst>
          </p:nvPr>
        </p:nvGraphicFramePr>
        <p:xfrm>
          <a:off x="1714496" y="1849919"/>
          <a:ext cx="8211008" cy="4056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4473023" y="582148"/>
            <a:ext cx="3125512"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ANTECEDENTES</a:t>
            </a:r>
            <a:endParaRPr lang="en-US" sz="2800" b="1" dirty="0">
              <a:latin typeface="Arial" panose="020B0604020202020204" pitchFamily="34" charset="0"/>
              <a:cs typeface="Arial" panose="020B0604020202020204" pitchFamily="34" charset="0"/>
            </a:endParaRPr>
          </a:p>
        </p:txBody>
      </p:sp>
      <p:pic>
        <p:nvPicPr>
          <p:cNvPr id="9"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14338" name="Picture 2" descr="Resultado de imagen para DECISION COMPRA alimentos mascota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229" y="4947265"/>
            <a:ext cx="3865752" cy="1610731"/>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Resultado de imagen para croquetas para perr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76533" y="5267459"/>
            <a:ext cx="1915467" cy="127697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10"/>
          <a:stretch>
            <a:fillRect/>
          </a:stretch>
        </p:blipFill>
        <p:spPr>
          <a:xfrm>
            <a:off x="7588340" y="1105368"/>
            <a:ext cx="4603660" cy="1726373"/>
          </a:xfrm>
          <a:prstGeom prst="rect">
            <a:avLst/>
          </a:prstGeom>
        </p:spPr>
      </p:pic>
    </p:spTree>
    <p:extLst>
      <p:ext uri="{BB962C8B-B14F-4D97-AF65-F5344CB8AC3E}">
        <p14:creationId xmlns:p14="http://schemas.microsoft.com/office/powerpoint/2010/main" val="1318443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4661073" y="261089"/>
            <a:ext cx="2808312" cy="634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PROBLEMA </a:t>
            </a:r>
            <a:endParaRPr lang="es-ES" sz="2800" b="1" dirty="0">
              <a:latin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xmlns="" id="{C7CD3D15-3745-4E0C-AA6F-61A0A8BBB3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6174" r="-53" b="19976"/>
          <a:stretch/>
        </p:blipFill>
        <p:spPr>
          <a:xfrm>
            <a:off x="3017632" y="1158382"/>
            <a:ext cx="6396753" cy="2248948"/>
          </a:xfrm>
          <a:prstGeom prst="rect">
            <a:avLst/>
          </a:prstGeom>
        </p:spPr>
      </p:pic>
      <p:grpSp>
        <p:nvGrpSpPr>
          <p:cNvPr id="8" name="Grupo 7"/>
          <p:cNvGrpSpPr/>
          <p:nvPr/>
        </p:nvGrpSpPr>
        <p:grpSpPr>
          <a:xfrm>
            <a:off x="151340" y="3522096"/>
            <a:ext cx="3079129" cy="3015438"/>
            <a:chOff x="1079" y="208919"/>
            <a:chExt cx="2305549" cy="1383329"/>
          </a:xfrm>
        </p:grpSpPr>
        <p:sp>
          <p:nvSpPr>
            <p:cNvPr id="9" name="Rectángulo 8"/>
            <p:cNvSpPr/>
            <p:nvPr/>
          </p:nvSpPr>
          <p:spPr>
            <a:xfrm>
              <a:off x="1079" y="208919"/>
              <a:ext cx="2305549" cy="1383329"/>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Rectángulo 9"/>
            <p:cNvSpPr/>
            <p:nvPr/>
          </p:nvSpPr>
          <p:spPr>
            <a:xfrm>
              <a:off x="1079" y="208919"/>
              <a:ext cx="2305549" cy="1383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2000" b="1" dirty="0">
                  <a:solidFill>
                    <a:schemeClr val="tx1"/>
                  </a:solidFill>
                </a:rPr>
                <a:t>El mercado insatisfecho en la compra de alimentos y accesorios para mascotas en los consumidores del segmento </a:t>
              </a:r>
              <a:r>
                <a:rPr lang="es-EC" sz="2000" b="1" dirty="0" err="1">
                  <a:solidFill>
                    <a:schemeClr val="tx1"/>
                  </a:solidFill>
                </a:rPr>
                <a:t>millennials</a:t>
              </a:r>
              <a:r>
                <a:rPr lang="es-EC" sz="2000" b="1" dirty="0">
                  <a:solidFill>
                    <a:schemeClr val="tx1"/>
                  </a:solidFill>
                </a:rPr>
                <a:t> del DMQ, se deriva del desconocimiento de las tendencias del consumidor</a:t>
              </a:r>
              <a:endParaRPr lang="es-EC" sz="2000" b="1" kern="1200" dirty="0">
                <a:solidFill>
                  <a:schemeClr val="tx1"/>
                </a:solidFill>
              </a:endParaRPr>
            </a:p>
          </p:txBody>
        </p:sp>
      </p:grpSp>
      <p:sp>
        <p:nvSpPr>
          <p:cNvPr id="17" name="Rectángulo 16"/>
          <p:cNvSpPr/>
          <p:nvPr/>
        </p:nvSpPr>
        <p:spPr>
          <a:xfrm>
            <a:off x="3372423" y="3522096"/>
            <a:ext cx="2843586" cy="3015438"/>
          </a:xfrm>
          <a:prstGeom prst="rect">
            <a:avLst/>
          </a:prstGeom>
          <a:solidFill>
            <a:schemeClr val="accent4">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s-EC" sz="2000" b="1" dirty="0" smtClean="0">
                <a:solidFill>
                  <a:schemeClr val="tx1"/>
                </a:solidFill>
              </a:rPr>
              <a:t>Desconocimiento de los factores socioeconómicos de los compradores </a:t>
            </a:r>
            <a:endParaRPr lang="es-EC" sz="2000" b="1" dirty="0">
              <a:solidFill>
                <a:schemeClr val="tx1"/>
              </a:solidFill>
            </a:endParaRPr>
          </a:p>
          <a:p>
            <a:pPr lvl="0" algn="ctr" defTabSz="666750">
              <a:lnSpc>
                <a:spcPct val="90000"/>
              </a:lnSpc>
              <a:spcBef>
                <a:spcPct val="0"/>
              </a:spcBef>
              <a:spcAft>
                <a:spcPct val="35000"/>
              </a:spcAft>
            </a:pPr>
            <a:endParaRPr lang="es-EC" sz="2000" kern="1200" dirty="0"/>
          </a:p>
        </p:txBody>
      </p:sp>
      <p:grpSp>
        <p:nvGrpSpPr>
          <p:cNvPr id="18" name="Grupo 17"/>
          <p:cNvGrpSpPr/>
          <p:nvPr/>
        </p:nvGrpSpPr>
        <p:grpSpPr>
          <a:xfrm>
            <a:off x="6377687" y="3522096"/>
            <a:ext cx="2776839" cy="3015438"/>
            <a:chOff x="-109781" y="213797"/>
            <a:chExt cx="2305549" cy="1383329"/>
          </a:xfrm>
          <a:solidFill>
            <a:schemeClr val="accent6">
              <a:lumMod val="60000"/>
              <a:lumOff val="40000"/>
            </a:schemeClr>
          </a:solidFill>
        </p:grpSpPr>
        <p:sp>
          <p:nvSpPr>
            <p:cNvPr id="19" name="Rectángulo 18"/>
            <p:cNvSpPr/>
            <p:nvPr/>
          </p:nvSpPr>
          <p:spPr>
            <a:xfrm>
              <a:off x="-109781" y="213797"/>
              <a:ext cx="2305549" cy="1383329"/>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Rectángulo 19"/>
            <p:cNvSpPr/>
            <p:nvPr/>
          </p:nvSpPr>
          <p:spPr>
            <a:xfrm>
              <a:off x="-109781" y="213797"/>
              <a:ext cx="2305549" cy="1383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s-EC" sz="2000" b="1" dirty="0" smtClean="0">
                  <a:solidFill>
                    <a:schemeClr val="tx1"/>
                  </a:solidFill>
                </a:rPr>
                <a:t>Elevado Número de competidores. </a:t>
              </a:r>
              <a:endParaRPr lang="es-EC" sz="2000" b="1" dirty="0">
                <a:solidFill>
                  <a:schemeClr val="tx1"/>
                </a:solidFill>
              </a:endParaRPr>
            </a:p>
            <a:p>
              <a:pPr lvl="0" algn="ctr" defTabSz="666750">
                <a:lnSpc>
                  <a:spcPct val="90000"/>
                </a:lnSpc>
                <a:spcBef>
                  <a:spcPct val="0"/>
                </a:spcBef>
                <a:spcAft>
                  <a:spcPct val="35000"/>
                </a:spcAft>
              </a:pPr>
              <a:endParaRPr lang="es-EC" sz="2000" kern="1200" dirty="0">
                <a:solidFill>
                  <a:schemeClr val="tx1"/>
                </a:solidFill>
              </a:endParaRPr>
            </a:p>
          </p:txBody>
        </p:sp>
      </p:grpSp>
      <p:grpSp>
        <p:nvGrpSpPr>
          <p:cNvPr id="21" name="Grupo 20"/>
          <p:cNvGrpSpPr/>
          <p:nvPr/>
        </p:nvGrpSpPr>
        <p:grpSpPr>
          <a:xfrm>
            <a:off x="9296480" y="3522096"/>
            <a:ext cx="2809049" cy="3015438"/>
            <a:chOff x="-197751" y="213797"/>
            <a:chExt cx="2393519" cy="1383329"/>
          </a:xfrm>
          <a:solidFill>
            <a:schemeClr val="accent6">
              <a:lumMod val="75000"/>
            </a:schemeClr>
          </a:solidFill>
        </p:grpSpPr>
        <p:sp>
          <p:nvSpPr>
            <p:cNvPr id="22" name="Rectángulo 21"/>
            <p:cNvSpPr/>
            <p:nvPr/>
          </p:nvSpPr>
          <p:spPr>
            <a:xfrm>
              <a:off x="-109781" y="213797"/>
              <a:ext cx="2305549" cy="1383329"/>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3" name="Rectángulo 22"/>
            <p:cNvSpPr/>
            <p:nvPr/>
          </p:nvSpPr>
          <p:spPr>
            <a:xfrm>
              <a:off x="-197751" y="213797"/>
              <a:ext cx="2305549" cy="1383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algn="ctr" defTabSz="666750">
                <a:lnSpc>
                  <a:spcPct val="90000"/>
                </a:lnSpc>
                <a:spcBef>
                  <a:spcPct val="0"/>
                </a:spcBef>
                <a:spcAft>
                  <a:spcPct val="35000"/>
                </a:spcAft>
              </a:pPr>
              <a:r>
                <a:rPr lang="es-EC" sz="2000" b="1" dirty="0">
                  <a:solidFill>
                    <a:schemeClr val="tx1"/>
                  </a:solidFill>
                </a:rPr>
                <a:t>D</a:t>
              </a:r>
              <a:r>
                <a:rPr lang="es-EC" sz="2000" b="1" dirty="0" smtClean="0">
                  <a:solidFill>
                    <a:schemeClr val="tx1"/>
                  </a:solidFill>
                </a:rPr>
                <a:t>ébil </a:t>
              </a:r>
              <a:r>
                <a:rPr lang="es-EC" sz="2000" b="1" dirty="0">
                  <a:solidFill>
                    <a:schemeClr val="tx1"/>
                  </a:solidFill>
                </a:rPr>
                <a:t>aplicación de estrategias innovadoras y actualizadas. </a:t>
              </a:r>
            </a:p>
            <a:p>
              <a:pPr lvl="0" algn="ctr" defTabSz="666750">
                <a:lnSpc>
                  <a:spcPct val="90000"/>
                </a:lnSpc>
                <a:spcBef>
                  <a:spcPct val="0"/>
                </a:spcBef>
                <a:spcAft>
                  <a:spcPct val="35000"/>
                </a:spcAft>
              </a:pPr>
              <a:endParaRPr lang="es-EC" sz="2000" kern="1200" dirty="0">
                <a:solidFill>
                  <a:schemeClr val="tx1"/>
                </a:solidFill>
              </a:endParaRPr>
            </a:p>
          </p:txBody>
        </p:sp>
      </p:grpSp>
      <p:pic>
        <p:nvPicPr>
          <p:cNvPr id="24" name="Imagen 1" descr="http://blogs.espe.edu.ec/wp-content/uploads/2013/07/Comunicado-2-1.jpg"/>
          <p:cNvPicPr>
            <a:picLocks noChangeAspect="1" noChangeArrowheads="1"/>
          </p:cNvPicPr>
          <p:nvPr/>
        </p:nvPicPr>
        <p:blipFill>
          <a:blip r:embed="rId3" cstate="print"/>
          <a:srcRect l="9164" t="34450" r="10048" b="25359"/>
          <a:stretch>
            <a:fillRect/>
          </a:stretch>
        </p:blipFill>
        <p:spPr bwMode="auto">
          <a:xfrm>
            <a:off x="0" y="-99392"/>
            <a:ext cx="3428992" cy="1143008"/>
          </a:xfrm>
          <a:prstGeom prst="rect">
            <a:avLst/>
          </a:prstGeom>
          <a:noFill/>
          <a:ln w="9525">
            <a:noFill/>
            <a:miter lim="800000"/>
            <a:headEnd/>
            <a:tailEnd/>
          </a:ln>
        </p:spPr>
      </p:pic>
    </p:spTree>
    <p:extLst>
      <p:ext uri="{BB962C8B-B14F-4D97-AF65-F5344CB8AC3E}">
        <p14:creationId xmlns:p14="http://schemas.microsoft.com/office/powerpoint/2010/main" val="260475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Marcador de contenido"/>
          <p:cNvGraphicFramePr>
            <a:graphicFrameLocks/>
          </p:cNvGraphicFramePr>
          <p:nvPr>
            <p:extLst>
              <p:ext uri="{D42A27DB-BD31-4B8C-83A1-F6EECF244321}">
                <p14:modId xmlns:p14="http://schemas.microsoft.com/office/powerpoint/2010/main" val="4202263662"/>
              </p:ext>
            </p:extLst>
          </p:nvPr>
        </p:nvGraphicFramePr>
        <p:xfrm>
          <a:off x="695460" y="1223493"/>
          <a:ext cx="10805374" cy="5215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txBox="1">
            <a:spLocks/>
          </p:cNvSpPr>
          <p:nvPr/>
        </p:nvSpPr>
        <p:spPr>
          <a:xfrm>
            <a:off x="4635316" y="492908"/>
            <a:ext cx="2808312" cy="634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2800" b="1" dirty="0" smtClean="0">
                <a:latin typeface="Arial" panose="020B0604020202020204" pitchFamily="34" charset="0"/>
                <a:cs typeface="Arial" panose="020B0604020202020204" pitchFamily="34" charset="0"/>
              </a:rPr>
              <a:t>OBJETIVOS </a:t>
            </a:r>
            <a:endParaRPr lang="es-ES" sz="2800" b="1" dirty="0">
              <a:latin typeface="Arial" panose="020B0604020202020204" pitchFamily="34" charset="0"/>
              <a:cs typeface="Arial" panose="020B0604020202020204" pitchFamily="34" charset="0"/>
            </a:endParaRPr>
          </a:p>
        </p:txBody>
      </p:sp>
      <p:pic>
        <p:nvPicPr>
          <p:cNvPr id="6"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0" y="-99392"/>
            <a:ext cx="3428992" cy="1143008"/>
          </a:xfrm>
          <a:prstGeom prst="rect">
            <a:avLst/>
          </a:prstGeom>
          <a:noFill/>
          <a:ln w="9525">
            <a:noFill/>
            <a:miter lim="800000"/>
            <a:headEnd/>
            <a:tailEnd/>
          </a:ln>
        </p:spPr>
      </p:pic>
    </p:spTree>
    <p:extLst>
      <p:ext uri="{BB962C8B-B14F-4D97-AF65-F5344CB8AC3E}">
        <p14:creationId xmlns:p14="http://schemas.microsoft.com/office/powerpoint/2010/main" val="4180272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39137" y="1652498"/>
            <a:ext cx="6769097" cy="2308324"/>
          </a:xfrm>
          <a:prstGeom prst="rect">
            <a:avLst/>
          </a:prstGeom>
        </p:spPr>
        <p:txBody>
          <a:bodyPr wrap="none">
            <a:spAutoFit/>
          </a:bodyPr>
          <a:lstStyle/>
          <a:p>
            <a:pPr algn="ctr"/>
            <a:r>
              <a:rPr lang="es-ES" sz="7200" b="1" dirty="0" smtClean="0">
                <a:ln w="0"/>
                <a:gradFill>
                  <a:gsLst>
                    <a:gs pos="21000">
                      <a:srgbClr val="53575C"/>
                    </a:gs>
                    <a:gs pos="88000">
                      <a:srgbClr val="C5C7CA"/>
                    </a:gs>
                  </a:gsLst>
                  <a:lin ang="5400000"/>
                </a:gradFill>
              </a:rPr>
              <a:t>CAPÍTULO II</a:t>
            </a:r>
          </a:p>
          <a:p>
            <a:pPr algn="ctr"/>
            <a:r>
              <a:rPr lang="es-ES" sz="7200" b="1" dirty="0" smtClean="0">
                <a:ln w="0"/>
                <a:gradFill>
                  <a:gsLst>
                    <a:gs pos="21000">
                      <a:srgbClr val="53575C"/>
                    </a:gs>
                    <a:gs pos="88000">
                      <a:srgbClr val="C5C7CA"/>
                    </a:gs>
                  </a:gsLst>
                  <a:lin ang="5400000"/>
                </a:gradFill>
              </a:rPr>
              <a:t>MARCO TEÓRICO</a:t>
            </a:r>
            <a:endParaRPr lang="es-EC" sz="7200" dirty="0"/>
          </a:p>
        </p:txBody>
      </p:sp>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pic>
        <p:nvPicPr>
          <p:cNvPr id="6" name="Picture 3" descr="65b3fa4491761c849f7ad453da4ec7fe"/>
          <p:cNvPicPr>
            <a:picLocks noChangeAspect="1" noChangeArrowheads="1"/>
          </p:cNvPicPr>
          <p:nvPr/>
        </p:nvPicPr>
        <p:blipFill>
          <a:blip r:embed="rId3" cstate="print"/>
          <a:srcRect/>
          <a:stretch>
            <a:fillRect/>
          </a:stretch>
        </p:blipFill>
        <p:spPr bwMode="auto">
          <a:xfrm>
            <a:off x="9230204" y="3960822"/>
            <a:ext cx="2729976" cy="2607972"/>
          </a:xfrm>
          <a:prstGeom prst="rect">
            <a:avLst/>
          </a:prstGeom>
          <a:noFill/>
          <a:ln w="9525">
            <a:noFill/>
            <a:miter lim="800000"/>
            <a:headEnd/>
            <a:tailEnd/>
          </a:ln>
        </p:spPr>
      </p:pic>
    </p:spTree>
    <p:extLst>
      <p:ext uri="{BB962C8B-B14F-4D97-AF65-F5344CB8AC3E}">
        <p14:creationId xmlns:p14="http://schemas.microsoft.com/office/powerpoint/2010/main" val="3210404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9 Marcador de contenido"/>
          <p:cNvGraphicFramePr>
            <a:graphicFrameLocks/>
          </p:cNvGraphicFramePr>
          <p:nvPr>
            <p:extLst>
              <p:ext uri="{D42A27DB-BD31-4B8C-83A1-F6EECF244321}">
                <p14:modId xmlns:p14="http://schemas.microsoft.com/office/powerpoint/2010/main" val="3427857470"/>
              </p:ext>
            </p:extLst>
          </p:nvPr>
        </p:nvGraphicFramePr>
        <p:xfrm>
          <a:off x="-450762" y="889069"/>
          <a:ext cx="12410941" cy="6369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1" descr="http://blogs.espe.edu.ec/wp-content/uploads/2013/07/Comunicado-2-1.jpg"/>
          <p:cNvPicPr>
            <a:picLocks noChangeAspect="1" noChangeArrowheads="1"/>
          </p:cNvPicPr>
          <p:nvPr/>
        </p:nvPicPr>
        <p:blipFill>
          <a:blip r:embed="rId7" cstate="print"/>
          <a:srcRect l="9164" t="34450" r="10048" b="25359"/>
          <a:stretch>
            <a:fillRect/>
          </a:stretch>
        </p:blipFill>
        <p:spPr bwMode="auto">
          <a:xfrm>
            <a:off x="-218941" y="-125150"/>
            <a:ext cx="3428992" cy="1143008"/>
          </a:xfrm>
          <a:prstGeom prst="rect">
            <a:avLst/>
          </a:prstGeom>
          <a:noFill/>
          <a:ln w="9525">
            <a:noFill/>
            <a:miter lim="800000"/>
            <a:headEnd/>
            <a:tailEnd/>
          </a:ln>
        </p:spPr>
      </p:pic>
      <p:pic>
        <p:nvPicPr>
          <p:cNvPr id="6146" name="Picture 2" descr="Resultado de imagen para comportamiento del consumido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158966" y="826310"/>
            <a:ext cx="1914550" cy="119730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sultado de imagen para comportamiento del consumid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76119" y="2322447"/>
            <a:ext cx="1997397" cy="11953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la caja negra del consumido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341735" y="3743766"/>
            <a:ext cx="1744659" cy="1448916"/>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sultado de imagen para el consumidor como individu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31203" y="5387023"/>
            <a:ext cx="1806707" cy="135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384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1" descr="http://blogs.espe.edu.ec/wp-content/uploads/2013/07/Comunicado-2-1.jpg"/>
          <p:cNvPicPr>
            <a:picLocks noChangeAspect="1" noChangeArrowheads="1"/>
          </p:cNvPicPr>
          <p:nvPr/>
        </p:nvPicPr>
        <p:blipFill>
          <a:blip r:embed="rId2" cstate="print"/>
          <a:srcRect l="9164" t="34450" r="10048" b="25359"/>
          <a:stretch>
            <a:fillRect/>
          </a:stretch>
        </p:blipFill>
        <p:spPr bwMode="auto">
          <a:xfrm>
            <a:off x="0" y="-99392"/>
            <a:ext cx="3428992" cy="1143008"/>
          </a:xfrm>
          <a:prstGeom prst="rect">
            <a:avLst/>
          </a:prstGeom>
          <a:noFill/>
          <a:ln w="9525">
            <a:noFill/>
            <a:miter lim="800000"/>
            <a:headEnd/>
            <a:tailEnd/>
          </a:ln>
        </p:spPr>
      </p:pic>
      <p:sp>
        <p:nvSpPr>
          <p:cNvPr id="2" name="Rectángulo 1"/>
          <p:cNvSpPr/>
          <p:nvPr/>
        </p:nvSpPr>
        <p:spPr>
          <a:xfrm>
            <a:off x="4410872" y="5729064"/>
            <a:ext cx="3910045" cy="369332"/>
          </a:xfrm>
          <a:prstGeom prst="rect">
            <a:avLst/>
          </a:prstGeom>
        </p:spPr>
        <p:txBody>
          <a:bodyPr wrap="none">
            <a:spAutoFit/>
          </a:bodyPr>
          <a:lstStyle/>
          <a:p>
            <a:r>
              <a:rPr lang="es-EC" dirty="0" smtClean="0">
                <a:latin typeface="Times New Roman" panose="02020603050405020304" pitchFamily="18" charset="0"/>
                <a:ea typeface="Calibri" panose="020F0502020204030204" pitchFamily="34" charset="0"/>
              </a:rPr>
              <a:t>Jerarquía </a:t>
            </a:r>
            <a:r>
              <a:rPr lang="es-EC" dirty="0">
                <a:latin typeface="Times New Roman" panose="02020603050405020304" pitchFamily="18" charset="0"/>
                <a:ea typeface="Calibri" panose="020F0502020204030204" pitchFamily="34" charset="0"/>
              </a:rPr>
              <a:t>de las </a:t>
            </a:r>
            <a:r>
              <a:rPr lang="es-EC" dirty="0" smtClean="0">
                <a:latin typeface="Times New Roman" panose="02020603050405020304" pitchFamily="18" charset="0"/>
                <a:ea typeface="Calibri" panose="020F0502020204030204" pitchFamily="34" charset="0"/>
              </a:rPr>
              <a:t>necesidades De </a:t>
            </a:r>
            <a:r>
              <a:rPr lang="es-EC" dirty="0" err="1" smtClean="0">
                <a:latin typeface="Times New Roman" panose="02020603050405020304" pitchFamily="18" charset="0"/>
                <a:ea typeface="Calibri" panose="020F0502020204030204" pitchFamily="34" charset="0"/>
              </a:rPr>
              <a:t>Maslow</a:t>
            </a:r>
            <a:endParaRPr lang="es-EC" dirty="0"/>
          </a:p>
        </p:txBody>
      </p:sp>
      <p:sp>
        <p:nvSpPr>
          <p:cNvPr id="3" name="AutoShape 2" descr="Resultado de imagen para mascotas piramide de maslow"/>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1028" name="Picture 4" descr="Resultado de imagen para mascotas piramide de ma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268" y="702497"/>
            <a:ext cx="7359251" cy="490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058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913</TotalTime>
  <Words>2712</Words>
  <Application>Microsoft Office PowerPoint</Application>
  <PresentationFormat>Panorámica</PresentationFormat>
  <Paragraphs>399</Paragraphs>
  <Slides>34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34</vt:i4>
      </vt:variant>
    </vt:vector>
  </HeadingPairs>
  <TitlesOfParts>
    <vt:vector size="41" baseType="lpstr">
      <vt:lpstr>Arial</vt:lpstr>
      <vt:lpstr>Arial Black</vt:lpstr>
      <vt:lpstr>Calibri</vt:lpstr>
      <vt:lpstr>Calibri Light</vt:lpstr>
      <vt:lpstr>Cambria Math</vt:lpstr>
      <vt:lpstr>Times New Roman</vt:lpstr>
      <vt:lpstr>Tema de Office</vt:lpstr>
      <vt:lpstr>Presentación de PowerPoint</vt:lpstr>
      <vt:lpstr>Presentación de PowerPoint</vt:lpstr>
      <vt:lpstr>CAPÍTULO I  ASPECTOS GENERALES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dc:creator>
  <cp:lastModifiedBy>oscar</cp:lastModifiedBy>
  <cp:revision>100</cp:revision>
  <dcterms:created xsi:type="dcterms:W3CDTF">2020-01-24T04:57:22Z</dcterms:created>
  <dcterms:modified xsi:type="dcterms:W3CDTF">2020-02-03T05:47:17Z</dcterms:modified>
</cp:coreProperties>
</file>